
<file path=[Content_Types].xml><?xml version="1.0" encoding="utf-8"?>
<Types xmlns="http://schemas.openxmlformats.org/package/2006/content-types">
  <Default Extension="xml" ContentType="application/xml"/>
  <Default Extension="jpg" ContentType="image/jpeg"/>
  <Default Extension="tiff" ContentType="image/tiff"/>
  <Default Extension="emf" ContentType="image/x-emf"/>
  <Default Extension="jpeg" ContentType="image/jpeg"/>
  <Default Extension="rels" ContentType="application/vnd.openxmlformats-package.relationships+xml"/>
  <Default Extension="vml" ContentType="application/vnd.openxmlformats-officedocument.vmlDrawing"/>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6.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7.xml" ContentType="application/vnd.openxmlformats-officedocument.presentationml.tags+xml"/>
  <Override PartName="/ppt/notesSlides/notesSlide35.xml" ContentType="application/vnd.openxmlformats-officedocument.presentationml.notesSlide+xml"/>
  <Override PartName="/ppt/tags/tag8.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87"/>
  </p:notesMasterIdLst>
  <p:handoutMasterIdLst>
    <p:handoutMasterId r:id="rId88"/>
  </p:handoutMasterIdLst>
  <p:sldIdLst>
    <p:sldId id="319" r:id="rId2"/>
    <p:sldId id="358" r:id="rId3"/>
    <p:sldId id="431" r:id="rId4"/>
    <p:sldId id="432" r:id="rId5"/>
    <p:sldId id="433" r:id="rId6"/>
    <p:sldId id="457" r:id="rId7"/>
    <p:sldId id="434" r:id="rId8"/>
    <p:sldId id="436" r:id="rId9"/>
    <p:sldId id="437" r:id="rId10"/>
    <p:sldId id="379" r:id="rId11"/>
    <p:sldId id="448" r:id="rId12"/>
    <p:sldId id="404" r:id="rId13"/>
    <p:sldId id="406" r:id="rId14"/>
    <p:sldId id="407" r:id="rId15"/>
    <p:sldId id="408" r:id="rId16"/>
    <p:sldId id="409" r:id="rId17"/>
    <p:sldId id="411" r:id="rId18"/>
    <p:sldId id="290" r:id="rId19"/>
    <p:sldId id="405" r:id="rId20"/>
    <p:sldId id="272" r:id="rId21"/>
    <p:sldId id="277" r:id="rId22"/>
    <p:sldId id="418" r:id="rId23"/>
    <p:sldId id="455" r:id="rId24"/>
    <p:sldId id="454" r:id="rId25"/>
    <p:sldId id="282" r:id="rId26"/>
    <p:sldId id="273" r:id="rId27"/>
    <p:sldId id="345" r:id="rId28"/>
    <p:sldId id="376" r:id="rId29"/>
    <p:sldId id="312" r:id="rId30"/>
    <p:sldId id="311" r:id="rId31"/>
    <p:sldId id="310" r:id="rId32"/>
    <p:sldId id="456" r:id="rId33"/>
    <p:sldId id="399" r:id="rId34"/>
    <p:sldId id="284" r:id="rId35"/>
    <p:sldId id="315" r:id="rId36"/>
    <p:sldId id="318" r:id="rId37"/>
    <p:sldId id="346" r:id="rId38"/>
    <p:sldId id="419" r:id="rId39"/>
    <p:sldId id="420" r:id="rId40"/>
    <p:sldId id="350" r:id="rId41"/>
    <p:sldId id="357" r:id="rId42"/>
    <p:sldId id="422" r:id="rId43"/>
    <p:sldId id="320" r:id="rId44"/>
    <p:sldId id="322" r:id="rId45"/>
    <p:sldId id="323" r:id="rId46"/>
    <p:sldId id="426" r:id="rId47"/>
    <p:sldId id="340" r:id="rId48"/>
    <p:sldId id="416" r:id="rId49"/>
    <p:sldId id="356" r:id="rId50"/>
    <p:sldId id="327" r:id="rId51"/>
    <p:sldId id="359" r:id="rId52"/>
    <p:sldId id="360" r:id="rId53"/>
    <p:sldId id="429" r:id="rId54"/>
    <p:sldId id="352" r:id="rId55"/>
    <p:sldId id="353" r:id="rId56"/>
    <p:sldId id="349" r:id="rId57"/>
    <p:sldId id="453" r:id="rId58"/>
    <p:sldId id="363" r:id="rId59"/>
    <p:sldId id="355" r:id="rId60"/>
    <p:sldId id="375" r:id="rId61"/>
    <p:sldId id="344" r:id="rId62"/>
    <p:sldId id="366" r:id="rId63"/>
    <p:sldId id="367" r:id="rId64"/>
    <p:sldId id="428" r:id="rId65"/>
    <p:sldId id="341" r:id="rId66"/>
    <p:sldId id="336" r:id="rId67"/>
    <p:sldId id="450" r:id="rId68"/>
    <p:sldId id="458" r:id="rId69"/>
    <p:sldId id="402" r:id="rId70"/>
    <p:sldId id="362" r:id="rId71"/>
    <p:sldId id="342" r:id="rId72"/>
    <p:sldId id="377" r:id="rId73"/>
    <p:sldId id="438" r:id="rId74"/>
    <p:sldId id="439" r:id="rId75"/>
    <p:sldId id="440" r:id="rId76"/>
    <p:sldId id="441" r:id="rId77"/>
    <p:sldId id="442" r:id="rId78"/>
    <p:sldId id="443" r:id="rId79"/>
    <p:sldId id="444" r:id="rId80"/>
    <p:sldId id="445" r:id="rId81"/>
    <p:sldId id="446" r:id="rId82"/>
    <p:sldId id="447" r:id="rId83"/>
    <p:sldId id="449" r:id="rId84"/>
    <p:sldId id="403" r:id="rId85"/>
    <p:sldId id="365" r:id="rId8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Objects="1">
      <p:cViewPr varScale="1">
        <p:scale>
          <a:sx n="80" d="100"/>
          <a:sy n="80" d="100"/>
        </p:scale>
        <p:origin x="-1816"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presProps" Target="presProps.xml"/><Relationship Id="rId91" Type="http://schemas.openxmlformats.org/officeDocument/2006/relationships/viewProps" Target="viewProps.xml"/><Relationship Id="rId92" Type="http://schemas.openxmlformats.org/officeDocument/2006/relationships/theme" Target="theme/theme1.xml"/><Relationship Id="rId93"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notesMaster" Target="notesMasters/notesMaster1.xml"/><Relationship Id="rId88" Type="http://schemas.openxmlformats.org/officeDocument/2006/relationships/handoutMaster" Target="handoutMasters/handoutMaster1.xml"/><Relationship Id="rId89" Type="http://schemas.openxmlformats.org/officeDocument/2006/relationships/printerSettings" Target="printerSettings/printerSettings1.bin"/></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14.emf"/><Relationship Id="rId4" Type="http://schemas.openxmlformats.org/officeDocument/2006/relationships/image" Target="../media/image115.emf"/><Relationship Id="rId5" Type="http://schemas.openxmlformats.org/officeDocument/2006/relationships/image" Target="../media/image116.emf"/><Relationship Id="rId6" Type="http://schemas.openxmlformats.org/officeDocument/2006/relationships/image" Target="../media/image117.emf"/><Relationship Id="rId7" Type="http://schemas.openxmlformats.org/officeDocument/2006/relationships/image" Target="../media/image118.emf"/><Relationship Id="rId1" Type="http://schemas.openxmlformats.org/officeDocument/2006/relationships/image" Target="../media/image112.emf"/><Relationship Id="rId2" Type="http://schemas.openxmlformats.org/officeDocument/2006/relationships/image" Target="../media/image11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PT"/>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16029C1-09CC-224B-8272-B18E8A662A2A}" type="datetimeFigureOut">
              <a:rPr lang="en-US" smtClean="0"/>
              <a:t>13.05.19</a:t>
            </a:fld>
            <a:endParaRPr lang="pt-PT"/>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pt-PT"/>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E68BA42-BD3E-0741-BA5C-95581DF589ED}" type="slidenum">
              <a:rPr lang="pt-PT" smtClean="0"/>
              <a:t>‹#›</a:t>
            </a:fld>
            <a:endParaRPr lang="pt-PT"/>
          </a:p>
        </p:txBody>
      </p:sp>
    </p:spTree>
    <p:extLst>
      <p:ext uri="{BB962C8B-B14F-4D97-AF65-F5344CB8AC3E}">
        <p14:creationId xmlns:p14="http://schemas.microsoft.com/office/powerpoint/2010/main" val="412215268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PT"/>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AAB18B-77E0-E742-9DE9-9D7F7CF1AB53}" type="datetimeFigureOut">
              <a:rPr lang="en-US" smtClean="0"/>
              <a:t>13.05.19</a:t>
            </a:fld>
            <a:endParaRPr lang="pt-PT"/>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PT"/>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PT"/>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0B4BB6-B4E5-9547-BFF9-FC5A119BB241}" type="slidenum">
              <a:rPr lang="pt-PT" smtClean="0"/>
              <a:t>‹#›</a:t>
            </a:fld>
            <a:endParaRPr lang="pt-PT"/>
          </a:p>
        </p:txBody>
      </p:sp>
    </p:spTree>
    <p:extLst>
      <p:ext uri="{BB962C8B-B14F-4D97-AF65-F5344CB8AC3E}">
        <p14:creationId xmlns:p14="http://schemas.microsoft.com/office/powerpoint/2010/main" val="36864540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dirty="0" smtClean="0"/>
              <a:t>Então, quais são afinal as partículas elementares?</a:t>
            </a:r>
            <a:r>
              <a:rPr lang="pt-PT" baseline="0" dirty="0" smtClean="0"/>
              <a:t> </a:t>
            </a:r>
            <a:r>
              <a:rPr lang="pt-PT" dirty="0" smtClean="0"/>
              <a:t>Temos os quarks, que dão as diferentes propriedades da</a:t>
            </a:r>
            <a:r>
              <a:rPr lang="pt-PT" baseline="0" dirty="0" smtClean="0"/>
              <a:t> nova tabela periódica</a:t>
            </a:r>
          </a:p>
          <a:p>
            <a:r>
              <a:rPr lang="pt-PT" baseline="0" dirty="0" smtClean="0"/>
              <a:t>Também temos o electrão (já conhecíamos), e os seus primos mais pesados: muão e tau. Para cada um destes temos os neutrinos (não são feitos de quarks), que são produzidos em reações no Sol, por exemplo. </a:t>
            </a:r>
          </a:p>
          <a:p>
            <a:r>
              <a:rPr lang="pt-PT" baseline="0" dirty="0" smtClean="0"/>
              <a:t>Por alguma razão (que desconhecemos) há 3 gerações de partículas elementares, cada uma mais pesada que a anterior </a:t>
            </a:r>
            <a:r>
              <a:rPr lang="pt-PT" baseline="0" dirty="0" smtClean="0">
                <a:sym typeface="Wingdings"/>
              </a:rPr>
              <a:t> mistério!</a:t>
            </a:r>
            <a:endParaRPr lang="pt-PT" baseline="0" dirty="0" smtClean="0"/>
          </a:p>
        </p:txBody>
      </p:sp>
      <p:sp>
        <p:nvSpPr>
          <p:cNvPr id="4" name="Slide Number Placeholder 3"/>
          <p:cNvSpPr>
            <a:spLocks noGrp="1"/>
          </p:cNvSpPr>
          <p:nvPr>
            <p:ph type="sldNum" sz="quarter" idx="10"/>
          </p:nvPr>
        </p:nvSpPr>
        <p:spPr/>
        <p:txBody>
          <a:bodyPr/>
          <a:lstStyle/>
          <a:p>
            <a:fld id="{E1526804-BC12-2E47-A5D0-09CBBB24ADDC}" type="slidenum">
              <a:rPr lang="pt-PT" smtClean="0"/>
              <a:t>5</a:t>
            </a:fld>
            <a:endParaRPr lang="pt-PT"/>
          </a:p>
        </p:txBody>
      </p:sp>
    </p:spTree>
    <p:extLst>
      <p:ext uri="{BB962C8B-B14F-4D97-AF65-F5344CB8AC3E}">
        <p14:creationId xmlns:p14="http://schemas.microsoft.com/office/powerpoint/2010/main" val="34768221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dirty="0" err="1" smtClean="0"/>
              <a:t>https</a:t>
            </a:r>
            <a:r>
              <a:rPr lang="pt-PT" dirty="0" smtClean="0"/>
              <a:t>://</a:t>
            </a:r>
            <a:r>
              <a:rPr lang="pt-PT" dirty="0" err="1" smtClean="0"/>
              <a:t>twiki.cern.ch</a:t>
            </a:r>
            <a:r>
              <a:rPr lang="pt-PT" dirty="0" smtClean="0"/>
              <a:t>/</a:t>
            </a:r>
            <a:r>
              <a:rPr lang="pt-PT" dirty="0" err="1" smtClean="0"/>
              <a:t>twiki</a:t>
            </a:r>
            <a:r>
              <a:rPr lang="pt-PT" dirty="0" smtClean="0"/>
              <a:t>/bin/</a:t>
            </a:r>
            <a:r>
              <a:rPr lang="pt-PT" dirty="0" err="1" smtClean="0"/>
              <a:t>view</a:t>
            </a:r>
            <a:r>
              <a:rPr lang="pt-PT" dirty="0" smtClean="0"/>
              <a:t>/</a:t>
            </a:r>
            <a:r>
              <a:rPr lang="pt-PT" dirty="0" err="1" smtClean="0"/>
              <a:t>LHCPhysics</a:t>
            </a:r>
            <a:r>
              <a:rPr lang="pt-PT" dirty="0" smtClean="0"/>
              <a:t>/</a:t>
            </a:r>
            <a:r>
              <a:rPr lang="pt-PT" dirty="0" err="1" smtClean="0"/>
              <a:t>LHCHXSWG#Latest_plots</a:t>
            </a:r>
            <a:endParaRPr lang="pt-PT" dirty="0"/>
          </a:p>
        </p:txBody>
      </p:sp>
      <p:sp>
        <p:nvSpPr>
          <p:cNvPr id="4" name="Slide Number Placeholder 3"/>
          <p:cNvSpPr>
            <a:spLocks noGrp="1"/>
          </p:cNvSpPr>
          <p:nvPr>
            <p:ph type="sldNum" sz="quarter" idx="10"/>
          </p:nvPr>
        </p:nvSpPr>
        <p:spPr/>
        <p:txBody>
          <a:bodyPr/>
          <a:lstStyle/>
          <a:p>
            <a:fld id="{230B4BB6-B4E5-9547-BFF9-FC5A119BB241}" type="slidenum">
              <a:rPr lang="pt-PT" smtClean="0"/>
              <a:t>29</a:t>
            </a:fld>
            <a:endParaRPr lang="pt-PT"/>
          </a:p>
        </p:txBody>
      </p:sp>
    </p:spTree>
    <p:extLst>
      <p:ext uri="{BB962C8B-B14F-4D97-AF65-F5344CB8AC3E}">
        <p14:creationId xmlns:p14="http://schemas.microsoft.com/office/powerpoint/2010/main" val="29614659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dirty="0" err="1" smtClean="0"/>
              <a:t>https</a:t>
            </a:r>
            <a:r>
              <a:rPr lang="pt-PT" dirty="0" smtClean="0"/>
              <a:t>://</a:t>
            </a:r>
            <a:r>
              <a:rPr lang="pt-PT" dirty="0" err="1" smtClean="0"/>
              <a:t>twiki.cern.ch</a:t>
            </a:r>
            <a:r>
              <a:rPr lang="pt-PT" dirty="0" smtClean="0"/>
              <a:t>/</a:t>
            </a:r>
            <a:r>
              <a:rPr lang="pt-PT" dirty="0" err="1" smtClean="0"/>
              <a:t>twiki</a:t>
            </a:r>
            <a:r>
              <a:rPr lang="pt-PT" dirty="0" smtClean="0"/>
              <a:t>/bin/</a:t>
            </a:r>
            <a:r>
              <a:rPr lang="pt-PT" dirty="0" err="1" smtClean="0"/>
              <a:t>view</a:t>
            </a:r>
            <a:r>
              <a:rPr lang="pt-PT" dirty="0" smtClean="0"/>
              <a:t>/</a:t>
            </a:r>
            <a:r>
              <a:rPr lang="pt-PT" dirty="0" err="1" smtClean="0"/>
              <a:t>LHCPhysics</a:t>
            </a:r>
            <a:r>
              <a:rPr lang="pt-PT" dirty="0" smtClean="0"/>
              <a:t>/</a:t>
            </a:r>
            <a:r>
              <a:rPr lang="pt-PT" dirty="0" err="1" smtClean="0"/>
              <a:t>LHCHXSWG#Latest_plots</a:t>
            </a:r>
            <a:endParaRPr lang="pt-PT" dirty="0"/>
          </a:p>
        </p:txBody>
      </p:sp>
      <p:sp>
        <p:nvSpPr>
          <p:cNvPr id="4" name="Slide Number Placeholder 3"/>
          <p:cNvSpPr>
            <a:spLocks noGrp="1"/>
          </p:cNvSpPr>
          <p:nvPr>
            <p:ph type="sldNum" sz="quarter" idx="10"/>
          </p:nvPr>
        </p:nvSpPr>
        <p:spPr/>
        <p:txBody>
          <a:bodyPr/>
          <a:lstStyle/>
          <a:p>
            <a:fld id="{230B4BB6-B4E5-9547-BFF9-FC5A119BB241}" type="slidenum">
              <a:rPr lang="pt-PT" smtClean="0"/>
              <a:t>30</a:t>
            </a:fld>
            <a:endParaRPr lang="pt-PT"/>
          </a:p>
        </p:txBody>
      </p:sp>
    </p:spTree>
    <p:extLst>
      <p:ext uri="{BB962C8B-B14F-4D97-AF65-F5344CB8AC3E}">
        <p14:creationId xmlns:p14="http://schemas.microsoft.com/office/powerpoint/2010/main" val="29614659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dirty="0" err="1" smtClean="0"/>
              <a:t>https</a:t>
            </a:r>
            <a:r>
              <a:rPr lang="pt-PT" dirty="0" smtClean="0"/>
              <a:t>://</a:t>
            </a:r>
            <a:r>
              <a:rPr lang="pt-PT" dirty="0" err="1" smtClean="0"/>
              <a:t>atlas.web.cern.ch</a:t>
            </a:r>
            <a:r>
              <a:rPr lang="pt-PT" dirty="0" smtClean="0"/>
              <a:t>/Atlas/GROUPS/PHYSICS/PAPERS/HIGG-2015-07/</a:t>
            </a:r>
          </a:p>
          <a:p>
            <a:r>
              <a:rPr lang="pt-PT" dirty="0" err="1" smtClean="0"/>
              <a:t>https</a:t>
            </a:r>
            <a:r>
              <a:rPr lang="pt-PT" dirty="0" smtClean="0"/>
              <a:t>://</a:t>
            </a:r>
            <a:r>
              <a:rPr lang="pt-PT" dirty="0" err="1" smtClean="0"/>
              <a:t>atlas.web.cern.ch</a:t>
            </a:r>
            <a:r>
              <a:rPr lang="pt-PT" dirty="0" smtClean="0"/>
              <a:t>/Atlas/GROUPS/PHYSICS/PAPERS/HIGG-2014-14/</a:t>
            </a:r>
            <a:endParaRPr lang="pt-PT" dirty="0"/>
          </a:p>
        </p:txBody>
      </p:sp>
      <p:sp>
        <p:nvSpPr>
          <p:cNvPr id="4" name="Slide Number Placeholder 3"/>
          <p:cNvSpPr>
            <a:spLocks noGrp="1"/>
          </p:cNvSpPr>
          <p:nvPr>
            <p:ph type="sldNum" sz="quarter" idx="10"/>
          </p:nvPr>
        </p:nvSpPr>
        <p:spPr/>
        <p:txBody>
          <a:bodyPr/>
          <a:lstStyle/>
          <a:p>
            <a:fld id="{230B4BB6-B4E5-9547-BFF9-FC5A119BB241}" type="slidenum">
              <a:rPr lang="pt-PT" smtClean="0"/>
              <a:t>35</a:t>
            </a:fld>
            <a:endParaRPr lang="pt-PT"/>
          </a:p>
        </p:txBody>
      </p:sp>
    </p:spTree>
    <p:extLst>
      <p:ext uri="{BB962C8B-B14F-4D97-AF65-F5344CB8AC3E}">
        <p14:creationId xmlns:p14="http://schemas.microsoft.com/office/powerpoint/2010/main" val="9688609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dirty="0" err="1" smtClean="0"/>
              <a:t>https</a:t>
            </a:r>
            <a:r>
              <a:rPr lang="pt-PT" dirty="0" smtClean="0"/>
              <a:t>://</a:t>
            </a:r>
            <a:r>
              <a:rPr lang="pt-PT" dirty="0" err="1" smtClean="0"/>
              <a:t>atlas.web.cern.ch</a:t>
            </a:r>
            <a:r>
              <a:rPr lang="pt-PT" dirty="0" smtClean="0"/>
              <a:t>/Atlas/GROUPS/PHYSICS/PAPERS/HIGG-2015-07/</a:t>
            </a:r>
          </a:p>
          <a:p>
            <a:r>
              <a:rPr lang="pt-PT" dirty="0" err="1" smtClean="0"/>
              <a:t>https</a:t>
            </a:r>
            <a:r>
              <a:rPr lang="pt-PT" dirty="0" smtClean="0"/>
              <a:t>://</a:t>
            </a:r>
            <a:r>
              <a:rPr lang="pt-PT" dirty="0" err="1" smtClean="0"/>
              <a:t>atlas.web.cern.ch</a:t>
            </a:r>
            <a:r>
              <a:rPr lang="pt-PT" dirty="0" smtClean="0"/>
              <a:t>/Atlas/GROUPS/PHYSICS/PAPERS/HIGG-2014-14/</a:t>
            </a:r>
            <a:endParaRPr lang="pt-PT" dirty="0"/>
          </a:p>
        </p:txBody>
      </p:sp>
      <p:sp>
        <p:nvSpPr>
          <p:cNvPr id="4" name="Slide Number Placeholder 3"/>
          <p:cNvSpPr>
            <a:spLocks noGrp="1"/>
          </p:cNvSpPr>
          <p:nvPr>
            <p:ph type="sldNum" sz="quarter" idx="10"/>
          </p:nvPr>
        </p:nvSpPr>
        <p:spPr/>
        <p:txBody>
          <a:bodyPr/>
          <a:lstStyle/>
          <a:p>
            <a:fld id="{230B4BB6-B4E5-9547-BFF9-FC5A119BB241}" type="slidenum">
              <a:rPr lang="pt-PT" smtClean="0"/>
              <a:t>36</a:t>
            </a:fld>
            <a:endParaRPr lang="pt-PT"/>
          </a:p>
        </p:txBody>
      </p:sp>
    </p:spTree>
    <p:extLst>
      <p:ext uri="{BB962C8B-B14F-4D97-AF65-F5344CB8AC3E}">
        <p14:creationId xmlns:p14="http://schemas.microsoft.com/office/powerpoint/2010/main" val="9688609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dirty="0" err="1" smtClean="0">
                <a:sym typeface="Wingdings"/>
              </a:rPr>
              <a:t>https</a:t>
            </a:r>
            <a:r>
              <a:rPr lang="pt-PT" dirty="0" smtClean="0">
                <a:sym typeface="Wingdings"/>
              </a:rPr>
              <a:t>://</a:t>
            </a:r>
            <a:r>
              <a:rPr lang="pt-PT" dirty="0" err="1" smtClean="0">
                <a:sym typeface="Wingdings"/>
              </a:rPr>
              <a:t>atlas.web.cern.ch</a:t>
            </a:r>
            <a:r>
              <a:rPr lang="pt-PT" dirty="0" smtClean="0">
                <a:sym typeface="Wingdings"/>
              </a:rPr>
              <a:t>/Atlas/GROUPS/PHYSICS/PAPERS/HIGG-2016-33/  </a:t>
            </a:r>
            <a:r>
              <a:rPr lang="pt-PT" b="1" dirty="0" smtClean="0">
                <a:sym typeface="Wingdings"/>
              </a:rPr>
              <a:t>1 </a:t>
            </a:r>
            <a:r>
              <a:rPr lang="pt-PT" b="1" dirty="0" err="1" smtClean="0">
                <a:sym typeface="Wingdings"/>
              </a:rPr>
              <a:t>June</a:t>
            </a:r>
            <a:r>
              <a:rPr lang="pt-PT" b="1" dirty="0" smtClean="0">
                <a:sym typeface="Wingdings"/>
              </a:rPr>
              <a:t> 2018</a:t>
            </a:r>
          </a:p>
          <a:p>
            <a:pPr marL="0" marR="0" indent="0" algn="l" defTabSz="457200" rtl="0" eaLnBrk="1" fontAlgn="auto" latinLnBrk="0" hangingPunct="1">
              <a:lnSpc>
                <a:spcPct val="100000"/>
              </a:lnSpc>
              <a:spcBef>
                <a:spcPts val="0"/>
              </a:spcBef>
              <a:spcAft>
                <a:spcPts val="0"/>
              </a:spcAft>
              <a:buClrTx/>
              <a:buSzTx/>
              <a:buFontTx/>
              <a:buNone/>
              <a:tabLst/>
              <a:defRPr/>
            </a:pPr>
            <a:r>
              <a:rPr lang="pt-PT" dirty="0" err="1" smtClean="0"/>
              <a:t>http</a:t>
            </a:r>
            <a:r>
              <a:rPr lang="pt-PT" dirty="0" smtClean="0"/>
              <a:t>://</a:t>
            </a:r>
            <a:r>
              <a:rPr lang="pt-PT" dirty="0" err="1" smtClean="0"/>
              <a:t>cms-results.web.cern.ch</a:t>
            </a:r>
            <a:r>
              <a:rPr lang="pt-PT" dirty="0" smtClean="0"/>
              <a:t>/</a:t>
            </a:r>
            <a:r>
              <a:rPr lang="pt-PT" dirty="0" err="1" smtClean="0"/>
              <a:t>cms-results</a:t>
            </a:r>
            <a:r>
              <a:rPr lang="pt-PT" dirty="0" smtClean="0"/>
              <a:t>/</a:t>
            </a:r>
            <a:r>
              <a:rPr lang="pt-PT" dirty="0" err="1" smtClean="0"/>
              <a:t>public-results</a:t>
            </a:r>
            <a:r>
              <a:rPr lang="pt-PT" dirty="0" smtClean="0"/>
              <a:t>/</a:t>
            </a:r>
            <a:r>
              <a:rPr lang="pt-PT" dirty="0" err="1" smtClean="0"/>
              <a:t>publications</a:t>
            </a:r>
            <a:r>
              <a:rPr lang="pt-PT" dirty="0" smtClean="0"/>
              <a:t>/HIG-16-040/</a:t>
            </a:r>
            <a:r>
              <a:rPr lang="pt-PT" dirty="0" err="1" smtClean="0"/>
              <a:t>index.html</a:t>
            </a:r>
            <a:r>
              <a:rPr lang="pt-PT" dirty="0" smtClean="0"/>
              <a:t> </a:t>
            </a:r>
            <a:r>
              <a:rPr lang="pt-PT" dirty="0" smtClean="0">
                <a:sym typeface="Wingdings"/>
              </a:rPr>
              <a:t> </a:t>
            </a:r>
            <a:r>
              <a:rPr lang="pt-PT" sz="1200" b="1" kern="1200" dirty="0" smtClean="0">
                <a:solidFill>
                  <a:schemeClr val="tx1"/>
                </a:solidFill>
                <a:latin typeface="+mn-lt"/>
                <a:ea typeface="+mn-ea"/>
                <a:cs typeface="+mn-cs"/>
              </a:rPr>
              <a:t>8 </a:t>
            </a:r>
            <a:r>
              <a:rPr lang="pt-PT" sz="1200" b="1" kern="1200" dirty="0" err="1" smtClean="0">
                <a:solidFill>
                  <a:schemeClr val="tx1"/>
                </a:solidFill>
                <a:latin typeface="+mn-lt"/>
                <a:ea typeface="+mn-ea"/>
                <a:cs typeface="+mn-cs"/>
              </a:rPr>
              <a:t>April</a:t>
            </a:r>
            <a:r>
              <a:rPr lang="pt-PT" sz="1200" b="1" kern="1200" dirty="0" smtClean="0">
                <a:solidFill>
                  <a:schemeClr val="tx1"/>
                </a:solidFill>
                <a:latin typeface="+mn-lt"/>
                <a:ea typeface="+mn-ea"/>
                <a:cs typeface="+mn-cs"/>
              </a:rPr>
              <a:t> 2018</a:t>
            </a:r>
            <a:endParaRPr lang="pt-PT" b="1" dirty="0" smtClean="0">
              <a:sym typeface="Wingdings"/>
            </a:endParaRPr>
          </a:p>
          <a:p>
            <a:pPr marL="0" marR="0" indent="0" algn="l" defTabSz="457200" rtl="0" eaLnBrk="1" fontAlgn="auto" latinLnBrk="0" hangingPunct="1">
              <a:lnSpc>
                <a:spcPct val="100000"/>
              </a:lnSpc>
              <a:spcBef>
                <a:spcPts val="0"/>
              </a:spcBef>
              <a:spcAft>
                <a:spcPts val="0"/>
              </a:spcAft>
              <a:buClrTx/>
              <a:buSzTx/>
              <a:buFontTx/>
              <a:buNone/>
              <a:tabLst/>
              <a:defRPr/>
            </a:pPr>
            <a:r>
              <a:rPr lang="pt-PT" dirty="0" smtClean="0">
                <a:sym typeface="Wingdings"/>
              </a:rPr>
              <a:t> </a:t>
            </a:r>
            <a:r>
              <a:rPr lang="en-US" dirty="0" smtClean="0"/>
              <a:t>Both use </a:t>
            </a:r>
            <a:r>
              <a:rPr lang="pt-PT" dirty="0" smtClean="0"/>
              <a:t>36.1 fb</a:t>
            </a:r>
            <a:r>
              <a:rPr lang="pt-PT" baseline="30000" dirty="0" smtClean="0"/>
              <a:t>-1</a:t>
            </a:r>
            <a:r>
              <a:rPr lang="pt-PT" dirty="0" smtClean="0"/>
              <a:t> </a:t>
            </a:r>
            <a:r>
              <a:rPr lang="pt-PT" dirty="0" err="1" smtClean="0"/>
              <a:t>from</a:t>
            </a:r>
            <a:r>
              <a:rPr lang="pt-PT" dirty="0" smtClean="0"/>
              <a:t> 2015+2016</a:t>
            </a:r>
          </a:p>
          <a:p>
            <a:endParaRPr lang="pt-PT" dirty="0"/>
          </a:p>
        </p:txBody>
      </p:sp>
      <p:sp>
        <p:nvSpPr>
          <p:cNvPr id="4" name="Slide Number Placeholder 3"/>
          <p:cNvSpPr>
            <a:spLocks noGrp="1"/>
          </p:cNvSpPr>
          <p:nvPr>
            <p:ph type="sldNum" sz="quarter" idx="10"/>
          </p:nvPr>
        </p:nvSpPr>
        <p:spPr/>
        <p:txBody>
          <a:bodyPr/>
          <a:lstStyle/>
          <a:p>
            <a:fld id="{230B4BB6-B4E5-9547-BFF9-FC5A119BB241}" type="slidenum">
              <a:rPr lang="pt-PT" smtClean="0"/>
              <a:t>38</a:t>
            </a:fld>
            <a:endParaRPr lang="pt-PT"/>
          </a:p>
        </p:txBody>
      </p:sp>
    </p:spTree>
    <p:extLst>
      <p:ext uri="{BB962C8B-B14F-4D97-AF65-F5344CB8AC3E}">
        <p14:creationId xmlns:p14="http://schemas.microsoft.com/office/powerpoint/2010/main" val="18838473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dirty="0" err="1" smtClean="0"/>
              <a:t>https</a:t>
            </a:r>
            <a:r>
              <a:rPr lang="pt-PT" dirty="0" smtClean="0"/>
              <a:t>://</a:t>
            </a:r>
            <a:r>
              <a:rPr lang="pt-PT" dirty="0" err="1" smtClean="0"/>
              <a:t>atlas.web.cern.ch</a:t>
            </a:r>
            <a:r>
              <a:rPr lang="pt-PT" dirty="0" smtClean="0"/>
              <a:t>/Atlas/GROUPS/PHYSICS/PAPERS/HIGG-2017-11/ </a:t>
            </a:r>
            <a:r>
              <a:rPr lang="pt-PT" dirty="0" smtClean="0">
                <a:sym typeface="Wingdings"/>
              </a:rPr>
              <a:t> </a:t>
            </a:r>
            <a:r>
              <a:rPr lang="en-US" sz="1200" b="1" kern="1200" dirty="0" smtClean="0">
                <a:solidFill>
                  <a:schemeClr val="tx1"/>
                </a:solidFill>
                <a:latin typeface="+mn-lt"/>
                <a:ea typeface="+mn-ea"/>
                <a:cs typeface="+mn-cs"/>
              </a:rPr>
              <a:t>24 May 2018</a:t>
            </a:r>
            <a:endParaRPr lang="pt-PT" dirty="0" smtClean="0"/>
          </a:p>
          <a:p>
            <a:r>
              <a:rPr lang="pt-PT" dirty="0" err="1" smtClean="0"/>
              <a:t>https</a:t>
            </a:r>
            <a:r>
              <a:rPr lang="pt-PT" dirty="0" smtClean="0"/>
              <a:t>://</a:t>
            </a:r>
            <a:r>
              <a:rPr lang="pt-PT" dirty="0" err="1" smtClean="0"/>
              <a:t>atlas.web.cern.ch</a:t>
            </a:r>
            <a:r>
              <a:rPr lang="pt-PT" dirty="0" smtClean="0"/>
              <a:t>/Atlas/GROUPS/PHYSICS/CONFNOTES/ATLAS-CONF-2018-018/ </a:t>
            </a:r>
            <a:r>
              <a:rPr lang="pt-PT" dirty="0" smtClean="0">
                <a:sym typeface="Wingdings"/>
              </a:rPr>
              <a:t> </a:t>
            </a:r>
            <a:r>
              <a:rPr lang="pt-PT" sz="1200" b="1" kern="1200" dirty="0" smtClean="0">
                <a:solidFill>
                  <a:schemeClr val="tx1"/>
                </a:solidFill>
                <a:latin typeface="+mn-lt"/>
                <a:ea typeface="+mn-ea"/>
                <a:cs typeface="+mn-cs"/>
              </a:rPr>
              <a:t>04 </a:t>
            </a:r>
            <a:r>
              <a:rPr lang="pt-PT" sz="1200" b="1" kern="1200" dirty="0" err="1" smtClean="0">
                <a:solidFill>
                  <a:schemeClr val="tx1"/>
                </a:solidFill>
                <a:latin typeface="+mn-lt"/>
                <a:ea typeface="+mn-ea"/>
                <a:cs typeface="+mn-cs"/>
              </a:rPr>
              <a:t>Jun</a:t>
            </a:r>
            <a:r>
              <a:rPr lang="pt-PT" sz="1200" b="1" kern="1200" dirty="0" smtClean="0">
                <a:solidFill>
                  <a:schemeClr val="tx1"/>
                </a:solidFill>
                <a:latin typeface="+mn-lt"/>
                <a:ea typeface="+mn-ea"/>
                <a:cs typeface="+mn-cs"/>
              </a:rPr>
              <a:t> 2018</a:t>
            </a:r>
            <a:endParaRPr lang="pt-PT" dirty="0" smtClean="0"/>
          </a:p>
          <a:p>
            <a:r>
              <a:rPr lang="pt-PT" dirty="0" err="1" smtClean="0"/>
              <a:t>http</a:t>
            </a:r>
            <a:r>
              <a:rPr lang="pt-PT" dirty="0" smtClean="0"/>
              <a:t>://</a:t>
            </a:r>
            <a:r>
              <a:rPr lang="pt-PT" dirty="0" err="1" smtClean="0"/>
              <a:t>cms-results.web.cern.ch</a:t>
            </a:r>
            <a:r>
              <a:rPr lang="pt-PT" dirty="0" smtClean="0"/>
              <a:t>/</a:t>
            </a:r>
            <a:r>
              <a:rPr lang="pt-PT" dirty="0" err="1" smtClean="0"/>
              <a:t>cms-results</a:t>
            </a:r>
            <a:r>
              <a:rPr lang="pt-PT" dirty="0" smtClean="0"/>
              <a:t>/</a:t>
            </a:r>
            <a:r>
              <a:rPr lang="pt-PT" dirty="0" err="1" smtClean="0"/>
              <a:t>public-results</a:t>
            </a:r>
            <a:r>
              <a:rPr lang="pt-PT" dirty="0" smtClean="0"/>
              <a:t>/</a:t>
            </a:r>
            <a:r>
              <a:rPr lang="pt-PT" dirty="0" err="1" smtClean="0"/>
              <a:t>publications</a:t>
            </a:r>
            <a:r>
              <a:rPr lang="pt-PT" dirty="0" smtClean="0"/>
              <a:t>/HIG-16-041/ </a:t>
            </a:r>
            <a:r>
              <a:rPr lang="pt-PT" dirty="0" smtClean="0">
                <a:sym typeface="Wingdings"/>
              </a:rPr>
              <a:t> 30 </a:t>
            </a:r>
            <a:r>
              <a:rPr lang="pt-PT" dirty="0" err="1" smtClean="0">
                <a:sym typeface="Wingdings"/>
              </a:rPr>
              <a:t>June</a:t>
            </a:r>
            <a:r>
              <a:rPr lang="pt-PT" dirty="0" smtClean="0">
                <a:sym typeface="Wingdings"/>
              </a:rPr>
              <a:t> 2017</a:t>
            </a:r>
            <a:endParaRPr lang="pt-PT" dirty="0" smtClean="0"/>
          </a:p>
          <a:p>
            <a:r>
              <a:rPr lang="pt-PT" dirty="0" err="1" smtClean="0"/>
              <a:t>http</a:t>
            </a:r>
            <a:r>
              <a:rPr lang="pt-PT" dirty="0" smtClean="0"/>
              <a:t>://</a:t>
            </a:r>
            <a:r>
              <a:rPr lang="pt-PT" dirty="0" err="1" smtClean="0"/>
              <a:t>cms-results.web.cern.ch</a:t>
            </a:r>
            <a:r>
              <a:rPr lang="pt-PT" dirty="0" smtClean="0"/>
              <a:t>/</a:t>
            </a:r>
            <a:r>
              <a:rPr lang="pt-PT" dirty="0" err="1" smtClean="0"/>
              <a:t>cms-results</a:t>
            </a:r>
            <a:r>
              <a:rPr lang="pt-PT" dirty="0" smtClean="0"/>
              <a:t>/</a:t>
            </a:r>
            <a:r>
              <a:rPr lang="pt-PT" dirty="0" err="1" smtClean="0"/>
              <a:t>public-results</a:t>
            </a:r>
            <a:r>
              <a:rPr lang="pt-PT" dirty="0" smtClean="0"/>
              <a:t>/</a:t>
            </a:r>
            <a:r>
              <a:rPr lang="pt-PT" dirty="0" err="1" smtClean="0"/>
              <a:t>preliminary-results</a:t>
            </a:r>
            <a:r>
              <a:rPr lang="pt-PT" dirty="0" smtClean="0"/>
              <a:t>/HIG-17-015/</a:t>
            </a:r>
            <a:r>
              <a:rPr lang="pt-PT" dirty="0" err="1" smtClean="0"/>
              <a:t>index.html</a:t>
            </a:r>
            <a:r>
              <a:rPr lang="pt-PT" dirty="0" smtClean="0"/>
              <a:t> </a:t>
            </a:r>
            <a:r>
              <a:rPr lang="pt-PT" dirty="0" smtClean="0">
                <a:sym typeface="Wingdings"/>
              </a:rPr>
              <a:t> </a:t>
            </a:r>
            <a:r>
              <a:rPr lang="en-US" sz="1200" kern="1200" dirty="0" smtClean="0">
                <a:solidFill>
                  <a:schemeClr val="tx1"/>
                </a:solidFill>
                <a:latin typeface="+mn-lt"/>
                <a:ea typeface="+mn-ea"/>
                <a:cs typeface="+mn-cs"/>
              </a:rPr>
              <a:t>March 2017</a:t>
            </a:r>
          </a:p>
          <a:p>
            <a:r>
              <a:rPr lang="en-US" sz="1200" kern="1200" dirty="0" smtClean="0">
                <a:solidFill>
                  <a:schemeClr val="tx1"/>
                </a:solidFill>
                <a:latin typeface="+mn-lt"/>
                <a:ea typeface="+mn-ea"/>
                <a:cs typeface="+mn-cs"/>
              </a:rPr>
              <a:t>http://</a:t>
            </a:r>
            <a:r>
              <a:rPr lang="en-US" sz="1200" kern="1200" dirty="0" err="1" smtClean="0">
                <a:solidFill>
                  <a:schemeClr val="tx1"/>
                </a:solidFill>
                <a:latin typeface="+mn-lt"/>
                <a:ea typeface="+mn-ea"/>
                <a:cs typeface="+mn-cs"/>
              </a:rPr>
              <a:t>cms-results.web.cern.ch</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cms</a:t>
            </a:r>
            <a:r>
              <a:rPr lang="en-US" sz="1200" kern="1200" dirty="0" smtClean="0">
                <a:solidFill>
                  <a:schemeClr val="tx1"/>
                </a:solidFill>
                <a:latin typeface="+mn-lt"/>
                <a:ea typeface="+mn-ea"/>
                <a:cs typeface="+mn-cs"/>
              </a:rPr>
              <a:t>-results/public-results/publications/HIG-17-025/ </a:t>
            </a:r>
            <a:r>
              <a:rPr lang="en-US" sz="1200" b="1" kern="1200" dirty="0" smtClean="0">
                <a:solidFill>
                  <a:schemeClr val="tx1"/>
                </a:solidFill>
                <a:latin typeface="+mn-lt"/>
                <a:ea typeface="+mn-ea"/>
                <a:cs typeface="+mn-cs"/>
                <a:sym typeface="Wingdings"/>
              </a:rPr>
              <a:t> 11 July 2018(after the conference)</a:t>
            </a:r>
            <a:endParaRPr lang="en-US" sz="1200" b="1"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30B4BB6-B4E5-9547-BFF9-FC5A119BB241}" type="slidenum">
              <a:rPr lang="pt-PT" smtClean="0"/>
              <a:t>39</a:t>
            </a:fld>
            <a:endParaRPr lang="pt-PT"/>
          </a:p>
        </p:txBody>
      </p:sp>
    </p:spTree>
    <p:extLst>
      <p:ext uri="{BB962C8B-B14F-4D97-AF65-F5344CB8AC3E}">
        <p14:creationId xmlns:p14="http://schemas.microsoft.com/office/powerpoint/2010/main" val="40458007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dirty="0" err="1" smtClean="0"/>
              <a:t>https</a:t>
            </a:r>
            <a:r>
              <a:rPr lang="pt-PT" dirty="0" smtClean="0"/>
              <a:t>://</a:t>
            </a:r>
            <a:r>
              <a:rPr lang="pt-PT" dirty="0" err="1" smtClean="0"/>
              <a:t>atlas.web.cern.ch</a:t>
            </a:r>
            <a:r>
              <a:rPr lang="pt-PT" dirty="0" smtClean="0"/>
              <a:t>/Atlas/GROUPS/PHYSICS/PAPERS/HIGG-2017-06/ </a:t>
            </a:r>
            <a:r>
              <a:rPr lang="pt-PT" dirty="0" smtClean="0">
                <a:sym typeface="Wingdings"/>
              </a:rPr>
              <a:t> </a:t>
            </a:r>
            <a:r>
              <a:rPr lang="pt-PT" b="1" dirty="0" smtClean="0">
                <a:sym typeface="Wingdings"/>
              </a:rPr>
              <a:t>2 Aug.2018</a:t>
            </a:r>
          </a:p>
          <a:p>
            <a:r>
              <a:rPr lang="pt-PT" sz="1200" b="0" i="0" u="none" strike="noStrike" kern="1200" baseline="0" dirty="0" err="1" smtClean="0">
                <a:solidFill>
                  <a:schemeClr val="tx1"/>
                </a:solidFill>
                <a:latin typeface="+mn-lt"/>
                <a:ea typeface="+mn-ea"/>
                <a:cs typeface="+mn-cs"/>
              </a:rPr>
              <a:t>above</a:t>
            </a:r>
            <a:r>
              <a:rPr lang="pt-PT" sz="1200" b="0" i="0" u="none" strike="noStrike" kern="1200" baseline="0" dirty="0" smtClean="0">
                <a:solidFill>
                  <a:schemeClr val="tx1"/>
                </a:solidFill>
                <a:latin typeface="+mn-lt"/>
                <a:ea typeface="+mn-ea"/>
                <a:cs typeface="+mn-cs"/>
              </a:rPr>
              <a:t> 125 </a:t>
            </a:r>
            <a:r>
              <a:rPr lang="pt-PT" sz="1200" b="0" i="0" u="none" strike="noStrike" kern="1200" baseline="0" dirty="0" err="1" smtClean="0">
                <a:solidFill>
                  <a:schemeClr val="tx1"/>
                </a:solidFill>
                <a:latin typeface="+mn-lt"/>
                <a:ea typeface="+mn-ea"/>
                <a:cs typeface="+mn-cs"/>
              </a:rPr>
              <a:t>GeV</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off-shell</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production</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of</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the</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Higgs</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boson</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has</a:t>
            </a:r>
            <a:r>
              <a:rPr lang="pt-PT" sz="1200" b="0" i="0" u="none" strike="noStrike" kern="1200" baseline="0" dirty="0" smtClean="0">
                <a:solidFill>
                  <a:schemeClr val="tx1"/>
                </a:solidFill>
                <a:latin typeface="+mn-lt"/>
                <a:ea typeface="+mn-ea"/>
                <a:cs typeface="+mn-cs"/>
              </a:rPr>
              <a:t> a </a:t>
            </a:r>
            <a:r>
              <a:rPr lang="pt-PT" sz="1200" b="0" i="0" u="none" strike="noStrike" kern="1200" baseline="0" dirty="0" err="1" smtClean="0">
                <a:solidFill>
                  <a:schemeClr val="tx1"/>
                </a:solidFill>
                <a:latin typeface="+mn-lt"/>
                <a:ea typeface="+mn-ea"/>
                <a:cs typeface="+mn-cs"/>
              </a:rPr>
              <a:t>substantial</a:t>
            </a:r>
            <a:r>
              <a:rPr lang="pt-PT" sz="1200" b="0" i="0" u="none" strike="noStrike" kern="1200" baseline="0" dirty="0" smtClean="0">
                <a:solidFill>
                  <a:schemeClr val="tx1"/>
                </a:solidFill>
                <a:latin typeface="+mn-lt"/>
                <a:ea typeface="+mn-ea"/>
                <a:cs typeface="+mn-cs"/>
              </a:rPr>
              <a:t> cross </a:t>
            </a:r>
            <a:r>
              <a:rPr lang="pt-PT" sz="1200" b="0" i="0" u="none" strike="noStrike" kern="1200" baseline="0" dirty="0" err="1" smtClean="0">
                <a:solidFill>
                  <a:schemeClr val="tx1"/>
                </a:solidFill>
                <a:latin typeface="+mn-lt"/>
                <a:ea typeface="+mn-ea"/>
                <a:cs typeface="+mn-cs"/>
              </a:rPr>
              <a:t>section</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at</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the</a:t>
            </a:r>
            <a:r>
              <a:rPr lang="pt-PT" sz="1200" b="0" i="0" u="none" strike="noStrike" kern="1200" baseline="0" dirty="0" smtClean="0">
                <a:solidFill>
                  <a:schemeClr val="tx1"/>
                </a:solidFill>
                <a:latin typeface="+mn-lt"/>
                <a:ea typeface="+mn-ea"/>
                <a:cs typeface="+mn-cs"/>
              </a:rPr>
              <a:t> LHC [13–16], </a:t>
            </a:r>
            <a:r>
              <a:rPr lang="pt-PT" sz="1200" b="0" i="0" u="none" strike="noStrike" kern="1200" baseline="0" dirty="0" err="1" smtClean="0">
                <a:solidFill>
                  <a:schemeClr val="tx1"/>
                </a:solidFill>
                <a:latin typeface="+mn-lt"/>
                <a:ea typeface="+mn-ea"/>
                <a:cs typeface="+mn-cs"/>
              </a:rPr>
              <a:t>due</a:t>
            </a:r>
            <a:r>
              <a:rPr lang="pt-PT" sz="1200" b="0" i="0" u="none" strike="noStrike" kern="1200" baseline="0" dirty="0" smtClean="0">
                <a:solidFill>
                  <a:schemeClr val="tx1"/>
                </a:solidFill>
                <a:latin typeface="+mn-lt"/>
                <a:ea typeface="+mn-ea"/>
                <a:cs typeface="+mn-cs"/>
              </a:rPr>
              <a:t> to </a:t>
            </a:r>
            <a:r>
              <a:rPr lang="pt-PT" sz="1200" b="0" i="0" u="none" strike="noStrike" kern="1200" baseline="0" dirty="0" err="1" smtClean="0">
                <a:solidFill>
                  <a:schemeClr val="tx1"/>
                </a:solidFill>
                <a:latin typeface="+mn-lt"/>
                <a:ea typeface="+mn-ea"/>
                <a:cs typeface="+mn-cs"/>
              </a:rPr>
              <a:t>the</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increased</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phase</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space</a:t>
            </a:r>
            <a:r>
              <a:rPr lang="pt-PT" sz="1200" b="0" i="0" u="none" strike="noStrike" kern="1200" baseline="0" dirty="0" smtClean="0">
                <a:solidFill>
                  <a:schemeClr val="tx1"/>
                </a:solidFill>
                <a:latin typeface="+mn-lt"/>
                <a:ea typeface="+mn-ea"/>
                <a:cs typeface="+mn-cs"/>
              </a:rPr>
              <a:t> as </a:t>
            </a:r>
            <a:r>
              <a:rPr lang="pt-PT" sz="1200" b="0" i="0" u="none" strike="noStrike" kern="1200" baseline="0" dirty="0" err="1" smtClean="0">
                <a:solidFill>
                  <a:schemeClr val="tx1"/>
                </a:solidFill>
                <a:latin typeface="+mn-lt"/>
                <a:ea typeface="+mn-ea"/>
                <a:cs typeface="+mn-cs"/>
              </a:rPr>
              <a:t>the</a:t>
            </a:r>
            <a:r>
              <a:rPr lang="pt-PT" sz="1200" b="0" i="0" u="none" strike="noStrike" kern="1200" baseline="0" dirty="0" smtClean="0">
                <a:solidFill>
                  <a:schemeClr val="tx1"/>
                </a:solidFill>
                <a:latin typeface="+mn-lt"/>
                <a:ea typeface="+mn-ea"/>
                <a:cs typeface="+mn-cs"/>
              </a:rPr>
              <a:t> vector </a:t>
            </a:r>
            <a:r>
              <a:rPr lang="pt-PT" sz="1200" b="0" i="0" u="none" strike="noStrike" kern="1200" baseline="0" dirty="0" err="1" smtClean="0">
                <a:solidFill>
                  <a:schemeClr val="tx1"/>
                </a:solidFill>
                <a:latin typeface="+mn-lt"/>
                <a:ea typeface="+mn-ea"/>
                <a:cs typeface="+mn-cs"/>
              </a:rPr>
              <a:t>bosons</a:t>
            </a:r>
            <a:r>
              <a:rPr lang="pt-PT" sz="1200" b="0" i="0" u="none" strike="noStrike" kern="1200" baseline="0" dirty="0" smtClean="0">
                <a:solidFill>
                  <a:schemeClr val="tx1"/>
                </a:solidFill>
                <a:latin typeface="+mn-lt"/>
                <a:ea typeface="+mn-ea"/>
                <a:cs typeface="+mn-cs"/>
              </a:rPr>
              <a:t> (V = W; Z) </a:t>
            </a:r>
            <a:r>
              <a:rPr lang="pt-PT" sz="1200" b="0" i="0" u="none" strike="noStrike" kern="1200" baseline="0" dirty="0" err="1" smtClean="0">
                <a:solidFill>
                  <a:schemeClr val="tx1"/>
                </a:solidFill>
                <a:latin typeface="+mn-lt"/>
                <a:ea typeface="+mn-ea"/>
                <a:cs typeface="+mn-cs"/>
              </a:rPr>
              <a:t>and</a:t>
            </a:r>
            <a:endParaRPr lang="pt-PT" sz="1200" b="0" i="0" u="none" strike="noStrike" kern="1200" baseline="0" dirty="0" smtClean="0">
              <a:solidFill>
                <a:schemeClr val="tx1"/>
              </a:solidFill>
              <a:latin typeface="+mn-lt"/>
              <a:ea typeface="+mn-ea"/>
              <a:cs typeface="+mn-cs"/>
            </a:endParaRPr>
          </a:p>
          <a:p>
            <a:r>
              <a:rPr lang="pt-PT" sz="1200" b="0" i="0" u="none" strike="noStrike" kern="1200" baseline="0" dirty="0" smtClean="0">
                <a:solidFill>
                  <a:schemeClr val="tx1"/>
                </a:solidFill>
                <a:latin typeface="+mn-lt"/>
                <a:ea typeface="+mn-ea"/>
                <a:cs typeface="+mn-cs"/>
              </a:rPr>
              <a:t>top quark </a:t>
            </a:r>
            <a:r>
              <a:rPr lang="pt-PT" sz="1200" b="0" i="0" u="none" strike="noStrike" kern="1200" baseline="0" dirty="0" err="1" smtClean="0">
                <a:solidFill>
                  <a:schemeClr val="tx1"/>
                </a:solidFill>
                <a:latin typeface="+mn-lt"/>
                <a:ea typeface="+mn-ea"/>
                <a:cs typeface="+mn-cs"/>
              </a:rPr>
              <a:t>decay</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products</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become</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on-shell</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with</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the</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increasing</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energy</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scale</a:t>
            </a:r>
            <a:endParaRPr lang="pt-PT" b="1" dirty="0"/>
          </a:p>
        </p:txBody>
      </p:sp>
      <p:sp>
        <p:nvSpPr>
          <p:cNvPr id="4" name="Slide Number Placeholder 3"/>
          <p:cNvSpPr>
            <a:spLocks noGrp="1"/>
          </p:cNvSpPr>
          <p:nvPr>
            <p:ph type="sldNum" sz="quarter" idx="10"/>
          </p:nvPr>
        </p:nvSpPr>
        <p:spPr/>
        <p:txBody>
          <a:bodyPr/>
          <a:lstStyle/>
          <a:p>
            <a:fld id="{230B4BB6-B4E5-9547-BFF9-FC5A119BB241}" type="slidenum">
              <a:rPr lang="pt-PT" smtClean="0"/>
              <a:t>40</a:t>
            </a:fld>
            <a:endParaRPr lang="pt-PT"/>
          </a:p>
        </p:txBody>
      </p:sp>
    </p:spTree>
    <p:extLst>
      <p:ext uri="{BB962C8B-B14F-4D97-AF65-F5344CB8AC3E}">
        <p14:creationId xmlns:p14="http://schemas.microsoft.com/office/powerpoint/2010/main" val="37349394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dirty="0" err="1" smtClean="0"/>
              <a:t>http</a:t>
            </a:r>
            <a:r>
              <a:rPr lang="pt-PT" dirty="0" smtClean="0"/>
              <a:t>://</a:t>
            </a:r>
            <a:r>
              <a:rPr lang="pt-PT" dirty="0" err="1" smtClean="0"/>
              <a:t>cms-results.web.cern.ch</a:t>
            </a:r>
            <a:r>
              <a:rPr lang="pt-PT" dirty="0" smtClean="0"/>
              <a:t>/</a:t>
            </a:r>
            <a:r>
              <a:rPr lang="pt-PT" dirty="0" err="1" smtClean="0"/>
              <a:t>cms-results</a:t>
            </a:r>
            <a:r>
              <a:rPr lang="pt-PT" dirty="0" smtClean="0"/>
              <a:t>/</a:t>
            </a:r>
            <a:r>
              <a:rPr lang="pt-PT" dirty="0" err="1" smtClean="0"/>
              <a:t>public-results</a:t>
            </a:r>
            <a:r>
              <a:rPr lang="pt-PT" dirty="0" smtClean="0"/>
              <a:t>/</a:t>
            </a:r>
            <a:r>
              <a:rPr lang="pt-PT" dirty="0" err="1" smtClean="0"/>
              <a:t>publications</a:t>
            </a:r>
            <a:r>
              <a:rPr lang="pt-PT" dirty="0" smtClean="0"/>
              <a:t>/HIG-16-043/</a:t>
            </a:r>
            <a:r>
              <a:rPr lang="pt-PT" dirty="0" err="1" smtClean="0"/>
              <a:t>index.html</a:t>
            </a:r>
            <a:r>
              <a:rPr lang="pt-PT" dirty="0" smtClean="0"/>
              <a:t> </a:t>
            </a:r>
            <a:r>
              <a:rPr lang="pt-PT" dirty="0" smtClean="0">
                <a:sym typeface="Wingdings"/>
              </a:rPr>
              <a:t> </a:t>
            </a:r>
            <a:r>
              <a:rPr lang="pt-PT" sz="1200" kern="1200" dirty="0" smtClean="0">
                <a:solidFill>
                  <a:schemeClr val="tx1"/>
                </a:solidFill>
                <a:latin typeface="+mn-lt"/>
                <a:ea typeface="+mn-ea"/>
                <a:cs typeface="+mn-cs"/>
              </a:rPr>
              <a:t>1 </a:t>
            </a:r>
            <a:r>
              <a:rPr lang="pt-PT" sz="1200" kern="1200" dirty="0" err="1" smtClean="0">
                <a:solidFill>
                  <a:schemeClr val="tx1"/>
                </a:solidFill>
                <a:latin typeface="+mn-lt"/>
                <a:ea typeface="+mn-ea"/>
                <a:cs typeface="+mn-cs"/>
              </a:rPr>
              <a:t>August</a:t>
            </a:r>
            <a:r>
              <a:rPr lang="pt-PT" sz="1200" kern="1200" dirty="0" smtClean="0">
                <a:solidFill>
                  <a:schemeClr val="tx1"/>
                </a:solidFill>
                <a:latin typeface="+mn-lt"/>
                <a:ea typeface="+mn-ea"/>
                <a:cs typeface="+mn-cs"/>
              </a:rPr>
              <a:t> 2017</a:t>
            </a:r>
            <a:endParaRPr lang="pt-PT" dirty="0"/>
          </a:p>
        </p:txBody>
      </p:sp>
      <p:sp>
        <p:nvSpPr>
          <p:cNvPr id="4" name="Slide Number Placeholder 3"/>
          <p:cNvSpPr>
            <a:spLocks noGrp="1"/>
          </p:cNvSpPr>
          <p:nvPr>
            <p:ph type="sldNum" sz="quarter" idx="10"/>
          </p:nvPr>
        </p:nvSpPr>
        <p:spPr/>
        <p:txBody>
          <a:bodyPr/>
          <a:lstStyle/>
          <a:p>
            <a:fld id="{230B4BB6-B4E5-9547-BFF9-FC5A119BB241}" type="slidenum">
              <a:rPr lang="pt-PT" smtClean="0"/>
              <a:t>42</a:t>
            </a:fld>
            <a:endParaRPr lang="pt-PT"/>
          </a:p>
        </p:txBody>
      </p:sp>
    </p:spTree>
    <p:extLst>
      <p:ext uri="{BB962C8B-B14F-4D97-AF65-F5344CB8AC3E}">
        <p14:creationId xmlns:p14="http://schemas.microsoft.com/office/powerpoint/2010/main" val="8872596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dirty="0" err="1" smtClean="0"/>
              <a:t>https</a:t>
            </a:r>
            <a:r>
              <a:rPr lang="pt-PT" dirty="0" smtClean="0"/>
              <a:t>://</a:t>
            </a:r>
            <a:r>
              <a:rPr lang="pt-PT" dirty="0" err="1" smtClean="0"/>
              <a:t>atlas.web.cern.ch</a:t>
            </a:r>
            <a:r>
              <a:rPr lang="pt-PT" dirty="0" smtClean="0"/>
              <a:t>/Atlas/GROUPS/PHYSICS/CONFNOTES/ATLAS-CONF-2018-021/ </a:t>
            </a:r>
            <a:r>
              <a:rPr lang="pt-PT" dirty="0" smtClean="0">
                <a:sym typeface="Wingdings"/>
              </a:rPr>
              <a:t> </a:t>
            </a:r>
            <a:r>
              <a:rPr lang="fr-FR" sz="1200" b="1" kern="1200" dirty="0" smtClean="0">
                <a:solidFill>
                  <a:schemeClr val="tx1"/>
                </a:solidFill>
                <a:latin typeface="+mn-lt"/>
                <a:ea typeface="+mn-ea"/>
                <a:cs typeface="+mn-cs"/>
              </a:rPr>
              <a:t>3 </a:t>
            </a:r>
            <a:r>
              <a:rPr lang="fr-FR" sz="1200" b="1" kern="1200" dirty="0" err="1" smtClean="0">
                <a:solidFill>
                  <a:schemeClr val="tx1"/>
                </a:solidFill>
                <a:latin typeface="+mn-lt"/>
                <a:ea typeface="+mn-ea"/>
                <a:cs typeface="+mn-cs"/>
              </a:rPr>
              <a:t>June</a:t>
            </a:r>
            <a:r>
              <a:rPr lang="fr-FR" sz="1200" b="1" kern="1200" dirty="0" smtClean="0">
                <a:solidFill>
                  <a:schemeClr val="tx1"/>
                </a:solidFill>
                <a:latin typeface="+mn-lt"/>
                <a:ea typeface="+mn-ea"/>
                <a:cs typeface="+mn-cs"/>
              </a:rPr>
              <a:t> 2018</a:t>
            </a:r>
            <a:endParaRPr lang="pt-PT" dirty="0"/>
          </a:p>
        </p:txBody>
      </p:sp>
      <p:sp>
        <p:nvSpPr>
          <p:cNvPr id="4" name="Slide Number Placeholder 3"/>
          <p:cNvSpPr>
            <a:spLocks noGrp="1"/>
          </p:cNvSpPr>
          <p:nvPr>
            <p:ph type="sldNum" sz="quarter" idx="10"/>
          </p:nvPr>
        </p:nvSpPr>
        <p:spPr/>
        <p:txBody>
          <a:bodyPr/>
          <a:lstStyle/>
          <a:p>
            <a:fld id="{230B4BB6-B4E5-9547-BFF9-FC5A119BB241}" type="slidenum">
              <a:rPr lang="pt-PT" smtClean="0"/>
              <a:t>43</a:t>
            </a:fld>
            <a:endParaRPr lang="pt-PT"/>
          </a:p>
        </p:txBody>
      </p:sp>
    </p:spTree>
    <p:extLst>
      <p:ext uri="{BB962C8B-B14F-4D97-AF65-F5344CB8AC3E}">
        <p14:creationId xmlns:p14="http://schemas.microsoft.com/office/powerpoint/2010/main" val="4139892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dirty="0" err="1" smtClean="0"/>
              <a:t>https</a:t>
            </a:r>
            <a:r>
              <a:rPr lang="pt-PT" dirty="0" smtClean="0"/>
              <a:t>://</a:t>
            </a:r>
            <a:r>
              <a:rPr lang="pt-PT" dirty="0" err="1" smtClean="0"/>
              <a:t>atlas.web.cern.ch</a:t>
            </a:r>
            <a:r>
              <a:rPr lang="pt-PT" dirty="0" smtClean="0"/>
              <a:t>/Atlas/GROUPS/PHYSICS/PAPERS/HIGG-2018-13/ </a:t>
            </a:r>
            <a:r>
              <a:rPr lang="pt-PT" dirty="0" smtClean="0">
                <a:sym typeface="Wingdings"/>
              </a:rPr>
              <a:t> 1 </a:t>
            </a:r>
            <a:r>
              <a:rPr lang="pt-PT" dirty="0" err="1" smtClean="0">
                <a:sym typeface="Wingdings"/>
              </a:rPr>
              <a:t>June</a:t>
            </a:r>
            <a:r>
              <a:rPr lang="pt-PT" dirty="0" smtClean="0">
                <a:sym typeface="Wingdings"/>
              </a:rPr>
              <a:t> 2018</a:t>
            </a:r>
            <a:endParaRPr lang="pt-PT" dirty="0" smtClean="0"/>
          </a:p>
          <a:p>
            <a:r>
              <a:rPr lang="pt-PT" dirty="0" smtClean="0"/>
              <a:t>24/12/2017 – </a:t>
            </a:r>
            <a:r>
              <a:rPr lang="pt-PT" b="1" dirty="0" err="1" smtClean="0"/>
              <a:t>Evidence</a:t>
            </a:r>
            <a:r>
              <a:rPr lang="pt-PT" b="1" dirty="0" smtClean="0"/>
              <a:t> </a:t>
            </a:r>
            <a:r>
              <a:rPr lang="pt-PT" b="1" dirty="0" err="1" smtClean="0"/>
              <a:t>from</a:t>
            </a:r>
            <a:r>
              <a:rPr lang="pt-PT" b="1" dirty="0" smtClean="0"/>
              <a:t> ATLAS</a:t>
            </a:r>
            <a:r>
              <a:rPr lang="pt-PT" dirty="0" smtClean="0"/>
              <a:t>:</a:t>
            </a:r>
            <a:r>
              <a:rPr lang="pt-PT" baseline="0" dirty="0" smtClean="0"/>
              <a:t> </a:t>
            </a:r>
            <a:r>
              <a:rPr lang="pt-PT" dirty="0" smtClean="0"/>
              <a:t>36.1 fb-1 </a:t>
            </a:r>
            <a:r>
              <a:rPr lang="pt-PT" dirty="0" err="1" smtClean="0"/>
              <a:t>in</a:t>
            </a:r>
            <a:r>
              <a:rPr lang="pt-PT" dirty="0" smtClean="0"/>
              <a:t> </a:t>
            </a:r>
            <a:r>
              <a:rPr lang="pt-PT" dirty="0" err="1" smtClean="0"/>
              <a:t>ttH</a:t>
            </a:r>
            <a:r>
              <a:rPr lang="pt-PT" dirty="0" smtClean="0"/>
              <a:t>(</a:t>
            </a:r>
            <a:r>
              <a:rPr lang="pt-PT" dirty="0" err="1" smtClean="0"/>
              <a:t>ττ</a:t>
            </a:r>
            <a:r>
              <a:rPr lang="pt-PT" dirty="0" smtClean="0"/>
              <a:t>, </a:t>
            </a:r>
            <a:r>
              <a:rPr lang="pt-PT" dirty="0" err="1" smtClean="0"/>
              <a:t>γγ</a:t>
            </a:r>
            <a:r>
              <a:rPr lang="pt-PT" dirty="0" smtClean="0"/>
              <a:t>, </a:t>
            </a:r>
            <a:r>
              <a:rPr lang="pt-PT" dirty="0" err="1" smtClean="0"/>
              <a:t>bb</a:t>
            </a:r>
            <a:r>
              <a:rPr lang="pt-PT" dirty="0" smtClean="0"/>
              <a:t>, VV): 4.2 </a:t>
            </a:r>
            <a:r>
              <a:rPr lang="pt-PT" dirty="0" err="1" smtClean="0"/>
              <a:t>σ</a:t>
            </a:r>
            <a:r>
              <a:rPr lang="pt-PT" dirty="0" smtClean="0"/>
              <a:t> </a:t>
            </a:r>
            <a:r>
              <a:rPr lang="pt-PT" dirty="0" err="1" smtClean="0"/>
              <a:t>observed</a:t>
            </a:r>
            <a:r>
              <a:rPr lang="pt-PT" dirty="0" smtClean="0"/>
              <a:t>, 3.8 </a:t>
            </a:r>
            <a:r>
              <a:rPr lang="pt-PT" dirty="0" err="1" smtClean="0"/>
              <a:t>σ</a:t>
            </a:r>
            <a:r>
              <a:rPr lang="pt-PT" dirty="0" smtClean="0"/>
              <a:t> </a:t>
            </a:r>
            <a:r>
              <a:rPr lang="pt-PT" dirty="0" err="1" smtClean="0"/>
              <a:t>expected</a:t>
            </a:r>
            <a:endParaRPr lang="pt-PT" dirty="0" smtClean="0"/>
          </a:p>
          <a:p>
            <a:r>
              <a:rPr lang="pt-PT" dirty="0" smtClean="0"/>
              <a:t>08/04/2018 – </a:t>
            </a:r>
            <a:r>
              <a:rPr lang="pt-PT" b="1" dirty="0" err="1" smtClean="0"/>
              <a:t>Observation</a:t>
            </a:r>
            <a:r>
              <a:rPr lang="pt-PT" b="1" dirty="0" smtClean="0"/>
              <a:t> </a:t>
            </a:r>
            <a:r>
              <a:rPr lang="pt-PT" b="1" dirty="0" err="1" smtClean="0"/>
              <a:t>in</a:t>
            </a:r>
            <a:r>
              <a:rPr lang="pt-PT" b="1" dirty="0" smtClean="0"/>
              <a:t> CMS</a:t>
            </a:r>
            <a:r>
              <a:rPr lang="pt-PT" dirty="0" smtClean="0"/>
              <a:t>: </a:t>
            </a:r>
            <a:r>
              <a:rPr lang="pt-PT" baseline="0" dirty="0" smtClean="0"/>
              <a:t> </a:t>
            </a:r>
            <a:r>
              <a:rPr lang="en-US" dirty="0" smtClean="0"/>
              <a:t>5.1 (7 </a:t>
            </a:r>
            <a:r>
              <a:rPr lang="en-US" dirty="0" err="1" smtClean="0"/>
              <a:t>TeV</a:t>
            </a:r>
            <a:r>
              <a:rPr lang="en-US" dirty="0" smtClean="0"/>
              <a:t>), 19.7 (8TeV), and 35.9 (13 </a:t>
            </a:r>
            <a:r>
              <a:rPr lang="en-US" dirty="0" err="1" smtClean="0"/>
              <a:t>TeV</a:t>
            </a:r>
            <a:r>
              <a:rPr lang="en-US" dirty="0" smtClean="0"/>
              <a:t>) fb-1:</a:t>
            </a:r>
            <a:r>
              <a:rPr lang="pt-PT" dirty="0" smtClean="0"/>
              <a:t> </a:t>
            </a:r>
            <a:r>
              <a:rPr lang="pt-PT" baseline="0" dirty="0" smtClean="0"/>
              <a:t> </a:t>
            </a:r>
            <a:r>
              <a:rPr lang="pt-PT" dirty="0" smtClean="0"/>
              <a:t>5.2 </a:t>
            </a:r>
            <a:r>
              <a:rPr lang="pt-PT" dirty="0" err="1" smtClean="0"/>
              <a:t>σ</a:t>
            </a:r>
            <a:r>
              <a:rPr lang="pt-PT" dirty="0" smtClean="0"/>
              <a:t> </a:t>
            </a:r>
            <a:r>
              <a:rPr lang="pt-PT" dirty="0" err="1" smtClean="0"/>
              <a:t>observed</a:t>
            </a:r>
            <a:r>
              <a:rPr lang="pt-PT" dirty="0" smtClean="0"/>
              <a:t>, 4.2 </a:t>
            </a:r>
            <a:r>
              <a:rPr lang="pt-PT" dirty="0" err="1" smtClean="0"/>
              <a:t>σ</a:t>
            </a:r>
            <a:r>
              <a:rPr lang="pt-PT" dirty="0" smtClean="0"/>
              <a:t> </a:t>
            </a:r>
            <a:r>
              <a:rPr lang="pt-PT" dirty="0" err="1" smtClean="0"/>
              <a:t>expected</a:t>
            </a:r>
            <a:endParaRPr lang="pt-PT" dirty="0" smtClean="0"/>
          </a:p>
          <a:p>
            <a:r>
              <a:rPr lang="pt-PT" dirty="0" smtClean="0"/>
              <a:t>01/06/2018 – </a:t>
            </a:r>
            <a:r>
              <a:rPr lang="pt-PT" b="1" dirty="0" err="1" smtClean="0"/>
              <a:t>Observation</a:t>
            </a:r>
            <a:r>
              <a:rPr lang="pt-PT" b="1" dirty="0" smtClean="0"/>
              <a:t> </a:t>
            </a:r>
            <a:r>
              <a:rPr lang="pt-PT" b="1" dirty="0" err="1" smtClean="0"/>
              <a:t>in</a:t>
            </a:r>
            <a:r>
              <a:rPr lang="pt-PT" b="1" dirty="0" smtClean="0"/>
              <a:t> ATLAS</a:t>
            </a:r>
            <a:r>
              <a:rPr lang="pt-PT" dirty="0" smtClean="0"/>
              <a:t>: </a:t>
            </a:r>
            <a:r>
              <a:rPr lang="pt-PT" baseline="0" dirty="0" smtClean="0"/>
              <a:t> </a:t>
            </a:r>
            <a:r>
              <a:rPr lang="pt-PT" dirty="0" smtClean="0"/>
              <a:t>79.8 fb</a:t>
            </a:r>
            <a:r>
              <a:rPr lang="pt-PT" baseline="30000" dirty="0" smtClean="0"/>
              <a:t>-1</a:t>
            </a:r>
            <a:r>
              <a:rPr lang="pt-PT" dirty="0" smtClean="0"/>
              <a:t> for </a:t>
            </a:r>
            <a:r>
              <a:rPr lang="pt-PT" dirty="0" err="1" smtClean="0"/>
              <a:t>ttH</a:t>
            </a:r>
            <a:r>
              <a:rPr lang="pt-PT" dirty="0" smtClean="0"/>
              <a:t>(</a:t>
            </a:r>
            <a:r>
              <a:rPr lang="pt-PT" dirty="0" err="1" smtClean="0"/>
              <a:t>γγ</a:t>
            </a:r>
            <a:r>
              <a:rPr lang="pt-PT" dirty="0" smtClean="0"/>
              <a:t>, ZZ</a:t>
            </a:r>
            <a:r>
              <a:rPr lang="pt-PT" dirty="0" smtClean="0">
                <a:sym typeface="Wingdings"/>
              </a:rPr>
              <a:t></a:t>
            </a:r>
            <a:r>
              <a:rPr lang="pt-PT" dirty="0" smtClean="0"/>
              <a:t>4l) </a:t>
            </a:r>
            <a:r>
              <a:rPr lang="pt-PT" dirty="0" err="1" smtClean="0"/>
              <a:t>and</a:t>
            </a:r>
            <a:r>
              <a:rPr lang="pt-PT" dirty="0" smtClean="0"/>
              <a:t> </a:t>
            </a:r>
            <a:r>
              <a:rPr lang="pt-PT" dirty="0" err="1" smtClean="0"/>
              <a:t>with</a:t>
            </a:r>
            <a:r>
              <a:rPr lang="pt-PT" dirty="0" smtClean="0"/>
              <a:t> 36.1 fb-1 </a:t>
            </a:r>
            <a:r>
              <a:rPr lang="pt-PT" dirty="0" err="1" smtClean="0"/>
              <a:t>in</a:t>
            </a:r>
            <a:r>
              <a:rPr lang="pt-PT" dirty="0" smtClean="0"/>
              <a:t> </a:t>
            </a:r>
            <a:r>
              <a:rPr lang="pt-PT" dirty="0" err="1" smtClean="0"/>
              <a:t>ttH</a:t>
            </a:r>
            <a:r>
              <a:rPr lang="pt-PT" dirty="0" smtClean="0"/>
              <a:t>(</a:t>
            </a:r>
            <a:r>
              <a:rPr lang="pt-PT" dirty="0" err="1" smtClean="0"/>
              <a:t>bb</a:t>
            </a:r>
            <a:r>
              <a:rPr lang="pt-PT" dirty="0" smtClean="0"/>
              <a:t>) (13 </a:t>
            </a:r>
            <a:r>
              <a:rPr lang="pt-PT" dirty="0" err="1" smtClean="0"/>
              <a:t>TeV</a:t>
            </a:r>
            <a:r>
              <a:rPr lang="pt-PT" dirty="0" smtClean="0"/>
              <a:t>): 5.2 </a:t>
            </a:r>
            <a:r>
              <a:rPr lang="pt-PT" dirty="0" err="1" smtClean="0"/>
              <a:t>σ</a:t>
            </a:r>
            <a:r>
              <a:rPr lang="pt-PT" dirty="0" smtClean="0"/>
              <a:t> </a:t>
            </a:r>
            <a:r>
              <a:rPr lang="pt-PT" dirty="0" err="1" smtClean="0"/>
              <a:t>observed</a:t>
            </a:r>
            <a:r>
              <a:rPr lang="pt-PT" dirty="0" smtClean="0"/>
              <a:t>, 4.9 </a:t>
            </a:r>
            <a:r>
              <a:rPr lang="pt-PT" dirty="0" err="1" smtClean="0"/>
              <a:t>σ</a:t>
            </a:r>
            <a:r>
              <a:rPr lang="pt-PT" dirty="0" smtClean="0"/>
              <a:t> </a:t>
            </a:r>
            <a:r>
              <a:rPr lang="pt-PT" dirty="0" err="1" smtClean="0"/>
              <a:t>expected</a:t>
            </a:r>
            <a:endParaRPr lang="pt-PT" dirty="0" smtClean="0"/>
          </a:p>
          <a:p>
            <a:pPr lvl="1"/>
            <a:r>
              <a:rPr lang="en-US" dirty="0" smtClean="0"/>
              <a:t>Adding 4.5 fb-1 (7 </a:t>
            </a:r>
            <a:r>
              <a:rPr lang="en-US" dirty="0" err="1" smtClean="0"/>
              <a:t>TeV</a:t>
            </a:r>
            <a:r>
              <a:rPr lang="en-US" dirty="0" smtClean="0"/>
              <a:t>) and 20.3 fb-1 (8 </a:t>
            </a:r>
            <a:r>
              <a:rPr lang="en-US" dirty="0" err="1" smtClean="0"/>
              <a:t>TeV</a:t>
            </a:r>
            <a:r>
              <a:rPr lang="en-US" dirty="0" smtClean="0"/>
              <a:t>): 6.3 </a:t>
            </a:r>
            <a:r>
              <a:rPr lang="en-US" dirty="0" err="1" smtClean="0"/>
              <a:t>σ</a:t>
            </a:r>
            <a:r>
              <a:rPr lang="en-US" dirty="0" smtClean="0"/>
              <a:t> observed, 5.1 </a:t>
            </a:r>
            <a:r>
              <a:rPr lang="en-US" dirty="0" err="1" smtClean="0"/>
              <a:t>σ</a:t>
            </a:r>
            <a:r>
              <a:rPr lang="en-US" dirty="0" smtClean="0"/>
              <a:t> expected</a:t>
            </a:r>
            <a:endParaRPr lang="pt-PT" dirty="0" smtClean="0"/>
          </a:p>
          <a:p>
            <a:endParaRPr lang="pt-PT" dirty="0"/>
          </a:p>
        </p:txBody>
      </p:sp>
      <p:sp>
        <p:nvSpPr>
          <p:cNvPr id="4" name="Slide Number Placeholder 3"/>
          <p:cNvSpPr>
            <a:spLocks noGrp="1"/>
          </p:cNvSpPr>
          <p:nvPr>
            <p:ph type="sldNum" sz="quarter" idx="10"/>
          </p:nvPr>
        </p:nvSpPr>
        <p:spPr/>
        <p:txBody>
          <a:bodyPr/>
          <a:lstStyle/>
          <a:p>
            <a:fld id="{230B4BB6-B4E5-9547-BFF9-FC5A119BB241}" type="slidenum">
              <a:rPr lang="pt-PT" smtClean="0"/>
              <a:t>44</a:t>
            </a:fld>
            <a:endParaRPr lang="pt-PT"/>
          </a:p>
        </p:txBody>
      </p:sp>
    </p:spTree>
    <p:extLst>
      <p:ext uri="{BB962C8B-B14F-4D97-AF65-F5344CB8AC3E}">
        <p14:creationId xmlns:p14="http://schemas.microsoft.com/office/powerpoint/2010/main" val="2925226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dirty="0" smtClean="0"/>
              <a:t>A</a:t>
            </a:r>
            <a:r>
              <a:rPr lang="pt-PT" baseline="0" dirty="0" smtClean="0"/>
              <a:t> </a:t>
            </a:r>
            <a:r>
              <a:rPr lang="pt-PT" dirty="0" smtClean="0"/>
              <a:t>força que nos é mais familiar é a força gravítica (que atrai maçãs para a terra e a cabeça dos cientistas) – neste caso a força age sobre tudo que tem massa e é sempre atrativa</a:t>
            </a:r>
          </a:p>
          <a:p>
            <a:r>
              <a:rPr lang="pt-PT" dirty="0" smtClean="0"/>
              <a:t>É a força que</a:t>
            </a:r>
            <a:r>
              <a:rPr lang="pt-PT" baseline="0" dirty="0" smtClean="0"/>
              <a:t> nos mantém sobre a terra – porque puxa a nossa massa para a massa muito grande da terra – na verdade é a força mais fraca que conhecemos!</a:t>
            </a:r>
          </a:p>
          <a:p>
            <a:r>
              <a:rPr lang="pt-PT" baseline="0" dirty="0" smtClean="0"/>
              <a:t>A seguir foi descoberta a força electromagnética, que em vez da massa </a:t>
            </a:r>
            <a:r>
              <a:rPr lang="pt-PT" baseline="0" dirty="0" err="1" smtClean="0"/>
              <a:t>actua</a:t>
            </a:r>
            <a:r>
              <a:rPr lang="pt-PT" baseline="0" dirty="0" smtClean="0"/>
              <a:t> sobre a carga elétrica. Agora temos uma força repulsiva se a carga elétrica tiver o mesmo sinal</a:t>
            </a:r>
          </a:p>
          <a:p>
            <a:r>
              <a:rPr lang="pt-PT" baseline="0" dirty="0" smtClean="0"/>
              <a:t>Mas hoje sabemos que as forças </a:t>
            </a:r>
            <a:r>
              <a:rPr lang="pt-PT" baseline="0" dirty="0" err="1" smtClean="0"/>
              <a:t>actuam</a:t>
            </a:r>
            <a:r>
              <a:rPr lang="pt-PT" baseline="0" dirty="0" smtClean="0"/>
              <a:t> entre partículas com cargas de certo tipo (por exemplo carga elétrica) porque trocam outras partículas (transmissoras dessa força). Por exemplo 2 partículas com carga positiva repelem-se porque trocam fotões entre elas: explicar o diagrama</a:t>
            </a:r>
          </a:p>
          <a:p>
            <a:r>
              <a:rPr lang="pt-PT" baseline="0" dirty="0" smtClean="0"/>
              <a:t>Isto funciona porque podemos pedir energia emprestada ao universo para criar um fotão (a partícula transmissora) que vive durante muito pouco tempo. Quanto mais energia pedirmos ao universo, menos tempo temos para existir o fotão. Isto é uma das maneiras de ler esta equação: o princípio da incerteza, descoberto pelo </a:t>
            </a:r>
            <a:r>
              <a:rPr lang="pt-PT" baseline="0" dirty="0" err="1" smtClean="0"/>
              <a:t>Werner</a:t>
            </a:r>
            <a:r>
              <a:rPr lang="pt-PT" baseline="0" dirty="0" smtClean="0"/>
              <a:t> Heisenberg, que tem um ar muito pouco incerto!</a:t>
            </a:r>
          </a:p>
          <a:p>
            <a:endParaRPr lang="pt-PT" dirty="0"/>
          </a:p>
        </p:txBody>
      </p:sp>
      <p:sp>
        <p:nvSpPr>
          <p:cNvPr id="4" name="Slide Number Placeholder 3"/>
          <p:cNvSpPr>
            <a:spLocks noGrp="1"/>
          </p:cNvSpPr>
          <p:nvPr>
            <p:ph type="sldNum" sz="quarter" idx="10"/>
          </p:nvPr>
        </p:nvSpPr>
        <p:spPr/>
        <p:txBody>
          <a:bodyPr/>
          <a:lstStyle/>
          <a:p>
            <a:fld id="{E1526804-BC12-2E47-A5D0-09CBBB24ADDC}" type="slidenum">
              <a:rPr lang="pt-PT" smtClean="0"/>
              <a:t>7</a:t>
            </a:fld>
            <a:endParaRPr lang="pt-PT"/>
          </a:p>
        </p:txBody>
      </p:sp>
    </p:spTree>
    <p:extLst>
      <p:ext uri="{BB962C8B-B14F-4D97-AF65-F5344CB8AC3E}">
        <p14:creationId xmlns:p14="http://schemas.microsoft.com/office/powerpoint/2010/main" val="34312074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dirty="0" err="1" smtClean="0"/>
              <a:t>ttH</a:t>
            </a:r>
            <a:r>
              <a:rPr lang="pt-PT" dirty="0" smtClean="0"/>
              <a:t>(ML)</a:t>
            </a:r>
            <a:r>
              <a:rPr lang="pt-PT" baseline="0" dirty="0" smtClean="0"/>
              <a:t> </a:t>
            </a:r>
            <a:r>
              <a:rPr lang="pt-PT" baseline="0" dirty="0" smtClean="0">
                <a:sym typeface="Wingdings"/>
              </a:rPr>
              <a:t></a:t>
            </a:r>
            <a:r>
              <a:rPr lang="pt-PT" dirty="0" err="1" smtClean="0"/>
              <a:t>https</a:t>
            </a:r>
            <a:r>
              <a:rPr lang="pt-PT" dirty="0" smtClean="0"/>
              <a:t>://</a:t>
            </a:r>
            <a:r>
              <a:rPr lang="pt-PT" dirty="0" err="1" smtClean="0"/>
              <a:t>atlas.web.cern.ch</a:t>
            </a:r>
            <a:r>
              <a:rPr lang="pt-PT" dirty="0" smtClean="0"/>
              <a:t>/Atlas/GROUPS/PHYSICS/PAPERS/HIGG-2017-02/  </a:t>
            </a:r>
            <a:r>
              <a:rPr lang="pt-PT" dirty="0" smtClean="0">
                <a:sym typeface="Wingdings"/>
              </a:rPr>
              <a:t> </a:t>
            </a:r>
            <a:r>
              <a:rPr lang="pt-PT" sz="1200" b="1" kern="1200" dirty="0" smtClean="0">
                <a:solidFill>
                  <a:schemeClr val="tx1"/>
                </a:solidFill>
                <a:latin typeface="+mn-lt"/>
                <a:ea typeface="+mn-ea"/>
                <a:cs typeface="+mn-cs"/>
              </a:rPr>
              <a:t>24 </a:t>
            </a:r>
            <a:r>
              <a:rPr lang="pt-PT" sz="1200" b="1" kern="1200" dirty="0" err="1" smtClean="0">
                <a:solidFill>
                  <a:schemeClr val="tx1"/>
                </a:solidFill>
                <a:latin typeface="+mn-lt"/>
                <a:ea typeface="+mn-ea"/>
                <a:cs typeface="+mn-cs"/>
              </a:rPr>
              <a:t>December</a:t>
            </a:r>
            <a:r>
              <a:rPr lang="pt-PT" sz="1200" b="1" kern="1200" dirty="0" smtClean="0">
                <a:solidFill>
                  <a:schemeClr val="tx1"/>
                </a:solidFill>
                <a:latin typeface="+mn-lt"/>
                <a:ea typeface="+mn-ea"/>
                <a:cs typeface="+mn-cs"/>
              </a:rPr>
              <a:t> 2017</a:t>
            </a:r>
            <a:endParaRPr lang="pt-PT" b="1" dirty="0" smtClean="0"/>
          </a:p>
          <a:p>
            <a:r>
              <a:rPr lang="pt-PT" dirty="0" err="1" smtClean="0"/>
              <a:t>ttH</a:t>
            </a:r>
            <a:r>
              <a:rPr lang="pt-PT" dirty="0" smtClean="0"/>
              <a:t>(</a:t>
            </a:r>
            <a:r>
              <a:rPr lang="pt-PT" dirty="0" err="1" smtClean="0"/>
              <a:t>bb</a:t>
            </a:r>
            <a:r>
              <a:rPr lang="pt-PT" dirty="0" smtClean="0"/>
              <a:t>)</a:t>
            </a:r>
            <a:r>
              <a:rPr lang="pt-PT" baseline="0" dirty="0" smtClean="0"/>
              <a:t> </a:t>
            </a:r>
            <a:r>
              <a:rPr lang="pt-PT" baseline="0" dirty="0" smtClean="0">
                <a:sym typeface="Wingdings"/>
              </a:rPr>
              <a:t></a:t>
            </a:r>
            <a:r>
              <a:rPr lang="pt-PT" baseline="0" dirty="0" smtClean="0"/>
              <a:t> </a:t>
            </a:r>
            <a:r>
              <a:rPr lang="pt-PT" baseline="0" dirty="0" err="1" smtClean="0"/>
              <a:t>http</a:t>
            </a:r>
            <a:r>
              <a:rPr lang="pt-PT" baseline="0" dirty="0" smtClean="0"/>
              <a:t>://</a:t>
            </a:r>
            <a:r>
              <a:rPr lang="pt-PT" baseline="0" dirty="0" err="1" smtClean="0"/>
              <a:t>atlas.web.cern.ch</a:t>
            </a:r>
            <a:r>
              <a:rPr lang="pt-PT" baseline="0" dirty="0" smtClean="0"/>
              <a:t>/Atlas/GROUPS/PHYSICS/PAPERS/HIGG-2017-03/ </a:t>
            </a:r>
            <a:r>
              <a:rPr lang="pt-PT" baseline="0" dirty="0" smtClean="0">
                <a:sym typeface="Wingdings"/>
              </a:rPr>
              <a:t> </a:t>
            </a:r>
            <a:r>
              <a:rPr lang="pt-PT" sz="1200" b="1" kern="1200" dirty="0" smtClean="0">
                <a:solidFill>
                  <a:schemeClr val="tx1"/>
                </a:solidFill>
                <a:latin typeface="+mn-lt"/>
                <a:ea typeface="+mn-ea"/>
                <a:cs typeface="+mn-cs"/>
              </a:rPr>
              <a:t>24 </a:t>
            </a:r>
            <a:r>
              <a:rPr lang="pt-PT" sz="1200" b="1" kern="1200" dirty="0" err="1" smtClean="0">
                <a:solidFill>
                  <a:schemeClr val="tx1"/>
                </a:solidFill>
                <a:latin typeface="+mn-lt"/>
                <a:ea typeface="+mn-ea"/>
                <a:cs typeface="+mn-cs"/>
              </a:rPr>
              <a:t>December</a:t>
            </a:r>
            <a:r>
              <a:rPr lang="pt-PT" sz="1200" b="1" kern="1200" dirty="0" smtClean="0">
                <a:solidFill>
                  <a:schemeClr val="tx1"/>
                </a:solidFill>
                <a:latin typeface="+mn-lt"/>
                <a:ea typeface="+mn-ea"/>
                <a:cs typeface="+mn-cs"/>
              </a:rPr>
              <a:t> 2017</a:t>
            </a:r>
            <a:endParaRPr lang="pt-PT" baseline="0" dirty="0" smtClean="0"/>
          </a:p>
          <a:p>
            <a:r>
              <a:rPr lang="pt-PT" dirty="0" err="1" smtClean="0"/>
              <a:t>http</a:t>
            </a:r>
            <a:r>
              <a:rPr lang="pt-PT" dirty="0" smtClean="0"/>
              <a:t>://</a:t>
            </a:r>
            <a:r>
              <a:rPr lang="pt-PT" dirty="0" err="1" smtClean="0"/>
              <a:t>cms-results.web.cern.ch</a:t>
            </a:r>
            <a:r>
              <a:rPr lang="pt-PT" dirty="0" smtClean="0"/>
              <a:t>/</a:t>
            </a:r>
            <a:r>
              <a:rPr lang="pt-PT" dirty="0" err="1" smtClean="0"/>
              <a:t>cms-results</a:t>
            </a:r>
            <a:r>
              <a:rPr lang="pt-PT" dirty="0" smtClean="0"/>
              <a:t>/</a:t>
            </a:r>
            <a:r>
              <a:rPr lang="pt-PT" dirty="0" err="1" smtClean="0"/>
              <a:t>public-results</a:t>
            </a:r>
            <a:r>
              <a:rPr lang="pt-PT" dirty="0" smtClean="0"/>
              <a:t>/</a:t>
            </a:r>
            <a:r>
              <a:rPr lang="pt-PT" dirty="0" err="1" smtClean="0"/>
              <a:t>publications</a:t>
            </a:r>
            <a:r>
              <a:rPr lang="pt-PT" dirty="0" smtClean="0"/>
              <a:t>/HIG-17-006/</a:t>
            </a:r>
            <a:r>
              <a:rPr lang="pt-PT" dirty="0" err="1" smtClean="0"/>
              <a:t>index.htm</a:t>
            </a:r>
            <a:r>
              <a:rPr lang="pt-PT" baseline="0" dirty="0" smtClean="0"/>
              <a:t> </a:t>
            </a:r>
            <a:r>
              <a:rPr lang="pt-PT" dirty="0" smtClean="0">
                <a:sym typeface="Wingdings"/>
              </a:rPr>
              <a:t> </a:t>
            </a:r>
            <a:r>
              <a:rPr lang="pt-PT" sz="1200" kern="1200" dirty="0" smtClean="0">
                <a:solidFill>
                  <a:schemeClr val="tx1"/>
                </a:solidFill>
                <a:latin typeface="+mn-lt"/>
                <a:ea typeface="+mn-ea"/>
                <a:cs typeface="+mn-cs"/>
              </a:rPr>
              <a:t>14 </a:t>
            </a:r>
            <a:r>
              <a:rPr lang="pt-PT" sz="1200" kern="1200" dirty="0" err="1" smtClean="0">
                <a:solidFill>
                  <a:schemeClr val="tx1"/>
                </a:solidFill>
                <a:latin typeface="+mn-lt"/>
                <a:ea typeface="+mn-ea"/>
                <a:cs typeface="+mn-cs"/>
              </a:rPr>
              <a:t>August</a:t>
            </a:r>
            <a:r>
              <a:rPr lang="pt-PT" sz="1200" kern="1200" dirty="0" smtClean="0">
                <a:solidFill>
                  <a:schemeClr val="tx1"/>
                </a:solidFill>
                <a:latin typeface="+mn-lt"/>
                <a:ea typeface="+mn-ea"/>
                <a:cs typeface="+mn-cs"/>
              </a:rPr>
              <a:t> 2017</a:t>
            </a:r>
            <a:endParaRPr lang="pt-PT" dirty="0" smtClean="0"/>
          </a:p>
        </p:txBody>
      </p:sp>
      <p:sp>
        <p:nvSpPr>
          <p:cNvPr id="4" name="Slide Number Placeholder 3"/>
          <p:cNvSpPr>
            <a:spLocks noGrp="1"/>
          </p:cNvSpPr>
          <p:nvPr>
            <p:ph type="sldNum" sz="quarter" idx="10"/>
          </p:nvPr>
        </p:nvSpPr>
        <p:spPr/>
        <p:txBody>
          <a:bodyPr/>
          <a:lstStyle/>
          <a:p>
            <a:fld id="{230B4BB6-B4E5-9547-BFF9-FC5A119BB241}" type="slidenum">
              <a:rPr lang="pt-PT" smtClean="0"/>
              <a:t>45</a:t>
            </a:fld>
            <a:endParaRPr lang="pt-PT"/>
          </a:p>
        </p:txBody>
      </p:sp>
    </p:spTree>
    <p:extLst>
      <p:ext uri="{BB962C8B-B14F-4D97-AF65-F5344CB8AC3E}">
        <p14:creationId xmlns:p14="http://schemas.microsoft.com/office/powerpoint/2010/main" val="39784689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dirty="0" err="1" smtClean="0"/>
              <a:t>http</a:t>
            </a:r>
            <a:r>
              <a:rPr lang="pt-PT" dirty="0" smtClean="0"/>
              <a:t>://</a:t>
            </a:r>
            <a:r>
              <a:rPr lang="pt-PT" dirty="0" err="1" smtClean="0"/>
              <a:t>cms-results.web.cern.ch</a:t>
            </a:r>
            <a:r>
              <a:rPr lang="pt-PT" dirty="0" smtClean="0"/>
              <a:t>/</a:t>
            </a:r>
            <a:r>
              <a:rPr lang="pt-PT" dirty="0" err="1" smtClean="0"/>
              <a:t>cms-results</a:t>
            </a:r>
            <a:r>
              <a:rPr lang="pt-PT" dirty="0" smtClean="0"/>
              <a:t>/</a:t>
            </a:r>
            <a:r>
              <a:rPr lang="pt-PT" dirty="0" err="1" smtClean="0"/>
              <a:t>public-results</a:t>
            </a:r>
            <a:r>
              <a:rPr lang="pt-PT" dirty="0" smtClean="0"/>
              <a:t>/</a:t>
            </a:r>
            <a:r>
              <a:rPr lang="pt-PT" dirty="0" err="1" smtClean="0"/>
              <a:t>publications</a:t>
            </a:r>
            <a:r>
              <a:rPr lang="pt-PT" dirty="0" smtClean="0"/>
              <a:t>/HIG-17-035/</a:t>
            </a:r>
            <a:r>
              <a:rPr lang="pt-PT" dirty="0" err="1" smtClean="0"/>
              <a:t>index.html</a:t>
            </a:r>
            <a:r>
              <a:rPr lang="pt-PT" dirty="0" smtClean="0"/>
              <a:t> </a:t>
            </a:r>
            <a:r>
              <a:rPr lang="pt-PT" dirty="0" smtClean="0">
                <a:sym typeface="Wingdings"/>
              </a:rPr>
              <a:t> 8 Abril 2018</a:t>
            </a:r>
            <a:endParaRPr lang="pt-PT" dirty="0" smtClean="0"/>
          </a:p>
          <a:p>
            <a:r>
              <a:rPr lang="pt-PT" dirty="0" err="1" smtClean="0"/>
              <a:t>http</a:t>
            </a:r>
            <a:r>
              <a:rPr lang="pt-PT" dirty="0" smtClean="0"/>
              <a:t>://</a:t>
            </a:r>
            <a:r>
              <a:rPr lang="pt-PT" dirty="0" err="1" smtClean="0"/>
              <a:t>atlas.web.cern.ch</a:t>
            </a:r>
            <a:r>
              <a:rPr lang="pt-PT" dirty="0" smtClean="0"/>
              <a:t>/Atlas/GROUPS/PHYSICS/PAPERS/HIGG-2018-13/ </a:t>
            </a:r>
            <a:r>
              <a:rPr lang="pt-PT" dirty="0" smtClean="0">
                <a:sym typeface="Wingdings"/>
              </a:rPr>
              <a:t> 1 </a:t>
            </a:r>
            <a:r>
              <a:rPr lang="pt-PT" dirty="0" err="1" smtClean="0">
                <a:sym typeface="Wingdings"/>
              </a:rPr>
              <a:t>Jun</a:t>
            </a:r>
            <a:r>
              <a:rPr lang="pt-PT" dirty="0" smtClean="0">
                <a:sym typeface="Wingdings"/>
              </a:rPr>
              <a:t> 2018</a:t>
            </a:r>
            <a:endParaRPr lang="pt-PT" dirty="0" smtClean="0"/>
          </a:p>
          <a:p>
            <a:r>
              <a:rPr lang="pt-PT" dirty="0" smtClean="0"/>
              <a:t> </a:t>
            </a:r>
          </a:p>
        </p:txBody>
      </p:sp>
      <p:sp>
        <p:nvSpPr>
          <p:cNvPr id="4" name="Slide Number Placeholder 3"/>
          <p:cNvSpPr>
            <a:spLocks noGrp="1"/>
          </p:cNvSpPr>
          <p:nvPr>
            <p:ph type="sldNum" sz="quarter" idx="10"/>
          </p:nvPr>
        </p:nvSpPr>
        <p:spPr/>
        <p:txBody>
          <a:bodyPr/>
          <a:lstStyle/>
          <a:p>
            <a:fld id="{230B4BB6-B4E5-9547-BFF9-FC5A119BB241}" type="slidenum">
              <a:rPr lang="pt-PT" smtClean="0"/>
              <a:t>46</a:t>
            </a:fld>
            <a:endParaRPr lang="pt-PT"/>
          </a:p>
        </p:txBody>
      </p:sp>
    </p:spTree>
    <p:extLst>
      <p:ext uri="{BB962C8B-B14F-4D97-AF65-F5344CB8AC3E}">
        <p14:creationId xmlns:p14="http://schemas.microsoft.com/office/powerpoint/2010/main" val="11554192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dirty="0" err="1" smtClean="0"/>
              <a:t>http</a:t>
            </a:r>
            <a:r>
              <a:rPr lang="pt-PT" dirty="0" smtClean="0"/>
              <a:t>://</a:t>
            </a:r>
            <a:r>
              <a:rPr lang="pt-PT" dirty="0" err="1" smtClean="0"/>
              <a:t>atlas.web.cern.ch</a:t>
            </a:r>
            <a:r>
              <a:rPr lang="pt-PT" dirty="0" smtClean="0"/>
              <a:t>/Atlas/GROUPS/PHYSICS/PAPERS/HIGG-2018-13/</a:t>
            </a:r>
          </a:p>
          <a:p>
            <a:pPr marL="0" marR="0" indent="0" algn="l" defTabSz="457200" rtl="0" eaLnBrk="1" fontAlgn="auto" latinLnBrk="0" hangingPunct="1">
              <a:lnSpc>
                <a:spcPct val="100000"/>
              </a:lnSpc>
              <a:spcBef>
                <a:spcPts val="0"/>
              </a:spcBef>
              <a:spcAft>
                <a:spcPts val="0"/>
              </a:spcAft>
              <a:buClrTx/>
              <a:buSzTx/>
              <a:buFontTx/>
              <a:buNone/>
              <a:tabLst/>
              <a:defRPr/>
            </a:pPr>
            <a:r>
              <a:rPr lang="pt-PT" sz="1200" kern="1200" dirty="0" smtClean="0">
                <a:solidFill>
                  <a:schemeClr val="tx1"/>
                </a:solidFill>
                <a:latin typeface="+mn-lt"/>
                <a:ea typeface="+mn-ea"/>
                <a:cs typeface="+mn-cs"/>
              </a:rPr>
              <a:t>data </a:t>
            </a:r>
            <a:r>
              <a:rPr lang="pt-PT" sz="1200" kern="1200" dirty="0" err="1" smtClean="0">
                <a:solidFill>
                  <a:schemeClr val="tx1"/>
                </a:solidFill>
                <a:latin typeface="+mn-lt"/>
                <a:ea typeface="+mn-ea"/>
                <a:cs typeface="+mn-cs"/>
              </a:rPr>
              <a:t>event</a:t>
            </a:r>
            <a:r>
              <a:rPr lang="pt-PT" sz="1200" kern="1200" dirty="0" smtClean="0">
                <a:solidFill>
                  <a:schemeClr val="tx1"/>
                </a:solidFill>
                <a:latin typeface="+mn-lt"/>
                <a:ea typeface="+mn-ea"/>
                <a:cs typeface="+mn-cs"/>
              </a:rPr>
              <a:t> </a:t>
            </a:r>
            <a:r>
              <a:rPr lang="pt-PT" sz="1200" kern="1200" dirty="0" err="1" smtClean="0">
                <a:solidFill>
                  <a:schemeClr val="tx1"/>
                </a:solidFill>
                <a:latin typeface="+mn-lt"/>
                <a:ea typeface="+mn-ea"/>
                <a:cs typeface="+mn-cs"/>
              </a:rPr>
              <a:t>from</a:t>
            </a:r>
            <a:r>
              <a:rPr lang="pt-PT" sz="1200" kern="1200" dirty="0" smtClean="0">
                <a:solidFill>
                  <a:schemeClr val="tx1"/>
                </a:solidFill>
                <a:latin typeface="+mn-lt"/>
                <a:ea typeface="+mn-ea"/>
                <a:cs typeface="+mn-cs"/>
              </a:rPr>
              <a:t> </a:t>
            </a:r>
            <a:r>
              <a:rPr lang="pt-PT" sz="1200" kern="1200" dirty="0" err="1" smtClean="0">
                <a:solidFill>
                  <a:schemeClr val="tx1"/>
                </a:solidFill>
                <a:latin typeface="+mn-lt"/>
                <a:ea typeface="+mn-ea"/>
                <a:cs typeface="+mn-cs"/>
              </a:rPr>
              <a:t>the</a:t>
            </a:r>
            <a:r>
              <a:rPr lang="pt-PT" sz="1200" kern="1200" dirty="0" smtClean="0">
                <a:solidFill>
                  <a:schemeClr val="tx1"/>
                </a:solidFill>
                <a:latin typeface="+mn-lt"/>
                <a:ea typeface="+mn-ea"/>
                <a:cs typeface="+mn-cs"/>
              </a:rPr>
              <a:t> </a:t>
            </a:r>
            <a:r>
              <a:rPr lang="pt-PT" sz="1200" kern="1200" dirty="0" err="1" smtClean="0">
                <a:solidFill>
                  <a:schemeClr val="tx1"/>
                </a:solidFill>
                <a:latin typeface="+mn-lt"/>
                <a:ea typeface="+mn-ea"/>
                <a:cs typeface="+mn-cs"/>
              </a:rPr>
              <a:t>tt̄H</a:t>
            </a:r>
            <a:r>
              <a:rPr lang="pt-PT" sz="1200" kern="1200" dirty="0" smtClean="0">
                <a:solidFill>
                  <a:schemeClr val="tx1"/>
                </a:solidFill>
                <a:latin typeface="+mn-lt"/>
                <a:ea typeface="+mn-ea"/>
                <a:cs typeface="+mn-cs"/>
              </a:rPr>
              <a:t>(</a:t>
            </a:r>
            <a:r>
              <a:rPr lang="pt-PT" sz="1200" kern="1200" dirty="0" err="1" smtClean="0">
                <a:solidFill>
                  <a:schemeClr val="tx1"/>
                </a:solidFill>
                <a:latin typeface="+mn-lt"/>
                <a:ea typeface="+mn-ea"/>
                <a:cs typeface="+mn-cs"/>
              </a:rPr>
              <a:t>γγ</a:t>
            </a:r>
            <a:r>
              <a:rPr lang="pt-PT" sz="1200" kern="1200" dirty="0" smtClean="0">
                <a:solidFill>
                  <a:schemeClr val="tx1"/>
                </a:solidFill>
                <a:latin typeface="+mn-lt"/>
                <a:ea typeface="+mn-ea"/>
                <a:cs typeface="+mn-cs"/>
              </a:rPr>
              <a:t>) </a:t>
            </a:r>
            <a:r>
              <a:rPr lang="pt-PT" sz="1200" kern="1200" dirty="0" err="1" smtClean="0">
                <a:solidFill>
                  <a:schemeClr val="tx1"/>
                </a:solidFill>
                <a:latin typeface="+mn-lt"/>
                <a:ea typeface="+mn-ea"/>
                <a:cs typeface="+mn-cs"/>
              </a:rPr>
              <a:t>Had</a:t>
            </a:r>
            <a:r>
              <a:rPr lang="pt-PT" sz="1200" kern="1200" dirty="0" smtClean="0">
                <a:solidFill>
                  <a:schemeClr val="tx1"/>
                </a:solidFill>
                <a:latin typeface="+mn-lt"/>
                <a:ea typeface="+mn-ea"/>
                <a:cs typeface="+mn-cs"/>
              </a:rPr>
              <a:t> BDT bin </a:t>
            </a:r>
            <a:r>
              <a:rPr lang="pt-PT" sz="1200" kern="1200" dirty="0" err="1" smtClean="0">
                <a:solidFill>
                  <a:schemeClr val="tx1"/>
                </a:solidFill>
                <a:latin typeface="+mn-lt"/>
                <a:ea typeface="+mn-ea"/>
                <a:cs typeface="+mn-cs"/>
              </a:rPr>
              <a:t>with</a:t>
            </a:r>
            <a:r>
              <a:rPr lang="pt-PT" sz="1200" kern="1200" dirty="0" smtClean="0">
                <a:solidFill>
                  <a:schemeClr val="tx1"/>
                </a:solidFill>
                <a:latin typeface="+mn-lt"/>
                <a:ea typeface="+mn-ea"/>
                <a:cs typeface="+mn-cs"/>
              </a:rPr>
              <a:t> </a:t>
            </a:r>
            <a:r>
              <a:rPr lang="pt-PT" sz="1200" kern="1200" dirty="0" err="1" smtClean="0">
                <a:solidFill>
                  <a:schemeClr val="tx1"/>
                </a:solidFill>
                <a:latin typeface="+mn-lt"/>
                <a:ea typeface="+mn-ea"/>
                <a:cs typeface="+mn-cs"/>
              </a:rPr>
              <a:t>the</a:t>
            </a:r>
            <a:r>
              <a:rPr lang="pt-PT" sz="1200" kern="1200" dirty="0" smtClean="0">
                <a:solidFill>
                  <a:schemeClr val="tx1"/>
                </a:solidFill>
                <a:latin typeface="+mn-lt"/>
                <a:ea typeface="+mn-ea"/>
                <a:cs typeface="+mn-cs"/>
              </a:rPr>
              <a:t> </a:t>
            </a:r>
            <a:r>
              <a:rPr lang="pt-PT" sz="1200" kern="1200" dirty="0" err="1" smtClean="0">
                <a:solidFill>
                  <a:schemeClr val="tx1"/>
                </a:solidFill>
                <a:latin typeface="+mn-lt"/>
                <a:ea typeface="+mn-ea"/>
                <a:cs typeface="+mn-cs"/>
              </a:rPr>
              <a:t>largest</a:t>
            </a:r>
            <a:r>
              <a:rPr lang="pt-PT" sz="1200" kern="1200" dirty="0" smtClean="0">
                <a:solidFill>
                  <a:schemeClr val="tx1"/>
                </a:solidFill>
                <a:latin typeface="+mn-lt"/>
                <a:ea typeface="+mn-ea"/>
                <a:cs typeface="+mn-cs"/>
              </a:rPr>
              <a:t> </a:t>
            </a:r>
            <a:r>
              <a:rPr lang="pt-PT" sz="1200" kern="1200" dirty="0" err="1" smtClean="0">
                <a:solidFill>
                  <a:schemeClr val="tx1"/>
                </a:solidFill>
                <a:latin typeface="+mn-lt"/>
                <a:ea typeface="+mn-ea"/>
                <a:cs typeface="+mn-cs"/>
              </a:rPr>
              <a:t>signal</a:t>
            </a:r>
            <a:r>
              <a:rPr lang="pt-PT" sz="1200" kern="1200" dirty="0" smtClean="0">
                <a:solidFill>
                  <a:schemeClr val="tx1"/>
                </a:solidFill>
                <a:latin typeface="+mn-lt"/>
                <a:ea typeface="+mn-ea"/>
                <a:cs typeface="+mn-cs"/>
              </a:rPr>
              <a:t> </a:t>
            </a:r>
            <a:r>
              <a:rPr lang="pt-PT" sz="1200" kern="1200" dirty="0" err="1" smtClean="0">
                <a:solidFill>
                  <a:schemeClr val="tx1"/>
                </a:solidFill>
                <a:latin typeface="+mn-lt"/>
                <a:ea typeface="+mn-ea"/>
                <a:cs typeface="+mn-cs"/>
              </a:rPr>
              <a:t>over</a:t>
            </a:r>
            <a:r>
              <a:rPr lang="pt-PT" sz="1200" kern="1200" dirty="0" smtClean="0">
                <a:solidFill>
                  <a:schemeClr val="tx1"/>
                </a:solidFill>
                <a:latin typeface="+mn-lt"/>
                <a:ea typeface="+mn-ea"/>
                <a:cs typeface="+mn-cs"/>
              </a:rPr>
              <a:t> background ratio. </a:t>
            </a:r>
            <a:r>
              <a:rPr lang="pt-PT" sz="1200" kern="1200" dirty="0" err="1" smtClean="0">
                <a:solidFill>
                  <a:schemeClr val="tx1"/>
                </a:solidFill>
                <a:latin typeface="+mn-lt"/>
                <a:ea typeface="+mn-ea"/>
                <a:cs typeface="+mn-cs"/>
              </a:rPr>
              <a:t>The</a:t>
            </a:r>
            <a:r>
              <a:rPr lang="pt-PT" sz="1200" kern="1200" dirty="0" smtClean="0">
                <a:solidFill>
                  <a:schemeClr val="tx1"/>
                </a:solidFill>
                <a:latin typeface="+mn-lt"/>
                <a:ea typeface="+mn-ea"/>
                <a:cs typeface="+mn-cs"/>
              </a:rPr>
              <a:t> </a:t>
            </a:r>
            <a:r>
              <a:rPr lang="pt-PT" sz="1200" kern="1200" dirty="0" err="1" smtClean="0">
                <a:solidFill>
                  <a:schemeClr val="tx1"/>
                </a:solidFill>
                <a:latin typeface="+mn-lt"/>
                <a:ea typeface="+mn-ea"/>
                <a:cs typeface="+mn-cs"/>
              </a:rPr>
              <a:t>event</a:t>
            </a:r>
            <a:r>
              <a:rPr lang="pt-PT" sz="1200" kern="1200" dirty="0" smtClean="0">
                <a:solidFill>
                  <a:schemeClr val="tx1"/>
                </a:solidFill>
                <a:latin typeface="+mn-lt"/>
                <a:ea typeface="+mn-ea"/>
                <a:cs typeface="+mn-cs"/>
              </a:rPr>
              <a:t> </a:t>
            </a:r>
            <a:r>
              <a:rPr lang="pt-PT" sz="1200" kern="1200" dirty="0" err="1" smtClean="0">
                <a:solidFill>
                  <a:schemeClr val="tx1"/>
                </a:solidFill>
                <a:latin typeface="+mn-lt"/>
                <a:ea typeface="+mn-ea"/>
                <a:cs typeface="+mn-cs"/>
              </a:rPr>
              <a:t>contains</a:t>
            </a:r>
            <a:r>
              <a:rPr lang="pt-PT" sz="1200" kern="1200" dirty="0" smtClean="0">
                <a:solidFill>
                  <a:schemeClr val="tx1"/>
                </a:solidFill>
                <a:latin typeface="+mn-lt"/>
                <a:ea typeface="+mn-ea"/>
                <a:cs typeface="+mn-cs"/>
              </a:rPr>
              <a:t> </a:t>
            </a:r>
            <a:r>
              <a:rPr lang="pt-PT" sz="1200" kern="1200" dirty="0" err="1" smtClean="0">
                <a:solidFill>
                  <a:schemeClr val="tx1"/>
                </a:solidFill>
                <a:latin typeface="+mn-lt"/>
                <a:ea typeface="+mn-ea"/>
                <a:cs typeface="+mn-cs"/>
              </a:rPr>
              <a:t>two</a:t>
            </a:r>
            <a:r>
              <a:rPr lang="pt-PT" sz="1200" kern="1200" dirty="0" smtClean="0">
                <a:solidFill>
                  <a:schemeClr val="tx1"/>
                </a:solidFill>
                <a:latin typeface="+mn-lt"/>
                <a:ea typeface="+mn-ea"/>
                <a:cs typeface="+mn-cs"/>
              </a:rPr>
              <a:t> </a:t>
            </a:r>
            <a:r>
              <a:rPr lang="pt-PT" sz="1200" kern="1200" dirty="0" err="1" smtClean="0">
                <a:solidFill>
                  <a:schemeClr val="tx1"/>
                </a:solidFill>
                <a:latin typeface="+mn-lt"/>
                <a:ea typeface="+mn-ea"/>
                <a:cs typeface="+mn-cs"/>
              </a:rPr>
              <a:t>photon</a:t>
            </a:r>
            <a:r>
              <a:rPr lang="pt-PT" sz="1200" kern="1200" dirty="0" smtClean="0">
                <a:solidFill>
                  <a:schemeClr val="tx1"/>
                </a:solidFill>
                <a:latin typeface="+mn-lt"/>
                <a:ea typeface="+mn-ea"/>
                <a:cs typeface="+mn-cs"/>
              </a:rPr>
              <a:t> candidates, </a:t>
            </a:r>
            <a:r>
              <a:rPr lang="pt-PT" sz="1200" kern="1200" dirty="0" err="1" smtClean="0">
                <a:solidFill>
                  <a:schemeClr val="tx1"/>
                </a:solidFill>
                <a:latin typeface="+mn-lt"/>
                <a:ea typeface="+mn-ea"/>
                <a:cs typeface="+mn-cs"/>
              </a:rPr>
              <a:t>with</a:t>
            </a:r>
            <a:r>
              <a:rPr lang="pt-PT" sz="1200" kern="1200" dirty="0" smtClean="0">
                <a:solidFill>
                  <a:schemeClr val="tx1"/>
                </a:solidFill>
                <a:latin typeface="+mn-lt"/>
                <a:ea typeface="+mn-ea"/>
                <a:cs typeface="+mn-cs"/>
              </a:rPr>
              <a:t> a </a:t>
            </a:r>
            <a:r>
              <a:rPr lang="pt-PT" sz="1200" kern="1200" dirty="0" err="1" smtClean="0">
                <a:solidFill>
                  <a:schemeClr val="tx1"/>
                </a:solidFill>
                <a:latin typeface="+mn-lt"/>
                <a:ea typeface="+mn-ea"/>
                <a:cs typeface="+mn-cs"/>
              </a:rPr>
              <a:t>diphoton</a:t>
            </a:r>
            <a:r>
              <a:rPr lang="pt-PT" sz="1200" kern="1200" dirty="0" smtClean="0">
                <a:solidFill>
                  <a:schemeClr val="tx1"/>
                </a:solidFill>
                <a:latin typeface="+mn-lt"/>
                <a:ea typeface="+mn-ea"/>
                <a:cs typeface="+mn-cs"/>
              </a:rPr>
              <a:t> </a:t>
            </a:r>
            <a:r>
              <a:rPr lang="pt-PT" sz="1200" kern="1200" dirty="0" err="1" smtClean="0">
                <a:solidFill>
                  <a:schemeClr val="tx1"/>
                </a:solidFill>
                <a:latin typeface="+mn-lt"/>
                <a:ea typeface="+mn-ea"/>
                <a:cs typeface="+mn-cs"/>
              </a:rPr>
              <a:t>mass</a:t>
            </a:r>
            <a:r>
              <a:rPr lang="pt-PT" sz="1200" kern="1200" dirty="0" smtClean="0">
                <a:solidFill>
                  <a:schemeClr val="tx1"/>
                </a:solidFill>
                <a:latin typeface="+mn-lt"/>
                <a:ea typeface="+mn-ea"/>
                <a:cs typeface="+mn-cs"/>
              </a:rPr>
              <a:t> </a:t>
            </a:r>
            <a:r>
              <a:rPr lang="pt-PT" sz="1200" kern="1200" dirty="0" err="1" smtClean="0">
                <a:solidFill>
                  <a:schemeClr val="tx1"/>
                </a:solidFill>
                <a:latin typeface="+mn-lt"/>
                <a:ea typeface="+mn-ea"/>
                <a:cs typeface="+mn-cs"/>
              </a:rPr>
              <a:t>of</a:t>
            </a:r>
            <a:r>
              <a:rPr lang="pt-PT" sz="1200" kern="1200" dirty="0" smtClean="0">
                <a:solidFill>
                  <a:schemeClr val="tx1"/>
                </a:solidFill>
                <a:latin typeface="+mn-lt"/>
                <a:ea typeface="+mn-ea"/>
                <a:cs typeface="+mn-cs"/>
              </a:rPr>
              <a:t> 125.4 </a:t>
            </a:r>
            <a:r>
              <a:rPr lang="pt-PT" sz="1200" kern="1200" dirty="0" err="1" smtClean="0">
                <a:solidFill>
                  <a:schemeClr val="tx1"/>
                </a:solidFill>
                <a:latin typeface="+mn-lt"/>
                <a:ea typeface="+mn-ea"/>
                <a:cs typeface="+mn-cs"/>
              </a:rPr>
              <a:t>GeV</a:t>
            </a:r>
            <a:r>
              <a:rPr lang="pt-PT" sz="1200" kern="1200" dirty="0" smtClean="0">
                <a:solidFill>
                  <a:schemeClr val="tx1"/>
                </a:solidFill>
                <a:latin typeface="+mn-lt"/>
                <a:ea typeface="+mn-ea"/>
                <a:cs typeface="+mn-cs"/>
              </a:rPr>
              <a:t>. </a:t>
            </a:r>
            <a:r>
              <a:rPr lang="pt-PT" sz="1200" kern="1200" dirty="0" err="1" smtClean="0">
                <a:solidFill>
                  <a:schemeClr val="tx1"/>
                </a:solidFill>
                <a:latin typeface="+mn-lt"/>
                <a:ea typeface="+mn-ea"/>
                <a:cs typeface="+mn-cs"/>
              </a:rPr>
              <a:t>In</a:t>
            </a:r>
            <a:r>
              <a:rPr lang="pt-PT" sz="1200" kern="1200" dirty="0" smtClean="0">
                <a:solidFill>
                  <a:schemeClr val="tx1"/>
                </a:solidFill>
                <a:latin typeface="+mn-lt"/>
                <a:ea typeface="+mn-ea"/>
                <a:cs typeface="+mn-cs"/>
              </a:rPr>
              <a:t> </a:t>
            </a:r>
            <a:r>
              <a:rPr lang="pt-PT" sz="1200" kern="1200" dirty="0" err="1" smtClean="0">
                <a:solidFill>
                  <a:schemeClr val="tx1"/>
                </a:solidFill>
                <a:latin typeface="+mn-lt"/>
                <a:ea typeface="+mn-ea"/>
                <a:cs typeface="+mn-cs"/>
              </a:rPr>
              <a:t>addition</a:t>
            </a:r>
            <a:r>
              <a:rPr lang="pt-PT" sz="1200" kern="1200" dirty="0" smtClean="0">
                <a:solidFill>
                  <a:schemeClr val="tx1"/>
                </a:solidFill>
                <a:latin typeface="+mn-lt"/>
                <a:ea typeface="+mn-ea"/>
                <a:cs typeface="+mn-cs"/>
              </a:rPr>
              <a:t>, </a:t>
            </a:r>
            <a:r>
              <a:rPr lang="pt-PT" sz="1200" kern="1200" dirty="0" err="1" smtClean="0">
                <a:solidFill>
                  <a:schemeClr val="tx1"/>
                </a:solidFill>
                <a:latin typeface="+mn-lt"/>
                <a:ea typeface="+mn-ea"/>
                <a:cs typeface="+mn-cs"/>
              </a:rPr>
              <a:t>six</a:t>
            </a:r>
            <a:r>
              <a:rPr lang="pt-PT" sz="1200" kern="1200" dirty="0" smtClean="0">
                <a:solidFill>
                  <a:schemeClr val="tx1"/>
                </a:solidFill>
                <a:latin typeface="+mn-lt"/>
                <a:ea typeface="+mn-ea"/>
                <a:cs typeface="+mn-cs"/>
              </a:rPr>
              <a:t> </a:t>
            </a:r>
            <a:r>
              <a:rPr lang="pt-PT" sz="1200" kern="1200" dirty="0" err="1" smtClean="0">
                <a:solidFill>
                  <a:schemeClr val="tx1"/>
                </a:solidFill>
                <a:latin typeface="+mn-lt"/>
                <a:ea typeface="+mn-ea"/>
                <a:cs typeface="+mn-cs"/>
              </a:rPr>
              <a:t>jets</a:t>
            </a:r>
            <a:r>
              <a:rPr lang="pt-PT" sz="1200" kern="1200" dirty="0" smtClean="0">
                <a:solidFill>
                  <a:schemeClr val="tx1"/>
                </a:solidFill>
                <a:latin typeface="+mn-lt"/>
                <a:ea typeface="+mn-ea"/>
                <a:cs typeface="+mn-cs"/>
              </a:rPr>
              <a:t> are </a:t>
            </a:r>
            <a:r>
              <a:rPr lang="pt-PT" sz="1200" kern="1200" dirty="0" err="1" smtClean="0">
                <a:solidFill>
                  <a:schemeClr val="tx1"/>
                </a:solidFill>
                <a:latin typeface="+mn-lt"/>
                <a:ea typeface="+mn-ea"/>
                <a:cs typeface="+mn-cs"/>
              </a:rPr>
              <a:t>reconstructed</a:t>
            </a:r>
            <a:r>
              <a:rPr lang="pt-PT" sz="1200" kern="1200" dirty="0" smtClean="0">
                <a:solidFill>
                  <a:schemeClr val="tx1"/>
                </a:solidFill>
                <a:latin typeface="+mn-lt"/>
                <a:ea typeface="+mn-ea"/>
                <a:cs typeface="+mn-cs"/>
              </a:rPr>
              <a:t> </a:t>
            </a:r>
            <a:r>
              <a:rPr lang="pt-PT" sz="1200" kern="1200" dirty="0" err="1" smtClean="0">
                <a:solidFill>
                  <a:schemeClr val="tx1"/>
                </a:solidFill>
                <a:latin typeface="+mn-lt"/>
                <a:ea typeface="+mn-ea"/>
                <a:cs typeface="+mn-cs"/>
              </a:rPr>
              <a:t>using</a:t>
            </a:r>
            <a:r>
              <a:rPr lang="pt-PT" sz="1200" kern="1200" dirty="0" smtClean="0">
                <a:solidFill>
                  <a:schemeClr val="tx1"/>
                </a:solidFill>
                <a:latin typeface="+mn-lt"/>
                <a:ea typeface="+mn-ea"/>
                <a:cs typeface="+mn-cs"/>
              </a:rPr>
              <a:t> </a:t>
            </a:r>
            <a:r>
              <a:rPr lang="pt-PT" sz="1200" kern="1200" dirty="0" err="1" smtClean="0">
                <a:solidFill>
                  <a:schemeClr val="tx1"/>
                </a:solidFill>
                <a:latin typeface="+mn-lt"/>
                <a:ea typeface="+mn-ea"/>
                <a:cs typeface="+mn-cs"/>
              </a:rPr>
              <a:t>the</a:t>
            </a:r>
            <a:r>
              <a:rPr lang="pt-PT" sz="1200" kern="1200" dirty="0" smtClean="0">
                <a:solidFill>
                  <a:schemeClr val="tx1"/>
                </a:solidFill>
                <a:latin typeface="+mn-lt"/>
                <a:ea typeface="+mn-ea"/>
                <a:cs typeface="+mn-cs"/>
              </a:rPr>
              <a:t> </a:t>
            </a:r>
            <a:r>
              <a:rPr lang="pt-PT" sz="1200" kern="1200" dirty="0" err="1" smtClean="0">
                <a:solidFill>
                  <a:schemeClr val="tx1"/>
                </a:solidFill>
                <a:latin typeface="+mn-lt"/>
                <a:ea typeface="+mn-ea"/>
                <a:cs typeface="+mn-cs"/>
              </a:rPr>
              <a:t>anti-k</a:t>
            </a:r>
            <a:r>
              <a:rPr lang="pt-PT" sz="1200" kern="1200" baseline="-25000" dirty="0" err="1" smtClean="0">
                <a:solidFill>
                  <a:schemeClr val="tx1"/>
                </a:solidFill>
                <a:latin typeface="+mn-lt"/>
                <a:ea typeface="+mn-ea"/>
                <a:cs typeface="+mn-cs"/>
              </a:rPr>
              <a:t>t</a:t>
            </a:r>
            <a:r>
              <a:rPr lang="pt-PT" sz="1200" kern="1200" baseline="0" dirty="0" smtClean="0">
                <a:solidFill>
                  <a:schemeClr val="tx1"/>
                </a:solidFill>
                <a:latin typeface="+mn-lt"/>
                <a:ea typeface="+mn-ea"/>
                <a:cs typeface="+mn-cs"/>
              </a:rPr>
              <a:t> </a:t>
            </a:r>
            <a:r>
              <a:rPr lang="pt-PT" sz="1200" kern="1200" baseline="0" dirty="0" err="1" smtClean="0">
                <a:solidFill>
                  <a:schemeClr val="tx1"/>
                </a:solidFill>
                <a:latin typeface="+mn-lt"/>
                <a:ea typeface="+mn-ea"/>
                <a:cs typeface="+mn-cs"/>
              </a:rPr>
              <a:t>algorithm</a:t>
            </a:r>
            <a:r>
              <a:rPr lang="pt-PT" sz="1200" kern="1200" baseline="0" dirty="0" smtClean="0">
                <a:solidFill>
                  <a:schemeClr val="tx1"/>
                </a:solidFill>
                <a:latin typeface="+mn-lt"/>
                <a:ea typeface="+mn-ea"/>
                <a:cs typeface="+mn-cs"/>
              </a:rPr>
              <a:t> </a:t>
            </a:r>
            <a:r>
              <a:rPr lang="pt-PT" sz="1200" kern="1200" baseline="0" dirty="0" err="1" smtClean="0">
                <a:solidFill>
                  <a:schemeClr val="tx1"/>
                </a:solidFill>
                <a:latin typeface="+mn-lt"/>
                <a:ea typeface="+mn-ea"/>
                <a:cs typeface="+mn-cs"/>
              </a:rPr>
              <a:t>and</a:t>
            </a:r>
            <a:r>
              <a:rPr lang="pt-PT" sz="1200" kern="1200" baseline="0" dirty="0" smtClean="0">
                <a:solidFill>
                  <a:schemeClr val="tx1"/>
                </a:solidFill>
                <a:latin typeface="+mn-lt"/>
                <a:ea typeface="+mn-ea"/>
                <a:cs typeface="+mn-cs"/>
              </a:rPr>
              <a:t> R=0.4, </a:t>
            </a:r>
            <a:r>
              <a:rPr lang="pt-PT" sz="1200" kern="1200" baseline="0" dirty="0" err="1" smtClean="0">
                <a:solidFill>
                  <a:schemeClr val="tx1"/>
                </a:solidFill>
                <a:latin typeface="+mn-lt"/>
                <a:ea typeface="+mn-ea"/>
                <a:cs typeface="+mn-cs"/>
              </a:rPr>
              <a:t>including</a:t>
            </a:r>
            <a:r>
              <a:rPr lang="pt-PT" sz="1200" kern="1200" baseline="0" dirty="0" smtClean="0">
                <a:solidFill>
                  <a:schemeClr val="tx1"/>
                </a:solidFill>
                <a:latin typeface="+mn-lt"/>
                <a:ea typeface="+mn-ea"/>
                <a:cs typeface="+mn-cs"/>
              </a:rPr>
              <a:t> </a:t>
            </a:r>
            <a:r>
              <a:rPr lang="pt-PT" sz="1200" kern="1200" baseline="0" dirty="0" err="1" smtClean="0">
                <a:solidFill>
                  <a:schemeClr val="tx1"/>
                </a:solidFill>
                <a:latin typeface="+mn-lt"/>
                <a:ea typeface="+mn-ea"/>
                <a:cs typeface="+mn-cs"/>
              </a:rPr>
              <a:t>one</a:t>
            </a:r>
            <a:r>
              <a:rPr lang="pt-PT" sz="1200" kern="1200" baseline="0" dirty="0" smtClean="0">
                <a:solidFill>
                  <a:schemeClr val="tx1"/>
                </a:solidFill>
                <a:latin typeface="+mn-lt"/>
                <a:ea typeface="+mn-ea"/>
                <a:cs typeface="+mn-cs"/>
              </a:rPr>
              <a:t> </a:t>
            </a:r>
            <a:r>
              <a:rPr lang="pt-PT" sz="1200" kern="1200" baseline="0" dirty="0" err="1" smtClean="0">
                <a:solidFill>
                  <a:schemeClr val="tx1"/>
                </a:solidFill>
                <a:latin typeface="+mn-lt"/>
                <a:ea typeface="+mn-ea"/>
                <a:cs typeface="+mn-cs"/>
              </a:rPr>
              <a:t>jet</a:t>
            </a:r>
            <a:r>
              <a:rPr lang="pt-PT" sz="1200" kern="1200" baseline="0" dirty="0" smtClean="0">
                <a:solidFill>
                  <a:schemeClr val="tx1"/>
                </a:solidFill>
                <a:latin typeface="+mn-lt"/>
                <a:ea typeface="+mn-ea"/>
                <a:cs typeface="+mn-cs"/>
              </a:rPr>
              <a:t> </a:t>
            </a:r>
            <a:r>
              <a:rPr lang="pt-PT" sz="1200" kern="1200" baseline="0" dirty="0" err="1" smtClean="0">
                <a:solidFill>
                  <a:schemeClr val="tx1"/>
                </a:solidFill>
                <a:latin typeface="+mn-lt"/>
                <a:ea typeface="+mn-ea"/>
                <a:cs typeface="+mn-cs"/>
              </a:rPr>
              <a:t>that</a:t>
            </a:r>
            <a:r>
              <a:rPr lang="pt-PT" sz="1200" kern="1200" baseline="0" dirty="0" smtClean="0">
                <a:solidFill>
                  <a:schemeClr val="tx1"/>
                </a:solidFill>
                <a:latin typeface="+mn-lt"/>
                <a:ea typeface="+mn-ea"/>
                <a:cs typeface="+mn-cs"/>
              </a:rPr>
              <a:t> </a:t>
            </a:r>
            <a:r>
              <a:rPr lang="pt-PT" sz="1200" kern="1200" baseline="0" dirty="0" err="1" smtClean="0">
                <a:solidFill>
                  <a:schemeClr val="tx1"/>
                </a:solidFill>
                <a:latin typeface="+mn-lt"/>
                <a:ea typeface="+mn-ea"/>
                <a:cs typeface="+mn-cs"/>
              </a:rPr>
              <a:t>is</a:t>
            </a:r>
            <a:r>
              <a:rPr lang="pt-PT" sz="1200" kern="1200" baseline="0" dirty="0" smtClean="0">
                <a:solidFill>
                  <a:schemeClr val="tx1"/>
                </a:solidFill>
                <a:latin typeface="+mn-lt"/>
                <a:ea typeface="+mn-ea"/>
                <a:cs typeface="+mn-cs"/>
              </a:rPr>
              <a:t> b-</a:t>
            </a:r>
            <a:r>
              <a:rPr lang="pt-PT" sz="1200" kern="1200" baseline="0" dirty="0" err="1" smtClean="0">
                <a:solidFill>
                  <a:schemeClr val="tx1"/>
                </a:solidFill>
                <a:latin typeface="+mn-lt"/>
                <a:ea typeface="+mn-ea"/>
                <a:cs typeface="+mn-cs"/>
              </a:rPr>
              <a:t>tagged</a:t>
            </a:r>
            <a:r>
              <a:rPr lang="pt-PT" sz="1200" kern="1200" baseline="0" dirty="0" smtClean="0">
                <a:solidFill>
                  <a:schemeClr val="tx1"/>
                </a:solidFill>
                <a:latin typeface="+mn-lt"/>
                <a:ea typeface="+mn-ea"/>
                <a:cs typeface="+mn-cs"/>
              </a:rPr>
              <a:t> </a:t>
            </a:r>
            <a:r>
              <a:rPr lang="pt-PT" sz="1200" kern="1200" baseline="0" dirty="0" err="1" smtClean="0">
                <a:solidFill>
                  <a:schemeClr val="tx1"/>
                </a:solidFill>
                <a:latin typeface="+mn-lt"/>
                <a:ea typeface="+mn-ea"/>
                <a:cs typeface="+mn-cs"/>
              </a:rPr>
              <a:t>using</a:t>
            </a:r>
            <a:r>
              <a:rPr lang="pt-PT" sz="1200" kern="1200" baseline="0" dirty="0" smtClean="0">
                <a:solidFill>
                  <a:schemeClr val="tx1"/>
                </a:solidFill>
                <a:latin typeface="+mn-lt"/>
                <a:ea typeface="+mn-ea"/>
                <a:cs typeface="+mn-cs"/>
              </a:rPr>
              <a:t> a 77% </a:t>
            </a:r>
            <a:r>
              <a:rPr lang="pt-PT" sz="1200" kern="1200" baseline="0" dirty="0" err="1" smtClean="0">
                <a:solidFill>
                  <a:schemeClr val="tx1"/>
                </a:solidFill>
                <a:latin typeface="+mn-lt"/>
                <a:ea typeface="+mn-ea"/>
                <a:cs typeface="+mn-cs"/>
              </a:rPr>
              <a:t>efficiency</a:t>
            </a:r>
            <a:r>
              <a:rPr lang="pt-PT" sz="1200" kern="1200" baseline="0" dirty="0" smtClean="0">
                <a:solidFill>
                  <a:schemeClr val="tx1"/>
                </a:solidFill>
                <a:latin typeface="+mn-lt"/>
                <a:ea typeface="+mn-ea"/>
                <a:cs typeface="+mn-cs"/>
              </a:rPr>
              <a:t> </a:t>
            </a:r>
            <a:r>
              <a:rPr lang="pt-PT" sz="1200" kern="1200" baseline="0" dirty="0" err="1" smtClean="0">
                <a:solidFill>
                  <a:schemeClr val="tx1"/>
                </a:solidFill>
                <a:latin typeface="+mn-lt"/>
                <a:ea typeface="+mn-ea"/>
                <a:cs typeface="+mn-cs"/>
              </a:rPr>
              <a:t>working</a:t>
            </a:r>
            <a:r>
              <a:rPr lang="pt-PT" sz="1200" kern="1200" baseline="0" dirty="0" smtClean="0">
                <a:solidFill>
                  <a:schemeClr val="tx1"/>
                </a:solidFill>
                <a:latin typeface="+mn-lt"/>
                <a:ea typeface="+mn-ea"/>
                <a:cs typeface="+mn-cs"/>
              </a:rPr>
              <a:t> </a:t>
            </a:r>
            <a:r>
              <a:rPr lang="pt-PT" sz="1200" kern="1200" baseline="0" dirty="0" err="1" smtClean="0">
                <a:solidFill>
                  <a:schemeClr val="tx1"/>
                </a:solidFill>
                <a:latin typeface="+mn-lt"/>
                <a:ea typeface="+mn-ea"/>
                <a:cs typeface="+mn-cs"/>
              </a:rPr>
              <a:t>point</a:t>
            </a:r>
            <a:r>
              <a:rPr lang="pt-PT" sz="1200" kern="1200" baseline="0" dirty="0" smtClean="0">
                <a:solidFill>
                  <a:schemeClr val="tx1"/>
                </a:solidFill>
                <a:latin typeface="+mn-lt"/>
                <a:ea typeface="+mn-ea"/>
                <a:cs typeface="+mn-cs"/>
              </a:rPr>
              <a:t>. </a:t>
            </a:r>
            <a:r>
              <a:rPr lang="pt-PT" sz="1200" kern="1200" baseline="0" dirty="0" err="1" smtClean="0">
                <a:solidFill>
                  <a:schemeClr val="tx1"/>
                </a:solidFill>
                <a:latin typeface="+mn-lt"/>
                <a:ea typeface="+mn-ea"/>
                <a:cs typeface="+mn-cs"/>
              </a:rPr>
              <a:t>The</a:t>
            </a:r>
            <a:r>
              <a:rPr lang="pt-PT" sz="1200" kern="1200" baseline="0" dirty="0" smtClean="0">
                <a:solidFill>
                  <a:schemeClr val="tx1"/>
                </a:solidFill>
                <a:latin typeface="+mn-lt"/>
                <a:ea typeface="+mn-ea"/>
                <a:cs typeface="+mn-cs"/>
              </a:rPr>
              <a:t> </a:t>
            </a:r>
            <a:r>
              <a:rPr lang="pt-PT" sz="1200" kern="1200" baseline="0" dirty="0" err="1" smtClean="0">
                <a:solidFill>
                  <a:schemeClr val="tx1"/>
                </a:solidFill>
                <a:latin typeface="+mn-lt"/>
                <a:ea typeface="+mn-ea"/>
                <a:cs typeface="+mn-cs"/>
              </a:rPr>
              <a:t>photons</a:t>
            </a:r>
            <a:r>
              <a:rPr lang="pt-PT" sz="1200" kern="1200" baseline="0" dirty="0" smtClean="0">
                <a:solidFill>
                  <a:schemeClr val="tx1"/>
                </a:solidFill>
                <a:latin typeface="+mn-lt"/>
                <a:ea typeface="+mn-ea"/>
                <a:cs typeface="+mn-cs"/>
              </a:rPr>
              <a:t> </a:t>
            </a:r>
            <a:r>
              <a:rPr lang="pt-PT" sz="1200" kern="1200" baseline="0" dirty="0" err="1" smtClean="0">
                <a:solidFill>
                  <a:schemeClr val="tx1"/>
                </a:solidFill>
                <a:latin typeface="+mn-lt"/>
                <a:ea typeface="+mn-ea"/>
                <a:cs typeface="+mn-cs"/>
              </a:rPr>
              <a:t>correspond</a:t>
            </a:r>
            <a:r>
              <a:rPr lang="pt-PT" sz="1200" kern="1200" baseline="0" dirty="0" smtClean="0">
                <a:solidFill>
                  <a:schemeClr val="tx1"/>
                </a:solidFill>
                <a:latin typeface="+mn-lt"/>
                <a:ea typeface="+mn-ea"/>
                <a:cs typeface="+mn-cs"/>
              </a:rPr>
              <a:t> to </a:t>
            </a:r>
            <a:r>
              <a:rPr lang="pt-PT" sz="1200" kern="1200" baseline="0" dirty="0" err="1" smtClean="0">
                <a:solidFill>
                  <a:schemeClr val="tx1"/>
                </a:solidFill>
                <a:latin typeface="+mn-lt"/>
                <a:ea typeface="+mn-ea"/>
                <a:cs typeface="+mn-cs"/>
              </a:rPr>
              <a:t>the</a:t>
            </a:r>
            <a:r>
              <a:rPr lang="pt-PT" sz="1200" kern="1200" baseline="0" dirty="0" smtClean="0">
                <a:solidFill>
                  <a:schemeClr val="tx1"/>
                </a:solidFill>
                <a:latin typeface="+mn-lt"/>
                <a:ea typeface="+mn-ea"/>
                <a:cs typeface="+mn-cs"/>
              </a:rPr>
              <a:t> </a:t>
            </a:r>
            <a:r>
              <a:rPr lang="pt-PT" sz="1200" kern="1200" baseline="0" dirty="0" err="1" smtClean="0">
                <a:solidFill>
                  <a:schemeClr val="tx1"/>
                </a:solidFill>
                <a:latin typeface="+mn-lt"/>
                <a:ea typeface="+mn-ea"/>
                <a:cs typeface="+mn-cs"/>
              </a:rPr>
              <a:t>green</a:t>
            </a:r>
            <a:r>
              <a:rPr lang="pt-PT" sz="1200" kern="1200" baseline="0" dirty="0" smtClean="0">
                <a:solidFill>
                  <a:schemeClr val="tx1"/>
                </a:solidFill>
                <a:latin typeface="+mn-lt"/>
                <a:ea typeface="+mn-ea"/>
                <a:cs typeface="+mn-cs"/>
              </a:rPr>
              <a:t> </a:t>
            </a:r>
            <a:r>
              <a:rPr lang="pt-PT" sz="1200" kern="1200" baseline="0" dirty="0" err="1" smtClean="0">
                <a:solidFill>
                  <a:schemeClr val="tx1"/>
                </a:solidFill>
                <a:latin typeface="+mn-lt"/>
                <a:ea typeface="+mn-ea"/>
                <a:cs typeface="+mn-cs"/>
              </a:rPr>
              <a:t>towers</a:t>
            </a:r>
            <a:r>
              <a:rPr lang="pt-PT" sz="1200" kern="1200" baseline="0" dirty="0" smtClean="0">
                <a:solidFill>
                  <a:schemeClr val="tx1"/>
                </a:solidFill>
                <a:latin typeface="+mn-lt"/>
                <a:ea typeface="+mn-ea"/>
                <a:cs typeface="+mn-cs"/>
              </a:rPr>
              <a:t> </a:t>
            </a:r>
            <a:r>
              <a:rPr lang="pt-PT" sz="1200" kern="1200" baseline="0" dirty="0" err="1" smtClean="0">
                <a:solidFill>
                  <a:schemeClr val="tx1"/>
                </a:solidFill>
                <a:latin typeface="+mn-lt"/>
                <a:ea typeface="+mn-ea"/>
                <a:cs typeface="+mn-cs"/>
              </a:rPr>
              <a:t>in</a:t>
            </a:r>
            <a:r>
              <a:rPr lang="pt-PT" sz="1200" kern="1200" baseline="0" dirty="0" smtClean="0">
                <a:solidFill>
                  <a:schemeClr val="tx1"/>
                </a:solidFill>
                <a:latin typeface="+mn-lt"/>
                <a:ea typeface="+mn-ea"/>
                <a:cs typeface="+mn-cs"/>
              </a:rPr>
              <a:t> </a:t>
            </a:r>
            <a:r>
              <a:rPr lang="pt-PT" sz="1200" kern="1200" baseline="0" dirty="0" err="1" smtClean="0">
                <a:solidFill>
                  <a:schemeClr val="tx1"/>
                </a:solidFill>
                <a:latin typeface="+mn-lt"/>
                <a:ea typeface="+mn-ea"/>
                <a:cs typeface="+mn-cs"/>
              </a:rPr>
              <a:t>the</a:t>
            </a:r>
            <a:r>
              <a:rPr lang="pt-PT" sz="1200" kern="1200" baseline="0" dirty="0" smtClean="0">
                <a:solidFill>
                  <a:schemeClr val="tx1"/>
                </a:solidFill>
                <a:latin typeface="+mn-lt"/>
                <a:ea typeface="+mn-ea"/>
                <a:cs typeface="+mn-cs"/>
              </a:rPr>
              <a:t> </a:t>
            </a:r>
            <a:r>
              <a:rPr lang="pt-PT" sz="1200" kern="1200" baseline="0" dirty="0" err="1" smtClean="0">
                <a:solidFill>
                  <a:schemeClr val="tx1"/>
                </a:solidFill>
                <a:latin typeface="+mn-lt"/>
                <a:ea typeface="+mn-ea"/>
                <a:cs typeface="+mn-cs"/>
              </a:rPr>
              <a:t>electromagnetic</a:t>
            </a:r>
            <a:r>
              <a:rPr lang="pt-PT" sz="1200" kern="1200" baseline="0" dirty="0" smtClean="0">
                <a:solidFill>
                  <a:schemeClr val="tx1"/>
                </a:solidFill>
                <a:latin typeface="+mn-lt"/>
                <a:ea typeface="+mn-ea"/>
                <a:cs typeface="+mn-cs"/>
              </a:rPr>
              <a:t> </a:t>
            </a:r>
            <a:r>
              <a:rPr lang="pt-PT" sz="1200" kern="1200" baseline="0" dirty="0" err="1" smtClean="0">
                <a:solidFill>
                  <a:schemeClr val="tx1"/>
                </a:solidFill>
                <a:latin typeface="+mn-lt"/>
                <a:ea typeface="+mn-ea"/>
                <a:cs typeface="+mn-cs"/>
              </a:rPr>
              <a:t>calorimeter</a:t>
            </a:r>
            <a:r>
              <a:rPr lang="pt-PT" sz="1200" kern="1200" baseline="0" dirty="0" smtClean="0">
                <a:solidFill>
                  <a:schemeClr val="tx1"/>
                </a:solidFill>
                <a:latin typeface="+mn-lt"/>
                <a:ea typeface="+mn-ea"/>
                <a:cs typeface="+mn-cs"/>
              </a:rPr>
              <a:t>, </a:t>
            </a:r>
            <a:r>
              <a:rPr lang="pt-PT" sz="1200" kern="1200" baseline="0" dirty="0" err="1" smtClean="0">
                <a:solidFill>
                  <a:schemeClr val="tx1"/>
                </a:solidFill>
                <a:latin typeface="+mn-lt"/>
                <a:ea typeface="+mn-ea"/>
                <a:cs typeface="+mn-cs"/>
              </a:rPr>
              <a:t>while</a:t>
            </a:r>
            <a:r>
              <a:rPr lang="pt-PT" sz="1200" kern="1200" baseline="0" dirty="0" smtClean="0">
                <a:solidFill>
                  <a:schemeClr val="tx1"/>
                </a:solidFill>
                <a:latin typeface="+mn-lt"/>
                <a:ea typeface="+mn-ea"/>
                <a:cs typeface="+mn-cs"/>
              </a:rPr>
              <a:t> </a:t>
            </a:r>
            <a:r>
              <a:rPr lang="pt-PT" sz="1200" kern="1200" baseline="0" dirty="0" err="1" smtClean="0">
                <a:solidFill>
                  <a:schemeClr val="tx1"/>
                </a:solidFill>
                <a:latin typeface="+mn-lt"/>
                <a:ea typeface="+mn-ea"/>
                <a:cs typeface="+mn-cs"/>
              </a:rPr>
              <a:t>the</a:t>
            </a:r>
            <a:r>
              <a:rPr lang="pt-PT" sz="1200" kern="1200" baseline="0" dirty="0" smtClean="0">
                <a:solidFill>
                  <a:schemeClr val="tx1"/>
                </a:solidFill>
                <a:latin typeface="+mn-lt"/>
                <a:ea typeface="+mn-ea"/>
                <a:cs typeface="+mn-cs"/>
              </a:rPr>
              <a:t> </a:t>
            </a:r>
            <a:r>
              <a:rPr lang="pt-PT" sz="1200" kern="1200" baseline="0" dirty="0" err="1" smtClean="0">
                <a:solidFill>
                  <a:schemeClr val="tx1"/>
                </a:solidFill>
                <a:latin typeface="+mn-lt"/>
                <a:ea typeface="+mn-ea"/>
                <a:cs typeface="+mn-cs"/>
              </a:rPr>
              <a:t>jets</a:t>
            </a:r>
            <a:r>
              <a:rPr lang="pt-PT" sz="1200" kern="1200" baseline="0" dirty="0" smtClean="0">
                <a:solidFill>
                  <a:schemeClr val="tx1"/>
                </a:solidFill>
                <a:latin typeface="+mn-lt"/>
                <a:ea typeface="+mn-ea"/>
                <a:cs typeface="+mn-cs"/>
              </a:rPr>
              <a:t> (b-</a:t>
            </a:r>
            <a:r>
              <a:rPr lang="pt-PT" sz="1200" kern="1200" baseline="0" dirty="0" err="1" smtClean="0">
                <a:solidFill>
                  <a:schemeClr val="tx1"/>
                </a:solidFill>
                <a:latin typeface="+mn-lt"/>
                <a:ea typeface="+mn-ea"/>
                <a:cs typeface="+mn-cs"/>
              </a:rPr>
              <a:t>jets</a:t>
            </a:r>
            <a:r>
              <a:rPr lang="pt-PT" sz="1200" kern="1200" baseline="0" dirty="0" smtClean="0">
                <a:solidFill>
                  <a:schemeClr val="tx1"/>
                </a:solidFill>
                <a:latin typeface="+mn-lt"/>
                <a:ea typeface="+mn-ea"/>
                <a:cs typeface="+mn-cs"/>
              </a:rPr>
              <a:t>) are </a:t>
            </a:r>
            <a:r>
              <a:rPr lang="pt-PT" sz="1200" kern="1200" baseline="0" dirty="0" err="1" smtClean="0">
                <a:solidFill>
                  <a:schemeClr val="tx1"/>
                </a:solidFill>
                <a:latin typeface="+mn-lt"/>
                <a:ea typeface="+mn-ea"/>
                <a:cs typeface="+mn-cs"/>
              </a:rPr>
              <a:t>shown</a:t>
            </a:r>
            <a:r>
              <a:rPr lang="pt-PT" sz="1200" kern="1200" baseline="0" dirty="0" smtClean="0">
                <a:solidFill>
                  <a:schemeClr val="tx1"/>
                </a:solidFill>
                <a:latin typeface="+mn-lt"/>
                <a:ea typeface="+mn-ea"/>
                <a:cs typeface="+mn-cs"/>
              </a:rPr>
              <a:t> as </a:t>
            </a:r>
            <a:r>
              <a:rPr lang="pt-PT" sz="1200" kern="1200" baseline="0" dirty="0" err="1" smtClean="0">
                <a:solidFill>
                  <a:schemeClr val="tx1"/>
                </a:solidFill>
                <a:latin typeface="+mn-lt"/>
                <a:ea typeface="+mn-ea"/>
                <a:cs typeface="+mn-cs"/>
              </a:rPr>
              <a:t>yellow</a:t>
            </a:r>
            <a:r>
              <a:rPr lang="pt-PT" sz="1200" kern="1200" baseline="0" dirty="0" smtClean="0">
                <a:solidFill>
                  <a:schemeClr val="tx1"/>
                </a:solidFill>
                <a:latin typeface="+mn-lt"/>
                <a:ea typeface="+mn-ea"/>
                <a:cs typeface="+mn-cs"/>
              </a:rPr>
              <a:t> (</a:t>
            </a:r>
            <a:r>
              <a:rPr lang="pt-PT" sz="1200" kern="1200" baseline="0" dirty="0" err="1" smtClean="0">
                <a:solidFill>
                  <a:schemeClr val="tx1"/>
                </a:solidFill>
                <a:latin typeface="+mn-lt"/>
                <a:ea typeface="+mn-ea"/>
                <a:cs typeface="+mn-cs"/>
              </a:rPr>
              <a:t>blue</a:t>
            </a:r>
            <a:r>
              <a:rPr lang="pt-PT" sz="1200" kern="1200" baseline="0" dirty="0" smtClean="0">
                <a:solidFill>
                  <a:schemeClr val="tx1"/>
                </a:solidFill>
                <a:latin typeface="+mn-lt"/>
                <a:ea typeface="+mn-ea"/>
                <a:cs typeface="+mn-cs"/>
              </a:rPr>
              <a:t>) cones.	</a:t>
            </a:r>
          </a:p>
          <a:p>
            <a:endParaRPr lang="pt-PT" dirty="0"/>
          </a:p>
        </p:txBody>
      </p:sp>
      <p:sp>
        <p:nvSpPr>
          <p:cNvPr id="4" name="Slide Number Placeholder 3"/>
          <p:cNvSpPr>
            <a:spLocks noGrp="1"/>
          </p:cNvSpPr>
          <p:nvPr>
            <p:ph type="sldNum" sz="quarter" idx="10"/>
          </p:nvPr>
        </p:nvSpPr>
        <p:spPr/>
        <p:txBody>
          <a:bodyPr/>
          <a:lstStyle/>
          <a:p>
            <a:fld id="{230B4BB6-B4E5-9547-BFF9-FC5A119BB241}" type="slidenum">
              <a:rPr lang="pt-PT" smtClean="0"/>
              <a:t>47</a:t>
            </a:fld>
            <a:endParaRPr lang="pt-PT"/>
          </a:p>
        </p:txBody>
      </p:sp>
    </p:spTree>
    <p:extLst>
      <p:ext uri="{BB962C8B-B14F-4D97-AF65-F5344CB8AC3E}">
        <p14:creationId xmlns:p14="http://schemas.microsoft.com/office/powerpoint/2010/main" val="16550393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dirty="0" err="1" smtClean="0"/>
              <a:t>http</a:t>
            </a:r>
            <a:r>
              <a:rPr lang="pt-PT" dirty="0" smtClean="0"/>
              <a:t>://</a:t>
            </a:r>
            <a:r>
              <a:rPr lang="pt-PT" dirty="0" err="1" smtClean="0"/>
              <a:t>cms-results.web.cern.ch</a:t>
            </a:r>
            <a:r>
              <a:rPr lang="pt-PT" dirty="0" smtClean="0"/>
              <a:t>/</a:t>
            </a:r>
            <a:r>
              <a:rPr lang="pt-PT" dirty="0" err="1" smtClean="0"/>
              <a:t>cms-results</a:t>
            </a:r>
            <a:r>
              <a:rPr lang="pt-PT" dirty="0" smtClean="0"/>
              <a:t>/</a:t>
            </a:r>
            <a:r>
              <a:rPr lang="pt-PT" dirty="0" err="1" smtClean="0"/>
              <a:t>public-results</a:t>
            </a:r>
            <a:r>
              <a:rPr lang="pt-PT" dirty="0" smtClean="0"/>
              <a:t>/</a:t>
            </a:r>
            <a:r>
              <a:rPr lang="pt-PT" dirty="0" err="1" smtClean="0"/>
              <a:t>publications</a:t>
            </a:r>
            <a:r>
              <a:rPr lang="pt-PT" dirty="0" smtClean="0"/>
              <a:t>/HIG-16-044/</a:t>
            </a:r>
            <a:r>
              <a:rPr lang="pt-PT" dirty="0" err="1" smtClean="0"/>
              <a:t>index.html</a:t>
            </a:r>
            <a:r>
              <a:rPr lang="pt-PT" dirty="0" smtClean="0"/>
              <a:t> </a:t>
            </a:r>
            <a:r>
              <a:rPr lang="pt-PT" dirty="0" smtClean="0">
                <a:sym typeface="Wingdings"/>
              </a:rPr>
              <a:t> </a:t>
            </a:r>
            <a:r>
              <a:rPr lang="pt-PT" sz="1200" kern="1200" dirty="0" smtClean="0">
                <a:solidFill>
                  <a:schemeClr val="tx1"/>
                </a:solidFill>
                <a:latin typeface="+mn-lt"/>
                <a:ea typeface="+mn-ea"/>
                <a:cs typeface="+mn-cs"/>
              </a:rPr>
              <a:t>21 </a:t>
            </a:r>
            <a:r>
              <a:rPr lang="pt-PT" sz="1200" kern="1200" dirty="0" err="1" smtClean="0">
                <a:solidFill>
                  <a:schemeClr val="tx1"/>
                </a:solidFill>
                <a:latin typeface="+mn-lt"/>
                <a:ea typeface="+mn-ea"/>
                <a:cs typeface="+mn-cs"/>
              </a:rPr>
              <a:t>September</a:t>
            </a:r>
            <a:r>
              <a:rPr lang="pt-PT" sz="1200" kern="1200" dirty="0" smtClean="0">
                <a:solidFill>
                  <a:schemeClr val="tx1"/>
                </a:solidFill>
                <a:latin typeface="+mn-lt"/>
                <a:ea typeface="+mn-ea"/>
                <a:cs typeface="+mn-cs"/>
              </a:rPr>
              <a:t> 2017</a:t>
            </a:r>
            <a:endParaRPr lang="pt-PT" dirty="0" smtClean="0"/>
          </a:p>
          <a:p>
            <a:r>
              <a:rPr lang="pt-PT" dirty="0" err="1" smtClean="0"/>
              <a:t>https</a:t>
            </a:r>
            <a:r>
              <a:rPr lang="pt-PT" dirty="0" smtClean="0"/>
              <a:t>://</a:t>
            </a:r>
            <a:r>
              <a:rPr lang="pt-PT" dirty="0" err="1" smtClean="0"/>
              <a:t>atlas.web.cern.ch</a:t>
            </a:r>
            <a:r>
              <a:rPr lang="pt-PT" dirty="0" smtClean="0"/>
              <a:t>/Atlas/GROUPS/PHYSICS/PAPERS/HIGG-2016-29/ </a:t>
            </a:r>
            <a:r>
              <a:rPr lang="pt-PT" dirty="0" smtClean="0">
                <a:sym typeface="Wingdings"/>
              </a:rPr>
              <a:t> </a:t>
            </a:r>
            <a:r>
              <a:rPr lang="ro-RO" sz="1200" b="0" kern="1200" dirty="0" smtClean="0">
                <a:solidFill>
                  <a:schemeClr val="tx1"/>
                </a:solidFill>
                <a:latin typeface="+mn-lt"/>
                <a:ea typeface="+mn-ea"/>
                <a:cs typeface="+mn-cs"/>
              </a:rPr>
              <a:t>10 August 2017</a:t>
            </a:r>
          </a:p>
          <a:p>
            <a:r>
              <a:rPr lang="ro-RO" b="0" dirty="0" smtClean="0"/>
              <a:t>https://atlas.web.cern.ch/Atlas/GROUPS/PHYSICS/CONFNOTES/ATLAS-CONF-2018-036/ </a:t>
            </a:r>
            <a:r>
              <a:rPr lang="ro-RO" b="0" dirty="0" smtClean="0">
                <a:sym typeface="Wingdings"/>
              </a:rPr>
              <a:t></a:t>
            </a:r>
            <a:r>
              <a:rPr lang="ro-RO" b="1" dirty="0" smtClean="0">
                <a:sym typeface="Wingdings"/>
              </a:rPr>
              <a:t> 9 July 2018</a:t>
            </a:r>
            <a:endParaRPr lang="ro-RO" b="0" dirty="0" smtClean="0">
              <a:sym typeface="Wingdings"/>
            </a:endParaRPr>
          </a:p>
          <a:p>
            <a:r>
              <a:rPr lang="ro-RO" b="0" dirty="0" smtClean="0"/>
              <a:t>http://cms-results.web.cern.ch/cms-results/public-results/publications/HIG-18-016/ </a:t>
            </a:r>
            <a:r>
              <a:rPr lang="ro-RO" b="0" dirty="0" smtClean="0">
                <a:sym typeface="Wingdings"/>
              </a:rPr>
              <a:t> </a:t>
            </a:r>
            <a:r>
              <a:rPr lang="ro-RO" b="1" dirty="0" smtClean="0">
                <a:sym typeface="Wingdings"/>
              </a:rPr>
              <a:t>24 August 2018</a:t>
            </a:r>
            <a:endParaRPr lang="pt-PT" b="1" dirty="0" smtClean="0"/>
          </a:p>
        </p:txBody>
      </p:sp>
      <p:sp>
        <p:nvSpPr>
          <p:cNvPr id="4" name="Slide Number Placeholder 3"/>
          <p:cNvSpPr>
            <a:spLocks noGrp="1"/>
          </p:cNvSpPr>
          <p:nvPr>
            <p:ph type="sldNum" sz="quarter" idx="10"/>
          </p:nvPr>
        </p:nvSpPr>
        <p:spPr/>
        <p:txBody>
          <a:bodyPr/>
          <a:lstStyle/>
          <a:p>
            <a:fld id="{230B4BB6-B4E5-9547-BFF9-FC5A119BB241}" type="slidenum">
              <a:rPr lang="pt-PT" smtClean="0"/>
              <a:t>49</a:t>
            </a:fld>
            <a:endParaRPr lang="pt-PT"/>
          </a:p>
        </p:txBody>
      </p:sp>
    </p:spTree>
    <p:extLst>
      <p:ext uri="{BB962C8B-B14F-4D97-AF65-F5344CB8AC3E}">
        <p14:creationId xmlns:p14="http://schemas.microsoft.com/office/powerpoint/2010/main" val="37407460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dirty="0" err="1" smtClean="0"/>
              <a:t>Evidence</a:t>
            </a:r>
            <a:r>
              <a:rPr lang="pt-PT" dirty="0" smtClean="0"/>
              <a:t>: </a:t>
            </a:r>
            <a:r>
              <a:rPr lang="pt-PT" dirty="0" err="1" smtClean="0"/>
              <a:t>https</a:t>
            </a:r>
            <a:r>
              <a:rPr lang="pt-PT" dirty="0" smtClean="0"/>
              <a:t>://</a:t>
            </a:r>
            <a:r>
              <a:rPr lang="pt-PT" dirty="0" err="1" smtClean="0"/>
              <a:t>atlas.web.cern.ch</a:t>
            </a:r>
            <a:r>
              <a:rPr lang="pt-PT" dirty="0" smtClean="0"/>
              <a:t>/Atlas/GROUPS/PHYSICS/PAPERS/HIGG-2016-29/fig_01.png</a:t>
            </a:r>
            <a:r>
              <a:rPr lang="pt-PT" dirty="0" smtClean="0">
                <a:sym typeface="Wingdings"/>
              </a:rPr>
              <a:t> </a:t>
            </a:r>
            <a:r>
              <a:rPr lang="ro-RO" sz="1200" b="0" kern="1200" dirty="0" smtClean="0">
                <a:solidFill>
                  <a:schemeClr val="tx1"/>
                </a:solidFill>
                <a:latin typeface="+mn-lt"/>
                <a:ea typeface="+mn-ea"/>
                <a:cs typeface="+mn-cs"/>
              </a:rPr>
              <a:t>10 August 2017</a:t>
            </a:r>
          </a:p>
          <a:p>
            <a:r>
              <a:rPr lang="ro-RO" b="0" dirty="0" smtClean="0"/>
              <a:t>Observation: https://atlas.web.cern.ch/Atlas/GROUPS/PHYSICS/PAPERS/HIGG-2018-04/fig_03.png</a:t>
            </a:r>
            <a:r>
              <a:rPr lang="ro-RO" b="0" dirty="0" smtClean="0">
                <a:sym typeface="Wingdings"/>
              </a:rPr>
              <a:t></a:t>
            </a:r>
            <a:r>
              <a:rPr lang="ro-RO" b="1" dirty="0" smtClean="0">
                <a:sym typeface="Wingdings"/>
              </a:rPr>
              <a:t> 9 July 2018</a:t>
            </a:r>
            <a:endParaRPr lang="pt-PT" b="1" dirty="0" smtClean="0"/>
          </a:p>
        </p:txBody>
      </p:sp>
      <p:sp>
        <p:nvSpPr>
          <p:cNvPr id="4" name="Slide Number Placeholder 3"/>
          <p:cNvSpPr>
            <a:spLocks noGrp="1"/>
          </p:cNvSpPr>
          <p:nvPr>
            <p:ph type="sldNum" sz="quarter" idx="10"/>
          </p:nvPr>
        </p:nvSpPr>
        <p:spPr/>
        <p:txBody>
          <a:bodyPr/>
          <a:lstStyle/>
          <a:p>
            <a:fld id="{230B4BB6-B4E5-9547-BFF9-FC5A119BB241}" type="slidenum">
              <a:rPr lang="pt-PT" smtClean="0"/>
              <a:t>50</a:t>
            </a:fld>
            <a:endParaRPr lang="pt-PT"/>
          </a:p>
        </p:txBody>
      </p:sp>
    </p:spTree>
    <p:extLst>
      <p:ext uri="{BB962C8B-B14F-4D97-AF65-F5344CB8AC3E}">
        <p14:creationId xmlns:p14="http://schemas.microsoft.com/office/powerpoint/2010/main" val="37407460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dirty="0" err="1" smtClean="0"/>
              <a:t>Evidence</a:t>
            </a:r>
            <a:r>
              <a:rPr lang="pt-PT" dirty="0" smtClean="0"/>
              <a:t>: </a:t>
            </a:r>
            <a:r>
              <a:rPr lang="pt-PT" dirty="0" err="1" smtClean="0"/>
              <a:t>https</a:t>
            </a:r>
            <a:r>
              <a:rPr lang="pt-PT" dirty="0" smtClean="0"/>
              <a:t>://</a:t>
            </a:r>
            <a:r>
              <a:rPr lang="pt-PT" dirty="0" err="1" smtClean="0"/>
              <a:t>atlas.web.cern.ch</a:t>
            </a:r>
            <a:r>
              <a:rPr lang="pt-PT" dirty="0" smtClean="0"/>
              <a:t>/Atlas/GROUPS/PHYSICS/PAPERS/HIGG-2016-29/fig_01.png</a:t>
            </a:r>
            <a:r>
              <a:rPr lang="pt-PT" dirty="0" smtClean="0">
                <a:sym typeface="Wingdings"/>
              </a:rPr>
              <a:t> </a:t>
            </a:r>
            <a:r>
              <a:rPr lang="ro-RO" sz="1200" b="0" kern="1200" dirty="0" smtClean="0">
                <a:solidFill>
                  <a:schemeClr val="tx1"/>
                </a:solidFill>
                <a:latin typeface="+mn-lt"/>
                <a:ea typeface="+mn-ea"/>
                <a:cs typeface="+mn-cs"/>
              </a:rPr>
              <a:t>10 August 2017</a:t>
            </a:r>
          </a:p>
          <a:p>
            <a:r>
              <a:rPr lang="ro-RO" b="0" dirty="0" smtClean="0"/>
              <a:t>Observation: https://atlas.web.cern.ch/Atlas/GROUPS/PHYSICS/PAPERS/HIGG-2018-04/fig_03.png</a:t>
            </a:r>
            <a:r>
              <a:rPr lang="ro-RO" b="0" dirty="0" smtClean="0">
                <a:sym typeface="Wingdings"/>
              </a:rPr>
              <a:t></a:t>
            </a:r>
            <a:r>
              <a:rPr lang="ro-RO" b="1" dirty="0" smtClean="0">
                <a:sym typeface="Wingdings"/>
              </a:rPr>
              <a:t> 9 July 2018</a:t>
            </a:r>
            <a:endParaRPr lang="pt-PT" b="1" dirty="0" smtClean="0"/>
          </a:p>
        </p:txBody>
      </p:sp>
      <p:sp>
        <p:nvSpPr>
          <p:cNvPr id="4" name="Slide Number Placeholder 3"/>
          <p:cNvSpPr>
            <a:spLocks noGrp="1"/>
          </p:cNvSpPr>
          <p:nvPr>
            <p:ph type="sldNum" sz="quarter" idx="10"/>
          </p:nvPr>
        </p:nvSpPr>
        <p:spPr/>
        <p:txBody>
          <a:bodyPr/>
          <a:lstStyle/>
          <a:p>
            <a:fld id="{230B4BB6-B4E5-9547-BFF9-FC5A119BB241}" type="slidenum">
              <a:rPr lang="pt-PT" smtClean="0"/>
              <a:t>51</a:t>
            </a:fld>
            <a:endParaRPr lang="pt-PT"/>
          </a:p>
        </p:txBody>
      </p:sp>
    </p:spTree>
    <p:extLst>
      <p:ext uri="{BB962C8B-B14F-4D97-AF65-F5344CB8AC3E}">
        <p14:creationId xmlns:p14="http://schemas.microsoft.com/office/powerpoint/2010/main" val="37407460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519238" y="2022475"/>
            <a:ext cx="4168775" cy="312737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1714100" y="5357402"/>
            <a:ext cx="3777426" cy="375149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pt-P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dirty="0" err="1" smtClean="0"/>
              <a:t>https</a:t>
            </a:r>
            <a:r>
              <a:rPr lang="pt-PT" dirty="0" smtClean="0"/>
              <a:t>://</a:t>
            </a:r>
            <a:r>
              <a:rPr lang="pt-PT" dirty="0" err="1" smtClean="0"/>
              <a:t>atlas.web.cern.ch</a:t>
            </a:r>
            <a:r>
              <a:rPr lang="pt-PT" dirty="0" smtClean="0"/>
              <a:t>/Atlas/GROUPS/PHYSICS/CONFNOTES/ATLAS-CONF-2018-026/ </a:t>
            </a:r>
            <a:r>
              <a:rPr lang="pt-PT" dirty="0" smtClean="0">
                <a:sym typeface="Wingdings"/>
              </a:rPr>
              <a:t> </a:t>
            </a:r>
            <a:r>
              <a:rPr lang="pt-PT" b="1" dirty="0" smtClean="0">
                <a:sym typeface="Wingdings"/>
              </a:rPr>
              <a:t>2 </a:t>
            </a:r>
            <a:r>
              <a:rPr lang="pt-PT" b="1" dirty="0" err="1" smtClean="0">
                <a:sym typeface="Wingdings"/>
              </a:rPr>
              <a:t>Jul</a:t>
            </a:r>
            <a:r>
              <a:rPr lang="pt-PT" b="1" dirty="0" smtClean="0">
                <a:sym typeface="Wingdings"/>
              </a:rPr>
              <a:t> 2018</a:t>
            </a:r>
            <a:endParaRPr lang="pt-PT" b="1" dirty="0"/>
          </a:p>
        </p:txBody>
      </p:sp>
      <p:sp>
        <p:nvSpPr>
          <p:cNvPr id="4" name="Slide Number Placeholder 3"/>
          <p:cNvSpPr>
            <a:spLocks noGrp="1"/>
          </p:cNvSpPr>
          <p:nvPr>
            <p:ph type="sldNum" sz="quarter" idx="10"/>
          </p:nvPr>
        </p:nvSpPr>
        <p:spPr/>
        <p:txBody>
          <a:bodyPr/>
          <a:lstStyle/>
          <a:p>
            <a:fld id="{230B4BB6-B4E5-9547-BFF9-FC5A119BB241}" type="slidenum">
              <a:rPr lang="pt-PT" smtClean="0"/>
              <a:t>54</a:t>
            </a:fld>
            <a:endParaRPr lang="pt-PT"/>
          </a:p>
        </p:txBody>
      </p:sp>
    </p:spTree>
    <p:extLst>
      <p:ext uri="{BB962C8B-B14F-4D97-AF65-F5344CB8AC3E}">
        <p14:creationId xmlns:p14="http://schemas.microsoft.com/office/powerpoint/2010/main" val="31406166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dirty="0" err="1" smtClean="0"/>
              <a:t>https</a:t>
            </a:r>
            <a:r>
              <a:rPr lang="pt-PT" dirty="0" smtClean="0"/>
              <a:t>://</a:t>
            </a:r>
            <a:r>
              <a:rPr lang="pt-PT" dirty="0" err="1" smtClean="0"/>
              <a:t>atlas.web.cern.ch</a:t>
            </a:r>
            <a:r>
              <a:rPr lang="pt-PT" dirty="0" smtClean="0"/>
              <a:t>/Atlas/GROUPS/PHYSICS/CONFNOTES/ATLAS-CONF-2018-031/fig_05.png</a:t>
            </a:r>
            <a:r>
              <a:rPr lang="pt-PT" dirty="0" smtClean="0">
                <a:sym typeface="Wingdings"/>
              </a:rPr>
              <a:t> </a:t>
            </a:r>
            <a:r>
              <a:rPr lang="pt-PT" b="1" dirty="0" smtClean="0">
                <a:sym typeface="Wingdings"/>
              </a:rPr>
              <a:t>7 </a:t>
            </a:r>
            <a:r>
              <a:rPr lang="pt-PT" b="1" dirty="0" err="1" smtClean="0">
                <a:sym typeface="Wingdings"/>
              </a:rPr>
              <a:t>July</a:t>
            </a:r>
            <a:r>
              <a:rPr lang="pt-PT" b="1" dirty="0" smtClean="0">
                <a:sym typeface="Wingdings"/>
              </a:rPr>
              <a:t> 2018</a:t>
            </a:r>
            <a:endParaRPr lang="pt-PT" b="1" dirty="0"/>
          </a:p>
        </p:txBody>
      </p:sp>
      <p:sp>
        <p:nvSpPr>
          <p:cNvPr id="4" name="Slide Number Placeholder 3"/>
          <p:cNvSpPr>
            <a:spLocks noGrp="1"/>
          </p:cNvSpPr>
          <p:nvPr>
            <p:ph type="sldNum" sz="quarter" idx="10"/>
          </p:nvPr>
        </p:nvSpPr>
        <p:spPr/>
        <p:txBody>
          <a:bodyPr/>
          <a:lstStyle/>
          <a:p>
            <a:fld id="{230B4BB6-B4E5-9547-BFF9-FC5A119BB241}" type="slidenum">
              <a:rPr lang="pt-PT" smtClean="0"/>
              <a:t>55</a:t>
            </a:fld>
            <a:endParaRPr lang="pt-PT"/>
          </a:p>
        </p:txBody>
      </p:sp>
    </p:spTree>
    <p:extLst>
      <p:ext uri="{BB962C8B-B14F-4D97-AF65-F5344CB8AC3E}">
        <p14:creationId xmlns:p14="http://schemas.microsoft.com/office/powerpoint/2010/main" val="12132562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230B4BB6-B4E5-9547-BFF9-FC5A119BB241}" type="slidenum">
              <a:rPr lang="pt-PT" smtClean="0"/>
              <a:t>56</a:t>
            </a:fld>
            <a:endParaRPr lang="pt-PT"/>
          </a:p>
        </p:txBody>
      </p:sp>
    </p:spTree>
    <p:extLst>
      <p:ext uri="{BB962C8B-B14F-4D97-AF65-F5344CB8AC3E}">
        <p14:creationId xmlns:p14="http://schemas.microsoft.com/office/powerpoint/2010/main" val="3650595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dirty="0" err="1" smtClean="0"/>
              <a:t>Particulas</a:t>
            </a:r>
            <a:r>
              <a:rPr lang="pt-PT" dirty="0" smtClean="0"/>
              <a:t> fundamentais conhecidas; forças a que elas reagem </a:t>
            </a:r>
            <a:r>
              <a:rPr lang="pt-PT" dirty="0" smtClean="0">
                <a:sym typeface="Wingdings"/>
              </a:rPr>
              <a:t> Um Triunfo</a:t>
            </a:r>
            <a:r>
              <a:rPr lang="pt-PT" baseline="0" dirty="0" smtClean="0">
                <a:sym typeface="Wingdings"/>
              </a:rPr>
              <a:t> da física do último século!!</a:t>
            </a:r>
            <a:endParaRPr lang="pt-PT" dirty="0" smtClean="0"/>
          </a:p>
          <a:p>
            <a:endParaRPr lang="pt-PT" dirty="0" smtClean="0"/>
          </a:p>
          <a:p>
            <a:endParaRPr lang="pt-PT" dirty="0" smtClean="0"/>
          </a:p>
          <a:p>
            <a:r>
              <a:rPr lang="pt-PT" dirty="0" smtClean="0"/>
              <a:t>Eletromagnética</a:t>
            </a:r>
            <a:r>
              <a:rPr lang="pt-PT" baseline="0" dirty="0" smtClean="0"/>
              <a:t> de alcance infinito; </a:t>
            </a:r>
            <a:r>
              <a:rPr lang="pt-PT" dirty="0" smtClean="0"/>
              <a:t>Z tem massa alta ao contrario de </a:t>
            </a:r>
            <a:r>
              <a:rPr lang="pt-PT" dirty="0" err="1" smtClean="0"/>
              <a:t>gamma</a:t>
            </a:r>
            <a:r>
              <a:rPr lang="pt-PT" dirty="0" smtClean="0"/>
              <a:t> e </a:t>
            </a:r>
            <a:r>
              <a:rPr lang="pt-PT" dirty="0" err="1" smtClean="0"/>
              <a:t>gluoes</a:t>
            </a:r>
            <a:r>
              <a:rPr lang="pt-PT" dirty="0" smtClean="0"/>
              <a:t>,</a:t>
            </a:r>
            <a:r>
              <a:rPr lang="pt-PT" baseline="0" dirty="0" smtClean="0"/>
              <a:t> por isso a força nuclear fraca tem alcance muito curto; força forte também, mas porque é tão forte que quando tentamos afastar duas partículas, a energia </a:t>
            </a:r>
            <a:r>
              <a:rPr lang="pt-PT" baseline="0" dirty="0" err="1" smtClean="0"/>
              <a:t>dispendida</a:t>
            </a:r>
            <a:r>
              <a:rPr lang="pt-PT" baseline="0" dirty="0" smtClean="0"/>
              <a:t> é suficiente para criar mais partículas</a:t>
            </a:r>
            <a:endParaRPr lang="pt-PT" dirty="0" smtClean="0"/>
          </a:p>
          <a:p>
            <a:r>
              <a:rPr lang="pt-PT" dirty="0" smtClean="0"/>
              <a:t>E o </a:t>
            </a:r>
            <a:r>
              <a:rPr lang="pt-PT" dirty="0" err="1" smtClean="0"/>
              <a:t>Higgs</a:t>
            </a:r>
            <a:r>
              <a:rPr lang="pt-PT" dirty="0" smtClean="0"/>
              <a:t>? É uma pedra basilar do </a:t>
            </a:r>
            <a:r>
              <a:rPr lang="pt-PT" dirty="0" err="1" smtClean="0"/>
              <a:t>edificio</a:t>
            </a:r>
            <a:r>
              <a:rPr lang="pt-PT" baseline="0" dirty="0" smtClean="0"/>
              <a:t> de que falamos mais à frente</a:t>
            </a:r>
          </a:p>
        </p:txBody>
      </p:sp>
      <p:sp>
        <p:nvSpPr>
          <p:cNvPr id="4" name="Slide Number Placeholder 3"/>
          <p:cNvSpPr>
            <a:spLocks noGrp="1"/>
          </p:cNvSpPr>
          <p:nvPr>
            <p:ph type="sldNum" sz="quarter" idx="10"/>
          </p:nvPr>
        </p:nvSpPr>
        <p:spPr/>
        <p:txBody>
          <a:bodyPr/>
          <a:lstStyle/>
          <a:p>
            <a:fld id="{E1526804-BC12-2E47-A5D0-09CBBB24ADDC}" type="slidenum">
              <a:rPr lang="pt-PT" smtClean="0">
                <a:solidFill>
                  <a:prstClr val="black"/>
                </a:solidFill>
                <a:latin typeface="Calibri"/>
              </a:rPr>
              <a:pPr/>
              <a:t>8</a:t>
            </a:fld>
            <a:endParaRPr lang="pt-PT">
              <a:solidFill>
                <a:prstClr val="black"/>
              </a:solidFill>
              <a:latin typeface="Calibri"/>
            </a:endParaRPr>
          </a:p>
        </p:txBody>
      </p:sp>
    </p:spTree>
    <p:extLst>
      <p:ext uri="{BB962C8B-B14F-4D97-AF65-F5344CB8AC3E}">
        <p14:creationId xmlns:p14="http://schemas.microsoft.com/office/powerpoint/2010/main" val="33113126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dirty="0" err="1" smtClean="0"/>
              <a:t>https</a:t>
            </a:r>
            <a:r>
              <a:rPr lang="pt-PT" dirty="0" smtClean="0"/>
              <a:t>://</a:t>
            </a:r>
            <a:r>
              <a:rPr lang="pt-PT" dirty="0" err="1" smtClean="0"/>
              <a:t>atlas.web.cern.ch</a:t>
            </a:r>
            <a:r>
              <a:rPr lang="pt-PT" dirty="0" smtClean="0"/>
              <a:t>/Atlas/GROUPS/PHYSICS/CONFNOTES/ATLAS-CONF-2018-039/ </a:t>
            </a:r>
            <a:r>
              <a:rPr lang="pt-PT" dirty="0" smtClean="0">
                <a:sym typeface="Wingdings"/>
              </a:rPr>
              <a:t> </a:t>
            </a:r>
            <a:r>
              <a:rPr lang="pt-PT" b="1" dirty="0" smtClean="0">
                <a:sym typeface="Wingdings"/>
              </a:rPr>
              <a:t>25 </a:t>
            </a:r>
            <a:r>
              <a:rPr lang="pt-PT" b="1" dirty="0" err="1" smtClean="0">
                <a:sym typeface="Wingdings"/>
              </a:rPr>
              <a:t>July</a:t>
            </a:r>
            <a:r>
              <a:rPr lang="pt-PT" b="1" dirty="0" smtClean="0">
                <a:sym typeface="Wingdings"/>
              </a:rPr>
              <a:t> 2018</a:t>
            </a:r>
          </a:p>
          <a:p>
            <a:r>
              <a:rPr lang="pt-PT" dirty="0" smtClean="0"/>
              <a:t>VR </a:t>
            </a:r>
            <a:r>
              <a:rPr lang="pt-PT" dirty="0" err="1" smtClean="0"/>
              <a:t>jets</a:t>
            </a:r>
            <a:r>
              <a:rPr lang="pt-PT" dirty="0" smtClean="0"/>
              <a:t>: </a:t>
            </a:r>
            <a:r>
              <a:rPr lang="pt-PT" dirty="0" err="1" smtClean="0"/>
              <a:t>track</a:t>
            </a:r>
            <a:r>
              <a:rPr lang="pt-PT" dirty="0" smtClean="0"/>
              <a:t> </a:t>
            </a:r>
            <a:r>
              <a:rPr lang="pt-PT" dirty="0" err="1" smtClean="0"/>
              <a:t>jets</a:t>
            </a:r>
            <a:r>
              <a:rPr lang="pt-PT" dirty="0" smtClean="0"/>
              <a:t> </a:t>
            </a:r>
            <a:r>
              <a:rPr lang="pt-PT" dirty="0" err="1" smtClean="0"/>
              <a:t>reconstructed</a:t>
            </a:r>
            <a:r>
              <a:rPr lang="pt-PT" dirty="0" smtClean="0"/>
              <a:t> </a:t>
            </a:r>
            <a:r>
              <a:rPr lang="pt-PT" dirty="0" err="1" smtClean="0"/>
              <a:t>with</a:t>
            </a:r>
            <a:r>
              <a:rPr lang="pt-PT" dirty="0" smtClean="0"/>
              <a:t> </a:t>
            </a:r>
            <a:r>
              <a:rPr lang="pt-PT" dirty="0" err="1" smtClean="0"/>
              <a:t>an</a:t>
            </a:r>
            <a:r>
              <a:rPr lang="pt-PT" dirty="0" smtClean="0"/>
              <a:t> </a:t>
            </a:r>
            <a:r>
              <a:rPr lang="pt-PT" dirty="0" err="1" smtClean="0"/>
              <a:t>algorithm</a:t>
            </a:r>
            <a:r>
              <a:rPr lang="pt-PT" dirty="0" smtClean="0"/>
              <a:t> </a:t>
            </a:r>
            <a:r>
              <a:rPr lang="pt-PT" dirty="0" err="1" smtClean="0"/>
              <a:t>in</a:t>
            </a:r>
            <a:r>
              <a:rPr lang="pt-PT" dirty="0" smtClean="0"/>
              <a:t> </a:t>
            </a:r>
            <a:r>
              <a:rPr lang="pt-PT" dirty="0" err="1" smtClean="0"/>
              <a:t>which</a:t>
            </a:r>
            <a:r>
              <a:rPr lang="pt-PT" dirty="0" smtClean="0"/>
              <a:t> </a:t>
            </a:r>
            <a:r>
              <a:rPr lang="pt-PT" dirty="0" err="1" smtClean="0"/>
              <a:t>the</a:t>
            </a:r>
            <a:r>
              <a:rPr lang="pt-PT" dirty="0" smtClean="0"/>
              <a:t> </a:t>
            </a:r>
            <a:r>
              <a:rPr lang="pt-PT" dirty="0" err="1" smtClean="0"/>
              <a:t>radius</a:t>
            </a:r>
            <a:r>
              <a:rPr lang="pt-PT" dirty="0" smtClean="0"/>
              <a:t> </a:t>
            </a:r>
            <a:r>
              <a:rPr lang="pt-PT" dirty="0" err="1" smtClean="0"/>
              <a:t>parameter</a:t>
            </a:r>
            <a:r>
              <a:rPr lang="pt-PT" dirty="0" smtClean="0"/>
              <a:t> </a:t>
            </a:r>
            <a:r>
              <a:rPr lang="pt-PT" dirty="0" err="1" smtClean="0"/>
              <a:t>decreases</a:t>
            </a:r>
            <a:r>
              <a:rPr lang="pt-PT" dirty="0" smtClean="0"/>
              <a:t> </a:t>
            </a:r>
            <a:r>
              <a:rPr lang="pt-PT" dirty="0" err="1" smtClean="0"/>
              <a:t>with</a:t>
            </a:r>
            <a:r>
              <a:rPr lang="pt-PT" baseline="0" dirty="0" smtClean="0"/>
              <a:t> </a:t>
            </a:r>
            <a:r>
              <a:rPr lang="pt-PT" dirty="0" err="1" smtClean="0"/>
              <a:t>increasing</a:t>
            </a:r>
            <a:r>
              <a:rPr lang="pt-PT" dirty="0" smtClean="0"/>
              <a:t> </a:t>
            </a:r>
            <a:r>
              <a:rPr lang="pt-PT" dirty="0" err="1" smtClean="0"/>
              <a:t>jet</a:t>
            </a:r>
            <a:r>
              <a:rPr lang="pt-PT" dirty="0" smtClean="0"/>
              <a:t> </a:t>
            </a:r>
            <a:r>
              <a:rPr lang="pt-PT" dirty="0" err="1" smtClean="0"/>
              <a:t>transverse</a:t>
            </a:r>
            <a:r>
              <a:rPr lang="pt-PT" dirty="0" smtClean="0"/>
              <a:t> </a:t>
            </a:r>
            <a:r>
              <a:rPr lang="pt-PT" dirty="0" err="1" smtClean="0"/>
              <a:t>momentum</a:t>
            </a:r>
            <a:r>
              <a:rPr lang="pt-PT" dirty="0" smtClean="0"/>
              <a:t> (</a:t>
            </a:r>
            <a:r>
              <a:rPr lang="pt-PT" dirty="0" err="1" smtClean="0"/>
              <a:t>pT</a:t>
            </a:r>
            <a:r>
              <a:rPr lang="pt-PT" dirty="0" smtClean="0"/>
              <a:t>)</a:t>
            </a:r>
          </a:p>
          <a:p>
            <a:r>
              <a:rPr lang="pt-PT" sz="1200" kern="1200" dirty="0" err="1" smtClean="0">
                <a:solidFill>
                  <a:schemeClr val="tx1"/>
                </a:solidFill>
                <a:latin typeface="+mn-lt"/>
                <a:ea typeface="+mn-ea"/>
                <a:cs typeface="+mn-cs"/>
              </a:rPr>
              <a:t>large</a:t>
            </a:r>
            <a:r>
              <a:rPr lang="pt-PT" sz="1200" kern="1200" dirty="0" smtClean="0">
                <a:solidFill>
                  <a:schemeClr val="tx1"/>
                </a:solidFill>
                <a:latin typeface="+mn-lt"/>
                <a:ea typeface="+mn-ea"/>
                <a:cs typeface="+mn-cs"/>
              </a:rPr>
              <a:t> </a:t>
            </a:r>
            <a:r>
              <a:rPr lang="pt-PT" sz="1200" kern="1200" dirty="0" err="1" smtClean="0">
                <a:solidFill>
                  <a:schemeClr val="tx1"/>
                </a:solidFill>
                <a:latin typeface="+mn-lt"/>
                <a:ea typeface="+mn-ea"/>
                <a:cs typeface="+mn-cs"/>
              </a:rPr>
              <a:t>missing</a:t>
            </a:r>
            <a:r>
              <a:rPr lang="pt-PT" sz="1200" kern="1200" dirty="0" smtClean="0">
                <a:solidFill>
                  <a:schemeClr val="tx1"/>
                </a:solidFill>
                <a:latin typeface="+mn-lt"/>
                <a:ea typeface="+mn-ea"/>
                <a:cs typeface="+mn-cs"/>
              </a:rPr>
              <a:t> </a:t>
            </a:r>
            <a:r>
              <a:rPr lang="pt-PT" sz="1200" kern="1200" dirty="0" err="1" smtClean="0">
                <a:solidFill>
                  <a:schemeClr val="tx1"/>
                </a:solidFill>
                <a:latin typeface="+mn-lt"/>
                <a:ea typeface="+mn-ea"/>
                <a:cs typeface="+mn-cs"/>
              </a:rPr>
              <a:t>transverse</a:t>
            </a:r>
            <a:r>
              <a:rPr lang="pt-PT" sz="1200" kern="1200" dirty="0" smtClean="0">
                <a:solidFill>
                  <a:schemeClr val="tx1"/>
                </a:solidFill>
                <a:latin typeface="+mn-lt"/>
                <a:ea typeface="+mn-ea"/>
                <a:cs typeface="+mn-cs"/>
              </a:rPr>
              <a:t> </a:t>
            </a:r>
            <a:r>
              <a:rPr lang="pt-PT" sz="1200" kern="1200" dirty="0" err="1" smtClean="0">
                <a:solidFill>
                  <a:schemeClr val="tx1"/>
                </a:solidFill>
                <a:latin typeface="+mn-lt"/>
                <a:ea typeface="+mn-ea"/>
                <a:cs typeface="+mn-cs"/>
              </a:rPr>
              <a:t>momentum</a:t>
            </a:r>
            <a:r>
              <a:rPr lang="pt-PT" sz="1200" kern="1200" dirty="0" smtClean="0">
                <a:solidFill>
                  <a:schemeClr val="tx1"/>
                </a:solidFill>
                <a:latin typeface="+mn-lt"/>
                <a:ea typeface="+mn-ea"/>
                <a:cs typeface="+mn-cs"/>
              </a:rPr>
              <a:t> </a:t>
            </a:r>
            <a:r>
              <a:rPr lang="pt-PT" sz="1200" kern="1200" dirty="0" err="1" smtClean="0">
                <a:solidFill>
                  <a:schemeClr val="tx1"/>
                </a:solidFill>
                <a:latin typeface="+mn-lt"/>
                <a:ea typeface="+mn-ea"/>
                <a:cs typeface="+mn-cs"/>
              </a:rPr>
              <a:t>and</a:t>
            </a:r>
            <a:r>
              <a:rPr lang="pt-PT" sz="1200" kern="1200" dirty="0" smtClean="0">
                <a:solidFill>
                  <a:schemeClr val="tx1"/>
                </a:solidFill>
                <a:latin typeface="+mn-lt"/>
                <a:ea typeface="+mn-ea"/>
                <a:cs typeface="+mn-cs"/>
              </a:rPr>
              <a:t> </a:t>
            </a:r>
            <a:r>
              <a:rPr lang="pt-PT" sz="1200" kern="1200" dirty="0" err="1" smtClean="0">
                <a:solidFill>
                  <a:schemeClr val="tx1"/>
                </a:solidFill>
                <a:latin typeface="+mn-lt"/>
                <a:ea typeface="+mn-ea"/>
                <a:cs typeface="+mn-cs"/>
              </a:rPr>
              <a:t>either</a:t>
            </a:r>
            <a:r>
              <a:rPr lang="pt-PT" sz="1200" kern="1200" dirty="0" smtClean="0">
                <a:solidFill>
                  <a:schemeClr val="tx1"/>
                </a:solidFill>
                <a:latin typeface="+mn-lt"/>
                <a:ea typeface="+mn-ea"/>
                <a:cs typeface="+mn-cs"/>
              </a:rPr>
              <a:t> </a:t>
            </a:r>
            <a:r>
              <a:rPr lang="pt-PT" sz="1200" kern="1200" dirty="0" err="1" smtClean="0">
                <a:solidFill>
                  <a:schemeClr val="tx1"/>
                </a:solidFill>
                <a:latin typeface="+mn-lt"/>
                <a:ea typeface="+mn-ea"/>
                <a:cs typeface="+mn-cs"/>
              </a:rPr>
              <a:t>two</a:t>
            </a:r>
            <a:r>
              <a:rPr lang="pt-PT" sz="1200" kern="1200" baseline="0" dirty="0" smtClean="0">
                <a:solidFill>
                  <a:schemeClr val="tx1"/>
                </a:solidFill>
                <a:latin typeface="+mn-lt"/>
                <a:ea typeface="+mn-ea"/>
                <a:cs typeface="+mn-cs"/>
              </a:rPr>
              <a:t> b</a:t>
            </a:r>
            <a:r>
              <a:rPr lang="pt-PT" sz="1200" i="0" kern="1200" baseline="0" dirty="0" smtClean="0">
                <a:solidFill>
                  <a:schemeClr val="tx1"/>
                </a:solidFill>
                <a:latin typeface="+mn-lt"/>
                <a:ea typeface="+mn-ea"/>
                <a:cs typeface="+mn-cs"/>
              </a:rPr>
              <a:t>-</a:t>
            </a:r>
            <a:r>
              <a:rPr lang="pt-PT" sz="1200" i="0" kern="1200" baseline="0" dirty="0" err="1" smtClean="0">
                <a:solidFill>
                  <a:schemeClr val="tx1"/>
                </a:solidFill>
                <a:latin typeface="+mn-lt"/>
                <a:ea typeface="+mn-ea"/>
                <a:cs typeface="+mn-cs"/>
              </a:rPr>
              <a:t>tagged</a:t>
            </a:r>
            <a:r>
              <a:rPr lang="pt-PT" sz="1200" i="0" kern="1200" baseline="0" dirty="0" smtClean="0">
                <a:solidFill>
                  <a:schemeClr val="tx1"/>
                </a:solidFill>
                <a:latin typeface="+mn-lt"/>
                <a:ea typeface="+mn-ea"/>
                <a:cs typeface="+mn-cs"/>
              </a:rPr>
              <a:t> </a:t>
            </a:r>
            <a:r>
              <a:rPr lang="pt-PT" sz="1200" i="0" kern="1200" baseline="0" dirty="0" err="1" smtClean="0">
                <a:solidFill>
                  <a:schemeClr val="tx1"/>
                </a:solidFill>
                <a:latin typeface="+mn-lt"/>
                <a:ea typeface="+mn-ea"/>
                <a:cs typeface="+mn-cs"/>
              </a:rPr>
              <a:t>small</a:t>
            </a:r>
            <a:r>
              <a:rPr lang="pt-PT" sz="1200" i="0" kern="1200" baseline="0" dirty="0" smtClean="0">
                <a:solidFill>
                  <a:schemeClr val="tx1"/>
                </a:solidFill>
                <a:latin typeface="+mn-lt"/>
                <a:ea typeface="+mn-ea"/>
                <a:cs typeface="+mn-cs"/>
              </a:rPr>
              <a:t> </a:t>
            </a:r>
            <a:r>
              <a:rPr lang="pt-PT" sz="1200" i="0" kern="1200" baseline="0" dirty="0" err="1" smtClean="0">
                <a:solidFill>
                  <a:schemeClr val="tx1"/>
                </a:solidFill>
                <a:latin typeface="+mn-lt"/>
                <a:ea typeface="+mn-ea"/>
                <a:cs typeface="+mn-cs"/>
              </a:rPr>
              <a:t>radius</a:t>
            </a:r>
            <a:r>
              <a:rPr lang="pt-PT" sz="1200" i="0" kern="1200" baseline="0" dirty="0" smtClean="0">
                <a:solidFill>
                  <a:schemeClr val="tx1"/>
                </a:solidFill>
                <a:latin typeface="+mn-lt"/>
                <a:ea typeface="+mn-ea"/>
                <a:cs typeface="+mn-cs"/>
              </a:rPr>
              <a:t> </a:t>
            </a:r>
            <a:r>
              <a:rPr lang="pt-PT" sz="1200" i="0" kern="1200" baseline="0" dirty="0" err="1" smtClean="0">
                <a:solidFill>
                  <a:schemeClr val="tx1"/>
                </a:solidFill>
                <a:latin typeface="+mn-lt"/>
                <a:ea typeface="+mn-ea"/>
                <a:cs typeface="+mn-cs"/>
              </a:rPr>
              <a:t>jets</a:t>
            </a:r>
            <a:r>
              <a:rPr lang="pt-PT" sz="1200" i="0" kern="1200" baseline="0" dirty="0" smtClean="0">
                <a:solidFill>
                  <a:schemeClr val="tx1"/>
                </a:solidFill>
                <a:latin typeface="+mn-lt"/>
                <a:ea typeface="+mn-ea"/>
                <a:cs typeface="+mn-cs"/>
              </a:rPr>
              <a:t> </a:t>
            </a:r>
            <a:r>
              <a:rPr lang="pt-PT" sz="1200" i="0" kern="1200" baseline="0" dirty="0" err="1" smtClean="0">
                <a:solidFill>
                  <a:schemeClr val="tx1"/>
                </a:solidFill>
                <a:latin typeface="+mn-lt"/>
                <a:ea typeface="+mn-ea"/>
                <a:cs typeface="+mn-cs"/>
              </a:rPr>
              <a:t>or</a:t>
            </a:r>
            <a:r>
              <a:rPr lang="pt-PT" sz="1200" i="0" kern="1200" baseline="0" dirty="0" smtClean="0">
                <a:solidFill>
                  <a:schemeClr val="tx1"/>
                </a:solidFill>
                <a:latin typeface="+mn-lt"/>
                <a:ea typeface="+mn-ea"/>
                <a:cs typeface="+mn-cs"/>
              </a:rPr>
              <a:t> a single </a:t>
            </a:r>
            <a:r>
              <a:rPr lang="pt-PT" sz="1200" i="0" kern="1200" baseline="0" dirty="0" err="1" smtClean="0">
                <a:solidFill>
                  <a:schemeClr val="tx1"/>
                </a:solidFill>
                <a:latin typeface="+mn-lt"/>
                <a:ea typeface="+mn-ea"/>
                <a:cs typeface="+mn-cs"/>
              </a:rPr>
              <a:t>large</a:t>
            </a:r>
            <a:r>
              <a:rPr lang="pt-PT" sz="1200" i="0" kern="1200" baseline="0" dirty="0" smtClean="0">
                <a:solidFill>
                  <a:schemeClr val="tx1"/>
                </a:solidFill>
                <a:latin typeface="+mn-lt"/>
                <a:ea typeface="+mn-ea"/>
                <a:cs typeface="+mn-cs"/>
              </a:rPr>
              <a:t> </a:t>
            </a:r>
            <a:r>
              <a:rPr lang="pt-PT" sz="1200" i="0" kern="1200" baseline="0" dirty="0" err="1" smtClean="0">
                <a:solidFill>
                  <a:schemeClr val="tx1"/>
                </a:solidFill>
                <a:latin typeface="+mn-lt"/>
                <a:ea typeface="+mn-ea"/>
                <a:cs typeface="+mn-cs"/>
              </a:rPr>
              <a:t>radius</a:t>
            </a:r>
            <a:r>
              <a:rPr lang="pt-PT" sz="1200" i="0" kern="1200" baseline="0" dirty="0" smtClean="0">
                <a:solidFill>
                  <a:schemeClr val="tx1"/>
                </a:solidFill>
                <a:latin typeface="+mn-lt"/>
                <a:ea typeface="+mn-ea"/>
                <a:cs typeface="+mn-cs"/>
              </a:rPr>
              <a:t> </a:t>
            </a:r>
            <a:r>
              <a:rPr lang="pt-PT" sz="1200" i="0" kern="1200" baseline="0" dirty="0" err="1" smtClean="0">
                <a:solidFill>
                  <a:schemeClr val="tx1"/>
                </a:solidFill>
                <a:latin typeface="+mn-lt"/>
                <a:ea typeface="+mn-ea"/>
                <a:cs typeface="+mn-cs"/>
              </a:rPr>
              <a:t>jet</a:t>
            </a:r>
            <a:r>
              <a:rPr lang="pt-PT" sz="1200" i="0" kern="1200" baseline="0" dirty="0" smtClean="0">
                <a:solidFill>
                  <a:schemeClr val="tx1"/>
                </a:solidFill>
                <a:latin typeface="+mn-lt"/>
                <a:ea typeface="+mn-ea"/>
                <a:cs typeface="+mn-cs"/>
              </a:rPr>
              <a:t> </a:t>
            </a:r>
            <a:r>
              <a:rPr lang="pt-PT" sz="1200" i="0" kern="1200" baseline="0" dirty="0" err="1" smtClean="0">
                <a:solidFill>
                  <a:schemeClr val="tx1"/>
                </a:solidFill>
                <a:latin typeface="+mn-lt"/>
                <a:ea typeface="+mn-ea"/>
                <a:cs typeface="+mn-cs"/>
              </a:rPr>
              <a:t>containing</a:t>
            </a:r>
            <a:r>
              <a:rPr lang="pt-PT" sz="1200" i="0" kern="1200" baseline="0" dirty="0" smtClean="0">
                <a:solidFill>
                  <a:schemeClr val="tx1"/>
                </a:solidFill>
                <a:latin typeface="+mn-lt"/>
                <a:ea typeface="+mn-ea"/>
                <a:cs typeface="+mn-cs"/>
              </a:rPr>
              <a:t> </a:t>
            </a:r>
            <a:r>
              <a:rPr lang="pt-PT" sz="1200" i="0" kern="1200" baseline="0" dirty="0" err="1" smtClean="0">
                <a:solidFill>
                  <a:schemeClr val="tx1"/>
                </a:solidFill>
                <a:latin typeface="+mn-lt"/>
                <a:ea typeface="+mn-ea"/>
                <a:cs typeface="+mn-cs"/>
              </a:rPr>
              <a:t>two</a:t>
            </a:r>
            <a:r>
              <a:rPr lang="pt-PT" sz="1200" i="0" kern="1200" baseline="0" dirty="0" smtClean="0">
                <a:solidFill>
                  <a:schemeClr val="tx1"/>
                </a:solidFill>
                <a:latin typeface="+mn-lt"/>
                <a:ea typeface="+mn-ea"/>
                <a:cs typeface="+mn-cs"/>
              </a:rPr>
              <a:t> b</a:t>
            </a:r>
            <a:r>
              <a:rPr lang="pt-PT" sz="1200" i="1" kern="1200" baseline="0" dirty="0" smtClean="0">
                <a:solidFill>
                  <a:schemeClr val="tx1"/>
                </a:solidFill>
                <a:latin typeface="+mn-lt"/>
                <a:ea typeface="+mn-ea"/>
                <a:cs typeface="+mn-cs"/>
              </a:rPr>
              <a:t>-</a:t>
            </a:r>
            <a:r>
              <a:rPr lang="pt-PT" sz="1200" i="0" kern="1200" baseline="0" dirty="0" err="1" smtClean="0">
                <a:solidFill>
                  <a:schemeClr val="tx1"/>
                </a:solidFill>
                <a:latin typeface="+mn-lt"/>
                <a:ea typeface="+mn-ea"/>
                <a:cs typeface="+mn-cs"/>
              </a:rPr>
              <a:t>tagged</a:t>
            </a:r>
            <a:r>
              <a:rPr lang="pt-PT" sz="1200" i="0" kern="1200" baseline="0" dirty="0" smtClean="0">
                <a:solidFill>
                  <a:schemeClr val="tx1"/>
                </a:solidFill>
                <a:latin typeface="+mn-lt"/>
                <a:ea typeface="+mn-ea"/>
                <a:cs typeface="+mn-cs"/>
              </a:rPr>
              <a:t> </a:t>
            </a:r>
            <a:r>
              <a:rPr lang="pt-PT" sz="1200" i="0" kern="1200" baseline="0" dirty="0" err="1" smtClean="0">
                <a:solidFill>
                  <a:schemeClr val="tx1"/>
                </a:solidFill>
                <a:latin typeface="+mn-lt"/>
                <a:ea typeface="+mn-ea"/>
                <a:cs typeface="+mn-cs"/>
              </a:rPr>
              <a:t>subjets</a:t>
            </a:r>
            <a:endParaRPr lang="pt-PT" sz="1200" i="0" kern="1200" baseline="0" dirty="0" smtClean="0">
              <a:solidFill>
                <a:schemeClr val="tx1"/>
              </a:solidFill>
              <a:latin typeface="+mn-lt"/>
              <a:ea typeface="+mn-ea"/>
              <a:cs typeface="+mn-cs"/>
            </a:endParaRPr>
          </a:p>
          <a:p>
            <a:endParaRPr lang="pt-PT" dirty="0"/>
          </a:p>
        </p:txBody>
      </p:sp>
      <p:sp>
        <p:nvSpPr>
          <p:cNvPr id="4" name="Slide Number Placeholder 3"/>
          <p:cNvSpPr>
            <a:spLocks noGrp="1"/>
          </p:cNvSpPr>
          <p:nvPr>
            <p:ph type="sldNum" sz="quarter" idx="10"/>
          </p:nvPr>
        </p:nvSpPr>
        <p:spPr/>
        <p:txBody>
          <a:bodyPr/>
          <a:lstStyle/>
          <a:p>
            <a:fld id="{230B4BB6-B4E5-9547-BFF9-FC5A119BB241}" type="slidenum">
              <a:rPr lang="pt-PT" smtClean="0"/>
              <a:t>58</a:t>
            </a:fld>
            <a:endParaRPr lang="pt-PT"/>
          </a:p>
        </p:txBody>
      </p:sp>
    </p:spTree>
    <p:extLst>
      <p:ext uri="{BB962C8B-B14F-4D97-AF65-F5344CB8AC3E}">
        <p14:creationId xmlns:p14="http://schemas.microsoft.com/office/powerpoint/2010/main" val="1239905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dirty="0" err="1" smtClean="0"/>
              <a:t>https</a:t>
            </a:r>
            <a:r>
              <a:rPr lang="pt-PT" dirty="0" smtClean="0"/>
              <a:t>://</a:t>
            </a:r>
            <a:r>
              <a:rPr lang="pt-PT" dirty="0" err="1" smtClean="0"/>
              <a:t>atlas.web.cern.ch</a:t>
            </a:r>
            <a:r>
              <a:rPr lang="pt-PT" dirty="0" smtClean="0"/>
              <a:t>/Atlas/GROUPS/PHYSICS/CONFNOTES/ATLAS-CONF-2018-026/ </a:t>
            </a:r>
            <a:r>
              <a:rPr lang="pt-PT" dirty="0" smtClean="0">
                <a:sym typeface="Wingdings"/>
              </a:rPr>
              <a:t> </a:t>
            </a:r>
            <a:r>
              <a:rPr lang="pt-PT" b="1" dirty="0" smtClean="0">
                <a:sym typeface="Wingdings"/>
              </a:rPr>
              <a:t>2 </a:t>
            </a:r>
            <a:r>
              <a:rPr lang="pt-PT" b="1" dirty="0" err="1" smtClean="0">
                <a:sym typeface="Wingdings"/>
              </a:rPr>
              <a:t>Jul</a:t>
            </a:r>
            <a:r>
              <a:rPr lang="pt-PT" b="1" dirty="0" smtClean="0">
                <a:sym typeface="Wingdings"/>
              </a:rPr>
              <a:t> 2018</a:t>
            </a:r>
          </a:p>
          <a:p>
            <a:r>
              <a:rPr lang="pt-PT" dirty="0" err="1" smtClean="0"/>
              <a:t>https</a:t>
            </a:r>
            <a:r>
              <a:rPr lang="pt-PT" dirty="0" smtClean="0"/>
              <a:t>://</a:t>
            </a:r>
            <a:r>
              <a:rPr lang="pt-PT" dirty="0" err="1" smtClean="0"/>
              <a:t>atlas.web.cern.ch</a:t>
            </a:r>
            <a:r>
              <a:rPr lang="pt-PT" dirty="0" smtClean="0"/>
              <a:t>/Atlas/GROUPS/PHYSICS/</a:t>
            </a:r>
            <a:r>
              <a:rPr lang="pt-PT" dirty="0" err="1" smtClean="0"/>
              <a:t>CombinedSummaryPlots</a:t>
            </a:r>
            <a:r>
              <a:rPr lang="pt-PT" dirty="0" smtClean="0"/>
              <a:t>/HIGGS/ATLAS_HIGGS6100_HH_Summary/ATLAS_HIGGS6100_HH_Summary.png</a:t>
            </a:r>
          </a:p>
          <a:p>
            <a:r>
              <a:rPr lang="pt-PT" b="0" dirty="0" err="1" smtClean="0"/>
              <a:t>https</a:t>
            </a:r>
            <a:r>
              <a:rPr lang="pt-PT" b="0" dirty="0" smtClean="0"/>
              <a:t>://</a:t>
            </a:r>
            <a:r>
              <a:rPr lang="pt-PT" b="0" dirty="0" err="1" smtClean="0"/>
              <a:t>atlas.web.cern.ch</a:t>
            </a:r>
            <a:r>
              <a:rPr lang="pt-PT" b="0" dirty="0" smtClean="0"/>
              <a:t>/Atlas/GROUPS/PHYSICS/CONFNOTES/ATLAS-CONF-2018-043/</a:t>
            </a:r>
          </a:p>
          <a:p>
            <a:endParaRPr lang="pt-PT" b="1" dirty="0"/>
          </a:p>
        </p:txBody>
      </p:sp>
      <p:sp>
        <p:nvSpPr>
          <p:cNvPr id="4" name="Slide Number Placeholder 3"/>
          <p:cNvSpPr>
            <a:spLocks noGrp="1"/>
          </p:cNvSpPr>
          <p:nvPr>
            <p:ph type="sldNum" sz="quarter" idx="10"/>
          </p:nvPr>
        </p:nvSpPr>
        <p:spPr/>
        <p:txBody>
          <a:bodyPr/>
          <a:lstStyle/>
          <a:p>
            <a:fld id="{230B4BB6-B4E5-9547-BFF9-FC5A119BB241}" type="slidenum">
              <a:rPr lang="pt-PT" smtClean="0"/>
              <a:t>59</a:t>
            </a:fld>
            <a:endParaRPr lang="pt-PT"/>
          </a:p>
        </p:txBody>
      </p:sp>
    </p:spTree>
    <p:extLst>
      <p:ext uri="{BB962C8B-B14F-4D97-AF65-F5344CB8AC3E}">
        <p14:creationId xmlns:p14="http://schemas.microsoft.com/office/powerpoint/2010/main" val="31406166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812800"/>
            <a:ext cx="5343525" cy="4006850"/>
          </a:xfrm>
        </p:spPr>
      </p:sp>
      <p:sp>
        <p:nvSpPr>
          <p:cNvPr id="3" name="Notes Placeholder 2"/>
          <p:cNvSpPr>
            <a:spLocks noGrp="1"/>
          </p:cNvSpPr>
          <p:nvPr>
            <p:ph type="body" idx="1"/>
          </p:nvPr>
        </p:nvSpPr>
        <p:spPr/>
        <p:txBody>
          <a:bodyPr/>
          <a:lstStyle/>
          <a:p>
            <a:r>
              <a:rPr lang="pt-PT" dirty="0" err="1" smtClean="0"/>
              <a:t>High-Luminosity</a:t>
            </a:r>
            <a:r>
              <a:rPr lang="pt-PT" dirty="0" smtClean="0"/>
              <a:t> LHC (HL-LHC) (</a:t>
            </a:r>
            <a:r>
              <a:rPr lang="pt-PT" dirty="0" err="1" smtClean="0"/>
              <a:t>and</a:t>
            </a:r>
            <a:r>
              <a:rPr lang="pt-PT" dirty="0" smtClean="0"/>
              <a:t> </a:t>
            </a:r>
            <a:r>
              <a:rPr lang="pt-PT" dirty="0" err="1" smtClean="0"/>
              <a:t>challenges</a:t>
            </a:r>
            <a:r>
              <a:rPr lang="pt-PT" dirty="0" smtClean="0"/>
              <a:t>: 5x10^34 cm-2s-1 </a:t>
            </a:r>
            <a:r>
              <a:rPr lang="pt-PT" dirty="0" err="1" smtClean="0"/>
              <a:t>levelled</a:t>
            </a:r>
            <a:r>
              <a:rPr lang="pt-PT" dirty="0" smtClean="0"/>
              <a:t>;</a:t>
            </a:r>
            <a:r>
              <a:rPr lang="pt-PT" baseline="0" dirty="0" smtClean="0"/>
              <a:t> </a:t>
            </a:r>
            <a:r>
              <a:rPr lang="pt-PT" dirty="0" smtClean="0"/>
              <a:t>i.e. factor 5 </a:t>
            </a:r>
            <a:r>
              <a:rPr lang="pt-PT" dirty="0" err="1" smtClean="0"/>
              <a:t>over</a:t>
            </a:r>
            <a:r>
              <a:rPr lang="pt-PT" dirty="0" smtClean="0"/>
              <a:t> design</a:t>
            </a:r>
          </a:p>
          <a:p>
            <a:r>
              <a:rPr lang="en-US" dirty="0" smtClean="0"/>
              <a:t>3 ab-1 by ~2035; requires </a:t>
            </a:r>
            <a:r>
              <a:rPr lang="en-US" dirty="0" err="1" smtClean="0"/>
              <a:t>focussing</a:t>
            </a:r>
            <a:r>
              <a:rPr lang="en-US" dirty="0" smtClean="0"/>
              <a:t> β*=15 cm; crab crossing</a:t>
            </a:r>
          </a:p>
          <a:p>
            <a:r>
              <a:rPr lang="pt-PT" dirty="0" smtClean="0"/>
              <a:t>COST: 1300 MCHF; 100</a:t>
            </a:r>
            <a:r>
              <a:rPr lang="pt-PT" baseline="0" dirty="0" smtClean="0"/>
              <a:t> MCHF/</a:t>
            </a:r>
            <a:r>
              <a:rPr lang="pt-PT" baseline="0" dirty="0" err="1" smtClean="0"/>
              <a:t>year</a:t>
            </a:r>
            <a:r>
              <a:rPr lang="pt-PT" baseline="0" dirty="0" smtClean="0"/>
              <a:t> </a:t>
            </a:r>
            <a:r>
              <a:rPr lang="pt-PT" baseline="0" dirty="0" err="1" smtClean="0"/>
              <a:t>operation</a:t>
            </a:r>
            <a:endParaRPr lang="pt-PT" dirty="0" smtClean="0"/>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pt-PT" sz="1200" kern="1200" dirty="0" smtClean="0">
                <a:solidFill>
                  <a:srgbClr val="000000"/>
                </a:solidFill>
                <a:latin typeface="Times New Roman" charset="0"/>
                <a:ea typeface="ＭＳ Ｐゴシック" charset="0"/>
                <a:cs typeface="ＭＳ Ｐゴシック" charset="0"/>
              </a:rPr>
              <a:t>(</a:t>
            </a:r>
            <a:r>
              <a:rPr lang="pt-PT" sz="1200" kern="1200" dirty="0" err="1" smtClean="0">
                <a:solidFill>
                  <a:srgbClr val="000000"/>
                </a:solidFill>
                <a:latin typeface="Times New Roman" charset="0"/>
                <a:ea typeface="ＭＳ Ｐゴシック" charset="0"/>
                <a:cs typeface="ＭＳ Ｐゴシック" charset="0"/>
              </a:rPr>
              <a:t>NbTi</a:t>
            </a:r>
            <a:r>
              <a:rPr lang="pt-PT" sz="1200" kern="1200" dirty="0" smtClean="0">
                <a:solidFill>
                  <a:srgbClr val="000000"/>
                </a:solidFill>
                <a:latin typeface="Times New Roman" charset="0"/>
                <a:ea typeface="ＭＳ Ｐゴシック" charset="0"/>
                <a:cs typeface="ＭＳ Ｐゴシック" charset="0"/>
              </a:rPr>
              <a:t>) </a:t>
            </a:r>
            <a:r>
              <a:rPr lang="pt-PT" sz="1200" kern="1200" dirty="0" err="1" smtClean="0">
                <a:solidFill>
                  <a:srgbClr val="000000"/>
                </a:solidFill>
                <a:latin typeface="Times New Roman" charset="0"/>
                <a:ea typeface="ＭＳ Ｐゴシック" charset="0"/>
                <a:cs typeface="ＭＳ Ｐゴシック" charset="0"/>
              </a:rPr>
              <a:t>used</a:t>
            </a:r>
            <a:r>
              <a:rPr lang="pt-PT" sz="1200" kern="1200" dirty="0" smtClean="0">
                <a:solidFill>
                  <a:srgbClr val="000000"/>
                </a:solidFill>
                <a:latin typeface="Times New Roman" charset="0"/>
                <a:ea typeface="ＭＳ Ｐゴシック" charset="0"/>
                <a:cs typeface="ＭＳ Ｐゴシック" charset="0"/>
              </a:rPr>
              <a:t> </a:t>
            </a:r>
            <a:r>
              <a:rPr lang="pt-PT" sz="1200" kern="1200" dirty="0" err="1" smtClean="0">
                <a:solidFill>
                  <a:srgbClr val="000000"/>
                </a:solidFill>
                <a:latin typeface="Times New Roman" charset="0"/>
                <a:ea typeface="ＭＳ Ｐゴシック" charset="0"/>
                <a:cs typeface="ＭＳ Ｐゴシック" charset="0"/>
              </a:rPr>
              <a:t>in</a:t>
            </a:r>
            <a:r>
              <a:rPr lang="pt-PT" sz="1200" kern="1200" dirty="0" smtClean="0">
                <a:solidFill>
                  <a:srgbClr val="000000"/>
                </a:solidFill>
                <a:latin typeface="Times New Roman" charset="0"/>
                <a:ea typeface="ＭＳ Ｐゴシック" charset="0"/>
                <a:cs typeface="ＭＳ Ｐゴシック" charset="0"/>
              </a:rPr>
              <a:t> </a:t>
            </a:r>
            <a:r>
              <a:rPr lang="pt-PT" sz="1200" kern="1200" dirty="0" err="1" smtClean="0">
                <a:solidFill>
                  <a:srgbClr val="000000"/>
                </a:solidFill>
                <a:latin typeface="Times New Roman" charset="0"/>
                <a:ea typeface="ＭＳ Ｐゴシック" charset="0"/>
                <a:cs typeface="ＭＳ Ｐゴシック" charset="0"/>
              </a:rPr>
              <a:t>the</a:t>
            </a:r>
            <a:r>
              <a:rPr lang="pt-PT" sz="1200" kern="1200" dirty="0" smtClean="0">
                <a:solidFill>
                  <a:srgbClr val="000000"/>
                </a:solidFill>
                <a:latin typeface="Times New Roman" charset="0"/>
                <a:ea typeface="ＭＳ Ｐゴシック" charset="0"/>
                <a:cs typeface="ＭＳ Ｐゴシック" charset="0"/>
              </a:rPr>
              <a:t> LHC </a:t>
            </a:r>
            <a:r>
              <a:rPr lang="pt-PT" sz="1200" kern="1200" dirty="0" err="1" smtClean="0">
                <a:solidFill>
                  <a:srgbClr val="000000"/>
                </a:solidFill>
                <a:latin typeface="Times New Roman" charset="0"/>
                <a:ea typeface="ＭＳ Ｐゴシック" charset="0"/>
                <a:cs typeface="ＭＳ Ｐゴシック" charset="0"/>
              </a:rPr>
              <a:t>magnets</a:t>
            </a:r>
            <a:r>
              <a:rPr lang="pt-PT" sz="1200" kern="1200" dirty="0" smtClean="0">
                <a:solidFill>
                  <a:srgbClr val="000000"/>
                </a:solidFill>
                <a:latin typeface="Times New Roman" charset="0"/>
                <a:ea typeface="ＭＳ Ｐゴシック" charset="0"/>
                <a:cs typeface="ＭＳ Ｐゴシック" charset="0"/>
              </a:rPr>
              <a:t> can </a:t>
            </a:r>
            <a:r>
              <a:rPr lang="pt-PT" sz="1200" kern="1200" dirty="0" err="1" smtClean="0">
                <a:solidFill>
                  <a:srgbClr val="000000"/>
                </a:solidFill>
                <a:latin typeface="Times New Roman" charset="0"/>
                <a:ea typeface="ＭＳ Ｐゴシック" charset="0"/>
                <a:cs typeface="ＭＳ Ｐゴシック" charset="0"/>
              </a:rPr>
              <a:t>only</a:t>
            </a:r>
            <a:r>
              <a:rPr lang="pt-PT" sz="1200" kern="1200" dirty="0" smtClean="0">
                <a:solidFill>
                  <a:srgbClr val="000000"/>
                </a:solidFill>
                <a:latin typeface="Times New Roman" charset="0"/>
                <a:ea typeface="ＭＳ Ｐゴシック" charset="0"/>
                <a:cs typeface="ＭＳ Ｐゴシック" charset="0"/>
              </a:rPr>
              <a:t> </a:t>
            </a:r>
            <a:r>
              <a:rPr lang="pt-PT" sz="1200" kern="1200" dirty="0" err="1" smtClean="0">
                <a:solidFill>
                  <a:srgbClr val="000000"/>
                </a:solidFill>
                <a:latin typeface="Times New Roman" charset="0"/>
                <a:ea typeface="ＭＳ Ｐゴシック" charset="0"/>
                <a:cs typeface="ＭＳ Ｐゴシック" charset="0"/>
              </a:rPr>
              <a:t>bear</a:t>
            </a:r>
            <a:r>
              <a:rPr lang="pt-PT" sz="1200" kern="1200" dirty="0" smtClean="0">
                <a:solidFill>
                  <a:srgbClr val="000000"/>
                </a:solidFill>
                <a:latin typeface="Times New Roman" charset="0"/>
                <a:ea typeface="ＭＳ Ｐゴシック" charset="0"/>
                <a:cs typeface="ＭＳ Ｐゴシック" charset="0"/>
              </a:rPr>
              <a:t> </a:t>
            </a:r>
            <a:r>
              <a:rPr lang="pt-PT" sz="1200" kern="1200" dirty="0" err="1" smtClean="0">
                <a:solidFill>
                  <a:srgbClr val="000000"/>
                </a:solidFill>
                <a:latin typeface="Times New Roman" charset="0"/>
                <a:ea typeface="ＭＳ Ｐゴシック" charset="0"/>
                <a:cs typeface="ＭＳ Ｐゴシック" charset="0"/>
              </a:rPr>
              <a:t>magnetic</a:t>
            </a:r>
            <a:r>
              <a:rPr lang="pt-PT" sz="1200" kern="1200" dirty="0" smtClean="0">
                <a:solidFill>
                  <a:srgbClr val="000000"/>
                </a:solidFill>
                <a:latin typeface="Times New Roman" charset="0"/>
                <a:ea typeface="ＭＳ Ｐゴシック" charset="0"/>
                <a:cs typeface="ＭＳ Ｐゴシック" charset="0"/>
              </a:rPr>
              <a:t> </a:t>
            </a:r>
            <a:r>
              <a:rPr lang="pt-PT" sz="1200" kern="1200" dirty="0" err="1" smtClean="0">
                <a:solidFill>
                  <a:srgbClr val="000000"/>
                </a:solidFill>
                <a:latin typeface="Times New Roman" charset="0"/>
                <a:ea typeface="ＭＳ Ｐゴシック" charset="0"/>
                <a:cs typeface="ＭＳ Ｐゴシック" charset="0"/>
              </a:rPr>
              <a:t>fields</a:t>
            </a:r>
            <a:r>
              <a:rPr lang="pt-PT" sz="1200" kern="1200" dirty="0" smtClean="0">
                <a:solidFill>
                  <a:srgbClr val="000000"/>
                </a:solidFill>
                <a:latin typeface="Times New Roman" charset="0"/>
                <a:ea typeface="ＭＳ Ｐゴシック" charset="0"/>
                <a:cs typeface="ＭＳ Ｐゴシック" charset="0"/>
              </a:rPr>
              <a:t> </a:t>
            </a:r>
            <a:r>
              <a:rPr lang="pt-PT" sz="1200" kern="1200" dirty="0" err="1" smtClean="0">
                <a:solidFill>
                  <a:srgbClr val="000000"/>
                </a:solidFill>
                <a:latin typeface="Times New Roman" charset="0"/>
                <a:ea typeface="ＭＳ Ｐゴシック" charset="0"/>
                <a:cs typeface="ＭＳ Ｐゴシック" charset="0"/>
              </a:rPr>
              <a:t>of</a:t>
            </a:r>
            <a:r>
              <a:rPr lang="pt-PT" sz="1200" kern="1200" dirty="0" smtClean="0">
                <a:solidFill>
                  <a:srgbClr val="000000"/>
                </a:solidFill>
                <a:latin typeface="Times New Roman" charset="0"/>
                <a:ea typeface="ＭＳ Ｐゴシック" charset="0"/>
                <a:cs typeface="ＭＳ Ｐゴシック" charset="0"/>
              </a:rPr>
              <a:t> </a:t>
            </a:r>
            <a:r>
              <a:rPr lang="pt-PT" sz="1200" kern="1200" dirty="0" err="1" smtClean="0">
                <a:solidFill>
                  <a:srgbClr val="000000"/>
                </a:solidFill>
                <a:latin typeface="Times New Roman" charset="0"/>
                <a:ea typeface="ＭＳ Ｐゴシック" charset="0"/>
                <a:cs typeface="ＭＳ Ｐゴシック" charset="0"/>
              </a:rPr>
              <a:t>up</a:t>
            </a:r>
            <a:r>
              <a:rPr lang="pt-PT" sz="1200" kern="1200" dirty="0" smtClean="0">
                <a:solidFill>
                  <a:srgbClr val="000000"/>
                </a:solidFill>
                <a:latin typeface="Times New Roman" charset="0"/>
                <a:ea typeface="ＭＳ Ｐゴシック" charset="0"/>
                <a:cs typeface="ＭＳ Ｐゴシック" charset="0"/>
              </a:rPr>
              <a:t> to 9-10 Tesla</a:t>
            </a:r>
            <a:endParaRPr lang="pt-PT" dirty="0" smtClean="0"/>
          </a:p>
          <a:p>
            <a:endParaRPr lang="pt-PT" dirty="0"/>
          </a:p>
        </p:txBody>
      </p:sp>
      <p:sp>
        <p:nvSpPr>
          <p:cNvPr id="4" name="Slide Number Placeholder 3"/>
          <p:cNvSpPr>
            <a:spLocks noGrp="1"/>
          </p:cNvSpPr>
          <p:nvPr>
            <p:ph type="sldNum" idx="10"/>
          </p:nvPr>
        </p:nvSpPr>
        <p:spPr/>
        <p:txBody>
          <a:bodyPr/>
          <a:lstStyle/>
          <a:p>
            <a:pPr>
              <a:defRPr/>
            </a:pPr>
            <a:fld id="{6052A507-D315-1C4E-9797-D88D24F72476}" type="slidenum">
              <a:rPr lang="pt-PT" smtClean="0"/>
              <a:pPr>
                <a:defRPr/>
              </a:pPr>
              <a:t>62</a:t>
            </a:fld>
            <a:endParaRPr lang="pt-PT"/>
          </a:p>
        </p:txBody>
      </p:sp>
    </p:spTree>
    <p:extLst>
      <p:ext uri="{BB962C8B-B14F-4D97-AF65-F5344CB8AC3E}">
        <p14:creationId xmlns:p14="http://schemas.microsoft.com/office/powerpoint/2010/main" val="28549498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812800"/>
            <a:ext cx="5343525" cy="4006850"/>
          </a:xfrm>
        </p:spPr>
      </p:sp>
      <p:sp>
        <p:nvSpPr>
          <p:cNvPr id="3" name="Notes Placeholder 2"/>
          <p:cNvSpPr>
            <a:spLocks noGrp="1"/>
          </p:cNvSpPr>
          <p:nvPr>
            <p:ph type="body" idx="1"/>
          </p:nvPr>
        </p:nvSpPr>
        <p:spPr/>
        <p:txBody>
          <a:bodyPr/>
          <a:lstStyle/>
          <a:p>
            <a:r>
              <a:rPr lang="pt-PT" baseline="0" dirty="0" err="1" smtClean="0"/>
              <a:t>Add</a:t>
            </a:r>
            <a:r>
              <a:rPr lang="pt-PT" baseline="0" dirty="0" smtClean="0"/>
              <a:t> </a:t>
            </a:r>
            <a:r>
              <a:rPr lang="pt-PT" b="1" baseline="0" dirty="0" err="1" smtClean="0"/>
              <a:t>spacial</a:t>
            </a:r>
            <a:r>
              <a:rPr lang="pt-PT" b="1" baseline="0" dirty="0" smtClean="0"/>
              <a:t> </a:t>
            </a:r>
            <a:r>
              <a:rPr lang="pt-PT" b="1" baseline="0" dirty="0" err="1" smtClean="0"/>
              <a:t>granularity</a:t>
            </a:r>
            <a:r>
              <a:rPr lang="pt-PT" b="1" baseline="0" dirty="0" smtClean="0"/>
              <a:t> </a:t>
            </a:r>
            <a:r>
              <a:rPr lang="pt-PT" baseline="0" dirty="0" smtClean="0"/>
              <a:t>to </a:t>
            </a:r>
            <a:r>
              <a:rPr lang="pt-PT" baseline="0" dirty="0" err="1" smtClean="0"/>
              <a:t>separate</a:t>
            </a:r>
            <a:r>
              <a:rPr lang="pt-PT" baseline="0" dirty="0" smtClean="0"/>
              <a:t> </a:t>
            </a:r>
            <a:r>
              <a:rPr lang="pt-PT" baseline="0" dirty="0" err="1" smtClean="0"/>
              <a:t>close</a:t>
            </a:r>
            <a:r>
              <a:rPr lang="pt-PT" baseline="0" dirty="0" smtClean="0"/>
              <a:t> </a:t>
            </a:r>
            <a:r>
              <a:rPr lang="pt-PT" baseline="0" dirty="0" err="1" smtClean="0"/>
              <a:t>tracks</a:t>
            </a:r>
            <a:r>
              <a:rPr lang="pt-PT" baseline="0" dirty="0" smtClean="0"/>
              <a:t> </a:t>
            </a:r>
            <a:r>
              <a:rPr lang="pt-PT" baseline="0" dirty="0" err="1" smtClean="0"/>
              <a:t>and</a:t>
            </a:r>
            <a:r>
              <a:rPr lang="pt-PT" baseline="0" dirty="0" smtClean="0"/>
              <a:t> </a:t>
            </a:r>
            <a:r>
              <a:rPr lang="pt-PT" baseline="0" dirty="0" err="1" smtClean="0"/>
              <a:t>add</a:t>
            </a:r>
            <a:r>
              <a:rPr lang="pt-PT" baseline="0" dirty="0" smtClean="0"/>
              <a:t> </a:t>
            </a:r>
            <a:r>
              <a:rPr lang="pt-PT" baseline="0" dirty="0" err="1" smtClean="0"/>
              <a:t>tracking</a:t>
            </a:r>
            <a:r>
              <a:rPr lang="pt-PT" baseline="0" dirty="0" smtClean="0"/>
              <a:t> </a:t>
            </a:r>
            <a:r>
              <a:rPr lang="pt-PT" baseline="0" dirty="0" err="1" smtClean="0"/>
              <a:t>solid</a:t>
            </a:r>
            <a:r>
              <a:rPr lang="pt-PT" baseline="0" dirty="0" smtClean="0"/>
              <a:t> </a:t>
            </a:r>
            <a:r>
              <a:rPr lang="pt-PT" baseline="0" dirty="0" err="1" smtClean="0"/>
              <a:t>angle</a:t>
            </a:r>
            <a:r>
              <a:rPr lang="pt-PT" baseline="0" dirty="0" smtClean="0"/>
              <a:t> (b-</a:t>
            </a:r>
            <a:r>
              <a:rPr lang="pt-PT" baseline="0" dirty="0" err="1" smtClean="0"/>
              <a:t>tagging</a:t>
            </a:r>
            <a:r>
              <a:rPr lang="pt-PT" baseline="0" dirty="0" smtClean="0"/>
              <a:t>, </a:t>
            </a:r>
            <a:r>
              <a:rPr lang="pt-PT" baseline="0" dirty="0" err="1" smtClean="0"/>
              <a:t>vertex</a:t>
            </a:r>
            <a:r>
              <a:rPr lang="pt-PT" baseline="0" dirty="0" smtClean="0"/>
              <a:t> </a:t>
            </a:r>
            <a:r>
              <a:rPr lang="pt-PT" baseline="0" dirty="0" err="1" smtClean="0"/>
              <a:t>ident</a:t>
            </a:r>
            <a:r>
              <a:rPr lang="pt-PT" baseline="0" dirty="0" smtClean="0"/>
              <a:t>. </a:t>
            </a:r>
            <a:r>
              <a:rPr lang="pt-PT" baseline="0" dirty="0" err="1" smtClean="0"/>
              <a:t>Etc</a:t>
            </a:r>
            <a:r>
              <a:rPr lang="pt-PT" baseline="0" dirty="0" smtClean="0"/>
              <a:t>)</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pt-PT" baseline="0" dirty="0" err="1" smtClean="0"/>
              <a:t>Add</a:t>
            </a:r>
            <a:r>
              <a:rPr lang="pt-PT" baseline="0" dirty="0" smtClean="0"/>
              <a:t> </a:t>
            </a:r>
            <a:r>
              <a:rPr lang="pt-PT" b="1" baseline="0" dirty="0" err="1" smtClean="0"/>
              <a:t>timing</a:t>
            </a:r>
            <a:r>
              <a:rPr lang="pt-PT" b="1" baseline="0" dirty="0" smtClean="0"/>
              <a:t> </a:t>
            </a:r>
            <a:r>
              <a:rPr lang="pt-PT" b="1" baseline="0" dirty="0" err="1" smtClean="0"/>
              <a:t>information</a:t>
            </a:r>
            <a:r>
              <a:rPr lang="pt-PT" b="1" baseline="0" dirty="0" smtClean="0"/>
              <a:t> </a:t>
            </a:r>
            <a:r>
              <a:rPr lang="pt-PT" baseline="0" dirty="0" smtClean="0"/>
              <a:t>to </a:t>
            </a:r>
            <a:r>
              <a:rPr lang="pt-PT" baseline="0" dirty="0" err="1" smtClean="0"/>
              <a:t>reject</a:t>
            </a:r>
            <a:r>
              <a:rPr lang="pt-PT" baseline="0" dirty="0" smtClean="0"/>
              <a:t> </a:t>
            </a:r>
            <a:r>
              <a:rPr lang="pt-PT" baseline="0" dirty="0" err="1" smtClean="0"/>
              <a:t>pileup</a:t>
            </a:r>
            <a:r>
              <a:rPr lang="pt-PT" baseline="0" dirty="0" smtClean="0"/>
              <a:t>: </a:t>
            </a:r>
            <a:r>
              <a:rPr lang="pt-PT" baseline="0" dirty="0" err="1" smtClean="0"/>
              <a:t>need</a:t>
            </a:r>
            <a:r>
              <a:rPr lang="pt-PT" baseline="0" dirty="0" smtClean="0"/>
              <a:t> O(mm) </a:t>
            </a:r>
            <a:r>
              <a:rPr lang="pt-PT" baseline="0" dirty="0" err="1" smtClean="0"/>
              <a:t>resolution</a:t>
            </a:r>
            <a:r>
              <a:rPr lang="pt-PT" baseline="0" dirty="0" smtClean="0"/>
              <a:t> =&gt; ~</a:t>
            </a:r>
            <a:r>
              <a:rPr lang="pt-PT" b="1" baseline="0" dirty="0" smtClean="0"/>
              <a:t>O(10ps) ; 30ps = 9mm</a:t>
            </a:r>
          </a:p>
          <a:p>
            <a:r>
              <a:rPr lang="pt-PT" baseline="0" dirty="0" err="1" smtClean="0"/>
              <a:t>Replace</a:t>
            </a:r>
            <a:r>
              <a:rPr lang="pt-PT" baseline="0" dirty="0" smtClean="0"/>
              <a:t> </a:t>
            </a:r>
            <a:r>
              <a:rPr lang="pt-PT" baseline="0" dirty="0" err="1" smtClean="0"/>
              <a:t>damaged</a:t>
            </a:r>
            <a:r>
              <a:rPr lang="pt-PT" baseline="0" dirty="0" smtClean="0"/>
              <a:t> </a:t>
            </a:r>
            <a:r>
              <a:rPr lang="pt-PT" baseline="0" dirty="0" err="1" smtClean="0"/>
              <a:t>detectors</a:t>
            </a:r>
            <a:r>
              <a:rPr lang="pt-PT" baseline="0" dirty="0" smtClean="0"/>
              <a:t> </a:t>
            </a:r>
            <a:r>
              <a:rPr lang="pt-PT" baseline="0" dirty="0" err="1" smtClean="0"/>
              <a:t>with</a:t>
            </a:r>
            <a:r>
              <a:rPr lang="pt-PT" baseline="0" dirty="0" smtClean="0"/>
              <a:t> </a:t>
            </a:r>
            <a:r>
              <a:rPr lang="pt-PT" b="1" baseline="0" dirty="0" smtClean="0"/>
              <a:t>more </a:t>
            </a:r>
            <a:r>
              <a:rPr lang="pt-PT" b="1" baseline="0" dirty="0" err="1" smtClean="0"/>
              <a:t>rad.hard</a:t>
            </a:r>
            <a:r>
              <a:rPr lang="pt-PT" b="1" baseline="0" dirty="0" smtClean="0"/>
              <a:t> </a:t>
            </a:r>
            <a:r>
              <a:rPr lang="pt-PT" b="1" baseline="0" dirty="0" err="1" smtClean="0"/>
              <a:t>technologies</a:t>
            </a:r>
            <a:endParaRPr lang="pt-PT" b="1" baseline="0" dirty="0" smtClean="0"/>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pt-PT" dirty="0" smtClean="0"/>
              <a:t>HGTD </a:t>
            </a:r>
            <a:r>
              <a:rPr lang="pt-PT" dirty="0" err="1" smtClean="0"/>
              <a:t>radius</a:t>
            </a:r>
            <a:r>
              <a:rPr lang="pt-PT" baseline="0" dirty="0" smtClean="0"/>
              <a:t> 120 – 640 mm ; </a:t>
            </a:r>
            <a:r>
              <a:rPr lang="pt-PT" sz="1200" b="0" i="0" u="none" strike="noStrike" kern="1200" baseline="0" dirty="0" smtClean="0">
                <a:solidFill>
                  <a:srgbClr val="000000"/>
                </a:solidFill>
                <a:latin typeface="Times New Roman" charset="0"/>
                <a:ea typeface="ＭＳ Ｐゴシック" charset="0"/>
                <a:cs typeface="ＭＳ Ｐゴシック" charset="0"/>
              </a:rPr>
              <a:t> </a:t>
            </a:r>
            <a:r>
              <a:rPr lang="pt-PT" sz="1200" b="0" i="0" u="none" strike="noStrike" kern="1200" baseline="0" dirty="0" err="1" smtClean="0">
                <a:solidFill>
                  <a:srgbClr val="000000"/>
                </a:solidFill>
                <a:latin typeface="Times New Roman" charset="0"/>
                <a:ea typeface="ＭＳ Ｐゴシック" charset="0"/>
                <a:cs typeface="ＭＳ Ｐゴシック" charset="0"/>
              </a:rPr>
              <a:t>Completely</a:t>
            </a:r>
            <a:r>
              <a:rPr lang="pt-PT" sz="1200" b="0" i="0" u="none" strike="noStrike" kern="1200" baseline="0" dirty="0" smtClean="0">
                <a:solidFill>
                  <a:srgbClr val="000000"/>
                </a:solidFill>
                <a:latin typeface="Times New Roman" charset="0"/>
                <a:ea typeface="ＭＳ Ｐゴシック" charset="0"/>
                <a:cs typeface="ＭＳ Ｐゴシック" charset="0"/>
              </a:rPr>
              <a:t> </a:t>
            </a:r>
            <a:r>
              <a:rPr lang="pt-PT" sz="1200" b="0" i="0" u="none" strike="noStrike" kern="1200" baseline="0" dirty="0" err="1" smtClean="0">
                <a:solidFill>
                  <a:srgbClr val="000000"/>
                </a:solidFill>
                <a:latin typeface="Times New Roman" charset="0"/>
                <a:ea typeface="ＭＳ Ｐゴシック" charset="0"/>
                <a:cs typeface="ＭＳ Ｐゴシック" charset="0"/>
              </a:rPr>
              <a:t>replace</a:t>
            </a:r>
            <a:r>
              <a:rPr lang="pt-PT" sz="1200" b="0" i="0" u="none" strike="noStrike" kern="1200" baseline="0" dirty="0" smtClean="0">
                <a:solidFill>
                  <a:srgbClr val="000000"/>
                </a:solidFill>
                <a:latin typeface="Times New Roman" charset="0"/>
                <a:ea typeface="ＭＳ Ｐゴシック" charset="0"/>
                <a:cs typeface="ＭＳ Ｐゴシック" charset="0"/>
              </a:rPr>
              <a:t> </a:t>
            </a:r>
            <a:r>
              <a:rPr lang="pt-PT" sz="1200" b="0" i="0" u="none" strike="noStrike" kern="1200" baseline="0" dirty="0" err="1" smtClean="0">
                <a:solidFill>
                  <a:srgbClr val="000000"/>
                </a:solidFill>
                <a:latin typeface="Times New Roman" charset="0"/>
                <a:ea typeface="ＭＳ Ｐゴシック" charset="0"/>
                <a:cs typeface="ＭＳ Ｐゴシック" charset="0"/>
              </a:rPr>
              <a:t>Inner</a:t>
            </a:r>
            <a:r>
              <a:rPr lang="pt-PT" sz="1200" b="0" i="0" u="none" strike="noStrike" kern="1200" baseline="0" dirty="0" smtClean="0">
                <a:solidFill>
                  <a:srgbClr val="000000"/>
                </a:solidFill>
                <a:latin typeface="Times New Roman" charset="0"/>
                <a:ea typeface="ＭＳ Ｐゴシック" charset="0"/>
                <a:cs typeface="ＭＳ Ｐゴシック" charset="0"/>
              </a:rPr>
              <a:t> Detector </a:t>
            </a:r>
            <a:r>
              <a:rPr lang="pt-PT" sz="1200" b="0" i="0" u="none" strike="noStrike" kern="1200" baseline="0" dirty="0" err="1" smtClean="0">
                <a:solidFill>
                  <a:srgbClr val="000000"/>
                </a:solidFill>
                <a:latin typeface="Times New Roman" charset="0"/>
                <a:ea typeface="ＭＳ Ｐゴシック" charset="0"/>
                <a:cs typeface="ＭＳ Ｐゴシック" charset="0"/>
              </a:rPr>
              <a:t>with</a:t>
            </a:r>
            <a:r>
              <a:rPr lang="pt-PT" sz="1200" b="0" i="0" u="none" strike="noStrike" kern="1200" baseline="0" dirty="0" smtClean="0">
                <a:solidFill>
                  <a:srgbClr val="000000"/>
                </a:solidFill>
                <a:latin typeface="Times New Roman" charset="0"/>
                <a:ea typeface="ＭＳ Ｐゴシック" charset="0"/>
                <a:cs typeface="ＭＳ Ｐゴシック" charset="0"/>
              </a:rPr>
              <a:t> </a:t>
            </a:r>
            <a:r>
              <a:rPr lang="pt-PT" sz="1200" b="0" i="0" u="none" strike="noStrike" kern="1200" baseline="0" dirty="0" err="1" smtClean="0">
                <a:solidFill>
                  <a:srgbClr val="000000"/>
                </a:solidFill>
                <a:latin typeface="Times New Roman" charset="0"/>
                <a:ea typeface="ＭＳ Ｐゴシック" charset="0"/>
                <a:cs typeface="ＭＳ Ｐゴシック" charset="0"/>
              </a:rPr>
              <a:t>all-silicon</a:t>
            </a:r>
            <a:endParaRPr lang="pt-PT" sz="1200" b="0" i="0" u="none" strike="noStrike" kern="1200" baseline="0" dirty="0" smtClean="0">
              <a:solidFill>
                <a:srgbClr val="000000"/>
              </a:solidFill>
              <a:latin typeface="Times New Roman" charset="0"/>
              <a:ea typeface="ＭＳ Ｐゴシック" charset="0"/>
              <a:cs typeface="ＭＳ Ｐゴシック" charset="0"/>
            </a:endParaRPr>
          </a:p>
          <a:p>
            <a:endParaRPr lang="pt-PT" dirty="0"/>
          </a:p>
        </p:txBody>
      </p:sp>
      <p:sp>
        <p:nvSpPr>
          <p:cNvPr id="4" name="Slide Number Placeholder 3"/>
          <p:cNvSpPr>
            <a:spLocks noGrp="1"/>
          </p:cNvSpPr>
          <p:nvPr>
            <p:ph type="sldNum" idx="10"/>
          </p:nvPr>
        </p:nvSpPr>
        <p:spPr/>
        <p:txBody>
          <a:bodyPr/>
          <a:lstStyle/>
          <a:p>
            <a:pPr>
              <a:defRPr/>
            </a:pPr>
            <a:fld id="{6052A507-D315-1C4E-9797-D88D24F72476}" type="slidenum">
              <a:rPr lang="pt-PT" smtClean="0"/>
              <a:pPr>
                <a:defRPr/>
              </a:pPr>
              <a:t>63</a:t>
            </a:fld>
            <a:endParaRPr lang="pt-PT"/>
          </a:p>
        </p:txBody>
      </p:sp>
    </p:spTree>
    <p:extLst>
      <p:ext uri="{BB962C8B-B14F-4D97-AF65-F5344CB8AC3E}">
        <p14:creationId xmlns:p14="http://schemas.microsoft.com/office/powerpoint/2010/main" val="6049621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dirty="0" err="1" smtClean="0"/>
              <a:t>https</a:t>
            </a:r>
            <a:r>
              <a:rPr lang="pt-PT" dirty="0" smtClean="0"/>
              <a:t>://</a:t>
            </a:r>
            <a:r>
              <a:rPr lang="pt-PT" dirty="0" err="1" smtClean="0"/>
              <a:t>atlas.web.cern.ch</a:t>
            </a:r>
            <a:r>
              <a:rPr lang="pt-PT" dirty="0" smtClean="0"/>
              <a:t>/Atlas/GROUPS/PHYSICS/PUBNOTES/ATL-PHYS-PUB-2018-016/</a:t>
            </a:r>
          </a:p>
          <a:p>
            <a:r>
              <a:rPr lang="pt-PT" dirty="0" err="1" smtClean="0"/>
              <a:t>https</a:t>
            </a:r>
            <a:r>
              <a:rPr lang="pt-PT" dirty="0" smtClean="0"/>
              <a:t>://</a:t>
            </a:r>
            <a:r>
              <a:rPr lang="pt-PT" dirty="0" err="1" smtClean="0"/>
              <a:t>atlas.web.cern.ch</a:t>
            </a:r>
            <a:r>
              <a:rPr lang="pt-PT" dirty="0" smtClean="0"/>
              <a:t>/Atlas/GROUPS/PHYSICS/PUBNOTES/ATL-PHYS-PUB-2018-006/</a:t>
            </a:r>
          </a:p>
          <a:p>
            <a:endParaRPr lang="pt-PT" dirty="0"/>
          </a:p>
        </p:txBody>
      </p:sp>
      <p:sp>
        <p:nvSpPr>
          <p:cNvPr id="4" name="Slide Number Placeholder 3"/>
          <p:cNvSpPr>
            <a:spLocks noGrp="1"/>
          </p:cNvSpPr>
          <p:nvPr>
            <p:ph type="sldNum" sz="quarter" idx="10"/>
          </p:nvPr>
        </p:nvSpPr>
        <p:spPr/>
        <p:txBody>
          <a:bodyPr/>
          <a:lstStyle/>
          <a:p>
            <a:fld id="{230B4BB6-B4E5-9547-BFF9-FC5A119BB241}" type="slidenum">
              <a:rPr lang="pt-PT" smtClean="0"/>
              <a:t>64</a:t>
            </a:fld>
            <a:endParaRPr lang="pt-PT"/>
          </a:p>
        </p:txBody>
      </p:sp>
    </p:spTree>
    <p:extLst>
      <p:ext uri="{BB962C8B-B14F-4D97-AF65-F5344CB8AC3E}">
        <p14:creationId xmlns:p14="http://schemas.microsoft.com/office/powerpoint/2010/main" val="40110081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dirty="0" err="1" smtClean="0"/>
              <a:t>Gavin</a:t>
            </a:r>
            <a:r>
              <a:rPr lang="pt-PT" dirty="0" smtClean="0"/>
              <a:t> </a:t>
            </a:r>
            <a:r>
              <a:rPr lang="pt-PT" dirty="0" err="1" smtClean="0"/>
              <a:t>Salam</a:t>
            </a:r>
            <a:r>
              <a:rPr lang="pt-PT" baseline="0" dirty="0" smtClean="0"/>
              <a:t> (LHCP’18) “</a:t>
            </a:r>
            <a:r>
              <a:rPr lang="pt-PT" sz="1200" b="0" i="0" u="none" strike="noStrike" kern="1200" baseline="0" dirty="0" err="1" smtClean="0">
                <a:solidFill>
                  <a:schemeClr val="tx1"/>
                </a:solidFill>
                <a:latin typeface="+mn-lt"/>
                <a:ea typeface="+mn-ea"/>
                <a:cs typeface="+mn-cs"/>
              </a:rPr>
              <a:t>The</a:t>
            </a:r>
            <a:r>
              <a:rPr lang="pt-PT" sz="1200" b="0" i="0" u="none" strike="noStrike" kern="1200" baseline="0" dirty="0" smtClean="0">
                <a:solidFill>
                  <a:schemeClr val="tx1"/>
                </a:solidFill>
                <a:latin typeface="+mn-lt"/>
                <a:ea typeface="+mn-ea"/>
                <a:cs typeface="+mn-cs"/>
              </a:rPr>
              <a:t> &gt;5σ </a:t>
            </a:r>
            <a:r>
              <a:rPr lang="pt-PT" sz="1200" b="0" i="0" u="none" strike="noStrike" kern="1200" baseline="0" dirty="0" err="1" smtClean="0">
                <a:solidFill>
                  <a:schemeClr val="tx1"/>
                </a:solidFill>
                <a:latin typeface="+mn-lt"/>
                <a:ea typeface="+mn-ea"/>
                <a:cs typeface="+mn-cs"/>
              </a:rPr>
              <a:t>observations</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of</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ttH</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and</a:t>
            </a:r>
            <a:r>
              <a:rPr lang="pt-PT" sz="1200" b="0" i="0" u="none" strike="noStrike" kern="1200" baseline="0" dirty="0" smtClean="0">
                <a:solidFill>
                  <a:schemeClr val="tx1"/>
                </a:solidFill>
                <a:latin typeface="+mn-lt"/>
                <a:ea typeface="+mn-ea"/>
                <a:cs typeface="+mn-cs"/>
              </a:rPr>
              <a:t> H → </a:t>
            </a:r>
            <a:r>
              <a:rPr lang="pt-PT" sz="1200" b="0" i="0" u="none" strike="noStrike" kern="1200" baseline="0" dirty="0" err="1" smtClean="0">
                <a:solidFill>
                  <a:schemeClr val="tx1"/>
                </a:solidFill>
                <a:latin typeface="+mn-lt"/>
                <a:ea typeface="+mn-ea"/>
                <a:cs typeface="+mn-cs"/>
              </a:rPr>
              <a:t>ττ</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independently</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by</a:t>
            </a:r>
            <a:r>
              <a:rPr lang="pt-PT" sz="1200" b="0" i="0" u="none" strike="noStrike" kern="1200" baseline="0" dirty="0" smtClean="0">
                <a:solidFill>
                  <a:schemeClr val="tx1"/>
                </a:solidFill>
                <a:latin typeface="+mn-lt"/>
                <a:ea typeface="+mn-ea"/>
                <a:cs typeface="+mn-cs"/>
              </a:rPr>
              <a:t> ATLAS </a:t>
            </a:r>
            <a:r>
              <a:rPr lang="pt-PT" sz="1200" b="0" i="0" u="none" strike="noStrike" kern="1200" baseline="0" dirty="0" err="1" smtClean="0">
                <a:solidFill>
                  <a:schemeClr val="tx1"/>
                </a:solidFill>
                <a:latin typeface="+mn-lt"/>
                <a:ea typeface="+mn-ea"/>
                <a:cs typeface="+mn-cs"/>
              </a:rPr>
              <a:t>and</a:t>
            </a:r>
            <a:r>
              <a:rPr lang="pt-PT" sz="1200" b="0" i="0" u="none" strike="noStrike" kern="1200" baseline="0" dirty="0" smtClean="0">
                <a:solidFill>
                  <a:schemeClr val="tx1"/>
                </a:solidFill>
                <a:latin typeface="+mn-lt"/>
                <a:ea typeface="+mn-ea"/>
                <a:cs typeface="+mn-cs"/>
              </a:rPr>
              <a:t> CMS, </a:t>
            </a:r>
            <a:r>
              <a:rPr lang="pt-PT" sz="1200" b="0" i="0" u="none" strike="noStrike" kern="1200" baseline="0" dirty="0" err="1" smtClean="0">
                <a:solidFill>
                  <a:schemeClr val="tx1"/>
                </a:solidFill>
                <a:latin typeface="+mn-lt"/>
                <a:ea typeface="+mn-ea"/>
                <a:cs typeface="+mn-cs"/>
              </a:rPr>
              <a:t>firmly</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establish</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the</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existence</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of</a:t>
            </a:r>
            <a:r>
              <a:rPr lang="pt-PT" sz="1200" b="0" i="0" u="none" strike="noStrike" kern="1200" baseline="0" dirty="0" smtClean="0">
                <a:solidFill>
                  <a:schemeClr val="tx1"/>
                </a:solidFill>
                <a:latin typeface="+mn-lt"/>
                <a:ea typeface="+mn-ea"/>
                <a:cs typeface="+mn-cs"/>
              </a:rPr>
              <a:t> a </a:t>
            </a:r>
            <a:r>
              <a:rPr lang="pt-PT" sz="1200" b="0" i="0" u="none" strike="noStrike" kern="1200" baseline="0" dirty="0" err="1" smtClean="0">
                <a:solidFill>
                  <a:schemeClr val="tx1"/>
                </a:solidFill>
                <a:latin typeface="+mn-lt"/>
                <a:ea typeface="+mn-ea"/>
                <a:cs typeface="+mn-cs"/>
              </a:rPr>
              <a:t>new</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kind</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of</a:t>
            </a:r>
            <a:r>
              <a:rPr lang="pt-PT" sz="1200" b="0" i="0" u="none" strike="noStrike" kern="1200" baseline="0" dirty="0" smtClean="0">
                <a:solidFill>
                  <a:schemeClr val="tx1"/>
                </a:solidFill>
                <a:latin typeface="+mn-lt"/>
                <a:ea typeface="+mn-ea"/>
                <a:cs typeface="+mn-cs"/>
              </a:rPr>
              <a:t> fundamental </a:t>
            </a:r>
            <a:r>
              <a:rPr lang="pt-PT" sz="1200" b="0" i="0" u="none" strike="noStrike" kern="1200" baseline="0" dirty="0" err="1" smtClean="0">
                <a:solidFill>
                  <a:schemeClr val="tx1"/>
                </a:solidFill>
                <a:latin typeface="+mn-lt"/>
                <a:ea typeface="+mn-ea"/>
                <a:cs typeface="+mn-cs"/>
              </a:rPr>
              <a:t>interaction</a:t>
            </a:r>
            <a:r>
              <a:rPr lang="pt-PT" sz="1200" b="0" i="0" u="none" strike="noStrike" kern="1200" baseline="0" dirty="0" smtClean="0">
                <a:solidFill>
                  <a:schemeClr val="tx1"/>
                </a:solidFill>
                <a:latin typeface="+mn-lt"/>
                <a:ea typeface="+mn-ea"/>
                <a:cs typeface="+mn-cs"/>
              </a:rPr>
              <a:t>,</a:t>
            </a:r>
          </a:p>
          <a:p>
            <a:r>
              <a:rPr lang="pt-PT" sz="1200" b="0" i="0" u="none" strike="noStrike" kern="1200" baseline="0" dirty="0" err="1" smtClean="0">
                <a:solidFill>
                  <a:schemeClr val="tx1"/>
                </a:solidFill>
                <a:latin typeface="+mn-lt"/>
                <a:ea typeface="+mn-ea"/>
                <a:cs typeface="+mn-cs"/>
              </a:rPr>
              <a:t>Yukawa</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interactions</a:t>
            </a:r>
            <a:r>
              <a:rPr lang="pt-PT" sz="1200" b="0" i="0" u="none" strike="noStrike" kern="1200" baseline="0" dirty="0" smtClean="0">
                <a:solidFill>
                  <a:schemeClr val="tx1"/>
                </a:solidFill>
                <a:latin typeface="+mn-lt"/>
                <a:ea typeface="+mn-ea"/>
                <a:cs typeface="+mn-cs"/>
              </a:rPr>
              <a:t>.”</a:t>
            </a:r>
            <a:endParaRPr lang="pt-PT" baseline="0" dirty="0" smtClean="0"/>
          </a:p>
          <a:p>
            <a:r>
              <a:rPr lang="pt-PT" sz="1200" b="0" i="0" u="none" strike="noStrike" kern="1200" baseline="0" dirty="0" smtClean="0">
                <a:solidFill>
                  <a:schemeClr val="tx1"/>
                </a:solidFill>
                <a:latin typeface="+mn-lt"/>
                <a:ea typeface="+mn-ea"/>
                <a:cs typeface="+mn-cs"/>
              </a:rPr>
              <a:t>(</a:t>
            </a:r>
            <a:r>
              <a:rPr lang="pt-PT" sz="1200" b="0" i="0" u="none" strike="noStrike" kern="1200" baseline="0" dirty="0" err="1" smtClean="0">
                <a:solidFill>
                  <a:schemeClr val="tx1"/>
                </a:solidFill>
                <a:latin typeface="+mn-lt"/>
                <a:ea typeface="+mn-ea"/>
                <a:cs typeface="+mn-cs"/>
              </a:rPr>
              <a:t>Hbb</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Htt</a:t>
            </a:r>
            <a:r>
              <a:rPr lang="pt-PT" sz="1200" b="0" i="0" u="none" strike="noStrike" kern="1200" baseline="0" dirty="0" smtClean="0">
                <a:solidFill>
                  <a:schemeClr val="tx1"/>
                </a:solidFill>
                <a:latin typeface="+mn-lt"/>
                <a:ea typeface="+mn-ea"/>
                <a:cs typeface="+mn-cs"/>
              </a:rPr>
              <a:t>, etc.): </a:t>
            </a:r>
            <a:r>
              <a:rPr lang="pt-PT" sz="1200" b="0" i="0" u="none" strike="noStrike" kern="1200" baseline="0" dirty="0" err="1" smtClean="0">
                <a:solidFill>
                  <a:schemeClr val="tx1"/>
                </a:solidFill>
                <a:latin typeface="+mn-lt"/>
                <a:ea typeface="+mn-ea"/>
                <a:cs typeface="+mn-cs"/>
              </a:rPr>
              <a:t>not</a:t>
            </a:r>
            <a:r>
              <a:rPr lang="pt-PT" sz="1200" b="0" i="0" u="none" strike="noStrike" kern="1200" baseline="0" dirty="0" smtClean="0">
                <a:solidFill>
                  <a:schemeClr val="tx1"/>
                </a:solidFill>
                <a:latin typeface="+mn-lt"/>
                <a:ea typeface="+mn-ea"/>
                <a:cs typeface="+mn-cs"/>
              </a:rPr>
              <a:t> a </a:t>
            </a:r>
            <a:r>
              <a:rPr lang="pt-PT" sz="1200" b="0" i="0" u="none" strike="noStrike" kern="1200" baseline="0" dirty="0" err="1" smtClean="0">
                <a:solidFill>
                  <a:schemeClr val="tx1"/>
                </a:solidFill>
                <a:latin typeface="+mn-lt"/>
                <a:ea typeface="+mn-ea"/>
                <a:cs typeface="+mn-cs"/>
              </a:rPr>
              <a:t>gauge</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interaction</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and</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unlike</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anything</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we’ve</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probed</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before</a:t>
            </a:r>
            <a:endParaRPr lang="pt-PT" dirty="0"/>
          </a:p>
        </p:txBody>
      </p:sp>
      <p:sp>
        <p:nvSpPr>
          <p:cNvPr id="4" name="Slide Number Placeholder 3"/>
          <p:cNvSpPr>
            <a:spLocks noGrp="1"/>
          </p:cNvSpPr>
          <p:nvPr>
            <p:ph type="sldNum" sz="quarter" idx="10"/>
          </p:nvPr>
        </p:nvSpPr>
        <p:spPr/>
        <p:txBody>
          <a:bodyPr/>
          <a:lstStyle/>
          <a:p>
            <a:fld id="{230B4BB6-B4E5-9547-BFF9-FC5A119BB241}" type="slidenum">
              <a:rPr lang="pt-PT" smtClean="0"/>
              <a:t>65</a:t>
            </a:fld>
            <a:endParaRPr lang="pt-PT"/>
          </a:p>
        </p:txBody>
      </p:sp>
    </p:spTree>
    <p:extLst>
      <p:ext uri="{BB962C8B-B14F-4D97-AF65-F5344CB8AC3E}">
        <p14:creationId xmlns:p14="http://schemas.microsoft.com/office/powerpoint/2010/main" val="41334019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dirty="0" err="1" smtClean="0"/>
              <a:t>https</a:t>
            </a:r>
            <a:r>
              <a:rPr lang="pt-PT" dirty="0" smtClean="0"/>
              <a:t>://</a:t>
            </a:r>
            <a:r>
              <a:rPr lang="pt-PT" dirty="0" err="1" smtClean="0"/>
              <a:t>atlas.web.cern.ch</a:t>
            </a:r>
            <a:r>
              <a:rPr lang="pt-PT" dirty="0" smtClean="0"/>
              <a:t>/Atlas/GROUPS/PHYSICS/CONFNOTES/ATLAS-CONF-2018-031/ </a:t>
            </a:r>
            <a:r>
              <a:rPr lang="pt-PT" dirty="0" smtClean="0">
                <a:sym typeface="Wingdings"/>
              </a:rPr>
              <a:t> </a:t>
            </a:r>
            <a:r>
              <a:rPr lang="pt-PT" b="1" dirty="0" smtClean="0">
                <a:sym typeface="Wingdings"/>
              </a:rPr>
              <a:t>7 </a:t>
            </a:r>
            <a:r>
              <a:rPr lang="pt-PT" b="1" dirty="0" err="1" smtClean="0">
                <a:sym typeface="Wingdings"/>
              </a:rPr>
              <a:t>July</a:t>
            </a:r>
            <a:r>
              <a:rPr lang="pt-PT" b="1" dirty="0" smtClean="0">
                <a:sym typeface="Wingdings"/>
              </a:rPr>
              <a:t> 2018</a:t>
            </a:r>
          </a:p>
          <a:p>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Type</a:t>
            </a:r>
            <a:r>
              <a:rPr lang="pt-PT" sz="1200" b="0" i="0" u="none" strike="noStrike" kern="1200" baseline="0" dirty="0" smtClean="0">
                <a:solidFill>
                  <a:schemeClr val="tx1"/>
                </a:solidFill>
                <a:latin typeface="+mn-lt"/>
                <a:ea typeface="+mn-ea"/>
                <a:cs typeface="+mn-cs"/>
              </a:rPr>
              <a:t> I: </a:t>
            </a:r>
            <a:r>
              <a:rPr lang="pt-PT" sz="1200" b="0" i="0" u="none" strike="noStrike" kern="1200" baseline="0" dirty="0" err="1" smtClean="0">
                <a:solidFill>
                  <a:schemeClr val="tx1"/>
                </a:solidFill>
                <a:latin typeface="+mn-lt"/>
                <a:ea typeface="+mn-ea"/>
                <a:cs typeface="+mn-cs"/>
              </a:rPr>
              <a:t>one</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Higgs</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doublet</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couples</a:t>
            </a:r>
            <a:r>
              <a:rPr lang="pt-PT" sz="1200" b="0" i="0" u="none" strike="noStrike" kern="1200" baseline="0" dirty="0" smtClean="0">
                <a:solidFill>
                  <a:schemeClr val="tx1"/>
                </a:solidFill>
                <a:latin typeface="+mn-lt"/>
                <a:ea typeface="+mn-ea"/>
                <a:cs typeface="+mn-cs"/>
              </a:rPr>
              <a:t> to vector </a:t>
            </a:r>
            <a:r>
              <a:rPr lang="pt-PT" sz="1200" b="0" i="0" u="none" strike="noStrike" kern="1200" baseline="0" dirty="0" err="1" smtClean="0">
                <a:solidFill>
                  <a:schemeClr val="tx1"/>
                </a:solidFill>
                <a:latin typeface="+mn-lt"/>
                <a:ea typeface="+mn-ea"/>
                <a:cs typeface="+mn-cs"/>
              </a:rPr>
              <a:t>bosons</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while</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the</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other</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one</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couples</a:t>
            </a:r>
            <a:r>
              <a:rPr lang="pt-PT" sz="1200" b="0" i="0" u="none" strike="noStrike" kern="1200" baseline="0" dirty="0" smtClean="0">
                <a:solidFill>
                  <a:schemeClr val="tx1"/>
                </a:solidFill>
                <a:latin typeface="+mn-lt"/>
                <a:ea typeface="+mn-ea"/>
                <a:cs typeface="+mn-cs"/>
              </a:rPr>
              <a:t> to </a:t>
            </a:r>
            <a:r>
              <a:rPr lang="pt-PT" sz="1200" b="0" i="0" u="none" strike="noStrike" kern="1200" baseline="0" dirty="0" err="1" smtClean="0">
                <a:solidFill>
                  <a:schemeClr val="tx1"/>
                </a:solidFill>
                <a:latin typeface="+mn-lt"/>
                <a:ea typeface="+mn-ea"/>
                <a:cs typeface="+mn-cs"/>
              </a:rPr>
              <a:t>fermions</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The</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first</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doublet</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is</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fermiophobic</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in</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the</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limit</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where</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the</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two</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Higgs</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doublets</a:t>
            </a:r>
            <a:r>
              <a:rPr lang="pt-PT" sz="1200" b="0" i="0" u="none" strike="noStrike" kern="1200" baseline="0" dirty="0" smtClean="0">
                <a:solidFill>
                  <a:schemeClr val="tx1"/>
                </a:solidFill>
                <a:latin typeface="+mn-lt"/>
                <a:ea typeface="+mn-ea"/>
                <a:cs typeface="+mn-cs"/>
              </a:rPr>
              <a:t> do </a:t>
            </a:r>
            <a:r>
              <a:rPr lang="pt-PT" sz="1200" b="0" i="0" u="none" strike="noStrike" kern="1200" baseline="0" dirty="0" err="1" smtClean="0">
                <a:solidFill>
                  <a:schemeClr val="tx1"/>
                </a:solidFill>
                <a:latin typeface="+mn-lt"/>
                <a:ea typeface="+mn-ea"/>
                <a:cs typeface="+mn-cs"/>
              </a:rPr>
              <a:t>not</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mix</a:t>
            </a:r>
            <a:r>
              <a:rPr lang="pt-PT" sz="1200" b="0" i="0" u="none" strike="noStrike" kern="1200" baseline="0" dirty="0" smtClean="0">
                <a:solidFill>
                  <a:schemeClr val="tx1"/>
                </a:solidFill>
                <a:latin typeface="+mn-lt"/>
                <a:ea typeface="+mn-ea"/>
                <a:cs typeface="+mn-cs"/>
              </a:rPr>
              <a:t>.</a:t>
            </a:r>
          </a:p>
          <a:p>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Type</a:t>
            </a:r>
            <a:r>
              <a:rPr lang="pt-PT" sz="1200" b="0" i="0" u="none" strike="noStrike" kern="1200" baseline="0" dirty="0" smtClean="0">
                <a:solidFill>
                  <a:schemeClr val="tx1"/>
                </a:solidFill>
                <a:latin typeface="+mn-lt"/>
                <a:ea typeface="+mn-ea"/>
                <a:cs typeface="+mn-cs"/>
              </a:rPr>
              <a:t> II: </a:t>
            </a:r>
            <a:r>
              <a:rPr lang="pt-PT" sz="1200" b="0" i="0" u="none" strike="noStrike" kern="1200" baseline="0" dirty="0" err="1" smtClean="0">
                <a:solidFill>
                  <a:schemeClr val="tx1"/>
                </a:solidFill>
                <a:latin typeface="+mn-lt"/>
                <a:ea typeface="+mn-ea"/>
                <a:cs typeface="+mn-cs"/>
              </a:rPr>
              <a:t>one</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Higgs</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doublet</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couples</a:t>
            </a:r>
            <a:r>
              <a:rPr lang="pt-PT" sz="1200" b="0" i="0" u="none" strike="noStrike" kern="1200" baseline="0" dirty="0" smtClean="0">
                <a:solidFill>
                  <a:schemeClr val="tx1"/>
                </a:solidFill>
                <a:latin typeface="+mn-lt"/>
                <a:ea typeface="+mn-ea"/>
                <a:cs typeface="+mn-cs"/>
              </a:rPr>
              <a:t> to </a:t>
            </a:r>
            <a:r>
              <a:rPr lang="pt-PT" sz="1200" b="0" i="0" u="none" strike="noStrike" kern="1200" baseline="0" dirty="0" err="1" smtClean="0">
                <a:solidFill>
                  <a:schemeClr val="tx1"/>
                </a:solidFill>
                <a:latin typeface="+mn-lt"/>
                <a:ea typeface="+mn-ea"/>
                <a:cs typeface="+mn-cs"/>
              </a:rPr>
              <a:t>up-type</a:t>
            </a:r>
            <a:r>
              <a:rPr lang="pt-PT" sz="1200" b="0" i="0" u="none" strike="noStrike" kern="1200" baseline="0" dirty="0" smtClean="0">
                <a:solidFill>
                  <a:schemeClr val="tx1"/>
                </a:solidFill>
                <a:latin typeface="+mn-lt"/>
                <a:ea typeface="+mn-ea"/>
                <a:cs typeface="+mn-cs"/>
              </a:rPr>
              <a:t> quarks </a:t>
            </a:r>
            <a:r>
              <a:rPr lang="pt-PT" sz="1200" b="0" i="0" u="none" strike="noStrike" kern="1200" baseline="0" dirty="0" err="1" smtClean="0">
                <a:solidFill>
                  <a:schemeClr val="tx1"/>
                </a:solidFill>
                <a:latin typeface="+mn-lt"/>
                <a:ea typeface="+mn-ea"/>
                <a:cs typeface="+mn-cs"/>
              </a:rPr>
              <a:t>and</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the</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other</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one</a:t>
            </a:r>
            <a:r>
              <a:rPr lang="pt-PT" sz="1200" b="0" i="0" u="none" strike="noStrike" kern="1200" baseline="0" dirty="0" smtClean="0">
                <a:solidFill>
                  <a:schemeClr val="tx1"/>
                </a:solidFill>
                <a:latin typeface="+mn-lt"/>
                <a:ea typeface="+mn-ea"/>
                <a:cs typeface="+mn-cs"/>
              </a:rPr>
              <a:t> to </a:t>
            </a:r>
            <a:r>
              <a:rPr lang="pt-PT" sz="1200" b="0" i="0" u="none" strike="noStrike" kern="1200" baseline="0" dirty="0" err="1" smtClean="0">
                <a:solidFill>
                  <a:schemeClr val="tx1"/>
                </a:solidFill>
                <a:latin typeface="+mn-lt"/>
                <a:ea typeface="+mn-ea"/>
                <a:cs typeface="+mn-cs"/>
              </a:rPr>
              <a:t>down-type</a:t>
            </a:r>
            <a:r>
              <a:rPr lang="pt-PT" sz="1200" b="0" i="0" u="none" strike="noStrike" kern="1200" baseline="0" dirty="0" smtClean="0">
                <a:solidFill>
                  <a:schemeClr val="tx1"/>
                </a:solidFill>
                <a:latin typeface="+mn-lt"/>
                <a:ea typeface="+mn-ea"/>
                <a:cs typeface="+mn-cs"/>
              </a:rPr>
              <a:t> quarks </a:t>
            </a:r>
            <a:r>
              <a:rPr lang="pt-PT" sz="1200" b="0" i="0" u="none" strike="noStrike" kern="1200" baseline="0" dirty="0" err="1" smtClean="0">
                <a:solidFill>
                  <a:schemeClr val="tx1"/>
                </a:solidFill>
                <a:latin typeface="+mn-lt"/>
                <a:ea typeface="+mn-ea"/>
                <a:cs typeface="+mn-cs"/>
              </a:rPr>
              <a:t>and</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charged</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leptons</a:t>
            </a:r>
            <a:r>
              <a:rPr lang="pt-PT" sz="1200" b="0" i="0" u="none" strike="noStrike" kern="1200" baseline="0" dirty="0" smtClean="0">
                <a:solidFill>
                  <a:schemeClr val="tx1"/>
                </a:solidFill>
                <a:latin typeface="+mn-lt"/>
                <a:ea typeface="+mn-ea"/>
                <a:cs typeface="+mn-cs"/>
              </a:rPr>
              <a:t>.</a:t>
            </a:r>
          </a:p>
          <a:p>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Lepton-specific</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the</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Higgs</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bosons</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have</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the</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same</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couplings</a:t>
            </a:r>
            <a:r>
              <a:rPr lang="pt-PT" sz="1200" b="0" i="0" u="none" strike="noStrike" kern="1200" baseline="0" dirty="0" smtClean="0">
                <a:solidFill>
                  <a:schemeClr val="tx1"/>
                </a:solidFill>
                <a:latin typeface="+mn-lt"/>
                <a:ea typeface="+mn-ea"/>
                <a:cs typeface="+mn-cs"/>
              </a:rPr>
              <a:t> to quarks as </a:t>
            </a:r>
            <a:r>
              <a:rPr lang="pt-PT" sz="1200" b="0" i="0" u="none" strike="noStrike" kern="1200" baseline="0" dirty="0" err="1" smtClean="0">
                <a:solidFill>
                  <a:schemeClr val="tx1"/>
                </a:solidFill>
                <a:latin typeface="+mn-lt"/>
                <a:ea typeface="+mn-ea"/>
                <a:cs typeface="+mn-cs"/>
              </a:rPr>
              <a:t>in</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the</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Type</a:t>
            </a:r>
            <a:r>
              <a:rPr lang="pt-PT" sz="1200" b="0" i="0" u="none" strike="noStrike" kern="1200" baseline="0" dirty="0" smtClean="0">
                <a:solidFill>
                  <a:schemeClr val="tx1"/>
                </a:solidFill>
                <a:latin typeface="+mn-lt"/>
                <a:ea typeface="+mn-ea"/>
                <a:cs typeface="+mn-cs"/>
              </a:rPr>
              <a:t> I </a:t>
            </a:r>
            <a:r>
              <a:rPr lang="pt-PT" sz="1200" b="0" i="0" u="none" strike="noStrike" kern="1200" baseline="0" dirty="0" err="1" smtClean="0">
                <a:solidFill>
                  <a:schemeClr val="tx1"/>
                </a:solidFill>
                <a:latin typeface="+mn-lt"/>
                <a:ea typeface="+mn-ea"/>
                <a:cs typeface="+mn-cs"/>
              </a:rPr>
              <a:t>model</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and</a:t>
            </a:r>
            <a:r>
              <a:rPr lang="pt-PT" sz="1200" b="0" i="0" u="none" strike="noStrike" kern="1200" baseline="0" dirty="0" smtClean="0">
                <a:solidFill>
                  <a:schemeClr val="tx1"/>
                </a:solidFill>
                <a:latin typeface="+mn-lt"/>
                <a:ea typeface="+mn-ea"/>
                <a:cs typeface="+mn-cs"/>
              </a:rPr>
              <a:t> to </a:t>
            </a:r>
            <a:r>
              <a:rPr lang="pt-PT" sz="1200" b="0" i="0" u="none" strike="noStrike" kern="1200" baseline="0" dirty="0" err="1" smtClean="0">
                <a:solidFill>
                  <a:schemeClr val="tx1"/>
                </a:solidFill>
                <a:latin typeface="+mn-lt"/>
                <a:ea typeface="+mn-ea"/>
                <a:cs typeface="+mn-cs"/>
              </a:rPr>
              <a:t>charged</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leptons</a:t>
            </a:r>
            <a:r>
              <a:rPr lang="pt-PT" sz="1200" b="0" i="0" u="none" strike="noStrike" kern="1200" baseline="0" dirty="0" smtClean="0">
                <a:solidFill>
                  <a:schemeClr val="tx1"/>
                </a:solidFill>
                <a:latin typeface="+mn-lt"/>
                <a:ea typeface="+mn-ea"/>
                <a:cs typeface="+mn-cs"/>
              </a:rPr>
              <a:t> as </a:t>
            </a:r>
            <a:r>
              <a:rPr lang="pt-PT" sz="1200" b="0" i="0" u="none" strike="noStrike" kern="1200" baseline="0" dirty="0" err="1" smtClean="0">
                <a:solidFill>
                  <a:schemeClr val="tx1"/>
                </a:solidFill>
                <a:latin typeface="+mn-lt"/>
                <a:ea typeface="+mn-ea"/>
                <a:cs typeface="+mn-cs"/>
              </a:rPr>
              <a:t>in</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Type</a:t>
            </a:r>
            <a:r>
              <a:rPr lang="pt-PT" sz="1200" b="0" i="0" u="none" strike="noStrike" kern="1200" baseline="0" dirty="0" smtClean="0">
                <a:solidFill>
                  <a:schemeClr val="tx1"/>
                </a:solidFill>
                <a:latin typeface="+mn-lt"/>
                <a:ea typeface="+mn-ea"/>
                <a:cs typeface="+mn-cs"/>
              </a:rPr>
              <a:t> II.</a:t>
            </a:r>
          </a:p>
          <a:p>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Flipped</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the</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Higgs</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bosons</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have</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the</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same</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couplings</a:t>
            </a:r>
            <a:r>
              <a:rPr lang="pt-PT" sz="1200" b="0" i="0" u="none" strike="noStrike" kern="1200" baseline="0" dirty="0" smtClean="0">
                <a:solidFill>
                  <a:schemeClr val="tx1"/>
                </a:solidFill>
                <a:latin typeface="+mn-lt"/>
                <a:ea typeface="+mn-ea"/>
                <a:cs typeface="+mn-cs"/>
              </a:rPr>
              <a:t> to quarks as </a:t>
            </a:r>
            <a:r>
              <a:rPr lang="pt-PT" sz="1200" b="0" i="0" u="none" strike="noStrike" kern="1200" baseline="0" dirty="0" err="1" smtClean="0">
                <a:solidFill>
                  <a:schemeClr val="tx1"/>
                </a:solidFill>
                <a:latin typeface="+mn-lt"/>
                <a:ea typeface="+mn-ea"/>
                <a:cs typeface="+mn-cs"/>
              </a:rPr>
              <a:t>in</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the</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Type</a:t>
            </a:r>
            <a:r>
              <a:rPr lang="pt-PT" sz="1200" b="0" i="0" u="none" strike="noStrike" kern="1200" baseline="0" dirty="0" smtClean="0">
                <a:solidFill>
                  <a:schemeClr val="tx1"/>
                </a:solidFill>
                <a:latin typeface="+mn-lt"/>
                <a:ea typeface="+mn-ea"/>
                <a:cs typeface="+mn-cs"/>
              </a:rPr>
              <a:t> II </a:t>
            </a:r>
            <a:r>
              <a:rPr lang="pt-PT" sz="1200" b="0" i="0" u="none" strike="noStrike" kern="1200" baseline="0" dirty="0" err="1" smtClean="0">
                <a:solidFill>
                  <a:schemeClr val="tx1"/>
                </a:solidFill>
                <a:latin typeface="+mn-lt"/>
                <a:ea typeface="+mn-ea"/>
                <a:cs typeface="+mn-cs"/>
              </a:rPr>
              <a:t>model</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and</a:t>
            </a:r>
            <a:r>
              <a:rPr lang="pt-PT" sz="1200" b="0" i="0" u="none" strike="noStrike" kern="1200" baseline="0" dirty="0" smtClean="0">
                <a:solidFill>
                  <a:schemeClr val="tx1"/>
                </a:solidFill>
                <a:latin typeface="+mn-lt"/>
                <a:ea typeface="+mn-ea"/>
                <a:cs typeface="+mn-cs"/>
              </a:rPr>
              <a:t> to </a:t>
            </a:r>
            <a:r>
              <a:rPr lang="pt-PT" sz="1200" b="0" i="0" u="none" strike="noStrike" kern="1200" baseline="0" dirty="0" err="1" smtClean="0">
                <a:solidFill>
                  <a:schemeClr val="tx1"/>
                </a:solidFill>
                <a:latin typeface="+mn-lt"/>
                <a:ea typeface="+mn-ea"/>
                <a:cs typeface="+mn-cs"/>
              </a:rPr>
              <a:t>charged</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leptons</a:t>
            </a:r>
            <a:r>
              <a:rPr lang="pt-PT" sz="1200" b="0" i="0" u="none" strike="noStrike" kern="1200" baseline="0" dirty="0" smtClean="0">
                <a:solidFill>
                  <a:schemeClr val="tx1"/>
                </a:solidFill>
                <a:latin typeface="+mn-lt"/>
                <a:ea typeface="+mn-ea"/>
                <a:cs typeface="+mn-cs"/>
              </a:rPr>
              <a:t> as </a:t>
            </a:r>
            <a:r>
              <a:rPr lang="pt-PT" sz="1200" b="0" i="0" u="none" strike="noStrike" kern="1200" baseline="0" dirty="0" err="1" smtClean="0">
                <a:solidFill>
                  <a:schemeClr val="tx1"/>
                </a:solidFill>
                <a:latin typeface="+mn-lt"/>
                <a:ea typeface="+mn-ea"/>
                <a:cs typeface="+mn-cs"/>
              </a:rPr>
              <a:t>in</a:t>
            </a:r>
            <a:r>
              <a:rPr lang="pt-PT" sz="1200" b="0" i="0" u="none" strike="noStrike" kern="1200" baseline="0" dirty="0" smtClean="0">
                <a:solidFill>
                  <a:schemeClr val="tx1"/>
                </a:solidFill>
                <a:latin typeface="+mn-lt"/>
                <a:ea typeface="+mn-ea"/>
                <a:cs typeface="+mn-cs"/>
              </a:rPr>
              <a:t> </a:t>
            </a:r>
            <a:r>
              <a:rPr lang="pt-PT" sz="1200" b="0" i="0" u="none" strike="noStrike" kern="1200" baseline="0" dirty="0" err="1" smtClean="0">
                <a:solidFill>
                  <a:schemeClr val="tx1"/>
                </a:solidFill>
                <a:latin typeface="+mn-lt"/>
                <a:ea typeface="+mn-ea"/>
                <a:cs typeface="+mn-cs"/>
              </a:rPr>
              <a:t>Type</a:t>
            </a:r>
            <a:r>
              <a:rPr lang="pt-PT" sz="1200" b="0" i="0" u="none" strike="noStrike" kern="1200" baseline="0" dirty="0" smtClean="0">
                <a:solidFill>
                  <a:schemeClr val="tx1"/>
                </a:solidFill>
                <a:latin typeface="+mn-lt"/>
                <a:ea typeface="+mn-ea"/>
                <a:cs typeface="+mn-cs"/>
              </a:rPr>
              <a:t> I.</a:t>
            </a:r>
          </a:p>
          <a:p>
            <a:endParaRPr lang="pt-PT" b="1" dirty="0"/>
          </a:p>
        </p:txBody>
      </p:sp>
      <p:sp>
        <p:nvSpPr>
          <p:cNvPr id="4" name="Slide Number Placeholder 3"/>
          <p:cNvSpPr>
            <a:spLocks noGrp="1"/>
          </p:cNvSpPr>
          <p:nvPr>
            <p:ph type="sldNum" sz="quarter" idx="10"/>
          </p:nvPr>
        </p:nvSpPr>
        <p:spPr/>
        <p:txBody>
          <a:bodyPr/>
          <a:lstStyle/>
          <a:p>
            <a:fld id="{230B4BB6-B4E5-9547-BFF9-FC5A119BB241}" type="slidenum">
              <a:rPr lang="pt-PT" smtClean="0"/>
              <a:t>70</a:t>
            </a:fld>
            <a:endParaRPr lang="pt-PT"/>
          </a:p>
        </p:txBody>
      </p:sp>
    </p:spTree>
    <p:extLst>
      <p:ext uri="{BB962C8B-B14F-4D97-AF65-F5344CB8AC3E}">
        <p14:creationId xmlns:p14="http://schemas.microsoft.com/office/powerpoint/2010/main" val="12132562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dirty="0" err="1" smtClean="0"/>
              <a:t>http</a:t>
            </a:r>
            <a:r>
              <a:rPr lang="pt-PT" dirty="0" smtClean="0"/>
              <a:t>://</a:t>
            </a:r>
            <a:r>
              <a:rPr lang="pt-PT" dirty="0" err="1" smtClean="0"/>
              <a:t>atlas.web.cern.ch</a:t>
            </a:r>
            <a:r>
              <a:rPr lang="pt-PT" dirty="0" smtClean="0"/>
              <a:t>/Atlas/GROUPS/PHYSICS/PAPERS/HIGG-2016-21/ </a:t>
            </a:r>
            <a:r>
              <a:rPr lang="pt-PT" dirty="0" smtClean="0">
                <a:sym typeface="Wingdings"/>
              </a:rPr>
              <a:t> </a:t>
            </a:r>
            <a:r>
              <a:rPr lang="en-US" sz="1200" b="1" kern="1200" dirty="0" smtClean="0">
                <a:solidFill>
                  <a:schemeClr val="tx1"/>
                </a:solidFill>
                <a:latin typeface="+mn-lt"/>
                <a:ea typeface="+mn-ea"/>
                <a:cs typeface="+mn-cs"/>
              </a:rPr>
              <a:t>13 February 2018</a:t>
            </a:r>
          </a:p>
          <a:p>
            <a:r>
              <a:rPr lang="en-US" dirty="0" smtClean="0"/>
              <a:t>https://</a:t>
            </a:r>
            <a:r>
              <a:rPr lang="en-US" dirty="0" err="1" smtClean="0"/>
              <a:t>atlas.web.cern.ch</a:t>
            </a:r>
            <a:r>
              <a:rPr lang="en-US" dirty="0" smtClean="0"/>
              <a:t>/Atlas/GROUPS/PHYSICS/CONFNOTES/ATLAS-CONF-2017-047/ </a:t>
            </a:r>
            <a:r>
              <a:rPr lang="en-US" dirty="0" smtClean="0">
                <a:sym typeface="Wingdings"/>
              </a:rPr>
              <a:t> combination 5 July</a:t>
            </a:r>
            <a:r>
              <a:rPr lang="en-US" baseline="0" dirty="0" smtClean="0">
                <a:sym typeface="Wingdings"/>
              </a:rPr>
              <a:t> 2017</a:t>
            </a:r>
            <a:endParaRPr lang="pt-PT" dirty="0" smtClean="0"/>
          </a:p>
          <a:p>
            <a:r>
              <a:rPr lang="pt-PT" dirty="0" smtClean="0"/>
              <a:t>ATLAS: </a:t>
            </a:r>
            <a:r>
              <a:rPr lang="pt-PT" dirty="0" err="1" smtClean="0"/>
              <a:t>H</a:t>
            </a:r>
            <a:r>
              <a:rPr lang="pt-PT" dirty="0" err="1" smtClean="0">
                <a:sym typeface="Wingdings"/>
              </a:rPr>
              <a:t></a:t>
            </a:r>
            <a:r>
              <a:rPr lang="pt-PT" dirty="0" err="1" smtClean="0"/>
              <a:t>γγ</a:t>
            </a:r>
            <a:r>
              <a:rPr lang="pt-PT" dirty="0" smtClean="0"/>
              <a:t> </a:t>
            </a:r>
            <a:r>
              <a:rPr lang="pt-PT" dirty="0" err="1" smtClean="0"/>
              <a:t>and</a:t>
            </a:r>
            <a:r>
              <a:rPr lang="pt-PT" dirty="0" smtClean="0"/>
              <a:t> H</a:t>
            </a:r>
            <a:r>
              <a:rPr lang="pt-PT" dirty="0" smtClean="0">
                <a:sym typeface="Wingdings"/>
              </a:rPr>
              <a:t>ZZ4l</a:t>
            </a:r>
            <a:r>
              <a:rPr lang="pt-PT" dirty="0" smtClean="0"/>
              <a:t> cross </a:t>
            </a:r>
            <a:r>
              <a:rPr lang="pt-PT" dirty="0" err="1" smtClean="0"/>
              <a:t>section</a:t>
            </a:r>
            <a:r>
              <a:rPr lang="pt-PT" dirty="0" smtClean="0"/>
              <a:t> </a:t>
            </a:r>
            <a:r>
              <a:rPr lang="pt-PT" dirty="0" err="1" smtClean="0"/>
              <a:t>in</a:t>
            </a:r>
            <a:r>
              <a:rPr lang="pt-PT" dirty="0" smtClean="0"/>
              <a:t> 31 </a:t>
            </a:r>
            <a:r>
              <a:rPr lang="pt-PT" dirty="0" err="1" smtClean="0"/>
              <a:t>fiducial</a:t>
            </a:r>
            <a:r>
              <a:rPr lang="pt-PT" dirty="0" smtClean="0"/>
              <a:t> </a:t>
            </a:r>
            <a:r>
              <a:rPr lang="pt-PT" dirty="0" err="1" smtClean="0"/>
              <a:t>regions</a:t>
            </a:r>
            <a:r>
              <a:rPr lang="pt-PT" baseline="0" dirty="0" smtClean="0"/>
              <a:t> </a:t>
            </a:r>
            <a:r>
              <a:rPr lang="pt-PT" dirty="0" smtClean="0"/>
              <a:t>36.1 fb</a:t>
            </a:r>
            <a:r>
              <a:rPr lang="pt-PT" baseline="30000" dirty="0" smtClean="0"/>
              <a:t>-1</a:t>
            </a:r>
            <a:r>
              <a:rPr lang="pt-PT" dirty="0" smtClean="0"/>
              <a:t>, 13 </a:t>
            </a:r>
            <a:r>
              <a:rPr lang="pt-PT" dirty="0" err="1" smtClean="0"/>
              <a:t>TeV</a:t>
            </a:r>
            <a:r>
              <a:rPr lang="pt-PT" dirty="0" smtClean="0"/>
              <a:t> </a:t>
            </a:r>
            <a:r>
              <a:rPr lang="pt-PT" dirty="0" err="1" smtClean="0"/>
              <a:t>used</a:t>
            </a:r>
            <a:r>
              <a:rPr lang="pt-PT" dirty="0" smtClean="0"/>
              <a:t> to </a:t>
            </a:r>
            <a:r>
              <a:rPr lang="pt-PT" dirty="0" err="1" smtClean="0"/>
              <a:t>measure</a:t>
            </a:r>
            <a:endParaRPr lang="pt-PT" dirty="0" smtClean="0"/>
          </a:p>
          <a:p>
            <a:r>
              <a:rPr lang="pt-PT" dirty="0" err="1" smtClean="0"/>
              <a:t>https</a:t>
            </a:r>
            <a:r>
              <a:rPr lang="pt-PT" dirty="0" smtClean="0"/>
              <a:t>://</a:t>
            </a:r>
            <a:r>
              <a:rPr lang="pt-PT" dirty="0" err="1" smtClean="0"/>
              <a:t>atlas.web.cern.ch</a:t>
            </a:r>
            <a:r>
              <a:rPr lang="pt-PT" dirty="0" smtClean="0"/>
              <a:t>/Atlas/GROUPS/PHYSICS/CONFNOTES/ATLAS-CONF-2018-028/ </a:t>
            </a:r>
            <a:r>
              <a:rPr lang="pt-PT" dirty="0" smtClean="0">
                <a:sym typeface="Wingdings"/>
              </a:rPr>
              <a:t> </a:t>
            </a:r>
            <a:r>
              <a:rPr lang="pt-PT" b="1" dirty="0" smtClean="0">
                <a:sym typeface="Wingdings"/>
              </a:rPr>
              <a:t>5 </a:t>
            </a:r>
            <a:r>
              <a:rPr lang="pt-PT" b="1" dirty="0" err="1" smtClean="0">
                <a:sym typeface="Wingdings"/>
              </a:rPr>
              <a:t>July</a:t>
            </a:r>
            <a:r>
              <a:rPr lang="pt-PT" b="1" dirty="0" smtClean="0">
                <a:sym typeface="Wingdings"/>
              </a:rPr>
              <a:t> 2018</a:t>
            </a:r>
            <a:endParaRPr lang="pt-PT" b="1" dirty="0"/>
          </a:p>
        </p:txBody>
      </p:sp>
      <p:sp>
        <p:nvSpPr>
          <p:cNvPr id="4" name="Slide Number Placeholder 3"/>
          <p:cNvSpPr>
            <a:spLocks noGrp="1"/>
          </p:cNvSpPr>
          <p:nvPr>
            <p:ph type="sldNum" sz="quarter" idx="10"/>
          </p:nvPr>
        </p:nvSpPr>
        <p:spPr/>
        <p:txBody>
          <a:bodyPr/>
          <a:lstStyle/>
          <a:p>
            <a:fld id="{230B4BB6-B4E5-9547-BFF9-FC5A119BB241}" type="slidenum">
              <a:rPr lang="pt-PT" smtClean="0"/>
              <a:t>71</a:t>
            </a:fld>
            <a:endParaRPr lang="pt-PT"/>
          </a:p>
        </p:txBody>
      </p:sp>
    </p:spTree>
    <p:extLst>
      <p:ext uri="{BB962C8B-B14F-4D97-AF65-F5344CB8AC3E}">
        <p14:creationId xmlns:p14="http://schemas.microsoft.com/office/powerpoint/2010/main" val="9445186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dirty="0" err="1" smtClean="0"/>
              <a:t>http</a:t>
            </a:r>
            <a:r>
              <a:rPr lang="pt-PT" dirty="0" smtClean="0"/>
              <a:t>://</a:t>
            </a:r>
            <a:r>
              <a:rPr lang="pt-PT" dirty="0" err="1" smtClean="0"/>
              <a:t>cms-results.web.cern.ch</a:t>
            </a:r>
            <a:r>
              <a:rPr lang="pt-PT" dirty="0" smtClean="0"/>
              <a:t>/</a:t>
            </a:r>
            <a:r>
              <a:rPr lang="pt-PT" dirty="0" err="1" smtClean="0"/>
              <a:t>cms-results</a:t>
            </a:r>
            <a:r>
              <a:rPr lang="pt-PT" dirty="0" smtClean="0"/>
              <a:t>/</a:t>
            </a:r>
            <a:r>
              <a:rPr lang="pt-PT" dirty="0" err="1" smtClean="0"/>
              <a:t>public-results</a:t>
            </a:r>
            <a:r>
              <a:rPr lang="pt-PT" dirty="0" smtClean="0"/>
              <a:t>/</a:t>
            </a:r>
            <a:r>
              <a:rPr lang="pt-PT" dirty="0" err="1" smtClean="0"/>
              <a:t>preliminary-results</a:t>
            </a:r>
            <a:r>
              <a:rPr lang="pt-PT" dirty="0" smtClean="0"/>
              <a:t>/TOP-15-012/</a:t>
            </a:r>
            <a:r>
              <a:rPr lang="pt-PT" dirty="0" err="1" smtClean="0"/>
              <a:t>index.html</a:t>
            </a:r>
            <a:endParaRPr lang="pt-PT" dirty="0" smtClean="0"/>
          </a:p>
          <a:p>
            <a:r>
              <a:rPr lang="pt-PT" dirty="0" err="1" smtClean="0"/>
              <a:t>https</a:t>
            </a:r>
            <a:r>
              <a:rPr lang="pt-PT" dirty="0" smtClean="0"/>
              <a:t>://</a:t>
            </a:r>
            <a:r>
              <a:rPr lang="pt-PT" dirty="0" err="1" smtClean="0"/>
              <a:t>atlas.web.cern.ch</a:t>
            </a:r>
            <a:r>
              <a:rPr lang="pt-PT" dirty="0" smtClean="0"/>
              <a:t>/Atlas/GROUPS/PHYSICS/CONFNOTES/ATLAS-CONF-2017-071/</a:t>
            </a:r>
            <a:endParaRPr lang="pt-PT" dirty="0"/>
          </a:p>
        </p:txBody>
      </p:sp>
      <p:sp>
        <p:nvSpPr>
          <p:cNvPr id="4" name="Slide Number Placeholder 3"/>
          <p:cNvSpPr>
            <a:spLocks noGrp="1"/>
          </p:cNvSpPr>
          <p:nvPr>
            <p:ph type="sldNum" sz="quarter" idx="10"/>
          </p:nvPr>
        </p:nvSpPr>
        <p:spPr/>
        <p:txBody>
          <a:bodyPr/>
          <a:lstStyle/>
          <a:p>
            <a:fld id="{230B4BB6-B4E5-9547-BFF9-FC5A119BB241}" type="slidenum">
              <a:rPr lang="pt-PT" smtClean="0"/>
              <a:t>72</a:t>
            </a:fld>
            <a:endParaRPr lang="pt-PT"/>
          </a:p>
        </p:txBody>
      </p:sp>
    </p:spTree>
    <p:extLst>
      <p:ext uri="{BB962C8B-B14F-4D97-AF65-F5344CB8AC3E}">
        <p14:creationId xmlns:p14="http://schemas.microsoft.com/office/powerpoint/2010/main" val="37245844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dirty="0" err="1" smtClean="0"/>
              <a:t>Italian-French</a:t>
            </a:r>
            <a:r>
              <a:rPr lang="pt-PT" dirty="0" smtClean="0"/>
              <a:t> </a:t>
            </a:r>
            <a:r>
              <a:rPr lang="pt-PT" dirty="0" err="1" smtClean="0"/>
              <a:t>mathematician</a:t>
            </a:r>
            <a:r>
              <a:rPr lang="pt-PT" dirty="0" smtClean="0"/>
              <a:t> </a:t>
            </a:r>
            <a:r>
              <a:rPr lang="pt-PT" dirty="0" err="1" smtClean="0"/>
              <a:t>and</a:t>
            </a:r>
            <a:r>
              <a:rPr lang="pt-PT" dirty="0" smtClean="0"/>
              <a:t> </a:t>
            </a:r>
            <a:r>
              <a:rPr lang="pt-PT" dirty="0" err="1" smtClean="0"/>
              <a:t>astronomer</a:t>
            </a:r>
            <a:r>
              <a:rPr lang="pt-PT" dirty="0" smtClean="0"/>
              <a:t> Joseph-Louis </a:t>
            </a:r>
            <a:r>
              <a:rPr lang="pt-PT" dirty="0" err="1" smtClean="0"/>
              <a:t>Lagrange</a:t>
            </a:r>
            <a:r>
              <a:rPr lang="pt-PT" dirty="0" smtClean="0"/>
              <a:t> </a:t>
            </a:r>
            <a:r>
              <a:rPr lang="pt-PT" dirty="0" err="1" smtClean="0"/>
              <a:t>in</a:t>
            </a:r>
            <a:r>
              <a:rPr lang="pt-PT" dirty="0" smtClean="0"/>
              <a:t> 1788 (</a:t>
            </a:r>
            <a:r>
              <a:rPr lang="pt-PT" dirty="0" err="1" smtClean="0"/>
              <a:t>born</a:t>
            </a:r>
            <a:r>
              <a:rPr lang="pt-PT" dirty="0" smtClean="0"/>
              <a:t> Giuseppe </a:t>
            </a:r>
            <a:r>
              <a:rPr lang="pt-PT" dirty="0" err="1" smtClean="0"/>
              <a:t>Lodovico</a:t>
            </a:r>
            <a:r>
              <a:rPr lang="pt-PT" dirty="0" smtClean="0"/>
              <a:t> </a:t>
            </a:r>
            <a:r>
              <a:rPr lang="pt-PT" dirty="0" err="1" smtClean="0"/>
              <a:t>Lagrangia</a:t>
            </a:r>
            <a:r>
              <a:rPr lang="pt-PT" dirty="0" smtClean="0"/>
              <a:t> to a </a:t>
            </a:r>
            <a:r>
              <a:rPr lang="pt-PT" dirty="0" err="1" smtClean="0"/>
              <a:t>french</a:t>
            </a:r>
            <a:r>
              <a:rPr lang="pt-PT" dirty="0" smtClean="0"/>
              <a:t> </a:t>
            </a:r>
            <a:r>
              <a:rPr lang="pt-PT" dirty="0" err="1" smtClean="0"/>
              <a:t>father</a:t>
            </a:r>
            <a:r>
              <a:rPr lang="pt-PT" dirty="0" smtClean="0"/>
              <a:t> </a:t>
            </a:r>
            <a:r>
              <a:rPr lang="pt-PT" dirty="0" err="1" smtClean="0"/>
              <a:t>and</a:t>
            </a:r>
            <a:r>
              <a:rPr lang="pt-PT" dirty="0" smtClean="0"/>
              <a:t> </a:t>
            </a:r>
            <a:r>
              <a:rPr lang="pt-PT" dirty="0" err="1" smtClean="0"/>
              <a:t>italian</a:t>
            </a:r>
            <a:r>
              <a:rPr lang="pt-PT" dirty="0" smtClean="0"/>
              <a:t> </a:t>
            </a:r>
            <a:r>
              <a:rPr lang="pt-PT" dirty="0" err="1" smtClean="0"/>
              <a:t>mother</a:t>
            </a:r>
            <a:r>
              <a:rPr lang="pt-PT" dirty="0" smtClean="0"/>
              <a:t>)</a:t>
            </a:r>
            <a:r>
              <a:rPr lang="pt-PT" baseline="0" dirty="0" smtClean="0"/>
              <a:t> </a:t>
            </a:r>
            <a:r>
              <a:rPr lang="pt-PT" dirty="0" err="1" smtClean="0"/>
              <a:t>lived</a:t>
            </a:r>
            <a:r>
              <a:rPr lang="pt-PT" dirty="0" smtClean="0"/>
              <a:t> </a:t>
            </a:r>
            <a:r>
              <a:rPr lang="pt-PT" dirty="0" err="1" smtClean="0"/>
              <a:t>in</a:t>
            </a:r>
            <a:r>
              <a:rPr lang="pt-PT" dirty="0" smtClean="0"/>
              <a:t> </a:t>
            </a:r>
            <a:r>
              <a:rPr lang="pt-PT" dirty="0" err="1" smtClean="0"/>
              <a:t>Turin</a:t>
            </a:r>
            <a:r>
              <a:rPr lang="pt-PT" dirty="0" smtClean="0"/>
              <a:t>, Berlin </a:t>
            </a:r>
            <a:r>
              <a:rPr lang="pt-PT" dirty="0" err="1" smtClean="0"/>
              <a:t>and</a:t>
            </a:r>
            <a:r>
              <a:rPr lang="pt-PT" dirty="0" smtClean="0"/>
              <a:t> Paris, </a:t>
            </a:r>
            <a:r>
              <a:rPr lang="pt-PT" dirty="0" err="1" smtClean="0"/>
              <a:t>and</a:t>
            </a:r>
            <a:r>
              <a:rPr lang="pt-PT" dirty="0" smtClean="0"/>
              <a:t> </a:t>
            </a:r>
            <a:r>
              <a:rPr lang="pt-PT" dirty="0" err="1" smtClean="0"/>
              <a:t>was</a:t>
            </a:r>
            <a:r>
              <a:rPr lang="pt-PT" dirty="0" smtClean="0"/>
              <a:t> </a:t>
            </a:r>
            <a:r>
              <a:rPr lang="pt-PT" dirty="0" err="1" smtClean="0"/>
              <a:t>one</a:t>
            </a:r>
            <a:r>
              <a:rPr lang="pt-PT" dirty="0" smtClean="0"/>
              <a:t> </a:t>
            </a:r>
            <a:r>
              <a:rPr lang="pt-PT" dirty="0" err="1" smtClean="0"/>
              <a:t>of</a:t>
            </a:r>
            <a:r>
              <a:rPr lang="pt-PT" dirty="0" smtClean="0"/>
              <a:t> </a:t>
            </a:r>
            <a:r>
              <a:rPr lang="pt-PT" dirty="0" err="1" smtClean="0"/>
              <a:t>the</a:t>
            </a:r>
            <a:r>
              <a:rPr lang="pt-PT" dirty="0" smtClean="0"/>
              <a:t> </a:t>
            </a:r>
            <a:r>
              <a:rPr lang="pt-PT" dirty="0" err="1" smtClean="0"/>
              <a:t>most</a:t>
            </a:r>
            <a:r>
              <a:rPr lang="pt-PT" dirty="0" smtClean="0"/>
              <a:t> a </a:t>
            </a:r>
            <a:r>
              <a:rPr lang="pt-PT" dirty="0" err="1" smtClean="0"/>
              <a:t>renowned</a:t>
            </a:r>
            <a:r>
              <a:rPr lang="pt-PT" dirty="0" smtClean="0"/>
              <a:t> </a:t>
            </a:r>
            <a:r>
              <a:rPr lang="pt-PT" dirty="0" err="1" smtClean="0"/>
              <a:t>mathematicians</a:t>
            </a:r>
            <a:r>
              <a:rPr lang="pt-PT" baseline="0" dirty="0" smtClean="0"/>
              <a:t> </a:t>
            </a:r>
            <a:r>
              <a:rPr lang="pt-PT" baseline="0" dirty="0" err="1" smtClean="0"/>
              <a:t>of</a:t>
            </a:r>
            <a:r>
              <a:rPr lang="pt-PT" baseline="0" dirty="0" smtClean="0"/>
              <a:t> </a:t>
            </a:r>
            <a:r>
              <a:rPr lang="pt-PT" baseline="0" dirty="0" err="1" smtClean="0"/>
              <a:t>his</a:t>
            </a:r>
            <a:r>
              <a:rPr lang="pt-PT" baseline="0" dirty="0" smtClean="0"/>
              <a:t> age, </a:t>
            </a:r>
            <a:r>
              <a:rPr lang="pt-PT" baseline="0" dirty="0" err="1" smtClean="0"/>
              <a:t>teaching</a:t>
            </a:r>
            <a:r>
              <a:rPr lang="pt-PT" baseline="0" dirty="0" smtClean="0"/>
              <a:t> .</a:t>
            </a:r>
            <a:r>
              <a:rPr lang="pt-PT" dirty="0" smtClean="0"/>
              <a:t> </a:t>
            </a:r>
            <a:r>
              <a:rPr lang="pt-PT" dirty="0" err="1" smtClean="0"/>
              <a:t>He</a:t>
            </a:r>
            <a:r>
              <a:rPr lang="pt-PT" dirty="0" smtClean="0"/>
              <a:t> </a:t>
            </a:r>
            <a:r>
              <a:rPr lang="pt-PT" dirty="0" err="1" smtClean="0"/>
              <a:t>was</a:t>
            </a:r>
            <a:r>
              <a:rPr lang="pt-PT" dirty="0" smtClean="0"/>
              <a:t> </a:t>
            </a:r>
            <a:r>
              <a:rPr lang="pt-PT" dirty="0" err="1" smtClean="0"/>
              <a:t>president</a:t>
            </a:r>
            <a:r>
              <a:rPr lang="pt-PT" dirty="0" smtClean="0"/>
              <a:t> </a:t>
            </a:r>
            <a:r>
              <a:rPr lang="pt-PT" dirty="0" err="1" smtClean="0"/>
              <a:t>of</a:t>
            </a:r>
            <a:r>
              <a:rPr lang="pt-PT" dirty="0" smtClean="0"/>
              <a:t> </a:t>
            </a:r>
            <a:r>
              <a:rPr lang="pt-PT" dirty="0" err="1" smtClean="0"/>
              <a:t>the</a:t>
            </a:r>
            <a:r>
              <a:rPr lang="pt-PT" dirty="0" smtClean="0"/>
              <a:t> </a:t>
            </a:r>
            <a:r>
              <a:rPr lang="pt-PT" dirty="0" err="1" smtClean="0"/>
              <a:t>commission</a:t>
            </a:r>
            <a:r>
              <a:rPr lang="pt-PT" dirty="0" smtClean="0"/>
              <a:t> </a:t>
            </a:r>
            <a:r>
              <a:rPr lang="pt-PT" dirty="0" err="1" smtClean="0"/>
              <a:t>which</a:t>
            </a:r>
            <a:r>
              <a:rPr lang="pt-PT" baseline="0" dirty="0" smtClean="0"/>
              <a:t> </a:t>
            </a:r>
            <a:r>
              <a:rPr lang="pt-PT" dirty="0" err="1" smtClean="0"/>
              <a:t>defined</a:t>
            </a:r>
            <a:r>
              <a:rPr lang="pt-PT" baseline="0" dirty="0" smtClean="0"/>
              <a:t> </a:t>
            </a:r>
            <a:r>
              <a:rPr lang="pt-PT" baseline="0" dirty="0" err="1" smtClean="0"/>
              <a:t>the</a:t>
            </a:r>
            <a:r>
              <a:rPr lang="pt-PT" baseline="0" dirty="0" smtClean="0"/>
              <a:t> metre </a:t>
            </a:r>
            <a:r>
              <a:rPr lang="pt-PT" baseline="0" dirty="0" err="1" smtClean="0"/>
              <a:t>and</a:t>
            </a:r>
            <a:r>
              <a:rPr lang="pt-PT" baseline="0" dirty="0" smtClean="0"/>
              <a:t> </a:t>
            </a:r>
            <a:r>
              <a:rPr lang="pt-PT" baseline="0" dirty="0" err="1" smtClean="0"/>
              <a:t>kilogram</a:t>
            </a:r>
            <a:r>
              <a:rPr lang="pt-PT" baseline="0" dirty="0" smtClean="0"/>
              <a:t> as </a:t>
            </a:r>
            <a:r>
              <a:rPr lang="pt-PT" baseline="0" dirty="0" err="1" smtClean="0"/>
              <a:t>units</a:t>
            </a:r>
            <a:r>
              <a:rPr lang="pt-PT" baseline="0" dirty="0" smtClean="0"/>
              <a:t>. </a:t>
            </a:r>
            <a:r>
              <a:rPr lang="pt-PT" dirty="0" smtClean="0"/>
              <a:t>Fourier, </a:t>
            </a:r>
            <a:r>
              <a:rPr lang="pt-PT" dirty="0" err="1" smtClean="0"/>
              <a:t>who</a:t>
            </a:r>
            <a:r>
              <a:rPr lang="pt-PT" dirty="0" smtClean="0"/>
              <a:t> </a:t>
            </a:r>
            <a:r>
              <a:rPr lang="pt-PT" dirty="0" err="1" smtClean="0"/>
              <a:t>attended</a:t>
            </a:r>
            <a:r>
              <a:rPr lang="pt-PT" dirty="0" smtClean="0"/>
              <a:t> </a:t>
            </a:r>
            <a:r>
              <a:rPr lang="pt-PT" dirty="0" err="1" smtClean="0"/>
              <a:t>his</a:t>
            </a:r>
            <a:r>
              <a:rPr lang="pt-PT" dirty="0" smtClean="0"/>
              <a:t> </a:t>
            </a:r>
            <a:r>
              <a:rPr lang="pt-PT" dirty="0" err="1" smtClean="0"/>
              <a:t>lectures</a:t>
            </a:r>
            <a:r>
              <a:rPr lang="pt-PT" dirty="0" smtClean="0"/>
              <a:t> </a:t>
            </a:r>
            <a:r>
              <a:rPr lang="pt-PT" dirty="0" err="1" smtClean="0"/>
              <a:t>in</a:t>
            </a:r>
            <a:r>
              <a:rPr lang="pt-PT" dirty="0" smtClean="0"/>
              <a:t> 1795, </a:t>
            </a:r>
            <a:r>
              <a:rPr lang="pt-PT" dirty="0" err="1" smtClean="0"/>
              <a:t>wrote</a:t>
            </a:r>
            <a:r>
              <a:rPr lang="pt-PT" dirty="0" smtClean="0"/>
              <a:t>:</a:t>
            </a:r>
            <a:r>
              <a:rPr lang="pt-PT" baseline="0" dirty="0" smtClean="0"/>
              <a:t> “</a:t>
            </a:r>
            <a:r>
              <a:rPr lang="pt-PT" dirty="0" err="1" smtClean="0"/>
              <a:t>his</a:t>
            </a:r>
            <a:r>
              <a:rPr lang="pt-PT" dirty="0" smtClean="0"/>
              <a:t> </a:t>
            </a:r>
            <a:r>
              <a:rPr lang="pt-PT" dirty="0" err="1" smtClean="0"/>
              <a:t>voice</a:t>
            </a:r>
            <a:r>
              <a:rPr lang="pt-PT" dirty="0" smtClean="0"/>
              <a:t> </a:t>
            </a:r>
            <a:r>
              <a:rPr lang="pt-PT" dirty="0" err="1" smtClean="0"/>
              <a:t>is</a:t>
            </a:r>
            <a:r>
              <a:rPr lang="pt-PT" dirty="0" smtClean="0"/>
              <a:t> </a:t>
            </a:r>
            <a:r>
              <a:rPr lang="pt-PT" dirty="0" err="1" smtClean="0"/>
              <a:t>very</a:t>
            </a:r>
            <a:r>
              <a:rPr lang="pt-PT" dirty="0" smtClean="0"/>
              <a:t> </a:t>
            </a:r>
            <a:r>
              <a:rPr lang="pt-PT" dirty="0" err="1" smtClean="0"/>
              <a:t>feeble</a:t>
            </a:r>
            <a:r>
              <a:rPr lang="pt-PT" dirty="0" smtClean="0"/>
              <a:t>, </a:t>
            </a:r>
            <a:r>
              <a:rPr lang="pt-PT" dirty="0" err="1" smtClean="0"/>
              <a:t>at</a:t>
            </a:r>
            <a:r>
              <a:rPr lang="pt-PT" dirty="0" smtClean="0"/>
              <a:t> </a:t>
            </a:r>
            <a:r>
              <a:rPr lang="pt-PT" dirty="0" err="1" smtClean="0"/>
              <a:t>least</a:t>
            </a:r>
            <a:r>
              <a:rPr lang="pt-PT" dirty="0" smtClean="0"/>
              <a:t> </a:t>
            </a:r>
            <a:r>
              <a:rPr lang="pt-PT" dirty="0" err="1" smtClean="0"/>
              <a:t>in</a:t>
            </a:r>
            <a:r>
              <a:rPr lang="pt-PT" dirty="0" smtClean="0"/>
              <a:t> </a:t>
            </a:r>
            <a:r>
              <a:rPr lang="pt-PT" dirty="0" err="1" smtClean="0"/>
              <a:t>that</a:t>
            </a:r>
            <a:r>
              <a:rPr lang="pt-PT" dirty="0" smtClean="0"/>
              <a:t> </a:t>
            </a:r>
            <a:r>
              <a:rPr lang="pt-PT" dirty="0" err="1" smtClean="0"/>
              <a:t>he</a:t>
            </a:r>
            <a:r>
              <a:rPr lang="pt-PT" dirty="0" smtClean="0"/>
              <a:t> does </a:t>
            </a:r>
            <a:r>
              <a:rPr lang="pt-PT" dirty="0" err="1" smtClean="0"/>
              <a:t>not</a:t>
            </a:r>
            <a:r>
              <a:rPr lang="pt-PT" dirty="0" smtClean="0"/>
              <a:t> </a:t>
            </a:r>
            <a:r>
              <a:rPr lang="pt-PT" dirty="0" err="1" smtClean="0"/>
              <a:t>become</a:t>
            </a:r>
            <a:r>
              <a:rPr lang="pt-PT" dirty="0" smtClean="0"/>
              <a:t> </a:t>
            </a:r>
            <a:r>
              <a:rPr lang="pt-PT" dirty="0" err="1" smtClean="0"/>
              <a:t>heated</a:t>
            </a:r>
            <a:r>
              <a:rPr lang="pt-PT" dirty="0" smtClean="0"/>
              <a:t>; </a:t>
            </a:r>
            <a:r>
              <a:rPr lang="pt-PT" dirty="0" err="1" smtClean="0"/>
              <a:t>he</a:t>
            </a:r>
            <a:r>
              <a:rPr lang="pt-PT" dirty="0" smtClean="0"/>
              <a:t> </a:t>
            </a:r>
            <a:r>
              <a:rPr lang="pt-PT" dirty="0" err="1" smtClean="0"/>
              <a:t>has</a:t>
            </a:r>
            <a:r>
              <a:rPr lang="pt-PT" dirty="0" smtClean="0"/>
              <a:t> a </a:t>
            </a:r>
            <a:r>
              <a:rPr lang="pt-PT" dirty="0" err="1" smtClean="0"/>
              <a:t>very</a:t>
            </a:r>
            <a:r>
              <a:rPr lang="pt-PT" dirty="0" smtClean="0"/>
              <a:t> </a:t>
            </a:r>
            <a:r>
              <a:rPr lang="pt-PT" dirty="0" err="1" smtClean="0"/>
              <a:t>marked</a:t>
            </a:r>
            <a:r>
              <a:rPr lang="pt-PT" dirty="0" smtClean="0"/>
              <a:t> </a:t>
            </a:r>
            <a:r>
              <a:rPr lang="pt-PT" dirty="0" err="1" smtClean="0"/>
              <a:t>Italian</a:t>
            </a:r>
            <a:r>
              <a:rPr lang="pt-PT" dirty="0" smtClean="0"/>
              <a:t> </a:t>
            </a:r>
            <a:r>
              <a:rPr lang="pt-PT" dirty="0" err="1" smtClean="0"/>
              <a:t>accent</a:t>
            </a:r>
            <a:r>
              <a:rPr lang="pt-PT" dirty="0" smtClean="0"/>
              <a:t> </a:t>
            </a:r>
            <a:r>
              <a:rPr lang="pt-PT" dirty="0" err="1" smtClean="0"/>
              <a:t>and</a:t>
            </a:r>
            <a:r>
              <a:rPr lang="pt-PT" dirty="0" smtClean="0"/>
              <a:t> </a:t>
            </a:r>
            <a:r>
              <a:rPr lang="pt-PT" dirty="0" err="1" smtClean="0"/>
              <a:t>pronounces</a:t>
            </a:r>
            <a:r>
              <a:rPr lang="pt-PT" dirty="0" smtClean="0"/>
              <a:t> </a:t>
            </a:r>
            <a:r>
              <a:rPr lang="pt-PT" dirty="0" err="1" smtClean="0"/>
              <a:t>the</a:t>
            </a:r>
            <a:r>
              <a:rPr lang="pt-PT" dirty="0" smtClean="0"/>
              <a:t> s </a:t>
            </a:r>
            <a:r>
              <a:rPr lang="pt-PT" dirty="0" err="1" smtClean="0"/>
              <a:t>like</a:t>
            </a:r>
            <a:r>
              <a:rPr lang="pt-PT" dirty="0" smtClean="0"/>
              <a:t> z [...] </a:t>
            </a:r>
            <a:r>
              <a:rPr lang="pt-PT" dirty="0" err="1" smtClean="0"/>
              <a:t>The</a:t>
            </a:r>
            <a:r>
              <a:rPr lang="pt-PT" dirty="0" smtClean="0"/>
              <a:t> </a:t>
            </a:r>
            <a:r>
              <a:rPr lang="pt-PT" dirty="0" err="1" smtClean="0"/>
              <a:t>students</a:t>
            </a:r>
            <a:r>
              <a:rPr lang="pt-PT" dirty="0" smtClean="0"/>
              <a:t>, </a:t>
            </a:r>
            <a:r>
              <a:rPr lang="pt-PT" dirty="0" err="1" smtClean="0"/>
              <a:t>of</a:t>
            </a:r>
            <a:r>
              <a:rPr lang="pt-PT" dirty="0" smtClean="0"/>
              <a:t> </a:t>
            </a:r>
            <a:r>
              <a:rPr lang="pt-PT" dirty="0" err="1" smtClean="0"/>
              <a:t>whom</a:t>
            </a:r>
            <a:r>
              <a:rPr lang="pt-PT" dirty="0" smtClean="0"/>
              <a:t> </a:t>
            </a:r>
            <a:r>
              <a:rPr lang="pt-PT" dirty="0" err="1" smtClean="0"/>
              <a:t>the</a:t>
            </a:r>
            <a:r>
              <a:rPr lang="pt-PT" dirty="0" smtClean="0"/>
              <a:t> </a:t>
            </a:r>
            <a:r>
              <a:rPr lang="pt-PT" dirty="0" err="1" smtClean="0"/>
              <a:t>majority</a:t>
            </a:r>
            <a:r>
              <a:rPr lang="pt-PT" dirty="0" smtClean="0"/>
              <a:t> are </a:t>
            </a:r>
            <a:r>
              <a:rPr lang="pt-PT" dirty="0" err="1" smtClean="0"/>
              <a:t>incapable</a:t>
            </a:r>
            <a:r>
              <a:rPr lang="pt-PT" dirty="0" smtClean="0"/>
              <a:t> </a:t>
            </a:r>
            <a:r>
              <a:rPr lang="pt-PT" dirty="0" err="1" smtClean="0"/>
              <a:t>of</a:t>
            </a:r>
            <a:r>
              <a:rPr lang="pt-PT" dirty="0" smtClean="0"/>
              <a:t> </a:t>
            </a:r>
            <a:r>
              <a:rPr lang="pt-PT" dirty="0" err="1" smtClean="0"/>
              <a:t>appreciating</a:t>
            </a:r>
            <a:r>
              <a:rPr lang="pt-PT" dirty="0" smtClean="0"/>
              <a:t> </a:t>
            </a:r>
            <a:r>
              <a:rPr lang="pt-PT" dirty="0" err="1" smtClean="0"/>
              <a:t>him</a:t>
            </a:r>
            <a:r>
              <a:rPr lang="pt-PT" dirty="0" smtClean="0"/>
              <a:t>, </a:t>
            </a:r>
            <a:r>
              <a:rPr lang="pt-PT" dirty="0" err="1" smtClean="0"/>
              <a:t>give</a:t>
            </a:r>
            <a:r>
              <a:rPr lang="pt-PT" dirty="0" smtClean="0"/>
              <a:t> </a:t>
            </a:r>
            <a:r>
              <a:rPr lang="pt-PT" dirty="0" err="1" smtClean="0"/>
              <a:t>him</a:t>
            </a:r>
            <a:r>
              <a:rPr lang="pt-PT" dirty="0" smtClean="0"/>
              <a:t> </a:t>
            </a:r>
            <a:r>
              <a:rPr lang="pt-PT" dirty="0" err="1" smtClean="0"/>
              <a:t>little</a:t>
            </a:r>
            <a:r>
              <a:rPr lang="pt-PT" dirty="0" smtClean="0"/>
              <a:t> </a:t>
            </a:r>
            <a:r>
              <a:rPr lang="pt-PT" dirty="0" err="1" smtClean="0"/>
              <a:t>welcome</a:t>
            </a:r>
            <a:r>
              <a:rPr lang="pt-PT" dirty="0" smtClean="0"/>
              <a:t>, </a:t>
            </a:r>
            <a:r>
              <a:rPr lang="pt-PT" dirty="0" err="1" smtClean="0"/>
              <a:t>but</a:t>
            </a:r>
            <a:r>
              <a:rPr lang="pt-PT" dirty="0" smtClean="0"/>
              <a:t> </a:t>
            </a:r>
            <a:r>
              <a:rPr lang="pt-PT" dirty="0" err="1" smtClean="0"/>
              <a:t>the</a:t>
            </a:r>
            <a:r>
              <a:rPr lang="pt-PT" dirty="0" smtClean="0"/>
              <a:t> </a:t>
            </a:r>
            <a:r>
              <a:rPr lang="pt-PT" dirty="0" err="1" smtClean="0"/>
              <a:t>professeurs</a:t>
            </a:r>
            <a:r>
              <a:rPr lang="pt-PT" dirty="0" smtClean="0"/>
              <a:t> </a:t>
            </a:r>
            <a:r>
              <a:rPr lang="pt-PT" dirty="0" err="1" smtClean="0"/>
              <a:t>make</a:t>
            </a:r>
            <a:r>
              <a:rPr lang="pt-PT" dirty="0" smtClean="0"/>
              <a:t> </a:t>
            </a:r>
            <a:r>
              <a:rPr lang="pt-PT" dirty="0" err="1" smtClean="0"/>
              <a:t>amends</a:t>
            </a:r>
            <a:r>
              <a:rPr lang="pt-PT" dirty="0" smtClean="0"/>
              <a:t> for </a:t>
            </a:r>
            <a:r>
              <a:rPr lang="pt-PT" dirty="0" err="1" smtClean="0"/>
              <a:t>it</a:t>
            </a:r>
            <a:r>
              <a:rPr lang="pt-PT" dirty="0" smtClean="0"/>
              <a:t>.” </a:t>
            </a:r>
            <a:r>
              <a:rPr lang="pt-PT" dirty="0" err="1" smtClean="0"/>
              <a:t>https</a:t>
            </a:r>
            <a:r>
              <a:rPr lang="pt-PT" dirty="0" smtClean="0"/>
              <a:t>://</a:t>
            </a:r>
            <a:r>
              <a:rPr lang="pt-PT" dirty="0" err="1" smtClean="0"/>
              <a:t>en.wikipedia.org</a:t>
            </a:r>
            <a:r>
              <a:rPr lang="pt-PT" dirty="0" smtClean="0"/>
              <a:t>/</a:t>
            </a:r>
            <a:r>
              <a:rPr lang="pt-PT" dirty="0" err="1" smtClean="0"/>
              <a:t>wiki</a:t>
            </a:r>
            <a:r>
              <a:rPr lang="pt-PT" dirty="0" smtClean="0"/>
              <a:t>/Joseph-</a:t>
            </a:r>
            <a:r>
              <a:rPr lang="pt-PT" dirty="0" err="1" smtClean="0"/>
              <a:t>Louis_Lagrange</a:t>
            </a:r>
            <a:endParaRPr lang="pt-PT" dirty="0" smtClean="0"/>
          </a:p>
          <a:p>
            <a:endParaRPr lang="pt-PT" dirty="0" smtClean="0"/>
          </a:p>
          <a:p>
            <a:r>
              <a:rPr lang="pt-PT" dirty="0" err="1" smtClean="0"/>
              <a:t>Amalie</a:t>
            </a:r>
            <a:r>
              <a:rPr lang="pt-PT" dirty="0" smtClean="0"/>
              <a:t> </a:t>
            </a:r>
            <a:r>
              <a:rPr lang="pt-PT" dirty="0" err="1" smtClean="0"/>
              <a:t>Emmy</a:t>
            </a:r>
            <a:r>
              <a:rPr lang="pt-PT" dirty="0" smtClean="0"/>
              <a:t> </a:t>
            </a:r>
            <a:r>
              <a:rPr lang="pt-PT" dirty="0" err="1" smtClean="0"/>
              <a:t>Noether</a:t>
            </a:r>
            <a:r>
              <a:rPr lang="pt-PT" dirty="0" smtClean="0"/>
              <a:t> </a:t>
            </a:r>
            <a:r>
              <a:rPr lang="pt-PT" dirty="0" err="1" smtClean="0"/>
              <a:t>was</a:t>
            </a:r>
            <a:r>
              <a:rPr lang="pt-PT" dirty="0" smtClean="0"/>
              <a:t> a </a:t>
            </a:r>
            <a:r>
              <a:rPr lang="pt-PT" dirty="0" err="1" smtClean="0"/>
              <a:t>German</a:t>
            </a:r>
            <a:r>
              <a:rPr lang="pt-PT" dirty="0" smtClean="0"/>
              <a:t> </a:t>
            </a:r>
            <a:r>
              <a:rPr lang="pt-PT" dirty="0" err="1" smtClean="0"/>
              <a:t>mathematician</a:t>
            </a:r>
            <a:r>
              <a:rPr lang="pt-PT" dirty="0" smtClean="0"/>
              <a:t> </a:t>
            </a:r>
            <a:r>
              <a:rPr lang="pt-PT" dirty="0" err="1" smtClean="0"/>
              <a:t>known</a:t>
            </a:r>
            <a:r>
              <a:rPr lang="pt-PT" dirty="0" smtClean="0"/>
              <a:t> for </a:t>
            </a:r>
            <a:r>
              <a:rPr lang="pt-PT" dirty="0" err="1" smtClean="0"/>
              <a:t>her</a:t>
            </a:r>
            <a:r>
              <a:rPr lang="pt-PT" dirty="0" smtClean="0"/>
              <a:t> </a:t>
            </a:r>
            <a:r>
              <a:rPr lang="pt-PT" dirty="0" err="1" smtClean="0"/>
              <a:t>landmark</a:t>
            </a:r>
            <a:r>
              <a:rPr lang="pt-PT" dirty="0" smtClean="0"/>
              <a:t> </a:t>
            </a:r>
            <a:r>
              <a:rPr lang="pt-PT" dirty="0" err="1" smtClean="0"/>
              <a:t>contributions</a:t>
            </a:r>
            <a:r>
              <a:rPr lang="pt-PT" dirty="0" smtClean="0"/>
              <a:t> to </a:t>
            </a:r>
            <a:r>
              <a:rPr lang="pt-PT" dirty="0" err="1" smtClean="0"/>
              <a:t>abstract</a:t>
            </a:r>
            <a:r>
              <a:rPr lang="pt-PT" dirty="0" smtClean="0"/>
              <a:t> </a:t>
            </a:r>
            <a:r>
              <a:rPr lang="pt-PT" dirty="0" err="1" smtClean="0"/>
              <a:t>algebra</a:t>
            </a:r>
            <a:r>
              <a:rPr lang="pt-PT" dirty="0" smtClean="0"/>
              <a:t> </a:t>
            </a:r>
            <a:r>
              <a:rPr lang="pt-PT" dirty="0" err="1" smtClean="0"/>
              <a:t>and</a:t>
            </a:r>
            <a:r>
              <a:rPr lang="pt-PT" dirty="0" smtClean="0"/>
              <a:t> </a:t>
            </a:r>
            <a:r>
              <a:rPr lang="pt-PT" dirty="0" err="1" smtClean="0"/>
              <a:t>theoretical</a:t>
            </a:r>
            <a:r>
              <a:rPr lang="pt-PT" dirty="0" smtClean="0"/>
              <a:t> </a:t>
            </a:r>
            <a:r>
              <a:rPr lang="pt-PT" dirty="0" err="1" smtClean="0"/>
              <a:t>physics</a:t>
            </a:r>
            <a:r>
              <a:rPr lang="pt-PT" dirty="0" smtClean="0"/>
              <a:t>. </a:t>
            </a:r>
            <a:r>
              <a:rPr lang="pt-PT" dirty="0" err="1" smtClean="0"/>
              <a:t>In</a:t>
            </a:r>
            <a:r>
              <a:rPr lang="pt-PT" dirty="0" smtClean="0"/>
              <a:t> </a:t>
            </a:r>
            <a:r>
              <a:rPr lang="pt-PT" dirty="0" err="1" smtClean="0"/>
              <a:t>physics</a:t>
            </a:r>
            <a:r>
              <a:rPr lang="pt-PT" dirty="0" smtClean="0"/>
              <a:t>, </a:t>
            </a:r>
            <a:r>
              <a:rPr lang="pt-PT" dirty="0" err="1" smtClean="0"/>
              <a:t>Noether's</a:t>
            </a:r>
            <a:r>
              <a:rPr lang="pt-PT" dirty="0" smtClean="0"/>
              <a:t> </a:t>
            </a:r>
            <a:r>
              <a:rPr lang="pt-PT" dirty="0" err="1" smtClean="0"/>
              <a:t>theorem</a:t>
            </a:r>
            <a:r>
              <a:rPr lang="pt-PT" dirty="0" smtClean="0"/>
              <a:t> </a:t>
            </a:r>
            <a:r>
              <a:rPr lang="pt-PT" dirty="0" err="1" smtClean="0"/>
              <a:t>explains</a:t>
            </a:r>
            <a:r>
              <a:rPr lang="pt-PT" dirty="0" smtClean="0"/>
              <a:t> </a:t>
            </a:r>
            <a:r>
              <a:rPr lang="pt-PT" dirty="0" err="1" smtClean="0"/>
              <a:t>the</a:t>
            </a:r>
            <a:r>
              <a:rPr lang="pt-PT" dirty="0" smtClean="0"/>
              <a:t> </a:t>
            </a:r>
            <a:r>
              <a:rPr lang="pt-PT" dirty="0" err="1" smtClean="0"/>
              <a:t>connection</a:t>
            </a:r>
            <a:r>
              <a:rPr lang="pt-PT" dirty="0" smtClean="0"/>
              <a:t> </a:t>
            </a:r>
            <a:r>
              <a:rPr lang="pt-PT" dirty="0" err="1" smtClean="0"/>
              <a:t>between</a:t>
            </a:r>
            <a:r>
              <a:rPr lang="pt-PT" dirty="0" smtClean="0"/>
              <a:t> </a:t>
            </a:r>
            <a:r>
              <a:rPr lang="pt-PT" dirty="0" err="1" smtClean="0"/>
              <a:t>symmetry</a:t>
            </a:r>
            <a:r>
              <a:rPr lang="pt-PT" dirty="0" smtClean="0"/>
              <a:t> </a:t>
            </a:r>
            <a:r>
              <a:rPr lang="pt-PT" dirty="0" err="1" smtClean="0"/>
              <a:t>and</a:t>
            </a:r>
            <a:r>
              <a:rPr lang="pt-PT" dirty="0" smtClean="0"/>
              <a:t> </a:t>
            </a:r>
            <a:r>
              <a:rPr lang="pt-PT" dirty="0" err="1" smtClean="0"/>
              <a:t>conservation</a:t>
            </a:r>
            <a:r>
              <a:rPr lang="pt-PT" dirty="0" smtClean="0"/>
              <a:t> </a:t>
            </a:r>
            <a:r>
              <a:rPr lang="pt-PT" dirty="0" err="1" smtClean="0"/>
              <a:t>laws</a:t>
            </a:r>
            <a:r>
              <a:rPr lang="pt-PT" dirty="0" smtClean="0"/>
              <a:t>. </a:t>
            </a:r>
            <a:r>
              <a:rPr lang="pt-PT" dirty="0" err="1" smtClean="0"/>
              <a:t>Noether</a:t>
            </a:r>
            <a:r>
              <a:rPr lang="pt-PT" dirty="0" smtClean="0"/>
              <a:t> </a:t>
            </a:r>
            <a:r>
              <a:rPr lang="pt-PT" dirty="0" err="1" smtClean="0"/>
              <a:t>was</a:t>
            </a:r>
            <a:r>
              <a:rPr lang="pt-PT" dirty="0" smtClean="0"/>
              <a:t> </a:t>
            </a:r>
            <a:r>
              <a:rPr lang="pt-PT" dirty="0" err="1" smtClean="0"/>
              <a:t>born</a:t>
            </a:r>
            <a:r>
              <a:rPr lang="pt-PT" dirty="0" smtClean="0"/>
              <a:t> to a </a:t>
            </a:r>
            <a:r>
              <a:rPr lang="pt-PT" dirty="0" err="1" smtClean="0"/>
              <a:t>Jewish</a:t>
            </a:r>
            <a:r>
              <a:rPr lang="pt-PT" dirty="0" smtClean="0"/>
              <a:t> </a:t>
            </a:r>
            <a:r>
              <a:rPr lang="pt-PT" dirty="0" err="1" smtClean="0"/>
              <a:t>family</a:t>
            </a:r>
            <a:r>
              <a:rPr lang="pt-PT" dirty="0" smtClean="0"/>
              <a:t> </a:t>
            </a:r>
            <a:r>
              <a:rPr lang="pt-PT" dirty="0" err="1" smtClean="0"/>
              <a:t>in</a:t>
            </a:r>
            <a:r>
              <a:rPr lang="pt-PT" dirty="0" smtClean="0"/>
              <a:t> </a:t>
            </a:r>
            <a:r>
              <a:rPr lang="pt-PT" dirty="0" err="1" smtClean="0"/>
              <a:t>Germany</a:t>
            </a:r>
            <a:r>
              <a:rPr lang="pt-PT" dirty="0" smtClean="0"/>
              <a:t>; </a:t>
            </a:r>
            <a:r>
              <a:rPr lang="pt-PT" dirty="0" err="1" smtClean="0"/>
              <a:t>her</a:t>
            </a:r>
            <a:r>
              <a:rPr lang="pt-PT" dirty="0" smtClean="0"/>
              <a:t> </a:t>
            </a:r>
            <a:r>
              <a:rPr lang="pt-PT" dirty="0" err="1" smtClean="0"/>
              <a:t>father</a:t>
            </a:r>
            <a:r>
              <a:rPr lang="pt-PT" dirty="0" smtClean="0"/>
              <a:t> </a:t>
            </a:r>
            <a:r>
              <a:rPr lang="pt-PT" dirty="0" err="1" smtClean="0"/>
              <a:t>was</a:t>
            </a:r>
            <a:r>
              <a:rPr lang="pt-PT" dirty="0" smtClean="0"/>
              <a:t> a </a:t>
            </a:r>
            <a:r>
              <a:rPr lang="pt-PT" dirty="0" err="1" smtClean="0"/>
              <a:t>mathematician</a:t>
            </a:r>
            <a:r>
              <a:rPr lang="pt-PT" dirty="0" smtClean="0"/>
              <a:t>, Max </a:t>
            </a:r>
            <a:r>
              <a:rPr lang="pt-PT" dirty="0" err="1" smtClean="0"/>
              <a:t>Noether</a:t>
            </a:r>
            <a:r>
              <a:rPr lang="pt-PT" dirty="0" smtClean="0"/>
              <a:t>. </a:t>
            </a:r>
            <a:r>
              <a:rPr lang="pt-PT" dirty="0" err="1" smtClean="0"/>
              <a:t>She</a:t>
            </a:r>
            <a:r>
              <a:rPr lang="pt-PT" dirty="0" smtClean="0"/>
              <a:t> </a:t>
            </a:r>
            <a:r>
              <a:rPr lang="pt-PT" dirty="0" err="1" smtClean="0"/>
              <a:t>studied</a:t>
            </a:r>
            <a:r>
              <a:rPr lang="pt-PT" dirty="0" smtClean="0"/>
              <a:t> </a:t>
            </a:r>
            <a:r>
              <a:rPr lang="pt-PT" dirty="0" err="1" smtClean="0"/>
              <a:t>mathematics</a:t>
            </a:r>
            <a:r>
              <a:rPr lang="pt-PT" dirty="0" smtClean="0"/>
              <a:t> </a:t>
            </a:r>
            <a:r>
              <a:rPr lang="pt-PT" dirty="0" err="1" smtClean="0"/>
              <a:t>at</a:t>
            </a:r>
            <a:r>
              <a:rPr lang="pt-PT" dirty="0" smtClean="0"/>
              <a:t> </a:t>
            </a:r>
            <a:r>
              <a:rPr lang="pt-PT" dirty="0" err="1" smtClean="0"/>
              <a:t>the</a:t>
            </a:r>
            <a:r>
              <a:rPr lang="pt-PT" dirty="0" smtClean="0"/>
              <a:t> </a:t>
            </a:r>
            <a:r>
              <a:rPr lang="pt-PT" dirty="0" err="1" smtClean="0"/>
              <a:t>University</a:t>
            </a:r>
            <a:r>
              <a:rPr lang="pt-PT" dirty="0" smtClean="0"/>
              <a:t> </a:t>
            </a:r>
            <a:r>
              <a:rPr lang="pt-PT" dirty="0" err="1" smtClean="0"/>
              <a:t>of</a:t>
            </a:r>
            <a:r>
              <a:rPr lang="pt-PT" dirty="0" smtClean="0"/>
              <a:t> Erlangen. </a:t>
            </a:r>
            <a:r>
              <a:rPr lang="pt-PT" dirty="0" err="1" smtClean="0"/>
              <a:t>She</a:t>
            </a:r>
            <a:r>
              <a:rPr lang="pt-PT" dirty="0" smtClean="0"/>
              <a:t> </a:t>
            </a:r>
            <a:r>
              <a:rPr lang="pt-PT" dirty="0" err="1" smtClean="0"/>
              <a:t>was</a:t>
            </a:r>
            <a:r>
              <a:rPr lang="pt-PT" dirty="0" smtClean="0"/>
              <a:t> </a:t>
            </a:r>
            <a:r>
              <a:rPr lang="pt-PT" dirty="0" err="1" smtClean="0"/>
              <a:t>invited</a:t>
            </a:r>
            <a:r>
              <a:rPr lang="pt-PT" dirty="0" smtClean="0"/>
              <a:t> </a:t>
            </a:r>
            <a:r>
              <a:rPr lang="pt-PT" dirty="0" err="1" smtClean="0"/>
              <a:t>by</a:t>
            </a:r>
            <a:r>
              <a:rPr lang="pt-PT" dirty="0" smtClean="0"/>
              <a:t> David </a:t>
            </a:r>
            <a:r>
              <a:rPr lang="pt-PT" dirty="0" err="1" smtClean="0"/>
              <a:t>Hilbert</a:t>
            </a:r>
            <a:r>
              <a:rPr lang="pt-PT" dirty="0" smtClean="0"/>
              <a:t> </a:t>
            </a:r>
            <a:r>
              <a:rPr lang="pt-PT" dirty="0" err="1" smtClean="0"/>
              <a:t>and</a:t>
            </a:r>
            <a:r>
              <a:rPr lang="pt-PT" dirty="0" smtClean="0"/>
              <a:t> </a:t>
            </a:r>
            <a:r>
              <a:rPr lang="pt-PT" dirty="0" err="1" smtClean="0"/>
              <a:t>Felix</a:t>
            </a:r>
            <a:r>
              <a:rPr lang="pt-PT" dirty="0" smtClean="0"/>
              <a:t> Klein to </a:t>
            </a:r>
            <a:r>
              <a:rPr lang="pt-PT" dirty="0" err="1" smtClean="0"/>
              <a:t>join</a:t>
            </a:r>
            <a:r>
              <a:rPr lang="pt-PT" dirty="0" smtClean="0"/>
              <a:t> </a:t>
            </a:r>
            <a:r>
              <a:rPr lang="pt-PT" dirty="0" err="1" smtClean="0"/>
              <a:t>the</a:t>
            </a:r>
            <a:r>
              <a:rPr lang="pt-PT" dirty="0" smtClean="0"/>
              <a:t> </a:t>
            </a:r>
            <a:r>
              <a:rPr lang="pt-PT" dirty="0" err="1" smtClean="0"/>
              <a:t>mathematics</a:t>
            </a:r>
            <a:r>
              <a:rPr lang="pt-PT" dirty="0" smtClean="0"/>
              <a:t> </a:t>
            </a:r>
            <a:r>
              <a:rPr lang="pt-PT" dirty="0" err="1" smtClean="0"/>
              <a:t>department</a:t>
            </a:r>
            <a:r>
              <a:rPr lang="pt-PT" dirty="0" smtClean="0"/>
              <a:t> </a:t>
            </a:r>
            <a:r>
              <a:rPr lang="pt-PT" dirty="0" err="1" smtClean="0"/>
              <a:t>at</a:t>
            </a:r>
            <a:r>
              <a:rPr lang="pt-PT" dirty="0" smtClean="0"/>
              <a:t> </a:t>
            </a:r>
            <a:r>
              <a:rPr lang="pt-PT" dirty="0" err="1" smtClean="0"/>
              <a:t>the</a:t>
            </a:r>
            <a:r>
              <a:rPr lang="pt-PT" dirty="0" smtClean="0"/>
              <a:t> </a:t>
            </a:r>
            <a:r>
              <a:rPr lang="pt-PT" dirty="0" err="1" smtClean="0"/>
              <a:t>University</a:t>
            </a:r>
            <a:r>
              <a:rPr lang="pt-PT" dirty="0" smtClean="0"/>
              <a:t> </a:t>
            </a:r>
            <a:r>
              <a:rPr lang="pt-PT" dirty="0" err="1" smtClean="0"/>
              <a:t>of</a:t>
            </a:r>
            <a:r>
              <a:rPr lang="pt-PT" dirty="0" smtClean="0"/>
              <a:t> </a:t>
            </a:r>
            <a:r>
              <a:rPr lang="pt-PT" dirty="0" err="1" smtClean="0"/>
              <a:t>Göttingen</a:t>
            </a:r>
            <a:r>
              <a:rPr lang="pt-PT" dirty="0" smtClean="0"/>
              <a:t>, a </a:t>
            </a:r>
            <a:r>
              <a:rPr lang="pt-PT" dirty="0" err="1" smtClean="0"/>
              <a:t>world-renowned</a:t>
            </a:r>
            <a:r>
              <a:rPr lang="pt-PT" dirty="0" smtClean="0"/>
              <a:t> </a:t>
            </a:r>
            <a:r>
              <a:rPr lang="pt-PT" dirty="0" err="1" smtClean="0"/>
              <a:t>center</a:t>
            </a:r>
            <a:r>
              <a:rPr lang="pt-PT" dirty="0" smtClean="0"/>
              <a:t> </a:t>
            </a:r>
            <a:r>
              <a:rPr lang="pt-PT" dirty="0" err="1" smtClean="0"/>
              <a:t>of</a:t>
            </a:r>
            <a:r>
              <a:rPr lang="pt-PT" dirty="0" smtClean="0"/>
              <a:t> </a:t>
            </a:r>
            <a:r>
              <a:rPr lang="pt-PT" dirty="0" err="1" smtClean="0"/>
              <a:t>mathematical</a:t>
            </a:r>
            <a:r>
              <a:rPr lang="pt-PT" dirty="0" smtClean="0"/>
              <a:t> </a:t>
            </a:r>
            <a:r>
              <a:rPr lang="pt-PT" dirty="0" err="1" smtClean="0"/>
              <a:t>research</a:t>
            </a:r>
            <a:r>
              <a:rPr lang="pt-PT" dirty="0" smtClean="0"/>
              <a:t>. </a:t>
            </a:r>
            <a:r>
              <a:rPr lang="pt-PT" dirty="0" err="1" smtClean="0"/>
              <a:t>But</a:t>
            </a:r>
            <a:r>
              <a:rPr lang="pt-PT" dirty="0" smtClean="0"/>
              <a:t> </a:t>
            </a:r>
            <a:r>
              <a:rPr lang="pt-PT" dirty="0" err="1" smtClean="0"/>
              <a:t>the</a:t>
            </a:r>
            <a:r>
              <a:rPr lang="pt-PT" dirty="0" smtClean="0"/>
              <a:t> </a:t>
            </a:r>
            <a:r>
              <a:rPr lang="pt-PT" dirty="0" err="1" smtClean="0"/>
              <a:t>philologists</a:t>
            </a:r>
            <a:r>
              <a:rPr lang="pt-PT" dirty="0" smtClean="0"/>
              <a:t> </a:t>
            </a:r>
            <a:r>
              <a:rPr lang="pt-PT" dirty="0" err="1" smtClean="0"/>
              <a:t>and</a:t>
            </a:r>
            <a:r>
              <a:rPr lang="pt-PT" dirty="0" smtClean="0"/>
              <a:t> </a:t>
            </a:r>
            <a:r>
              <a:rPr lang="pt-PT" dirty="0" err="1" smtClean="0"/>
              <a:t>historians</a:t>
            </a:r>
            <a:r>
              <a:rPr lang="pt-PT" dirty="0" smtClean="0"/>
              <a:t> </a:t>
            </a:r>
            <a:r>
              <a:rPr lang="pt-PT" dirty="0" err="1" smtClean="0"/>
              <a:t>among</a:t>
            </a:r>
            <a:r>
              <a:rPr lang="pt-PT" dirty="0" smtClean="0"/>
              <a:t> </a:t>
            </a:r>
            <a:r>
              <a:rPr lang="pt-PT" dirty="0" err="1" smtClean="0"/>
              <a:t>the</a:t>
            </a:r>
            <a:r>
              <a:rPr lang="pt-PT" dirty="0" smtClean="0"/>
              <a:t> </a:t>
            </a:r>
            <a:r>
              <a:rPr lang="pt-PT" dirty="0" err="1" smtClean="0"/>
              <a:t>philosophical</a:t>
            </a:r>
            <a:r>
              <a:rPr lang="pt-PT" dirty="0" smtClean="0"/>
              <a:t> </a:t>
            </a:r>
            <a:r>
              <a:rPr lang="pt-PT" dirty="0" err="1" smtClean="0"/>
              <a:t>faculty</a:t>
            </a:r>
            <a:r>
              <a:rPr lang="pt-PT" dirty="0" smtClean="0"/>
              <a:t> </a:t>
            </a:r>
            <a:r>
              <a:rPr lang="pt-PT" dirty="0" err="1" smtClean="0"/>
              <a:t>blocked</a:t>
            </a:r>
            <a:r>
              <a:rPr lang="pt-PT" dirty="0" smtClean="0"/>
              <a:t> </a:t>
            </a:r>
            <a:r>
              <a:rPr lang="pt-PT" dirty="0" err="1" smtClean="0"/>
              <a:t>her</a:t>
            </a:r>
            <a:r>
              <a:rPr lang="pt-PT" dirty="0" smtClean="0"/>
              <a:t>: </a:t>
            </a:r>
            <a:r>
              <a:rPr lang="pt-PT" dirty="0" err="1" smtClean="0"/>
              <a:t>women</a:t>
            </a:r>
            <a:r>
              <a:rPr lang="pt-PT" dirty="0" smtClean="0"/>
              <a:t>, </a:t>
            </a:r>
            <a:r>
              <a:rPr lang="pt-PT" dirty="0" err="1" smtClean="0"/>
              <a:t>they</a:t>
            </a:r>
            <a:r>
              <a:rPr lang="pt-PT" dirty="0" smtClean="0"/>
              <a:t> </a:t>
            </a:r>
            <a:r>
              <a:rPr lang="pt-PT" dirty="0" err="1" smtClean="0"/>
              <a:t>insisted</a:t>
            </a:r>
            <a:r>
              <a:rPr lang="pt-PT" dirty="0" smtClean="0"/>
              <a:t>, </a:t>
            </a:r>
            <a:r>
              <a:rPr lang="pt-PT" dirty="0" err="1" smtClean="0"/>
              <a:t>should</a:t>
            </a:r>
            <a:r>
              <a:rPr lang="pt-PT" dirty="0" smtClean="0"/>
              <a:t> </a:t>
            </a:r>
            <a:r>
              <a:rPr lang="pt-PT" dirty="0" err="1" smtClean="0"/>
              <a:t>not</a:t>
            </a:r>
            <a:r>
              <a:rPr lang="pt-PT" dirty="0" smtClean="0"/>
              <a:t> </a:t>
            </a:r>
            <a:r>
              <a:rPr lang="pt-PT" dirty="0" err="1" smtClean="0"/>
              <a:t>become</a:t>
            </a:r>
            <a:r>
              <a:rPr lang="pt-PT" dirty="0" smtClean="0"/>
              <a:t> </a:t>
            </a:r>
            <a:r>
              <a:rPr lang="pt-PT" dirty="0" err="1" smtClean="0"/>
              <a:t>privatdozent</a:t>
            </a:r>
            <a:r>
              <a:rPr lang="pt-PT" dirty="0" smtClean="0"/>
              <a:t>. </a:t>
            </a:r>
            <a:r>
              <a:rPr lang="pt-PT" dirty="0" err="1" smtClean="0"/>
              <a:t>One</a:t>
            </a:r>
            <a:r>
              <a:rPr lang="pt-PT" dirty="0" smtClean="0"/>
              <a:t> </a:t>
            </a:r>
            <a:r>
              <a:rPr lang="pt-PT" dirty="0" err="1" smtClean="0"/>
              <a:t>faculty</a:t>
            </a:r>
            <a:r>
              <a:rPr lang="pt-PT" dirty="0" smtClean="0"/>
              <a:t> </a:t>
            </a:r>
            <a:r>
              <a:rPr lang="pt-PT" dirty="0" err="1" smtClean="0"/>
              <a:t>member</a:t>
            </a:r>
            <a:r>
              <a:rPr lang="pt-PT" dirty="0" smtClean="0"/>
              <a:t> </a:t>
            </a:r>
            <a:r>
              <a:rPr lang="pt-PT" dirty="0" err="1" smtClean="0"/>
              <a:t>protested</a:t>
            </a:r>
            <a:r>
              <a:rPr lang="pt-PT" dirty="0" smtClean="0"/>
              <a:t>: "</a:t>
            </a:r>
            <a:r>
              <a:rPr lang="pt-PT" dirty="0" err="1" smtClean="0"/>
              <a:t>What</a:t>
            </a:r>
            <a:r>
              <a:rPr lang="pt-PT" dirty="0" smtClean="0"/>
              <a:t> </a:t>
            </a:r>
            <a:r>
              <a:rPr lang="pt-PT" dirty="0" err="1" smtClean="0"/>
              <a:t>will</a:t>
            </a:r>
            <a:r>
              <a:rPr lang="pt-PT" dirty="0" smtClean="0"/>
              <a:t> </a:t>
            </a:r>
            <a:r>
              <a:rPr lang="pt-PT" dirty="0" err="1" smtClean="0"/>
              <a:t>our</a:t>
            </a:r>
            <a:r>
              <a:rPr lang="pt-PT" dirty="0" smtClean="0"/>
              <a:t> </a:t>
            </a:r>
            <a:r>
              <a:rPr lang="pt-PT" dirty="0" err="1" smtClean="0"/>
              <a:t>soldiers</a:t>
            </a:r>
            <a:r>
              <a:rPr lang="pt-PT" dirty="0" smtClean="0"/>
              <a:t> </a:t>
            </a:r>
            <a:r>
              <a:rPr lang="pt-PT" dirty="0" err="1" smtClean="0"/>
              <a:t>think</a:t>
            </a:r>
            <a:r>
              <a:rPr lang="pt-PT" dirty="0" smtClean="0"/>
              <a:t> </a:t>
            </a:r>
            <a:r>
              <a:rPr lang="pt-PT" dirty="0" err="1" smtClean="0"/>
              <a:t>when</a:t>
            </a:r>
            <a:r>
              <a:rPr lang="pt-PT" dirty="0" smtClean="0"/>
              <a:t> </a:t>
            </a:r>
            <a:r>
              <a:rPr lang="pt-PT" dirty="0" err="1" smtClean="0"/>
              <a:t>they</a:t>
            </a:r>
            <a:r>
              <a:rPr lang="pt-PT" dirty="0" smtClean="0"/>
              <a:t> </a:t>
            </a:r>
            <a:r>
              <a:rPr lang="pt-PT" dirty="0" err="1" smtClean="0"/>
              <a:t>return</a:t>
            </a:r>
            <a:r>
              <a:rPr lang="pt-PT" dirty="0" smtClean="0"/>
              <a:t> to </a:t>
            </a:r>
            <a:r>
              <a:rPr lang="pt-PT" dirty="0" err="1" smtClean="0"/>
              <a:t>the</a:t>
            </a:r>
            <a:r>
              <a:rPr lang="pt-PT" dirty="0" smtClean="0"/>
              <a:t> </a:t>
            </a:r>
            <a:r>
              <a:rPr lang="pt-PT" dirty="0" err="1" smtClean="0"/>
              <a:t>university</a:t>
            </a:r>
            <a:r>
              <a:rPr lang="pt-PT" dirty="0" smtClean="0"/>
              <a:t> </a:t>
            </a:r>
            <a:r>
              <a:rPr lang="pt-PT" dirty="0" err="1" smtClean="0"/>
              <a:t>and</a:t>
            </a:r>
            <a:r>
              <a:rPr lang="pt-PT" dirty="0" smtClean="0"/>
              <a:t> </a:t>
            </a:r>
            <a:r>
              <a:rPr lang="pt-PT" dirty="0" err="1" smtClean="0"/>
              <a:t>find</a:t>
            </a:r>
            <a:r>
              <a:rPr lang="pt-PT" dirty="0" smtClean="0"/>
              <a:t> </a:t>
            </a:r>
            <a:r>
              <a:rPr lang="pt-PT" dirty="0" err="1" smtClean="0"/>
              <a:t>that</a:t>
            </a:r>
            <a:r>
              <a:rPr lang="pt-PT" dirty="0" smtClean="0"/>
              <a:t> </a:t>
            </a:r>
            <a:r>
              <a:rPr lang="pt-PT" dirty="0" err="1" smtClean="0"/>
              <a:t>they</a:t>
            </a:r>
            <a:r>
              <a:rPr lang="pt-PT" dirty="0" smtClean="0"/>
              <a:t> are </a:t>
            </a:r>
            <a:r>
              <a:rPr lang="pt-PT" dirty="0" err="1" smtClean="0"/>
              <a:t>required</a:t>
            </a:r>
            <a:r>
              <a:rPr lang="pt-PT" dirty="0" smtClean="0"/>
              <a:t> to </a:t>
            </a:r>
            <a:r>
              <a:rPr lang="pt-PT" dirty="0" err="1" smtClean="0"/>
              <a:t>learn</a:t>
            </a:r>
            <a:r>
              <a:rPr lang="pt-PT" dirty="0" smtClean="0"/>
              <a:t> </a:t>
            </a:r>
            <a:r>
              <a:rPr lang="pt-PT" dirty="0" err="1" smtClean="0"/>
              <a:t>at</a:t>
            </a:r>
            <a:r>
              <a:rPr lang="pt-PT" dirty="0" smtClean="0"/>
              <a:t> </a:t>
            </a:r>
            <a:r>
              <a:rPr lang="pt-PT" dirty="0" err="1" smtClean="0"/>
              <a:t>the</a:t>
            </a:r>
            <a:r>
              <a:rPr lang="pt-PT" dirty="0" smtClean="0"/>
              <a:t> </a:t>
            </a:r>
            <a:r>
              <a:rPr lang="pt-PT" dirty="0" err="1" smtClean="0"/>
              <a:t>feet</a:t>
            </a:r>
            <a:r>
              <a:rPr lang="pt-PT" dirty="0" smtClean="0"/>
              <a:t> </a:t>
            </a:r>
            <a:r>
              <a:rPr lang="pt-PT" dirty="0" err="1" smtClean="0"/>
              <a:t>of</a:t>
            </a:r>
            <a:r>
              <a:rPr lang="pt-PT" dirty="0" smtClean="0"/>
              <a:t> a </a:t>
            </a:r>
            <a:r>
              <a:rPr lang="pt-PT" dirty="0" err="1" smtClean="0"/>
              <a:t>woman</a:t>
            </a:r>
            <a:r>
              <a:rPr lang="pt-PT" dirty="0" smtClean="0"/>
              <a:t>? </a:t>
            </a:r>
            <a:r>
              <a:rPr lang="pt-PT" dirty="0" err="1" smtClean="0"/>
              <a:t>She</a:t>
            </a:r>
            <a:r>
              <a:rPr lang="pt-PT" dirty="0" smtClean="0"/>
              <a:t> </a:t>
            </a:r>
            <a:r>
              <a:rPr lang="pt-PT" dirty="0" err="1" smtClean="0"/>
              <a:t>spent</a:t>
            </a:r>
            <a:r>
              <a:rPr lang="pt-PT" dirty="0" smtClean="0"/>
              <a:t> </a:t>
            </a:r>
            <a:r>
              <a:rPr lang="pt-PT" dirty="0" err="1" smtClean="0"/>
              <a:t>four</a:t>
            </a:r>
            <a:r>
              <a:rPr lang="pt-PT" dirty="0" smtClean="0"/>
              <a:t> </a:t>
            </a:r>
            <a:r>
              <a:rPr lang="pt-PT" dirty="0" err="1" smtClean="0"/>
              <a:t>years</a:t>
            </a:r>
            <a:r>
              <a:rPr lang="pt-PT" dirty="0" smtClean="0"/>
              <a:t> </a:t>
            </a:r>
            <a:r>
              <a:rPr lang="pt-PT" dirty="0" err="1" smtClean="0"/>
              <a:t>lecturing</a:t>
            </a:r>
            <a:r>
              <a:rPr lang="pt-PT" dirty="0" smtClean="0"/>
              <a:t> </a:t>
            </a:r>
            <a:r>
              <a:rPr lang="pt-PT" dirty="0" err="1" smtClean="0"/>
              <a:t>under</a:t>
            </a:r>
            <a:r>
              <a:rPr lang="pt-PT" dirty="0" smtClean="0"/>
              <a:t> </a:t>
            </a:r>
            <a:r>
              <a:rPr lang="pt-PT" dirty="0" err="1" smtClean="0"/>
              <a:t>Hilbert's</a:t>
            </a:r>
            <a:r>
              <a:rPr lang="pt-PT" dirty="0" smtClean="0"/>
              <a:t> </a:t>
            </a:r>
            <a:r>
              <a:rPr lang="pt-PT" dirty="0" err="1" smtClean="0"/>
              <a:t>name</a:t>
            </a:r>
            <a:r>
              <a:rPr lang="pt-PT" dirty="0" smtClean="0"/>
              <a:t>. </a:t>
            </a:r>
            <a:r>
              <a:rPr lang="pt-PT" dirty="0" err="1" smtClean="0"/>
              <a:t>Her</a:t>
            </a:r>
            <a:r>
              <a:rPr lang="pt-PT" dirty="0" smtClean="0"/>
              <a:t> </a:t>
            </a:r>
            <a:r>
              <a:rPr lang="pt-PT" dirty="0" err="1" smtClean="0"/>
              <a:t>habilitation</a:t>
            </a:r>
            <a:r>
              <a:rPr lang="pt-PT" dirty="0" smtClean="0"/>
              <a:t> </a:t>
            </a:r>
            <a:r>
              <a:rPr lang="pt-PT" dirty="0" err="1" smtClean="0"/>
              <a:t>was</a:t>
            </a:r>
            <a:r>
              <a:rPr lang="pt-PT" dirty="0" smtClean="0"/>
              <a:t> </a:t>
            </a:r>
            <a:r>
              <a:rPr lang="pt-PT" dirty="0" err="1" smtClean="0"/>
              <a:t>approved</a:t>
            </a:r>
            <a:r>
              <a:rPr lang="pt-PT" dirty="0" smtClean="0"/>
              <a:t> </a:t>
            </a:r>
            <a:r>
              <a:rPr lang="pt-PT" dirty="0" err="1" smtClean="0"/>
              <a:t>in</a:t>
            </a:r>
            <a:r>
              <a:rPr lang="pt-PT" dirty="0" smtClean="0"/>
              <a:t> 1919. </a:t>
            </a:r>
            <a:r>
              <a:rPr lang="pt-PT" dirty="0" err="1" smtClean="0"/>
              <a:t>Noether</a:t>
            </a:r>
            <a:r>
              <a:rPr lang="pt-PT" dirty="0" smtClean="0"/>
              <a:t> </a:t>
            </a:r>
            <a:r>
              <a:rPr lang="pt-PT" dirty="0" err="1" smtClean="0"/>
              <a:t>remained</a:t>
            </a:r>
            <a:r>
              <a:rPr lang="pt-PT" dirty="0" smtClean="0"/>
              <a:t> a </a:t>
            </a:r>
            <a:r>
              <a:rPr lang="pt-PT" dirty="0" err="1" smtClean="0"/>
              <a:t>leading</a:t>
            </a:r>
            <a:r>
              <a:rPr lang="pt-PT" dirty="0" smtClean="0"/>
              <a:t> </a:t>
            </a:r>
            <a:r>
              <a:rPr lang="pt-PT" dirty="0" err="1" smtClean="0"/>
              <a:t>member</a:t>
            </a:r>
            <a:r>
              <a:rPr lang="pt-PT" dirty="0" smtClean="0"/>
              <a:t> </a:t>
            </a:r>
            <a:r>
              <a:rPr lang="pt-PT" dirty="0" err="1" smtClean="0"/>
              <a:t>of</a:t>
            </a:r>
            <a:r>
              <a:rPr lang="pt-PT" dirty="0" smtClean="0"/>
              <a:t> </a:t>
            </a:r>
            <a:r>
              <a:rPr lang="pt-PT" dirty="0" err="1" smtClean="0"/>
              <a:t>the</a:t>
            </a:r>
            <a:r>
              <a:rPr lang="pt-PT" dirty="0" smtClean="0"/>
              <a:t> </a:t>
            </a:r>
            <a:r>
              <a:rPr lang="pt-PT" dirty="0" err="1" smtClean="0"/>
              <a:t>Göttingen</a:t>
            </a:r>
            <a:r>
              <a:rPr lang="pt-PT" dirty="0" smtClean="0"/>
              <a:t> </a:t>
            </a:r>
            <a:r>
              <a:rPr lang="pt-PT" dirty="0" err="1" smtClean="0"/>
              <a:t>mathematics</a:t>
            </a:r>
            <a:r>
              <a:rPr lang="pt-PT" dirty="0" smtClean="0"/>
              <a:t> </a:t>
            </a:r>
            <a:r>
              <a:rPr lang="pt-PT" dirty="0" err="1" smtClean="0"/>
              <a:t>department</a:t>
            </a:r>
            <a:r>
              <a:rPr lang="pt-PT" dirty="0" smtClean="0"/>
              <a:t> </a:t>
            </a:r>
            <a:r>
              <a:rPr lang="pt-PT" dirty="0" err="1" smtClean="0"/>
              <a:t>until</a:t>
            </a:r>
            <a:r>
              <a:rPr lang="pt-PT" dirty="0" smtClean="0"/>
              <a:t> 1933, </a:t>
            </a:r>
            <a:r>
              <a:rPr lang="pt-PT" dirty="0" err="1" smtClean="0"/>
              <a:t>when</a:t>
            </a:r>
            <a:r>
              <a:rPr lang="pt-PT" dirty="0" smtClean="0"/>
              <a:t> </a:t>
            </a:r>
            <a:r>
              <a:rPr lang="pt-PT" dirty="0" err="1" smtClean="0"/>
              <a:t>Germany's</a:t>
            </a:r>
            <a:r>
              <a:rPr lang="pt-PT" dirty="0" smtClean="0"/>
              <a:t> Nazi </a:t>
            </a:r>
            <a:r>
              <a:rPr lang="pt-PT" dirty="0" err="1" smtClean="0"/>
              <a:t>government</a:t>
            </a:r>
            <a:r>
              <a:rPr lang="pt-PT" dirty="0" smtClean="0"/>
              <a:t> </a:t>
            </a:r>
            <a:r>
              <a:rPr lang="pt-PT" dirty="0" err="1" smtClean="0"/>
              <a:t>dismissed</a:t>
            </a:r>
            <a:r>
              <a:rPr lang="pt-PT" dirty="0" smtClean="0"/>
              <a:t> </a:t>
            </a:r>
            <a:r>
              <a:rPr lang="pt-PT" dirty="0" err="1" smtClean="0"/>
              <a:t>Jews</a:t>
            </a:r>
            <a:r>
              <a:rPr lang="pt-PT" dirty="0" smtClean="0"/>
              <a:t> </a:t>
            </a:r>
            <a:r>
              <a:rPr lang="pt-PT" dirty="0" err="1" smtClean="0"/>
              <a:t>from</a:t>
            </a:r>
            <a:r>
              <a:rPr lang="pt-PT" dirty="0" smtClean="0"/>
              <a:t> </a:t>
            </a:r>
            <a:r>
              <a:rPr lang="pt-PT" dirty="0" err="1" smtClean="0"/>
              <a:t>university</a:t>
            </a:r>
            <a:r>
              <a:rPr lang="pt-PT" dirty="0" smtClean="0"/>
              <a:t> </a:t>
            </a:r>
            <a:r>
              <a:rPr lang="pt-PT" dirty="0" err="1" smtClean="0"/>
              <a:t>positions</a:t>
            </a:r>
            <a:r>
              <a:rPr lang="pt-PT" dirty="0" smtClean="0"/>
              <a:t>, </a:t>
            </a:r>
            <a:r>
              <a:rPr lang="pt-PT" dirty="0" err="1" smtClean="0"/>
              <a:t>and</a:t>
            </a:r>
            <a:r>
              <a:rPr lang="pt-PT" dirty="0" smtClean="0"/>
              <a:t> </a:t>
            </a:r>
            <a:r>
              <a:rPr lang="pt-PT" dirty="0" err="1" smtClean="0"/>
              <a:t>Noether</a:t>
            </a:r>
            <a:r>
              <a:rPr lang="pt-PT" dirty="0" smtClean="0"/>
              <a:t> </a:t>
            </a:r>
            <a:r>
              <a:rPr lang="pt-PT" dirty="0" err="1" smtClean="0"/>
              <a:t>moved</a:t>
            </a:r>
            <a:r>
              <a:rPr lang="pt-PT" dirty="0" smtClean="0"/>
              <a:t> to </a:t>
            </a:r>
            <a:r>
              <a:rPr lang="pt-PT" dirty="0" err="1" smtClean="0"/>
              <a:t>the</a:t>
            </a:r>
            <a:r>
              <a:rPr lang="pt-PT" dirty="0" smtClean="0"/>
              <a:t> United </a:t>
            </a:r>
            <a:r>
              <a:rPr lang="pt-PT" dirty="0" err="1" smtClean="0"/>
              <a:t>States</a:t>
            </a:r>
            <a:r>
              <a:rPr lang="pt-PT" dirty="0" smtClean="0"/>
              <a:t> to </a:t>
            </a:r>
            <a:r>
              <a:rPr lang="pt-PT" dirty="0" err="1" smtClean="0"/>
              <a:t>take</a:t>
            </a:r>
            <a:r>
              <a:rPr lang="pt-PT" dirty="0" smtClean="0"/>
              <a:t> </a:t>
            </a:r>
            <a:r>
              <a:rPr lang="pt-PT" dirty="0" err="1" smtClean="0"/>
              <a:t>up</a:t>
            </a:r>
            <a:r>
              <a:rPr lang="pt-PT" dirty="0" smtClean="0"/>
              <a:t> a </a:t>
            </a:r>
            <a:r>
              <a:rPr lang="pt-PT" dirty="0" err="1" smtClean="0"/>
              <a:t>position</a:t>
            </a:r>
            <a:r>
              <a:rPr lang="pt-PT" dirty="0" smtClean="0"/>
              <a:t> </a:t>
            </a:r>
            <a:r>
              <a:rPr lang="pt-PT" dirty="0" err="1" smtClean="0"/>
              <a:t>at</a:t>
            </a:r>
            <a:r>
              <a:rPr lang="pt-PT" dirty="0" smtClean="0"/>
              <a:t> </a:t>
            </a:r>
            <a:r>
              <a:rPr lang="pt-PT" dirty="0" err="1" smtClean="0"/>
              <a:t>Bryn</a:t>
            </a:r>
            <a:r>
              <a:rPr lang="pt-PT" dirty="0" smtClean="0"/>
              <a:t> </a:t>
            </a:r>
            <a:r>
              <a:rPr lang="pt-PT" dirty="0" err="1" smtClean="0"/>
              <a:t>Mawr</a:t>
            </a:r>
            <a:r>
              <a:rPr lang="pt-PT" dirty="0" smtClean="0"/>
              <a:t> </a:t>
            </a:r>
            <a:r>
              <a:rPr lang="pt-PT" dirty="0" err="1" smtClean="0"/>
              <a:t>College</a:t>
            </a:r>
            <a:r>
              <a:rPr lang="pt-PT" dirty="0" smtClean="0"/>
              <a:t> </a:t>
            </a:r>
            <a:r>
              <a:rPr lang="pt-PT" dirty="0" err="1" smtClean="0"/>
              <a:t>in</a:t>
            </a:r>
            <a:r>
              <a:rPr lang="pt-PT" dirty="0" smtClean="0"/>
              <a:t> </a:t>
            </a:r>
            <a:r>
              <a:rPr lang="pt-PT" dirty="0" err="1" smtClean="0"/>
              <a:t>Pennsylvania</a:t>
            </a:r>
            <a:r>
              <a:rPr lang="pt-PT" dirty="0" smtClean="0"/>
              <a:t>. </a:t>
            </a:r>
            <a:r>
              <a:rPr lang="pt-PT" dirty="0" err="1" smtClean="0"/>
              <a:t>In</a:t>
            </a:r>
            <a:r>
              <a:rPr lang="pt-PT" dirty="0" smtClean="0"/>
              <a:t> 1935 </a:t>
            </a:r>
            <a:r>
              <a:rPr lang="pt-PT" dirty="0" err="1" smtClean="0"/>
              <a:t>she</a:t>
            </a:r>
            <a:r>
              <a:rPr lang="pt-PT" dirty="0" smtClean="0"/>
              <a:t> </a:t>
            </a:r>
            <a:r>
              <a:rPr lang="pt-PT" dirty="0" err="1" smtClean="0"/>
              <a:t>underwent</a:t>
            </a:r>
            <a:r>
              <a:rPr lang="pt-PT" dirty="0" smtClean="0"/>
              <a:t> </a:t>
            </a:r>
            <a:r>
              <a:rPr lang="pt-PT" dirty="0" err="1" smtClean="0"/>
              <a:t>surgery</a:t>
            </a:r>
            <a:r>
              <a:rPr lang="pt-PT" dirty="0" smtClean="0"/>
              <a:t> for </a:t>
            </a:r>
            <a:r>
              <a:rPr lang="pt-PT" dirty="0" err="1" smtClean="0"/>
              <a:t>an</a:t>
            </a:r>
            <a:r>
              <a:rPr lang="pt-PT" dirty="0" smtClean="0"/>
              <a:t> </a:t>
            </a:r>
            <a:r>
              <a:rPr lang="pt-PT" dirty="0" err="1" smtClean="0"/>
              <a:t>ovarian</a:t>
            </a:r>
            <a:r>
              <a:rPr lang="pt-PT" dirty="0" smtClean="0"/>
              <a:t> </a:t>
            </a:r>
            <a:r>
              <a:rPr lang="pt-PT" dirty="0" err="1" smtClean="0"/>
              <a:t>cyst</a:t>
            </a:r>
            <a:r>
              <a:rPr lang="pt-PT" dirty="0" smtClean="0"/>
              <a:t> </a:t>
            </a:r>
            <a:r>
              <a:rPr lang="pt-PT" dirty="0" err="1" smtClean="0"/>
              <a:t>and</a:t>
            </a:r>
            <a:r>
              <a:rPr lang="pt-PT" dirty="0" smtClean="0"/>
              <a:t>, </a:t>
            </a:r>
            <a:r>
              <a:rPr lang="pt-PT" dirty="0" err="1" smtClean="0"/>
              <a:t>despite</a:t>
            </a:r>
            <a:r>
              <a:rPr lang="pt-PT" dirty="0" smtClean="0"/>
              <a:t> </a:t>
            </a:r>
            <a:r>
              <a:rPr lang="pt-PT" dirty="0" err="1" smtClean="0"/>
              <a:t>signs</a:t>
            </a:r>
            <a:r>
              <a:rPr lang="pt-PT" dirty="0" smtClean="0"/>
              <a:t> </a:t>
            </a:r>
            <a:r>
              <a:rPr lang="pt-PT" dirty="0" err="1" smtClean="0"/>
              <a:t>of</a:t>
            </a:r>
            <a:r>
              <a:rPr lang="pt-PT" dirty="0" smtClean="0"/>
              <a:t> a </a:t>
            </a:r>
            <a:r>
              <a:rPr lang="pt-PT" dirty="0" err="1" smtClean="0"/>
              <a:t>recovery</a:t>
            </a:r>
            <a:r>
              <a:rPr lang="pt-PT" dirty="0" smtClean="0"/>
              <a:t>, </a:t>
            </a:r>
            <a:r>
              <a:rPr lang="pt-PT" dirty="0" err="1" smtClean="0"/>
              <a:t>died</a:t>
            </a:r>
            <a:r>
              <a:rPr lang="pt-PT" dirty="0" smtClean="0"/>
              <a:t> </a:t>
            </a:r>
            <a:r>
              <a:rPr lang="pt-PT" dirty="0" err="1" smtClean="0"/>
              <a:t>four</a:t>
            </a:r>
            <a:r>
              <a:rPr lang="pt-PT" dirty="0" smtClean="0"/>
              <a:t> </a:t>
            </a:r>
            <a:r>
              <a:rPr lang="pt-PT" dirty="0" err="1" smtClean="0"/>
              <a:t>days</a:t>
            </a:r>
            <a:r>
              <a:rPr lang="pt-PT" dirty="0" smtClean="0"/>
              <a:t> later </a:t>
            </a:r>
            <a:r>
              <a:rPr lang="pt-PT" dirty="0" err="1" smtClean="0"/>
              <a:t>at</a:t>
            </a:r>
            <a:r>
              <a:rPr lang="pt-PT" dirty="0" smtClean="0"/>
              <a:t> </a:t>
            </a:r>
            <a:r>
              <a:rPr lang="pt-PT" dirty="0" err="1" smtClean="0"/>
              <a:t>the</a:t>
            </a:r>
            <a:r>
              <a:rPr lang="pt-PT" dirty="0" smtClean="0"/>
              <a:t> age </a:t>
            </a:r>
            <a:r>
              <a:rPr lang="pt-PT" dirty="0" err="1" smtClean="0"/>
              <a:t>of</a:t>
            </a:r>
            <a:r>
              <a:rPr lang="pt-PT" dirty="0" smtClean="0"/>
              <a:t> 53.</a:t>
            </a:r>
          </a:p>
          <a:p>
            <a:endParaRPr lang="pt-PT" dirty="0" smtClean="0"/>
          </a:p>
          <a:p>
            <a:r>
              <a:rPr lang="pt-PT" dirty="0" err="1" smtClean="0"/>
              <a:t>Leonhard</a:t>
            </a:r>
            <a:r>
              <a:rPr lang="pt-PT" dirty="0" smtClean="0"/>
              <a:t> Euler (1707 - 1783) </a:t>
            </a:r>
            <a:r>
              <a:rPr lang="pt-PT" dirty="0" err="1" smtClean="0"/>
              <a:t>was</a:t>
            </a:r>
            <a:r>
              <a:rPr lang="pt-PT" dirty="0" smtClean="0"/>
              <a:t> a </a:t>
            </a:r>
            <a:r>
              <a:rPr lang="pt-PT" dirty="0" err="1" smtClean="0"/>
              <a:t>Swiss</a:t>
            </a:r>
            <a:r>
              <a:rPr lang="pt-PT" dirty="0" smtClean="0"/>
              <a:t> </a:t>
            </a:r>
            <a:r>
              <a:rPr lang="pt-PT" dirty="0" err="1" smtClean="0"/>
              <a:t>mathematician</a:t>
            </a:r>
            <a:r>
              <a:rPr lang="pt-PT" dirty="0" smtClean="0"/>
              <a:t>, </a:t>
            </a:r>
            <a:r>
              <a:rPr lang="pt-PT" dirty="0" err="1" smtClean="0"/>
              <a:t>physicist</a:t>
            </a:r>
            <a:r>
              <a:rPr lang="pt-PT" dirty="0" smtClean="0"/>
              <a:t>, </a:t>
            </a:r>
            <a:r>
              <a:rPr lang="pt-PT" dirty="0" err="1" smtClean="0"/>
              <a:t>astronomer</a:t>
            </a:r>
            <a:r>
              <a:rPr lang="pt-PT" dirty="0" smtClean="0"/>
              <a:t>, </a:t>
            </a:r>
            <a:r>
              <a:rPr lang="pt-PT" dirty="0" err="1" smtClean="0"/>
              <a:t>logician</a:t>
            </a:r>
            <a:r>
              <a:rPr lang="pt-PT" dirty="0" smtClean="0"/>
              <a:t> </a:t>
            </a:r>
            <a:r>
              <a:rPr lang="pt-PT" dirty="0" err="1" smtClean="0"/>
              <a:t>and</a:t>
            </a:r>
            <a:r>
              <a:rPr lang="pt-PT" dirty="0" smtClean="0"/>
              <a:t> </a:t>
            </a:r>
            <a:r>
              <a:rPr lang="pt-PT" dirty="0" err="1" smtClean="0"/>
              <a:t>engineer</a:t>
            </a:r>
            <a:r>
              <a:rPr lang="pt-PT" dirty="0" smtClean="0"/>
              <a:t> </a:t>
            </a:r>
            <a:r>
              <a:rPr lang="pt-PT" dirty="0" err="1" smtClean="0"/>
              <a:t>who</a:t>
            </a:r>
            <a:r>
              <a:rPr lang="pt-PT" dirty="0" smtClean="0"/>
              <a:t> </a:t>
            </a:r>
            <a:r>
              <a:rPr lang="pt-PT" dirty="0" err="1" smtClean="0"/>
              <a:t>made</a:t>
            </a:r>
            <a:r>
              <a:rPr lang="pt-PT" dirty="0" smtClean="0"/>
              <a:t> </a:t>
            </a:r>
            <a:r>
              <a:rPr lang="pt-PT" dirty="0" err="1" smtClean="0"/>
              <a:t>important</a:t>
            </a:r>
            <a:r>
              <a:rPr lang="pt-PT" dirty="0" smtClean="0"/>
              <a:t> </a:t>
            </a:r>
            <a:r>
              <a:rPr lang="pt-PT" dirty="0" err="1" smtClean="0"/>
              <a:t>and</a:t>
            </a:r>
            <a:r>
              <a:rPr lang="pt-PT" dirty="0" smtClean="0"/>
              <a:t> </a:t>
            </a:r>
            <a:r>
              <a:rPr lang="pt-PT" dirty="0" err="1" smtClean="0"/>
              <a:t>influential</a:t>
            </a:r>
            <a:r>
              <a:rPr lang="pt-PT" dirty="0" smtClean="0"/>
              <a:t> </a:t>
            </a:r>
            <a:r>
              <a:rPr lang="pt-PT" dirty="0" err="1" smtClean="0"/>
              <a:t>discoveries</a:t>
            </a:r>
            <a:r>
              <a:rPr lang="pt-PT" dirty="0" smtClean="0"/>
              <a:t> </a:t>
            </a:r>
            <a:r>
              <a:rPr lang="pt-PT" dirty="0" err="1" smtClean="0"/>
              <a:t>in</a:t>
            </a:r>
            <a:r>
              <a:rPr lang="pt-PT" dirty="0" smtClean="0"/>
              <a:t> </a:t>
            </a:r>
            <a:r>
              <a:rPr lang="pt-PT" dirty="0" err="1" smtClean="0"/>
              <a:t>many</a:t>
            </a:r>
            <a:r>
              <a:rPr lang="pt-PT" dirty="0" smtClean="0"/>
              <a:t> </a:t>
            </a:r>
            <a:r>
              <a:rPr lang="pt-PT" dirty="0" err="1" smtClean="0"/>
              <a:t>branches</a:t>
            </a:r>
            <a:r>
              <a:rPr lang="pt-PT" dirty="0" smtClean="0"/>
              <a:t> </a:t>
            </a:r>
            <a:r>
              <a:rPr lang="pt-PT" dirty="0" err="1" smtClean="0"/>
              <a:t>of</a:t>
            </a:r>
            <a:r>
              <a:rPr lang="pt-PT" dirty="0" smtClean="0"/>
              <a:t> </a:t>
            </a:r>
            <a:r>
              <a:rPr lang="pt-PT" dirty="0" err="1" smtClean="0"/>
              <a:t>mathematics</a:t>
            </a:r>
            <a:r>
              <a:rPr lang="pt-PT" dirty="0" smtClean="0"/>
              <a:t> </a:t>
            </a:r>
            <a:r>
              <a:rPr lang="pt-PT" dirty="0" err="1" smtClean="0"/>
              <a:t>like</a:t>
            </a:r>
            <a:r>
              <a:rPr lang="pt-PT" dirty="0" smtClean="0"/>
              <a:t> infinitesimal </a:t>
            </a:r>
            <a:r>
              <a:rPr lang="pt-PT" dirty="0" err="1" smtClean="0"/>
              <a:t>calculus</a:t>
            </a:r>
            <a:r>
              <a:rPr lang="pt-PT" dirty="0" smtClean="0"/>
              <a:t> </a:t>
            </a:r>
            <a:r>
              <a:rPr lang="pt-PT" dirty="0" err="1" smtClean="0"/>
              <a:t>and</a:t>
            </a:r>
            <a:r>
              <a:rPr lang="pt-PT" dirty="0" smtClean="0"/>
              <a:t> </a:t>
            </a:r>
            <a:r>
              <a:rPr lang="pt-PT" dirty="0" err="1" smtClean="0"/>
              <a:t>graph</a:t>
            </a:r>
            <a:r>
              <a:rPr lang="pt-PT" dirty="0" smtClean="0"/>
              <a:t> </a:t>
            </a:r>
            <a:r>
              <a:rPr lang="pt-PT" dirty="0" err="1" smtClean="0"/>
              <a:t>theory</a:t>
            </a:r>
            <a:r>
              <a:rPr lang="pt-PT" dirty="0" smtClean="0"/>
              <a:t> </a:t>
            </a:r>
            <a:r>
              <a:rPr lang="pt-PT" dirty="0" err="1" smtClean="0"/>
              <a:t>while</a:t>
            </a:r>
            <a:r>
              <a:rPr lang="pt-PT" dirty="0" smtClean="0"/>
              <a:t> </a:t>
            </a:r>
            <a:r>
              <a:rPr lang="pt-PT" dirty="0" err="1" smtClean="0"/>
              <a:t>also</a:t>
            </a:r>
            <a:r>
              <a:rPr lang="pt-PT" dirty="0" smtClean="0"/>
              <a:t> </a:t>
            </a:r>
            <a:r>
              <a:rPr lang="pt-PT" dirty="0" err="1" smtClean="0"/>
              <a:t>making</a:t>
            </a:r>
            <a:r>
              <a:rPr lang="pt-PT" dirty="0" smtClean="0"/>
              <a:t> </a:t>
            </a:r>
            <a:r>
              <a:rPr lang="pt-PT" dirty="0" err="1" smtClean="0"/>
              <a:t>pioneering</a:t>
            </a:r>
            <a:r>
              <a:rPr lang="pt-PT" dirty="0" smtClean="0"/>
              <a:t> </a:t>
            </a:r>
            <a:r>
              <a:rPr lang="pt-PT" dirty="0" err="1" smtClean="0"/>
              <a:t>contributions</a:t>
            </a:r>
            <a:r>
              <a:rPr lang="pt-PT" dirty="0" smtClean="0"/>
              <a:t> to </a:t>
            </a:r>
            <a:r>
              <a:rPr lang="pt-PT" dirty="0" err="1" smtClean="0"/>
              <a:t>several</a:t>
            </a:r>
            <a:r>
              <a:rPr lang="pt-PT" dirty="0" smtClean="0"/>
              <a:t> </a:t>
            </a:r>
            <a:r>
              <a:rPr lang="pt-PT" dirty="0" err="1" smtClean="0"/>
              <a:t>branches</a:t>
            </a:r>
            <a:r>
              <a:rPr lang="pt-PT" dirty="0" smtClean="0"/>
              <a:t> </a:t>
            </a:r>
            <a:r>
              <a:rPr lang="pt-PT" dirty="0" err="1" smtClean="0"/>
              <a:t>such</a:t>
            </a:r>
            <a:r>
              <a:rPr lang="pt-PT" dirty="0" smtClean="0"/>
              <a:t> as </a:t>
            </a:r>
            <a:r>
              <a:rPr lang="pt-PT" dirty="0" err="1" smtClean="0"/>
              <a:t>topology</a:t>
            </a:r>
            <a:r>
              <a:rPr lang="pt-PT" dirty="0" smtClean="0"/>
              <a:t> </a:t>
            </a:r>
            <a:r>
              <a:rPr lang="pt-PT" dirty="0" err="1" smtClean="0"/>
              <a:t>and</a:t>
            </a:r>
            <a:r>
              <a:rPr lang="pt-PT" dirty="0" smtClean="0"/>
              <a:t> </a:t>
            </a:r>
            <a:r>
              <a:rPr lang="pt-PT" dirty="0" err="1" smtClean="0"/>
              <a:t>analytic</a:t>
            </a:r>
            <a:r>
              <a:rPr lang="pt-PT" dirty="0" smtClean="0"/>
              <a:t> </a:t>
            </a:r>
            <a:r>
              <a:rPr lang="pt-PT" dirty="0" err="1" smtClean="0"/>
              <a:t>number</a:t>
            </a:r>
            <a:r>
              <a:rPr lang="pt-PT" dirty="0" smtClean="0"/>
              <a:t> </a:t>
            </a:r>
            <a:r>
              <a:rPr lang="pt-PT" dirty="0" err="1" smtClean="0"/>
              <a:t>theory</a:t>
            </a:r>
            <a:r>
              <a:rPr lang="pt-PT" dirty="0" smtClean="0"/>
              <a:t>. </a:t>
            </a:r>
            <a:r>
              <a:rPr lang="pt-PT" dirty="0" err="1" smtClean="0"/>
              <a:t>He</a:t>
            </a:r>
            <a:r>
              <a:rPr lang="pt-PT" dirty="0" smtClean="0"/>
              <a:t> </a:t>
            </a:r>
            <a:r>
              <a:rPr lang="pt-PT" dirty="0" err="1" smtClean="0"/>
              <a:t>also</a:t>
            </a:r>
            <a:r>
              <a:rPr lang="pt-PT" dirty="0" smtClean="0"/>
              <a:t> </a:t>
            </a:r>
            <a:r>
              <a:rPr lang="pt-PT" dirty="0" err="1" smtClean="0"/>
              <a:t>introduced</a:t>
            </a:r>
            <a:r>
              <a:rPr lang="pt-PT" dirty="0" smtClean="0"/>
              <a:t> </a:t>
            </a:r>
            <a:r>
              <a:rPr lang="pt-PT" dirty="0" err="1" smtClean="0"/>
              <a:t>much</a:t>
            </a:r>
            <a:r>
              <a:rPr lang="pt-PT" dirty="0" smtClean="0"/>
              <a:t> </a:t>
            </a:r>
            <a:r>
              <a:rPr lang="pt-PT" dirty="0" err="1" smtClean="0"/>
              <a:t>of</a:t>
            </a:r>
            <a:r>
              <a:rPr lang="pt-PT" dirty="0" smtClean="0"/>
              <a:t> </a:t>
            </a:r>
            <a:r>
              <a:rPr lang="pt-PT" dirty="0" err="1" smtClean="0"/>
              <a:t>the</a:t>
            </a:r>
            <a:r>
              <a:rPr lang="pt-PT" dirty="0" smtClean="0"/>
              <a:t> </a:t>
            </a:r>
            <a:r>
              <a:rPr lang="pt-PT" dirty="0" err="1" smtClean="0"/>
              <a:t>modern</a:t>
            </a:r>
            <a:r>
              <a:rPr lang="pt-PT" dirty="0" smtClean="0"/>
              <a:t> </a:t>
            </a:r>
            <a:r>
              <a:rPr lang="pt-PT" dirty="0" err="1" smtClean="0"/>
              <a:t>mathematical</a:t>
            </a:r>
            <a:r>
              <a:rPr lang="pt-PT" dirty="0" smtClean="0"/>
              <a:t> </a:t>
            </a:r>
            <a:r>
              <a:rPr lang="pt-PT" dirty="0" err="1" smtClean="0"/>
              <a:t>terminology</a:t>
            </a:r>
            <a:r>
              <a:rPr lang="pt-PT" dirty="0" smtClean="0"/>
              <a:t> </a:t>
            </a:r>
            <a:r>
              <a:rPr lang="pt-PT" dirty="0" err="1" smtClean="0"/>
              <a:t>and</a:t>
            </a:r>
            <a:r>
              <a:rPr lang="pt-PT" dirty="0" smtClean="0"/>
              <a:t> </a:t>
            </a:r>
            <a:r>
              <a:rPr lang="pt-PT" dirty="0" err="1" smtClean="0"/>
              <a:t>notation</a:t>
            </a:r>
            <a:r>
              <a:rPr lang="pt-PT" dirty="0" smtClean="0"/>
              <a:t>, </a:t>
            </a:r>
            <a:r>
              <a:rPr lang="pt-PT" dirty="0" err="1" smtClean="0"/>
              <a:t>particularly</a:t>
            </a:r>
            <a:r>
              <a:rPr lang="pt-PT" dirty="0" smtClean="0"/>
              <a:t> for </a:t>
            </a:r>
            <a:r>
              <a:rPr lang="pt-PT" dirty="0" err="1" smtClean="0"/>
              <a:t>mathematical</a:t>
            </a:r>
            <a:r>
              <a:rPr lang="pt-PT" dirty="0" smtClean="0"/>
              <a:t> </a:t>
            </a:r>
            <a:r>
              <a:rPr lang="pt-PT" dirty="0" err="1" smtClean="0"/>
              <a:t>analysis</a:t>
            </a:r>
            <a:r>
              <a:rPr lang="pt-PT" dirty="0" smtClean="0"/>
              <a:t>, </a:t>
            </a:r>
            <a:r>
              <a:rPr lang="pt-PT" dirty="0" err="1" smtClean="0"/>
              <a:t>such</a:t>
            </a:r>
            <a:r>
              <a:rPr lang="pt-PT" dirty="0" smtClean="0"/>
              <a:t> as </a:t>
            </a:r>
            <a:r>
              <a:rPr lang="pt-PT" dirty="0" err="1" smtClean="0"/>
              <a:t>the</a:t>
            </a:r>
            <a:r>
              <a:rPr lang="pt-PT" dirty="0" smtClean="0"/>
              <a:t> </a:t>
            </a:r>
            <a:r>
              <a:rPr lang="pt-PT" dirty="0" err="1" smtClean="0"/>
              <a:t>notion</a:t>
            </a:r>
            <a:r>
              <a:rPr lang="pt-PT" dirty="0" smtClean="0"/>
              <a:t> </a:t>
            </a:r>
            <a:r>
              <a:rPr lang="pt-PT" dirty="0" err="1" smtClean="0"/>
              <a:t>of</a:t>
            </a:r>
            <a:r>
              <a:rPr lang="pt-PT" dirty="0" smtClean="0"/>
              <a:t> a </a:t>
            </a:r>
            <a:r>
              <a:rPr lang="pt-PT" dirty="0" err="1" smtClean="0"/>
              <a:t>mathematical</a:t>
            </a:r>
            <a:r>
              <a:rPr lang="pt-PT" dirty="0" smtClean="0"/>
              <a:t> </a:t>
            </a:r>
            <a:r>
              <a:rPr lang="pt-PT" dirty="0" err="1" smtClean="0"/>
              <a:t>function</a:t>
            </a:r>
            <a:r>
              <a:rPr lang="pt-PT" dirty="0" smtClean="0"/>
              <a:t>. </a:t>
            </a:r>
            <a:r>
              <a:rPr lang="pt-PT" dirty="0" err="1" smtClean="0"/>
              <a:t>He</a:t>
            </a:r>
            <a:r>
              <a:rPr lang="pt-PT" dirty="0" smtClean="0"/>
              <a:t> </a:t>
            </a:r>
            <a:r>
              <a:rPr lang="pt-PT" dirty="0" err="1" smtClean="0"/>
              <a:t>is</a:t>
            </a:r>
            <a:r>
              <a:rPr lang="pt-PT" dirty="0" smtClean="0"/>
              <a:t> </a:t>
            </a:r>
            <a:r>
              <a:rPr lang="pt-PT" dirty="0" err="1" smtClean="0"/>
              <a:t>also</a:t>
            </a:r>
            <a:r>
              <a:rPr lang="pt-PT" dirty="0" smtClean="0"/>
              <a:t> </a:t>
            </a:r>
            <a:r>
              <a:rPr lang="pt-PT" dirty="0" err="1" smtClean="0"/>
              <a:t>known</a:t>
            </a:r>
            <a:r>
              <a:rPr lang="pt-PT" dirty="0" smtClean="0"/>
              <a:t> for </a:t>
            </a:r>
            <a:r>
              <a:rPr lang="pt-PT" dirty="0" err="1" smtClean="0"/>
              <a:t>his</a:t>
            </a:r>
            <a:r>
              <a:rPr lang="pt-PT" dirty="0" smtClean="0"/>
              <a:t> </a:t>
            </a:r>
            <a:r>
              <a:rPr lang="pt-PT" dirty="0" err="1" smtClean="0"/>
              <a:t>work</a:t>
            </a:r>
            <a:r>
              <a:rPr lang="pt-PT" dirty="0" smtClean="0"/>
              <a:t> </a:t>
            </a:r>
            <a:r>
              <a:rPr lang="pt-PT" dirty="0" err="1" smtClean="0"/>
              <a:t>in</a:t>
            </a:r>
            <a:r>
              <a:rPr lang="pt-PT" dirty="0" smtClean="0"/>
              <a:t> </a:t>
            </a:r>
            <a:r>
              <a:rPr lang="pt-PT" dirty="0" err="1" smtClean="0"/>
              <a:t>mechanics</a:t>
            </a:r>
            <a:r>
              <a:rPr lang="pt-PT" dirty="0" smtClean="0"/>
              <a:t>, </a:t>
            </a:r>
            <a:r>
              <a:rPr lang="pt-PT" dirty="0" err="1" smtClean="0"/>
              <a:t>fluid</a:t>
            </a:r>
            <a:r>
              <a:rPr lang="pt-PT" dirty="0" smtClean="0"/>
              <a:t> </a:t>
            </a:r>
            <a:r>
              <a:rPr lang="pt-PT" dirty="0" err="1" smtClean="0"/>
              <a:t>dynamics</a:t>
            </a:r>
            <a:r>
              <a:rPr lang="pt-PT" dirty="0" smtClean="0"/>
              <a:t>, </a:t>
            </a:r>
            <a:r>
              <a:rPr lang="pt-PT" dirty="0" err="1" smtClean="0"/>
              <a:t>optics</a:t>
            </a:r>
            <a:r>
              <a:rPr lang="pt-PT" dirty="0" smtClean="0"/>
              <a:t>, </a:t>
            </a:r>
            <a:r>
              <a:rPr lang="pt-PT" dirty="0" err="1" smtClean="0"/>
              <a:t>astronomy</a:t>
            </a:r>
            <a:r>
              <a:rPr lang="pt-PT" dirty="0" smtClean="0"/>
              <a:t>, </a:t>
            </a:r>
            <a:r>
              <a:rPr lang="pt-PT" dirty="0" err="1" smtClean="0"/>
              <a:t>and</a:t>
            </a:r>
            <a:r>
              <a:rPr lang="pt-PT" dirty="0" smtClean="0"/>
              <a:t> </a:t>
            </a:r>
            <a:r>
              <a:rPr lang="pt-PT" dirty="0" err="1" smtClean="0"/>
              <a:t>music</a:t>
            </a:r>
            <a:r>
              <a:rPr lang="pt-PT" dirty="0" smtClean="0"/>
              <a:t> </a:t>
            </a:r>
            <a:r>
              <a:rPr lang="pt-PT" dirty="0" err="1" smtClean="0"/>
              <a:t>theory</a:t>
            </a:r>
            <a:r>
              <a:rPr lang="pt-PT" dirty="0" smtClean="0"/>
              <a:t>. Euler </a:t>
            </a:r>
            <a:r>
              <a:rPr lang="pt-PT" dirty="0" err="1" smtClean="0"/>
              <a:t>was</a:t>
            </a:r>
            <a:r>
              <a:rPr lang="pt-PT" dirty="0" smtClean="0"/>
              <a:t> </a:t>
            </a:r>
            <a:r>
              <a:rPr lang="pt-PT" dirty="0" err="1" smtClean="0"/>
              <a:t>one</a:t>
            </a:r>
            <a:r>
              <a:rPr lang="pt-PT" dirty="0" smtClean="0"/>
              <a:t> </a:t>
            </a:r>
            <a:r>
              <a:rPr lang="pt-PT" dirty="0" err="1" smtClean="0"/>
              <a:t>of</a:t>
            </a:r>
            <a:r>
              <a:rPr lang="pt-PT" dirty="0" smtClean="0"/>
              <a:t> </a:t>
            </a:r>
            <a:r>
              <a:rPr lang="pt-PT" dirty="0" err="1" smtClean="0"/>
              <a:t>the</a:t>
            </a:r>
            <a:r>
              <a:rPr lang="pt-PT" dirty="0" smtClean="0"/>
              <a:t> </a:t>
            </a:r>
            <a:r>
              <a:rPr lang="pt-PT" dirty="0" err="1" smtClean="0"/>
              <a:t>most</a:t>
            </a:r>
            <a:r>
              <a:rPr lang="pt-PT" dirty="0" smtClean="0"/>
              <a:t> </a:t>
            </a:r>
            <a:r>
              <a:rPr lang="pt-PT" dirty="0" err="1" smtClean="0"/>
              <a:t>eminent</a:t>
            </a:r>
            <a:r>
              <a:rPr lang="pt-PT" dirty="0" smtClean="0"/>
              <a:t> </a:t>
            </a:r>
            <a:r>
              <a:rPr lang="pt-PT" dirty="0" err="1" smtClean="0"/>
              <a:t>mathematicians</a:t>
            </a:r>
            <a:r>
              <a:rPr lang="pt-PT" dirty="0" smtClean="0"/>
              <a:t> </a:t>
            </a:r>
            <a:r>
              <a:rPr lang="pt-PT" dirty="0" err="1" smtClean="0"/>
              <a:t>of</a:t>
            </a:r>
            <a:r>
              <a:rPr lang="pt-PT" dirty="0" smtClean="0"/>
              <a:t> </a:t>
            </a:r>
            <a:r>
              <a:rPr lang="pt-PT" dirty="0" err="1" smtClean="0"/>
              <a:t>the</a:t>
            </a:r>
            <a:r>
              <a:rPr lang="pt-PT" dirty="0" smtClean="0"/>
              <a:t> 18th </a:t>
            </a:r>
            <a:r>
              <a:rPr lang="pt-PT" dirty="0" err="1" smtClean="0"/>
              <a:t>century</a:t>
            </a:r>
            <a:r>
              <a:rPr lang="pt-PT" dirty="0" smtClean="0"/>
              <a:t>, </a:t>
            </a:r>
            <a:r>
              <a:rPr lang="pt-PT" dirty="0" err="1" smtClean="0"/>
              <a:t>and</a:t>
            </a:r>
            <a:r>
              <a:rPr lang="pt-PT" dirty="0" smtClean="0"/>
              <a:t> </a:t>
            </a:r>
            <a:r>
              <a:rPr lang="pt-PT" dirty="0" err="1" smtClean="0"/>
              <a:t>is</a:t>
            </a:r>
            <a:r>
              <a:rPr lang="pt-PT" dirty="0" smtClean="0"/>
              <a:t> </a:t>
            </a:r>
            <a:r>
              <a:rPr lang="pt-PT" dirty="0" err="1" smtClean="0"/>
              <a:t>held</a:t>
            </a:r>
            <a:r>
              <a:rPr lang="pt-PT" dirty="0" smtClean="0"/>
              <a:t> to </a:t>
            </a:r>
            <a:r>
              <a:rPr lang="pt-PT" dirty="0" err="1" smtClean="0"/>
              <a:t>be</a:t>
            </a:r>
            <a:r>
              <a:rPr lang="pt-PT" dirty="0" smtClean="0"/>
              <a:t> </a:t>
            </a:r>
            <a:r>
              <a:rPr lang="pt-PT" dirty="0" err="1" smtClean="0"/>
              <a:t>one</a:t>
            </a:r>
            <a:r>
              <a:rPr lang="pt-PT" dirty="0" smtClean="0"/>
              <a:t> </a:t>
            </a:r>
            <a:r>
              <a:rPr lang="pt-PT" dirty="0" err="1" smtClean="0"/>
              <a:t>of</a:t>
            </a:r>
            <a:r>
              <a:rPr lang="pt-PT" dirty="0" smtClean="0"/>
              <a:t> </a:t>
            </a:r>
            <a:r>
              <a:rPr lang="pt-PT" dirty="0" err="1" smtClean="0"/>
              <a:t>the</a:t>
            </a:r>
            <a:r>
              <a:rPr lang="pt-PT" dirty="0" smtClean="0"/>
              <a:t> </a:t>
            </a:r>
            <a:r>
              <a:rPr lang="pt-PT" dirty="0" err="1" smtClean="0"/>
              <a:t>greatest</a:t>
            </a:r>
            <a:r>
              <a:rPr lang="pt-PT" dirty="0" smtClean="0"/>
              <a:t> </a:t>
            </a:r>
            <a:r>
              <a:rPr lang="pt-PT" dirty="0" err="1" smtClean="0"/>
              <a:t>in</a:t>
            </a:r>
            <a:r>
              <a:rPr lang="pt-PT" dirty="0" smtClean="0"/>
              <a:t> </a:t>
            </a:r>
            <a:r>
              <a:rPr lang="pt-PT" dirty="0" err="1" smtClean="0"/>
              <a:t>history</a:t>
            </a:r>
            <a:r>
              <a:rPr lang="pt-PT" dirty="0" smtClean="0"/>
              <a:t>. </a:t>
            </a:r>
            <a:r>
              <a:rPr lang="pt-PT" dirty="0" err="1" smtClean="0"/>
              <a:t>He</a:t>
            </a:r>
            <a:r>
              <a:rPr lang="pt-PT" dirty="0" smtClean="0"/>
              <a:t> </a:t>
            </a:r>
            <a:r>
              <a:rPr lang="pt-PT" dirty="0" err="1" smtClean="0"/>
              <a:t>is</a:t>
            </a:r>
            <a:r>
              <a:rPr lang="pt-PT" dirty="0" smtClean="0"/>
              <a:t> </a:t>
            </a:r>
            <a:r>
              <a:rPr lang="pt-PT" dirty="0" err="1" smtClean="0"/>
              <a:t>also</a:t>
            </a:r>
            <a:r>
              <a:rPr lang="pt-PT" dirty="0" smtClean="0"/>
              <a:t> </a:t>
            </a:r>
            <a:r>
              <a:rPr lang="pt-PT" dirty="0" err="1" smtClean="0"/>
              <a:t>widely</a:t>
            </a:r>
            <a:r>
              <a:rPr lang="pt-PT" dirty="0" smtClean="0"/>
              <a:t> </a:t>
            </a:r>
            <a:r>
              <a:rPr lang="pt-PT" dirty="0" err="1" smtClean="0"/>
              <a:t>considered</a:t>
            </a:r>
            <a:r>
              <a:rPr lang="pt-PT" dirty="0" smtClean="0"/>
              <a:t> to </a:t>
            </a:r>
            <a:r>
              <a:rPr lang="pt-PT" dirty="0" err="1" smtClean="0"/>
              <a:t>be</a:t>
            </a:r>
            <a:r>
              <a:rPr lang="pt-PT" dirty="0" smtClean="0"/>
              <a:t> </a:t>
            </a:r>
            <a:r>
              <a:rPr lang="pt-PT" dirty="0" err="1" smtClean="0"/>
              <a:t>the</a:t>
            </a:r>
            <a:r>
              <a:rPr lang="pt-PT" dirty="0" smtClean="0"/>
              <a:t> </a:t>
            </a:r>
            <a:r>
              <a:rPr lang="pt-PT" dirty="0" err="1" smtClean="0"/>
              <a:t>most</a:t>
            </a:r>
            <a:r>
              <a:rPr lang="pt-PT" dirty="0" smtClean="0"/>
              <a:t> </a:t>
            </a:r>
            <a:r>
              <a:rPr lang="pt-PT" dirty="0" err="1" smtClean="0"/>
              <a:t>prolific</a:t>
            </a:r>
            <a:r>
              <a:rPr lang="pt-PT" dirty="0" smtClean="0"/>
              <a:t> </a:t>
            </a:r>
            <a:r>
              <a:rPr lang="pt-PT" dirty="0" err="1" smtClean="0"/>
              <a:t>mathematician</a:t>
            </a:r>
            <a:r>
              <a:rPr lang="pt-PT" dirty="0" smtClean="0"/>
              <a:t> </a:t>
            </a:r>
            <a:r>
              <a:rPr lang="pt-PT" dirty="0" err="1" smtClean="0"/>
              <a:t>of</a:t>
            </a:r>
            <a:r>
              <a:rPr lang="pt-PT" dirty="0" smtClean="0"/>
              <a:t> </a:t>
            </a:r>
            <a:r>
              <a:rPr lang="pt-PT" dirty="0" err="1" smtClean="0"/>
              <a:t>all</a:t>
            </a:r>
            <a:r>
              <a:rPr lang="pt-PT" dirty="0" smtClean="0"/>
              <a:t> time. </a:t>
            </a:r>
            <a:r>
              <a:rPr lang="pt-PT" dirty="0" err="1" smtClean="0"/>
              <a:t>He</a:t>
            </a:r>
            <a:r>
              <a:rPr lang="pt-PT" dirty="0" smtClean="0"/>
              <a:t> </a:t>
            </a:r>
            <a:r>
              <a:rPr lang="pt-PT" dirty="0" err="1" smtClean="0"/>
              <a:t>spent</a:t>
            </a:r>
            <a:r>
              <a:rPr lang="pt-PT" dirty="0" smtClean="0"/>
              <a:t> </a:t>
            </a:r>
            <a:r>
              <a:rPr lang="pt-PT" dirty="0" err="1" smtClean="0"/>
              <a:t>most</a:t>
            </a:r>
            <a:r>
              <a:rPr lang="pt-PT" dirty="0" smtClean="0"/>
              <a:t> </a:t>
            </a:r>
            <a:r>
              <a:rPr lang="pt-PT" dirty="0" err="1" smtClean="0"/>
              <a:t>of</a:t>
            </a:r>
            <a:r>
              <a:rPr lang="pt-PT" dirty="0" smtClean="0"/>
              <a:t> </a:t>
            </a:r>
            <a:r>
              <a:rPr lang="pt-PT" dirty="0" err="1" smtClean="0"/>
              <a:t>his</a:t>
            </a:r>
            <a:r>
              <a:rPr lang="pt-PT" dirty="0" smtClean="0"/>
              <a:t> </a:t>
            </a:r>
            <a:r>
              <a:rPr lang="pt-PT" dirty="0" err="1" smtClean="0"/>
              <a:t>adult</a:t>
            </a:r>
            <a:r>
              <a:rPr lang="pt-PT" dirty="0" smtClean="0"/>
              <a:t> </a:t>
            </a:r>
            <a:r>
              <a:rPr lang="pt-PT" dirty="0" err="1" smtClean="0"/>
              <a:t>life</a:t>
            </a:r>
            <a:r>
              <a:rPr lang="pt-PT" dirty="0" smtClean="0"/>
              <a:t> </a:t>
            </a:r>
            <a:r>
              <a:rPr lang="pt-PT" dirty="0" err="1" smtClean="0"/>
              <a:t>in</a:t>
            </a:r>
            <a:r>
              <a:rPr lang="pt-PT" dirty="0" smtClean="0"/>
              <a:t> St. </a:t>
            </a:r>
            <a:r>
              <a:rPr lang="pt-PT" dirty="0" err="1" smtClean="0"/>
              <a:t>Petersburg</a:t>
            </a:r>
            <a:r>
              <a:rPr lang="pt-PT" dirty="0" smtClean="0"/>
              <a:t>, </a:t>
            </a:r>
            <a:r>
              <a:rPr lang="pt-PT" dirty="0" err="1" smtClean="0"/>
              <a:t>Russia</a:t>
            </a:r>
            <a:r>
              <a:rPr lang="pt-PT" dirty="0" smtClean="0"/>
              <a:t>, </a:t>
            </a:r>
            <a:r>
              <a:rPr lang="pt-PT" dirty="0" err="1" smtClean="0"/>
              <a:t>and</a:t>
            </a:r>
            <a:r>
              <a:rPr lang="pt-PT" dirty="0" smtClean="0"/>
              <a:t> </a:t>
            </a:r>
            <a:r>
              <a:rPr lang="pt-PT" dirty="0" err="1" smtClean="0"/>
              <a:t>in</a:t>
            </a:r>
            <a:r>
              <a:rPr lang="pt-PT" dirty="0" smtClean="0"/>
              <a:t> Berlin, </a:t>
            </a:r>
            <a:r>
              <a:rPr lang="pt-PT" dirty="0" err="1" smtClean="0"/>
              <a:t>then</a:t>
            </a:r>
            <a:r>
              <a:rPr lang="pt-PT" dirty="0" smtClean="0"/>
              <a:t> </a:t>
            </a:r>
            <a:r>
              <a:rPr lang="pt-PT" dirty="0" err="1" smtClean="0"/>
              <a:t>the</a:t>
            </a:r>
            <a:r>
              <a:rPr lang="pt-PT" dirty="0" smtClean="0"/>
              <a:t> capital </a:t>
            </a:r>
            <a:r>
              <a:rPr lang="pt-PT" dirty="0" err="1" smtClean="0"/>
              <a:t>of</a:t>
            </a:r>
            <a:r>
              <a:rPr lang="pt-PT" dirty="0" smtClean="0"/>
              <a:t> </a:t>
            </a:r>
            <a:r>
              <a:rPr lang="pt-PT" dirty="0" err="1" smtClean="0"/>
              <a:t>Prussia</a:t>
            </a:r>
            <a:r>
              <a:rPr lang="pt-PT" dirty="0" smtClean="0"/>
              <a:t>. </a:t>
            </a:r>
          </a:p>
          <a:p>
            <a:endParaRPr lang="pt-PT" dirty="0"/>
          </a:p>
        </p:txBody>
      </p:sp>
      <p:sp>
        <p:nvSpPr>
          <p:cNvPr id="4" name="Slide Number Placeholder 3"/>
          <p:cNvSpPr>
            <a:spLocks noGrp="1"/>
          </p:cNvSpPr>
          <p:nvPr>
            <p:ph type="sldNum" sz="quarter" idx="10"/>
          </p:nvPr>
        </p:nvSpPr>
        <p:spPr/>
        <p:txBody>
          <a:bodyPr/>
          <a:lstStyle/>
          <a:p>
            <a:fld id="{E1526804-BC12-2E47-A5D0-09CBBB24ADDC}" type="slidenum">
              <a:rPr lang="pt-PT" smtClean="0"/>
              <a:t>73</a:t>
            </a:fld>
            <a:endParaRPr lang="pt-PT"/>
          </a:p>
        </p:txBody>
      </p:sp>
    </p:spTree>
    <p:extLst>
      <p:ext uri="{BB962C8B-B14F-4D97-AF65-F5344CB8AC3E}">
        <p14:creationId xmlns:p14="http://schemas.microsoft.com/office/powerpoint/2010/main" val="2268427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dirty="0" smtClean="0"/>
              <a:t>SM </a:t>
            </a:r>
            <a:r>
              <a:rPr lang="pt-PT" dirty="0" err="1" smtClean="0"/>
              <a:t>expectations</a:t>
            </a:r>
            <a:r>
              <a:rPr lang="pt-PT" baseline="0" dirty="0" smtClean="0"/>
              <a:t> match </a:t>
            </a:r>
            <a:r>
              <a:rPr lang="pt-PT" baseline="0" dirty="0" err="1" smtClean="0"/>
              <a:t>measurements</a:t>
            </a:r>
            <a:r>
              <a:rPr lang="pt-PT" baseline="0" dirty="0" smtClean="0"/>
              <a:t> </a:t>
            </a:r>
            <a:r>
              <a:rPr lang="pt-PT" baseline="0" dirty="0" err="1" smtClean="0"/>
              <a:t>at</a:t>
            </a:r>
            <a:r>
              <a:rPr lang="pt-PT" baseline="0" dirty="0" smtClean="0"/>
              <a:t> </a:t>
            </a:r>
            <a:r>
              <a:rPr lang="pt-PT" baseline="0" dirty="0" err="1" smtClean="0"/>
              <a:t>the</a:t>
            </a:r>
            <a:r>
              <a:rPr lang="pt-PT" baseline="0" dirty="0" smtClean="0"/>
              <a:t> LHC </a:t>
            </a:r>
            <a:r>
              <a:rPr lang="pt-PT" baseline="0" dirty="0" err="1" smtClean="0"/>
              <a:t>over</a:t>
            </a:r>
            <a:r>
              <a:rPr lang="pt-PT" baseline="0" dirty="0" smtClean="0"/>
              <a:t> a </a:t>
            </a:r>
            <a:r>
              <a:rPr lang="pt-PT" baseline="0" dirty="0" err="1" smtClean="0"/>
              <a:t>huge</a:t>
            </a:r>
            <a:r>
              <a:rPr lang="pt-PT" baseline="0" dirty="0" smtClean="0"/>
              <a:t> range (12 </a:t>
            </a:r>
            <a:r>
              <a:rPr lang="pt-PT" baseline="0" dirty="0" err="1" smtClean="0"/>
              <a:t>orders</a:t>
            </a:r>
            <a:r>
              <a:rPr lang="pt-PT" baseline="0" dirty="0" smtClean="0"/>
              <a:t> </a:t>
            </a:r>
            <a:r>
              <a:rPr lang="pt-PT" baseline="0" dirty="0" err="1" smtClean="0"/>
              <a:t>of</a:t>
            </a:r>
            <a:r>
              <a:rPr lang="pt-PT" baseline="0" dirty="0" smtClean="0"/>
              <a:t> magnitude)! </a:t>
            </a:r>
            <a:r>
              <a:rPr lang="pt-PT" baseline="0" dirty="0" err="1" smtClean="0"/>
              <a:t>Clearly</a:t>
            </a:r>
            <a:r>
              <a:rPr lang="pt-PT" baseline="0" dirty="0" smtClean="0"/>
              <a:t> </a:t>
            </a:r>
            <a:r>
              <a:rPr lang="pt-PT" baseline="0" dirty="0" err="1" smtClean="0"/>
              <a:t>we</a:t>
            </a:r>
            <a:r>
              <a:rPr lang="pt-PT" baseline="0" dirty="0" smtClean="0"/>
              <a:t> do </a:t>
            </a:r>
            <a:r>
              <a:rPr lang="pt-PT" baseline="0" dirty="0" err="1" smtClean="0"/>
              <a:t>know</a:t>
            </a:r>
            <a:r>
              <a:rPr lang="pt-PT" baseline="0" dirty="0" smtClean="0"/>
              <a:t> </a:t>
            </a:r>
            <a:r>
              <a:rPr lang="pt-PT" baseline="0" dirty="0" err="1" smtClean="0"/>
              <a:t>something</a:t>
            </a:r>
            <a:r>
              <a:rPr lang="pt-PT" baseline="0" dirty="0" smtClean="0"/>
              <a:t>....</a:t>
            </a:r>
            <a:endParaRPr lang="pt-PT" dirty="0"/>
          </a:p>
        </p:txBody>
      </p:sp>
      <p:sp>
        <p:nvSpPr>
          <p:cNvPr id="4" name="Slide Number Placeholder 3"/>
          <p:cNvSpPr>
            <a:spLocks noGrp="1"/>
          </p:cNvSpPr>
          <p:nvPr>
            <p:ph type="sldNum" sz="quarter" idx="10"/>
          </p:nvPr>
        </p:nvSpPr>
        <p:spPr/>
        <p:txBody>
          <a:bodyPr/>
          <a:lstStyle/>
          <a:p>
            <a:fld id="{E1526804-BC12-2E47-A5D0-09CBBB24ADDC}" type="slidenum">
              <a:rPr lang="pt-PT" smtClean="0"/>
              <a:t>9</a:t>
            </a:fld>
            <a:endParaRPr lang="pt-PT"/>
          </a:p>
        </p:txBody>
      </p:sp>
    </p:spTree>
    <p:extLst>
      <p:ext uri="{BB962C8B-B14F-4D97-AF65-F5344CB8AC3E}">
        <p14:creationId xmlns:p14="http://schemas.microsoft.com/office/powerpoint/2010/main" val="17983750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dirty="0" err="1" smtClean="0"/>
              <a:t>Erwin</a:t>
            </a:r>
            <a:r>
              <a:rPr lang="pt-PT" dirty="0" smtClean="0"/>
              <a:t> </a:t>
            </a:r>
            <a:r>
              <a:rPr lang="pt-PT" dirty="0" err="1" smtClean="0"/>
              <a:t>Rudolf</a:t>
            </a:r>
            <a:r>
              <a:rPr lang="pt-PT" dirty="0" smtClean="0"/>
              <a:t> </a:t>
            </a:r>
            <a:r>
              <a:rPr lang="pt-PT" dirty="0" err="1" smtClean="0"/>
              <a:t>Josef</a:t>
            </a:r>
            <a:r>
              <a:rPr lang="pt-PT" dirty="0" smtClean="0"/>
              <a:t> </a:t>
            </a:r>
            <a:r>
              <a:rPr lang="pt-PT" dirty="0" err="1" smtClean="0"/>
              <a:t>Alexander</a:t>
            </a:r>
            <a:r>
              <a:rPr lang="pt-PT" dirty="0" smtClean="0"/>
              <a:t> </a:t>
            </a:r>
            <a:r>
              <a:rPr lang="pt-PT" dirty="0" err="1" smtClean="0"/>
              <a:t>Schrödinger</a:t>
            </a:r>
            <a:r>
              <a:rPr lang="pt-PT" dirty="0" smtClean="0"/>
              <a:t> (1887 –1961), </a:t>
            </a:r>
            <a:r>
              <a:rPr lang="pt-PT" dirty="0" err="1" smtClean="0"/>
              <a:t>sometimes</a:t>
            </a:r>
            <a:r>
              <a:rPr lang="pt-PT" dirty="0" smtClean="0"/>
              <a:t> </a:t>
            </a:r>
            <a:r>
              <a:rPr lang="pt-PT" dirty="0" err="1" smtClean="0"/>
              <a:t>written</a:t>
            </a:r>
            <a:r>
              <a:rPr lang="pt-PT" dirty="0" smtClean="0"/>
              <a:t> as </a:t>
            </a:r>
            <a:r>
              <a:rPr lang="pt-PT" dirty="0" err="1" smtClean="0"/>
              <a:t>Erwin</a:t>
            </a:r>
            <a:r>
              <a:rPr lang="pt-PT" dirty="0" smtClean="0"/>
              <a:t> </a:t>
            </a:r>
            <a:r>
              <a:rPr lang="pt-PT" dirty="0" err="1" smtClean="0"/>
              <a:t>Schrodinger</a:t>
            </a:r>
            <a:r>
              <a:rPr lang="pt-PT" dirty="0" smtClean="0"/>
              <a:t> </a:t>
            </a:r>
            <a:r>
              <a:rPr lang="pt-PT" dirty="0" err="1" smtClean="0"/>
              <a:t>or</a:t>
            </a:r>
            <a:r>
              <a:rPr lang="pt-PT" dirty="0" smtClean="0"/>
              <a:t> </a:t>
            </a:r>
            <a:r>
              <a:rPr lang="pt-PT" dirty="0" err="1" smtClean="0"/>
              <a:t>Erwin</a:t>
            </a:r>
            <a:r>
              <a:rPr lang="pt-PT" dirty="0" smtClean="0"/>
              <a:t> </a:t>
            </a:r>
            <a:r>
              <a:rPr lang="pt-PT" dirty="0" err="1" smtClean="0"/>
              <a:t>Schroedinger</a:t>
            </a:r>
            <a:r>
              <a:rPr lang="pt-PT" dirty="0" smtClean="0"/>
              <a:t>, </a:t>
            </a:r>
            <a:r>
              <a:rPr lang="pt-PT" dirty="0" err="1" smtClean="0"/>
              <a:t>was</a:t>
            </a:r>
            <a:r>
              <a:rPr lang="pt-PT" dirty="0" smtClean="0"/>
              <a:t> a Nobel </a:t>
            </a:r>
            <a:r>
              <a:rPr lang="pt-PT" dirty="0" err="1" smtClean="0"/>
              <a:t>Prize-winning</a:t>
            </a:r>
            <a:r>
              <a:rPr lang="pt-PT" dirty="0" smtClean="0"/>
              <a:t> </a:t>
            </a:r>
            <a:r>
              <a:rPr lang="pt-PT" dirty="0" err="1" smtClean="0"/>
              <a:t>Austrian</a:t>
            </a:r>
            <a:r>
              <a:rPr lang="pt-PT" dirty="0" smtClean="0"/>
              <a:t> </a:t>
            </a:r>
            <a:r>
              <a:rPr lang="pt-PT" dirty="0" err="1" smtClean="0"/>
              <a:t>physicist</a:t>
            </a:r>
            <a:r>
              <a:rPr lang="pt-PT" dirty="0" smtClean="0"/>
              <a:t> </a:t>
            </a:r>
            <a:r>
              <a:rPr lang="pt-PT" dirty="0" err="1" smtClean="0"/>
              <a:t>who</a:t>
            </a:r>
            <a:r>
              <a:rPr lang="pt-PT" dirty="0" smtClean="0"/>
              <a:t> </a:t>
            </a:r>
            <a:r>
              <a:rPr lang="pt-PT" dirty="0" err="1" smtClean="0"/>
              <a:t>developed</a:t>
            </a:r>
            <a:r>
              <a:rPr lang="pt-PT" dirty="0" smtClean="0"/>
              <a:t> a </a:t>
            </a:r>
            <a:r>
              <a:rPr lang="pt-PT" dirty="0" err="1" smtClean="0"/>
              <a:t>number</a:t>
            </a:r>
            <a:r>
              <a:rPr lang="pt-PT" dirty="0" smtClean="0"/>
              <a:t> </a:t>
            </a:r>
            <a:r>
              <a:rPr lang="pt-PT" dirty="0" err="1" smtClean="0"/>
              <a:t>of</a:t>
            </a:r>
            <a:r>
              <a:rPr lang="pt-PT" dirty="0" smtClean="0"/>
              <a:t> fundamental </a:t>
            </a:r>
            <a:r>
              <a:rPr lang="pt-PT" dirty="0" err="1" smtClean="0"/>
              <a:t>results</a:t>
            </a:r>
            <a:r>
              <a:rPr lang="pt-PT" dirty="0" smtClean="0"/>
              <a:t> </a:t>
            </a:r>
            <a:r>
              <a:rPr lang="pt-PT" dirty="0" err="1" smtClean="0"/>
              <a:t>in</a:t>
            </a:r>
            <a:r>
              <a:rPr lang="pt-PT" dirty="0" smtClean="0"/>
              <a:t> </a:t>
            </a:r>
            <a:r>
              <a:rPr lang="pt-PT" dirty="0" err="1" smtClean="0"/>
              <a:t>the</a:t>
            </a:r>
            <a:r>
              <a:rPr lang="pt-PT" dirty="0" smtClean="0"/>
              <a:t> </a:t>
            </a:r>
            <a:r>
              <a:rPr lang="pt-PT" dirty="0" err="1" smtClean="0"/>
              <a:t>field</a:t>
            </a:r>
            <a:r>
              <a:rPr lang="pt-PT" dirty="0" smtClean="0"/>
              <a:t> </a:t>
            </a:r>
            <a:r>
              <a:rPr lang="pt-PT" dirty="0" err="1" smtClean="0"/>
              <a:t>of</a:t>
            </a:r>
            <a:r>
              <a:rPr lang="pt-PT" dirty="0" smtClean="0"/>
              <a:t> quantum </a:t>
            </a:r>
            <a:r>
              <a:rPr lang="pt-PT" dirty="0" err="1" smtClean="0"/>
              <a:t>theory</a:t>
            </a:r>
            <a:r>
              <a:rPr lang="pt-PT" dirty="0" smtClean="0"/>
              <a:t>, </a:t>
            </a:r>
            <a:r>
              <a:rPr lang="pt-PT" dirty="0" err="1" smtClean="0"/>
              <a:t>which</a:t>
            </a:r>
            <a:r>
              <a:rPr lang="pt-PT" dirty="0" smtClean="0"/>
              <a:t> </a:t>
            </a:r>
            <a:r>
              <a:rPr lang="pt-PT" dirty="0" err="1" smtClean="0"/>
              <a:t>formed</a:t>
            </a:r>
            <a:r>
              <a:rPr lang="pt-PT" dirty="0" smtClean="0"/>
              <a:t> </a:t>
            </a:r>
            <a:r>
              <a:rPr lang="pt-PT" dirty="0" err="1" smtClean="0"/>
              <a:t>the</a:t>
            </a:r>
            <a:r>
              <a:rPr lang="pt-PT" dirty="0" smtClean="0"/>
              <a:t> </a:t>
            </a:r>
            <a:r>
              <a:rPr lang="pt-PT" dirty="0" err="1" smtClean="0"/>
              <a:t>basis</a:t>
            </a:r>
            <a:r>
              <a:rPr lang="pt-PT" dirty="0" smtClean="0"/>
              <a:t> </a:t>
            </a:r>
            <a:r>
              <a:rPr lang="pt-PT" dirty="0" err="1" smtClean="0"/>
              <a:t>of</a:t>
            </a:r>
            <a:r>
              <a:rPr lang="pt-PT" dirty="0" smtClean="0"/>
              <a:t> </a:t>
            </a:r>
            <a:r>
              <a:rPr lang="pt-PT" dirty="0" err="1" smtClean="0"/>
              <a:t>wave</a:t>
            </a:r>
            <a:r>
              <a:rPr lang="pt-PT" dirty="0" smtClean="0"/>
              <a:t> </a:t>
            </a:r>
            <a:r>
              <a:rPr lang="pt-PT" dirty="0" err="1" smtClean="0"/>
              <a:t>mechanics</a:t>
            </a:r>
            <a:r>
              <a:rPr lang="pt-PT" dirty="0" smtClean="0"/>
              <a:t>: </a:t>
            </a:r>
            <a:r>
              <a:rPr lang="pt-PT" dirty="0" err="1" smtClean="0"/>
              <a:t>he</a:t>
            </a:r>
            <a:r>
              <a:rPr lang="pt-PT" dirty="0" smtClean="0"/>
              <a:t> </a:t>
            </a:r>
            <a:r>
              <a:rPr lang="pt-PT" dirty="0" err="1" smtClean="0"/>
              <a:t>formulated</a:t>
            </a:r>
            <a:r>
              <a:rPr lang="pt-PT" dirty="0" smtClean="0"/>
              <a:t> </a:t>
            </a:r>
            <a:r>
              <a:rPr lang="pt-PT" dirty="0" err="1" smtClean="0"/>
              <a:t>the</a:t>
            </a:r>
            <a:r>
              <a:rPr lang="pt-PT" dirty="0" smtClean="0"/>
              <a:t> </a:t>
            </a:r>
            <a:r>
              <a:rPr lang="pt-PT" dirty="0" err="1" smtClean="0"/>
              <a:t>wave</a:t>
            </a:r>
            <a:r>
              <a:rPr lang="pt-PT" dirty="0" smtClean="0"/>
              <a:t> </a:t>
            </a:r>
            <a:r>
              <a:rPr lang="pt-PT" dirty="0" err="1" smtClean="0"/>
              <a:t>equation</a:t>
            </a:r>
            <a:r>
              <a:rPr lang="pt-PT" dirty="0" smtClean="0"/>
              <a:t> (</a:t>
            </a:r>
            <a:r>
              <a:rPr lang="pt-PT" dirty="0" err="1" smtClean="0"/>
              <a:t>stationary</a:t>
            </a:r>
            <a:r>
              <a:rPr lang="pt-PT" dirty="0" smtClean="0"/>
              <a:t> </a:t>
            </a:r>
            <a:r>
              <a:rPr lang="pt-PT" dirty="0" err="1" smtClean="0"/>
              <a:t>and</a:t>
            </a:r>
            <a:r>
              <a:rPr lang="pt-PT" dirty="0" smtClean="0"/>
              <a:t> time-</a:t>
            </a:r>
            <a:r>
              <a:rPr lang="pt-PT" dirty="0" err="1" smtClean="0"/>
              <a:t>dependent</a:t>
            </a:r>
            <a:r>
              <a:rPr lang="pt-PT" dirty="0" smtClean="0"/>
              <a:t> </a:t>
            </a:r>
            <a:r>
              <a:rPr lang="pt-PT" dirty="0" err="1" smtClean="0"/>
              <a:t>Schrödinger</a:t>
            </a:r>
            <a:r>
              <a:rPr lang="pt-PT" dirty="0" smtClean="0"/>
              <a:t> </a:t>
            </a:r>
            <a:r>
              <a:rPr lang="pt-PT" dirty="0" err="1" smtClean="0"/>
              <a:t>equation</a:t>
            </a:r>
            <a:r>
              <a:rPr lang="pt-PT" dirty="0" smtClean="0"/>
              <a:t>) </a:t>
            </a:r>
            <a:r>
              <a:rPr lang="pt-PT" dirty="0" err="1" smtClean="0"/>
              <a:t>and</a:t>
            </a:r>
            <a:r>
              <a:rPr lang="pt-PT" dirty="0" smtClean="0"/>
              <a:t> </a:t>
            </a:r>
            <a:r>
              <a:rPr lang="pt-PT" dirty="0" err="1" smtClean="0"/>
              <a:t>revealed</a:t>
            </a:r>
            <a:r>
              <a:rPr lang="pt-PT" dirty="0" smtClean="0"/>
              <a:t> </a:t>
            </a:r>
            <a:r>
              <a:rPr lang="pt-PT" dirty="0" err="1" smtClean="0"/>
              <a:t>the</a:t>
            </a:r>
            <a:r>
              <a:rPr lang="pt-PT" dirty="0" smtClean="0"/>
              <a:t> </a:t>
            </a:r>
            <a:r>
              <a:rPr lang="pt-PT" dirty="0" err="1" smtClean="0"/>
              <a:t>identity</a:t>
            </a:r>
            <a:r>
              <a:rPr lang="pt-PT" dirty="0" smtClean="0"/>
              <a:t> </a:t>
            </a:r>
            <a:r>
              <a:rPr lang="pt-PT" dirty="0" err="1" smtClean="0"/>
              <a:t>of</a:t>
            </a:r>
            <a:r>
              <a:rPr lang="pt-PT" dirty="0" smtClean="0"/>
              <a:t> </a:t>
            </a:r>
            <a:r>
              <a:rPr lang="pt-PT" dirty="0" err="1" smtClean="0"/>
              <a:t>his</a:t>
            </a:r>
            <a:r>
              <a:rPr lang="pt-PT" dirty="0" smtClean="0"/>
              <a:t> </a:t>
            </a:r>
            <a:r>
              <a:rPr lang="pt-PT" dirty="0" err="1" smtClean="0"/>
              <a:t>development</a:t>
            </a:r>
            <a:r>
              <a:rPr lang="pt-PT" dirty="0" smtClean="0"/>
              <a:t> </a:t>
            </a:r>
            <a:r>
              <a:rPr lang="pt-PT" dirty="0" err="1" smtClean="0"/>
              <a:t>of</a:t>
            </a:r>
            <a:r>
              <a:rPr lang="pt-PT" dirty="0" smtClean="0"/>
              <a:t> </a:t>
            </a:r>
            <a:r>
              <a:rPr lang="pt-PT" dirty="0" err="1" smtClean="0"/>
              <a:t>the</a:t>
            </a:r>
            <a:r>
              <a:rPr lang="pt-PT" dirty="0" smtClean="0"/>
              <a:t> </a:t>
            </a:r>
            <a:r>
              <a:rPr lang="pt-PT" dirty="0" err="1" smtClean="0"/>
              <a:t>formalism</a:t>
            </a:r>
            <a:r>
              <a:rPr lang="pt-PT" dirty="0" smtClean="0"/>
              <a:t> </a:t>
            </a:r>
            <a:r>
              <a:rPr lang="pt-PT" dirty="0" err="1" smtClean="0"/>
              <a:t>and</a:t>
            </a:r>
            <a:r>
              <a:rPr lang="pt-PT" dirty="0" smtClean="0"/>
              <a:t> </a:t>
            </a:r>
            <a:r>
              <a:rPr lang="pt-PT" dirty="0" err="1" smtClean="0"/>
              <a:t>matrix</a:t>
            </a:r>
            <a:r>
              <a:rPr lang="pt-PT" dirty="0" smtClean="0"/>
              <a:t> </a:t>
            </a:r>
            <a:r>
              <a:rPr lang="pt-PT" dirty="0" err="1" smtClean="0"/>
              <a:t>mechanics</a:t>
            </a:r>
            <a:r>
              <a:rPr lang="pt-PT" dirty="0" smtClean="0"/>
              <a:t>. </a:t>
            </a:r>
            <a:r>
              <a:rPr lang="pt-PT" dirty="0" err="1" smtClean="0"/>
              <a:t>Schrödinger</a:t>
            </a:r>
            <a:r>
              <a:rPr lang="pt-PT" dirty="0" smtClean="0"/>
              <a:t> </a:t>
            </a:r>
            <a:r>
              <a:rPr lang="pt-PT" dirty="0" err="1" smtClean="0"/>
              <a:t>proposed</a:t>
            </a:r>
            <a:r>
              <a:rPr lang="pt-PT" dirty="0" smtClean="0"/>
              <a:t> </a:t>
            </a:r>
            <a:r>
              <a:rPr lang="pt-PT" dirty="0" err="1" smtClean="0"/>
              <a:t>an</a:t>
            </a:r>
            <a:r>
              <a:rPr lang="pt-PT" dirty="0" smtClean="0"/>
              <a:t> original </a:t>
            </a:r>
            <a:r>
              <a:rPr lang="pt-PT" dirty="0" err="1" smtClean="0"/>
              <a:t>interpretation</a:t>
            </a:r>
            <a:r>
              <a:rPr lang="pt-PT" dirty="0" smtClean="0"/>
              <a:t> </a:t>
            </a:r>
            <a:r>
              <a:rPr lang="pt-PT" dirty="0" err="1" smtClean="0"/>
              <a:t>of</a:t>
            </a:r>
            <a:r>
              <a:rPr lang="pt-PT" dirty="0" smtClean="0"/>
              <a:t> </a:t>
            </a:r>
            <a:r>
              <a:rPr lang="pt-PT" dirty="0" err="1" smtClean="0"/>
              <a:t>the</a:t>
            </a:r>
            <a:r>
              <a:rPr lang="pt-PT" dirty="0" smtClean="0"/>
              <a:t> </a:t>
            </a:r>
            <a:r>
              <a:rPr lang="pt-PT" dirty="0" err="1" smtClean="0"/>
              <a:t>physical</a:t>
            </a:r>
            <a:r>
              <a:rPr lang="pt-PT" dirty="0" smtClean="0"/>
              <a:t> </a:t>
            </a:r>
            <a:r>
              <a:rPr lang="pt-PT" dirty="0" err="1" smtClean="0"/>
              <a:t>meaning</a:t>
            </a:r>
            <a:r>
              <a:rPr lang="pt-PT" dirty="0" smtClean="0"/>
              <a:t> </a:t>
            </a:r>
            <a:r>
              <a:rPr lang="pt-PT" dirty="0" err="1" smtClean="0"/>
              <a:t>of</a:t>
            </a:r>
            <a:r>
              <a:rPr lang="pt-PT" dirty="0" smtClean="0"/>
              <a:t> </a:t>
            </a:r>
            <a:r>
              <a:rPr lang="pt-PT" dirty="0" err="1" smtClean="0"/>
              <a:t>the</a:t>
            </a:r>
            <a:r>
              <a:rPr lang="pt-PT" dirty="0" smtClean="0"/>
              <a:t> </a:t>
            </a:r>
            <a:r>
              <a:rPr lang="pt-PT" dirty="0" err="1" smtClean="0"/>
              <a:t>wave</a:t>
            </a:r>
            <a:r>
              <a:rPr lang="pt-PT" dirty="0" smtClean="0"/>
              <a:t> </a:t>
            </a:r>
            <a:r>
              <a:rPr lang="pt-PT" dirty="0" err="1" smtClean="0"/>
              <a:t>function</a:t>
            </a:r>
            <a:r>
              <a:rPr lang="pt-PT" dirty="0" smtClean="0"/>
              <a:t>.</a:t>
            </a:r>
          </a:p>
          <a:p>
            <a:endParaRPr lang="pt-PT" dirty="0" smtClean="0"/>
          </a:p>
          <a:p>
            <a:r>
              <a:rPr lang="pt-PT" dirty="0" smtClean="0"/>
              <a:t>Richard </a:t>
            </a:r>
            <a:r>
              <a:rPr lang="pt-PT" dirty="0" err="1" smtClean="0"/>
              <a:t>Phillips</a:t>
            </a:r>
            <a:r>
              <a:rPr lang="pt-PT" dirty="0" smtClean="0"/>
              <a:t> </a:t>
            </a:r>
            <a:r>
              <a:rPr lang="pt-PT" dirty="0" err="1" smtClean="0"/>
              <a:t>Feynman</a:t>
            </a:r>
            <a:r>
              <a:rPr lang="pt-PT" dirty="0" smtClean="0"/>
              <a:t> (1918 –</a:t>
            </a:r>
            <a:r>
              <a:rPr lang="pt-PT" baseline="0" dirty="0" smtClean="0"/>
              <a:t> </a:t>
            </a:r>
            <a:r>
              <a:rPr lang="pt-PT" dirty="0" smtClean="0"/>
              <a:t>1988) </a:t>
            </a:r>
            <a:r>
              <a:rPr lang="pt-PT" dirty="0" err="1" smtClean="0"/>
              <a:t>was</a:t>
            </a:r>
            <a:r>
              <a:rPr lang="pt-PT" dirty="0" smtClean="0"/>
              <a:t> </a:t>
            </a:r>
            <a:r>
              <a:rPr lang="pt-PT" dirty="0" err="1" smtClean="0"/>
              <a:t>an</a:t>
            </a:r>
            <a:r>
              <a:rPr lang="pt-PT" dirty="0" smtClean="0"/>
              <a:t> </a:t>
            </a:r>
            <a:r>
              <a:rPr lang="pt-PT" dirty="0" err="1" smtClean="0"/>
              <a:t>American</a:t>
            </a:r>
            <a:r>
              <a:rPr lang="pt-PT" dirty="0" smtClean="0"/>
              <a:t> </a:t>
            </a:r>
            <a:r>
              <a:rPr lang="pt-PT" dirty="0" err="1" smtClean="0"/>
              <a:t>theoretical</a:t>
            </a:r>
            <a:r>
              <a:rPr lang="pt-PT" dirty="0" smtClean="0"/>
              <a:t> </a:t>
            </a:r>
            <a:r>
              <a:rPr lang="pt-PT" dirty="0" err="1" smtClean="0"/>
              <a:t>physicist</a:t>
            </a:r>
            <a:r>
              <a:rPr lang="pt-PT" dirty="0" smtClean="0"/>
              <a:t> </a:t>
            </a:r>
            <a:r>
              <a:rPr lang="pt-PT" dirty="0" err="1" smtClean="0"/>
              <a:t>known</a:t>
            </a:r>
            <a:r>
              <a:rPr lang="pt-PT" dirty="0" smtClean="0"/>
              <a:t> for </a:t>
            </a:r>
            <a:r>
              <a:rPr lang="pt-PT" dirty="0" err="1" smtClean="0"/>
              <a:t>his</a:t>
            </a:r>
            <a:r>
              <a:rPr lang="pt-PT" dirty="0" smtClean="0"/>
              <a:t> </a:t>
            </a:r>
            <a:r>
              <a:rPr lang="pt-PT" dirty="0" err="1" smtClean="0"/>
              <a:t>work</a:t>
            </a:r>
            <a:r>
              <a:rPr lang="pt-PT" dirty="0" smtClean="0"/>
              <a:t> </a:t>
            </a:r>
            <a:r>
              <a:rPr lang="pt-PT" dirty="0" err="1" smtClean="0"/>
              <a:t>in</a:t>
            </a:r>
            <a:r>
              <a:rPr lang="pt-PT" dirty="0" smtClean="0"/>
              <a:t> </a:t>
            </a:r>
            <a:r>
              <a:rPr lang="pt-PT" dirty="0" err="1" smtClean="0"/>
              <a:t>the</a:t>
            </a:r>
            <a:r>
              <a:rPr lang="pt-PT" dirty="0" smtClean="0"/>
              <a:t> </a:t>
            </a:r>
            <a:r>
              <a:rPr lang="pt-PT" dirty="0" err="1" smtClean="0"/>
              <a:t>path</a:t>
            </a:r>
            <a:r>
              <a:rPr lang="pt-PT" dirty="0" smtClean="0"/>
              <a:t> integral </a:t>
            </a:r>
            <a:r>
              <a:rPr lang="pt-PT" dirty="0" err="1" smtClean="0"/>
              <a:t>formulation</a:t>
            </a:r>
            <a:r>
              <a:rPr lang="pt-PT" dirty="0" smtClean="0"/>
              <a:t> </a:t>
            </a:r>
            <a:r>
              <a:rPr lang="pt-PT" dirty="0" err="1" smtClean="0"/>
              <a:t>of</a:t>
            </a:r>
            <a:r>
              <a:rPr lang="pt-PT" dirty="0" smtClean="0"/>
              <a:t> quantum </a:t>
            </a:r>
            <a:r>
              <a:rPr lang="pt-PT" dirty="0" err="1" smtClean="0"/>
              <a:t>mechanics</a:t>
            </a:r>
            <a:r>
              <a:rPr lang="pt-PT" dirty="0" smtClean="0"/>
              <a:t>, </a:t>
            </a:r>
            <a:r>
              <a:rPr lang="pt-PT" dirty="0" err="1" smtClean="0"/>
              <a:t>the</a:t>
            </a:r>
            <a:r>
              <a:rPr lang="pt-PT" dirty="0" smtClean="0"/>
              <a:t> </a:t>
            </a:r>
            <a:r>
              <a:rPr lang="pt-PT" dirty="0" err="1" smtClean="0"/>
              <a:t>theory</a:t>
            </a:r>
            <a:r>
              <a:rPr lang="pt-PT" dirty="0" smtClean="0"/>
              <a:t> </a:t>
            </a:r>
            <a:r>
              <a:rPr lang="pt-PT" dirty="0" err="1" smtClean="0"/>
              <a:t>of</a:t>
            </a:r>
            <a:r>
              <a:rPr lang="pt-PT" dirty="0" smtClean="0"/>
              <a:t> quantum </a:t>
            </a:r>
            <a:r>
              <a:rPr lang="pt-PT" dirty="0" err="1" smtClean="0"/>
              <a:t>electrodynamics</a:t>
            </a:r>
            <a:r>
              <a:rPr lang="pt-PT" dirty="0" smtClean="0"/>
              <a:t>, </a:t>
            </a:r>
            <a:r>
              <a:rPr lang="pt-PT" dirty="0" err="1" smtClean="0"/>
              <a:t>and</a:t>
            </a:r>
            <a:r>
              <a:rPr lang="pt-PT" dirty="0" smtClean="0"/>
              <a:t> </a:t>
            </a:r>
            <a:r>
              <a:rPr lang="pt-PT" dirty="0" err="1" smtClean="0"/>
              <a:t>the</a:t>
            </a:r>
            <a:r>
              <a:rPr lang="pt-PT" dirty="0" smtClean="0"/>
              <a:t> </a:t>
            </a:r>
            <a:r>
              <a:rPr lang="pt-PT" dirty="0" err="1" smtClean="0"/>
              <a:t>physics</a:t>
            </a:r>
            <a:r>
              <a:rPr lang="pt-PT" dirty="0" smtClean="0"/>
              <a:t> </a:t>
            </a:r>
            <a:r>
              <a:rPr lang="pt-PT" dirty="0" err="1" smtClean="0"/>
              <a:t>of</a:t>
            </a:r>
            <a:r>
              <a:rPr lang="pt-PT" dirty="0" smtClean="0"/>
              <a:t> </a:t>
            </a:r>
            <a:r>
              <a:rPr lang="pt-PT" dirty="0" err="1" smtClean="0"/>
              <a:t>the</a:t>
            </a:r>
            <a:r>
              <a:rPr lang="pt-PT" dirty="0" smtClean="0"/>
              <a:t> </a:t>
            </a:r>
            <a:r>
              <a:rPr lang="pt-PT" dirty="0" err="1" smtClean="0"/>
              <a:t>superfluidity</a:t>
            </a:r>
            <a:r>
              <a:rPr lang="pt-PT" dirty="0" smtClean="0"/>
              <a:t> </a:t>
            </a:r>
            <a:r>
              <a:rPr lang="pt-PT" dirty="0" err="1" smtClean="0"/>
              <a:t>of</a:t>
            </a:r>
            <a:r>
              <a:rPr lang="pt-PT" dirty="0" smtClean="0"/>
              <a:t> </a:t>
            </a:r>
            <a:r>
              <a:rPr lang="pt-PT" dirty="0" err="1" smtClean="0"/>
              <a:t>supercooled</a:t>
            </a:r>
            <a:r>
              <a:rPr lang="pt-PT" dirty="0" smtClean="0"/>
              <a:t> </a:t>
            </a:r>
            <a:r>
              <a:rPr lang="pt-PT" dirty="0" err="1" smtClean="0"/>
              <a:t>liquid</a:t>
            </a:r>
            <a:r>
              <a:rPr lang="pt-PT" dirty="0" smtClean="0"/>
              <a:t> </a:t>
            </a:r>
            <a:r>
              <a:rPr lang="pt-PT" dirty="0" err="1" smtClean="0"/>
              <a:t>helium</a:t>
            </a:r>
            <a:r>
              <a:rPr lang="pt-PT" dirty="0" smtClean="0"/>
              <a:t>, as </a:t>
            </a:r>
            <a:r>
              <a:rPr lang="pt-PT" dirty="0" err="1" smtClean="0"/>
              <a:t>well</a:t>
            </a:r>
            <a:r>
              <a:rPr lang="pt-PT" dirty="0" smtClean="0"/>
              <a:t> as </a:t>
            </a:r>
            <a:r>
              <a:rPr lang="pt-PT" dirty="0" err="1" smtClean="0"/>
              <a:t>in</a:t>
            </a:r>
            <a:r>
              <a:rPr lang="pt-PT" dirty="0" smtClean="0"/>
              <a:t> </a:t>
            </a:r>
            <a:r>
              <a:rPr lang="pt-PT" dirty="0" err="1" smtClean="0"/>
              <a:t>particle</a:t>
            </a:r>
            <a:r>
              <a:rPr lang="pt-PT" dirty="0" smtClean="0"/>
              <a:t> </a:t>
            </a:r>
            <a:r>
              <a:rPr lang="pt-PT" dirty="0" err="1" smtClean="0"/>
              <a:t>physics</a:t>
            </a:r>
            <a:r>
              <a:rPr lang="pt-PT" dirty="0" smtClean="0"/>
              <a:t> for </a:t>
            </a:r>
            <a:r>
              <a:rPr lang="pt-PT" dirty="0" err="1" smtClean="0"/>
              <a:t>which</a:t>
            </a:r>
            <a:r>
              <a:rPr lang="pt-PT" dirty="0" smtClean="0"/>
              <a:t> </a:t>
            </a:r>
            <a:r>
              <a:rPr lang="pt-PT" dirty="0" err="1" smtClean="0"/>
              <a:t>he</a:t>
            </a:r>
            <a:r>
              <a:rPr lang="pt-PT" dirty="0" smtClean="0"/>
              <a:t> </a:t>
            </a:r>
            <a:r>
              <a:rPr lang="pt-PT" dirty="0" err="1" smtClean="0"/>
              <a:t>proposed</a:t>
            </a:r>
            <a:r>
              <a:rPr lang="pt-PT" dirty="0" smtClean="0"/>
              <a:t> </a:t>
            </a:r>
            <a:r>
              <a:rPr lang="pt-PT" dirty="0" err="1" smtClean="0"/>
              <a:t>the</a:t>
            </a:r>
            <a:r>
              <a:rPr lang="pt-PT" dirty="0" smtClean="0"/>
              <a:t> </a:t>
            </a:r>
            <a:r>
              <a:rPr lang="pt-PT" dirty="0" err="1" smtClean="0"/>
              <a:t>parton</a:t>
            </a:r>
            <a:r>
              <a:rPr lang="pt-PT" dirty="0" smtClean="0"/>
              <a:t> </a:t>
            </a:r>
            <a:r>
              <a:rPr lang="pt-PT" dirty="0" err="1" smtClean="0"/>
              <a:t>model</a:t>
            </a:r>
            <a:r>
              <a:rPr lang="pt-PT" dirty="0" smtClean="0"/>
              <a:t>. For </a:t>
            </a:r>
            <a:r>
              <a:rPr lang="pt-PT" dirty="0" err="1" smtClean="0"/>
              <a:t>his</a:t>
            </a:r>
            <a:r>
              <a:rPr lang="pt-PT" dirty="0" smtClean="0"/>
              <a:t> </a:t>
            </a:r>
            <a:r>
              <a:rPr lang="pt-PT" dirty="0" err="1" smtClean="0"/>
              <a:t>contributions</a:t>
            </a:r>
            <a:r>
              <a:rPr lang="pt-PT" dirty="0" smtClean="0"/>
              <a:t> to </a:t>
            </a:r>
            <a:r>
              <a:rPr lang="pt-PT" dirty="0" err="1" smtClean="0"/>
              <a:t>the</a:t>
            </a:r>
            <a:r>
              <a:rPr lang="pt-PT" dirty="0" smtClean="0"/>
              <a:t> </a:t>
            </a:r>
            <a:r>
              <a:rPr lang="pt-PT" dirty="0" err="1" smtClean="0"/>
              <a:t>development</a:t>
            </a:r>
            <a:r>
              <a:rPr lang="pt-PT" dirty="0" smtClean="0"/>
              <a:t> </a:t>
            </a:r>
            <a:r>
              <a:rPr lang="pt-PT" dirty="0" err="1" smtClean="0"/>
              <a:t>of</a:t>
            </a:r>
            <a:r>
              <a:rPr lang="pt-PT" dirty="0" smtClean="0"/>
              <a:t> quantum </a:t>
            </a:r>
            <a:r>
              <a:rPr lang="pt-PT" dirty="0" err="1" smtClean="0"/>
              <a:t>electrodynamics</a:t>
            </a:r>
            <a:r>
              <a:rPr lang="pt-PT" dirty="0" smtClean="0"/>
              <a:t>, </a:t>
            </a:r>
            <a:r>
              <a:rPr lang="pt-PT" dirty="0" err="1" smtClean="0"/>
              <a:t>Feynman</a:t>
            </a:r>
            <a:r>
              <a:rPr lang="pt-PT" dirty="0" smtClean="0"/>
              <a:t>, </a:t>
            </a:r>
            <a:r>
              <a:rPr lang="pt-PT" dirty="0" err="1" smtClean="0"/>
              <a:t>jointly</a:t>
            </a:r>
            <a:r>
              <a:rPr lang="pt-PT" dirty="0" smtClean="0"/>
              <a:t> </a:t>
            </a:r>
            <a:r>
              <a:rPr lang="pt-PT" dirty="0" err="1" smtClean="0"/>
              <a:t>with</a:t>
            </a:r>
            <a:r>
              <a:rPr lang="pt-PT" dirty="0" smtClean="0"/>
              <a:t> Julian </a:t>
            </a:r>
            <a:r>
              <a:rPr lang="pt-PT" dirty="0" err="1" smtClean="0"/>
              <a:t>Schwinger</a:t>
            </a:r>
            <a:r>
              <a:rPr lang="pt-PT" dirty="0" smtClean="0"/>
              <a:t> </a:t>
            </a:r>
            <a:r>
              <a:rPr lang="pt-PT" dirty="0" err="1" smtClean="0"/>
              <a:t>and</a:t>
            </a:r>
            <a:r>
              <a:rPr lang="pt-PT" dirty="0" smtClean="0"/>
              <a:t> </a:t>
            </a:r>
            <a:r>
              <a:rPr lang="pt-PT" dirty="0" err="1" smtClean="0"/>
              <a:t>Sin-Itiro</a:t>
            </a:r>
            <a:r>
              <a:rPr lang="pt-PT" dirty="0" smtClean="0"/>
              <a:t> </a:t>
            </a:r>
            <a:r>
              <a:rPr lang="pt-PT" dirty="0" err="1" smtClean="0"/>
              <a:t>Tomonaga</a:t>
            </a:r>
            <a:r>
              <a:rPr lang="pt-PT" dirty="0" smtClean="0"/>
              <a:t>, </a:t>
            </a:r>
            <a:r>
              <a:rPr lang="pt-PT" dirty="0" err="1" smtClean="0"/>
              <a:t>received</a:t>
            </a:r>
            <a:r>
              <a:rPr lang="pt-PT" dirty="0" smtClean="0"/>
              <a:t> </a:t>
            </a:r>
            <a:r>
              <a:rPr lang="pt-PT" dirty="0" err="1" smtClean="0"/>
              <a:t>the</a:t>
            </a:r>
            <a:r>
              <a:rPr lang="pt-PT" dirty="0" smtClean="0"/>
              <a:t> Nobel </a:t>
            </a:r>
            <a:r>
              <a:rPr lang="pt-PT" dirty="0" err="1" smtClean="0"/>
              <a:t>Prize</a:t>
            </a:r>
            <a:r>
              <a:rPr lang="pt-PT" dirty="0" smtClean="0"/>
              <a:t> </a:t>
            </a:r>
            <a:r>
              <a:rPr lang="pt-PT" dirty="0" err="1" smtClean="0"/>
              <a:t>in</a:t>
            </a:r>
            <a:r>
              <a:rPr lang="pt-PT" dirty="0" smtClean="0"/>
              <a:t> </a:t>
            </a:r>
            <a:r>
              <a:rPr lang="pt-PT" dirty="0" err="1" smtClean="0"/>
              <a:t>Physics</a:t>
            </a:r>
            <a:r>
              <a:rPr lang="pt-PT" dirty="0" smtClean="0"/>
              <a:t> </a:t>
            </a:r>
            <a:r>
              <a:rPr lang="pt-PT" dirty="0" err="1" smtClean="0"/>
              <a:t>in</a:t>
            </a:r>
            <a:r>
              <a:rPr lang="pt-PT" dirty="0" smtClean="0"/>
              <a:t> 1965.</a:t>
            </a:r>
            <a:endParaRPr lang="pt-PT" dirty="0"/>
          </a:p>
        </p:txBody>
      </p:sp>
      <p:sp>
        <p:nvSpPr>
          <p:cNvPr id="4" name="Slide Number Placeholder 3"/>
          <p:cNvSpPr>
            <a:spLocks noGrp="1"/>
          </p:cNvSpPr>
          <p:nvPr>
            <p:ph type="sldNum" sz="quarter" idx="10"/>
          </p:nvPr>
        </p:nvSpPr>
        <p:spPr/>
        <p:txBody>
          <a:bodyPr/>
          <a:lstStyle/>
          <a:p>
            <a:fld id="{E1526804-BC12-2E47-A5D0-09CBBB24ADDC}" type="slidenum">
              <a:rPr lang="pt-PT" smtClean="0"/>
              <a:t>77</a:t>
            </a:fld>
            <a:endParaRPr lang="pt-PT"/>
          </a:p>
        </p:txBody>
      </p:sp>
    </p:spTree>
    <p:extLst>
      <p:ext uri="{BB962C8B-B14F-4D97-AF65-F5344CB8AC3E}">
        <p14:creationId xmlns:p14="http://schemas.microsoft.com/office/powerpoint/2010/main" val="6657489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By the way: this is related to the conservation of electric charge!</a:t>
            </a:r>
          </a:p>
          <a:p>
            <a:endParaRPr lang="pt-PT" dirty="0"/>
          </a:p>
        </p:txBody>
      </p:sp>
      <p:sp>
        <p:nvSpPr>
          <p:cNvPr id="4" name="Slide Number Placeholder 3"/>
          <p:cNvSpPr>
            <a:spLocks noGrp="1"/>
          </p:cNvSpPr>
          <p:nvPr>
            <p:ph type="sldNum" sz="quarter" idx="10"/>
          </p:nvPr>
        </p:nvSpPr>
        <p:spPr/>
        <p:txBody>
          <a:bodyPr/>
          <a:lstStyle/>
          <a:p>
            <a:fld id="{E1526804-BC12-2E47-A5D0-09CBBB24ADDC}" type="slidenum">
              <a:rPr lang="pt-PT" smtClean="0"/>
              <a:t>80</a:t>
            </a:fld>
            <a:endParaRPr lang="pt-PT"/>
          </a:p>
        </p:txBody>
      </p:sp>
    </p:spTree>
    <p:extLst>
      <p:ext uri="{BB962C8B-B14F-4D97-AF65-F5344CB8AC3E}">
        <p14:creationId xmlns:p14="http://schemas.microsoft.com/office/powerpoint/2010/main" val="26568275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smtClean="0"/>
              <a:t>Demanding local gauge conservation resulted in obtaining a new field (the photon) and its interactions with the fermion fields. This is the blueprint of all Standard Model theories (called “Gauge theories”).</a:t>
            </a:r>
          </a:p>
          <a:p>
            <a:pPr marL="0" indent="0">
              <a:buNone/>
            </a:pPr>
            <a:r>
              <a:rPr lang="en-GB" dirty="0" smtClean="0"/>
              <a:t>Gauge theories are automatically </a:t>
            </a:r>
            <a:r>
              <a:rPr lang="en-GB" dirty="0" err="1" smtClean="0"/>
              <a:t>renormalizable</a:t>
            </a:r>
            <a:r>
              <a:rPr lang="en-GB" dirty="0" smtClean="0"/>
              <a:t> (‘t </a:t>
            </a:r>
            <a:r>
              <a:rPr lang="en-GB" dirty="0" err="1" smtClean="0"/>
              <a:t>Hooft</a:t>
            </a:r>
            <a:r>
              <a:rPr lang="en-GB" dirty="0" smtClean="0"/>
              <a:t> &amp; </a:t>
            </a:r>
            <a:r>
              <a:rPr lang="en-GB" dirty="0" err="1" smtClean="0"/>
              <a:t>Veltman’s</a:t>
            </a:r>
            <a:r>
              <a:rPr lang="en-GB" dirty="0" smtClean="0"/>
              <a:t> Nobel prize) i.e. don’t produce nonsense. </a:t>
            </a:r>
            <a:endParaRPr lang="pt-PT" dirty="0"/>
          </a:p>
        </p:txBody>
      </p:sp>
      <p:sp>
        <p:nvSpPr>
          <p:cNvPr id="4" name="Slide Number Placeholder 3"/>
          <p:cNvSpPr>
            <a:spLocks noGrp="1"/>
          </p:cNvSpPr>
          <p:nvPr>
            <p:ph type="sldNum" sz="quarter" idx="10"/>
          </p:nvPr>
        </p:nvSpPr>
        <p:spPr/>
        <p:txBody>
          <a:bodyPr/>
          <a:lstStyle/>
          <a:p>
            <a:fld id="{E1526804-BC12-2E47-A5D0-09CBBB24ADDC}" type="slidenum">
              <a:rPr lang="pt-PT" smtClean="0"/>
              <a:t>81</a:t>
            </a:fld>
            <a:endParaRPr lang="pt-PT"/>
          </a:p>
        </p:txBody>
      </p:sp>
    </p:spTree>
    <p:extLst>
      <p:ext uri="{BB962C8B-B14F-4D97-AF65-F5344CB8AC3E}">
        <p14:creationId xmlns:p14="http://schemas.microsoft.com/office/powerpoint/2010/main" val="19837003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dirty="0" smtClean="0"/>
              <a:t>SÓ ILUSTRAÇÃO</a:t>
            </a:r>
            <a:endParaRPr lang="pt-PT" dirty="0"/>
          </a:p>
        </p:txBody>
      </p:sp>
      <p:sp>
        <p:nvSpPr>
          <p:cNvPr id="4" name="Slide Number Placeholder 3"/>
          <p:cNvSpPr>
            <a:spLocks noGrp="1"/>
          </p:cNvSpPr>
          <p:nvPr>
            <p:ph type="sldNum" sz="quarter" idx="10"/>
          </p:nvPr>
        </p:nvSpPr>
        <p:spPr/>
        <p:txBody>
          <a:bodyPr/>
          <a:lstStyle/>
          <a:p>
            <a:fld id="{230B4BB6-B4E5-9547-BFF9-FC5A119BB241}" type="slidenum">
              <a:rPr lang="pt-PT" smtClean="0"/>
              <a:t>83</a:t>
            </a:fld>
            <a:endParaRPr lang="pt-PT"/>
          </a:p>
        </p:txBody>
      </p:sp>
    </p:spTree>
    <p:extLst>
      <p:ext uri="{BB962C8B-B14F-4D97-AF65-F5344CB8AC3E}">
        <p14:creationId xmlns:p14="http://schemas.microsoft.com/office/powerpoint/2010/main" val="32552479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dirty="0" err="1" smtClean="0"/>
              <a:t>https</a:t>
            </a:r>
            <a:r>
              <a:rPr lang="pt-PT" dirty="0" smtClean="0"/>
              <a:t>://</a:t>
            </a:r>
            <a:r>
              <a:rPr lang="pt-PT" dirty="0" err="1" smtClean="0"/>
              <a:t>atlas.web.cern.ch</a:t>
            </a:r>
            <a:r>
              <a:rPr lang="pt-PT" dirty="0" smtClean="0"/>
              <a:t>/Atlas/GROUPS/PHYSICS/PAPERS/HIGG-2017-04/ </a:t>
            </a:r>
            <a:r>
              <a:rPr lang="pt-PT" dirty="0" smtClean="0">
                <a:sym typeface="Wingdings"/>
              </a:rPr>
              <a:t> </a:t>
            </a:r>
            <a:r>
              <a:rPr lang="pt-PT" b="1" dirty="0" smtClean="0">
                <a:sym typeface="Wingdings"/>
              </a:rPr>
              <a:t>10 </a:t>
            </a:r>
            <a:r>
              <a:rPr lang="pt-PT" b="1" dirty="0" err="1" smtClean="0">
                <a:sym typeface="Wingdings"/>
              </a:rPr>
              <a:t>August</a:t>
            </a:r>
            <a:r>
              <a:rPr lang="pt-PT" b="1" dirty="0" smtClean="0">
                <a:sym typeface="Wingdings"/>
              </a:rPr>
              <a:t> 2018</a:t>
            </a:r>
          </a:p>
          <a:p>
            <a:endParaRPr lang="pt-PT" b="1" dirty="0"/>
          </a:p>
        </p:txBody>
      </p:sp>
      <p:sp>
        <p:nvSpPr>
          <p:cNvPr id="4" name="Slide Number Placeholder 3"/>
          <p:cNvSpPr>
            <a:spLocks noGrp="1"/>
          </p:cNvSpPr>
          <p:nvPr>
            <p:ph type="sldNum" sz="quarter" idx="10"/>
          </p:nvPr>
        </p:nvSpPr>
        <p:spPr/>
        <p:txBody>
          <a:bodyPr/>
          <a:lstStyle/>
          <a:p>
            <a:fld id="{230B4BB6-B4E5-9547-BFF9-FC5A119BB241}" type="slidenum">
              <a:rPr lang="pt-PT" smtClean="0"/>
              <a:t>85</a:t>
            </a:fld>
            <a:endParaRPr lang="pt-PT"/>
          </a:p>
        </p:txBody>
      </p:sp>
    </p:spTree>
    <p:extLst>
      <p:ext uri="{BB962C8B-B14F-4D97-AF65-F5344CB8AC3E}">
        <p14:creationId xmlns:p14="http://schemas.microsoft.com/office/powerpoint/2010/main" val="123990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dirty="0" smtClean="0"/>
              <a:t>Tomando</a:t>
            </a:r>
            <a:r>
              <a:rPr lang="pt-PT" baseline="0" dirty="0" smtClean="0"/>
              <a:t> os termos do </a:t>
            </a:r>
            <a:r>
              <a:rPr lang="pt-PT" baseline="0" dirty="0" err="1" smtClean="0"/>
              <a:t>Lagrangeano</a:t>
            </a:r>
            <a:r>
              <a:rPr lang="pt-PT" baseline="0" dirty="0" smtClean="0"/>
              <a:t> da QED mas juntando m(</a:t>
            </a:r>
            <a:r>
              <a:rPr lang="pt-PT" baseline="0" dirty="0" err="1" smtClean="0"/>
              <a:t>gamma</a:t>
            </a:r>
            <a:r>
              <a:rPr lang="pt-PT" baseline="0" dirty="0" smtClean="0"/>
              <a:t>) </a:t>
            </a:r>
            <a:r>
              <a:rPr lang="pt-PT" baseline="0" dirty="0" smtClean="0"/>
              <a:t>à mão:</a:t>
            </a:r>
            <a:endParaRPr lang="pt-PT" dirty="0"/>
          </a:p>
        </p:txBody>
      </p:sp>
      <p:sp>
        <p:nvSpPr>
          <p:cNvPr id="4" name="Slide Number Placeholder 3"/>
          <p:cNvSpPr>
            <a:spLocks noGrp="1"/>
          </p:cNvSpPr>
          <p:nvPr>
            <p:ph type="sldNum" sz="quarter" idx="10"/>
          </p:nvPr>
        </p:nvSpPr>
        <p:spPr/>
        <p:txBody>
          <a:bodyPr/>
          <a:lstStyle/>
          <a:p>
            <a:fld id="{230B4BB6-B4E5-9547-BFF9-FC5A119BB241}" type="slidenum">
              <a:rPr lang="pt-PT" smtClean="0"/>
              <a:t>12</a:t>
            </a:fld>
            <a:endParaRPr lang="pt-PT"/>
          </a:p>
        </p:txBody>
      </p:sp>
    </p:spTree>
    <p:extLst>
      <p:ext uri="{BB962C8B-B14F-4D97-AF65-F5344CB8AC3E}">
        <p14:creationId xmlns:p14="http://schemas.microsoft.com/office/powerpoint/2010/main" val="3255247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dirty="0" smtClean="0"/>
              <a:t>Peter </a:t>
            </a:r>
            <a:r>
              <a:rPr lang="pt-PT" dirty="0" err="1" smtClean="0"/>
              <a:t>Ware</a:t>
            </a:r>
            <a:r>
              <a:rPr lang="pt-PT" dirty="0" smtClean="0"/>
              <a:t> </a:t>
            </a:r>
            <a:r>
              <a:rPr lang="pt-PT" dirty="0" err="1" smtClean="0"/>
              <a:t>Higgs</a:t>
            </a:r>
            <a:r>
              <a:rPr lang="pt-PT" dirty="0" smtClean="0"/>
              <a:t> (</a:t>
            </a:r>
            <a:r>
              <a:rPr lang="pt-PT" dirty="0" err="1" smtClean="0"/>
              <a:t>born</a:t>
            </a:r>
            <a:r>
              <a:rPr lang="pt-PT" dirty="0" smtClean="0"/>
              <a:t> 29 </a:t>
            </a:r>
            <a:r>
              <a:rPr lang="pt-PT" dirty="0" err="1" smtClean="0"/>
              <a:t>May</a:t>
            </a:r>
            <a:r>
              <a:rPr lang="pt-PT" dirty="0" smtClean="0"/>
              <a:t> 1929) </a:t>
            </a:r>
            <a:r>
              <a:rPr lang="pt-PT" dirty="0" err="1" smtClean="0"/>
              <a:t>is</a:t>
            </a:r>
            <a:r>
              <a:rPr lang="pt-PT" dirty="0" smtClean="0"/>
              <a:t> a </a:t>
            </a:r>
            <a:r>
              <a:rPr lang="pt-PT" dirty="0" err="1" smtClean="0"/>
              <a:t>British</a:t>
            </a:r>
            <a:r>
              <a:rPr lang="pt-PT" dirty="0" smtClean="0"/>
              <a:t> </a:t>
            </a:r>
            <a:r>
              <a:rPr lang="pt-PT" dirty="0" err="1" smtClean="0"/>
              <a:t>theoretical</a:t>
            </a:r>
            <a:r>
              <a:rPr lang="pt-PT" dirty="0" smtClean="0"/>
              <a:t> </a:t>
            </a:r>
            <a:r>
              <a:rPr lang="pt-PT" dirty="0" err="1" smtClean="0"/>
              <a:t>physicist</a:t>
            </a:r>
            <a:r>
              <a:rPr lang="pt-PT" dirty="0" smtClean="0"/>
              <a:t>, </a:t>
            </a:r>
            <a:r>
              <a:rPr lang="pt-PT" dirty="0" err="1" smtClean="0"/>
              <a:t>emeritus</a:t>
            </a:r>
            <a:r>
              <a:rPr lang="pt-PT" dirty="0" smtClean="0"/>
              <a:t> professor </a:t>
            </a:r>
            <a:r>
              <a:rPr lang="pt-PT" dirty="0" err="1" smtClean="0"/>
              <a:t>at</a:t>
            </a:r>
            <a:r>
              <a:rPr lang="pt-PT" dirty="0" smtClean="0"/>
              <a:t> </a:t>
            </a:r>
            <a:r>
              <a:rPr lang="pt-PT" dirty="0" err="1" smtClean="0"/>
              <a:t>the</a:t>
            </a:r>
            <a:r>
              <a:rPr lang="pt-PT" dirty="0" smtClean="0"/>
              <a:t> </a:t>
            </a:r>
            <a:r>
              <a:rPr lang="pt-PT" dirty="0" err="1" smtClean="0"/>
              <a:t>University</a:t>
            </a:r>
            <a:r>
              <a:rPr lang="pt-PT" dirty="0" smtClean="0"/>
              <a:t> </a:t>
            </a:r>
            <a:r>
              <a:rPr lang="pt-PT" dirty="0" err="1" smtClean="0"/>
              <a:t>of</a:t>
            </a:r>
            <a:r>
              <a:rPr lang="pt-PT" dirty="0" smtClean="0"/>
              <a:t> Edinburgh.</a:t>
            </a:r>
            <a:r>
              <a:rPr lang="pt-PT" baseline="0" dirty="0" smtClean="0"/>
              <a:t> </a:t>
            </a:r>
            <a:r>
              <a:rPr lang="pt-PT" dirty="0" err="1" smtClean="0"/>
              <a:t>In</a:t>
            </a:r>
            <a:r>
              <a:rPr lang="pt-PT" dirty="0" smtClean="0"/>
              <a:t> </a:t>
            </a:r>
            <a:r>
              <a:rPr lang="pt-PT" dirty="0" err="1" smtClean="0"/>
              <a:t>the</a:t>
            </a:r>
            <a:r>
              <a:rPr lang="pt-PT" dirty="0" smtClean="0"/>
              <a:t> 1960s, </a:t>
            </a:r>
            <a:r>
              <a:rPr lang="pt-PT" dirty="0" err="1" smtClean="0"/>
              <a:t>he</a:t>
            </a:r>
            <a:r>
              <a:rPr lang="pt-PT" dirty="0" smtClean="0"/>
              <a:t> </a:t>
            </a:r>
            <a:r>
              <a:rPr lang="pt-PT" dirty="0" err="1" smtClean="0"/>
              <a:t>proposed</a:t>
            </a:r>
            <a:r>
              <a:rPr lang="pt-PT" dirty="0" smtClean="0"/>
              <a:t> </a:t>
            </a:r>
            <a:r>
              <a:rPr lang="pt-PT" dirty="0" err="1" smtClean="0"/>
              <a:t>that</a:t>
            </a:r>
            <a:r>
              <a:rPr lang="pt-PT" dirty="0" smtClean="0"/>
              <a:t> </a:t>
            </a:r>
            <a:r>
              <a:rPr lang="pt-PT" dirty="0" err="1" smtClean="0"/>
              <a:t>broken</a:t>
            </a:r>
            <a:r>
              <a:rPr lang="pt-PT" dirty="0" smtClean="0"/>
              <a:t> </a:t>
            </a:r>
            <a:r>
              <a:rPr lang="pt-PT" dirty="0" err="1" smtClean="0"/>
              <a:t>symmetry</a:t>
            </a:r>
            <a:r>
              <a:rPr lang="pt-PT" dirty="0" smtClean="0"/>
              <a:t> </a:t>
            </a:r>
            <a:r>
              <a:rPr lang="pt-PT" dirty="0" err="1" smtClean="0"/>
              <a:t>in</a:t>
            </a:r>
            <a:r>
              <a:rPr lang="pt-PT" dirty="0" smtClean="0"/>
              <a:t> </a:t>
            </a:r>
            <a:r>
              <a:rPr lang="pt-PT" dirty="0" err="1" smtClean="0"/>
              <a:t>electroweak</a:t>
            </a:r>
            <a:r>
              <a:rPr lang="pt-PT" dirty="0" smtClean="0"/>
              <a:t> </a:t>
            </a:r>
            <a:r>
              <a:rPr lang="pt-PT" dirty="0" err="1" smtClean="0"/>
              <a:t>theory</a:t>
            </a:r>
            <a:r>
              <a:rPr lang="pt-PT" dirty="0" smtClean="0"/>
              <a:t> </a:t>
            </a:r>
            <a:r>
              <a:rPr lang="pt-PT" dirty="0" err="1" smtClean="0"/>
              <a:t>could</a:t>
            </a:r>
            <a:r>
              <a:rPr lang="pt-PT" dirty="0" smtClean="0"/>
              <a:t> </a:t>
            </a:r>
            <a:r>
              <a:rPr lang="pt-PT" dirty="0" err="1" smtClean="0"/>
              <a:t>explain</a:t>
            </a:r>
            <a:r>
              <a:rPr lang="pt-PT" dirty="0" smtClean="0"/>
              <a:t> </a:t>
            </a:r>
            <a:r>
              <a:rPr lang="pt-PT" dirty="0" err="1" smtClean="0"/>
              <a:t>the</a:t>
            </a:r>
            <a:r>
              <a:rPr lang="pt-PT" dirty="0" smtClean="0"/>
              <a:t> </a:t>
            </a:r>
            <a:r>
              <a:rPr lang="pt-PT" dirty="0" err="1" smtClean="0"/>
              <a:t>origin</a:t>
            </a:r>
            <a:r>
              <a:rPr lang="pt-PT" dirty="0" smtClean="0"/>
              <a:t> </a:t>
            </a:r>
            <a:r>
              <a:rPr lang="pt-PT" dirty="0" err="1" smtClean="0"/>
              <a:t>of</a:t>
            </a:r>
            <a:r>
              <a:rPr lang="pt-PT" dirty="0" smtClean="0"/>
              <a:t> </a:t>
            </a:r>
            <a:r>
              <a:rPr lang="pt-PT" dirty="0" err="1" smtClean="0"/>
              <a:t>mass</a:t>
            </a:r>
            <a:r>
              <a:rPr lang="pt-PT" dirty="0" smtClean="0"/>
              <a:t> </a:t>
            </a:r>
            <a:r>
              <a:rPr lang="pt-PT" dirty="0" err="1" smtClean="0"/>
              <a:t>of</a:t>
            </a:r>
            <a:r>
              <a:rPr lang="pt-PT" dirty="0" smtClean="0"/>
              <a:t> </a:t>
            </a:r>
            <a:r>
              <a:rPr lang="pt-PT" dirty="0" err="1" smtClean="0"/>
              <a:t>elementary</a:t>
            </a:r>
            <a:r>
              <a:rPr lang="pt-PT" dirty="0" smtClean="0"/>
              <a:t> </a:t>
            </a:r>
            <a:r>
              <a:rPr lang="pt-PT" dirty="0" err="1" smtClean="0"/>
              <a:t>particles</a:t>
            </a:r>
            <a:r>
              <a:rPr lang="pt-PT" dirty="0" smtClean="0"/>
              <a:t> </a:t>
            </a:r>
            <a:r>
              <a:rPr lang="pt-PT" dirty="0" err="1" smtClean="0"/>
              <a:t>in</a:t>
            </a:r>
            <a:r>
              <a:rPr lang="pt-PT" dirty="0" smtClean="0"/>
              <a:t> general </a:t>
            </a:r>
            <a:r>
              <a:rPr lang="pt-PT" dirty="0" err="1" smtClean="0"/>
              <a:t>and</a:t>
            </a:r>
            <a:r>
              <a:rPr lang="pt-PT" dirty="0" smtClean="0"/>
              <a:t> </a:t>
            </a:r>
            <a:r>
              <a:rPr lang="pt-PT" dirty="0" err="1" smtClean="0"/>
              <a:t>of</a:t>
            </a:r>
            <a:r>
              <a:rPr lang="pt-PT" dirty="0" smtClean="0"/>
              <a:t> </a:t>
            </a:r>
            <a:r>
              <a:rPr lang="pt-PT" dirty="0" err="1" smtClean="0"/>
              <a:t>the</a:t>
            </a:r>
            <a:r>
              <a:rPr lang="pt-PT" dirty="0" smtClean="0"/>
              <a:t> W </a:t>
            </a:r>
            <a:r>
              <a:rPr lang="pt-PT" dirty="0" err="1" smtClean="0"/>
              <a:t>and</a:t>
            </a:r>
            <a:r>
              <a:rPr lang="pt-PT" dirty="0" smtClean="0"/>
              <a:t> Z </a:t>
            </a:r>
            <a:r>
              <a:rPr lang="pt-PT" dirty="0" err="1" smtClean="0"/>
              <a:t>bosons</a:t>
            </a:r>
            <a:r>
              <a:rPr lang="pt-PT" dirty="0" smtClean="0"/>
              <a:t> </a:t>
            </a:r>
            <a:r>
              <a:rPr lang="pt-PT" dirty="0" err="1" smtClean="0"/>
              <a:t>in</a:t>
            </a:r>
            <a:r>
              <a:rPr lang="pt-PT" dirty="0" smtClean="0"/>
              <a:t> particular. </a:t>
            </a:r>
            <a:r>
              <a:rPr lang="pt-PT" dirty="0" err="1" smtClean="0"/>
              <a:t>This</a:t>
            </a:r>
            <a:r>
              <a:rPr lang="pt-PT" dirty="0" smtClean="0"/>
              <a:t> </a:t>
            </a:r>
            <a:r>
              <a:rPr lang="pt-PT" dirty="0" err="1" smtClean="0"/>
              <a:t>so-called</a:t>
            </a:r>
            <a:r>
              <a:rPr lang="pt-PT" dirty="0" smtClean="0"/>
              <a:t> </a:t>
            </a:r>
            <a:r>
              <a:rPr lang="pt-PT" dirty="0" err="1" smtClean="0"/>
              <a:t>Higgs</a:t>
            </a:r>
            <a:r>
              <a:rPr lang="pt-PT" dirty="0" smtClean="0"/>
              <a:t> </a:t>
            </a:r>
            <a:r>
              <a:rPr lang="pt-PT" dirty="0" err="1" smtClean="0"/>
              <a:t>mechanism</a:t>
            </a:r>
            <a:r>
              <a:rPr lang="pt-PT" dirty="0" smtClean="0"/>
              <a:t>, </a:t>
            </a:r>
            <a:r>
              <a:rPr lang="pt-PT" dirty="0" err="1" smtClean="0"/>
              <a:t>which</a:t>
            </a:r>
            <a:r>
              <a:rPr lang="pt-PT" dirty="0" smtClean="0"/>
              <a:t> </a:t>
            </a:r>
            <a:r>
              <a:rPr lang="pt-PT" dirty="0" err="1" smtClean="0"/>
              <a:t>was</a:t>
            </a:r>
            <a:r>
              <a:rPr lang="pt-PT" dirty="0" smtClean="0"/>
              <a:t> </a:t>
            </a:r>
            <a:r>
              <a:rPr lang="pt-PT" dirty="0" err="1" smtClean="0"/>
              <a:t>proposed</a:t>
            </a:r>
            <a:r>
              <a:rPr lang="pt-PT" dirty="0" smtClean="0"/>
              <a:t> </a:t>
            </a:r>
            <a:r>
              <a:rPr lang="pt-PT" dirty="0" err="1" smtClean="0"/>
              <a:t>by</a:t>
            </a:r>
            <a:r>
              <a:rPr lang="pt-PT" dirty="0" smtClean="0"/>
              <a:t> </a:t>
            </a:r>
            <a:r>
              <a:rPr lang="pt-PT" dirty="0" err="1" smtClean="0"/>
              <a:t>several</a:t>
            </a:r>
            <a:r>
              <a:rPr lang="pt-PT" dirty="0" smtClean="0"/>
              <a:t> </a:t>
            </a:r>
            <a:r>
              <a:rPr lang="pt-PT" dirty="0" err="1" smtClean="0"/>
              <a:t>physicists</a:t>
            </a:r>
            <a:r>
              <a:rPr lang="pt-PT" dirty="0" smtClean="0"/>
              <a:t> </a:t>
            </a:r>
            <a:r>
              <a:rPr lang="pt-PT" dirty="0" err="1" smtClean="0"/>
              <a:t>besides</a:t>
            </a:r>
            <a:r>
              <a:rPr lang="pt-PT" dirty="0" smtClean="0"/>
              <a:t> </a:t>
            </a:r>
            <a:r>
              <a:rPr lang="pt-PT" dirty="0" err="1" smtClean="0"/>
              <a:t>Higgs</a:t>
            </a:r>
            <a:r>
              <a:rPr lang="pt-PT" dirty="0" smtClean="0"/>
              <a:t> </a:t>
            </a:r>
            <a:r>
              <a:rPr lang="pt-PT" dirty="0" err="1" smtClean="0"/>
              <a:t>at</a:t>
            </a:r>
            <a:r>
              <a:rPr lang="pt-PT" dirty="0" smtClean="0"/>
              <a:t> </a:t>
            </a:r>
            <a:r>
              <a:rPr lang="pt-PT" dirty="0" err="1" smtClean="0"/>
              <a:t>about</a:t>
            </a:r>
            <a:r>
              <a:rPr lang="pt-PT" dirty="0" smtClean="0"/>
              <a:t> </a:t>
            </a:r>
            <a:r>
              <a:rPr lang="pt-PT" dirty="0" err="1" smtClean="0"/>
              <a:t>the</a:t>
            </a:r>
            <a:r>
              <a:rPr lang="pt-PT" dirty="0" smtClean="0"/>
              <a:t> </a:t>
            </a:r>
            <a:r>
              <a:rPr lang="pt-PT" dirty="0" err="1" smtClean="0"/>
              <a:t>same</a:t>
            </a:r>
            <a:r>
              <a:rPr lang="pt-PT" dirty="0" smtClean="0"/>
              <a:t> time, </a:t>
            </a:r>
            <a:r>
              <a:rPr lang="pt-PT" dirty="0" err="1" smtClean="0"/>
              <a:t>predicts</a:t>
            </a:r>
            <a:r>
              <a:rPr lang="pt-PT" dirty="0" smtClean="0"/>
              <a:t> </a:t>
            </a:r>
            <a:r>
              <a:rPr lang="pt-PT" dirty="0" err="1" smtClean="0"/>
              <a:t>the</a:t>
            </a:r>
            <a:r>
              <a:rPr lang="pt-PT" dirty="0" smtClean="0"/>
              <a:t> </a:t>
            </a:r>
            <a:r>
              <a:rPr lang="pt-PT" dirty="0" err="1" smtClean="0"/>
              <a:t>existence</a:t>
            </a:r>
            <a:r>
              <a:rPr lang="pt-PT" dirty="0" smtClean="0"/>
              <a:t> </a:t>
            </a:r>
            <a:r>
              <a:rPr lang="pt-PT" dirty="0" err="1" smtClean="0"/>
              <a:t>of</a:t>
            </a:r>
            <a:r>
              <a:rPr lang="pt-PT" dirty="0" smtClean="0"/>
              <a:t> a </a:t>
            </a:r>
            <a:r>
              <a:rPr lang="pt-PT" dirty="0" err="1" smtClean="0"/>
              <a:t>new</a:t>
            </a:r>
            <a:r>
              <a:rPr lang="pt-PT" dirty="0" smtClean="0"/>
              <a:t> </a:t>
            </a:r>
            <a:r>
              <a:rPr lang="pt-PT" dirty="0" err="1" smtClean="0"/>
              <a:t>particle</a:t>
            </a:r>
            <a:r>
              <a:rPr lang="pt-PT" dirty="0" smtClean="0"/>
              <a:t>, </a:t>
            </a:r>
            <a:r>
              <a:rPr lang="pt-PT" dirty="0" err="1" smtClean="0"/>
              <a:t>the</a:t>
            </a:r>
            <a:r>
              <a:rPr lang="pt-PT" dirty="0" smtClean="0"/>
              <a:t> </a:t>
            </a:r>
            <a:r>
              <a:rPr lang="pt-PT" dirty="0" err="1" smtClean="0"/>
              <a:t>Higgs</a:t>
            </a:r>
            <a:r>
              <a:rPr lang="pt-PT" dirty="0" smtClean="0"/>
              <a:t> </a:t>
            </a:r>
            <a:r>
              <a:rPr lang="pt-PT" dirty="0" err="1" smtClean="0"/>
              <a:t>boson</a:t>
            </a:r>
            <a:r>
              <a:rPr lang="pt-PT" dirty="0" smtClean="0"/>
              <a:t>, </a:t>
            </a:r>
            <a:r>
              <a:rPr lang="pt-PT" dirty="0" err="1" smtClean="0"/>
              <a:t>the</a:t>
            </a:r>
            <a:r>
              <a:rPr lang="pt-PT" dirty="0" smtClean="0"/>
              <a:t> </a:t>
            </a:r>
            <a:r>
              <a:rPr lang="pt-PT" dirty="0" err="1" smtClean="0"/>
              <a:t>detection</a:t>
            </a:r>
            <a:r>
              <a:rPr lang="pt-PT" dirty="0" smtClean="0"/>
              <a:t> </a:t>
            </a:r>
            <a:r>
              <a:rPr lang="pt-PT" dirty="0" err="1" smtClean="0"/>
              <a:t>of</a:t>
            </a:r>
            <a:r>
              <a:rPr lang="pt-PT" dirty="0" smtClean="0"/>
              <a:t> </a:t>
            </a:r>
            <a:r>
              <a:rPr lang="pt-PT" dirty="0" err="1" smtClean="0"/>
              <a:t>which</a:t>
            </a:r>
            <a:r>
              <a:rPr lang="pt-PT" dirty="0" smtClean="0"/>
              <a:t> </a:t>
            </a:r>
            <a:r>
              <a:rPr lang="pt-PT" dirty="0" err="1" smtClean="0"/>
              <a:t>became</a:t>
            </a:r>
            <a:r>
              <a:rPr lang="pt-PT" dirty="0" smtClean="0"/>
              <a:t> </a:t>
            </a:r>
            <a:r>
              <a:rPr lang="pt-PT" dirty="0" err="1" smtClean="0"/>
              <a:t>one</a:t>
            </a:r>
            <a:r>
              <a:rPr lang="pt-PT" dirty="0" smtClean="0"/>
              <a:t> </a:t>
            </a:r>
            <a:r>
              <a:rPr lang="pt-PT" dirty="0" err="1" smtClean="0"/>
              <a:t>of</a:t>
            </a:r>
            <a:r>
              <a:rPr lang="pt-PT" dirty="0" smtClean="0"/>
              <a:t> </a:t>
            </a:r>
            <a:r>
              <a:rPr lang="pt-PT" dirty="0" err="1" smtClean="0"/>
              <a:t>the</a:t>
            </a:r>
            <a:r>
              <a:rPr lang="pt-PT" dirty="0" smtClean="0"/>
              <a:t> </a:t>
            </a:r>
            <a:r>
              <a:rPr lang="pt-PT" dirty="0" err="1" smtClean="0"/>
              <a:t>great</a:t>
            </a:r>
            <a:r>
              <a:rPr lang="pt-PT" dirty="0" smtClean="0"/>
              <a:t> </a:t>
            </a:r>
            <a:r>
              <a:rPr lang="pt-PT" dirty="0" err="1" smtClean="0"/>
              <a:t>goals</a:t>
            </a:r>
            <a:r>
              <a:rPr lang="pt-PT" dirty="0" smtClean="0"/>
              <a:t> </a:t>
            </a:r>
            <a:r>
              <a:rPr lang="pt-PT" dirty="0" err="1" smtClean="0"/>
              <a:t>of</a:t>
            </a:r>
            <a:r>
              <a:rPr lang="pt-PT" dirty="0" smtClean="0"/>
              <a:t> </a:t>
            </a:r>
            <a:r>
              <a:rPr lang="pt-PT" dirty="0" err="1" smtClean="0"/>
              <a:t>physics</a:t>
            </a:r>
            <a:r>
              <a:rPr lang="pt-PT" dirty="0" smtClean="0"/>
              <a:t>.</a:t>
            </a:r>
          </a:p>
          <a:p>
            <a:endParaRPr lang="pt-PT" dirty="0" smtClean="0"/>
          </a:p>
          <a:p>
            <a:r>
              <a:rPr lang="pt-PT" dirty="0" smtClean="0"/>
              <a:t>Robert </a:t>
            </a:r>
            <a:r>
              <a:rPr lang="pt-PT" dirty="0" err="1" smtClean="0"/>
              <a:t>Brout</a:t>
            </a:r>
            <a:r>
              <a:rPr lang="pt-PT" dirty="0" smtClean="0"/>
              <a:t> (1928 –2011) </a:t>
            </a:r>
            <a:r>
              <a:rPr lang="pt-PT" dirty="0" err="1" smtClean="0"/>
              <a:t>was</a:t>
            </a:r>
            <a:r>
              <a:rPr lang="pt-PT" dirty="0" smtClean="0"/>
              <a:t> a </a:t>
            </a:r>
            <a:r>
              <a:rPr lang="pt-PT" dirty="0" err="1" smtClean="0"/>
              <a:t>Belgian</a:t>
            </a:r>
            <a:r>
              <a:rPr lang="pt-PT" dirty="0" smtClean="0"/>
              <a:t> </a:t>
            </a:r>
            <a:r>
              <a:rPr lang="pt-PT" dirty="0" err="1" smtClean="0"/>
              <a:t>theoretical</a:t>
            </a:r>
            <a:r>
              <a:rPr lang="pt-PT" dirty="0" smtClean="0"/>
              <a:t> </a:t>
            </a:r>
            <a:r>
              <a:rPr lang="pt-PT" dirty="0" err="1" smtClean="0"/>
              <a:t>physicist</a:t>
            </a:r>
            <a:r>
              <a:rPr lang="pt-PT" dirty="0" smtClean="0"/>
              <a:t> </a:t>
            </a:r>
            <a:r>
              <a:rPr lang="pt-PT" dirty="0" err="1" smtClean="0"/>
              <a:t>who</a:t>
            </a:r>
            <a:r>
              <a:rPr lang="pt-PT" dirty="0" smtClean="0"/>
              <a:t> </a:t>
            </a:r>
            <a:r>
              <a:rPr lang="pt-PT" dirty="0" err="1" smtClean="0"/>
              <a:t>made</a:t>
            </a:r>
            <a:r>
              <a:rPr lang="pt-PT" dirty="0" smtClean="0"/>
              <a:t> </a:t>
            </a:r>
            <a:r>
              <a:rPr lang="pt-PT" dirty="0" err="1" smtClean="0"/>
              <a:t>significant</a:t>
            </a:r>
            <a:r>
              <a:rPr lang="pt-PT" dirty="0" smtClean="0"/>
              <a:t> </a:t>
            </a:r>
            <a:r>
              <a:rPr lang="pt-PT" dirty="0" err="1" smtClean="0"/>
              <a:t>contributions</a:t>
            </a:r>
            <a:r>
              <a:rPr lang="pt-PT" dirty="0" smtClean="0"/>
              <a:t> </a:t>
            </a:r>
            <a:r>
              <a:rPr lang="pt-PT" dirty="0" err="1" smtClean="0"/>
              <a:t>in</a:t>
            </a:r>
            <a:r>
              <a:rPr lang="pt-PT" dirty="0" smtClean="0"/>
              <a:t> </a:t>
            </a:r>
            <a:r>
              <a:rPr lang="pt-PT" dirty="0" err="1" smtClean="0"/>
              <a:t>elementary</a:t>
            </a:r>
            <a:r>
              <a:rPr lang="pt-PT" dirty="0" smtClean="0"/>
              <a:t> </a:t>
            </a:r>
            <a:r>
              <a:rPr lang="pt-PT" dirty="0" err="1" smtClean="0"/>
              <a:t>particle</a:t>
            </a:r>
            <a:r>
              <a:rPr lang="pt-PT" dirty="0" smtClean="0"/>
              <a:t> </a:t>
            </a:r>
            <a:r>
              <a:rPr lang="pt-PT" dirty="0" err="1" smtClean="0"/>
              <a:t>physics</a:t>
            </a:r>
            <a:r>
              <a:rPr lang="pt-PT" dirty="0" smtClean="0"/>
              <a:t>. </a:t>
            </a:r>
            <a:r>
              <a:rPr lang="pt-PT" dirty="0" err="1" smtClean="0"/>
              <a:t>He</a:t>
            </a:r>
            <a:r>
              <a:rPr lang="pt-PT" dirty="0" smtClean="0"/>
              <a:t> </a:t>
            </a:r>
            <a:r>
              <a:rPr lang="pt-PT" dirty="0" err="1" smtClean="0"/>
              <a:t>was</a:t>
            </a:r>
            <a:r>
              <a:rPr lang="pt-PT" dirty="0" smtClean="0"/>
              <a:t> a Professor </a:t>
            </a:r>
            <a:r>
              <a:rPr lang="pt-PT" dirty="0" err="1" smtClean="0"/>
              <a:t>of</a:t>
            </a:r>
            <a:r>
              <a:rPr lang="pt-PT" dirty="0" smtClean="0"/>
              <a:t> </a:t>
            </a:r>
            <a:r>
              <a:rPr lang="pt-PT" dirty="0" err="1" smtClean="0"/>
              <a:t>Physics</a:t>
            </a:r>
            <a:r>
              <a:rPr lang="pt-PT" dirty="0" smtClean="0"/>
              <a:t> </a:t>
            </a:r>
            <a:r>
              <a:rPr lang="pt-PT" dirty="0" err="1" smtClean="0"/>
              <a:t>at</a:t>
            </a:r>
            <a:r>
              <a:rPr lang="pt-PT" dirty="0" smtClean="0"/>
              <a:t> </a:t>
            </a:r>
            <a:r>
              <a:rPr lang="pt-PT" dirty="0" err="1" smtClean="0"/>
              <a:t>Université</a:t>
            </a:r>
            <a:r>
              <a:rPr lang="pt-PT" dirty="0" smtClean="0"/>
              <a:t> Libre de </a:t>
            </a:r>
            <a:r>
              <a:rPr lang="pt-PT" dirty="0" err="1" smtClean="0"/>
              <a:t>Bruxelles</a:t>
            </a:r>
            <a:r>
              <a:rPr lang="pt-PT" dirty="0" smtClean="0"/>
              <a:t> </a:t>
            </a:r>
            <a:r>
              <a:rPr lang="pt-PT" dirty="0" err="1" smtClean="0"/>
              <a:t>where</a:t>
            </a:r>
            <a:r>
              <a:rPr lang="pt-PT" dirty="0" smtClean="0"/>
              <a:t> </a:t>
            </a:r>
            <a:r>
              <a:rPr lang="pt-PT" dirty="0" err="1" smtClean="0"/>
              <a:t>he</a:t>
            </a:r>
            <a:r>
              <a:rPr lang="pt-PT" dirty="0" smtClean="0"/>
              <a:t> </a:t>
            </a:r>
            <a:r>
              <a:rPr lang="pt-PT" dirty="0" err="1" smtClean="0"/>
              <a:t>had</a:t>
            </a:r>
            <a:r>
              <a:rPr lang="pt-PT" dirty="0" smtClean="0"/>
              <a:t> </a:t>
            </a:r>
            <a:r>
              <a:rPr lang="pt-PT" dirty="0" err="1" smtClean="0"/>
              <a:t>created</a:t>
            </a:r>
            <a:r>
              <a:rPr lang="pt-PT" dirty="0" smtClean="0"/>
              <a:t>, </a:t>
            </a:r>
            <a:r>
              <a:rPr lang="pt-PT" dirty="0" err="1" smtClean="0"/>
              <a:t>together</a:t>
            </a:r>
            <a:r>
              <a:rPr lang="pt-PT" dirty="0" smtClean="0"/>
              <a:t> </a:t>
            </a:r>
            <a:r>
              <a:rPr lang="pt-PT" dirty="0" err="1" smtClean="0"/>
              <a:t>with</a:t>
            </a:r>
            <a:r>
              <a:rPr lang="pt-PT" dirty="0" smtClean="0"/>
              <a:t> François </a:t>
            </a:r>
            <a:r>
              <a:rPr lang="pt-PT" dirty="0" err="1" smtClean="0"/>
              <a:t>Englert</a:t>
            </a:r>
            <a:r>
              <a:rPr lang="pt-PT" dirty="0" smtClean="0"/>
              <a:t>, </a:t>
            </a:r>
            <a:r>
              <a:rPr lang="pt-PT" dirty="0" err="1" smtClean="0"/>
              <a:t>the</a:t>
            </a:r>
            <a:r>
              <a:rPr lang="pt-PT" dirty="0" smtClean="0"/>
              <a:t> </a:t>
            </a:r>
            <a:r>
              <a:rPr lang="pt-PT" dirty="0" err="1" smtClean="0"/>
              <a:t>Service</a:t>
            </a:r>
            <a:r>
              <a:rPr lang="pt-PT" dirty="0" smtClean="0"/>
              <a:t> de </a:t>
            </a:r>
            <a:r>
              <a:rPr lang="pt-PT" dirty="0" err="1" smtClean="0"/>
              <a:t>Physique</a:t>
            </a:r>
            <a:r>
              <a:rPr lang="pt-PT" dirty="0" smtClean="0"/>
              <a:t> </a:t>
            </a:r>
            <a:r>
              <a:rPr lang="pt-PT" dirty="0" err="1" smtClean="0"/>
              <a:t>Théorique</a:t>
            </a:r>
            <a:r>
              <a:rPr lang="pt-PT" dirty="0" smtClean="0"/>
              <a:t>.</a:t>
            </a:r>
          </a:p>
          <a:p>
            <a:endParaRPr lang="pt-PT" dirty="0" smtClean="0"/>
          </a:p>
          <a:p>
            <a:r>
              <a:rPr lang="pt-PT" dirty="0" smtClean="0"/>
              <a:t>François </a:t>
            </a:r>
            <a:r>
              <a:rPr lang="pt-PT" dirty="0" err="1" smtClean="0"/>
              <a:t>Baron</a:t>
            </a:r>
            <a:r>
              <a:rPr lang="pt-PT" dirty="0" smtClean="0"/>
              <a:t> </a:t>
            </a:r>
            <a:r>
              <a:rPr lang="pt-PT" dirty="0" err="1" smtClean="0"/>
              <a:t>Englert</a:t>
            </a:r>
            <a:r>
              <a:rPr lang="pt-PT" dirty="0" smtClean="0"/>
              <a:t> (</a:t>
            </a:r>
            <a:r>
              <a:rPr lang="pt-PT" dirty="0" err="1" smtClean="0"/>
              <a:t>born</a:t>
            </a:r>
            <a:r>
              <a:rPr lang="pt-PT" dirty="0" smtClean="0"/>
              <a:t> 1932) </a:t>
            </a:r>
            <a:r>
              <a:rPr lang="pt-PT" dirty="0" err="1" smtClean="0"/>
              <a:t>is</a:t>
            </a:r>
            <a:r>
              <a:rPr lang="pt-PT" dirty="0" smtClean="0"/>
              <a:t> a </a:t>
            </a:r>
            <a:r>
              <a:rPr lang="pt-PT" dirty="0" err="1" smtClean="0"/>
              <a:t>Belgian</a:t>
            </a:r>
            <a:r>
              <a:rPr lang="pt-PT" dirty="0" smtClean="0"/>
              <a:t> </a:t>
            </a:r>
            <a:r>
              <a:rPr lang="pt-PT" dirty="0" err="1" smtClean="0"/>
              <a:t>theoretical</a:t>
            </a:r>
            <a:r>
              <a:rPr lang="pt-PT" dirty="0" smtClean="0"/>
              <a:t> </a:t>
            </a:r>
            <a:r>
              <a:rPr lang="pt-PT" dirty="0" err="1" smtClean="0"/>
              <a:t>physicist</a:t>
            </a:r>
            <a:r>
              <a:rPr lang="pt-PT" dirty="0" smtClean="0"/>
              <a:t> </a:t>
            </a:r>
            <a:r>
              <a:rPr lang="pt-PT" dirty="0" err="1" smtClean="0"/>
              <a:t>and</a:t>
            </a:r>
            <a:r>
              <a:rPr lang="pt-PT" dirty="0" smtClean="0"/>
              <a:t> 2013 Nobel </a:t>
            </a:r>
            <a:r>
              <a:rPr lang="pt-PT" dirty="0" err="1" smtClean="0"/>
              <a:t>prize</a:t>
            </a:r>
            <a:r>
              <a:rPr lang="pt-PT" dirty="0" smtClean="0"/>
              <a:t> </a:t>
            </a:r>
            <a:r>
              <a:rPr lang="pt-PT" dirty="0" err="1" smtClean="0"/>
              <a:t>laureate</a:t>
            </a:r>
            <a:r>
              <a:rPr lang="pt-PT" dirty="0" smtClean="0"/>
              <a:t> (</a:t>
            </a:r>
            <a:r>
              <a:rPr lang="pt-PT" dirty="0" err="1" smtClean="0"/>
              <a:t>shared</a:t>
            </a:r>
            <a:r>
              <a:rPr lang="pt-PT" dirty="0" smtClean="0"/>
              <a:t> </a:t>
            </a:r>
            <a:r>
              <a:rPr lang="pt-PT" dirty="0" err="1" smtClean="0"/>
              <a:t>with</a:t>
            </a:r>
            <a:r>
              <a:rPr lang="pt-PT" dirty="0" smtClean="0"/>
              <a:t> Peter </a:t>
            </a:r>
            <a:r>
              <a:rPr lang="pt-PT" dirty="0" err="1" smtClean="0"/>
              <a:t>Higgs</a:t>
            </a:r>
            <a:r>
              <a:rPr lang="pt-PT" dirty="0" smtClean="0"/>
              <a:t>). </a:t>
            </a:r>
            <a:r>
              <a:rPr lang="pt-PT" dirty="0" err="1" smtClean="0"/>
              <a:t>He</a:t>
            </a:r>
            <a:r>
              <a:rPr lang="pt-PT" dirty="0" smtClean="0"/>
              <a:t> </a:t>
            </a:r>
            <a:r>
              <a:rPr lang="pt-PT" dirty="0" err="1" smtClean="0"/>
              <a:t>is</a:t>
            </a:r>
            <a:r>
              <a:rPr lang="pt-PT" dirty="0" smtClean="0"/>
              <a:t> Professor </a:t>
            </a:r>
            <a:r>
              <a:rPr lang="pt-PT" dirty="0" err="1" smtClean="0"/>
              <a:t>emeritus</a:t>
            </a:r>
            <a:r>
              <a:rPr lang="pt-PT" dirty="0" smtClean="0"/>
              <a:t> </a:t>
            </a:r>
            <a:r>
              <a:rPr lang="pt-PT" dirty="0" err="1" smtClean="0"/>
              <a:t>at</a:t>
            </a:r>
            <a:r>
              <a:rPr lang="pt-PT" dirty="0" smtClean="0"/>
              <a:t> </a:t>
            </a:r>
            <a:r>
              <a:rPr lang="pt-PT" dirty="0" err="1" smtClean="0"/>
              <a:t>the</a:t>
            </a:r>
            <a:r>
              <a:rPr lang="pt-PT" dirty="0" smtClean="0"/>
              <a:t> </a:t>
            </a:r>
            <a:r>
              <a:rPr lang="pt-PT" dirty="0" err="1" smtClean="0"/>
              <a:t>Université</a:t>
            </a:r>
            <a:r>
              <a:rPr lang="pt-PT" dirty="0" smtClean="0"/>
              <a:t> libre de </a:t>
            </a:r>
            <a:r>
              <a:rPr lang="pt-PT" dirty="0" err="1" smtClean="0"/>
              <a:t>Bruxelles</a:t>
            </a:r>
            <a:r>
              <a:rPr lang="pt-PT" dirty="0" smtClean="0"/>
              <a:t> (ULB) </a:t>
            </a:r>
            <a:r>
              <a:rPr lang="pt-PT" dirty="0" err="1" smtClean="0"/>
              <a:t>where</a:t>
            </a:r>
            <a:r>
              <a:rPr lang="pt-PT" dirty="0" smtClean="0"/>
              <a:t> </a:t>
            </a:r>
            <a:r>
              <a:rPr lang="pt-PT" dirty="0" err="1" smtClean="0"/>
              <a:t>he</a:t>
            </a:r>
            <a:r>
              <a:rPr lang="pt-PT" dirty="0" smtClean="0"/>
              <a:t> </a:t>
            </a:r>
            <a:r>
              <a:rPr lang="pt-PT" dirty="0" err="1" smtClean="0"/>
              <a:t>is</a:t>
            </a:r>
            <a:r>
              <a:rPr lang="pt-PT" dirty="0" smtClean="0"/>
              <a:t> </a:t>
            </a:r>
            <a:r>
              <a:rPr lang="pt-PT" dirty="0" err="1" smtClean="0"/>
              <a:t>member</a:t>
            </a:r>
            <a:r>
              <a:rPr lang="pt-PT" dirty="0" smtClean="0"/>
              <a:t> </a:t>
            </a:r>
            <a:r>
              <a:rPr lang="pt-PT" dirty="0" err="1" smtClean="0"/>
              <a:t>of</a:t>
            </a:r>
            <a:r>
              <a:rPr lang="pt-PT" dirty="0" smtClean="0"/>
              <a:t> </a:t>
            </a:r>
            <a:r>
              <a:rPr lang="pt-PT" dirty="0" err="1" smtClean="0"/>
              <a:t>the</a:t>
            </a:r>
            <a:r>
              <a:rPr lang="pt-PT" dirty="0" smtClean="0"/>
              <a:t> </a:t>
            </a:r>
            <a:r>
              <a:rPr lang="pt-PT" dirty="0" err="1" smtClean="0"/>
              <a:t>Service</a:t>
            </a:r>
            <a:r>
              <a:rPr lang="pt-PT" dirty="0" smtClean="0"/>
              <a:t> de </a:t>
            </a:r>
            <a:r>
              <a:rPr lang="pt-PT" dirty="0" err="1" smtClean="0"/>
              <a:t>Physique</a:t>
            </a:r>
            <a:r>
              <a:rPr lang="pt-PT" dirty="0" smtClean="0"/>
              <a:t> </a:t>
            </a:r>
            <a:r>
              <a:rPr lang="pt-PT" dirty="0" err="1" smtClean="0"/>
              <a:t>Théorique</a:t>
            </a:r>
            <a:r>
              <a:rPr lang="pt-PT" dirty="0" smtClean="0"/>
              <a:t>. </a:t>
            </a:r>
            <a:r>
              <a:rPr lang="pt-PT" dirty="0" err="1" smtClean="0"/>
              <a:t>He</a:t>
            </a:r>
            <a:r>
              <a:rPr lang="pt-PT" dirty="0" smtClean="0"/>
              <a:t> </a:t>
            </a:r>
            <a:r>
              <a:rPr lang="pt-PT" dirty="0" err="1" smtClean="0"/>
              <a:t>is</a:t>
            </a:r>
            <a:r>
              <a:rPr lang="pt-PT" dirty="0" smtClean="0"/>
              <a:t> </a:t>
            </a:r>
            <a:r>
              <a:rPr lang="pt-PT" dirty="0" err="1" smtClean="0"/>
              <a:t>also</a:t>
            </a:r>
            <a:r>
              <a:rPr lang="pt-PT" dirty="0" smtClean="0"/>
              <a:t> a </a:t>
            </a:r>
            <a:r>
              <a:rPr lang="pt-PT" dirty="0" err="1" smtClean="0"/>
              <a:t>Sackler</a:t>
            </a:r>
            <a:r>
              <a:rPr lang="pt-PT" dirty="0" smtClean="0"/>
              <a:t> Professor </a:t>
            </a:r>
            <a:r>
              <a:rPr lang="pt-PT" dirty="0" err="1" smtClean="0"/>
              <a:t>by</a:t>
            </a:r>
            <a:r>
              <a:rPr lang="pt-PT" dirty="0" smtClean="0"/>
              <a:t> </a:t>
            </a:r>
            <a:r>
              <a:rPr lang="pt-PT" dirty="0" err="1" smtClean="0"/>
              <a:t>Special</a:t>
            </a:r>
            <a:r>
              <a:rPr lang="pt-PT" dirty="0" smtClean="0"/>
              <a:t> </a:t>
            </a:r>
            <a:r>
              <a:rPr lang="pt-PT" dirty="0" err="1" smtClean="0"/>
              <a:t>Appointment</a:t>
            </a:r>
            <a:r>
              <a:rPr lang="pt-PT" dirty="0" smtClean="0"/>
              <a:t> </a:t>
            </a:r>
            <a:r>
              <a:rPr lang="pt-PT" dirty="0" err="1" smtClean="0"/>
              <a:t>in</a:t>
            </a:r>
            <a:r>
              <a:rPr lang="pt-PT" dirty="0" smtClean="0"/>
              <a:t> </a:t>
            </a:r>
            <a:r>
              <a:rPr lang="pt-PT" dirty="0" err="1" smtClean="0"/>
              <a:t>the</a:t>
            </a:r>
            <a:r>
              <a:rPr lang="pt-PT" dirty="0" smtClean="0"/>
              <a:t> </a:t>
            </a:r>
            <a:r>
              <a:rPr lang="pt-PT" dirty="0" err="1" smtClean="0"/>
              <a:t>School</a:t>
            </a:r>
            <a:r>
              <a:rPr lang="pt-PT" dirty="0" smtClean="0"/>
              <a:t> </a:t>
            </a:r>
            <a:r>
              <a:rPr lang="pt-PT" dirty="0" err="1" smtClean="0"/>
              <a:t>of</a:t>
            </a:r>
            <a:r>
              <a:rPr lang="pt-PT" dirty="0" smtClean="0"/>
              <a:t> </a:t>
            </a:r>
            <a:r>
              <a:rPr lang="pt-PT" dirty="0" err="1" smtClean="0"/>
              <a:t>Physics</a:t>
            </a:r>
            <a:r>
              <a:rPr lang="pt-PT" dirty="0" smtClean="0"/>
              <a:t> </a:t>
            </a:r>
            <a:r>
              <a:rPr lang="pt-PT" dirty="0" err="1" smtClean="0"/>
              <a:t>and</a:t>
            </a:r>
            <a:r>
              <a:rPr lang="pt-PT" dirty="0" smtClean="0"/>
              <a:t> </a:t>
            </a:r>
            <a:r>
              <a:rPr lang="pt-PT" dirty="0" err="1" smtClean="0"/>
              <a:t>Astronomy</a:t>
            </a:r>
            <a:r>
              <a:rPr lang="pt-PT" dirty="0" smtClean="0"/>
              <a:t> </a:t>
            </a:r>
            <a:r>
              <a:rPr lang="pt-PT" dirty="0" err="1" smtClean="0"/>
              <a:t>at</a:t>
            </a:r>
            <a:r>
              <a:rPr lang="pt-PT" dirty="0" smtClean="0"/>
              <a:t> </a:t>
            </a:r>
            <a:r>
              <a:rPr lang="pt-PT" dirty="0" err="1" smtClean="0"/>
              <a:t>Tel</a:t>
            </a:r>
            <a:r>
              <a:rPr lang="pt-PT" dirty="0" smtClean="0"/>
              <a:t> </a:t>
            </a:r>
            <a:r>
              <a:rPr lang="pt-PT" dirty="0" err="1" smtClean="0"/>
              <a:t>Aviv</a:t>
            </a:r>
            <a:r>
              <a:rPr lang="pt-PT" dirty="0" smtClean="0"/>
              <a:t> </a:t>
            </a:r>
            <a:r>
              <a:rPr lang="pt-PT" dirty="0" err="1" smtClean="0"/>
              <a:t>University</a:t>
            </a:r>
            <a:r>
              <a:rPr lang="pt-PT" dirty="0" smtClean="0"/>
              <a:t> </a:t>
            </a:r>
            <a:r>
              <a:rPr lang="pt-PT" dirty="0" err="1" smtClean="0"/>
              <a:t>and</a:t>
            </a:r>
            <a:r>
              <a:rPr lang="pt-PT" dirty="0" smtClean="0"/>
              <a:t> a </a:t>
            </a:r>
            <a:r>
              <a:rPr lang="pt-PT" dirty="0" err="1" smtClean="0"/>
              <a:t>member</a:t>
            </a:r>
            <a:r>
              <a:rPr lang="pt-PT" dirty="0" smtClean="0"/>
              <a:t> </a:t>
            </a:r>
            <a:r>
              <a:rPr lang="pt-PT" dirty="0" err="1" smtClean="0"/>
              <a:t>of</a:t>
            </a:r>
            <a:r>
              <a:rPr lang="pt-PT" dirty="0" smtClean="0"/>
              <a:t> </a:t>
            </a:r>
            <a:r>
              <a:rPr lang="pt-PT" dirty="0" err="1" smtClean="0"/>
              <a:t>the</a:t>
            </a:r>
            <a:r>
              <a:rPr lang="pt-PT" dirty="0" smtClean="0"/>
              <a:t> </a:t>
            </a:r>
            <a:r>
              <a:rPr lang="pt-PT" dirty="0" err="1" smtClean="0"/>
              <a:t>Institute</a:t>
            </a:r>
            <a:r>
              <a:rPr lang="pt-PT" dirty="0" smtClean="0"/>
              <a:t> for Quantum </a:t>
            </a:r>
            <a:r>
              <a:rPr lang="pt-PT" dirty="0" err="1" smtClean="0"/>
              <a:t>Studies</a:t>
            </a:r>
            <a:r>
              <a:rPr lang="pt-PT" dirty="0" smtClean="0"/>
              <a:t> </a:t>
            </a:r>
            <a:r>
              <a:rPr lang="pt-PT" dirty="0" err="1" smtClean="0"/>
              <a:t>at</a:t>
            </a:r>
            <a:r>
              <a:rPr lang="pt-PT" dirty="0" smtClean="0"/>
              <a:t> Chapman </a:t>
            </a:r>
            <a:r>
              <a:rPr lang="pt-PT" dirty="0" err="1" smtClean="0"/>
              <a:t>University</a:t>
            </a:r>
            <a:r>
              <a:rPr lang="pt-PT" dirty="0" smtClean="0"/>
              <a:t> </a:t>
            </a:r>
            <a:r>
              <a:rPr lang="pt-PT" dirty="0" err="1" smtClean="0"/>
              <a:t>in</a:t>
            </a:r>
            <a:r>
              <a:rPr lang="pt-PT" dirty="0" smtClean="0"/>
              <a:t> </a:t>
            </a:r>
            <a:r>
              <a:rPr lang="pt-PT" dirty="0" err="1" smtClean="0"/>
              <a:t>California</a:t>
            </a:r>
            <a:r>
              <a:rPr lang="pt-PT" dirty="0" smtClean="0"/>
              <a:t>. </a:t>
            </a:r>
          </a:p>
          <a:p>
            <a:endParaRPr lang="pt-PT" dirty="0" smtClean="0"/>
          </a:p>
          <a:p>
            <a:endParaRPr lang="pt-PT" dirty="0"/>
          </a:p>
        </p:txBody>
      </p:sp>
      <p:sp>
        <p:nvSpPr>
          <p:cNvPr id="4" name="Slide Number Placeholder 3"/>
          <p:cNvSpPr>
            <a:spLocks noGrp="1"/>
          </p:cNvSpPr>
          <p:nvPr>
            <p:ph type="sldNum" sz="quarter" idx="10"/>
          </p:nvPr>
        </p:nvSpPr>
        <p:spPr/>
        <p:txBody>
          <a:bodyPr/>
          <a:lstStyle/>
          <a:p>
            <a:fld id="{E1526804-BC12-2E47-A5D0-09CBBB24ADDC}" type="slidenum">
              <a:rPr lang="pt-PT" smtClean="0"/>
              <a:t>13</a:t>
            </a:fld>
            <a:endParaRPr lang="pt-PT"/>
          </a:p>
        </p:txBody>
      </p:sp>
    </p:spTree>
    <p:extLst>
      <p:ext uri="{BB962C8B-B14F-4D97-AF65-F5344CB8AC3E}">
        <p14:creationId xmlns:p14="http://schemas.microsoft.com/office/powerpoint/2010/main" val="1880168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dirty="0" err="1" smtClean="0"/>
              <a:t>Higgs</a:t>
            </a:r>
            <a:r>
              <a:rPr lang="pt-PT" dirty="0" smtClean="0"/>
              <a:t> </a:t>
            </a:r>
            <a:r>
              <a:rPr lang="pt-PT" dirty="0" err="1" smtClean="0"/>
              <a:t>field</a:t>
            </a:r>
            <a:r>
              <a:rPr lang="pt-PT" dirty="0" smtClean="0"/>
              <a:t> </a:t>
            </a:r>
            <a:r>
              <a:rPr lang="pt-PT" dirty="0" err="1" smtClean="0"/>
              <a:t>has</a:t>
            </a:r>
            <a:r>
              <a:rPr lang="pt-PT" dirty="0" smtClean="0"/>
              <a:t> 4 </a:t>
            </a:r>
            <a:r>
              <a:rPr lang="pt-PT" dirty="0" err="1" smtClean="0"/>
              <a:t>degrees</a:t>
            </a:r>
            <a:r>
              <a:rPr lang="pt-PT" dirty="0" smtClean="0"/>
              <a:t> </a:t>
            </a:r>
            <a:r>
              <a:rPr lang="pt-PT" dirty="0" err="1" smtClean="0"/>
              <a:t>of</a:t>
            </a:r>
            <a:r>
              <a:rPr lang="pt-PT" dirty="0" smtClean="0"/>
              <a:t> </a:t>
            </a:r>
            <a:r>
              <a:rPr lang="pt-PT" dirty="0" err="1" smtClean="0"/>
              <a:t>freedom</a:t>
            </a:r>
            <a:endParaRPr lang="pt-PT" dirty="0" smtClean="0"/>
          </a:p>
          <a:p>
            <a:r>
              <a:rPr lang="pt-PT" dirty="0" err="1" smtClean="0"/>
              <a:t>Mass</a:t>
            </a:r>
            <a:r>
              <a:rPr lang="pt-PT" dirty="0" smtClean="0"/>
              <a:t> </a:t>
            </a:r>
            <a:r>
              <a:rPr lang="pt-PT" dirty="0" err="1" smtClean="0"/>
              <a:t>of</a:t>
            </a:r>
            <a:r>
              <a:rPr lang="pt-PT" dirty="0" smtClean="0"/>
              <a:t> W+, W- </a:t>
            </a:r>
            <a:r>
              <a:rPr lang="pt-PT" dirty="0" err="1" smtClean="0"/>
              <a:t>and</a:t>
            </a:r>
            <a:r>
              <a:rPr lang="pt-PT" dirty="0" smtClean="0"/>
              <a:t> Z </a:t>
            </a:r>
            <a:r>
              <a:rPr lang="pt-PT" dirty="0" err="1" smtClean="0"/>
              <a:t>absorb</a:t>
            </a:r>
            <a:r>
              <a:rPr lang="pt-PT" dirty="0" smtClean="0"/>
              <a:t> 3 </a:t>
            </a:r>
            <a:r>
              <a:rPr lang="mr-IN" dirty="0" smtClean="0"/>
              <a:t>–</a:t>
            </a:r>
            <a:r>
              <a:rPr lang="pt-PT" dirty="0" smtClean="0"/>
              <a:t> 1 </a:t>
            </a:r>
            <a:r>
              <a:rPr lang="pt-PT" dirty="0" err="1" smtClean="0"/>
              <a:t>left</a:t>
            </a:r>
            <a:r>
              <a:rPr lang="pt-PT" dirty="0" smtClean="0"/>
              <a:t> (</a:t>
            </a:r>
            <a:r>
              <a:rPr lang="pt-PT" dirty="0" err="1" smtClean="0"/>
              <a:t>the</a:t>
            </a:r>
            <a:r>
              <a:rPr lang="pt-PT" dirty="0" smtClean="0"/>
              <a:t> </a:t>
            </a:r>
            <a:r>
              <a:rPr lang="pt-PT" dirty="0" err="1" smtClean="0"/>
              <a:t>Higgs</a:t>
            </a:r>
            <a:r>
              <a:rPr lang="pt-PT" dirty="0" smtClean="0"/>
              <a:t>)</a:t>
            </a:r>
          </a:p>
          <a:p>
            <a:r>
              <a:rPr lang="pt-PT" dirty="0" err="1" smtClean="0"/>
              <a:t>Higgs</a:t>
            </a:r>
            <a:r>
              <a:rPr lang="pt-PT" baseline="0" dirty="0" smtClean="0"/>
              <a:t> </a:t>
            </a:r>
            <a:r>
              <a:rPr lang="pt-PT" baseline="0" dirty="0" err="1" smtClean="0"/>
              <a:t>boson</a:t>
            </a:r>
            <a:r>
              <a:rPr lang="pt-PT" baseline="0" dirty="0" smtClean="0"/>
              <a:t> </a:t>
            </a:r>
            <a:r>
              <a:rPr lang="pt-PT" baseline="0" dirty="0" err="1" smtClean="0"/>
              <a:t>is</a:t>
            </a:r>
            <a:r>
              <a:rPr lang="pt-PT" baseline="0" dirty="0" smtClean="0"/>
              <a:t> </a:t>
            </a:r>
            <a:r>
              <a:rPr lang="pt-PT" baseline="0" dirty="0" err="1" smtClean="0"/>
              <a:t>evidence</a:t>
            </a:r>
            <a:r>
              <a:rPr lang="pt-PT" baseline="0" dirty="0" smtClean="0"/>
              <a:t> for </a:t>
            </a:r>
            <a:r>
              <a:rPr lang="pt-PT" baseline="0" dirty="0" err="1" smtClean="0"/>
              <a:t>mechanism</a:t>
            </a:r>
            <a:endParaRPr lang="pt-PT" dirty="0"/>
          </a:p>
        </p:txBody>
      </p:sp>
      <p:sp>
        <p:nvSpPr>
          <p:cNvPr id="4" name="Slide Number Placeholder 3"/>
          <p:cNvSpPr>
            <a:spLocks noGrp="1"/>
          </p:cNvSpPr>
          <p:nvPr>
            <p:ph type="sldNum" sz="quarter" idx="10"/>
          </p:nvPr>
        </p:nvSpPr>
        <p:spPr/>
        <p:txBody>
          <a:bodyPr/>
          <a:lstStyle/>
          <a:p>
            <a:fld id="{230B4BB6-B4E5-9547-BFF9-FC5A119BB241}" type="slidenum">
              <a:rPr lang="pt-PT" smtClean="0"/>
              <a:t>16</a:t>
            </a:fld>
            <a:endParaRPr lang="pt-PT"/>
          </a:p>
        </p:txBody>
      </p:sp>
    </p:spTree>
    <p:extLst>
      <p:ext uri="{BB962C8B-B14F-4D97-AF65-F5344CB8AC3E}">
        <p14:creationId xmlns:p14="http://schemas.microsoft.com/office/powerpoint/2010/main" val="338157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dirty="0" smtClean="0"/>
              <a:t>LHC </a:t>
            </a:r>
            <a:r>
              <a:rPr lang="pt-PT" dirty="0" err="1" smtClean="0"/>
              <a:t>Running</a:t>
            </a:r>
            <a:r>
              <a:rPr lang="pt-PT" dirty="0" smtClean="0"/>
              <a:t> </a:t>
            </a:r>
            <a:r>
              <a:rPr lang="pt-PT" dirty="0" err="1" smtClean="0"/>
              <a:t>at</a:t>
            </a:r>
            <a:r>
              <a:rPr lang="pt-PT" dirty="0" smtClean="0"/>
              <a:t> 2x</a:t>
            </a:r>
            <a:r>
              <a:rPr lang="pt-PT" baseline="0" dirty="0" smtClean="0"/>
              <a:t> design </a:t>
            </a:r>
            <a:r>
              <a:rPr lang="pt-PT" baseline="0" dirty="0" err="1" smtClean="0"/>
              <a:t>luminosity</a:t>
            </a:r>
            <a:endParaRPr lang="pt-PT" baseline="0" dirty="0" smtClean="0"/>
          </a:p>
          <a:p>
            <a:r>
              <a:rPr lang="pt-PT" baseline="0" dirty="0" err="1" smtClean="0"/>
              <a:t>Expect</a:t>
            </a:r>
            <a:r>
              <a:rPr lang="pt-PT" baseline="0" dirty="0" smtClean="0"/>
              <a:t> 150/pb </a:t>
            </a:r>
            <a:r>
              <a:rPr lang="pt-PT" baseline="0" dirty="0" err="1" smtClean="0"/>
              <a:t>by</a:t>
            </a:r>
            <a:r>
              <a:rPr lang="pt-PT" baseline="0" dirty="0" smtClean="0"/>
              <a:t> </a:t>
            </a:r>
            <a:r>
              <a:rPr lang="pt-PT" baseline="0" dirty="0" err="1" smtClean="0"/>
              <a:t>end</a:t>
            </a:r>
            <a:r>
              <a:rPr lang="pt-PT" baseline="0" dirty="0" smtClean="0"/>
              <a:t> </a:t>
            </a:r>
            <a:r>
              <a:rPr lang="pt-PT" baseline="0" dirty="0" err="1" smtClean="0"/>
              <a:t>of</a:t>
            </a:r>
            <a:r>
              <a:rPr lang="pt-PT" baseline="0" dirty="0" smtClean="0"/>
              <a:t> </a:t>
            </a:r>
            <a:r>
              <a:rPr lang="pt-PT" baseline="0" dirty="0" err="1" smtClean="0"/>
              <a:t>this</a:t>
            </a:r>
            <a:r>
              <a:rPr lang="pt-PT" baseline="0" dirty="0" smtClean="0"/>
              <a:t> </a:t>
            </a:r>
            <a:r>
              <a:rPr lang="pt-PT" baseline="0" dirty="0" err="1" smtClean="0"/>
              <a:t>year</a:t>
            </a:r>
            <a:endParaRPr lang="pt-PT" dirty="0"/>
          </a:p>
        </p:txBody>
      </p:sp>
      <p:sp>
        <p:nvSpPr>
          <p:cNvPr id="4" name="Slide Number Placeholder 3"/>
          <p:cNvSpPr>
            <a:spLocks noGrp="1"/>
          </p:cNvSpPr>
          <p:nvPr>
            <p:ph type="sldNum" sz="quarter" idx="10"/>
          </p:nvPr>
        </p:nvSpPr>
        <p:spPr/>
        <p:txBody>
          <a:bodyPr/>
          <a:lstStyle/>
          <a:p>
            <a:fld id="{230B4BB6-B4E5-9547-BFF9-FC5A119BB241}" type="slidenum">
              <a:rPr lang="pt-PT" smtClean="0"/>
              <a:t>20</a:t>
            </a:fld>
            <a:endParaRPr lang="pt-PT"/>
          </a:p>
        </p:txBody>
      </p:sp>
    </p:spTree>
    <p:extLst>
      <p:ext uri="{BB962C8B-B14F-4D97-AF65-F5344CB8AC3E}">
        <p14:creationId xmlns:p14="http://schemas.microsoft.com/office/powerpoint/2010/main" val="2743533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dirty="0" err="1" smtClean="0"/>
              <a:t>Leveling</a:t>
            </a:r>
            <a:r>
              <a:rPr lang="pt-PT" dirty="0" smtClean="0"/>
              <a:t> </a:t>
            </a:r>
            <a:r>
              <a:rPr lang="pt-PT" dirty="0" err="1" smtClean="0"/>
              <a:t>and</a:t>
            </a:r>
            <a:r>
              <a:rPr lang="pt-PT" dirty="0" smtClean="0"/>
              <a:t> </a:t>
            </a:r>
            <a:r>
              <a:rPr lang="pt-PT" dirty="0" err="1" smtClean="0"/>
              <a:t>anti-leveling</a:t>
            </a:r>
            <a:r>
              <a:rPr lang="pt-PT" dirty="0" smtClean="0"/>
              <a:t> </a:t>
            </a:r>
            <a:r>
              <a:rPr lang="pt-PT" dirty="0" err="1" smtClean="0"/>
              <a:t>already</a:t>
            </a:r>
            <a:r>
              <a:rPr lang="pt-PT" dirty="0" smtClean="0"/>
              <a:t> </a:t>
            </a:r>
            <a:r>
              <a:rPr lang="pt-PT" dirty="0" err="1" smtClean="0"/>
              <a:t>in</a:t>
            </a:r>
            <a:r>
              <a:rPr lang="pt-PT" dirty="0" smtClean="0"/>
              <a:t> </a:t>
            </a:r>
            <a:r>
              <a:rPr lang="pt-PT" dirty="0" err="1" smtClean="0"/>
              <a:t>action</a:t>
            </a:r>
            <a:endParaRPr lang="pt-PT" dirty="0"/>
          </a:p>
        </p:txBody>
      </p:sp>
      <p:sp>
        <p:nvSpPr>
          <p:cNvPr id="4" name="Slide Number Placeholder 3"/>
          <p:cNvSpPr>
            <a:spLocks noGrp="1"/>
          </p:cNvSpPr>
          <p:nvPr>
            <p:ph type="sldNum" sz="quarter" idx="10"/>
          </p:nvPr>
        </p:nvSpPr>
        <p:spPr/>
        <p:txBody>
          <a:bodyPr/>
          <a:lstStyle/>
          <a:p>
            <a:fld id="{230B4BB6-B4E5-9547-BFF9-FC5A119BB241}" type="slidenum">
              <a:rPr lang="pt-PT" smtClean="0"/>
              <a:t>27</a:t>
            </a:fld>
            <a:endParaRPr lang="pt-PT"/>
          </a:p>
        </p:txBody>
      </p:sp>
    </p:spTree>
    <p:extLst>
      <p:ext uri="{BB962C8B-B14F-4D97-AF65-F5344CB8AC3E}">
        <p14:creationId xmlns:p14="http://schemas.microsoft.com/office/powerpoint/2010/main" val="12388020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pt-PT"/>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pt-PT"/>
          </a:p>
        </p:txBody>
      </p:sp>
      <p:sp>
        <p:nvSpPr>
          <p:cNvPr id="4" name="Date Placeholder 3"/>
          <p:cNvSpPr>
            <a:spLocks noGrp="1"/>
          </p:cNvSpPr>
          <p:nvPr>
            <p:ph type="dt" sz="half" idx="10"/>
          </p:nvPr>
        </p:nvSpPr>
        <p:spPr/>
        <p:txBody>
          <a:bodyPr/>
          <a:lstStyle/>
          <a:p>
            <a:r>
              <a:rPr lang="en-US" smtClean="0"/>
              <a:t>Ricardo Gonçalo</a:t>
            </a:r>
            <a:endParaRPr lang="pt-PT"/>
          </a:p>
        </p:txBody>
      </p:sp>
      <p:sp>
        <p:nvSpPr>
          <p:cNvPr id="5" name="Footer Placeholder 4"/>
          <p:cNvSpPr>
            <a:spLocks noGrp="1"/>
          </p:cNvSpPr>
          <p:nvPr>
            <p:ph type="ftr" sz="quarter" idx="11"/>
          </p:nvPr>
        </p:nvSpPr>
        <p:spPr/>
        <p:txBody>
          <a:bodyPr/>
          <a:lstStyle/>
          <a:p>
            <a:r>
              <a:rPr lang="pt-PT" smtClean="0"/>
              <a:t>Seminar 15 May 2019 - FCUL</a:t>
            </a:r>
            <a:endParaRPr lang="pt-PT"/>
          </a:p>
        </p:txBody>
      </p:sp>
      <p:sp>
        <p:nvSpPr>
          <p:cNvPr id="6" name="Slide Number Placeholder 5"/>
          <p:cNvSpPr>
            <a:spLocks noGrp="1"/>
          </p:cNvSpPr>
          <p:nvPr>
            <p:ph type="sldNum" sz="quarter" idx="12"/>
          </p:nvPr>
        </p:nvSpPr>
        <p:spPr/>
        <p:txBody>
          <a:bodyPr/>
          <a:lstStyle/>
          <a:p>
            <a:fld id="{9B03DFD9-BCD4-D04F-A8C7-92475F67CE52}" type="slidenum">
              <a:rPr lang="pt-PT" smtClean="0"/>
              <a:t>‹#›</a:t>
            </a:fld>
            <a:endParaRPr lang="pt-PT"/>
          </a:p>
        </p:txBody>
      </p:sp>
    </p:spTree>
    <p:extLst>
      <p:ext uri="{BB962C8B-B14F-4D97-AF65-F5344CB8AC3E}">
        <p14:creationId xmlns:p14="http://schemas.microsoft.com/office/powerpoint/2010/main" val="228458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P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4" name="Date Placeholder 3"/>
          <p:cNvSpPr>
            <a:spLocks noGrp="1"/>
          </p:cNvSpPr>
          <p:nvPr>
            <p:ph type="dt" sz="half" idx="10"/>
          </p:nvPr>
        </p:nvSpPr>
        <p:spPr/>
        <p:txBody>
          <a:bodyPr/>
          <a:lstStyle/>
          <a:p>
            <a:r>
              <a:rPr lang="en-US" smtClean="0"/>
              <a:t>Ricardo Gonçalo</a:t>
            </a:r>
            <a:endParaRPr lang="pt-PT"/>
          </a:p>
        </p:txBody>
      </p:sp>
      <p:sp>
        <p:nvSpPr>
          <p:cNvPr id="5" name="Footer Placeholder 4"/>
          <p:cNvSpPr>
            <a:spLocks noGrp="1"/>
          </p:cNvSpPr>
          <p:nvPr>
            <p:ph type="ftr" sz="quarter" idx="11"/>
          </p:nvPr>
        </p:nvSpPr>
        <p:spPr/>
        <p:txBody>
          <a:bodyPr/>
          <a:lstStyle/>
          <a:p>
            <a:r>
              <a:rPr lang="pt-PT" smtClean="0"/>
              <a:t>Seminar 15 May 2019 - FCUL</a:t>
            </a:r>
            <a:endParaRPr lang="pt-PT"/>
          </a:p>
        </p:txBody>
      </p:sp>
      <p:sp>
        <p:nvSpPr>
          <p:cNvPr id="6" name="Slide Number Placeholder 5"/>
          <p:cNvSpPr>
            <a:spLocks noGrp="1"/>
          </p:cNvSpPr>
          <p:nvPr>
            <p:ph type="sldNum" sz="quarter" idx="12"/>
          </p:nvPr>
        </p:nvSpPr>
        <p:spPr/>
        <p:txBody>
          <a:bodyPr/>
          <a:lstStyle/>
          <a:p>
            <a:fld id="{9B03DFD9-BCD4-D04F-A8C7-92475F67CE52}" type="slidenum">
              <a:rPr lang="pt-PT" smtClean="0"/>
              <a:t>‹#›</a:t>
            </a:fld>
            <a:endParaRPr lang="pt-PT"/>
          </a:p>
        </p:txBody>
      </p:sp>
    </p:spTree>
    <p:extLst>
      <p:ext uri="{BB962C8B-B14F-4D97-AF65-F5344CB8AC3E}">
        <p14:creationId xmlns:p14="http://schemas.microsoft.com/office/powerpoint/2010/main" val="3752487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pt-P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4" name="Date Placeholder 3"/>
          <p:cNvSpPr>
            <a:spLocks noGrp="1"/>
          </p:cNvSpPr>
          <p:nvPr>
            <p:ph type="dt" sz="half" idx="10"/>
          </p:nvPr>
        </p:nvSpPr>
        <p:spPr/>
        <p:txBody>
          <a:bodyPr/>
          <a:lstStyle/>
          <a:p>
            <a:r>
              <a:rPr lang="en-US" smtClean="0"/>
              <a:t>Ricardo Gonçalo</a:t>
            </a:r>
            <a:endParaRPr lang="pt-PT"/>
          </a:p>
        </p:txBody>
      </p:sp>
      <p:sp>
        <p:nvSpPr>
          <p:cNvPr id="5" name="Footer Placeholder 4"/>
          <p:cNvSpPr>
            <a:spLocks noGrp="1"/>
          </p:cNvSpPr>
          <p:nvPr>
            <p:ph type="ftr" sz="quarter" idx="11"/>
          </p:nvPr>
        </p:nvSpPr>
        <p:spPr/>
        <p:txBody>
          <a:bodyPr/>
          <a:lstStyle/>
          <a:p>
            <a:r>
              <a:rPr lang="pt-PT" smtClean="0"/>
              <a:t>Seminar 15 May 2019 - FCUL</a:t>
            </a:r>
            <a:endParaRPr lang="pt-PT"/>
          </a:p>
        </p:txBody>
      </p:sp>
      <p:sp>
        <p:nvSpPr>
          <p:cNvPr id="6" name="Slide Number Placeholder 5"/>
          <p:cNvSpPr>
            <a:spLocks noGrp="1"/>
          </p:cNvSpPr>
          <p:nvPr>
            <p:ph type="sldNum" sz="quarter" idx="12"/>
          </p:nvPr>
        </p:nvSpPr>
        <p:spPr/>
        <p:txBody>
          <a:bodyPr/>
          <a:lstStyle/>
          <a:p>
            <a:fld id="{9B03DFD9-BCD4-D04F-A8C7-92475F67CE52}" type="slidenum">
              <a:rPr lang="pt-PT" smtClean="0"/>
              <a:t>‹#›</a:t>
            </a:fld>
            <a:endParaRPr lang="pt-PT"/>
          </a:p>
        </p:txBody>
      </p:sp>
    </p:spTree>
    <p:extLst>
      <p:ext uri="{BB962C8B-B14F-4D97-AF65-F5344CB8AC3E}">
        <p14:creationId xmlns:p14="http://schemas.microsoft.com/office/powerpoint/2010/main" val="31894398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439863" y="179388"/>
            <a:ext cx="7558087" cy="896937"/>
          </a:xfrm>
        </p:spPr>
        <p:txBody>
          <a:bodyPr/>
          <a:lstStyle/>
          <a:p>
            <a:r>
              <a:rPr lang="en-US" smtClean="0"/>
              <a:t>Click to edit Master title style</a:t>
            </a:r>
            <a:endParaRPr lang="pt-PT"/>
          </a:p>
        </p:txBody>
      </p:sp>
      <p:sp>
        <p:nvSpPr>
          <p:cNvPr id="3" name="Content Placeholder 2"/>
          <p:cNvSpPr>
            <a:spLocks noGrp="1"/>
          </p:cNvSpPr>
          <p:nvPr>
            <p:ph sz="quarter" idx="1"/>
          </p:nvPr>
        </p:nvSpPr>
        <p:spPr>
          <a:xfrm>
            <a:off x="792163" y="1439863"/>
            <a:ext cx="3954462" cy="2352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4" name="Content Placeholder 3"/>
          <p:cNvSpPr>
            <a:spLocks noGrp="1"/>
          </p:cNvSpPr>
          <p:nvPr>
            <p:ph sz="quarter" idx="2"/>
          </p:nvPr>
        </p:nvSpPr>
        <p:spPr>
          <a:xfrm>
            <a:off x="4899025" y="1439863"/>
            <a:ext cx="3956050" cy="2352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5" name="Text Placeholder 4"/>
          <p:cNvSpPr>
            <a:spLocks noGrp="1"/>
          </p:cNvSpPr>
          <p:nvPr>
            <p:ph type="body" sz="half" idx="3"/>
          </p:nvPr>
        </p:nvSpPr>
        <p:spPr>
          <a:xfrm>
            <a:off x="792163" y="3944938"/>
            <a:ext cx="8062912" cy="2352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Tree>
    <p:extLst>
      <p:ext uri="{BB962C8B-B14F-4D97-AF65-F5344CB8AC3E}">
        <p14:creationId xmlns:p14="http://schemas.microsoft.com/office/powerpoint/2010/main" val="12034540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IST">
    <p:spTree>
      <p:nvGrpSpPr>
        <p:cNvPr id="1" name=""/>
        <p:cNvGrpSpPr/>
        <p:nvPr/>
      </p:nvGrpSpPr>
      <p:grpSpPr>
        <a:xfrm>
          <a:off x="0" y="0"/>
          <a:ext cx="0" cy="0"/>
          <a:chOff x="0" y="0"/>
          <a:chExt cx="0" cy="0"/>
        </a:xfrm>
      </p:grpSpPr>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2" name="Title Text"/>
          <p:cNvSpPr txBox="1">
            <a:spLocks noGrp="1"/>
          </p:cNvSpPr>
          <p:nvPr>
            <p:ph type="title"/>
          </p:nvPr>
        </p:nvSpPr>
        <p:spPr>
          <a:prstGeom prst="rect">
            <a:avLst/>
          </a:prstGeom>
        </p:spPr>
        <p:txBody>
          <a:bodyPr/>
          <a:lstStyle/>
          <a:p>
            <a:r>
              <a:t>Title Text</a:t>
            </a:r>
          </a:p>
        </p:txBody>
      </p:sp>
      <p:sp>
        <p:nvSpPr>
          <p:cNvPr id="4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634289811"/>
      </p:ext>
    </p:extLst>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P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4" name="Date Placeholder 3"/>
          <p:cNvSpPr>
            <a:spLocks noGrp="1"/>
          </p:cNvSpPr>
          <p:nvPr>
            <p:ph type="dt" sz="half" idx="10"/>
          </p:nvPr>
        </p:nvSpPr>
        <p:spPr/>
        <p:txBody>
          <a:bodyPr/>
          <a:lstStyle/>
          <a:p>
            <a:r>
              <a:rPr lang="en-US" smtClean="0"/>
              <a:t>Ricardo Gonçalo</a:t>
            </a:r>
            <a:endParaRPr lang="pt-PT"/>
          </a:p>
        </p:txBody>
      </p:sp>
      <p:sp>
        <p:nvSpPr>
          <p:cNvPr id="5" name="Footer Placeholder 4"/>
          <p:cNvSpPr>
            <a:spLocks noGrp="1"/>
          </p:cNvSpPr>
          <p:nvPr>
            <p:ph type="ftr" sz="quarter" idx="11"/>
          </p:nvPr>
        </p:nvSpPr>
        <p:spPr/>
        <p:txBody>
          <a:bodyPr/>
          <a:lstStyle/>
          <a:p>
            <a:r>
              <a:rPr lang="pt-PT" smtClean="0"/>
              <a:t>Seminar 15 May 2019 - FCUL</a:t>
            </a:r>
            <a:endParaRPr lang="pt-PT"/>
          </a:p>
        </p:txBody>
      </p:sp>
      <p:sp>
        <p:nvSpPr>
          <p:cNvPr id="6" name="Slide Number Placeholder 5"/>
          <p:cNvSpPr>
            <a:spLocks noGrp="1"/>
          </p:cNvSpPr>
          <p:nvPr>
            <p:ph type="sldNum" sz="quarter" idx="12"/>
          </p:nvPr>
        </p:nvSpPr>
        <p:spPr/>
        <p:txBody>
          <a:bodyPr/>
          <a:lstStyle/>
          <a:p>
            <a:fld id="{9B03DFD9-BCD4-D04F-A8C7-92475F67CE52}" type="slidenum">
              <a:rPr lang="pt-PT" smtClean="0"/>
              <a:t>‹#›</a:t>
            </a:fld>
            <a:endParaRPr lang="pt-PT"/>
          </a:p>
        </p:txBody>
      </p:sp>
    </p:spTree>
    <p:extLst>
      <p:ext uri="{BB962C8B-B14F-4D97-AF65-F5344CB8AC3E}">
        <p14:creationId xmlns:p14="http://schemas.microsoft.com/office/powerpoint/2010/main" val="1116909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pt-P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Ricardo Gonçalo</a:t>
            </a:r>
            <a:endParaRPr lang="pt-PT"/>
          </a:p>
        </p:txBody>
      </p:sp>
      <p:sp>
        <p:nvSpPr>
          <p:cNvPr id="5" name="Footer Placeholder 4"/>
          <p:cNvSpPr>
            <a:spLocks noGrp="1"/>
          </p:cNvSpPr>
          <p:nvPr>
            <p:ph type="ftr" sz="quarter" idx="11"/>
          </p:nvPr>
        </p:nvSpPr>
        <p:spPr/>
        <p:txBody>
          <a:bodyPr/>
          <a:lstStyle/>
          <a:p>
            <a:r>
              <a:rPr lang="pt-PT" smtClean="0"/>
              <a:t>Seminar 15 May 2019 - FCUL</a:t>
            </a:r>
            <a:endParaRPr lang="pt-PT"/>
          </a:p>
        </p:txBody>
      </p:sp>
      <p:sp>
        <p:nvSpPr>
          <p:cNvPr id="6" name="Slide Number Placeholder 5"/>
          <p:cNvSpPr>
            <a:spLocks noGrp="1"/>
          </p:cNvSpPr>
          <p:nvPr>
            <p:ph type="sldNum" sz="quarter" idx="12"/>
          </p:nvPr>
        </p:nvSpPr>
        <p:spPr/>
        <p:txBody>
          <a:bodyPr/>
          <a:lstStyle/>
          <a:p>
            <a:fld id="{9B03DFD9-BCD4-D04F-A8C7-92475F67CE52}" type="slidenum">
              <a:rPr lang="pt-PT" smtClean="0"/>
              <a:t>‹#›</a:t>
            </a:fld>
            <a:endParaRPr lang="pt-PT"/>
          </a:p>
        </p:txBody>
      </p:sp>
    </p:spTree>
    <p:extLst>
      <p:ext uri="{BB962C8B-B14F-4D97-AF65-F5344CB8AC3E}">
        <p14:creationId xmlns:p14="http://schemas.microsoft.com/office/powerpoint/2010/main" val="4248737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PT"/>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5" name="Date Placeholder 4"/>
          <p:cNvSpPr>
            <a:spLocks noGrp="1"/>
          </p:cNvSpPr>
          <p:nvPr>
            <p:ph type="dt" sz="half" idx="10"/>
          </p:nvPr>
        </p:nvSpPr>
        <p:spPr/>
        <p:txBody>
          <a:bodyPr/>
          <a:lstStyle/>
          <a:p>
            <a:r>
              <a:rPr lang="en-US" smtClean="0"/>
              <a:t>Ricardo Gonçalo</a:t>
            </a:r>
            <a:endParaRPr lang="pt-PT"/>
          </a:p>
        </p:txBody>
      </p:sp>
      <p:sp>
        <p:nvSpPr>
          <p:cNvPr id="6" name="Footer Placeholder 5"/>
          <p:cNvSpPr>
            <a:spLocks noGrp="1"/>
          </p:cNvSpPr>
          <p:nvPr>
            <p:ph type="ftr" sz="quarter" idx="11"/>
          </p:nvPr>
        </p:nvSpPr>
        <p:spPr/>
        <p:txBody>
          <a:bodyPr/>
          <a:lstStyle/>
          <a:p>
            <a:r>
              <a:rPr lang="pt-PT" smtClean="0"/>
              <a:t>Seminar 15 May 2019 - FCUL</a:t>
            </a:r>
            <a:endParaRPr lang="pt-PT"/>
          </a:p>
        </p:txBody>
      </p:sp>
      <p:sp>
        <p:nvSpPr>
          <p:cNvPr id="7" name="Slide Number Placeholder 6"/>
          <p:cNvSpPr>
            <a:spLocks noGrp="1"/>
          </p:cNvSpPr>
          <p:nvPr>
            <p:ph type="sldNum" sz="quarter" idx="12"/>
          </p:nvPr>
        </p:nvSpPr>
        <p:spPr/>
        <p:txBody>
          <a:bodyPr/>
          <a:lstStyle/>
          <a:p>
            <a:fld id="{9B03DFD9-BCD4-D04F-A8C7-92475F67CE52}" type="slidenum">
              <a:rPr lang="pt-PT" smtClean="0"/>
              <a:t>‹#›</a:t>
            </a:fld>
            <a:endParaRPr lang="pt-PT"/>
          </a:p>
        </p:txBody>
      </p:sp>
    </p:spTree>
    <p:extLst>
      <p:ext uri="{BB962C8B-B14F-4D97-AF65-F5344CB8AC3E}">
        <p14:creationId xmlns:p14="http://schemas.microsoft.com/office/powerpoint/2010/main" val="27621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pt-P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7" name="Date Placeholder 6"/>
          <p:cNvSpPr>
            <a:spLocks noGrp="1"/>
          </p:cNvSpPr>
          <p:nvPr>
            <p:ph type="dt" sz="half" idx="10"/>
          </p:nvPr>
        </p:nvSpPr>
        <p:spPr/>
        <p:txBody>
          <a:bodyPr/>
          <a:lstStyle/>
          <a:p>
            <a:r>
              <a:rPr lang="en-US" smtClean="0"/>
              <a:t>Ricardo Gonçalo</a:t>
            </a:r>
            <a:endParaRPr lang="pt-PT"/>
          </a:p>
        </p:txBody>
      </p:sp>
      <p:sp>
        <p:nvSpPr>
          <p:cNvPr id="8" name="Footer Placeholder 7"/>
          <p:cNvSpPr>
            <a:spLocks noGrp="1"/>
          </p:cNvSpPr>
          <p:nvPr>
            <p:ph type="ftr" sz="quarter" idx="11"/>
          </p:nvPr>
        </p:nvSpPr>
        <p:spPr/>
        <p:txBody>
          <a:bodyPr/>
          <a:lstStyle/>
          <a:p>
            <a:r>
              <a:rPr lang="pt-PT" smtClean="0"/>
              <a:t>Seminar 15 May 2019 - FCUL</a:t>
            </a:r>
            <a:endParaRPr lang="pt-PT"/>
          </a:p>
        </p:txBody>
      </p:sp>
      <p:sp>
        <p:nvSpPr>
          <p:cNvPr id="9" name="Slide Number Placeholder 8"/>
          <p:cNvSpPr>
            <a:spLocks noGrp="1"/>
          </p:cNvSpPr>
          <p:nvPr>
            <p:ph type="sldNum" sz="quarter" idx="12"/>
          </p:nvPr>
        </p:nvSpPr>
        <p:spPr/>
        <p:txBody>
          <a:bodyPr/>
          <a:lstStyle/>
          <a:p>
            <a:fld id="{9B03DFD9-BCD4-D04F-A8C7-92475F67CE52}" type="slidenum">
              <a:rPr lang="pt-PT" smtClean="0"/>
              <a:t>‹#›</a:t>
            </a:fld>
            <a:endParaRPr lang="pt-PT"/>
          </a:p>
        </p:txBody>
      </p:sp>
    </p:spTree>
    <p:extLst>
      <p:ext uri="{BB962C8B-B14F-4D97-AF65-F5344CB8AC3E}">
        <p14:creationId xmlns:p14="http://schemas.microsoft.com/office/powerpoint/2010/main" val="3493181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PT"/>
          </a:p>
        </p:txBody>
      </p:sp>
      <p:sp>
        <p:nvSpPr>
          <p:cNvPr id="3" name="Date Placeholder 2"/>
          <p:cNvSpPr>
            <a:spLocks noGrp="1"/>
          </p:cNvSpPr>
          <p:nvPr>
            <p:ph type="dt" sz="half" idx="10"/>
          </p:nvPr>
        </p:nvSpPr>
        <p:spPr/>
        <p:txBody>
          <a:bodyPr/>
          <a:lstStyle/>
          <a:p>
            <a:r>
              <a:rPr lang="en-US" smtClean="0"/>
              <a:t>Ricardo Gonçalo</a:t>
            </a:r>
            <a:endParaRPr lang="pt-PT"/>
          </a:p>
        </p:txBody>
      </p:sp>
      <p:sp>
        <p:nvSpPr>
          <p:cNvPr id="4" name="Footer Placeholder 3"/>
          <p:cNvSpPr>
            <a:spLocks noGrp="1"/>
          </p:cNvSpPr>
          <p:nvPr>
            <p:ph type="ftr" sz="quarter" idx="11"/>
          </p:nvPr>
        </p:nvSpPr>
        <p:spPr/>
        <p:txBody>
          <a:bodyPr/>
          <a:lstStyle/>
          <a:p>
            <a:r>
              <a:rPr lang="pt-PT" smtClean="0"/>
              <a:t>Seminar 15 May 2019 - FCUL</a:t>
            </a:r>
            <a:endParaRPr lang="pt-PT"/>
          </a:p>
        </p:txBody>
      </p:sp>
      <p:sp>
        <p:nvSpPr>
          <p:cNvPr id="5" name="Slide Number Placeholder 4"/>
          <p:cNvSpPr>
            <a:spLocks noGrp="1"/>
          </p:cNvSpPr>
          <p:nvPr>
            <p:ph type="sldNum" sz="quarter" idx="12"/>
          </p:nvPr>
        </p:nvSpPr>
        <p:spPr/>
        <p:txBody>
          <a:bodyPr/>
          <a:lstStyle/>
          <a:p>
            <a:fld id="{9B03DFD9-BCD4-D04F-A8C7-92475F67CE52}" type="slidenum">
              <a:rPr lang="pt-PT" smtClean="0"/>
              <a:t>‹#›</a:t>
            </a:fld>
            <a:endParaRPr lang="pt-PT"/>
          </a:p>
        </p:txBody>
      </p:sp>
    </p:spTree>
    <p:extLst>
      <p:ext uri="{BB962C8B-B14F-4D97-AF65-F5344CB8AC3E}">
        <p14:creationId xmlns:p14="http://schemas.microsoft.com/office/powerpoint/2010/main" val="21909413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Ricardo Gonçalo</a:t>
            </a:r>
            <a:endParaRPr lang="pt-PT"/>
          </a:p>
        </p:txBody>
      </p:sp>
      <p:sp>
        <p:nvSpPr>
          <p:cNvPr id="3" name="Footer Placeholder 2"/>
          <p:cNvSpPr>
            <a:spLocks noGrp="1"/>
          </p:cNvSpPr>
          <p:nvPr>
            <p:ph type="ftr" sz="quarter" idx="11"/>
          </p:nvPr>
        </p:nvSpPr>
        <p:spPr/>
        <p:txBody>
          <a:bodyPr/>
          <a:lstStyle/>
          <a:p>
            <a:r>
              <a:rPr lang="pt-PT" smtClean="0"/>
              <a:t>Seminar 15 May 2019 - FCUL</a:t>
            </a:r>
            <a:endParaRPr lang="pt-PT"/>
          </a:p>
        </p:txBody>
      </p:sp>
      <p:sp>
        <p:nvSpPr>
          <p:cNvPr id="4" name="Slide Number Placeholder 3"/>
          <p:cNvSpPr>
            <a:spLocks noGrp="1"/>
          </p:cNvSpPr>
          <p:nvPr>
            <p:ph type="sldNum" sz="quarter" idx="12"/>
          </p:nvPr>
        </p:nvSpPr>
        <p:spPr/>
        <p:txBody>
          <a:bodyPr/>
          <a:lstStyle/>
          <a:p>
            <a:fld id="{9B03DFD9-BCD4-D04F-A8C7-92475F67CE52}" type="slidenum">
              <a:rPr lang="pt-PT" smtClean="0"/>
              <a:t>‹#›</a:t>
            </a:fld>
            <a:endParaRPr lang="pt-PT"/>
          </a:p>
        </p:txBody>
      </p:sp>
    </p:spTree>
    <p:extLst>
      <p:ext uri="{BB962C8B-B14F-4D97-AF65-F5344CB8AC3E}">
        <p14:creationId xmlns:p14="http://schemas.microsoft.com/office/powerpoint/2010/main" val="3572151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pt-P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Ricardo Gonçalo</a:t>
            </a:r>
            <a:endParaRPr lang="pt-PT"/>
          </a:p>
        </p:txBody>
      </p:sp>
      <p:sp>
        <p:nvSpPr>
          <p:cNvPr id="6" name="Footer Placeholder 5"/>
          <p:cNvSpPr>
            <a:spLocks noGrp="1"/>
          </p:cNvSpPr>
          <p:nvPr>
            <p:ph type="ftr" sz="quarter" idx="11"/>
          </p:nvPr>
        </p:nvSpPr>
        <p:spPr/>
        <p:txBody>
          <a:bodyPr/>
          <a:lstStyle/>
          <a:p>
            <a:r>
              <a:rPr lang="pt-PT" smtClean="0"/>
              <a:t>Seminar 15 May 2019 - FCUL</a:t>
            </a:r>
            <a:endParaRPr lang="pt-PT"/>
          </a:p>
        </p:txBody>
      </p:sp>
      <p:sp>
        <p:nvSpPr>
          <p:cNvPr id="7" name="Slide Number Placeholder 6"/>
          <p:cNvSpPr>
            <a:spLocks noGrp="1"/>
          </p:cNvSpPr>
          <p:nvPr>
            <p:ph type="sldNum" sz="quarter" idx="12"/>
          </p:nvPr>
        </p:nvSpPr>
        <p:spPr/>
        <p:txBody>
          <a:bodyPr/>
          <a:lstStyle/>
          <a:p>
            <a:fld id="{9B03DFD9-BCD4-D04F-A8C7-92475F67CE52}" type="slidenum">
              <a:rPr lang="pt-PT" smtClean="0"/>
              <a:t>‹#›</a:t>
            </a:fld>
            <a:endParaRPr lang="pt-PT"/>
          </a:p>
        </p:txBody>
      </p:sp>
    </p:spTree>
    <p:extLst>
      <p:ext uri="{BB962C8B-B14F-4D97-AF65-F5344CB8AC3E}">
        <p14:creationId xmlns:p14="http://schemas.microsoft.com/office/powerpoint/2010/main" val="1180919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pt-P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Ricardo Gonçalo</a:t>
            </a:r>
            <a:endParaRPr lang="pt-PT"/>
          </a:p>
        </p:txBody>
      </p:sp>
      <p:sp>
        <p:nvSpPr>
          <p:cNvPr id="6" name="Footer Placeholder 5"/>
          <p:cNvSpPr>
            <a:spLocks noGrp="1"/>
          </p:cNvSpPr>
          <p:nvPr>
            <p:ph type="ftr" sz="quarter" idx="11"/>
          </p:nvPr>
        </p:nvSpPr>
        <p:spPr/>
        <p:txBody>
          <a:bodyPr/>
          <a:lstStyle/>
          <a:p>
            <a:r>
              <a:rPr lang="pt-PT" smtClean="0"/>
              <a:t>Seminar 15 May 2019 - FCUL</a:t>
            </a:r>
            <a:endParaRPr lang="pt-PT"/>
          </a:p>
        </p:txBody>
      </p:sp>
      <p:sp>
        <p:nvSpPr>
          <p:cNvPr id="7" name="Slide Number Placeholder 6"/>
          <p:cNvSpPr>
            <a:spLocks noGrp="1"/>
          </p:cNvSpPr>
          <p:nvPr>
            <p:ph type="sldNum" sz="quarter" idx="12"/>
          </p:nvPr>
        </p:nvSpPr>
        <p:spPr/>
        <p:txBody>
          <a:bodyPr/>
          <a:lstStyle/>
          <a:p>
            <a:fld id="{9B03DFD9-BCD4-D04F-A8C7-92475F67CE52}" type="slidenum">
              <a:rPr lang="pt-PT" smtClean="0"/>
              <a:t>‹#›</a:t>
            </a:fld>
            <a:endParaRPr lang="pt-PT"/>
          </a:p>
        </p:txBody>
      </p:sp>
    </p:spTree>
    <p:extLst>
      <p:ext uri="{BB962C8B-B14F-4D97-AF65-F5344CB8AC3E}">
        <p14:creationId xmlns:p14="http://schemas.microsoft.com/office/powerpoint/2010/main" val="401042272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pt-PT"/>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Ricardo Gonçalo</a:t>
            </a:r>
            <a:endParaRPr lang="pt-PT"/>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pt-PT" smtClean="0"/>
              <a:t>Seminar 15 May 2019 - FCUL</a:t>
            </a:r>
            <a:endParaRPr lang="pt-PT"/>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03DFD9-BCD4-D04F-A8C7-92475F67CE52}" type="slidenum">
              <a:rPr lang="pt-PT" smtClean="0"/>
              <a:t>‹#›</a:t>
            </a:fld>
            <a:endParaRPr lang="pt-PT"/>
          </a:p>
        </p:txBody>
      </p:sp>
    </p:spTree>
    <p:extLst>
      <p:ext uri="{BB962C8B-B14F-4D97-AF65-F5344CB8AC3E}">
        <p14:creationId xmlns:p14="http://schemas.microsoft.com/office/powerpoint/2010/main" val="37803033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 Id="rId3" Type="http://schemas.openxmlformats.org/officeDocument/2006/relationships/image" Target="../media/image52.png"/></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4" Type="http://schemas.microsoft.com/office/2007/relationships/hdphoto" Target="../media/hdphoto7.wdp"/><Relationship Id="rId5" Type="http://schemas.openxmlformats.org/officeDocument/2006/relationships/image" Target="../media/image58.png"/><Relationship Id="rId6" Type="http://schemas.microsoft.com/office/2007/relationships/hdphoto" Target="../media/hdphoto8.wdp"/><Relationship Id="rId7" Type="http://schemas.openxmlformats.org/officeDocument/2006/relationships/image" Target="../media/image59.png"/><Relationship Id="rId8" Type="http://schemas.microsoft.com/office/2007/relationships/hdphoto" Target="../media/hdphoto9.wdp"/><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64.png"/><Relationship Id="rId1" Type="http://schemas.openxmlformats.org/officeDocument/2006/relationships/slideLayout" Target="../slideLayouts/slideLayout7.xml"/><Relationship Id="rId2" Type="http://schemas.openxmlformats.org/officeDocument/2006/relationships/image" Target="../media/image60.png"/></Relationships>
</file>

<file path=ppt/slides/_rels/slide15.xml.rels><?xml version="1.0" encoding="UTF-8" standalone="yes"?>
<Relationships xmlns="http://schemas.openxmlformats.org/package/2006/relationships"><Relationship Id="rId3" Type="http://schemas.openxmlformats.org/officeDocument/2006/relationships/image" Target="../media/image66.png"/><Relationship Id="rId4" Type="http://schemas.microsoft.com/office/2007/relationships/hdphoto" Target="../media/hdphoto10.wdp"/><Relationship Id="rId5" Type="http://schemas.openxmlformats.org/officeDocument/2006/relationships/image" Target="../media/image67.png"/><Relationship Id="rId6" Type="http://schemas.microsoft.com/office/2007/relationships/hdphoto" Target="../media/hdphoto11.wdp"/><Relationship Id="rId7" Type="http://schemas.openxmlformats.org/officeDocument/2006/relationships/image" Target="../media/image68.png"/><Relationship Id="rId8" Type="http://schemas.microsoft.com/office/2007/relationships/hdphoto" Target="../media/hdphoto12.wdp"/><Relationship Id="rId9"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16.xml.rels><?xml version="1.0" encoding="UTF-8" standalone="yes"?>
<Relationships xmlns="http://schemas.openxmlformats.org/package/2006/relationships"><Relationship Id="rId3" Type="http://schemas.openxmlformats.org/officeDocument/2006/relationships/image" Target="../media/image70.png"/><Relationship Id="rId4" Type="http://schemas.microsoft.com/office/2007/relationships/hdphoto" Target="../media/hdphoto13.wdp"/><Relationship Id="rId5" Type="http://schemas.openxmlformats.org/officeDocument/2006/relationships/image" Target="../media/image71.pn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jpg"/><Relationship Id="rId5" Type="http://schemas.openxmlformats.org/officeDocument/2006/relationships/image" Target="../media/image75.png"/><Relationship Id="rId6" Type="http://schemas.openxmlformats.org/officeDocument/2006/relationships/image" Target="../media/image76.png"/><Relationship Id="rId7" Type="http://schemas.openxmlformats.org/officeDocument/2006/relationships/image" Target="../media/image77.png"/><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18.xml.rels><?xml version="1.0" encoding="UTF-8" standalone="yes"?>
<Relationships xmlns="http://schemas.openxmlformats.org/package/2006/relationships"><Relationship Id="rId3" Type="http://schemas.openxmlformats.org/officeDocument/2006/relationships/image" Target="../media/image79.png"/><Relationship Id="rId4" Type="http://schemas.microsoft.com/office/2007/relationships/hdphoto" Target="../media/hdphoto14.wdp"/><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0.png"/><Relationship Id="rId3" Type="http://schemas.microsoft.com/office/2007/relationships/hdphoto" Target="../media/hdphoto15.wdp"/></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microsoft.com/office/2007/relationships/hdphoto" Target="../media/hdphoto1.wdp"/><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png"/><Relationship Id="rId9" Type="http://schemas.openxmlformats.org/officeDocument/2006/relationships/image" Target="../media/image13.png"/><Relationship Id="rId10"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81.png"/><Relationship Id="rId1" Type="http://schemas.openxmlformats.org/officeDocument/2006/relationships/tags" Target="../tags/tag1.xml"/><Relationship Id="rId2"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82.png"/><Relationship Id="rId4" Type="http://schemas.microsoft.com/office/2007/relationships/hdphoto" Target="../media/hdphoto16.wdp"/><Relationship Id="rId1" Type="http://schemas.openxmlformats.org/officeDocument/2006/relationships/tags" Target="../tags/tag2.xml"/><Relationship Id="rId2"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83.png"/><Relationship Id="rId4" Type="http://schemas.microsoft.com/office/2007/relationships/hdphoto" Target="../media/hdphoto17.wdp"/><Relationship Id="rId1" Type="http://schemas.openxmlformats.org/officeDocument/2006/relationships/tags" Target="../tags/tag3.xml"/><Relationship Id="rId2"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tags" Target="../tags/tag4.xml"/><Relationship Id="rId2" Type="http://schemas.openxmlformats.org/officeDocument/2006/relationships/slideLayout" Target="../slideLayouts/slideLayout7.xml"/><Relationship Id="rId3" Type="http://schemas.openxmlformats.org/officeDocument/2006/relationships/image" Target="../media/image8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5.png"/></Relationships>
</file>

<file path=ppt/slides/_rels/slide25.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6.png"/><Relationship Id="rId1" Type="http://schemas.openxmlformats.org/officeDocument/2006/relationships/tags" Target="../tags/tag5.xml"/><Relationship Id="rId2"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tiff"/><Relationship Id="rId1" Type="http://schemas.openxmlformats.org/officeDocument/2006/relationships/slideLayout" Target="../slideLayouts/slideLayout2.xml"/><Relationship Id="rId2" Type="http://schemas.openxmlformats.org/officeDocument/2006/relationships/image" Target="../media/image87.png"/></Relationships>
</file>

<file path=ppt/slides/_rels/slide27.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2.png"/></Relationships>
</file>

<file path=ppt/slides/_rels/slide29.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emf"/><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png"/><Relationship Id="rId5" Type="http://schemas.openxmlformats.org/officeDocument/2006/relationships/image" Target="../media/image97.png"/><Relationship Id="rId6" Type="http://schemas.openxmlformats.org/officeDocument/2006/relationships/image" Target="../media/image98.png"/><Relationship Id="rId7" Type="http://schemas.openxmlformats.org/officeDocument/2006/relationships/image" Target="../media/image99.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0.png"/><Relationship Id="rId3" Type="http://schemas.openxmlformats.org/officeDocument/2006/relationships/image" Target="../media/image101.png"/></Relationships>
</file>

<file path=ppt/slides/_rels/slide32.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image" Target="../media/image106.png"/><Relationship Id="rId7" Type="http://schemas.openxmlformats.org/officeDocument/2006/relationships/image" Target="../media/image107.png"/><Relationship Id="rId8" Type="http://schemas.openxmlformats.org/officeDocument/2006/relationships/image" Target="../media/image108.png"/><Relationship Id="rId1" Type="http://schemas.openxmlformats.org/officeDocument/2006/relationships/slideLayout" Target="../slideLayouts/slideLayout7.xml"/><Relationship Id="rId2" Type="http://schemas.openxmlformats.org/officeDocument/2006/relationships/image" Target="../media/image102.png"/></Relationships>
</file>

<file path=ppt/slides/_rels/slide33.xml.rels><?xml version="1.0" encoding="UTF-8" standalone="yes"?>
<Relationships xmlns="http://schemas.openxmlformats.org/package/2006/relationships"><Relationship Id="rId3" Type="http://schemas.openxmlformats.org/officeDocument/2006/relationships/image" Target="../media/image110.png"/><Relationship Id="rId4" Type="http://schemas.openxmlformats.org/officeDocument/2006/relationships/image" Target="../media/image111.jpeg"/><Relationship Id="rId1" Type="http://schemas.openxmlformats.org/officeDocument/2006/relationships/slideLayout" Target="../slideLayouts/slideLayout6.xml"/><Relationship Id="rId2" Type="http://schemas.openxmlformats.org/officeDocument/2006/relationships/image" Target="../media/image109.jpeg"/></Relationships>
</file>

<file path=ppt/slides/_rels/slide34.xml.rels><?xml version="1.0" encoding="UTF-8" standalone="yes"?>
<Relationships xmlns="http://schemas.openxmlformats.org/package/2006/relationships"><Relationship Id="rId20" Type="http://schemas.openxmlformats.org/officeDocument/2006/relationships/oleObject" Target="../embeddings/oleObject6.bin"/><Relationship Id="rId21" Type="http://schemas.openxmlformats.org/officeDocument/2006/relationships/image" Target="../media/image117.emf"/><Relationship Id="rId22" Type="http://schemas.openxmlformats.org/officeDocument/2006/relationships/oleObject" Target="../embeddings/oleObject7.bin"/><Relationship Id="rId23" Type="http://schemas.openxmlformats.org/officeDocument/2006/relationships/image" Target="../media/image118.emf"/><Relationship Id="rId24" Type="http://schemas.openxmlformats.org/officeDocument/2006/relationships/image" Target="../media/image126.png"/><Relationship Id="rId25" Type="http://schemas.openxmlformats.org/officeDocument/2006/relationships/image" Target="../media/image127.png"/><Relationship Id="rId26" Type="http://schemas.openxmlformats.org/officeDocument/2006/relationships/image" Target="../media/image128.png"/><Relationship Id="rId27" Type="http://schemas.openxmlformats.org/officeDocument/2006/relationships/image" Target="../media/image129.png"/><Relationship Id="rId28" Type="http://schemas.openxmlformats.org/officeDocument/2006/relationships/image" Target="../media/image130.png"/><Relationship Id="rId29" Type="http://schemas.openxmlformats.org/officeDocument/2006/relationships/image" Target="../media/image131.png"/><Relationship Id="rId1" Type="http://schemas.openxmlformats.org/officeDocument/2006/relationships/vmlDrawing" Target="../drawings/vmlDrawing1.vml"/><Relationship Id="rId2" Type="http://schemas.openxmlformats.org/officeDocument/2006/relationships/slideLayout" Target="../slideLayouts/slideLayout6.xml"/><Relationship Id="rId3" Type="http://schemas.openxmlformats.org/officeDocument/2006/relationships/image" Target="../media/image119.png"/><Relationship Id="rId4" Type="http://schemas.openxmlformats.org/officeDocument/2006/relationships/image" Target="../media/image120.png"/><Relationship Id="rId5" Type="http://schemas.openxmlformats.org/officeDocument/2006/relationships/image" Target="../media/image121.png"/><Relationship Id="rId30" Type="http://schemas.openxmlformats.org/officeDocument/2006/relationships/image" Target="../media/image132.png"/><Relationship Id="rId31" Type="http://schemas.openxmlformats.org/officeDocument/2006/relationships/image" Target="../media/image133.png"/><Relationship Id="rId32" Type="http://schemas.openxmlformats.org/officeDocument/2006/relationships/image" Target="../media/image134.png"/><Relationship Id="rId9" Type="http://schemas.openxmlformats.org/officeDocument/2006/relationships/oleObject" Target="../embeddings/oleObject2.bin"/><Relationship Id="rId6" Type="http://schemas.openxmlformats.org/officeDocument/2006/relationships/image" Target="../media/image122.png"/><Relationship Id="rId7" Type="http://schemas.openxmlformats.org/officeDocument/2006/relationships/oleObject" Target="../embeddings/oleObject1.bin"/><Relationship Id="rId8" Type="http://schemas.openxmlformats.org/officeDocument/2006/relationships/image" Target="../media/image112.emf"/><Relationship Id="rId33" Type="http://schemas.openxmlformats.org/officeDocument/2006/relationships/image" Target="../media/image135.png"/><Relationship Id="rId34" Type="http://schemas.openxmlformats.org/officeDocument/2006/relationships/image" Target="../media/image136.png"/><Relationship Id="rId10" Type="http://schemas.openxmlformats.org/officeDocument/2006/relationships/image" Target="../media/image113.emf"/><Relationship Id="rId11" Type="http://schemas.openxmlformats.org/officeDocument/2006/relationships/oleObject" Target="../embeddings/oleObject3.bin"/><Relationship Id="rId12" Type="http://schemas.openxmlformats.org/officeDocument/2006/relationships/image" Target="../media/image114.emf"/><Relationship Id="rId13" Type="http://schemas.openxmlformats.org/officeDocument/2006/relationships/oleObject" Target="../embeddings/oleObject4.bin"/><Relationship Id="rId14" Type="http://schemas.openxmlformats.org/officeDocument/2006/relationships/image" Target="../media/image115.emf"/><Relationship Id="rId15" Type="http://schemas.openxmlformats.org/officeDocument/2006/relationships/image" Target="../media/image123.png"/><Relationship Id="rId16" Type="http://schemas.openxmlformats.org/officeDocument/2006/relationships/image" Target="../media/image124.png"/><Relationship Id="rId17" Type="http://schemas.openxmlformats.org/officeDocument/2006/relationships/image" Target="../media/image125.png"/><Relationship Id="rId18" Type="http://schemas.openxmlformats.org/officeDocument/2006/relationships/oleObject" Target="../embeddings/oleObject5.bin"/><Relationship Id="rId19" Type="http://schemas.openxmlformats.org/officeDocument/2006/relationships/image" Target="../media/image116.emf"/></Relationships>
</file>

<file path=ppt/slides/_rels/slide35.xml.rels><?xml version="1.0" encoding="UTF-8" standalone="yes"?>
<Relationships xmlns="http://schemas.openxmlformats.org/package/2006/relationships"><Relationship Id="rId3" Type="http://schemas.openxmlformats.org/officeDocument/2006/relationships/image" Target="../media/image137.png"/><Relationship Id="rId4" Type="http://schemas.openxmlformats.org/officeDocument/2006/relationships/image" Target="../media/image138.png"/><Relationship Id="rId5" Type="http://schemas.openxmlformats.org/officeDocument/2006/relationships/image" Target="../media/image131.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6.xml.rels><?xml version="1.0" encoding="UTF-8" standalone="yes"?>
<Relationships xmlns="http://schemas.openxmlformats.org/package/2006/relationships"><Relationship Id="rId3" Type="http://schemas.openxmlformats.org/officeDocument/2006/relationships/image" Target="../media/image139.png"/><Relationship Id="rId4" Type="http://schemas.openxmlformats.org/officeDocument/2006/relationships/image" Target="../media/image140.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7.xml.rels><?xml version="1.0" encoding="UTF-8" standalone="yes"?>
<Relationships xmlns="http://schemas.openxmlformats.org/package/2006/relationships"><Relationship Id="rId3" Type="http://schemas.openxmlformats.org/officeDocument/2006/relationships/image" Target="../media/image142.png"/><Relationship Id="rId4" Type="http://schemas.openxmlformats.org/officeDocument/2006/relationships/image" Target="../media/image143.png"/><Relationship Id="rId5" Type="http://schemas.microsoft.com/office/2007/relationships/hdphoto" Target="../media/hdphoto18.wdp"/><Relationship Id="rId1" Type="http://schemas.openxmlformats.org/officeDocument/2006/relationships/slideLayout" Target="../slideLayouts/slideLayout6.xml"/><Relationship Id="rId2" Type="http://schemas.openxmlformats.org/officeDocument/2006/relationships/image" Target="../media/image141.png"/></Relationships>
</file>

<file path=ppt/slides/_rels/slide38.xml.rels><?xml version="1.0" encoding="UTF-8" standalone="yes"?>
<Relationships xmlns="http://schemas.openxmlformats.org/package/2006/relationships"><Relationship Id="rId3" Type="http://schemas.openxmlformats.org/officeDocument/2006/relationships/image" Target="../media/image144.png"/><Relationship Id="rId4" Type="http://schemas.openxmlformats.org/officeDocument/2006/relationships/image" Target="../media/image145.png"/><Relationship Id="rId5" Type="http://schemas.openxmlformats.org/officeDocument/2006/relationships/image" Target="../media/image146.png"/><Relationship Id="rId6" Type="http://schemas.openxmlformats.org/officeDocument/2006/relationships/image" Target="../media/image147.png"/><Relationship Id="rId7" Type="http://schemas.openxmlformats.org/officeDocument/2006/relationships/image" Target="../media/image148.png"/><Relationship Id="rId8" Type="http://schemas.openxmlformats.org/officeDocument/2006/relationships/image" Target="../media/image149.png"/><Relationship Id="rId9" Type="http://schemas.openxmlformats.org/officeDocument/2006/relationships/image" Target="../media/image150.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9.xml.rels><?xml version="1.0" encoding="UTF-8" standalone="yes"?>
<Relationships xmlns="http://schemas.openxmlformats.org/package/2006/relationships"><Relationship Id="rId3" Type="http://schemas.openxmlformats.org/officeDocument/2006/relationships/image" Target="../media/image151.png"/><Relationship Id="rId4" Type="http://schemas.openxmlformats.org/officeDocument/2006/relationships/image" Target="../media/image145.png"/><Relationship Id="rId5" Type="http://schemas.openxmlformats.org/officeDocument/2006/relationships/image" Target="../media/image149.png"/><Relationship Id="rId6" Type="http://schemas.openxmlformats.org/officeDocument/2006/relationships/image" Target="../media/image152.png"/><Relationship Id="rId7" Type="http://schemas.openxmlformats.org/officeDocument/2006/relationships/image" Target="../media/image153.png"/><Relationship Id="rId8" Type="http://schemas.openxmlformats.org/officeDocument/2006/relationships/image" Target="../media/image154.png"/><Relationship Id="rId9" Type="http://schemas.openxmlformats.org/officeDocument/2006/relationships/image" Target="../media/image150.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4.xml.rels><?xml version="1.0" encoding="UTF-8" standalone="yes"?>
<Relationships xmlns="http://schemas.openxmlformats.org/package/2006/relationships"><Relationship Id="rId9" Type="http://schemas.openxmlformats.org/officeDocument/2006/relationships/image" Target="../media/image23.png"/><Relationship Id="rId20" Type="http://schemas.openxmlformats.org/officeDocument/2006/relationships/image" Target="../media/image34.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image" Target="../media/image27.png"/><Relationship Id="rId14" Type="http://schemas.openxmlformats.org/officeDocument/2006/relationships/image" Target="../media/image28.png"/><Relationship Id="rId15" Type="http://schemas.openxmlformats.org/officeDocument/2006/relationships/image" Target="../media/image29.png"/><Relationship Id="rId16" Type="http://schemas.openxmlformats.org/officeDocument/2006/relationships/image" Target="../media/image30.png"/><Relationship Id="rId17" Type="http://schemas.openxmlformats.org/officeDocument/2006/relationships/image" Target="../media/image31.png"/><Relationship Id="rId18" Type="http://schemas.openxmlformats.org/officeDocument/2006/relationships/image" Target="../media/image32.png"/><Relationship Id="rId19"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image" Target="../media/image16.png"/><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image" Target="../media/image22.png"/></Relationships>
</file>

<file path=ppt/slides/_rels/slide40.xml.rels><?xml version="1.0" encoding="UTF-8" standalone="yes"?>
<Relationships xmlns="http://schemas.openxmlformats.org/package/2006/relationships"><Relationship Id="rId3" Type="http://schemas.openxmlformats.org/officeDocument/2006/relationships/image" Target="../media/image155.png"/><Relationship Id="rId4" Type="http://schemas.openxmlformats.org/officeDocument/2006/relationships/image" Target="../media/image156.png"/><Relationship Id="rId5" Type="http://schemas.openxmlformats.org/officeDocument/2006/relationships/image" Target="../media/image157.png"/><Relationship Id="rId6" Type="http://schemas.openxmlformats.org/officeDocument/2006/relationships/image" Target="../media/image158.png"/><Relationship Id="rId7" Type="http://schemas.openxmlformats.org/officeDocument/2006/relationships/image" Target="../media/image150.png"/><Relationship Id="rId8" Type="http://schemas.openxmlformats.org/officeDocument/2006/relationships/image" Target="../media/image159.png"/><Relationship Id="rId9" Type="http://schemas.openxmlformats.org/officeDocument/2006/relationships/image" Target="../media/image160.png"/><Relationship Id="rId10" Type="http://schemas.openxmlformats.org/officeDocument/2006/relationships/image" Target="../media/image161.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2.png"/><Relationship Id="rId3" Type="http://schemas.openxmlformats.org/officeDocument/2006/relationships/image" Target="../media/image163.jpeg"/></Relationships>
</file>

<file path=ppt/slides/_rels/slide42.xml.rels><?xml version="1.0" encoding="UTF-8" standalone="yes"?>
<Relationships xmlns="http://schemas.openxmlformats.org/package/2006/relationships"><Relationship Id="rId3" Type="http://schemas.openxmlformats.org/officeDocument/2006/relationships/image" Target="../media/image164.png"/><Relationship Id="rId4" Type="http://schemas.openxmlformats.org/officeDocument/2006/relationships/image" Target="../media/image165.png"/><Relationship Id="rId5" Type="http://schemas.openxmlformats.org/officeDocument/2006/relationships/image" Target="../media/image166.png"/><Relationship Id="rId6" Type="http://schemas.openxmlformats.org/officeDocument/2006/relationships/image" Target="../media/image149.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43.xml.rels><?xml version="1.0" encoding="UTF-8" standalone="yes"?>
<Relationships xmlns="http://schemas.openxmlformats.org/package/2006/relationships"><Relationship Id="rId3" Type="http://schemas.openxmlformats.org/officeDocument/2006/relationships/image" Target="../media/image167.png"/><Relationship Id="rId4" Type="http://schemas.openxmlformats.org/officeDocument/2006/relationships/image" Target="../media/image168.png"/><Relationship Id="rId5" Type="http://schemas.openxmlformats.org/officeDocument/2006/relationships/image" Target="../media/image169.png"/><Relationship Id="rId6" Type="http://schemas.openxmlformats.org/officeDocument/2006/relationships/image" Target="../media/image150.png"/><Relationship Id="rId7" Type="http://schemas.openxmlformats.org/officeDocument/2006/relationships/image" Target="../media/image145.png"/><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44.xml.rels><?xml version="1.0" encoding="UTF-8" standalone="yes"?>
<Relationships xmlns="http://schemas.openxmlformats.org/package/2006/relationships"><Relationship Id="rId11" Type="http://schemas.openxmlformats.org/officeDocument/2006/relationships/image" Target="../media/image149.png"/><Relationship Id="rId12" Type="http://schemas.openxmlformats.org/officeDocument/2006/relationships/image" Target="../media/image145.png"/><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170.png"/><Relationship Id="rId4" Type="http://schemas.openxmlformats.org/officeDocument/2006/relationships/image" Target="../media/image171.png"/><Relationship Id="rId5" Type="http://schemas.openxmlformats.org/officeDocument/2006/relationships/image" Target="../media/image172.png"/><Relationship Id="rId6" Type="http://schemas.openxmlformats.org/officeDocument/2006/relationships/image" Target="../media/image150.png"/><Relationship Id="rId7" Type="http://schemas.openxmlformats.org/officeDocument/2006/relationships/image" Target="../media/image173.png"/><Relationship Id="rId8" Type="http://schemas.openxmlformats.org/officeDocument/2006/relationships/image" Target="../media/image174.png"/><Relationship Id="rId9" Type="http://schemas.openxmlformats.org/officeDocument/2006/relationships/image" Target="../media/image175.png"/><Relationship Id="rId10" Type="http://schemas.openxmlformats.org/officeDocument/2006/relationships/image" Target="../media/image176.png"/></Relationships>
</file>

<file path=ppt/slides/_rels/slide45.xml.rels><?xml version="1.0" encoding="UTF-8" standalone="yes"?>
<Relationships xmlns="http://schemas.openxmlformats.org/package/2006/relationships"><Relationship Id="rId11" Type="http://schemas.openxmlformats.org/officeDocument/2006/relationships/image" Target="../media/image185.png"/><Relationship Id="rId12" Type="http://schemas.openxmlformats.org/officeDocument/2006/relationships/image" Target="../media/image145.png"/><Relationship Id="rId13" Type="http://schemas.openxmlformats.org/officeDocument/2006/relationships/image" Target="../media/image149.png"/><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77.png"/><Relationship Id="rId4" Type="http://schemas.openxmlformats.org/officeDocument/2006/relationships/image" Target="../media/image178.png"/><Relationship Id="rId5" Type="http://schemas.openxmlformats.org/officeDocument/2006/relationships/image" Target="../media/image179.png"/><Relationship Id="rId6" Type="http://schemas.openxmlformats.org/officeDocument/2006/relationships/image" Target="../media/image180.png"/><Relationship Id="rId7" Type="http://schemas.openxmlformats.org/officeDocument/2006/relationships/image" Target="../media/image181.png"/><Relationship Id="rId8" Type="http://schemas.openxmlformats.org/officeDocument/2006/relationships/image" Target="../media/image182.png"/><Relationship Id="rId9" Type="http://schemas.openxmlformats.org/officeDocument/2006/relationships/image" Target="../media/image183.png"/><Relationship Id="rId10" Type="http://schemas.openxmlformats.org/officeDocument/2006/relationships/image" Target="../media/image184.png"/></Relationships>
</file>

<file path=ppt/slides/_rels/slide46.xml.rels><?xml version="1.0" encoding="UTF-8" standalone="yes"?>
<Relationships xmlns="http://schemas.openxmlformats.org/package/2006/relationships"><Relationship Id="rId11" Type="http://schemas.openxmlformats.org/officeDocument/2006/relationships/image" Target="../media/image190.png"/><Relationship Id="rId12" Type="http://schemas.openxmlformats.org/officeDocument/2006/relationships/image" Target="../media/image191.png"/><Relationship Id="rId1" Type="http://schemas.openxmlformats.org/officeDocument/2006/relationships/tags" Target="../tags/tag6.xml"/><Relationship Id="rId2" Type="http://schemas.openxmlformats.org/officeDocument/2006/relationships/slideLayout" Target="../slideLayouts/slideLayout2.xml"/><Relationship Id="rId3" Type="http://schemas.openxmlformats.org/officeDocument/2006/relationships/notesSlide" Target="../notesSlides/notesSlide21.xml"/><Relationship Id="rId4" Type="http://schemas.openxmlformats.org/officeDocument/2006/relationships/image" Target="../media/image150.png"/><Relationship Id="rId5" Type="http://schemas.openxmlformats.org/officeDocument/2006/relationships/image" Target="../media/image186.png"/><Relationship Id="rId6" Type="http://schemas.openxmlformats.org/officeDocument/2006/relationships/image" Target="../media/image145.png"/><Relationship Id="rId7" Type="http://schemas.openxmlformats.org/officeDocument/2006/relationships/image" Target="../media/image187.png"/><Relationship Id="rId8" Type="http://schemas.openxmlformats.org/officeDocument/2006/relationships/image" Target="../media/image149.png"/><Relationship Id="rId9" Type="http://schemas.openxmlformats.org/officeDocument/2006/relationships/image" Target="../media/image188.png"/><Relationship Id="rId10" Type="http://schemas.openxmlformats.org/officeDocument/2006/relationships/image" Target="../media/image18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192.png"/></Relationships>
</file>

<file path=ppt/slides/_rels/slide48.xml.rels><?xml version="1.0" encoding="UTF-8" standalone="yes"?>
<Relationships xmlns="http://schemas.openxmlformats.org/package/2006/relationships"><Relationship Id="rId3" Type="http://schemas.openxmlformats.org/officeDocument/2006/relationships/image" Target="../media/image194.png"/><Relationship Id="rId4" Type="http://schemas.openxmlformats.org/officeDocument/2006/relationships/image" Target="../media/image195.png"/><Relationship Id="rId5" Type="http://schemas.openxmlformats.org/officeDocument/2006/relationships/image" Target="../media/image196.png"/><Relationship Id="rId6" Type="http://schemas.openxmlformats.org/officeDocument/2006/relationships/image" Target="../media/image197.png"/><Relationship Id="rId7" Type="http://schemas.openxmlformats.org/officeDocument/2006/relationships/image" Target="../media/image198.png"/><Relationship Id="rId1" Type="http://schemas.openxmlformats.org/officeDocument/2006/relationships/slideLayout" Target="../slideLayouts/slideLayout2.xml"/><Relationship Id="rId2" Type="http://schemas.openxmlformats.org/officeDocument/2006/relationships/image" Target="../media/image193.png"/></Relationships>
</file>

<file path=ppt/slides/_rels/slide49.xml.rels><?xml version="1.0" encoding="UTF-8" standalone="yes"?>
<Relationships xmlns="http://schemas.openxmlformats.org/package/2006/relationships"><Relationship Id="rId3" Type="http://schemas.openxmlformats.org/officeDocument/2006/relationships/image" Target="../media/image199.png"/><Relationship Id="rId4" Type="http://schemas.openxmlformats.org/officeDocument/2006/relationships/image" Target="../media/image200.png"/><Relationship Id="rId5" Type="http://schemas.openxmlformats.org/officeDocument/2006/relationships/image" Target="../media/image201.png"/><Relationship Id="rId6" Type="http://schemas.openxmlformats.org/officeDocument/2006/relationships/image" Target="../media/image150.png"/><Relationship Id="rId7" Type="http://schemas.openxmlformats.org/officeDocument/2006/relationships/image" Target="../media/image202.png"/><Relationship Id="rId8" Type="http://schemas.openxmlformats.org/officeDocument/2006/relationships/image" Target="../media/image203.png"/><Relationship Id="rId9" Type="http://schemas.openxmlformats.org/officeDocument/2006/relationships/image" Target="../media/image204.png"/><Relationship Id="rId10" Type="http://schemas.openxmlformats.org/officeDocument/2006/relationships/image" Target="../media/image145.png"/><Relationship Id="rId11" Type="http://schemas.openxmlformats.org/officeDocument/2006/relationships/image" Target="../media/image149.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50.xml.rels><?xml version="1.0" encoding="UTF-8" standalone="yes"?>
<Relationships xmlns="http://schemas.openxmlformats.org/package/2006/relationships"><Relationship Id="rId3" Type="http://schemas.openxmlformats.org/officeDocument/2006/relationships/image" Target="../media/image205.png"/><Relationship Id="rId4" Type="http://schemas.openxmlformats.org/officeDocument/2006/relationships/image" Target="../media/image206.png"/><Relationship Id="rId5" Type="http://schemas.openxmlformats.org/officeDocument/2006/relationships/image" Target="../media/image207.png"/><Relationship Id="rId6" Type="http://schemas.openxmlformats.org/officeDocument/2006/relationships/image" Target="../media/image208.png"/><Relationship Id="rId7" Type="http://schemas.openxmlformats.org/officeDocument/2006/relationships/image" Target="../media/image209.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51.xml.rels><?xml version="1.0" encoding="UTF-8" standalone="yes"?>
<Relationships xmlns="http://schemas.openxmlformats.org/package/2006/relationships"><Relationship Id="rId11" Type="http://schemas.openxmlformats.org/officeDocument/2006/relationships/image" Target="../media/image218.png"/><Relationship Id="rId12" Type="http://schemas.openxmlformats.org/officeDocument/2006/relationships/image" Target="../media/image219.png"/><Relationship Id="rId13" Type="http://schemas.openxmlformats.org/officeDocument/2006/relationships/image" Target="../media/image220.png"/><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10.png"/><Relationship Id="rId4" Type="http://schemas.openxmlformats.org/officeDocument/2006/relationships/image" Target="../media/image211.png"/><Relationship Id="rId5" Type="http://schemas.openxmlformats.org/officeDocument/2006/relationships/image" Target="../media/image212.png"/><Relationship Id="rId6" Type="http://schemas.openxmlformats.org/officeDocument/2006/relationships/image" Target="../media/image213.png"/><Relationship Id="rId7" Type="http://schemas.openxmlformats.org/officeDocument/2006/relationships/image" Target="../media/image214.png"/><Relationship Id="rId8" Type="http://schemas.openxmlformats.org/officeDocument/2006/relationships/image" Target="../media/image215.png"/><Relationship Id="rId9" Type="http://schemas.openxmlformats.org/officeDocument/2006/relationships/image" Target="../media/image216.png"/><Relationship Id="rId10" Type="http://schemas.openxmlformats.org/officeDocument/2006/relationships/image" Target="../media/image21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1.png"/></Relationships>
</file>

<file path=ppt/slides/_rels/slide53.xml.rels><?xml version="1.0" encoding="UTF-8" standalone="yes"?>
<Relationships xmlns="http://schemas.openxmlformats.org/package/2006/relationships"><Relationship Id="rId3" Type="http://schemas.openxmlformats.org/officeDocument/2006/relationships/image" Target="../media/image222.png"/><Relationship Id="rId4" Type="http://schemas.openxmlformats.org/officeDocument/2006/relationships/image" Target="../media/image223.png"/><Relationship Id="rId5" Type="http://schemas.openxmlformats.org/officeDocument/2006/relationships/image" Target="../media/image198.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54.xml.rels><?xml version="1.0" encoding="UTF-8" standalone="yes"?>
<Relationships xmlns="http://schemas.openxmlformats.org/package/2006/relationships"><Relationship Id="rId3" Type="http://schemas.openxmlformats.org/officeDocument/2006/relationships/image" Target="../media/image224.png"/><Relationship Id="rId4" Type="http://schemas.openxmlformats.org/officeDocument/2006/relationships/image" Target="../media/image225.png"/><Relationship Id="rId5" Type="http://schemas.openxmlformats.org/officeDocument/2006/relationships/image" Target="../media/image150.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55.xml.rels><?xml version="1.0" encoding="UTF-8" standalone="yes"?>
<Relationships xmlns="http://schemas.openxmlformats.org/package/2006/relationships"><Relationship Id="rId3" Type="http://schemas.openxmlformats.org/officeDocument/2006/relationships/image" Target="../media/image226.png"/><Relationship Id="rId4" Type="http://schemas.openxmlformats.org/officeDocument/2006/relationships/image" Target="../media/image227.png"/><Relationship Id="rId5" Type="http://schemas.openxmlformats.org/officeDocument/2006/relationships/image" Target="../media/image150.png"/><Relationship Id="rId6" Type="http://schemas.openxmlformats.org/officeDocument/2006/relationships/image" Target="../media/image228.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2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0.png"/><Relationship Id="rId3" Type="http://schemas.openxmlformats.org/officeDocument/2006/relationships/image" Target="../media/image150.png"/></Relationships>
</file>

<file path=ppt/slides/_rels/slide58.xml.rels><?xml version="1.0" encoding="UTF-8" standalone="yes"?>
<Relationships xmlns="http://schemas.openxmlformats.org/package/2006/relationships"><Relationship Id="rId3" Type="http://schemas.openxmlformats.org/officeDocument/2006/relationships/image" Target="../media/image231.png"/><Relationship Id="rId4" Type="http://schemas.openxmlformats.org/officeDocument/2006/relationships/image" Target="../media/image232.png"/><Relationship Id="rId5" Type="http://schemas.openxmlformats.org/officeDocument/2006/relationships/image" Target="../media/image233.png"/><Relationship Id="rId6" Type="http://schemas.openxmlformats.org/officeDocument/2006/relationships/image" Target="../media/image234.png"/><Relationship Id="rId7" Type="http://schemas.openxmlformats.org/officeDocument/2006/relationships/image" Target="../media/image150.png"/><Relationship Id="rId8" Type="http://schemas.openxmlformats.org/officeDocument/2006/relationships/image" Target="../media/image235.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59.xml.rels><?xml version="1.0" encoding="UTF-8" standalone="yes"?>
<Relationships xmlns="http://schemas.openxmlformats.org/package/2006/relationships"><Relationship Id="rId11" Type="http://schemas.openxmlformats.org/officeDocument/2006/relationships/hyperlink" Target="https://atlas.web.cern.ch/Atlas/GROUPS/PHYSICS/CombinedSummaryPlots/HIGGS/" TargetMode="External"/><Relationship Id="rId12" Type="http://schemas.openxmlformats.org/officeDocument/2006/relationships/image" Target="../media/image243.png"/><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36.png"/><Relationship Id="rId4" Type="http://schemas.openxmlformats.org/officeDocument/2006/relationships/image" Target="../media/image237.png"/><Relationship Id="rId5" Type="http://schemas.openxmlformats.org/officeDocument/2006/relationships/image" Target="../media/image238.png"/><Relationship Id="rId6" Type="http://schemas.openxmlformats.org/officeDocument/2006/relationships/image" Target="../media/image239.png"/><Relationship Id="rId7" Type="http://schemas.openxmlformats.org/officeDocument/2006/relationships/image" Target="../media/image240.png"/><Relationship Id="rId8" Type="http://schemas.openxmlformats.org/officeDocument/2006/relationships/image" Target="../media/image241.png"/><Relationship Id="rId9" Type="http://schemas.openxmlformats.org/officeDocument/2006/relationships/image" Target="../media/image150.png"/><Relationship Id="rId10" Type="http://schemas.openxmlformats.org/officeDocument/2006/relationships/image" Target="../media/image24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4.png"/><Relationship Id="rId3" Type="http://schemas.openxmlformats.org/officeDocument/2006/relationships/image" Target="../media/image24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6.png"/></Relationships>
</file>

<file path=ppt/slides/_rels/slide62.xml.rels><?xml version="1.0" encoding="UTF-8" standalone="yes"?>
<Relationships xmlns="http://schemas.openxmlformats.org/package/2006/relationships"><Relationship Id="rId3" Type="http://schemas.openxmlformats.org/officeDocument/2006/relationships/image" Target="../media/image247.png"/><Relationship Id="rId4" Type="http://schemas.openxmlformats.org/officeDocument/2006/relationships/image" Target="../media/image248.png"/><Relationship Id="rId5" Type="http://schemas.openxmlformats.org/officeDocument/2006/relationships/image" Target="../media/image249.png"/><Relationship Id="rId6" Type="http://schemas.openxmlformats.org/officeDocument/2006/relationships/image" Target="../media/image250.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63.xml.rels><?xml version="1.0" encoding="UTF-8" standalone="yes"?>
<Relationships xmlns="http://schemas.openxmlformats.org/package/2006/relationships"><Relationship Id="rId11" Type="http://schemas.openxmlformats.org/officeDocument/2006/relationships/image" Target="../media/image255.png"/><Relationship Id="rId12" Type="http://schemas.openxmlformats.org/officeDocument/2006/relationships/image" Target="../media/image198.png"/><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82.png"/><Relationship Id="rId4" Type="http://schemas.microsoft.com/office/2007/relationships/hdphoto" Target="../media/hdphoto19.wdp"/><Relationship Id="rId5" Type="http://schemas.openxmlformats.org/officeDocument/2006/relationships/image" Target="../media/image251.png"/><Relationship Id="rId6" Type="http://schemas.openxmlformats.org/officeDocument/2006/relationships/image" Target="../media/image252.jpeg"/><Relationship Id="rId7" Type="http://schemas.openxmlformats.org/officeDocument/2006/relationships/image" Target="../media/image253.png"/><Relationship Id="rId8" Type="http://schemas.microsoft.com/office/2007/relationships/hdphoto" Target="../media/hdphoto20.wdp"/><Relationship Id="rId9" Type="http://schemas.openxmlformats.org/officeDocument/2006/relationships/image" Target="../media/image254.png"/><Relationship Id="rId10" Type="http://schemas.microsoft.com/office/2007/relationships/hdphoto" Target="../media/hdphoto21.wdp"/></Relationships>
</file>

<file path=ppt/slides/_rels/slide64.xml.rels><?xml version="1.0" encoding="UTF-8" standalone="yes"?>
<Relationships xmlns="http://schemas.openxmlformats.org/package/2006/relationships"><Relationship Id="rId3" Type="http://schemas.openxmlformats.org/officeDocument/2006/relationships/image" Target="../media/image256.png"/><Relationship Id="rId4" Type="http://schemas.openxmlformats.org/officeDocument/2006/relationships/image" Target="../media/image257.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35.xml"/><Relationship Id="rId4" Type="http://schemas.openxmlformats.org/officeDocument/2006/relationships/image" Target="../media/image187.png"/><Relationship Id="rId5" Type="http://schemas.openxmlformats.org/officeDocument/2006/relationships/image" Target="../media/image179.png"/><Relationship Id="rId6" Type="http://schemas.openxmlformats.org/officeDocument/2006/relationships/image" Target="../media/image258.png"/><Relationship Id="rId7" Type="http://schemas.openxmlformats.org/officeDocument/2006/relationships/image" Target="../media/image259.png"/><Relationship Id="rId8" Type="http://schemas.openxmlformats.org/officeDocument/2006/relationships/image" Target="../media/image260.png"/><Relationship Id="rId1" Type="http://schemas.openxmlformats.org/officeDocument/2006/relationships/tags" Target="../tags/tag7.xml"/><Relationship Id="rId2"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61.png"/><Relationship Id="rId4" Type="http://schemas.openxmlformats.org/officeDocument/2006/relationships/hyperlink" Target="https://twiki.cern.ch/twiki/bin/view/AtlasPublic/WebHome%23Conference_CONF_notes_and_Public" TargetMode="External"/><Relationship Id="rId5" Type="http://schemas.openxmlformats.org/officeDocument/2006/relationships/image" Target="../media/image262.png"/><Relationship Id="rId6" Type="http://schemas.openxmlformats.org/officeDocument/2006/relationships/image" Target="../media/image263.png"/><Relationship Id="rId7" Type="http://schemas.openxmlformats.org/officeDocument/2006/relationships/image" Target="../media/image264.png"/><Relationship Id="rId8" Type="http://schemas.microsoft.com/office/2007/relationships/hdphoto" Target="../media/hdphoto22.wdp"/><Relationship Id="rId1" Type="http://schemas.openxmlformats.org/officeDocument/2006/relationships/tags" Target="../tags/tag8.xml"/><Relationship Id="rId2"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5.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66.png"/></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7" Type="http://schemas.microsoft.com/office/2007/relationships/hdphoto" Target="../media/hdphoto2.wdp"/><Relationship Id="rId8" Type="http://schemas.openxmlformats.org/officeDocument/2006/relationships/image" Target="../media/image44.png"/><Relationship Id="rId9" Type="http://schemas.microsoft.com/office/2007/relationships/hdphoto" Target="../media/hdphoto3.wdp"/><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70.xml.rels><?xml version="1.0" encoding="UTF-8" standalone="yes"?>
<Relationships xmlns="http://schemas.openxmlformats.org/package/2006/relationships"><Relationship Id="rId3" Type="http://schemas.openxmlformats.org/officeDocument/2006/relationships/image" Target="../media/image267.png"/><Relationship Id="rId4" Type="http://schemas.openxmlformats.org/officeDocument/2006/relationships/image" Target="../media/image268.png"/><Relationship Id="rId5" Type="http://schemas.openxmlformats.org/officeDocument/2006/relationships/image" Target="../media/image269.png"/><Relationship Id="rId6" Type="http://schemas.openxmlformats.org/officeDocument/2006/relationships/image" Target="../media/image270.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71.xml.rels><?xml version="1.0" encoding="UTF-8" standalone="yes"?>
<Relationships xmlns="http://schemas.openxmlformats.org/package/2006/relationships"><Relationship Id="rId3" Type="http://schemas.openxmlformats.org/officeDocument/2006/relationships/image" Target="../media/image271.png"/><Relationship Id="rId4" Type="http://schemas.openxmlformats.org/officeDocument/2006/relationships/image" Target="../media/image272.png"/><Relationship Id="rId5" Type="http://schemas.openxmlformats.org/officeDocument/2006/relationships/image" Target="../media/image273.png"/><Relationship Id="rId6" Type="http://schemas.openxmlformats.org/officeDocument/2006/relationships/image" Target="../media/image274.png"/><Relationship Id="rId7" Type="http://schemas.openxmlformats.org/officeDocument/2006/relationships/image" Target="../media/image275.png"/><Relationship Id="rId8" Type="http://schemas.openxmlformats.org/officeDocument/2006/relationships/image" Target="../media/image150.png"/><Relationship Id="rId9" Type="http://schemas.openxmlformats.org/officeDocument/2006/relationships/image" Target="../media/image276.png"/><Relationship Id="rId10" Type="http://schemas.openxmlformats.org/officeDocument/2006/relationships/image" Target="../media/image145.png"/><Relationship Id="rId11" Type="http://schemas.openxmlformats.org/officeDocument/2006/relationships/image" Target="../media/image149.png"/><Relationship Id="rId1" Type="http://schemas.openxmlformats.org/officeDocument/2006/relationships/slideLayout" Target="../slideLayouts/slideLayout4.xml"/><Relationship Id="rId2" Type="http://schemas.openxmlformats.org/officeDocument/2006/relationships/notesSlide" Target="../notesSlides/notesSlide37.xml"/></Relationships>
</file>

<file path=ppt/slides/_rels/slide72.xml.rels><?xml version="1.0" encoding="UTF-8" standalone="yes"?>
<Relationships xmlns="http://schemas.openxmlformats.org/package/2006/relationships"><Relationship Id="rId3" Type="http://schemas.openxmlformats.org/officeDocument/2006/relationships/image" Target="../media/image277.png"/><Relationship Id="rId4" Type="http://schemas.openxmlformats.org/officeDocument/2006/relationships/image" Target="../media/image278.emf"/><Relationship Id="rId5" Type="http://schemas.openxmlformats.org/officeDocument/2006/relationships/image" Target="../media/image279.png"/><Relationship Id="rId1" Type="http://schemas.openxmlformats.org/officeDocument/2006/relationships/slideLayout" Target="../slideLayouts/slideLayout4.xml"/><Relationship Id="rId2" Type="http://schemas.openxmlformats.org/officeDocument/2006/relationships/notesSlide" Target="../notesSlides/notesSlide38.xml"/></Relationships>
</file>

<file path=ppt/slides/_rels/slide73.xml.rels><?xml version="1.0" encoding="UTF-8" standalone="yes"?>
<Relationships xmlns="http://schemas.openxmlformats.org/package/2006/relationships"><Relationship Id="rId3" Type="http://schemas.openxmlformats.org/officeDocument/2006/relationships/image" Target="../media/image280.png"/><Relationship Id="rId4" Type="http://schemas.openxmlformats.org/officeDocument/2006/relationships/image" Target="../media/image281.png"/><Relationship Id="rId5" Type="http://schemas.microsoft.com/office/2007/relationships/hdphoto" Target="../media/hdphoto23.wdp"/><Relationship Id="rId6" Type="http://schemas.openxmlformats.org/officeDocument/2006/relationships/image" Target="../media/image282.png"/><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83.png"/><Relationship Id="rId3" Type="http://schemas.openxmlformats.org/officeDocument/2006/relationships/image" Target="../media/image284.png"/></Relationships>
</file>

<file path=ppt/slides/_rels/slide75.xml.rels><?xml version="1.0" encoding="UTF-8" standalone="yes"?>
<Relationships xmlns="http://schemas.openxmlformats.org/package/2006/relationships"><Relationship Id="rId3" Type="http://schemas.openxmlformats.org/officeDocument/2006/relationships/image" Target="../media/image286.png"/><Relationship Id="rId4" Type="http://schemas.openxmlformats.org/officeDocument/2006/relationships/image" Target="../media/image284.png"/><Relationship Id="rId5" Type="http://schemas.openxmlformats.org/officeDocument/2006/relationships/image" Target="../media/image287.png"/><Relationship Id="rId1" Type="http://schemas.openxmlformats.org/officeDocument/2006/relationships/slideLayout" Target="../slideLayouts/slideLayout4.xml"/><Relationship Id="rId2" Type="http://schemas.openxmlformats.org/officeDocument/2006/relationships/image" Target="../media/image285.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88.png"/><Relationship Id="rId3" Type="http://schemas.openxmlformats.org/officeDocument/2006/relationships/image" Target="../media/image289.png"/></Relationships>
</file>

<file path=ppt/slides/_rels/slide77.xml.rels><?xml version="1.0" encoding="UTF-8" standalone="yes"?>
<Relationships xmlns="http://schemas.openxmlformats.org/package/2006/relationships"><Relationship Id="rId3" Type="http://schemas.openxmlformats.org/officeDocument/2006/relationships/image" Target="../media/image290.png"/><Relationship Id="rId4" Type="http://schemas.openxmlformats.org/officeDocument/2006/relationships/image" Target="../media/image291.png"/><Relationship Id="rId5" Type="http://schemas.openxmlformats.org/officeDocument/2006/relationships/image" Target="../media/image292.png"/><Relationship Id="rId6" Type="http://schemas.microsoft.com/office/2007/relationships/hdphoto" Target="../media/hdphoto24.wdp"/><Relationship Id="rId7" Type="http://schemas.openxmlformats.org/officeDocument/2006/relationships/image" Target="../media/image43.png"/><Relationship Id="rId8" Type="http://schemas.microsoft.com/office/2007/relationships/hdphoto" Target="../media/hdphoto2.wdp"/><Relationship Id="rId1" Type="http://schemas.openxmlformats.org/officeDocument/2006/relationships/slideLayout" Target="../slideLayouts/slideLayout6.xml"/><Relationship Id="rId2" Type="http://schemas.openxmlformats.org/officeDocument/2006/relationships/notesSlide" Target="../notesSlides/notesSlide4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3.png"/></Relationships>
</file>

<file path=ppt/slides/_rels/slide79.xml.rels><?xml version="1.0" encoding="UTF-8" standalone="yes"?>
<Relationships xmlns="http://schemas.openxmlformats.org/package/2006/relationships"><Relationship Id="rId3" Type="http://schemas.openxmlformats.org/officeDocument/2006/relationships/image" Target="../media/image295.png"/><Relationship Id="rId4" Type="http://schemas.openxmlformats.org/officeDocument/2006/relationships/image" Target="../media/image296.png"/><Relationship Id="rId5" Type="http://schemas.openxmlformats.org/officeDocument/2006/relationships/image" Target="../media/image297.png"/><Relationship Id="rId6" Type="http://schemas.openxmlformats.org/officeDocument/2006/relationships/image" Target="../media/image298.png"/><Relationship Id="rId1" Type="http://schemas.openxmlformats.org/officeDocument/2006/relationships/slideLayout" Target="../slideLayouts/slideLayout4.xml"/><Relationship Id="rId2" Type="http://schemas.openxmlformats.org/officeDocument/2006/relationships/image" Target="../media/image294.png"/></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microsoft.com/office/2007/relationships/hdphoto" Target="../media/hdphoto4.wdp"/><Relationship Id="rId6" Type="http://schemas.openxmlformats.org/officeDocument/2006/relationships/image" Target="../media/image47.png"/><Relationship Id="rId7" Type="http://schemas.openxmlformats.org/officeDocument/2006/relationships/image" Target="../media/image48.png"/><Relationship Id="rId8" Type="http://schemas.microsoft.com/office/2007/relationships/hdphoto" Target="../media/hdphoto5.wdp"/><Relationship Id="rId9" Type="http://schemas.microsoft.com/office/2007/relationships/hdphoto" Target="../media/hdphoto6.wdp"/><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80.xml.rels><?xml version="1.0" encoding="UTF-8" standalone="yes"?>
<Relationships xmlns="http://schemas.openxmlformats.org/package/2006/relationships"><Relationship Id="rId3" Type="http://schemas.openxmlformats.org/officeDocument/2006/relationships/image" Target="../media/image299.png"/><Relationship Id="rId4" Type="http://schemas.openxmlformats.org/officeDocument/2006/relationships/image" Target="../media/image56.png"/><Relationship Id="rId5" Type="http://schemas.openxmlformats.org/officeDocument/2006/relationships/image" Target="../media/image300.pn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81.xml.rels><?xml version="1.0" encoding="UTF-8" standalone="yes"?>
<Relationships xmlns="http://schemas.openxmlformats.org/package/2006/relationships"><Relationship Id="rId3" Type="http://schemas.openxmlformats.org/officeDocument/2006/relationships/image" Target="../media/image301.png"/><Relationship Id="rId4" Type="http://schemas.openxmlformats.org/officeDocument/2006/relationships/image" Target="../media/image302.png"/><Relationship Id="rId5"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3.png"/></Relationships>
</file>

<file path=ppt/slides/_rels/slide83.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 Id="rId3" Type="http://schemas.openxmlformats.org/officeDocument/2006/relationships/image" Target="../media/image52.png"/></Relationships>
</file>

<file path=ppt/slides/_rels/slide85.xml.rels><?xml version="1.0" encoding="UTF-8" standalone="yes"?>
<Relationships xmlns="http://schemas.openxmlformats.org/package/2006/relationships"><Relationship Id="rId3" Type="http://schemas.openxmlformats.org/officeDocument/2006/relationships/image" Target="../media/image150.png"/><Relationship Id="rId4" Type="http://schemas.openxmlformats.org/officeDocument/2006/relationships/image" Target="../media/image304.png"/><Relationship Id="rId5" Type="http://schemas.openxmlformats.org/officeDocument/2006/relationships/image" Target="../media/image305.png"/><Relationship Id="rId6" Type="http://schemas.openxmlformats.org/officeDocument/2006/relationships/image" Target="../media/image306.pn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512" y="0"/>
            <a:ext cx="9217024" cy="617753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PT"/>
          </a:p>
        </p:txBody>
      </p:sp>
      <p:pic>
        <p:nvPicPr>
          <p:cNvPr id="3" name="Picture 2"/>
          <p:cNvPicPr>
            <a:picLocks noChangeAspect="1"/>
          </p:cNvPicPr>
          <p:nvPr/>
        </p:nvPicPr>
        <p:blipFill>
          <a:blip r:embed="rId2"/>
          <a:stretch>
            <a:fillRect/>
          </a:stretch>
        </p:blipFill>
        <p:spPr>
          <a:xfrm>
            <a:off x="112417" y="186540"/>
            <a:ext cx="8856984" cy="5802957"/>
          </a:xfrm>
          <a:prstGeom prst="rect">
            <a:avLst/>
          </a:prstGeom>
        </p:spPr>
      </p:pic>
      <p:pic>
        <p:nvPicPr>
          <p:cNvPr id="7" name="Picture 6"/>
          <p:cNvPicPr>
            <a:picLocks noChangeAspect="1"/>
          </p:cNvPicPr>
          <p:nvPr/>
        </p:nvPicPr>
        <p:blipFill>
          <a:blip r:embed="rId3"/>
          <a:stretch>
            <a:fillRect/>
          </a:stretch>
        </p:blipFill>
        <p:spPr>
          <a:xfrm>
            <a:off x="107503" y="6197170"/>
            <a:ext cx="906185" cy="616206"/>
          </a:xfrm>
          <a:prstGeom prst="rect">
            <a:avLst/>
          </a:prstGeom>
          <a:ln>
            <a:noFill/>
          </a:ln>
        </p:spPr>
      </p:pic>
      <p:pic>
        <p:nvPicPr>
          <p:cNvPr id="9" name="Picture 8" descr="Modelos-Barras-FUNDOS-v04_3logos-FEEI.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347864" y="6191006"/>
            <a:ext cx="4487902" cy="694378"/>
          </a:xfrm>
          <a:prstGeom prst="rect">
            <a:avLst/>
          </a:prstGeom>
          <a:ln>
            <a:noFill/>
          </a:ln>
        </p:spPr>
      </p:pic>
      <p:pic>
        <p:nvPicPr>
          <p:cNvPr id="10" name="Picture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853964" y="6191006"/>
            <a:ext cx="1290036" cy="678826"/>
          </a:xfrm>
          <a:prstGeom prst="rect">
            <a:avLst/>
          </a:prstGeom>
          <a:ln>
            <a:noFill/>
          </a:ln>
        </p:spPr>
      </p:pic>
      <p:pic>
        <p:nvPicPr>
          <p:cNvPr id="11" name="Picture 1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339753" y="6177537"/>
            <a:ext cx="835076" cy="707847"/>
          </a:xfrm>
          <a:prstGeom prst="rect">
            <a:avLst/>
          </a:prstGeom>
          <a:ln>
            <a:noFill/>
          </a:ln>
        </p:spPr>
      </p:pic>
      <p:sp>
        <p:nvSpPr>
          <p:cNvPr id="5" name="Title 4"/>
          <p:cNvSpPr>
            <a:spLocks noGrp="1"/>
          </p:cNvSpPr>
          <p:nvPr>
            <p:ph type="ctrTitle"/>
          </p:nvPr>
        </p:nvSpPr>
        <p:spPr>
          <a:xfrm>
            <a:off x="36512" y="1268760"/>
            <a:ext cx="9144000" cy="792088"/>
          </a:xfrm>
          <a:solidFill>
            <a:schemeClr val="tx1">
              <a:alpha val="31000"/>
            </a:schemeClr>
          </a:solidFill>
        </p:spPr>
        <p:txBody>
          <a:bodyPr>
            <a:normAutofit/>
          </a:bodyPr>
          <a:lstStyle/>
          <a:p>
            <a:r>
              <a:rPr lang="pt-PT" dirty="0" err="1" smtClean="0">
                <a:solidFill>
                  <a:schemeClr val="bg1"/>
                </a:solidFill>
              </a:rPr>
              <a:t>News</a:t>
            </a:r>
            <a:r>
              <a:rPr lang="pt-PT" dirty="0" smtClean="0">
                <a:solidFill>
                  <a:schemeClr val="bg1"/>
                </a:solidFill>
              </a:rPr>
              <a:t> </a:t>
            </a:r>
            <a:r>
              <a:rPr lang="pt-PT" dirty="0" err="1" smtClean="0">
                <a:solidFill>
                  <a:schemeClr val="bg1"/>
                </a:solidFill>
              </a:rPr>
              <a:t>from</a:t>
            </a:r>
            <a:r>
              <a:rPr lang="pt-PT" dirty="0" smtClean="0">
                <a:solidFill>
                  <a:schemeClr val="bg1"/>
                </a:solidFill>
              </a:rPr>
              <a:t> </a:t>
            </a:r>
            <a:r>
              <a:rPr lang="pt-PT" dirty="0" err="1" smtClean="0">
                <a:solidFill>
                  <a:schemeClr val="bg1"/>
                </a:solidFill>
              </a:rPr>
              <a:t>the</a:t>
            </a:r>
            <a:r>
              <a:rPr lang="pt-PT" dirty="0" smtClean="0">
                <a:solidFill>
                  <a:schemeClr val="bg1"/>
                </a:solidFill>
              </a:rPr>
              <a:t> </a:t>
            </a:r>
            <a:r>
              <a:rPr lang="pt-PT" dirty="0" err="1" smtClean="0">
                <a:solidFill>
                  <a:schemeClr val="bg1"/>
                </a:solidFill>
              </a:rPr>
              <a:t>Higgs</a:t>
            </a:r>
            <a:r>
              <a:rPr lang="pt-PT" dirty="0" smtClean="0">
                <a:solidFill>
                  <a:schemeClr val="bg1"/>
                </a:solidFill>
              </a:rPr>
              <a:t> </a:t>
            </a:r>
            <a:r>
              <a:rPr lang="pt-PT" dirty="0" err="1" smtClean="0">
                <a:solidFill>
                  <a:schemeClr val="bg1"/>
                </a:solidFill>
              </a:rPr>
              <a:t>front</a:t>
            </a:r>
            <a:endParaRPr lang="pt-PT" dirty="0">
              <a:solidFill>
                <a:schemeClr val="bg1"/>
              </a:solidFill>
            </a:endParaRPr>
          </a:p>
        </p:txBody>
      </p:sp>
      <p:sp>
        <p:nvSpPr>
          <p:cNvPr id="6" name="Subtitle 5"/>
          <p:cNvSpPr>
            <a:spLocks noGrp="1"/>
          </p:cNvSpPr>
          <p:nvPr>
            <p:ph type="subTitle" idx="1"/>
          </p:nvPr>
        </p:nvSpPr>
        <p:spPr>
          <a:xfrm>
            <a:off x="961640" y="4437112"/>
            <a:ext cx="7282768" cy="1656184"/>
          </a:xfrm>
        </p:spPr>
        <p:txBody>
          <a:bodyPr>
            <a:normAutofit fontScale="85000" lnSpcReduction="10000"/>
          </a:bodyPr>
          <a:lstStyle/>
          <a:p>
            <a:r>
              <a:rPr lang="pt-PT" dirty="0">
                <a:solidFill>
                  <a:schemeClr val="bg1"/>
                </a:solidFill>
              </a:rPr>
              <a:t>Ricardo </a:t>
            </a:r>
            <a:r>
              <a:rPr lang="pt-PT" dirty="0" smtClean="0">
                <a:solidFill>
                  <a:schemeClr val="bg1"/>
                </a:solidFill>
              </a:rPr>
              <a:t>Gonçalo</a:t>
            </a:r>
            <a:endParaRPr lang="pt-PT" dirty="0">
              <a:solidFill>
                <a:schemeClr val="bg1"/>
              </a:solidFill>
            </a:endParaRPr>
          </a:p>
          <a:p>
            <a:r>
              <a:rPr lang="pt-PT" sz="1800" dirty="0" smtClean="0">
                <a:solidFill>
                  <a:schemeClr val="bg1"/>
                </a:solidFill>
              </a:rPr>
              <a:t>LIP - Laboratório </a:t>
            </a:r>
            <a:r>
              <a:rPr lang="pt-PT" sz="1800" dirty="0">
                <a:solidFill>
                  <a:schemeClr val="bg1"/>
                </a:solidFill>
              </a:rPr>
              <a:t>de Instrumentação e Física Experimental de Partículas</a:t>
            </a:r>
          </a:p>
          <a:p>
            <a:endParaRPr lang="pt-PT" dirty="0" smtClean="0">
              <a:solidFill>
                <a:schemeClr val="bg1"/>
              </a:solidFill>
            </a:endParaRPr>
          </a:p>
          <a:p>
            <a:r>
              <a:rPr lang="pt-PT" dirty="0" smtClean="0">
                <a:solidFill>
                  <a:schemeClr val="bg1"/>
                </a:solidFill>
              </a:rPr>
              <a:t>Faculdade de Ci</a:t>
            </a:r>
            <a:r>
              <a:rPr lang="pt-PT" dirty="0" smtClean="0">
                <a:solidFill>
                  <a:schemeClr val="bg1"/>
                </a:solidFill>
              </a:rPr>
              <a:t>ências da </a:t>
            </a:r>
            <a:r>
              <a:rPr lang="pt-PT" dirty="0" smtClean="0">
                <a:solidFill>
                  <a:schemeClr val="bg1"/>
                </a:solidFill>
              </a:rPr>
              <a:t>Univ</a:t>
            </a:r>
            <a:r>
              <a:rPr lang="pt-PT" dirty="0" smtClean="0">
                <a:solidFill>
                  <a:schemeClr val="bg1"/>
                </a:solidFill>
              </a:rPr>
              <a:t>ersidade</a:t>
            </a:r>
            <a:r>
              <a:rPr lang="pt-PT" dirty="0" smtClean="0">
                <a:solidFill>
                  <a:schemeClr val="bg1"/>
                </a:solidFill>
              </a:rPr>
              <a:t> </a:t>
            </a:r>
            <a:r>
              <a:rPr lang="pt-PT" dirty="0">
                <a:solidFill>
                  <a:schemeClr val="bg1"/>
                </a:solidFill>
              </a:rPr>
              <a:t>d</a:t>
            </a:r>
            <a:r>
              <a:rPr lang="pt-PT" dirty="0" smtClean="0">
                <a:solidFill>
                  <a:schemeClr val="bg1"/>
                </a:solidFill>
              </a:rPr>
              <a:t>e Lisboa</a:t>
            </a:r>
            <a:endParaRPr lang="pt-PT" dirty="0">
              <a:solidFill>
                <a:schemeClr val="bg1"/>
              </a:solidFill>
            </a:endParaRPr>
          </a:p>
        </p:txBody>
      </p:sp>
      <p:pic>
        <p:nvPicPr>
          <p:cNvPr id="2" name="Picture 1" descr="Ciencias_Logo_Azul-01.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187624" y="6197170"/>
            <a:ext cx="1152128" cy="603874"/>
          </a:xfrm>
          <a:prstGeom prst="rect">
            <a:avLst/>
          </a:prstGeom>
        </p:spPr>
      </p:pic>
    </p:spTree>
    <p:extLst>
      <p:ext uri="{BB962C8B-B14F-4D97-AF65-F5344CB8AC3E}">
        <p14:creationId xmlns:p14="http://schemas.microsoft.com/office/powerpoint/2010/main" val="32240230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pt-PT" dirty="0" err="1" smtClean="0"/>
              <a:t>Why</a:t>
            </a:r>
            <a:r>
              <a:rPr lang="pt-PT" dirty="0" smtClean="0"/>
              <a:t> </a:t>
            </a:r>
            <a:r>
              <a:rPr lang="pt-PT" dirty="0" err="1" smtClean="0"/>
              <a:t>the</a:t>
            </a:r>
            <a:r>
              <a:rPr lang="pt-PT" dirty="0" smtClean="0"/>
              <a:t> </a:t>
            </a:r>
            <a:r>
              <a:rPr lang="pt-PT" dirty="0" err="1" smtClean="0"/>
              <a:t>Higgs</a:t>
            </a:r>
            <a:r>
              <a:rPr lang="pt-PT" dirty="0" smtClean="0"/>
              <a:t>?</a:t>
            </a:r>
            <a:endParaRPr lang="pt-PT" dirty="0"/>
          </a:p>
        </p:txBody>
      </p:sp>
      <p:sp>
        <p:nvSpPr>
          <p:cNvPr id="4" name="Date Placeholder 3"/>
          <p:cNvSpPr>
            <a:spLocks noGrp="1"/>
          </p:cNvSpPr>
          <p:nvPr>
            <p:ph type="dt" sz="half" idx="10"/>
          </p:nvPr>
        </p:nvSpPr>
        <p:spPr/>
        <p:txBody>
          <a:bodyPr/>
          <a:lstStyle/>
          <a:p>
            <a:r>
              <a:rPr lang="en-US" smtClean="0"/>
              <a:t>Ricardo Gonçalo</a:t>
            </a:r>
            <a:endParaRPr lang="pt-PT"/>
          </a:p>
        </p:txBody>
      </p:sp>
      <p:sp>
        <p:nvSpPr>
          <p:cNvPr id="5" name="Footer Placeholder 4"/>
          <p:cNvSpPr>
            <a:spLocks noGrp="1"/>
          </p:cNvSpPr>
          <p:nvPr>
            <p:ph type="ftr" sz="quarter" idx="11"/>
          </p:nvPr>
        </p:nvSpPr>
        <p:spPr/>
        <p:txBody>
          <a:bodyPr/>
          <a:lstStyle/>
          <a:p>
            <a:r>
              <a:rPr lang="pt-PT" smtClean="0"/>
              <a:t>Seminar 15 May 2019 - FCUL</a:t>
            </a:r>
            <a:endParaRPr lang="pt-PT"/>
          </a:p>
        </p:txBody>
      </p:sp>
      <p:sp>
        <p:nvSpPr>
          <p:cNvPr id="6" name="Slide Number Placeholder 5"/>
          <p:cNvSpPr>
            <a:spLocks noGrp="1"/>
          </p:cNvSpPr>
          <p:nvPr>
            <p:ph type="sldNum" sz="quarter" idx="12"/>
          </p:nvPr>
        </p:nvSpPr>
        <p:spPr/>
        <p:txBody>
          <a:bodyPr/>
          <a:lstStyle/>
          <a:p>
            <a:fld id="{9B03DFD9-BCD4-D04F-A8C7-92475F67CE52}" type="slidenum">
              <a:rPr lang="pt-PT" smtClean="0"/>
              <a:t>10</a:t>
            </a:fld>
            <a:endParaRPr lang="pt-PT"/>
          </a:p>
        </p:txBody>
      </p:sp>
      <p:pic>
        <p:nvPicPr>
          <p:cNvPr id="8" name="Picture 7"/>
          <p:cNvPicPr>
            <a:picLocks noChangeAspect="1"/>
          </p:cNvPicPr>
          <p:nvPr/>
        </p:nvPicPr>
        <p:blipFill>
          <a:blip r:embed="rId2"/>
          <a:stretch>
            <a:fillRect/>
          </a:stretch>
        </p:blipFill>
        <p:spPr>
          <a:xfrm>
            <a:off x="2051720" y="2492896"/>
            <a:ext cx="4699000" cy="2294434"/>
          </a:xfrm>
          <a:prstGeom prst="rect">
            <a:avLst/>
          </a:prstGeom>
        </p:spPr>
      </p:pic>
    </p:spTree>
    <p:extLst>
      <p:ext uri="{BB962C8B-B14F-4D97-AF65-F5344CB8AC3E}">
        <p14:creationId xmlns:p14="http://schemas.microsoft.com/office/powerpoint/2010/main" val="365943147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4372356"/>
            <a:ext cx="9144000" cy="1695368"/>
          </a:xfrm>
          <a:prstGeom prst="rect">
            <a:avLst/>
          </a:prstGeom>
        </p:spPr>
      </p:pic>
      <p:sp>
        <p:nvSpPr>
          <p:cNvPr id="3" name="Content Placeholder 2"/>
          <p:cNvSpPr>
            <a:spLocks noGrp="1"/>
          </p:cNvSpPr>
          <p:nvPr>
            <p:ph idx="1"/>
          </p:nvPr>
        </p:nvSpPr>
        <p:spPr>
          <a:xfrm>
            <a:off x="749062" y="364492"/>
            <a:ext cx="4182978" cy="4324181"/>
          </a:xfrm>
        </p:spPr>
        <p:txBody>
          <a:bodyPr>
            <a:normAutofit fontScale="92500" lnSpcReduction="10000"/>
          </a:bodyPr>
          <a:lstStyle/>
          <a:p>
            <a:pPr marL="0" indent="0">
              <a:buNone/>
            </a:pPr>
            <a:r>
              <a:rPr lang="en-GB" b="1" dirty="0" smtClean="0"/>
              <a:t>Longitudinal </a:t>
            </a:r>
            <a:r>
              <a:rPr lang="en-GB" b="1" dirty="0" smtClean="0"/>
              <a:t>gauge-boson scattering</a:t>
            </a:r>
          </a:p>
          <a:p>
            <a:pPr marL="0" indent="0">
              <a:buNone/>
            </a:pPr>
            <a:r>
              <a:rPr lang="en-GB" dirty="0" smtClean="0"/>
              <a:t>In </a:t>
            </a:r>
            <a:r>
              <a:rPr lang="en-GB" dirty="0" smtClean="0"/>
              <a:t>the absence of the Higgs, some processes have cross sections that grow with the centre of mass energy of the collision</a:t>
            </a:r>
            <a:r>
              <a:rPr lang="en-GB" dirty="0" smtClean="0"/>
              <a:t>…</a:t>
            </a:r>
          </a:p>
          <a:p>
            <a:pPr marL="0" indent="0">
              <a:buNone/>
            </a:pPr>
            <a:r>
              <a:rPr lang="en-GB" b="1" dirty="0" smtClean="0"/>
              <a:t>Breaks </a:t>
            </a:r>
            <a:r>
              <a:rPr lang="en-GB" b="1" dirty="0" err="1" smtClean="0"/>
              <a:t>unitarity</a:t>
            </a:r>
            <a:r>
              <a:rPr lang="en-GB" b="1" dirty="0" smtClean="0"/>
              <a:t>!</a:t>
            </a:r>
            <a:endParaRPr lang="en-GB" b="1" dirty="0" smtClean="0"/>
          </a:p>
        </p:txBody>
      </p:sp>
      <p:sp>
        <p:nvSpPr>
          <p:cNvPr id="4" name="Date Placeholder 3"/>
          <p:cNvSpPr>
            <a:spLocks noGrp="1"/>
          </p:cNvSpPr>
          <p:nvPr>
            <p:ph type="dt" sz="half" idx="10"/>
          </p:nvPr>
        </p:nvSpPr>
        <p:spPr/>
        <p:txBody>
          <a:bodyPr/>
          <a:lstStyle/>
          <a:p>
            <a:r>
              <a:rPr lang="en-US" smtClean="0"/>
              <a:t>Ricardo Gonçalo</a:t>
            </a:r>
            <a:endParaRPr lang="en-US"/>
          </a:p>
        </p:txBody>
      </p:sp>
      <p:sp>
        <p:nvSpPr>
          <p:cNvPr id="5" name="Footer Placeholder 4"/>
          <p:cNvSpPr>
            <a:spLocks noGrp="1"/>
          </p:cNvSpPr>
          <p:nvPr>
            <p:ph type="ftr" sz="quarter" idx="11"/>
          </p:nvPr>
        </p:nvSpPr>
        <p:spPr/>
        <p:txBody>
          <a:bodyPr/>
          <a:lstStyle/>
          <a:p>
            <a:r>
              <a:rPr lang="en-US" smtClean="0"/>
              <a:t>Seminar 15 May 2019 - FCUL</a:t>
            </a:r>
            <a:endParaRPr lang="en-US"/>
          </a:p>
        </p:txBody>
      </p:sp>
      <p:sp>
        <p:nvSpPr>
          <p:cNvPr id="6" name="Slide Number Placeholder 5"/>
          <p:cNvSpPr>
            <a:spLocks noGrp="1"/>
          </p:cNvSpPr>
          <p:nvPr>
            <p:ph type="sldNum" sz="quarter" idx="12"/>
          </p:nvPr>
        </p:nvSpPr>
        <p:spPr/>
        <p:txBody>
          <a:bodyPr/>
          <a:lstStyle/>
          <a:p>
            <a:fld id="{7B08EC5E-55E3-8448-9DC5-21BE8846BAF7}" type="slidenum">
              <a:rPr lang="en-US" smtClean="0"/>
              <a:t>11</a:t>
            </a:fld>
            <a:endParaRPr lang="en-US"/>
          </a:p>
        </p:txBody>
      </p:sp>
      <p:sp>
        <p:nvSpPr>
          <p:cNvPr id="11" name="TextBox 10"/>
          <p:cNvSpPr txBox="1"/>
          <p:nvPr/>
        </p:nvSpPr>
        <p:spPr>
          <a:xfrm>
            <a:off x="45573" y="6067724"/>
            <a:ext cx="9034567" cy="369332"/>
          </a:xfrm>
          <a:prstGeom prst="rect">
            <a:avLst/>
          </a:prstGeom>
          <a:noFill/>
        </p:spPr>
        <p:txBody>
          <a:bodyPr wrap="square" rtlCol="0">
            <a:spAutoFit/>
          </a:bodyPr>
          <a:lstStyle/>
          <a:p>
            <a:r>
              <a:rPr lang="pt-PT" dirty="0" err="1" smtClean="0"/>
              <a:t>Feynman</a:t>
            </a:r>
            <a:r>
              <a:rPr lang="pt-PT" dirty="0" smtClean="0"/>
              <a:t> </a:t>
            </a:r>
            <a:r>
              <a:rPr lang="pt-PT" dirty="0" err="1" smtClean="0"/>
              <a:t>diagrams</a:t>
            </a:r>
            <a:r>
              <a:rPr lang="pt-PT" dirty="0" smtClean="0"/>
              <a:t> </a:t>
            </a:r>
            <a:r>
              <a:rPr lang="pt-PT" dirty="0" err="1" smtClean="0"/>
              <a:t>contributing</a:t>
            </a:r>
            <a:r>
              <a:rPr lang="pt-PT" dirty="0" smtClean="0"/>
              <a:t> to</a:t>
            </a:r>
            <a:r>
              <a:rPr lang="en-GB" dirty="0" smtClean="0"/>
              <a:t> </a:t>
            </a:r>
            <a:r>
              <a:rPr lang="en-GB" dirty="0"/>
              <a:t>longitudinal WW scattering</a:t>
            </a:r>
            <a:endParaRPr lang="pt-PT" dirty="0"/>
          </a:p>
        </p:txBody>
      </p:sp>
      <p:grpSp>
        <p:nvGrpSpPr>
          <p:cNvPr id="14" name="Group 13"/>
          <p:cNvGrpSpPr/>
          <p:nvPr/>
        </p:nvGrpSpPr>
        <p:grpSpPr>
          <a:xfrm>
            <a:off x="4503530" y="332656"/>
            <a:ext cx="4576611" cy="4048921"/>
            <a:chOff x="4503530" y="478452"/>
            <a:chExt cx="4576611" cy="4048921"/>
          </a:xfrm>
        </p:grpSpPr>
        <p:pic>
          <p:nvPicPr>
            <p:cNvPr id="13" name="Picture 12"/>
            <p:cNvPicPr>
              <a:picLocks noChangeAspect="1"/>
            </p:cNvPicPr>
            <p:nvPr/>
          </p:nvPicPr>
          <p:blipFill>
            <a:blip r:embed="rId3"/>
            <a:stretch>
              <a:fillRect/>
            </a:stretch>
          </p:blipFill>
          <p:spPr>
            <a:xfrm>
              <a:off x="4503530" y="592415"/>
              <a:ext cx="4576611" cy="3934958"/>
            </a:xfrm>
            <a:prstGeom prst="rect">
              <a:avLst/>
            </a:prstGeom>
          </p:spPr>
        </p:pic>
        <p:sp>
          <p:nvSpPr>
            <p:cNvPr id="12" name="TextBox 11"/>
            <p:cNvSpPr txBox="1"/>
            <p:nvPr/>
          </p:nvSpPr>
          <p:spPr>
            <a:xfrm>
              <a:off x="6431120" y="478452"/>
              <a:ext cx="2451052" cy="338554"/>
            </a:xfrm>
            <a:prstGeom prst="rect">
              <a:avLst/>
            </a:prstGeom>
            <a:noFill/>
          </p:spPr>
          <p:txBody>
            <a:bodyPr wrap="square" rtlCol="0">
              <a:spAutoFit/>
            </a:bodyPr>
            <a:lstStyle/>
            <a:p>
              <a:pPr algn="r"/>
              <a:r>
                <a:rPr lang="pt-PT" sz="1600" dirty="0" err="1" smtClean="0"/>
                <a:t>J.C.Romão</a:t>
              </a:r>
              <a:r>
                <a:rPr lang="pt-PT" sz="1600" dirty="0" smtClean="0"/>
                <a:t> [5]</a:t>
              </a:r>
              <a:endParaRPr lang="pt-PT" sz="1600" dirty="0"/>
            </a:p>
          </p:txBody>
        </p:sp>
      </p:grpSp>
      <p:sp>
        <p:nvSpPr>
          <p:cNvPr id="2" name="Rectangle 1"/>
          <p:cNvSpPr/>
          <p:nvPr/>
        </p:nvSpPr>
        <p:spPr>
          <a:xfrm>
            <a:off x="45574" y="130750"/>
            <a:ext cx="703488" cy="923330"/>
          </a:xfrm>
          <a:prstGeom prst="rect">
            <a:avLst/>
          </a:prstGeom>
          <a:noFill/>
        </p:spPr>
        <p:txBody>
          <a:bodyPr wrap="square" lIns="91440" tIns="45720" rIns="91440" bIns="45720">
            <a:spAutoFit/>
          </a:bodyPr>
          <a:lstStyle/>
          <a:p>
            <a:pPr algn="ctr"/>
            <a:r>
              <a:rPr lang="en-US"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a:t>
            </a:r>
            <a:endPar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7" name="Rectangle 6"/>
          <p:cNvSpPr/>
          <p:nvPr/>
        </p:nvSpPr>
        <p:spPr>
          <a:xfrm>
            <a:off x="5436096" y="4372356"/>
            <a:ext cx="3707904" cy="1711648"/>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PT"/>
          </a:p>
        </p:txBody>
      </p:sp>
    </p:spTree>
    <p:extLst>
      <p:ext uri="{BB962C8B-B14F-4D97-AF65-F5344CB8AC3E}">
        <p14:creationId xmlns:p14="http://schemas.microsoft.com/office/powerpoint/2010/main" val="2589624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23790"/>
            <a:ext cx="2133600" cy="365125"/>
          </a:xfrm>
        </p:spPr>
        <p:txBody>
          <a:bodyPr/>
          <a:lstStyle/>
          <a:p>
            <a:r>
              <a:rPr lang="en-US" smtClean="0"/>
              <a:t>Ricardo Gonçalo</a:t>
            </a:r>
            <a:endParaRPr lang="en-US"/>
          </a:p>
        </p:txBody>
      </p:sp>
      <p:sp>
        <p:nvSpPr>
          <p:cNvPr id="5" name="Footer Placeholder 4"/>
          <p:cNvSpPr>
            <a:spLocks noGrp="1"/>
          </p:cNvSpPr>
          <p:nvPr>
            <p:ph type="ftr" sz="quarter" idx="11"/>
          </p:nvPr>
        </p:nvSpPr>
        <p:spPr>
          <a:xfrm>
            <a:off x="3124200" y="6323790"/>
            <a:ext cx="2895600" cy="365125"/>
          </a:xfrm>
        </p:spPr>
        <p:txBody>
          <a:bodyPr/>
          <a:lstStyle/>
          <a:p>
            <a:r>
              <a:rPr lang="en-US" smtClean="0"/>
              <a:t>Seminar 15 May 2019 - FCUL</a:t>
            </a:r>
            <a:endParaRPr lang="en-US"/>
          </a:p>
        </p:txBody>
      </p:sp>
      <p:sp>
        <p:nvSpPr>
          <p:cNvPr id="6" name="Slide Number Placeholder 5"/>
          <p:cNvSpPr>
            <a:spLocks noGrp="1"/>
          </p:cNvSpPr>
          <p:nvPr>
            <p:ph type="sldNum" sz="quarter" idx="12"/>
          </p:nvPr>
        </p:nvSpPr>
        <p:spPr>
          <a:xfrm>
            <a:off x="6553200" y="6323790"/>
            <a:ext cx="2133600" cy="365125"/>
          </a:xfrm>
        </p:spPr>
        <p:txBody>
          <a:bodyPr/>
          <a:lstStyle/>
          <a:p>
            <a:fld id="{7B08EC5E-55E3-8448-9DC5-21BE8846BAF7}" type="slidenum">
              <a:rPr lang="en-US" smtClean="0"/>
              <a:t>12</a:t>
            </a:fld>
            <a:endParaRPr lang="en-US"/>
          </a:p>
        </p:txBody>
      </p:sp>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512" y="933976"/>
            <a:ext cx="9144000" cy="571500"/>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74107" y="3111866"/>
            <a:ext cx="3775941" cy="651024"/>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7504" y="3978914"/>
            <a:ext cx="8703081" cy="796257"/>
          </a:xfrm>
          <a:prstGeom prst="rect">
            <a:avLst/>
          </a:prstGeom>
        </p:spPr>
      </p:pic>
      <p:sp>
        <p:nvSpPr>
          <p:cNvPr id="3" name="Content Placeholder 2"/>
          <p:cNvSpPr>
            <a:spLocks noGrp="1"/>
          </p:cNvSpPr>
          <p:nvPr>
            <p:ph idx="1"/>
          </p:nvPr>
        </p:nvSpPr>
        <p:spPr>
          <a:xfrm>
            <a:off x="250473" y="450522"/>
            <a:ext cx="8686800" cy="6218838"/>
          </a:xfrm>
        </p:spPr>
        <p:txBody>
          <a:bodyPr>
            <a:normAutofit fontScale="70000" lnSpcReduction="20000"/>
          </a:bodyPr>
          <a:lstStyle/>
          <a:p>
            <a:pPr marL="0" indent="0">
              <a:buNone/>
            </a:pPr>
            <a:r>
              <a:rPr lang="en-GB" b="1" dirty="0"/>
              <a:t> </a:t>
            </a:r>
            <a:r>
              <a:rPr lang="en-GB" b="1" dirty="0" smtClean="0"/>
              <a:t>     </a:t>
            </a:r>
            <a:r>
              <a:rPr lang="en-GB" b="1" dirty="0" smtClean="0"/>
              <a:t> </a:t>
            </a:r>
            <a:r>
              <a:rPr lang="en-GB" b="1" dirty="0" smtClean="0"/>
              <a:t>Mass of elementary particles and gauge bosons</a:t>
            </a:r>
          </a:p>
          <a:p>
            <a:pPr marL="0" indent="0">
              <a:buNone/>
            </a:pPr>
            <a:endParaRPr lang="en-GB" sz="3400" b="1" dirty="0" smtClean="0"/>
          </a:p>
          <a:p>
            <a:pPr marL="514350" indent="-514350">
              <a:buAutoNum type="arabicPeriod"/>
            </a:pPr>
            <a:endParaRPr lang="en-GB" dirty="0"/>
          </a:p>
          <a:p>
            <a:pPr marL="0" indent="0">
              <a:buNone/>
            </a:pPr>
            <a:r>
              <a:rPr lang="en-GB" dirty="0" smtClean="0"/>
              <a:t>To keep the </a:t>
            </a:r>
            <a:r>
              <a:rPr lang="en-GB" dirty="0" err="1" smtClean="0"/>
              <a:t>Lagrangian</a:t>
            </a:r>
            <a:r>
              <a:rPr lang="en-GB" dirty="0" smtClean="0"/>
              <a:t> gauge invariant against a U(1) </a:t>
            </a:r>
            <a:r>
              <a:rPr lang="en-GB" b="1" dirty="0" smtClean="0"/>
              <a:t>local</a:t>
            </a:r>
            <a:r>
              <a:rPr lang="en-GB" dirty="0" smtClean="0"/>
              <a:t> phase transformation:  </a:t>
            </a:r>
          </a:p>
          <a:p>
            <a:pPr marL="0" indent="0">
              <a:buNone/>
            </a:pPr>
            <a:endParaRPr lang="en-GB" dirty="0"/>
          </a:p>
          <a:p>
            <a:pPr marL="0" indent="0">
              <a:buNone/>
            </a:pPr>
            <a:endParaRPr lang="en-GB" dirty="0"/>
          </a:p>
          <a:p>
            <a:pPr marL="0" indent="0">
              <a:buNone/>
            </a:pPr>
            <a:r>
              <a:rPr lang="en-GB" dirty="0" smtClean="0"/>
              <a:t>with </a:t>
            </a:r>
            <a:r>
              <a:rPr lang="en-GB" b="1" dirty="0" err="1"/>
              <a:t>χ</a:t>
            </a:r>
            <a:r>
              <a:rPr lang="en-GB" b="1" dirty="0"/>
              <a:t> </a:t>
            </a:r>
            <a:r>
              <a:rPr lang="en-GB" dirty="0"/>
              <a:t>= </a:t>
            </a:r>
            <a:r>
              <a:rPr lang="en-GB" b="1" dirty="0" err="1"/>
              <a:t>χ</a:t>
            </a:r>
            <a:r>
              <a:rPr lang="en-GB" b="1" dirty="0"/>
              <a:t> </a:t>
            </a:r>
            <a:r>
              <a:rPr lang="en-GB" dirty="0"/>
              <a:t>(</a:t>
            </a:r>
            <a:r>
              <a:rPr lang="en-GB" i="1" dirty="0"/>
              <a:t>x</a:t>
            </a:r>
            <a:r>
              <a:rPr lang="en-GB" dirty="0" smtClean="0"/>
              <a:t>). </a:t>
            </a:r>
            <a:r>
              <a:rPr lang="en-GB" dirty="0"/>
              <a:t>T</a:t>
            </a:r>
            <a:r>
              <a:rPr lang="en-GB" dirty="0" smtClean="0"/>
              <a:t>he photon field transforms as: </a:t>
            </a:r>
          </a:p>
          <a:p>
            <a:pPr marL="0" indent="0">
              <a:buNone/>
            </a:pPr>
            <a:endParaRPr lang="en-GB" dirty="0" smtClean="0"/>
          </a:p>
          <a:p>
            <a:pPr marL="0" indent="0">
              <a:buNone/>
            </a:pPr>
            <a:endParaRPr lang="en-GB" dirty="0" smtClean="0"/>
          </a:p>
          <a:p>
            <a:pPr marL="0" indent="0">
              <a:buNone/>
            </a:pPr>
            <a:r>
              <a:rPr lang="en-GB" dirty="0" smtClean="0"/>
              <a:t>But the </a:t>
            </a:r>
            <a:r>
              <a:rPr lang="en-GB" b="1" i="1" dirty="0" err="1" smtClean="0"/>
              <a:t>A</a:t>
            </a:r>
            <a:r>
              <a:rPr lang="en-GB" b="1" i="1" baseline="30000" dirty="0" err="1" smtClean="0"/>
              <a:t>μ</a:t>
            </a:r>
            <a:r>
              <a:rPr lang="en-GB" dirty="0"/>
              <a:t> </a:t>
            </a:r>
            <a:r>
              <a:rPr lang="en-GB" dirty="0" smtClean="0"/>
              <a:t>mass term breaks the invariance of the </a:t>
            </a:r>
            <a:r>
              <a:rPr lang="en-GB" dirty="0" err="1" smtClean="0"/>
              <a:t>Lagrangian</a:t>
            </a:r>
            <a:r>
              <a:rPr lang="en-GB" dirty="0" smtClean="0"/>
              <a:t>:</a:t>
            </a:r>
            <a:endParaRPr lang="en-GB" dirty="0"/>
          </a:p>
          <a:p>
            <a:pPr marL="0" indent="0">
              <a:buNone/>
            </a:pPr>
            <a:endParaRPr lang="en-GB" dirty="0" smtClean="0"/>
          </a:p>
          <a:p>
            <a:pPr marL="0" indent="0">
              <a:buNone/>
            </a:pPr>
            <a:endParaRPr lang="en-GB" sz="3400" dirty="0" smtClean="0"/>
          </a:p>
          <a:p>
            <a:pPr marL="0" indent="0">
              <a:buNone/>
            </a:pPr>
            <a:r>
              <a:rPr lang="en-GB" dirty="0" smtClean="0"/>
              <a:t>For the SU(2)</a:t>
            </a:r>
            <a:r>
              <a:rPr lang="en-GB" baseline="-25000" dirty="0" smtClean="0"/>
              <a:t>L</a:t>
            </a:r>
            <a:r>
              <a:rPr lang="en-GB" dirty="0" smtClean="0"/>
              <a:t> gauge symmetry transformations of the </a:t>
            </a:r>
            <a:r>
              <a:rPr lang="en-GB" b="1" dirty="0" smtClean="0"/>
              <a:t>weak interaction</a:t>
            </a:r>
            <a:r>
              <a:rPr lang="en-GB" dirty="0" smtClean="0"/>
              <a:t> the fermion </a:t>
            </a:r>
            <a:r>
              <a:rPr lang="en-GB" dirty="0"/>
              <a:t>mass </a:t>
            </a:r>
            <a:r>
              <a:rPr lang="en-GB" dirty="0" smtClean="0"/>
              <a:t>term </a:t>
            </a:r>
            <a:r>
              <a:rPr lang="en-GB" b="1" i="1" dirty="0" err="1" smtClean="0"/>
              <a:t>m</a:t>
            </a:r>
            <a:r>
              <a:rPr lang="en-GB" b="1" i="1" baseline="-25000" dirty="0" err="1" smtClean="0"/>
              <a:t>e</a:t>
            </a:r>
            <a:r>
              <a:rPr lang="en-GB" b="1" i="1" dirty="0" err="1" smtClean="0"/>
              <a:t>ψψ</a:t>
            </a:r>
            <a:r>
              <a:rPr lang="en-GB" b="1" i="1" dirty="0" smtClean="0"/>
              <a:t> </a:t>
            </a:r>
            <a:r>
              <a:rPr lang="en-GB" dirty="0" smtClean="0"/>
              <a:t>also breaks invariance!</a:t>
            </a:r>
          </a:p>
          <a:p>
            <a:pPr marL="0" indent="0">
              <a:buNone/>
            </a:pPr>
            <a:endParaRPr lang="en-GB" dirty="0" smtClean="0"/>
          </a:p>
          <a:p>
            <a:pPr marL="0" indent="0">
              <a:buNone/>
            </a:pPr>
            <a:r>
              <a:rPr lang="en-GB" dirty="0" smtClean="0"/>
              <a:t>Bottom line: </a:t>
            </a:r>
            <a:r>
              <a:rPr lang="en-GB" b="1" dirty="0" smtClean="0"/>
              <a:t>the SM (without the Higgs mechanism) results in wrong calculations and </a:t>
            </a:r>
            <a:r>
              <a:rPr lang="en-GB" b="1" dirty="0" smtClean="0"/>
              <a:t>gauge invariance breaks </a:t>
            </a:r>
            <a:r>
              <a:rPr lang="en-GB" b="1" dirty="0" smtClean="0"/>
              <a:t>down for massive particles</a:t>
            </a:r>
            <a:endParaRPr lang="en-GB" b="1" dirty="0"/>
          </a:p>
          <a:p>
            <a:pPr marL="514350" indent="-514350">
              <a:buAutoNum type="arabicPeriod"/>
            </a:pPr>
            <a:endParaRPr lang="en-GB" dirty="0" smtClean="0"/>
          </a:p>
          <a:p>
            <a:pPr marL="514350" indent="-514350">
              <a:buAutoNum type="arabicPeriod"/>
            </a:pPr>
            <a:endParaRPr lang="en-GB" dirty="0" smtClean="0"/>
          </a:p>
          <a:p>
            <a:pPr marL="514350" indent="-514350">
              <a:buAutoNum type="arabicPeriod"/>
            </a:pPr>
            <a:endParaRPr lang="en-GB" dirty="0"/>
          </a:p>
        </p:txBody>
      </p:sp>
      <p:cxnSp>
        <p:nvCxnSpPr>
          <p:cNvPr id="17" name="Straight Connector 16"/>
          <p:cNvCxnSpPr/>
          <p:nvPr/>
        </p:nvCxnSpPr>
        <p:spPr>
          <a:xfrm>
            <a:off x="3352231" y="5145920"/>
            <a:ext cx="211657" cy="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374107" y="1954946"/>
            <a:ext cx="4655052" cy="695893"/>
          </a:xfrm>
          <a:prstGeom prst="rect">
            <a:avLst/>
          </a:prstGeom>
        </p:spPr>
      </p:pic>
      <p:sp>
        <p:nvSpPr>
          <p:cNvPr id="13" name="Rectangle 12"/>
          <p:cNvSpPr/>
          <p:nvPr/>
        </p:nvSpPr>
        <p:spPr>
          <a:xfrm>
            <a:off x="45574" y="130750"/>
            <a:ext cx="703488" cy="923330"/>
          </a:xfrm>
          <a:prstGeom prst="rect">
            <a:avLst/>
          </a:prstGeom>
          <a:noFill/>
        </p:spPr>
        <p:txBody>
          <a:bodyPr wrap="square" lIns="91440" tIns="45720" rIns="91440" bIns="45720">
            <a:spAutoFit/>
          </a:bodyPr>
          <a:lstStyle/>
          <a:p>
            <a:pPr algn="ctr"/>
            <a:r>
              <a:rPr lang="en-US"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2</a:t>
            </a:r>
            <a:endPar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262823875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828" b="70051" l="22000" r="73455">
                        <a14:foregroundMark x1="69909" y1="48072" x2="69909" y2="48072"/>
                        <a14:foregroundMark x1="71818" y1="55141" x2="71818" y2="55141"/>
                        <a14:foregroundMark x1="71364" y1="59383" x2="71364" y2="59383"/>
                        <a14:foregroundMark x1="28000" y1="60026" x2="28000" y2="60026"/>
                        <a14:foregroundMark x1="24727" y1="52057" x2="24818" y2="60411"/>
                        <a14:foregroundMark x1="27091" y1="55398" x2="27091" y2="55398"/>
                        <a14:foregroundMark x1="34455" y1="42674" x2="34455" y2="42674"/>
                        <a14:foregroundMark x1="36364" y1="42288" x2="36364" y2="42288"/>
                        <a14:foregroundMark x1="34182" y1="41645" x2="37818" y2="40103"/>
                        <a14:foregroundMark x1="32273" y1="42674" x2="32273" y2="42674"/>
                        <a14:foregroundMark x1="35091" y1="24165" x2="35091" y2="24165"/>
                        <a14:foregroundMark x1="34455" y1="26478" x2="34455" y2="26478"/>
                        <a14:foregroundMark x1="34909" y1="27892" x2="34909" y2="27892"/>
                        <a14:foregroundMark x1="36000" y1="30848" x2="36000" y2="30848"/>
                        <a14:foregroundMark x1="36273" y1="31362" x2="36273" y2="31362"/>
                      </a14:backgroundRemoval>
                    </a14:imgEffect>
                  </a14:imgLayer>
                </a14:imgProps>
              </a:ext>
              <a:ext uri="{28A0092B-C50C-407E-A947-70E740481C1C}">
                <a14:useLocalDpi xmlns:a14="http://schemas.microsoft.com/office/drawing/2010/main"/>
              </a:ext>
            </a:extLst>
          </a:blip>
          <a:srcRect l="25635" r="29341" b="38364"/>
          <a:stretch/>
        </p:blipFill>
        <p:spPr>
          <a:xfrm flipH="1">
            <a:off x="4527728" y="2419761"/>
            <a:ext cx="4616271" cy="4469619"/>
          </a:xfrm>
          <a:prstGeom prst="rect">
            <a:avLst/>
          </a:prstGeom>
        </p:spPr>
      </p:pic>
      <p:sp>
        <p:nvSpPr>
          <p:cNvPr id="7" name="Title 6"/>
          <p:cNvSpPr>
            <a:spLocks noGrp="1"/>
          </p:cNvSpPr>
          <p:nvPr>
            <p:ph type="title"/>
          </p:nvPr>
        </p:nvSpPr>
        <p:spPr>
          <a:xfrm>
            <a:off x="457200" y="771562"/>
            <a:ext cx="8229600" cy="1143000"/>
          </a:xfrm>
        </p:spPr>
        <p:txBody>
          <a:bodyPr>
            <a:normAutofit/>
          </a:bodyPr>
          <a:lstStyle/>
          <a:p>
            <a:r>
              <a:rPr lang="en-GB" dirty="0" smtClean="0"/>
              <a:t>The Higgs Mechanism</a:t>
            </a:r>
            <a:endParaRPr lang="en-GB" dirty="0"/>
          </a:p>
        </p:txBody>
      </p:sp>
      <p:sp>
        <p:nvSpPr>
          <p:cNvPr id="4" name="Date Placeholder 3"/>
          <p:cNvSpPr>
            <a:spLocks noGrp="1"/>
          </p:cNvSpPr>
          <p:nvPr>
            <p:ph type="dt" sz="half" idx="10"/>
          </p:nvPr>
        </p:nvSpPr>
        <p:spPr/>
        <p:txBody>
          <a:bodyPr/>
          <a:lstStyle/>
          <a:p>
            <a:r>
              <a:rPr lang="en-US" smtClean="0"/>
              <a:t>Ricardo Gonçalo</a:t>
            </a:r>
            <a:endParaRPr lang="en-US"/>
          </a:p>
        </p:txBody>
      </p:sp>
      <p:sp>
        <p:nvSpPr>
          <p:cNvPr id="5" name="Footer Placeholder 4"/>
          <p:cNvSpPr>
            <a:spLocks noGrp="1"/>
          </p:cNvSpPr>
          <p:nvPr>
            <p:ph type="ftr" sz="quarter" idx="11"/>
          </p:nvPr>
        </p:nvSpPr>
        <p:spPr/>
        <p:txBody>
          <a:bodyPr/>
          <a:lstStyle/>
          <a:p>
            <a:r>
              <a:rPr lang="en-US" smtClean="0"/>
              <a:t>Seminar 15 May 2019 - FCUL</a:t>
            </a:r>
            <a:endParaRPr lang="en-US"/>
          </a:p>
        </p:txBody>
      </p:sp>
      <p:sp>
        <p:nvSpPr>
          <p:cNvPr id="6" name="Slide Number Placeholder 5"/>
          <p:cNvSpPr>
            <a:spLocks noGrp="1"/>
          </p:cNvSpPr>
          <p:nvPr>
            <p:ph type="sldNum" sz="quarter" idx="12"/>
          </p:nvPr>
        </p:nvSpPr>
        <p:spPr/>
        <p:txBody>
          <a:bodyPr/>
          <a:lstStyle/>
          <a:p>
            <a:fld id="{7B08EC5E-55E3-8448-9DC5-21BE8846BAF7}" type="slidenum">
              <a:rPr lang="en-US" smtClean="0"/>
              <a:t>13</a:t>
            </a:fld>
            <a:endParaRPr lang="en-US"/>
          </a:p>
        </p:txBody>
      </p:sp>
      <p:grpSp>
        <p:nvGrpSpPr>
          <p:cNvPr id="12" name="Group 11"/>
          <p:cNvGrpSpPr/>
          <p:nvPr/>
        </p:nvGrpSpPr>
        <p:grpSpPr>
          <a:xfrm>
            <a:off x="-1" y="1914562"/>
            <a:ext cx="3660401" cy="4974818"/>
            <a:chOff x="-1" y="1914562"/>
            <a:chExt cx="3660401" cy="4974818"/>
          </a:xfrm>
        </p:grpSpPr>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9699" b="99666" l="0" r="100000">
                          <a14:foregroundMark x1="41818" y1="89130" x2="41818" y2="89130"/>
                          <a14:foregroundMark x1="14318" y1="78930" x2="90227" y2="93980"/>
                          <a14:foregroundMark x1="14318" y1="73077" x2="5682" y2="96321"/>
                          <a14:foregroundMark x1="94318" y1="63545" x2="94318" y2="63545"/>
                          <a14:foregroundMark x1="96364" y1="81271" x2="96364" y2="81271"/>
                          <a14:foregroundMark x1="95455" y1="65886" x2="95455" y2="65886"/>
                          <a14:foregroundMark x1="52500" y1="42140" x2="52500" y2="42140"/>
                          <a14:foregroundMark x1="55227" y1="47826" x2="55227" y2="47826"/>
                          <a14:foregroundMark x1="54773" y1="48829" x2="54773" y2="48829"/>
                          <a14:foregroundMark x1="54545" y1="50000" x2="54545" y2="50000"/>
                          <a14:foregroundMark x1="70227" y1="60368" x2="70227" y2="60368"/>
                          <a14:foregroundMark x1="53636" y1="38462" x2="53636" y2="38462"/>
                          <a14:foregroundMark x1="54318" y1="39298" x2="54318" y2="39298"/>
                          <a14:backgroundMark x1="5000" y1="61371" x2="5000" y2="61371"/>
                          <a14:backgroundMark x1="11818" y1="62542" x2="11818" y2="62542"/>
                          <a14:backgroundMark x1="91818" y1="57692" x2="59091" y2="11371"/>
                          <a14:backgroundMark x1="58636" y1="51338" x2="58636" y2="51338"/>
                          <a14:backgroundMark x1="56364" y1="46823" x2="57500" y2="56522"/>
                          <a14:backgroundMark x1="13409" y1="12207" x2="13409" y2="12207"/>
                          <a14:backgroundMark x1="12273" y1="14883" x2="12273" y2="14883"/>
                          <a14:backgroundMark x1="12273" y1="17726" x2="12273" y2="17726"/>
                          <a14:backgroundMark x1="55455" y1="32441" x2="55455" y2="32441"/>
                          <a14:backgroundMark x1="55682" y1="41472" x2="55682" y2="41472"/>
                          <a14:backgroundMark x1="55227" y1="50669" x2="55227" y2="50669"/>
                        </a14:backgroundRemoval>
                      </a14:imgEffect>
                    </a14:imgLayer>
                  </a14:imgProps>
                </a:ext>
              </a:extLst>
            </a:blip>
            <a:stretch>
              <a:fillRect/>
            </a:stretch>
          </p:blipFill>
          <p:spPr>
            <a:xfrm>
              <a:off x="-1" y="1914562"/>
              <a:ext cx="3660401" cy="4974818"/>
            </a:xfrm>
            <a:prstGeom prst="rect">
              <a:avLst/>
            </a:prstGeom>
          </p:spPr>
        </p:pic>
        <p:sp>
          <p:nvSpPr>
            <p:cNvPr id="11" name="TextBox 10"/>
            <p:cNvSpPr txBox="1"/>
            <p:nvPr/>
          </p:nvSpPr>
          <p:spPr>
            <a:xfrm>
              <a:off x="130164" y="5879013"/>
              <a:ext cx="1633524" cy="646331"/>
            </a:xfrm>
            <a:prstGeom prst="rect">
              <a:avLst/>
            </a:prstGeom>
            <a:noFill/>
          </p:spPr>
          <p:txBody>
            <a:bodyPr wrap="square" rtlCol="0">
              <a:spAutoFit/>
            </a:bodyPr>
            <a:lstStyle/>
            <a:p>
              <a:r>
                <a:rPr lang="pt-PT" dirty="0" smtClean="0"/>
                <a:t>Robert </a:t>
              </a:r>
              <a:r>
                <a:rPr lang="pt-PT" dirty="0" err="1" smtClean="0"/>
                <a:t>Brout</a:t>
              </a:r>
              <a:r>
                <a:rPr lang="pt-PT" dirty="0" smtClean="0"/>
                <a:t> </a:t>
              </a:r>
              <a:endParaRPr lang="pt-PT" dirty="0" smtClean="0"/>
            </a:p>
            <a:p>
              <a:r>
                <a:rPr lang="pt-PT" dirty="0" smtClean="0"/>
                <a:t>(</a:t>
              </a:r>
              <a:r>
                <a:rPr lang="pt-PT" dirty="0" smtClean="0"/>
                <a:t>1928 – 2011)</a:t>
              </a:r>
              <a:endParaRPr lang="pt-PT" dirty="0"/>
            </a:p>
          </p:txBody>
        </p:sp>
      </p:grpSp>
      <p:pic>
        <p:nvPicPr>
          <p:cNvPr id="2" name="Picture 1"/>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100000" l="27266" r="100000">
                        <a14:foregroundMark x1="61719" y1="96240" x2="62422" y2="93733"/>
                      </a14:backgroundRemoval>
                    </a14:imgEffect>
                  </a14:imgLayer>
                </a14:imgProps>
              </a:ext>
              <a:ext uri="{28A0092B-C50C-407E-A947-70E740481C1C}">
                <a14:useLocalDpi xmlns:a14="http://schemas.microsoft.com/office/drawing/2010/main"/>
              </a:ext>
            </a:extLst>
          </a:blip>
          <a:srcRect l="26739"/>
          <a:stretch/>
        </p:blipFill>
        <p:spPr>
          <a:xfrm>
            <a:off x="1543540" y="2298700"/>
            <a:ext cx="5954671" cy="4559300"/>
          </a:xfrm>
          <a:prstGeom prst="rect">
            <a:avLst/>
          </a:prstGeom>
        </p:spPr>
      </p:pic>
      <p:sp>
        <p:nvSpPr>
          <p:cNvPr id="13" name="TextBox 12"/>
          <p:cNvSpPr txBox="1"/>
          <p:nvPr/>
        </p:nvSpPr>
        <p:spPr>
          <a:xfrm>
            <a:off x="3124200" y="5986895"/>
            <a:ext cx="2459892" cy="380793"/>
          </a:xfrm>
          <a:prstGeom prst="rect">
            <a:avLst/>
          </a:prstGeom>
          <a:noFill/>
        </p:spPr>
        <p:txBody>
          <a:bodyPr wrap="square" rtlCol="0">
            <a:spAutoFit/>
          </a:bodyPr>
          <a:lstStyle/>
          <a:p>
            <a:r>
              <a:rPr lang="pt-PT" dirty="0" smtClean="0"/>
              <a:t>Peter </a:t>
            </a:r>
            <a:r>
              <a:rPr lang="pt-PT" dirty="0" err="1" smtClean="0"/>
              <a:t>Higgs</a:t>
            </a:r>
            <a:r>
              <a:rPr lang="pt-PT" dirty="0" smtClean="0"/>
              <a:t> (b. 1929)</a:t>
            </a:r>
            <a:endParaRPr lang="pt-PT" dirty="0"/>
          </a:p>
        </p:txBody>
      </p:sp>
      <p:sp>
        <p:nvSpPr>
          <p:cNvPr id="14" name="TextBox 13"/>
          <p:cNvSpPr txBox="1"/>
          <p:nvPr/>
        </p:nvSpPr>
        <p:spPr>
          <a:xfrm>
            <a:off x="7021990" y="5759150"/>
            <a:ext cx="1897898" cy="646331"/>
          </a:xfrm>
          <a:prstGeom prst="rect">
            <a:avLst/>
          </a:prstGeom>
          <a:noFill/>
        </p:spPr>
        <p:txBody>
          <a:bodyPr wrap="square" rtlCol="0">
            <a:spAutoFit/>
          </a:bodyPr>
          <a:lstStyle/>
          <a:p>
            <a:pPr algn="r"/>
            <a:r>
              <a:rPr lang="pt-PT" dirty="0" smtClean="0">
                <a:solidFill>
                  <a:srgbClr val="FFFFFF"/>
                </a:solidFill>
              </a:rPr>
              <a:t>François </a:t>
            </a:r>
            <a:r>
              <a:rPr lang="pt-PT" dirty="0" err="1" smtClean="0">
                <a:solidFill>
                  <a:srgbClr val="FFFFFF"/>
                </a:solidFill>
              </a:rPr>
              <a:t>Englert</a:t>
            </a:r>
            <a:r>
              <a:rPr lang="pt-PT" dirty="0" smtClean="0">
                <a:solidFill>
                  <a:srgbClr val="FFFFFF"/>
                </a:solidFill>
              </a:rPr>
              <a:t> (b. 1932)</a:t>
            </a:r>
            <a:endParaRPr lang="pt-PT" dirty="0">
              <a:solidFill>
                <a:srgbClr val="FFFFFF"/>
              </a:solidFill>
            </a:endParaRPr>
          </a:p>
        </p:txBody>
      </p:sp>
    </p:spTree>
    <p:extLst>
      <p:ext uri="{BB962C8B-B14F-4D97-AF65-F5344CB8AC3E}">
        <p14:creationId xmlns:p14="http://schemas.microsoft.com/office/powerpoint/2010/main" val="185895365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95372" y="44624"/>
            <a:ext cx="8743076" cy="6495766"/>
          </a:xfrm>
        </p:spPr>
        <p:txBody>
          <a:bodyPr>
            <a:normAutofit fontScale="77500" lnSpcReduction="20000"/>
          </a:bodyPr>
          <a:lstStyle/>
          <a:p>
            <a:r>
              <a:rPr lang="pt-PT" dirty="0" err="1" smtClean="0"/>
              <a:t>Introduce</a:t>
            </a:r>
            <a:r>
              <a:rPr lang="pt-PT" dirty="0" smtClean="0"/>
              <a:t> a SU(2) </a:t>
            </a:r>
            <a:r>
              <a:rPr lang="pt-PT" dirty="0" err="1" smtClean="0"/>
              <a:t>doublet</a:t>
            </a:r>
            <a:r>
              <a:rPr lang="pt-PT" dirty="0" smtClean="0"/>
              <a:t> </a:t>
            </a:r>
            <a:r>
              <a:rPr lang="pt-PT" dirty="0" err="1" smtClean="0"/>
              <a:t>of</a:t>
            </a:r>
            <a:r>
              <a:rPr lang="pt-PT" dirty="0" smtClean="0"/>
              <a:t> spin-0 </a:t>
            </a:r>
            <a:r>
              <a:rPr lang="pt-PT" dirty="0" err="1" smtClean="0"/>
              <a:t>complex</a:t>
            </a:r>
            <a:r>
              <a:rPr lang="pt-PT" dirty="0" smtClean="0"/>
              <a:t> </a:t>
            </a:r>
            <a:r>
              <a:rPr lang="pt-PT" dirty="0" err="1" smtClean="0"/>
              <a:t>fields</a:t>
            </a:r>
            <a:endParaRPr lang="pt-PT" dirty="0" smtClean="0"/>
          </a:p>
          <a:p>
            <a:endParaRPr lang="pt-PT" dirty="0"/>
          </a:p>
          <a:p>
            <a:endParaRPr lang="pt-PT" dirty="0" smtClean="0"/>
          </a:p>
          <a:p>
            <a:endParaRPr lang="pt-PT" dirty="0" smtClean="0"/>
          </a:p>
          <a:p>
            <a:r>
              <a:rPr lang="pt-PT" dirty="0" err="1" smtClean="0"/>
              <a:t>The</a:t>
            </a:r>
            <a:r>
              <a:rPr lang="pt-PT" dirty="0" smtClean="0"/>
              <a:t> </a:t>
            </a:r>
            <a:r>
              <a:rPr lang="pt-PT" dirty="0" err="1" smtClean="0"/>
              <a:t>Lagrangian</a:t>
            </a:r>
            <a:r>
              <a:rPr lang="pt-PT" dirty="0" smtClean="0"/>
              <a:t> </a:t>
            </a:r>
            <a:r>
              <a:rPr lang="pt-PT" dirty="0" err="1" smtClean="0"/>
              <a:t>term</a:t>
            </a:r>
            <a:r>
              <a:rPr lang="pt-PT" dirty="0" smtClean="0"/>
              <a:t> </a:t>
            </a:r>
            <a:r>
              <a:rPr lang="pt-PT" dirty="0" err="1" smtClean="0"/>
              <a:t>is</a:t>
            </a:r>
            <a:r>
              <a:rPr lang="pt-PT" dirty="0" smtClean="0"/>
              <a:t> </a:t>
            </a:r>
            <a:endParaRPr lang="pt-PT" dirty="0" smtClean="0"/>
          </a:p>
          <a:p>
            <a:endParaRPr lang="pt-PT" dirty="0" smtClean="0"/>
          </a:p>
          <a:p>
            <a:r>
              <a:rPr lang="pt-PT" dirty="0" err="1" smtClean="0"/>
              <a:t>With</a:t>
            </a:r>
            <a:r>
              <a:rPr lang="pt-PT" dirty="0" smtClean="0"/>
              <a:t> a </a:t>
            </a:r>
            <a:r>
              <a:rPr lang="pt-PT" dirty="0" err="1" smtClean="0"/>
              <a:t>potential</a:t>
            </a:r>
            <a:r>
              <a:rPr lang="pt-PT" dirty="0" smtClean="0"/>
              <a:t> </a:t>
            </a:r>
            <a:endParaRPr lang="pt-PT" dirty="0"/>
          </a:p>
          <a:p>
            <a:pPr marL="0" indent="0">
              <a:buNone/>
            </a:pPr>
            <a:endParaRPr lang="pt-PT" dirty="0" smtClean="0"/>
          </a:p>
          <a:p>
            <a:r>
              <a:rPr lang="pt-PT" dirty="0" smtClean="0"/>
              <a:t>For </a:t>
            </a:r>
            <a:r>
              <a:rPr lang="pt-PT" dirty="0" err="1"/>
              <a:t>λ</a:t>
            </a:r>
            <a:r>
              <a:rPr lang="pt-PT" dirty="0"/>
              <a:t>&gt;0, </a:t>
            </a:r>
            <a:r>
              <a:rPr lang="pt-PT" dirty="0" smtClean="0"/>
              <a:t>μ</a:t>
            </a:r>
            <a:r>
              <a:rPr lang="pt-PT" baseline="30000" dirty="0" smtClean="0"/>
              <a:t>2</a:t>
            </a:r>
            <a:r>
              <a:rPr lang="pt-PT" dirty="0"/>
              <a:t>&gt;</a:t>
            </a:r>
            <a:r>
              <a:rPr lang="pt-PT" dirty="0" smtClean="0"/>
              <a:t>0 </a:t>
            </a:r>
            <a:r>
              <a:rPr lang="pt-PT" dirty="0" err="1" smtClean="0"/>
              <a:t>the</a:t>
            </a:r>
            <a:r>
              <a:rPr lang="pt-PT" dirty="0" smtClean="0"/>
              <a:t> </a:t>
            </a:r>
            <a:r>
              <a:rPr lang="pt-PT" dirty="0" err="1" smtClean="0"/>
              <a:t>potential</a:t>
            </a:r>
            <a:r>
              <a:rPr lang="pt-PT" dirty="0" smtClean="0"/>
              <a:t> </a:t>
            </a:r>
            <a:r>
              <a:rPr lang="pt-PT" dirty="0" err="1" smtClean="0"/>
              <a:t>has</a:t>
            </a:r>
            <a:r>
              <a:rPr lang="pt-PT" dirty="0" smtClean="0"/>
              <a:t> a </a:t>
            </a:r>
          </a:p>
          <a:p>
            <a:pPr marL="0" indent="0">
              <a:buNone/>
            </a:pPr>
            <a:r>
              <a:rPr lang="pt-PT" dirty="0" err="1" smtClean="0"/>
              <a:t>minimum</a:t>
            </a:r>
            <a:r>
              <a:rPr lang="pt-PT" dirty="0" smtClean="0"/>
              <a:t> </a:t>
            </a:r>
            <a:r>
              <a:rPr lang="pt-PT" dirty="0" err="1" smtClean="0"/>
              <a:t>at</a:t>
            </a:r>
            <a:r>
              <a:rPr lang="pt-PT" dirty="0" smtClean="0"/>
              <a:t> </a:t>
            </a:r>
            <a:r>
              <a:rPr lang="pt-PT" dirty="0" err="1" smtClean="0"/>
              <a:t>the</a:t>
            </a:r>
            <a:r>
              <a:rPr lang="pt-PT" dirty="0" smtClean="0"/>
              <a:t> </a:t>
            </a:r>
            <a:r>
              <a:rPr lang="pt-PT" dirty="0" err="1" smtClean="0"/>
              <a:t>origin</a:t>
            </a:r>
            <a:endParaRPr lang="pt-PT" dirty="0" smtClean="0"/>
          </a:p>
          <a:p>
            <a:r>
              <a:rPr lang="pt-PT" dirty="0" smtClean="0"/>
              <a:t>For </a:t>
            </a:r>
            <a:r>
              <a:rPr lang="pt-PT" dirty="0" err="1" smtClean="0"/>
              <a:t>λ</a:t>
            </a:r>
            <a:r>
              <a:rPr lang="pt-PT" dirty="0" smtClean="0"/>
              <a:t>&gt;0, μ</a:t>
            </a:r>
            <a:r>
              <a:rPr lang="pt-PT" baseline="30000" dirty="0" smtClean="0"/>
              <a:t>2</a:t>
            </a:r>
            <a:r>
              <a:rPr lang="pt-PT" dirty="0" smtClean="0"/>
              <a:t>&lt;0 </a:t>
            </a:r>
            <a:r>
              <a:rPr lang="pt-PT" dirty="0" err="1" smtClean="0"/>
              <a:t>the</a:t>
            </a:r>
            <a:r>
              <a:rPr lang="pt-PT" dirty="0" smtClean="0"/>
              <a:t> </a:t>
            </a:r>
            <a:r>
              <a:rPr lang="pt-PT" dirty="0" err="1" smtClean="0"/>
              <a:t>potential</a:t>
            </a:r>
            <a:r>
              <a:rPr lang="pt-PT" dirty="0" smtClean="0"/>
              <a:t> </a:t>
            </a:r>
            <a:r>
              <a:rPr lang="pt-PT" dirty="0" err="1" smtClean="0"/>
              <a:t>has</a:t>
            </a:r>
            <a:r>
              <a:rPr lang="pt-PT" dirty="0" smtClean="0"/>
              <a:t> </a:t>
            </a:r>
            <a:r>
              <a:rPr lang="pt-PT" dirty="0" err="1" smtClean="0"/>
              <a:t>an</a:t>
            </a:r>
            <a:endParaRPr lang="pt-PT" dirty="0" smtClean="0"/>
          </a:p>
          <a:p>
            <a:pPr marL="0" indent="0">
              <a:buNone/>
            </a:pPr>
            <a:r>
              <a:rPr lang="pt-PT" dirty="0" err="1" smtClean="0"/>
              <a:t>infinite</a:t>
            </a:r>
            <a:r>
              <a:rPr lang="pt-PT" dirty="0" smtClean="0"/>
              <a:t> </a:t>
            </a:r>
            <a:r>
              <a:rPr lang="pt-PT" dirty="0" err="1" smtClean="0"/>
              <a:t>number</a:t>
            </a:r>
            <a:r>
              <a:rPr lang="pt-PT" dirty="0" smtClean="0"/>
              <a:t> </a:t>
            </a:r>
            <a:r>
              <a:rPr lang="pt-PT" dirty="0" err="1" smtClean="0"/>
              <a:t>of</a:t>
            </a:r>
            <a:r>
              <a:rPr lang="pt-PT" dirty="0" smtClean="0"/>
              <a:t> </a:t>
            </a:r>
            <a:r>
              <a:rPr lang="pt-PT" dirty="0" err="1" smtClean="0"/>
              <a:t>minima</a:t>
            </a:r>
            <a:r>
              <a:rPr lang="pt-PT" dirty="0" smtClean="0"/>
              <a:t> </a:t>
            </a:r>
            <a:r>
              <a:rPr lang="pt-PT" dirty="0" err="1" smtClean="0"/>
              <a:t>at</a:t>
            </a:r>
            <a:r>
              <a:rPr lang="pt-PT" dirty="0" smtClean="0"/>
              <a:t>:</a:t>
            </a:r>
          </a:p>
          <a:p>
            <a:pPr marL="0" indent="0">
              <a:buNone/>
            </a:pPr>
            <a:endParaRPr lang="pt-PT" dirty="0" smtClean="0"/>
          </a:p>
          <a:p>
            <a:pPr marL="0" indent="0">
              <a:buNone/>
            </a:pPr>
            <a:endParaRPr lang="pt-PT" dirty="0" smtClean="0"/>
          </a:p>
          <a:p>
            <a:pPr marL="0" indent="0">
              <a:buNone/>
            </a:pPr>
            <a:endParaRPr lang="pt-PT" dirty="0"/>
          </a:p>
          <a:p>
            <a:pPr marL="0" indent="0">
              <a:buNone/>
            </a:pPr>
            <a:r>
              <a:rPr lang="pt-PT" dirty="0" err="1" smtClean="0"/>
              <a:t>The</a:t>
            </a:r>
            <a:r>
              <a:rPr lang="pt-PT" dirty="0" smtClean="0"/>
              <a:t> </a:t>
            </a:r>
            <a:r>
              <a:rPr lang="pt-PT" dirty="0" err="1" smtClean="0"/>
              <a:t>choice</a:t>
            </a:r>
            <a:r>
              <a:rPr lang="pt-PT" dirty="0" smtClean="0"/>
              <a:t> </a:t>
            </a:r>
            <a:r>
              <a:rPr lang="pt-PT" dirty="0" err="1" smtClean="0"/>
              <a:t>of</a:t>
            </a:r>
            <a:r>
              <a:rPr lang="pt-PT" dirty="0" smtClean="0"/>
              <a:t> </a:t>
            </a:r>
            <a:r>
              <a:rPr lang="pt-PT" dirty="0" err="1" smtClean="0"/>
              <a:t>vacuum</a:t>
            </a:r>
            <a:r>
              <a:rPr lang="pt-PT" dirty="0" smtClean="0"/>
              <a:t> (</a:t>
            </a:r>
            <a:r>
              <a:rPr lang="pt-PT" dirty="0" err="1" smtClean="0"/>
              <a:t>lowest</a:t>
            </a:r>
            <a:endParaRPr lang="pt-PT" dirty="0" smtClean="0"/>
          </a:p>
          <a:p>
            <a:pPr marL="0" indent="0">
              <a:buNone/>
            </a:pPr>
            <a:r>
              <a:rPr lang="pt-PT" dirty="0" err="1" smtClean="0"/>
              <a:t>energy</a:t>
            </a:r>
            <a:r>
              <a:rPr lang="pt-PT" dirty="0" smtClean="0"/>
              <a:t> </a:t>
            </a:r>
            <a:r>
              <a:rPr lang="pt-PT" dirty="0" err="1" smtClean="0"/>
              <a:t>state</a:t>
            </a:r>
            <a:r>
              <a:rPr lang="pt-PT" dirty="0" smtClean="0"/>
              <a:t> </a:t>
            </a:r>
            <a:r>
              <a:rPr lang="pt-PT" dirty="0" err="1" smtClean="0"/>
              <a:t>of</a:t>
            </a:r>
            <a:r>
              <a:rPr lang="pt-PT" dirty="0" smtClean="0"/>
              <a:t> </a:t>
            </a:r>
            <a:r>
              <a:rPr lang="pt-PT" dirty="0" err="1" smtClean="0"/>
              <a:t>the</a:t>
            </a:r>
            <a:r>
              <a:rPr lang="pt-PT" dirty="0" smtClean="0"/>
              <a:t> </a:t>
            </a:r>
            <a:r>
              <a:rPr lang="pt-PT" dirty="0" err="1" smtClean="0"/>
              <a:t>field</a:t>
            </a:r>
            <a:r>
              <a:rPr lang="pt-PT" dirty="0" smtClean="0"/>
              <a:t>) </a:t>
            </a:r>
            <a:r>
              <a:rPr lang="pt-PT" dirty="0" err="1" smtClean="0"/>
              <a:t>breaks</a:t>
            </a:r>
            <a:r>
              <a:rPr lang="pt-PT" dirty="0" smtClean="0"/>
              <a:t> </a:t>
            </a:r>
            <a:r>
              <a:rPr lang="pt-PT" dirty="0" err="1" smtClean="0"/>
              <a:t>the</a:t>
            </a:r>
            <a:r>
              <a:rPr lang="pt-PT" dirty="0" smtClean="0"/>
              <a:t> </a:t>
            </a:r>
            <a:r>
              <a:rPr lang="pt-PT" dirty="0" err="1" smtClean="0"/>
              <a:t>symmetry</a:t>
            </a:r>
            <a:r>
              <a:rPr lang="pt-PT" dirty="0" smtClean="0"/>
              <a:t> </a:t>
            </a:r>
            <a:r>
              <a:rPr lang="pt-PT" dirty="0" err="1" smtClean="0"/>
              <a:t>of</a:t>
            </a:r>
            <a:r>
              <a:rPr lang="pt-PT" dirty="0" smtClean="0"/>
              <a:t> </a:t>
            </a:r>
            <a:r>
              <a:rPr lang="pt-PT" dirty="0" err="1" smtClean="0"/>
              <a:t>the</a:t>
            </a:r>
            <a:r>
              <a:rPr lang="pt-PT" dirty="0" smtClean="0"/>
              <a:t> </a:t>
            </a:r>
            <a:r>
              <a:rPr lang="pt-PT" dirty="0" err="1" smtClean="0"/>
              <a:t>Lagrangian</a:t>
            </a:r>
            <a:endParaRPr lang="pt-PT" dirty="0"/>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819978" y="510151"/>
            <a:ext cx="4705303" cy="104336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03697" y="1586079"/>
            <a:ext cx="4425903" cy="70055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18019" y="2213369"/>
            <a:ext cx="4574391" cy="702209"/>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34467" y="4721235"/>
            <a:ext cx="3574648" cy="944247"/>
          </a:xfrm>
          <a:prstGeom prst="rect">
            <a:avLst/>
          </a:prstGeom>
        </p:spPr>
      </p:pic>
      <p:pic>
        <p:nvPicPr>
          <p:cNvPr id="12" name="Picture 11"/>
          <p:cNvPicPr>
            <a:picLocks noChangeAspect="1"/>
          </p:cNvPicPr>
          <p:nvPr/>
        </p:nvPicPr>
        <p:blipFill>
          <a:blip r:embed="rId6"/>
          <a:stretch>
            <a:fillRect/>
          </a:stretch>
        </p:blipFill>
        <p:spPr>
          <a:xfrm>
            <a:off x="4689022" y="2562776"/>
            <a:ext cx="4454978" cy="3818552"/>
          </a:xfrm>
          <a:prstGeom prst="rect">
            <a:avLst/>
          </a:prstGeom>
        </p:spPr>
      </p:pic>
      <p:cxnSp>
        <p:nvCxnSpPr>
          <p:cNvPr id="14" name="Straight Arrow Connector 13"/>
          <p:cNvCxnSpPr>
            <a:stCxn id="10" idx="3"/>
          </p:cNvCxnSpPr>
          <p:nvPr/>
        </p:nvCxnSpPr>
        <p:spPr>
          <a:xfrm flipV="1">
            <a:off x="4009115" y="4851475"/>
            <a:ext cx="1412566" cy="34188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8" name="Date Placeholder 17"/>
          <p:cNvSpPr>
            <a:spLocks noGrp="1"/>
          </p:cNvSpPr>
          <p:nvPr>
            <p:ph type="dt" sz="half" idx="10"/>
          </p:nvPr>
        </p:nvSpPr>
        <p:spPr>
          <a:xfrm>
            <a:off x="457200" y="6421470"/>
            <a:ext cx="2133600" cy="365125"/>
          </a:xfrm>
        </p:spPr>
        <p:txBody>
          <a:bodyPr/>
          <a:lstStyle/>
          <a:p>
            <a:r>
              <a:rPr lang="en-US" smtClean="0"/>
              <a:t>Ricardo Gonçalo</a:t>
            </a:r>
            <a:endParaRPr lang="pt-PT"/>
          </a:p>
        </p:txBody>
      </p:sp>
      <p:sp>
        <p:nvSpPr>
          <p:cNvPr id="19" name="Footer Placeholder 18"/>
          <p:cNvSpPr>
            <a:spLocks noGrp="1"/>
          </p:cNvSpPr>
          <p:nvPr>
            <p:ph type="ftr" sz="quarter" idx="11"/>
          </p:nvPr>
        </p:nvSpPr>
        <p:spPr>
          <a:xfrm>
            <a:off x="3124200" y="6421470"/>
            <a:ext cx="2895600" cy="365125"/>
          </a:xfrm>
        </p:spPr>
        <p:txBody>
          <a:bodyPr/>
          <a:lstStyle/>
          <a:p>
            <a:r>
              <a:rPr lang="pt-PT" smtClean="0"/>
              <a:t>Seminar 15 May 2019 - FCUL</a:t>
            </a:r>
            <a:endParaRPr lang="pt-PT"/>
          </a:p>
        </p:txBody>
      </p:sp>
      <p:sp>
        <p:nvSpPr>
          <p:cNvPr id="20" name="Slide Number Placeholder 19"/>
          <p:cNvSpPr>
            <a:spLocks noGrp="1"/>
          </p:cNvSpPr>
          <p:nvPr>
            <p:ph type="sldNum" sz="quarter" idx="12"/>
          </p:nvPr>
        </p:nvSpPr>
        <p:spPr>
          <a:xfrm>
            <a:off x="6553200" y="6421470"/>
            <a:ext cx="2133600" cy="365125"/>
          </a:xfrm>
        </p:spPr>
        <p:txBody>
          <a:bodyPr/>
          <a:lstStyle/>
          <a:p>
            <a:fld id="{55C6EEFB-C29B-144B-A5E1-95B550FB7806}" type="slidenum">
              <a:rPr lang="pt-PT" smtClean="0"/>
              <a:t>14</a:t>
            </a:fld>
            <a:endParaRPr lang="pt-PT"/>
          </a:p>
        </p:txBody>
      </p:sp>
    </p:spTree>
    <p:extLst>
      <p:ext uri="{BB962C8B-B14F-4D97-AF65-F5344CB8AC3E}">
        <p14:creationId xmlns:p14="http://schemas.microsoft.com/office/powerpoint/2010/main" val="136782132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6"/>
            <a:ext cx="8229600" cy="753457"/>
          </a:xfrm>
        </p:spPr>
        <p:txBody>
          <a:bodyPr>
            <a:normAutofit fontScale="90000"/>
          </a:bodyPr>
          <a:lstStyle/>
          <a:p>
            <a:r>
              <a:rPr lang="en-US" dirty="0" smtClean="0"/>
              <a:t>Electroweak symmetry breaking</a:t>
            </a:r>
            <a:endParaRPr lang="en-US" dirty="0"/>
          </a:p>
        </p:txBody>
      </p:sp>
      <p:sp>
        <p:nvSpPr>
          <p:cNvPr id="45" name="Date Placeholder 44"/>
          <p:cNvSpPr>
            <a:spLocks noGrp="1"/>
          </p:cNvSpPr>
          <p:nvPr>
            <p:ph type="dt" sz="half" idx="10"/>
          </p:nvPr>
        </p:nvSpPr>
        <p:spPr/>
        <p:txBody>
          <a:bodyPr/>
          <a:lstStyle/>
          <a:p>
            <a:r>
              <a:rPr lang="en-US" smtClean="0"/>
              <a:t>Ricardo Gonçalo</a:t>
            </a:r>
            <a:endParaRPr lang="en-US"/>
          </a:p>
        </p:txBody>
      </p:sp>
      <p:sp>
        <p:nvSpPr>
          <p:cNvPr id="46" name="Slide Number Placeholder 45"/>
          <p:cNvSpPr>
            <a:spLocks noGrp="1"/>
          </p:cNvSpPr>
          <p:nvPr>
            <p:ph type="sldNum" sz="quarter" idx="12"/>
          </p:nvPr>
        </p:nvSpPr>
        <p:spPr/>
        <p:txBody>
          <a:bodyPr/>
          <a:lstStyle/>
          <a:p>
            <a:fld id="{76EFCF03-FEB1-0D46-9A13-709C45DDD708}" type="slidenum">
              <a:rPr lang="en-US" smtClean="0"/>
              <a:pPr/>
              <a:t>15</a:t>
            </a:fld>
            <a:endParaRPr lang="en-US"/>
          </a:p>
        </p:txBody>
      </p:sp>
      <p:sp>
        <p:nvSpPr>
          <p:cNvPr id="47" name="Footer Placeholder 46"/>
          <p:cNvSpPr>
            <a:spLocks noGrp="1"/>
          </p:cNvSpPr>
          <p:nvPr>
            <p:ph type="ftr" sz="quarter" idx="11"/>
          </p:nvPr>
        </p:nvSpPr>
        <p:spPr/>
        <p:txBody>
          <a:bodyPr/>
          <a:lstStyle/>
          <a:p>
            <a:r>
              <a:rPr lang="en-US" smtClean="0"/>
              <a:t>Seminar 15 May 2019 - FCUL</a:t>
            </a:r>
            <a:endParaRPr lang="en-US"/>
          </a:p>
        </p:txBody>
      </p:sp>
      <p:pic>
        <p:nvPicPr>
          <p:cNvPr id="37" name="Picture 36"/>
          <p:cNvPicPr>
            <a:picLocks noChangeAspect="1"/>
          </p:cNvPicPr>
          <p:nvPr/>
        </p:nvPicPr>
        <p:blipFill>
          <a:blip r:embed="rId2"/>
          <a:stretch>
            <a:fillRect/>
          </a:stretch>
        </p:blipFill>
        <p:spPr>
          <a:xfrm>
            <a:off x="5849286" y="3212976"/>
            <a:ext cx="3091084" cy="2049423"/>
          </a:xfrm>
          <a:prstGeom prst="rect">
            <a:avLst/>
          </a:prstGeom>
        </p:spPr>
      </p:pic>
      <p:pic>
        <p:nvPicPr>
          <p:cNvPr id="38" name="Picture 37"/>
          <p:cNvPicPr>
            <a:picLocks noChangeAspect="1"/>
          </p:cNvPicPr>
          <p:nvPr/>
        </p:nvPicPr>
        <p:blipFill>
          <a:blip r:embed="rId3" cstate="print">
            <a:extLst>
              <a:ext uri="{BEBA8EAE-BF5A-486C-A8C5-ECC9F3942E4B}">
                <a14:imgProps xmlns:a14="http://schemas.microsoft.com/office/drawing/2010/main">
                  <a14:imgLayer r:embed="rId4">
                    <a14:imgEffect>
                      <a14:backgroundRemoval t="0" b="90000" l="4000" r="98143"/>
                    </a14:imgEffect>
                  </a14:imgLayer>
                </a14:imgProps>
              </a:ext>
              <a:ext uri="{28A0092B-C50C-407E-A947-70E740481C1C}">
                <a14:useLocalDpi xmlns:a14="http://schemas.microsoft.com/office/drawing/2010/main"/>
              </a:ext>
            </a:extLst>
          </a:blip>
          <a:stretch>
            <a:fillRect/>
          </a:stretch>
        </p:blipFill>
        <p:spPr>
          <a:xfrm rot="447926" flipH="1">
            <a:off x="7476238" y="3553545"/>
            <a:ext cx="1376068" cy="1376068"/>
          </a:xfrm>
          <a:prstGeom prst="rect">
            <a:avLst/>
          </a:prstGeom>
        </p:spPr>
      </p:pic>
      <p:pic>
        <p:nvPicPr>
          <p:cNvPr id="42" name="Picture 41"/>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3067" r="93200"/>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flipH="1">
            <a:off x="7183303" y="1391590"/>
            <a:ext cx="1533354" cy="1533354"/>
          </a:xfrm>
          <a:prstGeom prst="rect">
            <a:avLst/>
          </a:prstGeom>
        </p:spPr>
      </p:pic>
      <p:pic>
        <p:nvPicPr>
          <p:cNvPr id="41" name="Picture 40"/>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100000" l="171" r="100000">
                        <a14:foregroundMark x1="61108" y1="54110" x2="76855" y2="25342"/>
                        <a14:foregroundMark x1="48999" y1="28767" x2="50879" y2="30137"/>
                        <a14:foregroundMark x1="55273" y1="39041" x2="51807" y2="32877"/>
                        <a14:foregroundMark x1="85181" y1="29452" x2="97876" y2="39041"/>
                        <a14:foregroundMark x1="95386" y1="60616" x2="80371" y2="67123"/>
                        <a14:foregroundMark x1="7715" y1="67808" x2="78320" y2="97603"/>
                        <a14:foregroundMark x1="6958" y1="75685" x2="1172" y2="86301"/>
                      </a14:backgroundRemoval>
                    </a14:imgEffect>
                  </a14:imgLayer>
                </a14:imgProps>
              </a:ext>
              <a:ext uri="{28A0092B-C50C-407E-A947-70E740481C1C}">
                <a14:useLocalDpi xmlns:a14="http://schemas.microsoft.com/office/drawing/2010/main"/>
              </a:ext>
            </a:extLst>
          </a:blip>
          <a:srcRect/>
          <a:stretch/>
        </p:blipFill>
        <p:spPr>
          <a:xfrm>
            <a:off x="5844026" y="2490288"/>
            <a:ext cx="3120002" cy="527850"/>
          </a:xfrm>
          <a:prstGeom prst="rect">
            <a:avLst/>
          </a:prstGeom>
        </p:spPr>
      </p:pic>
      <p:pic>
        <p:nvPicPr>
          <p:cNvPr id="4" name="Picture 3"/>
          <p:cNvPicPr>
            <a:picLocks noChangeAspect="1"/>
          </p:cNvPicPr>
          <p:nvPr/>
        </p:nvPicPr>
        <p:blipFill>
          <a:blip r:embed="rId9"/>
          <a:stretch>
            <a:fillRect/>
          </a:stretch>
        </p:blipFill>
        <p:spPr>
          <a:xfrm>
            <a:off x="9468544" y="1451893"/>
            <a:ext cx="3801635" cy="3705607"/>
          </a:xfrm>
          <a:prstGeom prst="rect">
            <a:avLst/>
          </a:prstGeom>
        </p:spPr>
      </p:pic>
      <p:sp>
        <p:nvSpPr>
          <p:cNvPr id="18" name="Content Placeholder 17"/>
          <p:cNvSpPr>
            <a:spLocks noGrp="1"/>
          </p:cNvSpPr>
          <p:nvPr>
            <p:ph idx="1"/>
          </p:nvPr>
        </p:nvSpPr>
        <p:spPr>
          <a:xfrm>
            <a:off x="217715" y="1170695"/>
            <a:ext cx="6125036" cy="5167308"/>
          </a:xfrm>
        </p:spPr>
        <p:txBody>
          <a:bodyPr>
            <a:normAutofit fontScale="92500" lnSpcReduction="10000"/>
          </a:bodyPr>
          <a:lstStyle/>
          <a:p>
            <a:r>
              <a:rPr lang="en-US" sz="2800" dirty="0">
                <a:solidFill>
                  <a:srgbClr val="000000"/>
                </a:solidFill>
              </a:rPr>
              <a:t>In the </a:t>
            </a:r>
            <a:r>
              <a:rPr lang="en-US" sz="2800" dirty="0" smtClean="0">
                <a:solidFill>
                  <a:srgbClr val="000000"/>
                </a:solidFill>
              </a:rPr>
              <a:t>Standard Model with no Higgs mechanism, interactions </a:t>
            </a:r>
            <a:r>
              <a:rPr lang="en-US" sz="2800" dirty="0">
                <a:solidFill>
                  <a:srgbClr val="000000"/>
                </a:solidFill>
              </a:rPr>
              <a:t>are symmetric </a:t>
            </a:r>
            <a:r>
              <a:rPr lang="en-US" sz="2800" dirty="0" smtClean="0">
                <a:solidFill>
                  <a:srgbClr val="000000"/>
                </a:solidFill>
              </a:rPr>
              <a:t>and </a:t>
            </a:r>
            <a:r>
              <a:rPr lang="en-US" sz="2800" b="1" dirty="0">
                <a:solidFill>
                  <a:srgbClr val="000000"/>
                </a:solidFill>
              </a:rPr>
              <a:t>particles do not have </a:t>
            </a:r>
            <a:r>
              <a:rPr lang="en-US" sz="2800" b="1" dirty="0" smtClean="0">
                <a:solidFill>
                  <a:srgbClr val="000000"/>
                </a:solidFill>
              </a:rPr>
              <a:t>mass </a:t>
            </a:r>
            <a:endParaRPr lang="en-US" sz="2800" b="1" dirty="0">
              <a:solidFill>
                <a:srgbClr val="000000"/>
              </a:solidFill>
            </a:endParaRPr>
          </a:p>
          <a:p>
            <a:endParaRPr lang="en-US" sz="2800" dirty="0">
              <a:solidFill>
                <a:srgbClr val="000000"/>
              </a:solidFill>
            </a:endParaRPr>
          </a:p>
          <a:p>
            <a:r>
              <a:rPr lang="en-US" sz="2800" b="1" dirty="0" smtClean="0">
                <a:solidFill>
                  <a:srgbClr val="000000"/>
                </a:solidFill>
              </a:rPr>
              <a:t>Electroweak symmetry is </a:t>
            </a:r>
            <a:r>
              <a:rPr lang="en-US" sz="2800" b="1" dirty="0">
                <a:solidFill>
                  <a:srgbClr val="000000"/>
                </a:solidFill>
              </a:rPr>
              <a:t>broken</a:t>
            </a:r>
            <a:r>
              <a:rPr lang="en-US" sz="2800" dirty="0">
                <a:solidFill>
                  <a:srgbClr val="000000"/>
                </a:solidFill>
              </a:rPr>
              <a:t>:</a:t>
            </a:r>
          </a:p>
          <a:p>
            <a:pPr lvl="1"/>
            <a:r>
              <a:rPr lang="en-US" dirty="0" smtClean="0">
                <a:solidFill>
                  <a:srgbClr val="000000"/>
                </a:solidFill>
              </a:rPr>
              <a:t>Photon does </a:t>
            </a:r>
            <a:r>
              <a:rPr lang="en-US" dirty="0">
                <a:solidFill>
                  <a:srgbClr val="000000"/>
                </a:solidFill>
              </a:rPr>
              <a:t>not have mass</a:t>
            </a:r>
          </a:p>
          <a:p>
            <a:pPr lvl="1"/>
            <a:r>
              <a:rPr lang="en-US" dirty="0" smtClean="0">
                <a:solidFill>
                  <a:srgbClr val="000000"/>
                </a:solidFill>
              </a:rPr>
              <a:t>W</a:t>
            </a:r>
            <a:r>
              <a:rPr lang="en-US" dirty="0">
                <a:solidFill>
                  <a:srgbClr val="000000"/>
                </a:solidFill>
              </a:rPr>
              <a:t>, Z </a:t>
            </a:r>
            <a:r>
              <a:rPr lang="en-US" dirty="0" smtClean="0">
                <a:solidFill>
                  <a:srgbClr val="000000"/>
                </a:solidFill>
              </a:rPr>
              <a:t>have </a:t>
            </a:r>
            <a:r>
              <a:rPr lang="en-US" dirty="0">
                <a:solidFill>
                  <a:srgbClr val="000000"/>
                </a:solidFill>
              </a:rPr>
              <a:t>a </a:t>
            </a:r>
            <a:r>
              <a:rPr lang="en-US" dirty="0" smtClean="0">
                <a:solidFill>
                  <a:srgbClr val="000000"/>
                </a:solidFill>
              </a:rPr>
              <a:t>large mass</a:t>
            </a:r>
          </a:p>
          <a:p>
            <a:pPr lvl="1"/>
            <a:endParaRPr lang="en-US" dirty="0" smtClean="0">
              <a:solidFill>
                <a:srgbClr val="000000"/>
              </a:solidFill>
            </a:endParaRPr>
          </a:p>
          <a:p>
            <a:r>
              <a:rPr lang="en-US" sz="3000" dirty="0">
                <a:solidFill>
                  <a:srgbClr val="BE0204"/>
                </a:solidFill>
              </a:rPr>
              <a:t>Higgs </a:t>
            </a:r>
            <a:r>
              <a:rPr lang="en-US" sz="3000" dirty="0" smtClean="0">
                <a:solidFill>
                  <a:srgbClr val="BE0204"/>
                </a:solidFill>
              </a:rPr>
              <a:t>mechanism: mass </a:t>
            </a:r>
            <a:r>
              <a:rPr lang="en-US" sz="3000" dirty="0">
                <a:solidFill>
                  <a:srgbClr val="BE0204"/>
                </a:solidFill>
              </a:rPr>
              <a:t>of W and Z results from </a:t>
            </a:r>
            <a:r>
              <a:rPr lang="en-US" sz="3000" dirty="0" smtClean="0">
                <a:solidFill>
                  <a:srgbClr val="BE0204"/>
                </a:solidFill>
              </a:rPr>
              <a:t>the  </a:t>
            </a:r>
            <a:r>
              <a:rPr lang="en-US" sz="3000" dirty="0">
                <a:solidFill>
                  <a:srgbClr val="BE0204"/>
                </a:solidFill>
              </a:rPr>
              <a:t>Higgs </a:t>
            </a:r>
            <a:r>
              <a:rPr lang="en-US" sz="3000" dirty="0" smtClean="0">
                <a:solidFill>
                  <a:srgbClr val="BE0204"/>
                </a:solidFill>
              </a:rPr>
              <a:t>mechanism</a:t>
            </a:r>
          </a:p>
          <a:p>
            <a:r>
              <a:rPr lang="en-US" sz="3000" dirty="0" smtClean="0">
                <a:solidFill>
                  <a:srgbClr val="BE0204"/>
                </a:solidFill>
              </a:rPr>
              <a:t>Masses of fermions come from a direct interaction with the Higgs field </a:t>
            </a:r>
            <a:endParaRPr lang="en-US" sz="3000" dirty="0">
              <a:solidFill>
                <a:srgbClr val="BE0204"/>
              </a:solidFill>
            </a:endParaRPr>
          </a:p>
        </p:txBody>
      </p:sp>
    </p:spTree>
    <p:extLst>
      <p:ext uri="{BB962C8B-B14F-4D97-AF65-F5344CB8AC3E}">
        <p14:creationId xmlns:p14="http://schemas.microsoft.com/office/powerpoint/2010/main" val="35689620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dissolve">
                                      <p:cBhvr>
                                        <p:cTn id="7" dur="500"/>
                                        <p:tgtEl>
                                          <p:spTgt spid="42"/>
                                        </p:tgtEl>
                                      </p:cBhvr>
                                    </p:animEffect>
                                  </p:childTnLst>
                                </p:cTn>
                              </p:par>
                              <p:par>
                                <p:cTn id="8" presetID="9" presetClass="entr" presetSubtype="0"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dissolve">
                                      <p:cBhvr>
                                        <p:cTn id="10" dur="500"/>
                                        <p:tgtEl>
                                          <p:spTgt spid="41"/>
                                        </p:tgtEl>
                                      </p:cBhvr>
                                    </p:animEffec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7.11435E-7 1.15634E-6 L 0.00521 0.36054 " pathEditMode="relative" rAng="0" ptsTypes="AA">
                                      <p:cBhvr>
                                        <p:cTn id="14" dur="1000" fill="hold"/>
                                        <p:tgtEl>
                                          <p:spTgt spid="41"/>
                                        </p:tgtEl>
                                        <p:attrNameLst>
                                          <p:attrName>ppt_x</p:attrName>
                                          <p:attrName>ppt_y</p:attrName>
                                        </p:attrNameLst>
                                      </p:cBhvr>
                                      <p:rCtr x="260" y="18016"/>
                                    </p:animMotion>
                                  </p:childTnLst>
                                </p:cTn>
                              </p:par>
                              <p:par>
                                <p:cTn id="15" presetID="0" presetClass="path" presetSubtype="0" accel="50000" decel="50000" fill="hold" nodeType="withEffect">
                                  <p:stCondLst>
                                    <p:cond delay="0"/>
                                  </p:stCondLst>
                                  <p:childTnLst>
                                    <p:animMotion origin="layout" path="M -1.84453E-6 -2.32192E-6 C 0.00694 0.04001 0.01406 0.08025 0.01805 0.13668 C 0.02204 0.19288 0.02308 0.26527 0.02412 0.33765 " pathEditMode="relative" rAng="0" ptsTypes="aaA">
                                      <p:cBhvr>
                                        <p:cTn id="16" dur="1000" fill="hold"/>
                                        <p:tgtEl>
                                          <p:spTgt spid="42"/>
                                        </p:tgtEl>
                                        <p:attrNameLst>
                                          <p:attrName>ppt_x</p:attrName>
                                          <p:attrName>ppt_y</p:attrName>
                                        </p:attrNameLst>
                                      </p:cBhvr>
                                      <p:rCtr x="1197" y="16883"/>
                                    </p:animMotion>
                                  </p:childTnLst>
                                </p:cTn>
                              </p:par>
                              <p:par>
                                <p:cTn id="17" presetID="9" presetClass="exit" presetSubtype="0" fill="hold" nodeType="withEffect">
                                  <p:stCondLst>
                                    <p:cond delay="0"/>
                                  </p:stCondLst>
                                  <p:childTnLst>
                                    <p:animEffect transition="out" filter="dissolve">
                                      <p:cBhvr>
                                        <p:cTn id="18" dur="1000"/>
                                        <p:tgtEl>
                                          <p:spTgt spid="42"/>
                                        </p:tgtEl>
                                      </p:cBhvr>
                                    </p:animEffect>
                                    <p:set>
                                      <p:cBhvr>
                                        <p:cTn id="19" dur="1" fill="hold">
                                          <p:stCondLst>
                                            <p:cond delay="999"/>
                                          </p:stCondLst>
                                        </p:cTn>
                                        <p:tgtEl>
                                          <p:spTgt spid="42"/>
                                        </p:tgtEl>
                                        <p:attrNameLst>
                                          <p:attrName>style.visibility</p:attrName>
                                        </p:attrNameLst>
                                      </p:cBhvr>
                                      <p:to>
                                        <p:strVal val="hidden"/>
                                      </p:to>
                                    </p:set>
                                  </p:childTnLst>
                                </p:cTn>
                              </p:par>
                              <p:par>
                                <p:cTn id="20" presetID="9" presetClass="entr" presetSubtype="0" fill="hold"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dissolve">
                                      <p:cBhvr>
                                        <p:cTn id="2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962" b="97940" l="382" r="100000">
                        <a14:foregroundMark x1="84198" y1="18407" x2="91298" y2="42857"/>
                      </a14:backgroundRemoval>
                    </a14:imgEffect>
                  </a14:imgLayer>
                </a14:imgProps>
              </a:ext>
            </a:extLst>
          </a:blip>
          <a:stretch>
            <a:fillRect/>
          </a:stretch>
        </p:blipFill>
        <p:spPr>
          <a:xfrm>
            <a:off x="1259632" y="1772816"/>
            <a:ext cx="6708648" cy="3728164"/>
          </a:xfrm>
          <a:prstGeom prst="rect">
            <a:avLst/>
          </a:prstGeom>
        </p:spPr>
      </p:pic>
      <p:sp>
        <p:nvSpPr>
          <p:cNvPr id="2" name="Title 1"/>
          <p:cNvSpPr>
            <a:spLocks noGrp="1"/>
          </p:cNvSpPr>
          <p:nvPr>
            <p:ph type="title"/>
          </p:nvPr>
        </p:nvSpPr>
        <p:spPr/>
        <p:txBody>
          <a:bodyPr>
            <a:normAutofit fontScale="90000"/>
          </a:bodyPr>
          <a:lstStyle/>
          <a:p>
            <a:r>
              <a:rPr lang="en-GB" dirty="0" smtClean="0"/>
              <a:t>EWK Symmetry Breaking in Pictures</a:t>
            </a:r>
            <a:endParaRPr lang="en-GB" dirty="0"/>
          </a:p>
        </p:txBody>
      </p:sp>
      <p:sp>
        <p:nvSpPr>
          <p:cNvPr id="3" name="Date Placeholder 2"/>
          <p:cNvSpPr>
            <a:spLocks noGrp="1"/>
          </p:cNvSpPr>
          <p:nvPr>
            <p:ph type="dt" sz="half" idx="10"/>
          </p:nvPr>
        </p:nvSpPr>
        <p:spPr/>
        <p:txBody>
          <a:bodyPr/>
          <a:lstStyle/>
          <a:p>
            <a:r>
              <a:rPr lang="en-US" smtClean="0"/>
              <a:t>Ricardo Gonçalo</a:t>
            </a:r>
            <a:endParaRPr lang="en-US"/>
          </a:p>
        </p:txBody>
      </p:sp>
      <p:sp>
        <p:nvSpPr>
          <p:cNvPr id="4" name="Footer Placeholder 3"/>
          <p:cNvSpPr>
            <a:spLocks noGrp="1"/>
          </p:cNvSpPr>
          <p:nvPr>
            <p:ph type="ftr" sz="quarter" idx="11"/>
          </p:nvPr>
        </p:nvSpPr>
        <p:spPr/>
        <p:txBody>
          <a:bodyPr/>
          <a:lstStyle/>
          <a:p>
            <a:r>
              <a:rPr lang="en-US" smtClean="0"/>
              <a:t>Seminar 15 May 2019 - FCUL</a:t>
            </a:r>
            <a:endParaRPr lang="en-US"/>
          </a:p>
        </p:txBody>
      </p:sp>
      <p:sp>
        <p:nvSpPr>
          <p:cNvPr id="5" name="Slide Number Placeholder 4"/>
          <p:cNvSpPr>
            <a:spLocks noGrp="1"/>
          </p:cNvSpPr>
          <p:nvPr>
            <p:ph type="sldNum" sz="quarter" idx="12"/>
          </p:nvPr>
        </p:nvSpPr>
        <p:spPr/>
        <p:txBody>
          <a:bodyPr/>
          <a:lstStyle/>
          <a:p>
            <a:fld id="{7B08EC5E-55E3-8448-9DC5-21BE8846BAF7}" type="slidenum">
              <a:rPr lang="en-US" smtClean="0"/>
              <a:t>16</a:t>
            </a:fld>
            <a:endParaRPr lang="en-US"/>
          </a:p>
        </p:txBody>
      </p:sp>
      <p:pic>
        <p:nvPicPr>
          <p:cNvPr id="6" name="Picture 5"/>
          <p:cNvPicPr>
            <a:picLocks noChangeAspect="1"/>
          </p:cNvPicPr>
          <p:nvPr/>
        </p:nvPicPr>
        <p:blipFill>
          <a:blip r:embed="rId5"/>
          <a:stretch>
            <a:fillRect/>
          </a:stretch>
        </p:blipFill>
        <p:spPr>
          <a:xfrm>
            <a:off x="1004105" y="1608278"/>
            <a:ext cx="7161631" cy="5030193"/>
          </a:xfrm>
          <a:prstGeom prst="rect">
            <a:avLst/>
          </a:prstGeom>
        </p:spPr>
      </p:pic>
    </p:spTree>
    <p:extLst>
      <p:ext uri="{BB962C8B-B14F-4D97-AF65-F5344CB8AC3E}">
        <p14:creationId xmlns:p14="http://schemas.microsoft.com/office/powerpoint/2010/main" val="34331468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16130"/>
          </a:xfrm>
        </p:spPr>
        <p:txBody>
          <a:bodyPr/>
          <a:lstStyle/>
          <a:p>
            <a:r>
              <a:rPr lang="pt-PT" dirty="0" err="1" smtClean="0"/>
              <a:t>What</a:t>
            </a:r>
            <a:r>
              <a:rPr lang="pt-PT" dirty="0" smtClean="0"/>
              <a:t> (</a:t>
            </a:r>
            <a:r>
              <a:rPr lang="pt-PT" dirty="0" err="1" smtClean="0"/>
              <a:t>we</a:t>
            </a:r>
            <a:r>
              <a:rPr lang="pt-PT" dirty="0" smtClean="0"/>
              <a:t> </a:t>
            </a:r>
            <a:r>
              <a:rPr lang="pt-PT" dirty="0" err="1" smtClean="0"/>
              <a:t>think</a:t>
            </a:r>
            <a:r>
              <a:rPr lang="pt-PT" dirty="0" smtClean="0"/>
              <a:t>) </a:t>
            </a:r>
            <a:r>
              <a:rPr lang="pt-PT" dirty="0" err="1" smtClean="0"/>
              <a:t>we</a:t>
            </a:r>
            <a:r>
              <a:rPr lang="pt-PT" dirty="0" smtClean="0"/>
              <a:t> </a:t>
            </a:r>
            <a:r>
              <a:rPr lang="pt-PT" dirty="0" err="1" smtClean="0"/>
              <a:t>know</a:t>
            </a:r>
            <a:r>
              <a:rPr lang="pt-PT" dirty="0" smtClean="0"/>
              <a:t>:</a:t>
            </a:r>
            <a:endParaRPr lang="pt-PT" dirty="0"/>
          </a:p>
        </p:txBody>
      </p:sp>
      <p:sp>
        <p:nvSpPr>
          <p:cNvPr id="3" name="Content Placeholder 2"/>
          <p:cNvSpPr>
            <a:spLocks noGrp="1"/>
          </p:cNvSpPr>
          <p:nvPr>
            <p:ph idx="1"/>
          </p:nvPr>
        </p:nvSpPr>
        <p:spPr>
          <a:xfrm>
            <a:off x="0" y="1090768"/>
            <a:ext cx="9144000" cy="2986304"/>
          </a:xfrm>
        </p:spPr>
        <p:txBody>
          <a:bodyPr>
            <a:normAutofit fontScale="85000" lnSpcReduction="10000"/>
          </a:bodyPr>
          <a:lstStyle/>
          <a:p>
            <a:r>
              <a:rPr lang="pt-PT" dirty="0" err="1"/>
              <a:t>Higgs</a:t>
            </a:r>
            <a:r>
              <a:rPr lang="pt-PT" dirty="0"/>
              <a:t> </a:t>
            </a:r>
            <a:r>
              <a:rPr lang="pt-PT" dirty="0" err="1"/>
              <a:t>mass</a:t>
            </a:r>
            <a:r>
              <a:rPr lang="pt-PT" dirty="0"/>
              <a:t> </a:t>
            </a:r>
            <a:r>
              <a:rPr lang="pt-PT" dirty="0" err="1" smtClean="0"/>
              <a:t>was</a:t>
            </a:r>
            <a:r>
              <a:rPr lang="pt-PT" dirty="0" smtClean="0"/>
              <a:t>(!) </a:t>
            </a:r>
            <a:r>
              <a:rPr lang="pt-PT" dirty="0" err="1"/>
              <a:t>the</a:t>
            </a:r>
            <a:r>
              <a:rPr lang="pt-PT" dirty="0"/>
              <a:t> </a:t>
            </a:r>
            <a:r>
              <a:rPr lang="pt-PT" dirty="0" err="1"/>
              <a:t>only</a:t>
            </a:r>
            <a:r>
              <a:rPr lang="pt-PT" dirty="0"/>
              <a:t> </a:t>
            </a:r>
            <a:r>
              <a:rPr lang="pt-PT" dirty="0" err="1"/>
              <a:t>unknown</a:t>
            </a:r>
            <a:r>
              <a:rPr lang="pt-PT" dirty="0"/>
              <a:t> </a:t>
            </a:r>
            <a:r>
              <a:rPr lang="pt-PT" dirty="0" err="1" smtClean="0"/>
              <a:t>parameter</a:t>
            </a:r>
            <a:r>
              <a:rPr lang="pt-PT" dirty="0" smtClean="0"/>
              <a:t> </a:t>
            </a:r>
            <a:r>
              <a:rPr lang="pt-PT" dirty="0" err="1" smtClean="0"/>
              <a:t>of</a:t>
            </a:r>
            <a:r>
              <a:rPr lang="pt-PT" dirty="0" smtClean="0"/>
              <a:t> </a:t>
            </a:r>
            <a:r>
              <a:rPr lang="pt-PT" dirty="0" err="1" smtClean="0"/>
              <a:t>the</a:t>
            </a:r>
            <a:r>
              <a:rPr lang="pt-PT" dirty="0" smtClean="0"/>
              <a:t> SM</a:t>
            </a:r>
            <a:endParaRPr lang="pt-PT" dirty="0"/>
          </a:p>
          <a:p>
            <a:endParaRPr lang="pt-PT" dirty="0" smtClean="0"/>
          </a:p>
          <a:p>
            <a:endParaRPr lang="pt-PT" dirty="0" smtClean="0"/>
          </a:p>
          <a:p>
            <a:r>
              <a:rPr lang="pt-PT" dirty="0" err="1" smtClean="0"/>
              <a:t>We</a:t>
            </a:r>
            <a:r>
              <a:rPr lang="pt-PT" dirty="0" smtClean="0"/>
              <a:t> can </a:t>
            </a:r>
            <a:r>
              <a:rPr lang="pt-PT" dirty="0" err="1" smtClean="0"/>
              <a:t>give</a:t>
            </a:r>
            <a:r>
              <a:rPr lang="pt-PT" dirty="0" smtClean="0"/>
              <a:t> </a:t>
            </a:r>
            <a:r>
              <a:rPr lang="pt-PT" dirty="0" err="1" smtClean="0"/>
              <a:t>mass</a:t>
            </a:r>
            <a:r>
              <a:rPr lang="pt-PT" dirty="0" smtClean="0"/>
              <a:t> to W</a:t>
            </a:r>
            <a:r>
              <a:rPr lang="pt-PT" baseline="30000" dirty="0" smtClean="0"/>
              <a:t>±</a:t>
            </a:r>
            <a:r>
              <a:rPr lang="pt-PT" dirty="0" smtClean="0"/>
              <a:t> </a:t>
            </a:r>
            <a:r>
              <a:rPr lang="pt-PT" dirty="0" err="1" smtClean="0"/>
              <a:t>and</a:t>
            </a:r>
            <a:r>
              <a:rPr lang="pt-PT" dirty="0" smtClean="0"/>
              <a:t> Z </a:t>
            </a:r>
            <a:r>
              <a:rPr lang="pt-PT" dirty="0" err="1" smtClean="0"/>
              <a:t>and</a:t>
            </a:r>
            <a:r>
              <a:rPr lang="pt-PT" dirty="0" smtClean="0"/>
              <a:t> </a:t>
            </a:r>
            <a:r>
              <a:rPr lang="pt-PT" dirty="0" err="1" smtClean="0"/>
              <a:t>keep</a:t>
            </a:r>
            <a:r>
              <a:rPr lang="pt-PT" dirty="0" smtClean="0"/>
              <a:t> </a:t>
            </a:r>
            <a:r>
              <a:rPr lang="pt-PT" dirty="0" err="1" smtClean="0"/>
              <a:t>the</a:t>
            </a:r>
            <a:r>
              <a:rPr lang="pt-PT" dirty="0" smtClean="0"/>
              <a:t> </a:t>
            </a:r>
            <a:r>
              <a:rPr lang="pt-PT" dirty="0" err="1" smtClean="0"/>
              <a:t>photon</a:t>
            </a:r>
            <a:r>
              <a:rPr lang="pt-PT" dirty="0" smtClean="0"/>
              <a:t> </a:t>
            </a:r>
            <a:r>
              <a:rPr lang="pt-PT" dirty="0" err="1" smtClean="0"/>
              <a:t>massless</a:t>
            </a:r>
            <a:endParaRPr lang="pt-PT" dirty="0" smtClean="0"/>
          </a:p>
          <a:p>
            <a:r>
              <a:rPr lang="pt-PT" dirty="0" err="1" smtClean="0"/>
              <a:t>Higgs</a:t>
            </a:r>
            <a:r>
              <a:rPr lang="pt-PT" dirty="0" smtClean="0"/>
              <a:t> </a:t>
            </a:r>
            <a:r>
              <a:rPr lang="pt-PT" dirty="0" err="1"/>
              <a:t>couples</a:t>
            </a:r>
            <a:r>
              <a:rPr lang="pt-PT" dirty="0"/>
              <a:t> to W </a:t>
            </a:r>
            <a:r>
              <a:rPr lang="pt-PT" dirty="0" err="1" smtClean="0"/>
              <a:t>and</a:t>
            </a:r>
            <a:r>
              <a:rPr lang="pt-PT" dirty="0" smtClean="0"/>
              <a:t> </a:t>
            </a:r>
            <a:r>
              <a:rPr lang="pt-PT" dirty="0"/>
              <a:t>Z </a:t>
            </a:r>
            <a:r>
              <a:rPr lang="pt-PT" dirty="0" err="1" smtClean="0"/>
              <a:t>proportionally</a:t>
            </a:r>
            <a:r>
              <a:rPr lang="pt-PT" dirty="0" smtClean="0"/>
              <a:t> </a:t>
            </a:r>
            <a:r>
              <a:rPr lang="pt-PT" dirty="0"/>
              <a:t>to </a:t>
            </a:r>
            <a:r>
              <a:rPr lang="pt-PT" dirty="0" err="1"/>
              <a:t>their</a:t>
            </a:r>
            <a:r>
              <a:rPr lang="pt-PT" dirty="0"/>
              <a:t> </a:t>
            </a:r>
            <a:r>
              <a:rPr lang="pt-PT" dirty="0" err="1"/>
              <a:t>masses</a:t>
            </a:r>
            <a:endParaRPr lang="pt-PT" dirty="0"/>
          </a:p>
          <a:p>
            <a:r>
              <a:rPr lang="pt-PT" dirty="0" err="1" smtClean="0"/>
              <a:t>Higgs</a:t>
            </a:r>
            <a:r>
              <a:rPr lang="pt-PT" dirty="0" smtClean="0"/>
              <a:t> </a:t>
            </a:r>
            <a:r>
              <a:rPr lang="pt-PT" dirty="0" err="1" smtClean="0"/>
              <a:t>couples</a:t>
            </a:r>
            <a:r>
              <a:rPr lang="pt-PT" dirty="0" smtClean="0"/>
              <a:t> to </a:t>
            </a:r>
            <a:r>
              <a:rPr lang="pt-PT" dirty="0" err="1" smtClean="0"/>
              <a:t>fermions</a:t>
            </a:r>
            <a:r>
              <a:rPr lang="pt-PT" dirty="0" smtClean="0"/>
              <a:t> </a:t>
            </a:r>
            <a:r>
              <a:rPr lang="pt-PT" dirty="0" err="1" smtClean="0"/>
              <a:t>proportionally</a:t>
            </a:r>
            <a:r>
              <a:rPr lang="pt-PT" dirty="0" smtClean="0"/>
              <a:t> to </a:t>
            </a:r>
            <a:r>
              <a:rPr lang="pt-PT" dirty="0" err="1" smtClean="0"/>
              <a:t>their</a:t>
            </a:r>
            <a:r>
              <a:rPr lang="pt-PT" dirty="0" smtClean="0"/>
              <a:t> </a:t>
            </a:r>
            <a:r>
              <a:rPr lang="pt-PT" dirty="0" err="1" smtClean="0"/>
              <a:t>mass</a:t>
            </a:r>
            <a:endParaRPr lang="pt-PT" dirty="0"/>
          </a:p>
          <a:p>
            <a:endParaRPr lang="pt-PT" dirty="0"/>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828584" y="2573901"/>
            <a:ext cx="2606518" cy="67311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813864" y="3771430"/>
            <a:ext cx="2264610" cy="652986"/>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a:ext>
            </a:extLst>
          </a:blip>
          <a:srcRect r="33493"/>
          <a:stretch/>
        </p:blipFill>
        <p:spPr>
          <a:xfrm>
            <a:off x="107005" y="4149080"/>
            <a:ext cx="5912795" cy="2128004"/>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563888" y="1769933"/>
            <a:ext cx="2092944" cy="650955"/>
          </a:xfrm>
          <a:prstGeom prst="rect">
            <a:avLst/>
          </a:prstGeom>
        </p:spPr>
      </p:pic>
      <p:sp>
        <p:nvSpPr>
          <p:cNvPr id="8" name="Date Placeholder 7"/>
          <p:cNvSpPr>
            <a:spLocks noGrp="1"/>
          </p:cNvSpPr>
          <p:nvPr>
            <p:ph type="dt" sz="half" idx="10"/>
          </p:nvPr>
        </p:nvSpPr>
        <p:spPr/>
        <p:txBody>
          <a:bodyPr/>
          <a:lstStyle/>
          <a:p>
            <a:r>
              <a:rPr lang="en-US" smtClean="0"/>
              <a:t>Ricardo Gonçalo</a:t>
            </a:r>
            <a:endParaRPr lang="pt-PT"/>
          </a:p>
        </p:txBody>
      </p:sp>
      <p:sp>
        <p:nvSpPr>
          <p:cNvPr id="9" name="Footer Placeholder 8"/>
          <p:cNvSpPr>
            <a:spLocks noGrp="1"/>
          </p:cNvSpPr>
          <p:nvPr>
            <p:ph type="ftr" sz="quarter" idx="11"/>
          </p:nvPr>
        </p:nvSpPr>
        <p:spPr/>
        <p:txBody>
          <a:bodyPr/>
          <a:lstStyle/>
          <a:p>
            <a:r>
              <a:rPr lang="pt-PT" smtClean="0"/>
              <a:t>Seminar 15 May 2019 - FCUL</a:t>
            </a:r>
            <a:endParaRPr lang="pt-PT"/>
          </a:p>
        </p:txBody>
      </p:sp>
      <p:sp>
        <p:nvSpPr>
          <p:cNvPr id="10" name="Slide Number Placeholder 9"/>
          <p:cNvSpPr>
            <a:spLocks noGrp="1"/>
          </p:cNvSpPr>
          <p:nvPr>
            <p:ph type="sldNum" sz="quarter" idx="12"/>
          </p:nvPr>
        </p:nvSpPr>
        <p:spPr/>
        <p:txBody>
          <a:bodyPr/>
          <a:lstStyle/>
          <a:p>
            <a:fld id="{55C6EEFB-C29B-144B-A5E1-95B550FB7806}" type="slidenum">
              <a:rPr lang="pt-PT" smtClean="0"/>
              <a:t>17</a:t>
            </a:fld>
            <a:endParaRPr lang="pt-PT"/>
          </a:p>
        </p:txBody>
      </p:sp>
      <p:grpSp>
        <p:nvGrpSpPr>
          <p:cNvPr id="13" name="Group 12"/>
          <p:cNvGrpSpPr/>
          <p:nvPr/>
        </p:nvGrpSpPr>
        <p:grpSpPr>
          <a:xfrm>
            <a:off x="6228184" y="4424416"/>
            <a:ext cx="2755011" cy="1812896"/>
            <a:chOff x="6228184" y="4424416"/>
            <a:chExt cx="2755011" cy="1812896"/>
          </a:xfrm>
        </p:grpSpPr>
        <p:pic>
          <p:nvPicPr>
            <p:cNvPr id="11" name="Picture 10"/>
            <p:cNvPicPr>
              <a:picLocks noChangeAspect="1"/>
            </p:cNvPicPr>
            <p:nvPr/>
          </p:nvPicPr>
          <p:blipFill>
            <a:blip r:embed="rId6"/>
            <a:stretch>
              <a:fillRect/>
            </a:stretch>
          </p:blipFill>
          <p:spPr>
            <a:xfrm>
              <a:off x="6228184" y="4424416"/>
              <a:ext cx="2755011" cy="1812896"/>
            </a:xfrm>
            <a:prstGeom prst="rect">
              <a:avLst/>
            </a:prstGeom>
          </p:spPr>
        </p:pic>
        <p:pic>
          <p:nvPicPr>
            <p:cNvPr id="12" name="Picture 11"/>
            <p:cNvPicPr>
              <a:picLocks noChangeAspect="1"/>
            </p:cNvPicPr>
            <p:nvPr/>
          </p:nvPicPr>
          <p:blipFill>
            <a:blip r:embed="rId7"/>
            <a:stretch>
              <a:fillRect/>
            </a:stretch>
          </p:blipFill>
          <p:spPr>
            <a:xfrm>
              <a:off x="8172400" y="5125302"/>
              <a:ext cx="339161" cy="264061"/>
            </a:xfrm>
            <a:prstGeom prst="rect">
              <a:avLst/>
            </a:prstGeom>
          </p:spPr>
        </p:pic>
      </p:grpSp>
    </p:spTree>
    <p:extLst>
      <p:ext uri="{BB962C8B-B14F-4D97-AF65-F5344CB8AC3E}">
        <p14:creationId xmlns:p14="http://schemas.microsoft.com/office/powerpoint/2010/main" val="361820732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normAutofit/>
          </a:bodyPr>
          <a:lstStyle/>
          <a:p>
            <a:r>
              <a:rPr lang="pt-PT" dirty="0" err="1" smtClean="0"/>
              <a:t>Exploring</a:t>
            </a:r>
            <a:r>
              <a:rPr lang="pt-PT" dirty="0" smtClean="0"/>
              <a:t> </a:t>
            </a:r>
            <a:r>
              <a:rPr lang="pt-PT" dirty="0" err="1" smtClean="0"/>
              <a:t>the</a:t>
            </a:r>
            <a:r>
              <a:rPr lang="pt-PT" dirty="0" smtClean="0"/>
              <a:t> </a:t>
            </a:r>
            <a:r>
              <a:rPr lang="pt-PT" dirty="0" err="1" smtClean="0"/>
              <a:t>electroweak</a:t>
            </a:r>
            <a:r>
              <a:rPr lang="pt-PT" dirty="0" smtClean="0"/>
              <a:t> </a:t>
            </a:r>
            <a:r>
              <a:rPr lang="pt-PT" dirty="0" err="1" smtClean="0"/>
              <a:t>scale</a:t>
            </a:r>
            <a:endParaRPr lang="pt-PT" dirty="0"/>
          </a:p>
        </p:txBody>
      </p:sp>
      <p:sp>
        <p:nvSpPr>
          <p:cNvPr id="3" name="Content Placeholder 2"/>
          <p:cNvSpPr>
            <a:spLocks noGrp="1"/>
          </p:cNvSpPr>
          <p:nvPr>
            <p:ph idx="1"/>
          </p:nvPr>
        </p:nvSpPr>
        <p:spPr>
          <a:xfrm>
            <a:off x="0" y="1149594"/>
            <a:ext cx="9144000" cy="1847358"/>
          </a:xfrm>
        </p:spPr>
        <p:txBody>
          <a:bodyPr>
            <a:normAutofit lnSpcReduction="10000"/>
          </a:bodyPr>
          <a:lstStyle/>
          <a:p>
            <a:r>
              <a:rPr lang="pt-PT" dirty="0" err="1" smtClean="0"/>
              <a:t>Precision</a:t>
            </a:r>
            <a:r>
              <a:rPr lang="pt-PT" dirty="0" smtClean="0"/>
              <a:t> </a:t>
            </a:r>
            <a:r>
              <a:rPr lang="pt-PT" dirty="0" err="1" smtClean="0"/>
              <a:t>measurements</a:t>
            </a:r>
            <a:r>
              <a:rPr lang="pt-PT" dirty="0" smtClean="0"/>
              <a:t> </a:t>
            </a:r>
            <a:r>
              <a:rPr lang="pt-PT" dirty="0" err="1" smtClean="0"/>
              <a:t>of</a:t>
            </a:r>
            <a:r>
              <a:rPr lang="pt-PT" dirty="0" smtClean="0"/>
              <a:t> m</a:t>
            </a:r>
            <a:r>
              <a:rPr lang="pt-PT" baseline="-25000" dirty="0" smtClean="0"/>
              <a:t>W</a:t>
            </a:r>
            <a:r>
              <a:rPr lang="pt-PT" dirty="0" smtClean="0"/>
              <a:t>, </a:t>
            </a:r>
            <a:r>
              <a:rPr lang="pt-PT" dirty="0" err="1" smtClean="0"/>
              <a:t>m</a:t>
            </a:r>
            <a:r>
              <a:rPr lang="pt-PT" baseline="-25000" dirty="0" err="1" smtClean="0"/>
              <a:t>t</a:t>
            </a:r>
            <a:r>
              <a:rPr lang="pt-PT" dirty="0" smtClean="0"/>
              <a:t>, </a:t>
            </a:r>
            <a:r>
              <a:rPr lang="pt-PT" dirty="0" err="1" smtClean="0"/>
              <a:t>m</a:t>
            </a:r>
            <a:r>
              <a:rPr lang="pt-PT" baseline="-25000" dirty="0" err="1" smtClean="0"/>
              <a:t>H</a:t>
            </a:r>
            <a:r>
              <a:rPr lang="pt-PT" dirty="0"/>
              <a:t> </a:t>
            </a:r>
            <a:r>
              <a:rPr lang="pt-PT" dirty="0" smtClean="0"/>
              <a:t>are </a:t>
            </a:r>
            <a:r>
              <a:rPr lang="pt-PT" dirty="0" err="1" smtClean="0"/>
              <a:t>stringent</a:t>
            </a:r>
            <a:r>
              <a:rPr lang="pt-PT" dirty="0" smtClean="0"/>
              <a:t> </a:t>
            </a:r>
            <a:r>
              <a:rPr lang="pt-PT" dirty="0" err="1" smtClean="0"/>
              <a:t>tests</a:t>
            </a:r>
            <a:r>
              <a:rPr lang="pt-PT" dirty="0" smtClean="0"/>
              <a:t> </a:t>
            </a:r>
            <a:r>
              <a:rPr lang="pt-PT" dirty="0" err="1" smtClean="0"/>
              <a:t>of</a:t>
            </a:r>
            <a:r>
              <a:rPr lang="pt-PT" dirty="0" smtClean="0"/>
              <a:t> </a:t>
            </a:r>
            <a:r>
              <a:rPr lang="pt-PT" dirty="0" err="1" smtClean="0"/>
              <a:t>the</a:t>
            </a:r>
            <a:r>
              <a:rPr lang="pt-PT" dirty="0" smtClean="0"/>
              <a:t> SM </a:t>
            </a:r>
            <a:r>
              <a:rPr lang="pt-PT" dirty="0" err="1" smtClean="0"/>
              <a:t>at</a:t>
            </a:r>
            <a:r>
              <a:rPr lang="pt-PT" dirty="0" smtClean="0"/>
              <a:t> </a:t>
            </a:r>
            <a:r>
              <a:rPr lang="pt-PT" dirty="0" err="1" smtClean="0"/>
              <a:t>the</a:t>
            </a:r>
            <a:r>
              <a:rPr lang="pt-PT" dirty="0" smtClean="0"/>
              <a:t> EW </a:t>
            </a:r>
            <a:r>
              <a:rPr lang="pt-PT" dirty="0" err="1" smtClean="0"/>
              <a:t>scale</a:t>
            </a:r>
            <a:endParaRPr lang="pt-PT" dirty="0" smtClean="0"/>
          </a:p>
          <a:p>
            <a:pPr lvl="1"/>
            <a:r>
              <a:rPr lang="pt-PT" dirty="0" smtClean="0"/>
              <a:t>E.g. </a:t>
            </a:r>
            <a:r>
              <a:rPr lang="pt-PT" dirty="0" err="1" smtClean="0"/>
              <a:t>excluding</a:t>
            </a:r>
            <a:r>
              <a:rPr lang="pt-PT" dirty="0" smtClean="0"/>
              <a:t> </a:t>
            </a:r>
            <a:r>
              <a:rPr lang="pt-PT" dirty="0" err="1" smtClean="0"/>
              <a:t>measured</a:t>
            </a:r>
            <a:r>
              <a:rPr lang="pt-PT" dirty="0" smtClean="0"/>
              <a:t> </a:t>
            </a:r>
            <a:r>
              <a:rPr lang="pt-PT" dirty="0" err="1" smtClean="0"/>
              <a:t>m</a:t>
            </a:r>
            <a:r>
              <a:rPr lang="pt-PT" baseline="-25000" dirty="0" err="1" smtClean="0"/>
              <a:t>H</a:t>
            </a:r>
            <a:r>
              <a:rPr lang="pt-PT" dirty="0" smtClean="0"/>
              <a:t>, global EW </a:t>
            </a:r>
            <a:r>
              <a:rPr lang="pt-PT" dirty="0" err="1" smtClean="0"/>
              <a:t>fit</a:t>
            </a:r>
            <a:r>
              <a:rPr lang="pt-PT" dirty="0" smtClean="0"/>
              <a:t> </a:t>
            </a:r>
            <a:r>
              <a:rPr lang="pt-PT" dirty="0" err="1" smtClean="0"/>
              <a:t>gives</a:t>
            </a:r>
            <a:r>
              <a:rPr lang="pt-PT" dirty="0" smtClean="0"/>
              <a:t> </a:t>
            </a:r>
            <a:r>
              <a:rPr lang="pt-PT" dirty="0" err="1" smtClean="0"/>
              <a:t>m</a:t>
            </a:r>
            <a:r>
              <a:rPr lang="pt-PT" baseline="-25000" dirty="0" err="1" smtClean="0"/>
              <a:t>H</a:t>
            </a:r>
            <a:r>
              <a:rPr lang="pt-PT" dirty="0" smtClean="0"/>
              <a:t> = 90 ± 21 </a:t>
            </a:r>
            <a:r>
              <a:rPr lang="pt-PT" dirty="0" err="1" smtClean="0"/>
              <a:t>GeV</a:t>
            </a:r>
            <a:r>
              <a:rPr lang="pt-PT" dirty="0" smtClean="0"/>
              <a:t> (1.7 </a:t>
            </a:r>
            <a:r>
              <a:rPr lang="pt-PT" dirty="0" err="1" smtClean="0"/>
              <a:t>σ</a:t>
            </a:r>
            <a:r>
              <a:rPr lang="pt-PT" dirty="0" smtClean="0"/>
              <a:t> </a:t>
            </a:r>
            <a:r>
              <a:rPr lang="pt-PT" dirty="0" err="1" smtClean="0"/>
              <a:t>tension</a:t>
            </a:r>
            <a:r>
              <a:rPr lang="pt-PT" dirty="0" smtClean="0"/>
              <a:t>)</a:t>
            </a:r>
            <a:endParaRPr lang="pt-PT" baseline="-25000" dirty="0" smtClean="0"/>
          </a:p>
        </p:txBody>
      </p:sp>
      <p:grpSp>
        <p:nvGrpSpPr>
          <p:cNvPr id="7" name="Group 6"/>
          <p:cNvGrpSpPr/>
          <p:nvPr/>
        </p:nvGrpSpPr>
        <p:grpSpPr>
          <a:xfrm>
            <a:off x="3875662" y="2996952"/>
            <a:ext cx="4872802" cy="3672407"/>
            <a:chOff x="-723827" y="3321555"/>
            <a:chExt cx="5440403" cy="3993306"/>
          </a:xfrm>
        </p:grpSpPr>
        <p:pic>
          <p:nvPicPr>
            <p:cNvPr id="4" name="Picture 3"/>
            <p:cNvPicPr>
              <a:picLocks noChangeAspect="1"/>
            </p:cNvPicPr>
            <p:nvPr/>
          </p:nvPicPr>
          <p:blipFill>
            <a:blip r:embed="rId2"/>
            <a:stretch>
              <a:fillRect/>
            </a:stretch>
          </p:blipFill>
          <p:spPr>
            <a:xfrm>
              <a:off x="-723827" y="3642453"/>
              <a:ext cx="5440403" cy="3672408"/>
            </a:xfrm>
            <a:prstGeom prst="rect">
              <a:avLst/>
            </a:prstGeom>
          </p:spPr>
        </p:pic>
        <p:sp>
          <p:nvSpPr>
            <p:cNvPr id="6" name="TextBox 5"/>
            <p:cNvSpPr txBox="1"/>
            <p:nvPr/>
          </p:nvSpPr>
          <p:spPr>
            <a:xfrm>
              <a:off x="1382958" y="3321555"/>
              <a:ext cx="3322641" cy="401605"/>
            </a:xfrm>
            <a:prstGeom prst="rect">
              <a:avLst/>
            </a:prstGeom>
            <a:noFill/>
          </p:spPr>
          <p:txBody>
            <a:bodyPr wrap="square" rtlCol="0">
              <a:spAutoFit/>
            </a:bodyPr>
            <a:lstStyle/>
            <a:p>
              <a:pPr algn="r"/>
              <a:r>
                <a:rPr lang="pt-PT" dirty="0" smtClean="0"/>
                <a:t>arXiv</a:t>
              </a:r>
              <a:r>
                <a:rPr lang="pt-PT" dirty="0"/>
                <a:t>:1803.01853</a:t>
              </a:r>
            </a:p>
          </p:txBody>
        </p:sp>
      </p:grpSp>
      <p:sp>
        <p:nvSpPr>
          <p:cNvPr id="5" name="Date Placeholder 4"/>
          <p:cNvSpPr>
            <a:spLocks noGrp="1"/>
          </p:cNvSpPr>
          <p:nvPr>
            <p:ph type="dt" sz="half" idx="10"/>
          </p:nvPr>
        </p:nvSpPr>
        <p:spPr/>
        <p:txBody>
          <a:bodyPr/>
          <a:lstStyle/>
          <a:p>
            <a:r>
              <a:rPr lang="en-US" smtClean="0"/>
              <a:t>Ricardo Gonçalo</a:t>
            </a:r>
            <a:endParaRPr lang="pt-PT"/>
          </a:p>
        </p:txBody>
      </p:sp>
      <p:sp>
        <p:nvSpPr>
          <p:cNvPr id="8" name="Footer Placeholder 7"/>
          <p:cNvSpPr>
            <a:spLocks noGrp="1"/>
          </p:cNvSpPr>
          <p:nvPr>
            <p:ph type="ftr" sz="quarter" idx="11"/>
          </p:nvPr>
        </p:nvSpPr>
        <p:spPr/>
        <p:txBody>
          <a:bodyPr/>
          <a:lstStyle/>
          <a:p>
            <a:r>
              <a:rPr lang="pt-PT" smtClean="0"/>
              <a:t>Seminar 15 May 2019 - FCUL</a:t>
            </a:r>
            <a:endParaRPr lang="pt-PT"/>
          </a:p>
        </p:txBody>
      </p:sp>
      <p:sp>
        <p:nvSpPr>
          <p:cNvPr id="9" name="Slide Number Placeholder 8"/>
          <p:cNvSpPr>
            <a:spLocks noGrp="1"/>
          </p:cNvSpPr>
          <p:nvPr>
            <p:ph type="sldNum" sz="quarter" idx="12"/>
          </p:nvPr>
        </p:nvSpPr>
        <p:spPr/>
        <p:txBody>
          <a:bodyPr/>
          <a:lstStyle/>
          <a:p>
            <a:fld id="{9B03DFD9-BCD4-D04F-A8C7-92475F67CE52}" type="slidenum">
              <a:rPr lang="pt-PT" smtClean="0"/>
              <a:t>18</a:t>
            </a:fld>
            <a:endParaRPr lang="pt-PT"/>
          </a:p>
        </p:txBody>
      </p:sp>
      <p:pic>
        <p:nvPicPr>
          <p:cNvPr id="14" name="Picture 1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751" b="100000" l="10000" r="90000">
                        <a14:backgroundMark x1="25917" y1="39074" x2="23083" y2="56057"/>
                      </a14:backgroundRemoval>
                    </a14:imgEffect>
                  </a14:imgLayer>
                </a14:imgProps>
              </a:ext>
              <a:ext uri="{28A0092B-C50C-407E-A947-70E740481C1C}">
                <a14:useLocalDpi xmlns:a14="http://schemas.microsoft.com/office/drawing/2010/main"/>
              </a:ext>
            </a:extLst>
          </a:blip>
          <a:srcRect l="6590" r="19438"/>
          <a:stretch/>
        </p:blipFill>
        <p:spPr>
          <a:xfrm>
            <a:off x="257877" y="3292062"/>
            <a:ext cx="3378019" cy="3204231"/>
          </a:xfrm>
          <a:prstGeom prst="rect">
            <a:avLst/>
          </a:prstGeom>
        </p:spPr>
      </p:pic>
    </p:spTree>
    <p:extLst>
      <p:ext uri="{BB962C8B-B14F-4D97-AF65-F5344CB8AC3E}">
        <p14:creationId xmlns:p14="http://schemas.microsoft.com/office/powerpoint/2010/main" val="242695646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48613" y="355892"/>
            <a:ext cx="7772400" cy="1470025"/>
          </a:xfrm>
        </p:spPr>
        <p:txBody>
          <a:bodyPr>
            <a:normAutofit/>
          </a:bodyPr>
          <a:lstStyle/>
          <a:p>
            <a:r>
              <a:rPr lang="pt-PT" dirty="0" err="1" smtClean="0"/>
              <a:t>Tools</a:t>
            </a:r>
            <a:r>
              <a:rPr lang="pt-PT" dirty="0" smtClean="0"/>
              <a:t> </a:t>
            </a:r>
            <a:r>
              <a:rPr lang="pt-PT" dirty="0" err="1" smtClean="0"/>
              <a:t>of</a:t>
            </a:r>
            <a:r>
              <a:rPr lang="pt-PT" dirty="0" smtClean="0"/>
              <a:t> </a:t>
            </a:r>
            <a:r>
              <a:rPr lang="pt-PT" dirty="0" err="1" smtClean="0"/>
              <a:t>the</a:t>
            </a:r>
            <a:r>
              <a:rPr lang="pt-PT" dirty="0" smtClean="0"/>
              <a:t> </a:t>
            </a:r>
            <a:r>
              <a:rPr lang="pt-PT" dirty="0" err="1" smtClean="0"/>
              <a:t>Trade</a:t>
            </a:r>
            <a:endParaRPr lang="pt-PT" dirty="0">
              <a:solidFill>
                <a:schemeClr val="tx1">
                  <a:lumMod val="65000"/>
                  <a:lumOff val="35000"/>
                </a:schemeClr>
              </a:solidFill>
            </a:endParaRPr>
          </a:p>
        </p:txBody>
      </p:sp>
      <p:sp>
        <p:nvSpPr>
          <p:cNvPr id="4" name="Subtitle 3"/>
          <p:cNvSpPr>
            <a:spLocks noGrp="1"/>
          </p:cNvSpPr>
          <p:nvPr>
            <p:ph type="subTitle" idx="1"/>
          </p:nvPr>
        </p:nvSpPr>
        <p:spPr>
          <a:xfrm>
            <a:off x="638940" y="1628800"/>
            <a:ext cx="4343146" cy="1752600"/>
          </a:xfrm>
        </p:spPr>
        <p:txBody>
          <a:bodyPr>
            <a:normAutofit/>
          </a:bodyPr>
          <a:lstStyle/>
          <a:p>
            <a:pPr algn="l"/>
            <a:r>
              <a:rPr lang="pt-PT" sz="3600" dirty="0" err="1" smtClean="0"/>
              <a:t>The</a:t>
            </a:r>
            <a:r>
              <a:rPr lang="pt-PT" sz="3600" dirty="0" smtClean="0"/>
              <a:t> LHC </a:t>
            </a:r>
            <a:r>
              <a:rPr lang="pt-PT" sz="3600" dirty="0" err="1" smtClean="0"/>
              <a:t>and</a:t>
            </a:r>
            <a:r>
              <a:rPr lang="pt-PT" sz="3600" dirty="0" smtClean="0"/>
              <a:t> </a:t>
            </a:r>
            <a:r>
              <a:rPr lang="pt-PT" sz="3600" dirty="0" err="1" smtClean="0"/>
              <a:t>its</a:t>
            </a:r>
            <a:r>
              <a:rPr lang="pt-PT" sz="3600" dirty="0" smtClean="0"/>
              <a:t> </a:t>
            </a:r>
            <a:r>
              <a:rPr lang="pt-PT" sz="3600" dirty="0" err="1" smtClean="0"/>
              <a:t>experiments</a:t>
            </a:r>
            <a:endParaRPr lang="pt-PT" sz="3600" dirty="0"/>
          </a:p>
        </p:txBody>
      </p:sp>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17" b="93906" l="5174" r="100000">
                        <a14:foregroundMark x1="35417" y1="39167" x2="38646" y2="85104"/>
                        <a14:foregroundMark x1="24757" y1="26875" x2="28472" y2="28750"/>
                        <a14:foregroundMark x1="23507" y1="27135" x2="22778" y2="28490"/>
                        <a14:foregroundMark x1="13889" y1="38594" x2="21007" y2="86406"/>
                        <a14:foregroundMark x1="10868" y1="39948" x2="7118" y2="51458"/>
                        <a14:foregroundMark x1="11215" y1="85104" x2="25451" y2="88281"/>
                        <a14:foregroundMark x1="9618" y1="87500" x2="21007" y2="90156"/>
                        <a14:foregroundMark x1="15139" y1="92292" x2="9097" y2="89115"/>
                        <a14:foregroundMark x1="23333" y1="93906" x2="23507" y2="89635"/>
                        <a14:foregroundMark x1="45035" y1="30885" x2="42014" y2="73854"/>
                        <a14:foregroundMark x1="43611" y1="75729" x2="48090" y2="92031"/>
                        <a14:foregroundMark x1="62674" y1="88802" x2="92222" y2="90677"/>
                        <a14:backgroundMark x1="46840" y1="6563" x2="26528" y2="22604"/>
                        <a14:backgroundMark x1="39722" y1="36771" x2="39514" y2="40469"/>
                        <a14:backgroundMark x1="39340" y1="42083" x2="39340" y2="44740"/>
                        <a14:backgroundMark x1="30278" y1="36198" x2="30972" y2="42865"/>
                      </a14:backgroundRemoval>
                    </a14:imgEffect>
                  </a14:imgLayer>
                </a14:imgProps>
              </a:ext>
              <a:ext uri="{28A0092B-C50C-407E-A947-70E740481C1C}">
                <a14:useLocalDpi xmlns:a14="http://schemas.microsoft.com/office/drawing/2010/main"/>
              </a:ext>
            </a:extLst>
          </a:blip>
          <a:srcRect l="5000" b="9040"/>
          <a:stretch/>
        </p:blipFill>
        <p:spPr>
          <a:xfrm>
            <a:off x="1260683" y="1825917"/>
            <a:ext cx="7883317" cy="5032083"/>
          </a:xfrm>
          <a:prstGeom prst="rect">
            <a:avLst/>
          </a:prstGeom>
        </p:spPr>
      </p:pic>
    </p:spTree>
    <p:extLst>
      <p:ext uri="{BB962C8B-B14F-4D97-AF65-F5344CB8AC3E}">
        <p14:creationId xmlns:p14="http://schemas.microsoft.com/office/powerpoint/2010/main" val="37827375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68960" y="4321"/>
            <a:ext cx="3826768" cy="994657"/>
          </a:xfrm>
          <a:ln>
            <a:noFill/>
          </a:ln>
        </p:spPr>
        <p:txBody>
          <a:bodyPr/>
          <a:lstStyle/>
          <a:p>
            <a:r>
              <a:rPr lang="pt-PT" dirty="0" smtClean="0">
                <a:solidFill>
                  <a:srgbClr val="FFFFFF"/>
                </a:solidFill>
              </a:rPr>
              <a:t>Outlook	</a:t>
            </a:r>
            <a:endParaRPr lang="pt-PT" dirty="0">
              <a:solidFill>
                <a:srgbClr val="FFFFFF"/>
              </a:solidFill>
            </a:endParaRPr>
          </a:p>
        </p:txBody>
      </p:sp>
      <p:sp>
        <p:nvSpPr>
          <p:cNvPr id="3" name="Content Placeholder 2"/>
          <p:cNvSpPr>
            <a:spLocks noGrp="1"/>
          </p:cNvSpPr>
          <p:nvPr>
            <p:ph idx="1"/>
          </p:nvPr>
        </p:nvSpPr>
        <p:spPr>
          <a:xfrm>
            <a:off x="505708" y="349203"/>
            <a:ext cx="5256584" cy="6095702"/>
          </a:xfrm>
          <a:noFill/>
        </p:spPr>
        <p:txBody>
          <a:bodyPr>
            <a:normAutofit fontScale="85000" lnSpcReduction="10000"/>
          </a:bodyPr>
          <a:lstStyle/>
          <a:p>
            <a:pPr marL="0" indent="0">
              <a:lnSpc>
                <a:spcPct val="200000"/>
              </a:lnSpc>
              <a:buNone/>
            </a:pPr>
            <a:r>
              <a:rPr lang="pt-PT" dirty="0" err="1" smtClean="0">
                <a:solidFill>
                  <a:schemeClr val="bg1"/>
                </a:solidFill>
              </a:rPr>
              <a:t>The</a:t>
            </a:r>
            <a:r>
              <a:rPr lang="pt-PT" dirty="0" smtClean="0">
                <a:solidFill>
                  <a:schemeClr val="bg1"/>
                </a:solidFill>
              </a:rPr>
              <a:t> Standard </a:t>
            </a:r>
            <a:r>
              <a:rPr lang="pt-PT" dirty="0" err="1" smtClean="0">
                <a:solidFill>
                  <a:schemeClr val="bg1"/>
                </a:solidFill>
              </a:rPr>
              <a:t>Model</a:t>
            </a:r>
            <a:r>
              <a:rPr lang="pt-PT" dirty="0" smtClean="0">
                <a:solidFill>
                  <a:schemeClr val="bg1"/>
                </a:solidFill>
              </a:rPr>
              <a:t> </a:t>
            </a:r>
            <a:r>
              <a:rPr lang="pt-PT" dirty="0" err="1" smtClean="0">
                <a:solidFill>
                  <a:schemeClr val="bg1"/>
                </a:solidFill>
              </a:rPr>
              <a:t>and</a:t>
            </a:r>
            <a:r>
              <a:rPr lang="pt-PT" dirty="0" smtClean="0">
                <a:solidFill>
                  <a:schemeClr val="bg1"/>
                </a:solidFill>
              </a:rPr>
              <a:t> </a:t>
            </a:r>
            <a:r>
              <a:rPr lang="pt-PT" dirty="0" err="1" smtClean="0">
                <a:solidFill>
                  <a:schemeClr val="bg1"/>
                </a:solidFill>
              </a:rPr>
              <a:t>the</a:t>
            </a:r>
            <a:r>
              <a:rPr lang="pt-PT" dirty="0" smtClean="0">
                <a:solidFill>
                  <a:schemeClr val="bg1"/>
                </a:solidFill>
              </a:rPr>
              <a:t> </a:t>
            </a:r>
            <a:r>
              <a:rPr lang="pt-PT" dirty="0" err="1" smtClean="0">
                <a:solidFill>
                  <a:schemeClr val="bg1"/>
                </a:solidFill>
              </a:rPr>
              <a:t>Higgs</a:t>
            </a:r>
            <a:endParaRPr lang="pt-PT" dirty="0" smtClean="0">
              <a:solidFill>
                <a:schemeClr val="bg1"/>
              </a:solidFill>
            </a:endParaRPr>
          </a:p>
          <a:p>
            <a:pPr marL="0" indent="0">
              <a:lnSpc>
                <a:spcPct val="200000"/>
              </a:lnSpc>
              <a:buNone/>
            </a:pPr>
            <a:r>
              <a:rPr lang="pt-PT" dirty="0" err="1" smtClean="0">
                <a:solidFill>
                  <a:schemeClr val="bg1"/>
                </a:solidFill>
              </a:rPr>
              <a:t>The</a:t>
            </a:r>
            <a:r>
              <a:rPr lang="pt-PT" dirty="0" smtClean="0">
                <a:solidFill>
                  <a:schemeClr val="bg1"/>
                </a:solidFill>
              </a:rPr>
              <a:t> LHC </a:t>
            </a:r>
            <a:r>
              <a:rPr lang="pt-PT" dirty="0" err="1" smtClean="0">
                <a:solidFill>
                  <a:schemeClr val="bg1"/>
                </a:solidFill>
              </a:rPr>
              <a:t>and</a:t>
            </a:r>
            <a:r>
              <a:rPr lang="pt-PT" dirty="0" smtClean="0">
                <a:solidFill>
                  <a:schemeClr val="bg1"/>
                </a:solidFill>
              </a:rPr>
              <a:t> </a:t>
            </a:r>
            <a:r>
              <a:rPr lang="pt-PT" dirty="0" err="1" smtClean="0">
                <a:solidFill>
                  <a:schemeClr val="bg1"/>
                </a:solidFill>
              </a:rPr>
              <a:t>experiments</a:t>
            </a:r>
            <a:endParaRPr lang="pt-PT" dirty="0" smtClean="0">
              <a:solidFill>
                <a:schemeClr val="bg1"/>
              </a:solidFill>
            </a:endParaRPr>
          </a:p>
          <a:p>
            <a:pPr marL="0" indent="0">
              <a:lnSpc>
                <a:spcPct val="200000"/>
              </a:lnSpc>
              <a:buNone/>
            </a:pPr>
            <a:r>
              <a:rPr lang="pt-PT" dirty="0" err="1" smtClean="0">
                <a:solidFill>
                  <a:schemeClr val="bg1"/>
                </a:solidFill>
              </a:rPr>
              <a:t>The</a:t>
            </a:r>
            <a:r>
              <a:rPr lang="pt-PT" dirty="0" smtClean="0">
                <a:solidFill>
                  <a:schemeClr val="bg1"/>
                </a:solidFill>
              </a:rPr>
              <a:t> </a:t>
            </a:r>
            <a:r>
              <a:rPr lang="pt-PT" dirty="0" err="1" smtClean="0">
                <a:solidFill>
                  <a:schemeClr val="bg1"/>
                </a:solidFill>
              </a:rPr>
              <a:t>Run</a:t>
            </a:r>
            <a:r>
              <a:rPr lang="pt-PT" dirty="0" smtClean="0">
                <a:solidFill>
                  <a:schemeClr val="bg1"/>
                </a:solidFill>
              </a:rPr>
              <a:t> 1 </a:t>
            </a:r>
            <a:r>
              <a:rPr lang="pt-PT" dirty="0" err="1" smtClean="0">
                <a:solidFill>
                  <a:schemeClr val="bg1"/>
                </a:solidFill>
              </a:rPr>
              <a:t>legacy</a:t>
            </a:r>
            <a:endParaRPr lang="pt-PT" dirty="0" smtClean="0">
              <a:solidFill>
                <a:schemeClr val="bg1"/>
              </a:solidFill>
            </a:endParaRPr>
          </a:p>
          <a:p>
            <a:pPr marL="0" indent="0">
              <a:lnSpc>
                <a:spcPct val="200000"/>
              </a:lnSpc>
              <a:buNone/>
            </a:pPr>
            <a:r>
              <a:rPr lang="pt-PT" dirty="0" err="1" smtClean="0">
                <a:solidFill>
                  <a:schemeClr val="bg1"/>
                </a:solidFill>
              </a:rPr>
              <a:t>Probing</a:t>
            </a:r>
            <a:r>
              <a:rPr lang="pt-PT" dirty="0" smtClean="0">
                <a:solidFill>
                  <a:schemeClr val="bg1"/>
                </a:solidFill>
              </a:rPr>
              <a:t> </a:t>
            </a:r>
            <a:r>
              <a:rPr lang="pt-PT" dirty="0" err="1" smtClean="0">
                <a:solidFill>
                  <a:schemeClr val="bg1"/>
                </a:solidFill>
              </a:rPr>
              <a:t>the</a:t>
            </a:r>
            <a:r>
              <a:rPr lang="pt-PT" dirty="0" smtClean="0">
                <a:solidFill>
                  <a:schemeClr val="bg1"/>
                </a:solidFill>
              </a:rPr>
              <a:t> 125 </a:t>
            </a:r>
            <a:r>
              <a:rPr lang="pt-PT" dirty="0" err="1" smtClean="0">
                <a:solidFill>
                  <a:schemeClr val="bg1"/>
                </a:solidFill>
              </a:rPr>
              <a:t>GeV</a:t>
            </a:r>
            <a:r>
              <a:rPr lang="pt-PT" dirty="0" smtClean="0">
                <a:solidFill>
                  <a:schemeClr val="bg1"/>
                </a:solidFill>
              </a:rPr>
              <a:t> </a:t>
            </a:r>
            <a:r>
              <a:rPr lang="pt-PT" dirty="0" err="1" smtClean="0">
                <a:solidFill>
                  <a:schemeClr val="bg1"/>
                </a:solidFill>
              </a:rPr>
              <a:t>Higgs</a:t>
            </a:r>
            <a:endParaRPr lang="pt-PT" dirty="0" smtClean="0">
              <a:solidFill>
                <a:schemeClr val="bg1"/>
              </a:solidFill>
            </a:endParaRPr>
          </a:p>
          <a:p>
            <a:pPr marL="0" indent="0">
              <a:lnSpc>
                <a:spcPct val="200000"/>
              </a:lnSpc>
              <a:buNone/>
            </a:pPr>
            <a:r>
              <a:rPr lang="pt-PT" dirty="0" err="1" smtClean="0">
                <a:solidFill>
                  <a:schemeClr val="bg1"/>
                </a:solidFill>
              </a:rPr>
              <a:t>Probing</a:t>
            </a:r>
            <a:r>
              <a:rPr lang="pt-PT" dirty="0" smtClean="0">
                <a:solidFill>
                  <a:schemeClr val="bg1"/>
                </a:solidFill>
              </a:rPr>
              <a:t> </a:t>
            </a:r>
            <a:r>
              <a:rPr lang="pt-PT" dirty="0" err="1" smtClean="0">
                <a:solidFill>
                  <a:schemeClr val="bg1"/>
                </a:solidFill>
              </a:rPr>
              <a:t>the</a:t>
            </a:r>
            <a:r>
              <a:rPr lang="pt-PT" dirty="0" smtClean="0">
                <a:solidFill>
                  <a:schemeClr val="bg1"/>
                </a:solidFill>
              </a:rPr>
              <a:t> </a:t>
            </a:r>
            <a:r>
              <a:rPr lang="pt-PT" dirty="0" err="1" smtClean="0">
                <a:solidFill>
                  <a:schemeClr val="bg1"/>
                </a:solidFill>
              </a:rPr>
              <a:t>Yukawa</a:t>
            </a:r>
            <a:r>
              <a:rPr lang="pt-PT" dirty="0" smtClean="0">
                <a:solidFill>
                  <a:schemeClr val="bg1"/>
                </a:solidFill>
              </a:rPr>
              <a:t> sector </a:t>
            </a:r>
          </a:p>
          <a:p>
            <a:pPr marL="0" indent="0">
              <a:lnSpc>
                <a:spcPct val="200000"/>
              </a:lnSpc>
              <a:buNone/>
            </a:pPr>
            <a:r>
              <a:rPr lang="pt-PT" dirty="0" err="1" smtClean="0">
                <a:solidFill>
                  <a:schemeClr val="bg1"/>
                </a:solidFill>
              </a:rPr>
              <a:t>Searching</a:t>
            </a:r>
            <a:r>
              <a:rPr lang="pt-PT" dirty="0" smtClean="0">
                <a:solidFill>
                  <a:schemeClr val="bg1"/>
                </a:solidFill>
              </a:rPr>
              <a:t> </a:t>
            </a:r>
            <a:r>
              <a:rPr lang="pt-PT" dirty="0" err="1" smtClean="0">
                <a:solidFill>
                  <a:schemeClr val="bg1"/>
                </a:solidFill>
              </a:rPr>
              <a:t>wider</a:t>
            </a:r>
            <a:endParaRPr lang="pt-PT" dirty="0" smtClean="0">
              <a:solidFill>
                <a:schemeClr val="bg1"/>
              </a:solidFill>
            </a:endParaRPr>
          </a:p>
          <a:p>
            <a:pPr marL="0" indent="0">
              <a:lnSpc>
                <a:spcPct val="200000"/>
              </a:lnSpc>
              <a:buNone/>
            </a:pPr>
            <a:r>
              <a:rPr lang="pt-PT" dirty="0" err="1" smtClean="0">
                <a:solidFill>
                  <a:schemeClr val="bg1"/>
                </a:solidFill>
              </a:rPr>
              <a:t>The</a:t>
            </a:r>
            <a:r>
              <a:rPr lang="pt-PT" dirty="0" smtClean="0">
                <a:solidFill>
                  <a:schemeClr val="bg1"/>
                </a:solidFill>
              </a:rPr>
              <a:t> </a:t>
            </a:r>
            <a:r>
              <a:rPr lang="pt-PT" dirty="0" err="1" smtClean="0">
                <a:solidFill>
                  <a:schemeClr val="bg1"/>
                </a:solidFill>
              </a:rPr>
              <a:t>long</a:t>
            </a:r>
            <a:r>
              <a:rPr lang="pt-PT" dirty="0" smtClean="0">
                <a:solidFill>
                  <a:schemeClr val="bg1"/>
                </a:solidFill>
              </a:rPr>
              <a:t> </a:t>
            </a:r>
            <a:r>
              <a:rPr lang="pt-PT" dirty="0" err="1" smtClean="0">
                <a:solidFill>
                  <a:schemeClr val="bg1"/>
                </a:solidFill>
              </a:rPr>
              <a:t>run</a:t>
            </a:r>
            <a:endParaRPr lang="pt-PT" dirty="0">
              <a:solidFill>
                <a:schemeClr val="bg1"/>
              </a:solidFill>
            </a:endParaRPr>
          </a:p>
        </p:txBody>
      </p:sp>
      <p:sp>
        <p:nvSpPr>
          <p:cNvPr id="7" name="Date Placeholder 6"/>
          <p:cNvSpPr>
            <a:spLocks noGrp="1"/>
          </p:cNvSpPr>
          <p:nvPr>
            <p:ph type="dt" sz="half" idx="10"/>
          </p:nvPr>
        </p:nvSpPr>
        <p:spPr/>
        <p:txBody>
          <a:bodyPr/>
          <a:lstStyle/>
          <a:p>
            <a:r>
              <a:rPr lang="en-US" smtClean="0">
                <a:solidFill>
                  <a:schemeClr val="bg1"/>
                </a:solidFill>
              </a:rPr>
              <a:t>Ricardo Gonçalo</a:t>
            </a:r>
            <a:endParaRPr lang="pt-PT">
              <a:solidFill>
                <a:schemeClr val="bg1"/>
              </a:solidFill>
            </a:endParaRPr>
          </a:p>
        </p:txBody>
      </p:sp>
      <p:sp>
        <p:nvSpPr>
          <p:cNvPr id="8" name="Footer Placeholder 7"/>
          <p:cNvSpPr>
            <a:spLocks noGrp="1"/>
          </p:cNvSpPr>
          <p:nvPr>
            <p:ph type="ftr" sz="quarter" idx="11"/>
          </p:nvPr>
        </p:nvSpPr>
        <p:spPr/>
        <p:txBody>
          <a:bodyPr/>
          <a:lstStyle/>
          <a:p>
            <a:r>
              <a:rPr lang="pt-PT" smtClean="0">
                <a:solidFill>
                  <a:schemeClr val="bg1"/>
                </a:solidFill>
              </a:rPr>
              <a:t>Seminar 15 May 2019 - FCUL</a:t>
            </a:r>
            <a:endParaRPr lang="pt-PT" dirty="0">
              <a:solidFill>
                <a:schemeClr val="bg1"/>
              </a:solidFill>
            </a:endParaRPr>
          </a:p>
        </p:txBody>
      </p:sp>
      <p:sp>
        <p:nvSpPr>
          <p:cNvPr id="9" name="Slide Number Placeholder 8"/>
          <p:cNvSpPr>
            <a:spLocks noGrp="1"/>
          </p:cNvSpPr>
          <p:nvPr>
            <p:ph type="sldNum" sz="quarter" idx="12"/>
          </p:nvPr>
        </p:nvSpPr>
        <p:spPr/>
        <p:txBody>
          <a:bodyPr/>
          <a:lstStyle/>
          <a:p>
            <a:fld id="{9B03DFD9-BCD4-D04F-A8C7-92475F67CE52}" type="slidenum">
              <a:rPr lang="pt-PT" smtClean="0">
                <a:solidFill>
                  <a:schemeClr val="bg1"/>
                </a:solidFill>
              </a:rPr>
              <a:t>2</a:t>
            </a:fld>
            <a:endParaRPr lang="pt-PT">
              <a:solidFill>
                <a:schemeClr val="bg1"/>
              </a:solidFill>
            </a:endParaRPr>
          </a:p>
        </p:txBody>
      </p:sp>
      <p:grpSp>
        <p:nvGrpSpPr>
          <p:cNvPr id="4" name="Group 3"/>
          <p:cNvGrpSpPr/>
          <p:nvPr/>
        </p:nvGrpSpPr>
        <p:grpSpPr>
          <a:xfrm>
            <a:off x="5260898" y="2922532"/>
            <a:ext cx="1265620" cy="899993"/>
            <a:chOff x="5175702" y="1700808"/>
            <a:chExt cx="1688195" cy="1214649"/>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175702" y="1700808"/>
              <a:ext cx="1688195" cy="1214649"/>
            </a:xfrm>
            <a:prstGeom prst="rect">
              <a:avLst/>
            </a:prstGeom>
          </p:spPr>
        </p:pic>
        <p:pic>
          <p:nvPicPr>
            <p:cNvPr id="12" name="Picture 1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598277" y="2386424"/>
              <a:ext cx="638049" cy="259975"/>
            </a:xfrm>
            <a:prstGeom prst="rect">
              <a:avLst/>
            </a:prstGeom>
            <a:ln>
              <a:solidFill>
                <a:schemeClr val="bg1"/>
              </a:solidFill>
            </a:ln>
          </p:spPr>
        </p:pic>
      </p:grpSp>
      <p:pic>
        <p:nvPicPr>
          <p:cNvPr id="32" name="Content Placeholder 6" descr="ATLAS_black.jpg"/>
          <p:cNvPicPr>
            <a:picLocks noChangeAspect="1"/>
          </p:cNvPicPr>
          <p:nvPr/>
        </p:nvPicPr>
        <p:blipFill>
          <a:blip r:embed="rId4" cstate="print">
            <a:extLst>
              <a:ext uri="{BEBA8EAE-BF5A-486C-A8C5-ECC9F3942E4B}">
                <a14:imgProps xmlns:a14="http://schemas.microsoft.com/office/drawing/2010/main">
                  <a14:imgLayer r:embed="rId5">
                    <a14:imgEffect>
                      <a14:backgroundRemoval t="63" b="99813" l="104" r="100000">
                        <a14:foregroundMark x1="11107" y1="20438" x2="12699" y2="42750"/>
                        <a14:foregroundMark x1="10208" y1="39875" x2="11280" y2="50063"/>
                        <a14:foregroundMark x1="16401" y1="37000" x2="17439" y2="64125"/>
                        <a14:foregroundMark x1="11799" y1="64125" x2="13218" y2="69813"/>
                        <a14:foregroundMark x1="13564" y1="76563" x2="16920" y2="88938"/>
                      </a14:backgroundRemoval>
                    </a14:imgEffect>
                  </a14:imgLayer>
                </a14:imgProps>
              </a:ext>
              <a:ext uri="{28A0092B-C50C-407E-A947-70E740481C1C}">
                <a14:useLocalDpi xmlns:a14="http://schemas.microsoft.com/office/drawing/2010/main"/>
              </a:ext>
            </a:extLst>
          </a:blip>
          <a:srcRect l="-334" r="-334"/>
          <a:stretch>
            <a:fillRect/>
          </a:stretch>
        </p:blipFill>
        <p:spPr>
          <a:xfrm>
            <a:off x="4840803" y="1279910"/>
            <a:ext cx="1874073" cy="1030447"/>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752724" y="3954103"/>
            <a:ext cx="1672685" cy="699033"/>
          </a:xfrm>
          <a:prstGeom prst="rect">
            <a:avLst/>
          </a:prstGeom>
        </p:spPr>
      </p:pic>
      <p:pic>
        <p:nvPicPr>
          <p:cNvPr id="34" name="Picture 13"/>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748619" y="5373216"/>
            <a:ext cx="1600200" cy="103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3" name="Picture 12"/>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260898" y="4653136"/>
            <a:ext cx="1453978" cy="942333"/>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777787" y="2156126"/>
            <a:ext cx="1259311" cy="912834"/>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757821" y="764704"/>
            <a:ext cx="1279277" cy="747253"/>
          </a:xfrm>
          <a:prstGeom prst="rect">
            <a:avLst/>
          </a:prstGeom>
        </p:spPr>
      </p:pic>
    </p:spTree>
    <p:extLst>
      <p:ext uri="{BB962C8B-B14F-4D97-AF65-F5344CB8AC3E}">
        <p14:creationId xmlns:p14="http://schemas.microsoft.com/office/powerpoint/2010/main" val="26083741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0"/>
            <a:ext cx="9144000" cy="6858000"/>
          </a:xfrm>
          <a:prstGeom prst="rect">
            <a:avLst/>
          </a:prstGeom>
        </p:spPr>
      </p:pic>
      <p:grpSp>
        <p:nvGrpSpPr>
          <p:cNvPr id="4" name="Group 3"/>
          <p:cNvGrpSpPr/>
          <p:nvPr/>
        </p:nvGrpSpPr>
        <p:grpSpPr>
          <a:xfrm>
            <a:off x="395536" y="179598"/>
            <a:ext cx="8553003" cy="5576882"/>
            <a:chOff x="395536" y="179598"/>
            <a:chExt cx="8553003" cy="5576882"/>
          </a:xfrm>
        </p:grpSpPr>
        <p:sp>
          <p:nvSpPr>
            <p:cNvPr id="5" name="Rectangle 4"/>
            <p:cNvSpPr>
              <a:spLocks noChangeArrowheads="1"/>
            </p:cNvSpPr>
            <p:nvPr/>
          </p:nvSpPr>
          <p:spPr bwMode="auto">
            <a:xfrm>
              <a:off x="634995" y="5417926"/>
              <a:ext cx="840661" cy="338554"/>
            </a:xfrm>
            <a:prstGeom prst="rect">
              <a:avLst/>
            </a:prstGeom>
            <a:solidFill>
              <a:srgbClr val="FF0000"/>
            </a:solidFill>
            <a:ln w="57150" cmpd="sng">
              <a:noFill/>
              <a:miter lim="800000"/>
              <a:headEnd/>
              <a:tailEnd/>
            </a:ln>
            <a:effectLst>
              <a:outerShdw blurRad="69850" dist="50800" dir="2700000" algn="tl" rotWithShape="0">
                <a:srgbClr val="000000">
                  <a:alpha val="43000"/>
                </a:srgbClr>
              </a:outerShdw>
            </a:effectLst>
          </p:spPr>
          <p:txBody>
            <a:bodyPr wrap="square">
              <a:prstTxWarp prst="textNoShape">
                <a:avLst/>
              </a:prstTxWarp>
              <a:spAutoFit/>
            </a:bodyPr>
            <a:lstStyle/>
            <a:p>
              <a:pPr algn="ctr"/>
              <a:r>
                <a:rPr lang="en-US" sz="1600" b="1" dirty="0" smtClean="0">
                  <a:solidFill>
                    <a:srgbClr val="FFFFFF"/>
                  </a:solidFill>
                </a:rPr>
                <a:t>CMS</a:t>
              </a:r>
              <a:endParaRPr lang="en-US" sz="1600" dirty="0">
                <a:solidFill>
                  <a:srgbClr val="FFFFFF"/>
                </a:solidFill>
              </a:endParaRPr>
            </a:p>
          </p:txBody>
        </p:sp>
        <p:sp>
          <p:nvSpPr>
            <p:cNvPr id="6" name="Rectangle 5"/>
            <p:cNvSpPr/>
            <p:nvPr/>
          </p:nvSpPr>
          <p:spPr>
            <a:xfrm>
              <a:off x="395536" y="179598"/>
              <a:ext cx="2880320" cy="2160240"/>
            </a:xfrm>
            <a:prstGeom prst="rect">
              <a:avLst/>
            </a:prstGeom>
            <a:solidFill>
              <a:srgbClr val="5896E5"/>
            </a:solidFill>
            <a:ln>
              <a:noFill/>
            </a:ln>
            <a:effectLst>
              <a:outerShdw blurRad="69850" dist="508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pt-PT" sz="1600" dirty="0" smtClean="0"/>
                <a:t>Design (p-p </a:t>
              </a:r>
              <a:r>
                <a:rPr lang="pt-PT" sz="1600" dirty="0" err="1" smtClean="0"/>
                <a:t>run</a:t>
              </a:r>
              <a:r>
                <a:rPr lang="pt-PT" sz="1600" dirty="0" smtClean="0"/>
                <a:t>):</a:t>
              </a:r>
            </a:p>
            <a:p>
              <a:r>
                <a:rPr lang="pt-PT" sz="1600" dirty="0" smtClean="0"/>
                <a:t>√s = 14 </a:t>
              </a:r>
              <a:r>
                <a:rPr lang="pt-PT" sz="1600" dirty="0" err="1" smtClean="0"/>
                <a:t>TeV</a:t>
              </a:r>
              <a:r>
                <a:rPr lang="pt-PT" sz="1600" dirty="0" smtClean="0"/>
                <a:t> (design)</a:t>
              </a:r>
            </a:p>
            <a:p>
              <a:r>
                <a:rPr lang="pt-PT" sz="1600" dirty="0" err="1" smtClean="0"/>
                <a:t>N</a:t>
              </a:r>
              <a:r>
                <a:rPr lang="pt-PT" sz="1600" baseline="-25000" dirty="0" err="1" smtClean="0"/>
                <a:t>p</a:t>
              </a:r>
              <a:r>
                <a:rPr lang="pt-PT" sz="1600" dirty="0" smtClean="0"/>
                <a:t> = 1.2 x 10</a:t>
              </a:r>
              <a:r>
                <a:rPr lang="pt-PT" sz="1600" baseline="30000" dirty="0" smtClean="0"/>
                <a:t>11 </a:t>
              </a:r>
              <a:r>
                <a:rPr lang="pt-PT" sz="1600" dirty="0" smtClean="0"/>
                <a:t>p/</a:t>
              </a:r>
              <a:r>
                <a:rPr lang="pt-PT" sz="1600" dirty="0" err="1" smtClean="0"/>
                <a:t>bunch</a:t>
              </a:r>
              <a:endParaRPr lang="pt-PT" sz="1600" dirty="0" smtClean="0"/>
            </a:p>
            <a:p>
              <a:r>
                <a:rPr lang="pt-PT" sz="1600" dirty="0" smtClean="0"/>
                <a:t>2780 </a:t>
              </a:r>
              <a:r>
                <a:rPr lang="pt-PT" sz="1600" dirty="0" err="1" smtClean="0"/>
                <a:t>bunches</a:t>
              </a:r>
              <a:endParaRPr lang="pt-PT" sz="1600" dirty="0" smtClean="0"/>
            </a:p>
            <a:p>
              <a:r>
                <a:rPr lang="pt-PT" sz="1600" dirty="0" err="1" smtClean="0"/>
                <a:t>Peak</a:t>
              </a:r>
              <a:r>
                <a:rPr lang="pt-PT" sz="1600" dirty="0" smtClean="0"/>
                <a:t> L = 1 x 10</a:t>
              </a:r>
              <a:r>
                <a:rPr lang="pt-PT" sz="1600" baseline="30000" dirty="0" smtClean="0"/>
                <a:t>34</a:t>
              </a:r>
              <a:r>
                <a:rPr lang="pt-PT" sz="1600" dirty="0" smtClean="0"/>
                <a:t> cm</a:t>
              </a:r>
              <a:r>
                <a:rPr lang="pt-PT" sz="1600" baseline="30000" dirty="0" smtClean="0"/>
                <a:t>-2</a:t>
              </a:r>
              <a:r>
                <a:rPr lang="pt-PT" sz="1600" dirty="0" smtClean="0"/>
                <a:t>s</a:t>
              </a:r>
              <a:r>
                <a:rPr lang="pt-PT" sz="1600" baseline="30000" dirty="0" smtClean="0"/>
                <a:t>-1</a:t>
              </a:r>
              <a:r>
                <a:rPr lang="pt-PT" sz="1600" dirty="0" smtClean="0"/>
                <a:t> (design)</a:t>
              </a:r>
              <a:endParaRPr lang="pt-PT" sz="1600" baseline="30000" dirty="0" smtClean="0"/>
            </a:p>
            <a:p>
              <a:r>
                <a:rPr lang="pt-PT" sz="1600" dirty="0" smtClean="0"/>
                <a:t>β* = 55 cm</a:t>
              </a:r>
            </a:p>
            <a:p>
              <a:r>
                <a:rPr lang="pt-PT" sz="1600" dirty="0" err="1" smtClean="0"/>
                <a:t>Run</a:t>
              </a:r>
              <a:r>
                <a:rPr lang="pt-PT" sz="1600" dirty="0" smtClean="0"/>
                <a:t> 1: 2009 – 2013 √s = 7/8 </a:t>
              </a:r>
              <a:r>
                <a:rPr lang="pt-PT" sz="1600" dirty="0" err="1" smtClean="0"/>
                <a:t>TeV</a:t>
              </a:r>
              <a:r>
                <a:rPr lang="pt-PT" sz="1600" dirty="0" smtClean="0"/>
                <a:t> </a:t>
              </a:r>
            </a:p>
            <a:p>
              <a:r>
                <a:rPr lang="pt-PT" sz="1600" dirty="0" err="1" smtClean="0"/>
                <a:t>Run</a:t>
              </a:r>
              <a:r>
                <a:rPr lang="pt-PT" sz="1600" dirty="0" smtClean="0"/>
                <a:t> 2: 2015 – 2018 √s = 13 </a:t>
              </a:r>
              <a:r>
                <a:rPr lang="pt-PT" sz="1600" dirty="0" err="1" smtClean="0"/>
                <a:t>TeV</a:t>
              </a:r>
              <a:endParaRPr lang="pt-PT" sz="1600" dirty="0" smtClean="0"/>
            </a:p>
          </p:txBody>
        </p:sp>
        <p:sp>
          <p:nvSpPr>
            <p:cNvPr id="7" name="Rectangle 6"/>
            <p:cNvSpPr/>
            <p:nvPr/>
          </p:nvSpPr>
          <p:spPr>
            <a:xfrm>
              <a:off x="6732240" y="384286"/>
              <a:ext cx="1500349" cy="308410"/>
            </a:xfrm>
            <a:prstGeom prst="rect">
              <a:avLst/>
            </a:prstGeom>
            <a:solidFill>
              <a:schemeClr val="bg1"/>
            </a:solidFill>
            <a:ln>
              <a:noFill/>
            </a:ln>
            <a:effectLst>
              <a:outerShdw blurRad="53975" dist="762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0000"/>
                  </a:solidFill>
                </a:rPr>
                <a:t>Mont Blanc</a:t>
              </a:r>
              <a:endParaRPr lang="es-ES_tradnl" sz="1600" dirty="0" smtClean="0">
                <a:solidFill>
                  <a:srgbClr val="000000"/>
                </a:solidFill>
                <a:sym typeface="Symbol" pitchFamily="-110" charset="2"/>
              </a:endParaRPr>
            </a:p>
          </p:txBody>
        </p:sp>
        <p:sp>
          <p:nvSpPr>
            <p:cNvPr id="8" name="Rectangle 7"/>
            <p:cNvSpPr/>
            <p:nvPr/>
          </p:nvSpPr>
          <p:spPr>
            <a:xfrm>
              <a:off x="7688840" y="1259718"/>
              <a:ext cx="1259699" cy="502665"/>
            </a:xfrm>
            <a:prstGeom prst="rect">
              <a:avLst/>
            </a:prstGeom>
            <a:solidFill>
              <a:srgbClr val="3366FF"/>
            </a:solidFill>
            <a:ln>
              <a:noFill/>
            </a:ln>
            <a:effectLst>
              <a:outerShdw blurRad="69850" dist="508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DDDDDD"/>
                  </a:solidFill>
                </a:rPr>
                <a:t>ATLAS</a:t>
              </a:r>
              <a:endParaRPr lang="en-US" dirty="0" smtClean="0">
                <a:solidFill>
                  <a:srgbClr val="DDDDDD"/>
                </a:solidFill>
                <a:sym typeface="Symbol" pitchFamily="-110" charset="2"/>
              </a:endParaRPr>
            </a:p>
          </p:txBody>
        </p:sp>
        <p:cxnSp>
          <p:nvCxnSpPr>
            <p:cNvPr id="10" name="Straight Arrow Connector 9"/>
            <p:cNvCxnSpPr>
              <a:stCxn id="7" idx="1"/>
            </p:cNvCxnSpPr>
            <p:nvPr/>
          </p:nvCxnSpPr>
          <p:spPr>
            <a:xfrm flipH="1">
              <a:off x="4499993" y="538491"/>
              <a:ext cx="2232247" cy="298221"/>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5" idx="0"/>
            </p:cNvCxnSpPr>
            <p:nvPr/>
          </p:nvCxnSpPr>
          <p:spPr>
            <a:xfrm flipH="1" flipV="1">
              <a:off x="634995" y="4221088"/>
              <a:ext cx="420331" cy="119683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8" idx="1"/>
            </p:cNvCxnSpPr>
            <p:nvPr/>
          </p:nvCxnSpPr>
          <p:spPr>
            <a:xfrm flipH="1">
              <a:off x="7020272" y="1511051"/>
              <a:ext cx="668568" cy="1413893"/>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grpSp>
      <p:sp>
        <p:nvSpPr>
          <p:cNvPr id="3" name="Date Placeholder 2"/>
          <p:cNvSpPr>
            <a:spLocks noGrp="1"/>
          </p:cNvSpPr>
          <p:nvPr>
            <p:ph type="dt" sz="half" idx="10"/>
          </p:nvPr>
        </p:nvSpPr>
        <p:spPr/>
        <p:txBody>
          <a:bodyPr/>
          <a:lstStyle/>
          <a:p>
            <a:r>
              <a:rPr lang="en-US" smtClean="0"/>
              <a:t>Ricardo Gonçalo</a:t>
            </a:r>
            <a:endParaRPr lang="pt-PT"/>
          </a:p>
        </p:txBody>
      </p:sp>
      <p:sp>
        <p:nvSpPr>
          <p:cNvPr id="9" name="Footer Placeholder 8"/>
          <p:cNvSpPr>
            <a:spLocks noGrp="1"/>
          </p:cNvSpPr>
          <p:nvPr>
            <p:ph type="ftr" sz="quarter" idx="11"/>
          </p:nvPr>
        </p:nvSpPr>
        <p:spPr/>
        <p:txBody>
          <a:bodyPr/>
          <a:lstStyle/>
          <a:p>
            <a:r>
              <a:rPr lang="pt-PT" smtClean="0"/>
              <a:t>Seminar 15 May 2019 - FCUL</a:t>
            </a:r>
            <a:endParaRPr lang="pt-PT"/>
          </a:p>
        </p:txBody>
      </p:sp>
      <p:sp>
        <p:nvSpPr>
          <p:cNvPr id="11" name="Slide Number Placeholder 10"/>
          <p:cNvSpPr>
            <a:spLocks noGrp="1"/>
          </p:cNvSpPr>
          <p:nvPr>
            <p:ph type="sldNum" sz="quarter" idx="12"/>
          </p:nvPr>
        </p:nvSpPr>
        <p:spPr/>
        <p:txBody>
          <a:bodyPr/>
          <a:lstStyle/>
          <a:p>
            <a:fld id="{9B03DFD9-BCD4-D04F-A8C7-92475F67CE52}" type="slidenum">
              <a:rPr lang="pt-PT" smtClean="0"/>
              <a:t>20</a:t>
            </a:fld>
            <a:endParaRPr lang="pt-PT"/>
          </a:p>
        </p:txBody>
      </p:sp>
    </p:spTree>
    <p:custDataLst>
      <p:tags r:id="rId1"/>
    </p:custDataLst>
    <p:extLst>
      <p:ext uri="{BB962C8B-B14F-4D97-AF65-F5344CB8AC3E}">
        <p14:creationId xmlns:p14="http://schemas.microsoft.com/office/powerpoint/2010/main" val="38663788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TLAS_black.jpg"/>
          <p:cNvPicPr>
            <a:picLocks noGrp="1" noChangeAspect="1"/>
          </p:cNvPicPr>
          <p:nvPr>
            <p:ph idx="4294967295"/>
          </p:nvPr>
        </p:nvPicPr>
        <p:blipFill>
          <a:blip r:embed="rId3" cstate="print">
            <a:extLst>
              <a:ext uri="{BEBA8EAE-BF5A-486C-A8C5-ECC9F3942E4B}">
                <a14:imgProps xmlns:a14="http://schemas.microsoft.com/office/drawing/2010/main">
                  <a14:imgLayer r:embed="rId4">
                    <a14:imgEffect>
                      <a14:backgroundRemoval t="63" b="99813" l="104" r="100000">
                        <a14:foregroundMark x1="11107" y1="20438" x2="12699" y2="42750"/>
                        <a14:foregroundMark x1="10208" y1="39875" x2="11280" y2="50063"/>
                        <a14:foregroundMark x1="16401" y1="37000" x2="17439" y2="64125"/>
                        <a14:foregroundMark x1="11799" y1="64125" x2="13218" y2="69813"/>
                        <a14:foregroundMark x1="13564" y1="76563" x2="16920" y2="88938"/>
                      </a14:backgroundRemoval>
                    </a14:imgEffect>
                  </a14:imgLayer>
                </a14:imgProps>
              </a:ext>
              <a:ext uri="{28A0092B-C50C-407E-A947-70E740481C1C}">
                <a14:useLocalDpi xmlns:a14="http://schemas.microsoft.com/office/drawing/2010/main"/>
              </a:ext>
            </a:extLst>
          </a:blip>
          <a:srcRect l="-334" r="-334"/>
          <a:stretch>
            <a:fillRect/>
          </a:stretch>
        </p:blipFill>
        <p:spPr>
          <a:xfrm>
            <a:off x="-28575" y="1058863"/>
            <a:ext cx="9172575" cy="5043487"/>
          </a:xfrm>
        </p:spPr>
      </p:pic>
      <p:sp>
        <p:nvSpPr>
          <p:cNvPr id="9" name="Rectangle 8"/>
          <p:cNvSpPr>
            <a:spLocks noChangeArrowheads="1"/>
          </p:cNvSpPr>
          <p:nvPr/>
        </p:nvSpPr>
        <p:spPr bwMode="auto">
          <a:xfrm>
            <a:off x="1384300" y="5417926"/>
            <a:ext cx="3085207" cy="1077218"/>
          </a:xfrm>
          <a:prstGeom prst="rect">
            <a:avLst/>
          </a:prstGeom>
          <a:solidFill>
            <a:schemeClr val="tx2">
              <a:lumMod val="50000"/>
            </a:schemeClr>
          </a:solidFill>
          <a:ln w="57150" cmpd="sng">
            <a:noFill/>
            <a:miter lim="800000"/>
            <a:headEnd/>
            <a:tailEnd/>
          </a:ln>
          <a:effectLst>
            <a:outerShdw blurRad="69850" dist="50800" dir="2700000" algn="tl" rotWithShape="0">
              <a:srgbClr val="000000">
                <a:alpha val="43000"/>
              </a:srgbClr>
            </a:outerShdw>
          </a:effectLst>
        </p:spPr>
        <p:txBody>
          <a:bodyPr wrap="square">
            <a:prstTxWarp prst="textNoShape">
              <a:avLst/>
            </a:prstTxWarp>
            <a:spAutoFit/>
          </a:bodyPr>
          <a:lstStyle/>
          <a:p>
            <a:r>
              <a:rPr lang="en-US" sz="1600" b="1" dirty="0" smtClean="0">
                <a:solidFill>
                  <a:srgbClr val="FFFFFF"/>
                </a:solidFill>
              </a:rPr>
              <a:t>Solenoid: </a:t>
            </a:r>
            <a:r>
              <a:rPr lang="en-US" sz="1600" dirty="0" smtClean="0">
                <a:solidFill>
                  <a:srgbClr val="FFFFFF"/>
                </a:solidFill>
              </a:rPr>
              <a:t> B = 2 T</a:t>
            </a:r>
            <a:endParaRPr lang="en-US" sz="1600" b="1" dirty="0" smtClean="0">
              <a:solidFill>
                <a:srgbClr val="FFFFFF"/>
              </a:solidFill>
            </a:endParaRPr>
          </a:p>
          <a:p>
            <a:r>
              <a:rPr lang="en-US" sz="1600" b="1" dirty="0" smtClean="0">
                <a:solidFill>
                  <a:srgbClr val="FFFFFF"/>
                </a:solidFill>
              </a:rPr>
              <a:t>Inner Tracker: </a:t>
            </a:r>
            <a:r>
              <a:rPr lang="en-US" sz="1600" b="1" dirty="0" smtClean="0">
                <a:solidFill>
                  <a:schemeClr val="bg1"/>
                </a:solidFill>
              </a:rPr>
              <a:t> </a:t>
            </a:r>
            <a:r>
              <a:rPr lang="en-US" sz="1600" dirty="0" smtClean="0">
                <a:solidFill>
                  <a:schemeClr val="bg1"/>
                </a:solidFill>
              </a:rPr>
              <a:t>|</a:t>
            </a:r>
            <a:r>
              <a:rPr lang="en-US" sz="1600" dirty="0" smtClean="0">
                <a:solidFill>
                  <a:schemeClr val="bg1"/>
                </a:solidFill>
                <a:sym typeface="Symbol" pitchFamily="-110" charset="2"/>
              </a:rPr>
              <a:t></a:t>
            </a:r>
            <a:r>
              <a:rPr lang="en-US" sz="1600" dirty="0" smtClean="0">
                <a:solidFill>
                  <a:schemeClr val="bg1"/>
                </a:solidFill>
              </a:rPr>
              <a:t>| &lt; 2.5 </a:t>
            </a:r>
          </a:p>
          <a:p>
            <a:r>
              <a:rPr lang="en-US" sz="1600" dirty="0">
                <a:solidFill>
                  <a:srgbClr val="FFFFFF"/>
                </a:solidFill>
              </a:rPr>
              <a:t>Si</a:t>
            </a:r>
            <a:r>
              <a:rPr lang="en-US" sz="1600" dirty="0" smtClean="0">
                <a:solidFill>
                  <a:srgbClr val="FFFFFF"/>
                </a:solidFill>
              </a:rPr>
              <a:t> </a:t>
            </a:r>
            <a:r>
              <a:rPr lang="en-US" sz="1600" dirty="0">
                <a:solidFill>
                  <a:srgbClr val="FFFFFF"/>
                </a:solidFill>
              </a:rPr>
              <a:t>p</a:t>
            </a:r>
            <a:r>
              <a:rPr lang="en-US" sz="1600" dirty="0" smtClean="0">
                <a:solidFill>
                  <a:srgbClr val="FFFFFF"/>
                </a:solidFill>
              </a:rPr>
              <a:t>ixels/strips and Trans</a:t>
            </a:r>
            <a:r>
              <a:rPr lang="en-US" sz="1600" dirty="0">
                <a:solidFill>
                  <a:srgbClr val="FFFFFF"/>
                </a:solidFill>
              </a:rPr>
              <a:t>. Rad. Det</a:t>
            </a:r>
            <a:r>
              <a:rPr lang="en-US" sz="1600" dirty="0" smtClean="0">
                <a:solidFill>
                  <a:srgbClr val="FFFFFF"/>
                </a:solidFill>
              </a:rPr>
              <a:t>.</a:t>
            </a:r>
          </a:p>
          <a:p>
            <a:r>
              <a:rPr lang="en-US" sz="1600" dirty="0" err="1" smtClean="0">
                <a:solidFill>
                  <a:srgbClr val="FFFFFF"/>
                </a:solidFill>
                <a:sym typeface="Symbol" pitchFamily="-110" charset="2"/>
              </a:rPr>
              <a:t></a:t>
            </a:r>
            <a:r>
              <a:rPr lang="en-US" sz="1600" dirty="0" err="1">
                <a:solidFill>
                  <a:srgbClr val="FFFFFF"/>
                </a:solidFill>
              </a:rPr>
              <a:t>/p</a:t>
            </a:r>
            <a:r>
              <a:rPr lang="en-US" sz="1600" baseline="-25000" dirty="0" err="1">
                <a:solidFill>
                  <a:srgbClr val="FFFFFF"/>
                </a:solidFill>
              </a:rPr>
              <a:t>T</a:t>
            </a:r>
            <a:r>
              <a:rPr lang="en-US" sz="1600" dirty="0" smtClean="0">
                <a:solidFill>
                  <a:srgbClr val="FFFFFF"/>
                </a:solidFill>
              </a:rPr>
              <a:t> = 0.05% </a:t>
            </a:r>
            <a:r>
              <a:rPr lang="en-US" sz="1600" dirty="0" err="1">
                <a:solidFill>
                  <a:srgbClr val="FFFFFF"/>
                </a:solidFill>
              </a:rPr>
              <a:t>p</a:t>
            </a:r>
            <a:r>
              <a:rPr lang="en-US" sz="1600" baseline="-25000" dirty="0" err="1">
                <a:solidFill>
                  <a:srgbClr val="FFFFFF"/>
                </a:solidFill>
              </a:rPr>
              <a:t>T</a:t>
            </a:r>
            <a:r>
              <a:rPr lang="en-US" sz="1600" baseline="-25000" dirty="0">
                <a:solidFill>
                  <a:srgbClr val="FFFFFF"/>
                </a:solidFill>
              </a:rPr>
              <a:t> </a:t>
            </a:r>
            <a:r>
              <a:rPr lang="en-US" sz="1600" dirty="0">
                <a:solidFill>
                  <a:srgbClr val="FFFFFF"/>
                </a:solidFill>
              </a:rPr>
              <a:t>(</a:t>
            </a:r>
            <a:r>
              <a:rPr lang="en-US" sz="1600" dirty="0" err="1">
                <a:solidFill>
                  <a:srgbClr val="FFFFFF"/>
                </a:solidFill>
              </a:rPr>
              <a:t>GeV</a:t>
            </a:r>
            <a:r>
              <a:rPr lang="en-US" sz="1600" dirty="0">
                <a:solidFill>
                  <a:srgbClr val="FFFFFF"/>
                </a:solidFill>
              </a:rPr>
              <a:t>) </a:t>
            </a:r>
            <a:r>
              <a:rPr lang="en-US" sz="1600" dirty="0" err="1">
                <a:solidFill>
                  <a:srgbClr val="FFFFFF"/>
                </a:solidFill>
                <a:sym typeface="Symbol" pitchFamily="-110" charset="2"/>
              </a:rPr>
              <a:t></a:t>
            </a:r>
            <a:r>
              <a:rPr lang="en-US" sz="1600" dirty="0">
                <a:solidFill>
                  <a:srgbClr val="FFFFFF"/>
                </a:solidFill>
                <a:sym typeface="Symbol" pitchFamily="-110" charset="2"/>
              </a:rPr>
              <a:t> </a:t>
            </a:r>
            <a:r>
              <a:rPr lang="en-US" sz="1600" dirty="0" smtClean="0">
                <a:solidFill>
                  <a:srgbClr val="FFFFFF"/>
                </a:solidFill>
              </a:rPr>
              <a:t>1%</a:t>
            </a:r>
            <a:endParaRPr lang="en-US" sz="1600" dirty="0">
              <a:solidFill>
                <a:srgbClr val="FFFFFF"/>
              </a:solidFill>
            </a:endParaRPr>
          </a:p>
        </p:txBody>
      </p:sp>
      <p:sp>
        <p:nvSpPr>
          <p:cNvPr id="10" name="Rectangle 9"/>
          <p:cNvSpPr/>
          <p:nvPr/>
        </p:nvSpPr>
        <p:spPr>
          <a:xfrm>
            <a:off x="634995" y="169333"/>
            <a:ext cx="3834512" cy="831774"/>
          </a:xfrm>
          <a:prstGeom prst="rect">
            <a:avLst/>
          </a:prstGeom>
          <a:solidFill>
            <a:srgbClr val="5896E5"/>
          </a:solidFill>
          <a:ln>
            <a:noFill/>
          </a:ln>
          <a:effectLst>
            <a:outerShdw blurRad="69850" dist="508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eaLnBrk="0" hangingPunct="0"/>
            <a:r>
              <a:rPr lang="en-US" sz="1600" b="1" dirty="0" err="1" smtClean="0">
                <a:solidFill>
                  <a:schemeClr val="bg1">
                    <a:lumMod val="85000"/>
                    <a:lumOff val="15000"/>
                  </a:schemeClr>
                </a:solidFill>
                <a:ea typeface="ＭＳ Ｐゴシック" pitchFamily="-110" charset="-128"/>
                <a:cs typeface="ＭＳ Ｐゴシック" pitchFamily="-110" charset="-128"/>
              </a:rPr>
              <a:t>Muon</a:t>
            </a:r>
            <a:r>
              <a:rPr lang="en-US" sz="1600" b="1" dirty="0" smtClean="0">
                <a:solidFill>
                  <a:schemeClr val="bg1">
                    <a:lumMod val="85000"/>
                    <a:lumOff val="15000"/>
                  </a:schemeClr>
                </a:solidFill>
                <a:ea typeface="ＭＳ Ｐゴシック" pitchFamily="-110" charset="-128"/>
                <a:cs typeface="ＭＳ Ｐゴシック" pitchFamily="-110" charset="-128"/>
              </a:rPr>
              <a:t> Spectrometer</a:t>
            </a:r>
            <a:r>
              <a:rPr lang="en-US" sz="1600" b="1" dirty="0" smtClean="0">
                <a:solidFill>
                  <a:schemeClr val="bg1">
                    <a:lumMod val="85000"/>
                    <a:lumOff val="15000"/>
                  </a:schemeClr>
                </a:solidFill>
                <a:ea typeface="ＭＳ Ｐゴシック" pitchFamily="-110" charset="-128"/>
                <a:cs typeface="ＭＳ Ｐゴシック" pitchFamily="-110" charset="-128"/>
                <a:sym typeface="Symbol" pitchFamily="-110" charset="2"/>
              </a:rPr>
              <a:t>:</a:t>
            </a:r>
            <a:r>
              <a:rPr lang="en-US" sz="1600" dirty="0" smtClean="0">
                <a:solidFill>
                  <a:schemeClr val="bg1"/>
                </a:solidFill>
                <a:ea typeface="ＭＳ Ｐゴシック" pitchFamily="-110" charset="-128"/>
                <a:cs typeface="ＭＳ Ｐゴシック" pitchFamily="-110" charset="-128"/>
                <a:sym typeface="Symbol" pitchFamily="-110" charset="2"/>
              </a:rPr>
              <a:t> </a:t>
            </a:r>
            <a:r>
              <a:rPr lang="en-US" sz="1600" b="1" dirty="0" smtClean="0">
                <a:solidFill>
                  <a:schemeClr val="bg1"/>
                </a:solidFill>
              </a:rPr>
              <a:t>|</a:t>
            </a:r>
            <a:r>
              <a:rPr lang="en-US" sz="1600" b="1" dirty="0" smtClean="0">
                <a:solidFill>
                  <a:schemeClr val="bg1"/>
                </a:solidFill>
                <a:sym typeface="Symbol" pitchFamily="-110" charset="2"/>
              </a:rPr>
              <a:t></a:t>
            </a:r>
            <a:r>
              <a:rPr lang="en-US" sz="1600" b="1" dirty="0" smtClean="0">
                <a:solidFill>
                  <a:schemeClr val="bg1"/>
                </a:solidFill>
              </a:rPr>
              <a:t>| &lt; 2.7</a:t>
            </a:r>
            <a:endParaRPr lang="en-US" sz="1600" b="1" dirty="0" smtClean="0">
              <a:solidFill>
                <a:schemeClr val="bg1"/>
              </a:solidFill>
              <a:ea typeface="ＭＳ Ｐゴシック" pitchFamily="-110" charset="-128"/>
              <a:cs typeface="ＭＳ Ｐゴシック" pitchFamily="-110" charset="-128"/>
              <a:sym typeface="Symbol" pitchFamily="-110" charset="2"/>
            </a:endParaRPr>
          </a:p>
          <a:p>
            <a:pPr eaLnBrk="0" hangingPunct="0"/>
            <a:r>
              <a:rPr lang="en-US" sz="1600" dirty="0">
                <a:solidFill>
                  <a:schemeClr val="bg1">
                    <a:lumMod val="85000"/>
                    <a:lumOff val="15000"/>
                  </a:schemeClr>
                </a:solidFill>
                <a:ea typeface="ＭＳ Ｐゴシック" pitchFamily="-110" charset="-128"/>
                <a:cs typeface="ＭＳ Ｐゴシック" pitchFamily="-110" charset="-128"/>
                <a:sym typeface="Symbol" pitchFamily="-110" charset="2"/>
              </a:rPr>
              <a:t>A</a:t>
            </a:r>
            <a:r>
              <a:rPr lang="en-US" sz="1600" dirty="0" smtClean="0">
                <a:solidFill>
                  <a:schemeClr val="bg1">
                    <a:lumMod val="85000"/>
                    <a:lumOff val="15000"/>
                  </a:schemeClr>
                </a:solidFill>
                <a:ea typeface="ＭＳ Ｐゴシック" pitchFamily="-110" charset="-128"/>
                <a:cs typeface="ＭＳ Ｐゴシック" pitchFamily="-110" charset="-128"/>
                <a:sym typeface="Symbol" pitchFamily="-110" charset="2"/>
              </a:rPr>
              <a:t>ir-core toroid + gas-based </a:t>
            </a:r>
            <a:r>
              <a:rPr lang="en-US" sz="1600" dirty="0" err="1" smtClean="0">
                <a:solidFill>
                  <a:schemeClr val="bg1">
                    <a:lumMod val="85000"/>
                    <a:lumOff val="15000"/>
                  </a:schemeClr>
                </a:solidFill>
                <a:ea typeface="ＭＳ Ｐゴシック" pitchFamily="-110" charset="-128"/>
                <a:cs typeface="ＭＳ Ｐゴシック" pitchFamily="-110" charset="-128"/>
                <a:sym typeface="Symbol" pitchFamily="-110" charset="2"/>
              </a:rPr>
              <a:t>muon</a:t>
            </a:r>
            <a:r>
              <a:rPr lang="en-US" sz="1600" dirty="0" smtClean="0">
                <a:solidFill>
                  <a:schemeClr val="bg1">
                    <a:lumMod val="85000"/>
                    <a:lumOff val="15000"/>
                  </a:schemeClr>
                </a:solidFill>
                <a:ea typeface="ＭＳ Ｐゴシック" pitchFamily="-110" charset="-128"/>
                <a:cs typeface="ＭＳ Ｐゴシック" pitchFamily="-110" charset="-128"/>
                <a:sym typeface="Symbol" pitchFamily="-110" charset="2"/>
              </a:rPr>
              <a:t> chambers</a:t>
            </a:r>
            <a:endParaRPr lang="en-US" sz="1600" dirty="0" smtClean="0">
              <a:solidFill>
                <a:schemeClr val="bg1">
                  <a:lumMod val="85000"/>
                  <a:lumOff val="15000"/>
                </a:schemeClr>
              </a:solidFill>
              <a:ea typeface="ＭＳ Ｐゴシック" pitchFamily="-110" charset="-128"/>
              <a:cs typeface="ＭＳ Ｐゴシック" pitchFamily="-110" charset="-128"/>
            </a:endParaRPr>
          </a:p>
          <a:p>
            <a:pPr eaLnBrk="0" hangingPunct="0"/>
            <a:r>
              <a:rPr lang="en-US" sz="1600" dirty="0" err="1" smtClean="0">
                <a:solidFill>
                  <a:schemeClr val="bg1">
                    <a:lumMod val="85000"/>
                    <a:lumOff val="15000"/>
                  </a:schemeClr>
                </a:solidFill>
              </a:rPr>
              <a:t>σ/p</a:t>
            </a:r>
            <a:r>
              <a:rPr lang="en-US" sz="1600" baseline="-25000" dirty="0" err="1" smtClean="0">
                <a:solidFill>
                  <a:schemeClr val="bg1">
                    <a:lumMod val="85000"/>
                    <a:lumOff val="15000"/>
                  </a:schemeClr>
                </a:solidFill>
              </a:rPr>
              <a:t>T</a:t>
            </a:r>
            <a:r>
              <a:rPr lang="en-US" sz="1600" baseline="-25000" dirty="0" smtClean="0">
                <a:solidFill>
                  <a:schemeClr val="bg1">
                    <a:lumMod val="85000"/>
                    <a:lumOff val="15000"/>
                  </a:schemeClr>
                </a:solidFill>
              </a:rPr>
              <a:t> </a:t>
            </a:r>
            <a:r>
              <a:rPr lang="en-US" sz="1600" dirty="0" smtClean="0">
                <a:solidFill>
                  <a:schemeClr val="bg1">
                    <a:lumMod val="85000"/>
                    <a:lumOff val="15000"/>
                  </a:schemeClr>
                </a:solidFill>
              </a:rPr>
              <a:t>= 2% @ 50GeV</a:t>
            </a:r>
            <a:r>
              <a:rPr lang="en-US" sz="1600" baseline="0" dirty="0" smtClean="0">
                <a:solidFill>
                  <a:schemeClr val="bg1">
                    <a:lumMod val="85000"/>
                    <a:lumOff val="15000"/>
                  </a:schemeClr>
                </a:solidFill>
              </a:rPr>
              <a:t> to 10% @ 1TeV (ID+MS)</a:t>
            </a:r>
            <a:endParaRPr lang="en-US" sz="1600" dirty="0" smtClean="0">
              <a:solidFill>
                <a:schemeClr val="bg1">
                  <a:lumMod val="85000"/>
                  <a:lumOff val="15000"/>
                </a:schemeClr>
              </a:solidFill>
            </a:endParaRPr>
          </a:p>
        </p:txBody>
      </p:sp>
      <p:cxnSp>
        <p:nvCxnSpPr>
          <p:cNvPr id="11" name="Straight Arrow Connector 10"/>
          <p:cNvCxnSpPr>
            <a:stCxn id="10" idx="2"/>
          </p:cNvCxnSpPr>
          <p:nvPr/>
        </p:nvCxnSpPr>
        <p:spPr>
          <a:xfrm>
            <a:off x="2552251" y="1001107"/>
            <a:ext cx="1676095" cy="120116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5611988" y="169333"/>
            <a:ext cx="2776435" cy="831773"/>
          </a:xfrm>
          <a:prstGeom prst="rect">
            <a:avLst/>
          </a:prstGeom>
          <a:solidFill>
            <a:srgbClr val="FFB04F"/>
          </a:solidFill>
          <a:ln>
            <a:noFill/>
          </a:ln>
          <a:effectLst>
            <a:outerShdw blurRad="53975" dist="762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1600" b="1" dirty="0" smtClean="0">
                <a:solidFill>
                  <a:srgbClr val="000000"/>
                </a:solidFill>
              </a:rPr>
              <a:t>EM calorimeter:</a:t>
            </a:r>
            <a:r>
              <a:rPr lang="en-US" sz="1600" dirty="0" smtClean="0">
                <a:solidFill>
                  <a:srgbClr val="000000"/>
                </a:solidFill>
              </a:rPr>
              <a:t> </a:t>
            </a:r>
            <a:r>
              <a:rPr lang="en-US" sz="1600" dirty="0" smtClean="0">
                <a:solidFill>
                  <a:schemeClr val="tx1"/>
                </a:solidFill>
              </a:rPr>
              <a:t>|</a:t>
            </a:r>
            <a:r>
              <a:rPr lang="en-US" sz="1600" dirty="0" smtClean="0">
                <a:solidFill>
                  <a:schemeClr val="tx1"/>
                </a:solidFill>
                <a:sym typeface="Symbol" pitchFamily="-110" charset="2"/>
              </a:rPr>
              <a:t></a:t>
            </a:r>
            <a:r>
              <a:rPr lang="en-US" sz="1600" dirty="0" smtClean="0">
                <a:solidFill>
                  <a:schemeClr val="tx1"/>
                </a:solidFill>
              </a:rPr>
              <a:t>| &lt; 2.5 (3.2)</a:t>
            </a:r>
          </a:p>
          <a:p>
            <a:r>
              <a:rPr lang="en-US" sz="1600" dirty="0" err="1" smtClean="0">
                <a:solidFill>
                  <a:srgbClr val="000000"/>
                </a:solidFill>
              </a:rPr>
              <a:t>Pb-LAr</a:t>
            </a:r>
            <a:r>
              <a:rPr lang="en-US" sz="1600" dirty="0" smtClean="0">
                <a:solidFill>
                  <a:srgbClr val="000000"/>
                </a:solidFill>
              </a:rPr>
              <a:t> accordion sampling</a:t>
            </a:r>
          </a:p>
          <a:p>
            <a:r>
              <a:rPr lang="en-US" sz="1600" dirty="0" smtClean="0">
                <a:solidFill>
                  <a:srgbClr val="000000"/>
                </a:solidFill>
                <a:sym typeface="Symbol" pitchFamily="-110" charset="2"/>
              </a:rPr>
              <a:t></a:t>
            </a:r>
            <a:r>
              <a:rPr lang="en-US" sz="1600" dirty="0" smtClean="0">
                <a:solidFill>
                  <a:srgbClr val="000000"/>
                </a:solidFill>
              </a:rPr>
              <a:t>/E = 10%/</a:t>
            </a:r>
            <a:r>
              <a:rPr lang="en-US" sz="1600" dirty="0" smtClean="0">
                <a:solidFill>
                  <a:srgbClr val="000000"/>
                </a:solidFill>
                <a:sym typeface="Symbol" pitchFamily="-110" charset="2"/>
              </a:rPr>
              <a:t></a:t>
            </a:r>
            <a:r>
              <a:rPr lang="en-US" sz="1600" dirty="0" smtClean="0">
                <a:solidFill>
                  <a:srgbClr val="000000"/>
                </a:solidFill>
              </a:rPr>
              <a:t>E </a:t>
            </a:r>
            <a:r>
              <a:rPr lang="en-US" sz="1600" dirty="0" smtClean="0">
                <a:solidFill>
                  <a:srgbClr val="000000"/>
                </a:solidFill>
                <a:sym typeface="Symbol" pitchFamily="-110" charset="2"/>
              </a:rPr>
              <a:t> 0.7%</a:t>
            </a:r>
            <a:endParaRPr lang="es-ES_tradnl" sz="1600" dirty="0" smtClean="0">
              <a:solidFill>
                <a:srgbClr val="000000"/>
              </a:solidFill>
              <a:sym typeface="Symbol" pitchFamily="-110" charset="2"/>
            </a:endParaRPr>
          </a:p>
        </p:txBody>
      </p:sp>
      <p:cxnSp>
        <p:nvCxnSpPr>
          <p:cNvPr id="13" name="Straight Arrow Connector 12"/>
          <p:cNvCxnSpPr>
            <a:stCxn id="12" idx="2"/>
          </p:cNvCxnSpPr>
          <p:nvPr/>
        </p:nvCxnSpPr>
        <p:spPr>
          <a:xfrm flipH="1">
            <a:off x="5305780" y="1001106"/>
            <a:ext cx="1694426" cy="2244455"/>
          </a:xfrm>
          <a:prstGeom prst="straightConnector1">
            <a:avLst/>
          </a:prstGeom>
          <a:ln>
            <a:solidFill>
              <a:schemeClr val="accent6">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6398790" y="5031477"/>
            <a:ext cx="2673949" cy="1070873"/>
          </a:xfrm>
          <a:prstGeom prst="rect">
            <a:avLst/>
          </a:prstGeom>
          <a:solidFill>
            <a:srgbClr val="008000"/>
          </a:solidFill>
          <a:ln>
            <a:noFill/>
          </a:ln>
          <a:effectLst>
            <a:outerShdw blurRad="69850" dist="508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b="1" dirty="0" err="1" smtClean="0">
                <a:solidFill>
                  <a:srgbClr val="DDDDDD"/>
                </a:solidFill>
              </a:rPr>
              <a:t>Hadronic</a:t>
            </a:r>
            <a:r>
              <a:rPr lang="en-US" b="1" dirty="0" smtClean="0">
                <a:solidFill>
                  <a:srgbClr val="DDDDDD"/>
                </a:solidFill>
              </a:rPr>
              <a:t> calorimeter: </a:t>
            </a:r>
          </a:p>
          <a:p>
            <a:r>
              <a:rPr lang="en-US" dirty="0" smtClean="0">
                <a:solidFill>
                  <a:srgbClr val="DDDDDD"/>
                </a:solidFill>
                <a:sym typeface="Symbol" pitchFamily="-110" charset="2"/>
              </a:rPr>
              <a:t>Fe/scintillator / Cu/W-</a:t>
            </a:r>
            <a:r>
              <a:rPr lang="en-US" dirty="0" err="1" smtClean="0">
                <a:solidFill>
                  <a:srgbClr val="DDDDDD"/>
                </a:solidFill>
                <a:sym typeface="Symbol" pitchFamily="-110" charset="2"/>
              </a:rPr>
              <a:t>LAr</a:t>
            </a:r>
            <a:endParaRPr lang="en-US" dirty="0" smtClean="0">
              <a:solidFill>
                <a:srgbClr val="DDDDDD"/>
              </a:solidFill>
              <a:sym typeface="Symbol" pitchFamily="-110" charset="2"/>
            </a:endParaRPr>
          </a:p>
          <a:p>
            <a:r>
              <a:rPr lang="en-US" dirty="0" err="1" smtClean="0">
                <a:solidFill>
                  <a:srgbClr val="DDDDDD"/>
                </a:solidFill>
                <a:sym typeface="Symbol" pitchFamily="-110" charset="2"/>
              </a:rPr>
              <a:t></a:t>
            </a:r>
            <a:r>
              <a:rPr lang="en-US" dirty="0" err="1" smtClean="0">
                <a:solidFill>
                  <a:srgbClr val="DDDDDD"/>
                </a:solidFill>
              </a:rPr>
              <a:t>/E</a:t>
            </a:r>
            <a:r>
              <a:rPr lang="en-US" baseline="-25000" dirty="0" err="1" smtClean="0">
                <a:solidFill>
                  <a:srgbClr val="DDDDDD"/>
                </a:solidFill>
              </a:rPr>
              <a:t>jet</a:t>
            </a:r>
            <a:r>
              <a:rPr lang="en-US" dirty="0" smtClean="0">
                <a:solidFill>
                  <a:srgbClr val="DDDDDD"/>
                </a:solidFill>
              </a:rPr>
              <a:t>= 50%/</a:t>
            </a:r>
            <a:r>
              <a:rPr lang="en-US" dirty="0" smtClean="0">
                <a:solidFill>
                  <a:srgbClr val="DDDDDD"/>
                </a:solidFill>
                <a:sym typeface="Symbol" pitchFamily="-110" charset="2"/>
              </a:rPr>
              <a:t></a:t>
            </a:r>
            <a:r>
              <a:rPr lang="en-US" dirty="0" smtClean="0">
                <a:solidFill>
                  <a:srgbClr val="DDDDDD"/>
                </a:solidFill>
              </a:rPr>
              <a:t>E</a:t>
            </a:r>
            <a:r>
              <a:rPr lang="en-US" dirty="0" smtClean="0">
                <a:solidFill>
                  <a:srgbClr val="DDDDDD"/>
                </a:solidFill>
                <a:sym typeface="Symbol" pitchFamily="-110" charset="2"/>
              </a:rPr>
              <a:t> </a:t>
            </a:r>
            <a:r>
              <a:rPr lang="en-US" dirty="0" err="1" smtClean="0">
                <a:solidFill>
                  <a:srgbClr val="DDDDDD"/>
                </a:solidFill>
                <a:sym typeface="Symbol" pitchFamily="-110" charset="2"/>
              </a:rPr>
              <a:t></a:t>
            </a:r>
            <a:r>
              <a:rPr lang="en-US" dirty="0" smtClean="0">
                <a:solidFill>
                  <a:srgbClr val="DDDDDD"/>
                </a:solidFill>
                <a:sym typeface="Symbol" pitchFamily="-110" charset="2"/>
              </a:rPr>
              <a:t> 3% </a:t>
            </a:r>
          </a:p>
        </p:txBody>
      </p:sp>
      <p:cxnSp>
        <p:nvCxnSpPr>
          <p:cNvPr id="15" name="Straight Arrow Connector 14"/>
          <p:cNvCxnSpPr>
            <a:stCxn id="14" idx="1"/>
          </p:cNvCxnSpPr>
          <p:nvPr/>
        </p:nvCxnSpPr>
        <p:spPr>
          <a:xfrm flipH="1" flipV="1">
            <a:off x="5305780" y="3858002"/>
            <a:ext cx="1093010" cy="1708912"/>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9" idx="0"/>
          </p:cNvCxnSpPr>
          <p:nvPr/>
        </p:nvCxnSpPr>
        <p:spPr>
          <a:xfrm flipV="1">
            <a:off x="2926904" y="3552578"/>
            <a:ext cx="1815918" cy="1865348"/>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3298883" y="4233333"/>
            <a:ext cx="2675459" cy="1869017"/>
          </a:xfrm>
          <a:prstGeom prst="rect">
            <a:avLst/>
          </a:prstGeom>
          <a:solidFill>
            <a:srgbClr val="CCFFCC"/>
          </a:solidFill>
          <a:ln>
            <a:noFill/>
          </a:ln>
          <a:effectLst>
            <a:outerShdw blurRad="69850" dist="1143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eaLnBrk="0" hangingPunct="0">
              <a:buFont typeface="Arial"/>
              <a:buChar char="•"/>
            </a:pPr>
            <a:r>
              <a:rPr lang="en-US" dirty="0" smtClean="0">
                <a:solidFill>
                  <a:srgbClr val="000000"/>
                </a:solidFill>
                <a:ea typeface="ＭＳ Ｐゴシック" pitchFamily="-110" charset="-128"/>
                <a:cs typeface="ＭＳ Ｐゴシック" pitchFamily="-110" charset="-128"/>
              </a:rPr>
              <a:t>L = 44 </a:t>
            </a:r>
            <a:r>
              <a:rPr lang="en-US" dirty="0" err="1" smtClean="0">
                <a:solidFill>
                  <a:srgbClr val="000000"/>
                </a:solidFill>
                <a:ea typeface="ＭＳ Ｐゴシック" pitchFamily="-110" charset="-128"/>
                <a:cs typeface="ＭＳ Ｐゴシック" pitchFamily="-110" charset="-128"/>
              </a:rPr>
              <a:t>m</a:t>
            </a:r>
            <a:r>
              <a:rPr lang="en-US" dirty="0" smtClean="0">
                <a:solidFill>
                  <a:srgbClr val="000000"/>
                </a:solidFill>
                <a:ea typeface="ＭＳ Ｐゴシック" pitchFamily="-110" charset="-128"/>
                <a:cs typeface="ＭＳ Ｐゴシック" pitchFamily="-110" charset="-128"/>
              </a:rPr>
              <a:t>, </a:t>
            </a:r>
            <a:r>
              <a:rPr lang="en-GB" dirty="0" err="1" smtClean="0">
                <a:solidFill>
                  <a:srgbClr val="000000"/>
                </a:solidFill>
                <a:sym typeface="Symbol" pitchFamily="-110" charset="2"/>
              </a:rPr>
              <a:t></a:t>
            </a:r>
            <a:r>
              <a:rPr lang="en-US" dirty="0" smtClean="0">
                <a:solidFill>
                  <a:srgbClr val="000000"/>
                </a:solidFill>
                <a:ea typeface="ＭＳ Ｐゴシック" pitchFamily="-110" charset="-128"/>
                <a:cs typeface="ＭＳ Ｐゴシック" pitchFamily="-110" charset="-128"/>
              </a:rPr>
              <a:t> ≈ 25 </a:t>
            </a:r>
            <a:r>
              <a:rPr lang="en-US" dirty="0" err="1" smtClean="0">
                <a:solidFill>
                  <a:srgbClr val="000000"/>
                </a:solidFill>
                <a:ea typeface="ＭＳ Ｐゴシック" pitchFamily="-110" charset="-128"/>
                <a:cs typeface="ＭＳ Ｐゴシック" pitchFamily="-110" charset="-128"/>
              </a:rPr>
              <a:t>m</a:t>
            </a:r>
            <a:endParaRPr lang="en-US" dirty="0">
              <a:solidFill>
                <a:srgbClr val="000000"/>
              </a:solidFill>
              <a:ea typeface="ＭＳ Ｐゴシック" pitchFamily="-110" charset="-128"/>
              <a:cs typeface="ＭＳ Ｐゴシック" pitchFamily="-110" charset="-128"/>
            </a:endParaRPr>
          </a:p>
          <a:p>
            <a:pPr eaLnBrk="0" hangingPunct="0">
              <a:buFont typeface="Arial"/>
              <a:buChar char="•"/>
            </a:pPr>
            <a:r>
              <a:rPr lang="en-US" dirty="0" smtClean="0">
                <a:solidFill>
                  <a:srgbClr val="000000"/>
                </a:solidFill>
                <a:ea typeface="ＭＳ Ｐゴシック" pitchFamily="-110" charset="-128"/>
                <a:cs typeface="ＭＳ Ｐゴシック" pitchFamily="-110" charset="-128"/>
              </a:rPr>
              <a:t>7000 </a:t>
            </a:r>
            <a:r>
              <a:rPr lang="en-US" dirty="0" err="1" smtClean="0">
                <a:solidFill>
                  <a:srgbClr val="000000"/>
                </a:solidFill>
                <a:ea typeface="ＭＳ Ｐゴシック" pitchFamily="-110" charset="-128"/>
                <a:cs typeface="ＭＳ Ｐゴシック" pitchFamily="-110" charset="-128"/>
              </a:rPr>
              <a:t>tonnes</a:t>
            </a:r>
            <a:endParaRPr lang="en-US" dirty="0" smtClean="0">
              <a:solidFill>
                <a:srgbClr val="000000"/>
              </a:solidFill>
              <a:ea typeface="ＭＳ Ｐゴシック" pitchFamily="-110" charset="-128"/>
              <a:cs typeface="ＭＳ Ｐゴシック" pitchFamily="-110" charset="-128"/>
            </a:endParaRPr>
          </a:p>
          <a:p>
            <a:pPr eaLnBrk="0" hangingPunct="0">
              <a:buFont typeface="Arial"/>
              <a:buChar char="•"/>
            </a:pPr>
            <a:r>
              <a:rPr lang="en-US" dirty="0" smtClean="0">
                <a:solidFill>
                  <a:srgbClr val="000000"/>
                </a:solidFill>
                <a:ea typeface="ＭＳ Ｐゴシック" pitchFamily="-110" charset="-128"/>
                <a:cs typeface="ＭＳ Ｐゴシック" pitchFamily="-110" charset="-128"/>
              </a:rPr>
              <a:t>≈10</a:t>
            </a:r>
            <a:r>
              <a:rPr lang="en-US" b="1" baseline="30000" dirty="0" smtClean="0">
                <a:solidFill>
                  <a:srgbClr val="000000"/>
                </a:solidFill>
                <a:ea typeface="ＭＳ Ｐゴシック" pitchFamily="-110" charset="-128"/>
                <a:cs typeface="ＭＳ Ｐゴシック" pitchFamily="-110" charset="-128"/>
              </a:rPr>
              <a:t>8</a:t>
            </a:r>
            <a:r>
              <a:rPr lang="en-US" dirty="0" smtClean="0">
                <a:solidFill>
                  <a:srgbClr val="000000"/>
                </a:solidFill>
                <a:ea typeface="ＭＳ Ｐゴシック" pitchFamily="-110" charset="-128"/>
                <a:cs typeface="ＭＳ Ｐゴシック" pitchFamily="-110" charset="-128"/>
              </a:rPr>
              <a:t> electronic channels</a:t>
            </a:r>
          </a:p>
          <a:p>
            <a:pPr>
              <a:buFont typeface="Arial"/>
              <a:buChar char="•"/>
            </a:pPr>
            <a:r>
              <a:rPr lang="en-US" dirty="0" smtClean="0">
                <a:solidFill>
                  <a:srgbClr val="000000"/>
                </a:solidFill>
                <a:ea typeface="ＭＳ Ｐゴシック" pitchFamily="-110" charset="-128"/>
                <a:cs typeface="ＭＳ Ｐゴシック" pitchFamily="-110" charset="-128"/>
              </a:rPr>
              <a:t>2-level trigger reducing 40 MHz collision rate to 1 kHz of events to tape</a:t>
            </a:r>
          </a:p>
        </p:txBody>
      </p:sp>
      <p:cxnSp>
        <p:nvCxnSpPr>
          <p:cNvPr id="25" name="Straight Arrow Connector 24"/>
          <p:cNvCxnSpPr>
            <a:stCxn id="10" idx="2"/>
          </p:cNvCxnSpPr>
          <p:nvPr/>
        </p:nvCxnSpPr>
        <p:spPr>
          <a:xfrm flipH="1">
            <a:off x="1448085" y="1001107"/>
            <a:ext cx="1104166" cy="105911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 name="Date Placeholder 2"/>
          <p:cNvSpPr>
            <a:spLocks noGrp="1"/>
          </p:cNvSpPr>
          <p:nvPr>
            <p:ph type="dt" sz="half" idx="10"/>
          </p:nvPr>
        </p:nvSpPr>
        <p:spPr/>
        <p:txBody>
          <a:bodyPr/>
          <a:lstStyle/>
          <a:p>
            <a:r>
              <a:rPr lang="en-US" smtClean="0"/>
              <a:t>Ricardo Gonçalo</a:t>
            </a:r>
            <a:endParaRPr lang="en-US"/>
          </a:p>
        </p:txBody>
      </p:sp>
      <p:sp>
        <p:nvSpPr>
          <p:cNvPr id="4" name="Footer Placeholder 3"/>
          <p:cNvSpPr>
            <a:spLocks noGrp="1"/>
          </p:cNvSpPr>
          <p:nvPr>
            <p:ph type="ftr" sz="quarter" idx="11"/>
          </p:nvPr>
        </p:nvSpPr>
        <p:spPr/>
        <p:txBody>
          <a:bodyPr/>
          <a:lstStyle/>
          <a:p>
            <a:r>
              <a:rPr lang="en-US" smtClean="0"/>
              <a:t>Seminar 15 May 2019 - FCUL</a:t>
            </a:r>
            <a:endParaRPr lang="en-US"/>
          </a:p>
        </p:txBody>
      </p:sp>
      <p:sp>
        <p:nvSpPr>
          <p:cNvPr id="5" name="Slide Number Placeholder 4"/>
          <p:cNvSpPr>
            <a:spLocks noGrp="1"/>
          </p:cNvSpPr>
          <p:nvPr>
            <p:ph type="sldNum" sz="quarter" idx="12"/>
          </p:nvPr>
        </p:nvSpPr>
        <p:spPr/>
        <p:txBody>
          <a:bodyPr/>
          <a:lstStyle/>
          <a:p>
            <a:fld id="{C3A20669-A2BA-3341-82C2-5524E37FDDD1}" type="slidenum">
              <a:rPr lang="en-US" smtClean="0"/>
              <a:t>21</a:t>
            </a:fld>
            <a:endParaRPr lang="en-US"/>
          </a:p>
        </p:txBody>
      </p:sp>
      <p:cxnSp>
        <p:nvCxnSpPr>
          <p:cNvPr id="30" name="Straight Arrow Connector 29"/>
          <p:cNvCxnSpPr>
            <a:stCxn id="9" idx="0"/>
          </p:cNvCxnSpPr>
          <p:nvPr/>
        </p:nvCxnSpPr>
        <p:spPr>
          <a:xfrm flipV="1">
            <a:off x="2926904" y="3407902"/>
            <a:ext cx="2169620" cy="2010024"/>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38387389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par>
                                <p:cTn id="11" presetID="9"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dissolve">
                                      <p:cBhvr>
                                        <p:cTn id="16" dur="500"/>
                                        <p:tgtEl>
                                          <p:spTgt spid="12"/>
                                        </p:tgtEl>
                                      </p:cBhvr>
                                    </p:animEffect>
                                  </p:childTnLst>
                                </p:cTn>
                              </p:par>
                              <p:par>
                                <p:cTn id="17" presetID="9"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dissolve">
                                      <p:cBhvr>
                                        <p:cTn id="19" dur="500"/>
                                        <p:tgtEl>
                                          <p:spTgt spid="13"/>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ssolve">
                                      <p:cBhvr>
                                        <p:cTn id="22" dur="500"/>
                                        <p:tgtEl>
                                          <p:spTgt spid="14"/>
                                        </p:tgtEl>
                                      </p:cBhvr>
                                    </p:animEffect>
                                  </p:childTnLst>
                                </p:cTn>
                              </p:par>
                              <p:par>
                                <p:cTn id="23" presetID="9"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dissolve">
                                      <p:cBhvr>
                                        <p:cTn id="25" dur="500"/>
                                        <p:tgtEl>
                                          <p:spTgt spid="15"/>
                                        </p:tgtEl>
                                      </p:cBhvr>
                                    </p:animEffect>
                                  </p:childTnLst>
                                </p:cTn>
                              </p:par>
                              <p:par>
                                <p:cTn id="26" presetID="9"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dissolve">
                                      <p:cBhvr>
                                        <p:cTn id="28" dur="500"/>
                                        <p:tgtEl>
                                          <p:spTgt spid="16"/>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dissolve">
                                      <p:cBhvr>
                                        <p:cTn id="31" dur="500"/>
                                        <p:tgtEl>
                                          <p:spTgt spid="17"/>
                                        </p:tgtEl>
                                      </p:cBhvr>
                                    </p:animEffect>
                                  </p:childTnLst>
                                </p:cTn>
                              </p:par>
                              <p:par>
                                <p:cTn id="32" presetID="9" presetClass="entr" presetSubtype="0"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dissolve">
                                      <p:cBhvr>
                                        <p:cTn id="34" dur="500"/>
                                        <p:tgtEl>
                                          <p:spTgt spid="25"/>
                                        </p:tgtEl>
                                      </p:cBhvr>
                                    </p:animEffect>
                                  </p:childTnLst>
                                </p:cTn>
                              </p:par>
                              <p:par>
                                <p:cTn id="35" presetID="9"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dissolve">
                                      <p:cBhvr>
                                        <p:cTn id="3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4"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9141" y1="52911" x2="11953" y2="56561"/>
                        <a14:foregroundMark x1="3880" y1="17780" x2="7396" y2="11219"/>
                        <a14:foregroundMark x1="72448" y1="57609" x2="88255" y2="72554"/>
                        <a14:foregroundMark x1="74557" y1="70458" x2="99349" y2="95613"/>
                        <a14:foregroundMark x1="56979" y1="88276" x2="66641" y2="98758"/>
                        <a14:foregroundMark x1="73307" y1="77795" x2="86328" y2="92741"/>
                        <a14:foregroundMark x1="63125" y1="77290" x2="76667" y2="98486"/>
                        <a14:foregroundMark x1="41667" y1="11491" x2="58906" y2="20419"/>
                        <a14:foregroundMark x1="41484" y1="17508" x2="58724" y2="25388"/>
                        <a14:foregroundMark x1="8802" y1="56832" x2="13542" y2="64169"/>
                        <a14:foregroundMark x1="17240" y1="63121" x2="34453" y2="67585"/>
                        <a14:foregroundMark x1="40964" y1="20148" x2="55729" y2="28533"/>
                        <a14:foregroundMark x1="44844" y1="7570" x2="65755" y2="15955"/>
                      </a14:backgroundRemoval>
                    </a14:imgEffect>
                  </a14:imgLayer>
                </a14:imgProps>
              </a:ext>
            </a:extLst>
          </a:blip>
          <a:stretch>
            <a:fillRect/>
          </a:stretch>
        </p:blipFill>
        <p:spPr>
          <a:xfrm>
            <a:off x="0" y="355600"/>
            <a:ext cx="9144000" cy="6134100"/>
          </a:xfrm>
          <a:prstGeom prst="rect">
            <a:avLst/>
          </a:prstGeom>
        </p:spPr>
      </p:pic>
      <p:grpSp>
        <p:nvGrpSpPr>
          <p:cNvPr id="22" name="Group 21"/>
          <p:cNvGrpSpPr/>
          <p:nvPr/>
        </p:nvGrpSpPr>
        <p:grpSpPr>
          <a:xfrm>
            <a:off x="634995" y="169333"/>
            <a:ext cx="8293048" cy="6325811"/>
            <a:chOff x="634995" y="169333"/>
            <a:chExt cx="8293048" cy="6325811"/>
          </a:xfrm>
        </p:grpSpPr>
        <p:sp>
          <p:nvSpPr>
            <p:cNvPr id="6" name="Rectangle 5"/>
            <p:cNvSpPr>
              <a:spLocks noChangeArrowheads="1"/>
            </p:cNvSpPr>
            <p:nvPr/>
          </p:nvSpPr>
          <p:spPr bwMode="auto">
            <a:xfrm>
              <a:off x="634995" y="5417926"/>
              <a:ext cx="2809659" cy="1077218"/>
            </a:xfrm>
            <a:prstGeom prst="rect">
              <a:avLst/>
            </a:prstGeom>
            <a:solidFill>
              <a:schemeClr val="tx2">
                <a:lumMod val="50000"/>
              </a:schemeClr>
            </a:solidFill>
            <a:ln w="57150" cmpd="sng">
              <a:noFill/>
              <a:miter lim="800000"/>
              <a:headEnd/>
              <a:tailEnd/>
            </a:ln>
            <a:effectLst>
              <a:outerShdw blurRad="69850" dist="50800" dir="2700000" algn="tl" rotWithShape="0">
                <a:srgbClr val="000000">
                  <a:alpha val="43000"/>
                </a:srgbClr>
              </a:outerShdw>
            </a:effectLst>
          </p:spPr>
          <p:txBody>
            <a:bodyPr wrap="square">
              <a:prstTxWarp prst="textNoShape">
                <a:avLst/>
              </a:prstTxWarp>
              <a:spAutoFit/>
            </a:bodyPr>
            <a:lstStyle/>
            <a:p>
              <a:r>
                <a:rPr lang="en-US" sz="1600" b="1" dirty="0" smtClean="0">
                  <a:solidFill>
                    <a:srgbClr val="FFFFFF"/>
                  </a:solidFill>
                </a:rPr>
                <a:t>Solenoid: </a:t>
              </a:r>
              <a:r>
                <a:rPr lang="en-US" sz="1600" dirty="0" smtClean="0">
                  <a:solidFill>
                    <a:srgbClr val="FFFFFF"/>
                  </a:solidFill>
                </a:rPr>
                <a:t>B = 4 T</a:t>
              </a:r>
              <a:endParaRPr lang="en-US" sz="1600" b="1" dirty="0" smtClean="0">
                <a:solidFill>
                  <a:srgbClr val="FFFFFF"/>
                </a:solidFill>
              </a:endParaRPr>
            </a:p>
            <a:p>
              <a:r>
                <a:rPr lang="en-US" sz="1600" b="1" dirty="0" smtClean="0">
                  <a:solidFill>
                    <a:srgbClr val="FFFFFF"/>
                  </a:solidFill>
                </a:rPr>
                <a:t>Inner Tracker:</a:t>
              </a:r>
              <a:endParaRPr lang="en-US" sz="1600" dirty="0" smtClean="0">
                <a:solidFill>
                  <a:srgbClr val="FFFFFF"/>
                </a:solidFill>
              </a:endParaRPr>
            </a:p>
            <a:p>
              <a:r>
                <a:rPr lang="en-US" sz="1600" dirty="0">
                  <a:solidFill>
                    <a:srgbClr val="FFFFFF"/>
                  </a:solidFill>
                </a:rPr>
                <a:t>Si</a:t>
              </a:r>
              <a:r>
                <a:rPr lang="en-US" sz="1600" dirty="0" smtClean="0">
                  <a:solidFill>
                    <a:srgbClr val="FFFFFF"/>
                  </a:solidFill>
                </a:rPr>
                <a:t> </a:t>
              </a:r>
              <a:r>
                <a:rPr lang="en-US" sz="1600" dirty="0">
                  <a:solidFill>
                    <a:srgbClr val="FFFFFF"/>
                  </a:solidFill>
                </a:rPr>
                <a:t>p</a:t>
              </a:r>
              <a:r>
                <a:rPr lang="en-US" sz="1600" dirty="0" smtClean="0">
                  <a:solidFill>
                    <a:srgbClr val="FFFFFF"/>
                  </a:solidFill>
                </a:rPr>
                <a:t>ixels/strips</a:t>
              </a:r>
            </a:p>
            <a:p>
              <a:r>
                <a:rPr lang="en-US" sz="1600" dirty="0" smtClean="0">
                  <a:solidFill>
                    <a:srgbClr val="FFFFFF"/>
                  </a:solidFill>
                  <a:sym typeface="Symbol" pitchFamily="-110" charset="2"/>
                </a:rPr>
                <a:t></a:t>
              </a:r>
              <a:r>
                <a:rPr lang="en-US" sz="1600" dirty="0">
                  <a:solidFill>
                    <a:srgbClr val="FFFFFF"/>
                  </a:solidFill>
                </a:rPr>
                <a:t>/</a:t>
              </a:r>
              <a:r>
                <a:rPr lang="en-US" sz="1600" dirty="0" err="1">
                  <a:solidFill>
                    <a:srgbClr val="FFFFFF"/>
                  </a:solidFill>
                </a:rPr>
                <a:t>p</a:t>
              </a:r>
              <a:r>
                <a:rPr lang="en-US" sz="1600" baseline="-25000" dirty="0" err="1">
                  <a:solidFill>
                    <a:srgbClr val="FFFFFF"/>
                  </a:solidFill>
                </a:rPr>
                <a:t>T</a:t>
              </a:r>
              <a:r>
                <a:rPr lang="en-US" sz="1600" dirty="0" smtClean="0">
                  <a:solidFill>
                    <a:srgbClr val="FFFFFF"/>
                  </a:solidFill>
                </a:rPr>
                <a:t> = 0.02% </a:t>
              </a:r>
              <a:r>
                <a:rPr lang="en-US" sz="1600" dirty="0" err="1">
                  <a:solidFill>
                    <a:srgbClr val="FFFFFF"/>
                  </a:solidFill>
                </a:rPr>
                <a:t>p</a:t>
              </a:r>
              <a:r>
                <a:rPr lang="en-US" sz="1600" baseline="-25000" dirty="0" err="1">
                  <a:solidFill>
                    <a:srgbClr val="FFFFFF"/>
                  </a:solidFill>
                </a:rPr>
                <a:t>T</a:t>
              </a:r>
              <a:r>
                <a:rPr lang="en-US" sz="1600" baseline="-25000" dirty="0">
                  <a:solidFill>
                    <a:srgbClr val="FFFFFF"/>
                  </a:solidFill>
                </a:rPr>
                <a:t> </a:t>
              </a:r>
              <a:r>
                <a:rPr lang="en-US" sz="1600" dirty="0">
                  <a:solidFill>
                    <a:srgbClr val="FFFFFF"/>
                  </a:solidFill>
                </a:rPr>
                <a:t>(</a:t>
              </a:r>
              <a:r>
                <a:rPr lang="en-US" sz="1600" dirty="0" err="1">
                  <a:solidFill>
                    <a:srgbClr val="FFFFFF"/>
                  </a:solidFill>
                </a:rPr>
                <a:t>GeV</a:t>
              </a:r>
              <a:r>
                <a:rPr lang="en-US" sz="1600" dirty="0">
                  <a:solidFill>
                    <a:srgbClr val="FFFFFF"/>
                  </a:solidFill>
                </a:rPr>
                <a:t>) </a:t>
              </a:r>
              <a:r>
                <a:rPr lang="en-US" sz="1600" dirty="0">
                  <a:solidFill>
                    <a:srgbClr val="FFFFFF"/>
                  </a:solidFill>
                  <a:sym typeface="Symbol" pitchFamily="-110" charset="2"/>
                </a:rPr>
                <a:t> </a:t>
              </a:r>
              <a:r>
                <a:rPr lang="en-US" sz="1600" dirty="0" smtClean="0">
                  <a:solidFill>
                    <a:srgbClr val="FFFFFF"/>
                  </a:solidFill>
                  <a:sym typeface="Symbol" pitchFamily="-110" charset="2"/>
                </a:rPr>
                <a:t>0.005</a:t>
              </a:r>
              <a:endParaRPr lang="en-US" sz="1600" dirty="0">
                <a:solidFill>
                  <a:srgbClr val="FFFFFF"/>
                </a:solidFill>
              </a:endParaRPr>
            </a:p>
          </p:txBody>
        </p:sp>
        <p:sp>
          <p:nvSpPr>
            <p:cNvPr id="7" name="Rectangle 6"/>
            <p:cNvSpPr/>
            <p:nvPr/>
          </p:nvSpPr>
          <p:spPr>
            <a:xfrm>
              <a:off x="634995" y="169333"/>
              <a:ext cx="4332116" cy="831774"/>
            </a:xfrm>
            <a:prstGeom prst="rect">
              <a:avLst/>
            </a:prstGeom>
            <a:solidFill>
              <a:srgbClr val="5896E5"/>
            </a:solidFill>
            <a:ln>
              <a:noFill/>
            </a:ln>
            <a:effectLst>
              <a:outerShdw blurRad="69850" dist="508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eaLnBrk="0" hangingPunct="0"/>
              <a:r>
                <a:rPr lang="en-US" sz="1600" b="1" dirty="0" err="1" smtClean="0">
                  <a:solidFill>
                    <a:schemeClr val="bg1">
                      <a:lumMod val="85000"/>
                      <a:lumOff val="15000"/>
                    </a:schemeClr>
                  </a:solidFill>
                  <a:ea typeface="ＭＳ Ｐゴシック" pitchFamily="-110" charset="-128"/>
                  <a:cs typeface="ＭＳ Ｐゴシック" pitchFamily="-110" charset="-128"/>
                </a:rPr>
                <a:t>Muon</a:t>
              </a:r>
              <a:r>
                <a:rPr lang="en-US" sz="1600" b="1" dirty="0" smtClean="0">
                  <a:solidFill>
                    <a:schemeClr val="bg1">
                      <a:lumMod val="85000"/>
                      <a:lumOff val="15000"/>
                    </a:schemeClr>
                  </a:solidFill>
                  <a:ea typeface="ＭＳ Ｐゴシック" pitchFamily="-110" charset="-128"/>
                  <a:cs typeface="ＭＳ Ｐゴシック" pitchFamily="-110" charset="-128"/>
                </a:rPr>
                <a:t> Spectrometer</a:t>
              </a:r>
              <a:r>
                <a:rPr lang="en-US" sz="1600" b="1" dirty="0" smtClean="0">
                  <a:solidFill>
                    <a:schemeClr val="bg1">
                      <a:lumMod val="85000"/>
                      <a:lumOff val="15000"/>
                    </a:schemeClr>
                  </a:solidFill>
                  <a:ea typeface="ＭＳ Ｐゴシック" pitchFamily="-110" charset="-128"/>
                  <a:cs typeface="ＭＳ Ｐゴシック" pitchFamily="-110" charset="-128"/>
                  <a:sym typeface="Symbol" pitchFamily="-110" charset="2"/>
                </a:rPr>
                <a:t>:</a:t>
              </a:r>
              <a:endParaRPr lang="en-US" sz="1600" b="1" dirty="0" smtClean="0">
                <a:solidFill>
                  <a:schemeClr val="bg1"/>
                </a:solidFill>
                <a:ea typeface="ＭＳ Ｐゴシック" pitchFamily="-110" charset="-128"/>
                <a:cs typeface="ＭＳ Ｐゴシック" pitchFamily="-110" charset="-128"/>
                <a:sym typeface="Symbol" pitchFamily="-110" charset="2"/>
              </a:endParaRPr>
            </a:p>
            <a:p>
              <a:pPr eaLnBrk="0" hangingPunct="0"/>
              <a:r>
                <a:rPr lang="en-US" sz="1600" dirty="0" smtClean="0">
                  <a:solidFill>
                    <a:schemeClr val="bg1">
                      <a:lumMod val="85000"/>
                      <a:lumOff val="15000"/>
                    </a:schemeClr>
                  </a:solidFill>
                  <a:ea typeface="ＭＳ Ｐゴシック" pitchFamily="-110" charset="-128"/>
                  <a:cs typeface="ＭＳ Ｐゴシック" pitchFamily="-110" charset="-128"/>
                  <a:sym typeface="Symbol" pitchFamily="-110" charset="2"/>
                </a:rPr>
                <a:t>Steel return</a:t>
              </a:r>
              <a:r>
                <a:rPr lang="en-US" sz="1600" dirty="0">
                  <a:solidFill>
                    <a:schemeClr val="bg1">
                      <a:lumMod val="85000"/>
                      <a:lumOff val="15000"/>
                    </a:schemeClr>
                  </a:solidFill>
                  <a:ea typeface="ＭＳ Ｐゴシック" pitchFamily="-110" charset="-128"/>
                  <a:cs typeface="ＭＳ Ｐゴシック" pitchFamily="-110" charset="-128"/>
                  <a:sym typeface="Symbol" pitchFamily="-110" charset="2"/>
                </a:rPr>
                <a:t> </a:t>
              </a:r>
              <a:r>
                <a:rPr lang="en-US" sz="1600" dirty="0" smtClean="0">
                  <a:solidFill>
                    <a:schemeClr val="bg1">
                      <a:lumMod val="85000"/>
                      <a:lumOff val="15000"/>
                    </a:schemeClr>
                  </a:solidFill>
                  <a:ea typeface="ＭＳ Ｐゴシック" pitchFamily="-110" charset="-128"/>
                  <a:cs typeface="ＭＳ Ｐゴシック" pitchFamily="-110" charset="-128"/>
                  <a:sym typeface="Symbol" pitchFamily="-110" charset="2"/>
                </a:rPr>
                <a:t>yoke and gas-based </a:t>
              </a:r>
              <a:r>
                <a:rPr lang="en-US" sz="1600" dirty="0" err="1" smtClean="0">
                  <a:solidFill>
                    <a:schemeClr val="bg1">
                      <a:lumMod val="85000"/>
                      <a:lumOff val="15000"/>
                    </a:schemeClr>
                  </a:solidFill>
                  <a:ea typeface="ＭＳ Ｐゴシック" pitchFamily="-110" charset="-128"/>
                  <a:cs typeface="ＭＳ Ｐゴシック" pitchFamily="-110" charset="-128"/>
                  <a:sym typeface="Symbol" pitchFamily="-110" charset="2"/>
                </a:rPr>
                <a:t>muon</a:t>
              </a:r>
              <a:r>
                <a:rPr lang="en-US" sz="1600" dirty="0" smtClean="0">
                  <a:solidFill>
                    <a:schemeClr val="bg1">
                      <a:lumMod val="85000"/>
                      <a:lumOff val="15000"/>
                    </a:schemeClr>
                  </a:solidFill>
                  <a:ea typeface="ＭＳ Ｐゴシック" pitchFamily="-110" charset="-128"/>
                  <a:cs typeface="ＭＳ Ｐゴシック" pitchFamily="-110" charset="-128"/>
                  <a:sym typeface="Symbol" pitchFamily="-110" charset="2"/>
                </a:rPr>
                <a:t> chambers</a:t>
              </a:r>
              <a:endParaRPr lang="en-US" sz="1600" dirty="0" smtClean="0">
                <a:solidFill>
                  <a:schemeClr val="bg1">
                    <a:lumMod val="85000"/>
                    <a:lumOff val="15000"/>
                  </a:schemeClr>
                </a:solidFill>
                <a:ea typeface="ＭＳ Ｐゴシック" pitchFamily="-110" charset="-128"/>
                <a:cs typeface="ＭＳ Ｐゴシック" pitchFamily="-110" charset="-128"/>
              </a:endParaRPr>
            </a:p>
            <a:p>
              <a:pPr eaLnBrk="0" hangingPunct="0"/>
              <a:r>
                <a:rPr lang="en-US" sz="1600" dirty="0" err="1" smtClean="0">
                  <a:solidFill>
                    <a:schemeClr val="bg1">
                      <a:lumMod val="85000"/>
                      <a:lumOff val="15000"/>
                    </a:schemeClr>
                  </a:solidFill>
                </a:rPr>
                <a:t>σ</a:t>
              </a:r>
              <a:r>
                <a:rPr lang="en-US" sz="1600" dirty="0" smtClean="0">
                  <a:solidFill>
                    <a:schemeClr val="bg1">
                      <a:lumMod val="85000"/>
                      <a:lumOff val="15000"/>
                    </a:schemeClr>
                  </a:solidFill>
                </a:rPr>
                <a:t>/</a:t>
              </a:r>
              <a:r>
                <a:rPr lang="en-US" sz="1600" dirty="0" err="1" smtClean="0">
                  <a:solidFill>
                    <a:schemeClr val="bg1">
                      <a:lumMod val="85000"/>
                      <a:lumOff val="15000"/>
                    </a:schemeClr>
                  </a:solidFill>
                </a:rPr>
                <a:t>p</a:t>
              </a:r>
              <a:r>
                <a:rPr lang="en-US" sz="1600" baseline="-25000" dirty="0" err="1" smtClean="0">
                  <a:solidFill>
                    <a:schemeClr val="bg1">
                      <a:lumMod val="85000"/>
                      <a:lumOff val="15000"/>
                    </a:schemeClr>
                  </a:solidFill>
                </a:rPr>
                <a:t>T</a:t>
              </a:r>
              <a:r>
                <a:rPr lang="en-US" sz="1600" baseline="-25000" dirty="0" smtClean="0">
                  <a:solidFill>
                    <a:schemeClr val="bg1">
                      <a:lumMod val="85000"/>
                      <a:lumOff val="15000"/>
                    </a:schemeClr>
                  </a:solidFill>
                </a:rPr>
                <a:t> </a:t>
              </a:r>
              <a:r>
                <a:rPr lang="en-US" sz="1600" dirty="0" smtClean="0">
                  <a:solidFill>
                    <a:schemeClr val="bg1">
                      <a:lumMod val="85000"/>
                      <a:lumOff val="15000"/>
                    </a:schemeClr>
                  </a:solidFill>
                </a:rPr>
                <a:t>= 1% @ 50GeV</a:t>
              </a:r>
              <a:r>
                <a:rPr lang="en-US" sz="1600" baseline="0" dirty="0" smtClean="0">
                  <a:solidFill>
                    <a:schemeClr val="bg1">
                      <a:lumMod val="85000"/>
                      <a:lumOff val="15000"/>
                    </a:schemeClr>
                  </a:solidFill>
                </a:rPr>
                <a:t> to 5% @ 1TeV (ID+MS)</a:t>
              </a:r>
              <a:endParaRPr lang="en-US" sz="1600" dirty="0" smtClean="0">
                <a:solidFill>
                  <a:schemeClr val="bg1">
                    <a:lumMod val="85000"/>
                    <a:lumOff val="15000"/>
                  </a:schemeClr>
                </a:solidFill>
              </a:endParaRPr>
            </a:p>
          </p:txBody>
        </p:sp>
        <p:sp>
          <p:nvSpPr>
            <p:cNvPr id="8" name="Rectangle 7"/>
            <p:cNvSpPr/>
            <p:nvPr/>
          </p:nvSpPr>
          <p:spPr>
            <a:xfrm>
              <a:off x="5611989" y="169333"/>
              <a:ext cx="2332568" cy="831773"/>
            </a:xfrm>
            <a:prstGeom prst="rect">
              <a:avLst/>
            </a:prstGeom>
            <a:solidFill>
              <a:srgbClr val="FFB04F"/>
            </a:solidFill>
            <a:ln>
              <a:noFill/>
            </a:ln>
            <a:effectLst>
              <a:outerShdw blurRad="53975" dist="762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1600" b="1" dirty="0" smtClean="0">
                  <a:solidFill>
                    <a:srgbClr val="000000"/>
                  </a:solidFill>
                </a:rPr>
                <a:t>EM calorimeter:</a:t>
              </a:r>
              <a:endParaRPr lang="en-US" sz="1600" dirty="0" smtClean="0">
                <a:solidFill>
                  <a:srgbClr val="000000"/>
                </a:solidFill>
              </a:endParaRPr>
            </a:p>
            <a:p>
              <a:r>
                <a:rPr lang="en-US" sz="1600" dirty="0" smtClean="0">
                  <a:solidFill>
                    <a:srgbClr val="000000"/>
                  </a:solidFill>
                </a:rPr>
                <a:t>PbWO</a:t>
              </a:r>
              <a:r>
                <a:rPr lang="en-US" sz="1600" baseline="-25000" dirty="0" smtClean="0">
                  <a:solidFill>
                    <a:srgbClr val="000000"/>
                  </a:solidFill>
                </a:rPr>
                <a:t>4</a:t>
              </a:r>
              <a:r>
                <a:rPr lang="en-US" sz="1600" dirty="0" smtClean="0">
                  <a:solidFill>
                    <a:srgbClr val="000000"/>
                  </a:solidFill>
                </a:rPr>
                <a:t> crystals </a:t>
              </a:r>
              <a:r>
                <a:rPr lang="en-US" sz="1600" dirty="0" err="1" smtClean="0">
                  <a:solidFill>
                    <a:srgbClr val="000000"/>
                  </a:solidFill>
                </a:rPr>
                <a:t>homogen</a:t>
              </a:r>
              <a:r>
                <a:rPr lang="en-US" sz="1600" dirty="0" smtClean="0">
                  <a:solidFill>
                    <a:srgbClr val="000000"/>
                  </a:solidFill>
                </a:rPr>
                <a:t>.</a:t>
              </a:r>
            </a:p>
            <a:p>
              <a:r>
                <a:rPr lang="en-US" sz="1600" dirty="0" smtClean="0">
                  <a:solidFill>
                    <a:srgbClr val="000000"/>
                  </a:solidFill>
                  <a:sym typeface="Symbol" pitchFamily="-110" charset="2"/>
                </a:rPr>
                <a:t></a:t>
              </a:r>
              <a:r>
                <a:rPr lang="en-US" sz="1600" dirty="0" smtClean="0">
                  <a:solidFill>
                    <a:srgbClr val="000000"/>
                  </a:solidFill>
                </a:rPr>
                <a:t>/E = 2-5%/</a:t>
              </a:r>
              <a:r>
                <a:rPr lang="en-US" sz="1600" dirty="0" smtClean="0">
                  <a:solidFill>
                    <a:srgbClr val="000000"/>
                  </a:solidFill>
                  <a:sym typeface="Symbol" pitchFamily="-110" charset="2"/>
                </a:rPr>
                <a:t></a:t>
              </a:r>
              <a:r>
                <a:rPr lang="en-US" sz="1600" dirty="0" smtClean="0">
                  <a:solidFill>
                    <a:srgbClr val="000000"/>
                  </a:solidFill>
                </a:rPr>
                <a:t>E </a:t>
              </a:r>
              <a:r>
                <a:rPr lang="en-US" sz="1600" dirty="0" smtClean="0">
                  <a:solidFill>
                    <a:srgbClr val="000000"/>
                  </a:solidFill>
                  <a:sym typeface="Symbol" pitchFamily="-110" charset="2"/>
                </a:rPr>
                <a:t> 0.005</a:t>
              </a:r>
              <a:endParaRPr lang="es-ES_tradnl" sz="1600" dirty="0" smtClean="0">
                <a:solidFill>
                  <a:srgbClr val="000000"/>
                </a:solidFill>
                <a:sym typeface="Symbol" pitchFamily="-110" charset="2"/>
              </a:endParaRPr>
            </a:p>
          </p:txBody>
        </p:sp>
        <p:sp>
          <p:nvSpPr>
            <p:cNvPr id="9" name="Rectangle 8"/>
            <p:cNvSpPr/>
            <p:nvPr/>
          </p:nvSpPr>
          <p:spPr>
            <a:xfrm>
              <a:off x="6288269" y="2872518"/>
              <a:ext cx="2639774" cy="1005329"/>
            </a:xfrm>
            <a:prstGeom prst="rect">
              <a:avLst/>
            </a:prstGeom>
            <a:solidFill>
              <a:srgbClr val="008000"/>
            </a:solidFill>
            <a:ln>
              <a:noFill/>
            </a:ln>
            <a:effectLst>
              <a:outerShdw blurRad="69850" dist="508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b="1" dirty="0" err="1" smtClean="0">
                  <a:solidFill>
                    <a:srgbClr val="DDDDDD"/>
                  </a:solidFill>
                </a:rPr>
                <a:t>Hadronic</a:t>
              </a:r>
              <a:r>
                <a:rPr lang="en-US" b="1" dirty="0" smtClean="0">
                  <a:solidFill>
                    <a:srgbClr val="DDDDDD"/>
                  </a:solidFill>
                </a:rPr>
                <a:t> calorimeter: </a:t>
              </a:r>
            </a:p>
            <a:p>
              <a:r>
                <a:rPr lang="en-US" dirty="0" err="1" smtClean="0">
                  <a:solidFill>
                    <a:srgbClr val="DDDDDD"/>
                  </a:solidFill>
                  <a:sym typeface="Symbol" pitchFamily="-110" charset="2"/>
                </a:rPr>
                <a:t>Brass+scint</a:t>
              </a:r>
              <a:r>
                <a:rPr lang="en-US" dirty="0" smtClean="0">
                  <a:solidFill>
                    <a:srgbClr val="DDDDDD"/>
                  </a:solidFill>
                  <a:sym typeface="Symbol" pitchFamily="-110" charset="2"/>
                </a:rPr>
                <a:t>./</a:t>
              </a:r>
              <a:r>
                <a:rPr lang="en-US" dirty="0" err="1" smtClean="0">
                  <a:solidFill>
                    <a:srgbClr val="DDDDDD"/>
                  </a:solidFill>
                  <a:sym typeface="Symbol" pitchFamily="-110" charset="2"/>
                </a:rPr>
                <a:t>Steel+quartz</a:t>
              </a:r>
              <a:endParaRPr lang="en-US" dirty="0" smtClean="0">
                <a:solidFill>
                  <a:srgbClr val="DDDDDD"/>
                </a:solidFill>
                <a:sym typeface="Symbol" pitchFamily="-110" charset="2"/>
              </a:endParaRPr>
            </a:p>
            <a:p>
              <a:r>
                <a:rPr lang="en-US" dirty="0" smtClean="0">
                  <a:solidFill>
                    <a:srgbClr val="DDDDDD"/>
                  </a:solidFill>
                  <a:sym typeface="Symbol" pitchFamily="-110" charset="2"/>
                </a:rPr>
                <a:t></a:t>
              </a:r>
              <a:r>
                <a:rPr lang="en-US" dirty="0" smtClean="0">
                  <a:solidFill>
                    <a:srgbClr val="DDDDDD"/>
                  </a:solidFill>
                </a:rPr>
                <a:t>/</a:t>
              </a:r>
              <a:r>
                <a:rPr lang="en-US" dirty="0" err="1" smtClean="0">
                  <a:solidFill>
                    <a:srgbClr val="DDDDDD"/>
                  </a:solidFill>
                </a:rPr>
                <a:t>E</a:t>
              </a:r>
              <a:r>
                <a:rPr lang="en-US" baseline="-25000" dirty="0" err="1" smtClean="0">
                  <a:solidFill>
                    <a:srgbClr val="DDDDDD"/>
                  </a:solidFill>
                </a:rPr>
                <a:t>jet</a:t>
              </a:r>
              <a:r>
                <a:rPr lang="en-US" dirty="0" smtClean="0">
                  <a:solidFill>
                    <a:srgbClr val="DDDDDD"/>
                  </a:solidFill>
                </a:rPr>
                <a:t>= 100%/</a:t>
              </a:r>
              <a:r>
                <a:rPr lang="en-US" dirty="0" smtClean="0">
                  <a:solidFill>
                    <a:srgbClr val="DDDDDD"/>
                  </a:solidFill>
                  <a:sym typeface="Symbol" pitchFamily="-110" charset="2"/>
                </a:rPr>
                <a:t></a:t>
              </a:r>
              <a:r>
                <a:rPr lang="en-US" dirty="0" smtClean="0">
                  <a:solidFill>
                    <a:srgbClr val="DDDDDD"/>
                  </a:solidFill>
                </a:rPr>
                <a:t>E</a:t>
              </a:r>
              <a:r>
                <a:rPr lang="en-US" dirty="0" smtClean="0">
                  <a:solidFill>
                    <a:srgbClr val="DDDDDD"/>
                  </a:solidFill>
                  <a:sym typeface="Symbol" pitchFamily="-110" charset="2"/>
                </a:rPr>
                <a:t>  0.05 </a:t>
              </a:r>
            </a:p>
          </p:txBody>
        </p:sp>
        <p:cxnSp>
          <p:nvCxnSpPr>
            <p:cNvPr id="11" name="Straight Arrow Connector 10"/>
            <p:cNvCxnSpPr>
              <a:stCxn id="7" idx="2"/>
            </p:cNvCxnSpPr>
            <p:nvPr/>
          </p:nvCxnSpPr>
          <p:spPr>
            <a:xfrm>
              <a:off x="2801053" y="1001107"/>
              <a:ext cx="1392905" cy="50994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8" idx="2"/>
            </p:cNvCxnSpPr>
            <p:nvPr/>
          </p:nvCxnSpPr>
          <p:spPr>
            <a:xfrm flipH="1">
              <a:off x="3794258" y="1001106"/>
              <a:ext cx="2984015" cy="1779870"/>
            </a:xfrm>
            <a:prstGeom prst="straightConnector1">
              <a:avLst/>
            </a:prstGeom>
            <a:ln>
              <a:solidFill>
                <a:schemeClr val="accent6">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6" idx="0"/>
            </p:cNvCxnSpPr>
            <p:nvPr/>
          </p:nvCxnSpPr>
          <p:spPr>
            <a:xfrm flipV="1">
              <a:off x="2039825" y="3407902"/>
              <a:ext cx="1754433" cy="2010024"/>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6" idx="0"/>
            </p:cNvCxnSpPr>
            <p:nvPr/>
          </p:nvCxnSpPr>
          <p:spPr>
            <a:xfrm flipV="1">
              <a:off x="2039825" y="3665102"/>
              <a:ext cx="761228" cy="1752824"/>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9" idx="1"/>
            </p:cNvCxnSpPr>
            <p:nvPr/>
          </p:nvCxnSpPr>
          <p:spPr>
            <a:xfrm flipH="1" flipV="1">
              <a:off x="4193958" y="2780976"/>
              <a:ext cx="2094311" cy="594207"/>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grpSp>
      <p:sp>
        <p:nvSpPr>
          <p:cNvPr id="2" name="Date Placeholder 1"/>
          <p:cNvSpPr>
            <a:spLocks noGrp="1"/>
          </p:cNvSpPr>
          <p:nvPr>
            <p:ph type="dt" sz="half" idx="10"/>
          </p:nvPr>
        </p:nvSpPr>
        <p:spPr/>
        <p:txBody>
          <a:bodyPr/>
          <a:lstStyle/>
          <a:p>
            <a:r>
              <a:rPr lang="en-US" smtClean="0"/>
              <a:t>Ricardo Gonçalo</a:t>
            </a:r>
            <a:endParaRPr lang="pt-PT"/>
          </a:p>
        </p:txBody>
      </p:sp>
      <p:sp>
        <p:nvSpPr>
          <p:cNvPr id="3" name="Footer Placeholder 2"/>
          <p:cNvSpPr>
            <a:spLocks noGrp="1"/>
          </p:cNvSpPr>
          <p:nvPr>
            <p:ph type="ftr" sz="quarter" idx="11"/>
          </p:nvPr>
        </p:nvSpPr>
        <p:spPr/>
        <p:txBody>
          <a:bodyPr/>
          <a:lstStyle/>
          <a:p>
            <a:r>
              <a:rPr lang="pt-PT" smtClean="0"/>
              <a:t>Seminar 15 May 2019 - FCUL</a:t>
            </a:r>
            <a:endParaRPr lang="pt-PT"/>
          </a:p>
        </p:txBody>
      </p:sp>
      <p:sp>
        <p:nvSpPr>
          <p:cNvPr id="5" name="Slide Number Placeholder 4"/>
          <p:cNvSpPr>
            <a:spLocks noGrp="1"/>
          </p:cNvSpPr>
          <p:nvPr>
            <p:ph type="sldNum" sz="quarter" idx="12"/>
          </p:nvPr>
        </p:nvSpPr>
        <p:spPr/>
        <p:txBody>
          <a:bodyPr/>
          <a:lstStyle/>
          <a:p>
            <a:fld id="{9B03DFD9-BCD4-D04F-A8C7-92475F67CE52}" type="slidenum">
              <a:rPr lang="pt-PT" smtClean="0"/>
              <a:t>22</a:t>
            </a:fld>
            <a:endParaRPr lang="pt-PT"/>
          </a:p>
        </p:txBody>
      </p:sp>
    </p:spTree>
    <p:custDataLst>
      <p:tags r:id="rId1"/>
    </p:custDataLst>
    <p:extLst>
      <p:ext uri="{BB962C8B-B14F-4D97-AF65-F5344CB8AC3E}">
        <p14:creationId xmlns:p14="http://schemas.microsoft.com/office/powerpoint/2010/main" val="2954999105"/>
      </p:ext>
    </p:extLst>
  </p:cSld>
  <p:clrMapOvr>
    <a:masterClrMapping/>
  </p:clrMapOvr>
  <mc:AlternateContent xmlns:mc="http://schemas.openxmlformats.org/markup-compatibility/2006" xmlns:p14="http://schemas.microsoft.com/office/powerpoint/2010/main">
    <mc:Choice Requires="p14">
      <p:transition spd="slow" p14:dur="2000" advTm="53251"/>
    </mc:Choice>
    <mc:Fallback xmlns="">
      <p:transition xmlns:p14="http://schemas.microsoft.com/office/powerpoint/2010/main" spd="slow" advTm="53251"/>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Ricardo Gonçalo</a:t>
            </a:r>
            <a:endParaRPr lang="pt-PT"/>
          </a:p>
        </p:txBody>
      </p:sp>
      <p:sp>
        <p:nvSpPr>
          <p:cNvPr id="5" name="Footer Placeholder 4"/>
          <p:cNvSpPr>
            <a:spLocks noGrp="1"/>
          </p:cNvSpPr>
          <p:nvPr>
            <p:ph type="ftr" sz="quarter" idx="11"/>
          </p:nvPr>
        </p:nvSpPr>
        <p:spPr/>
        <p:txBody>
          <a:bodyPr/>
          <a:lstStyle/>
          <a:p>
            <a:r>
              <a:rPr lang="pt-PT" smtClean="0"/>
              <a:t>Seminar 15 May 2019 - FCUL</a:t>
            </a:r>
            <a:endParaRPr lang="pt-PT"/>
          </a:p>
        </p:txBody>
      </p:sp>
      <p:sp>
        <p:nvSpPr>
          <p:cNvPr id="6" name="Slide Number Placeholder 5"/>
          <p:cNvSpPr>
            <a:spLocks noGrp="1"/>
          </p:cNvSpPr>
          <p:nvPr>
            <p:ph type="sldNum" sz="quarter" idx="12"/>
          </p:nvPr>
        </p:nvSpPr>
        <p:spPr/>
        <p:txBody>
          <a:bodyPr/>
          <a:lstStyle/>
          <a:p>
            <a:fld id="{9B03DFD9-BCD4-D04F-A8C7-92475F67CE52}" type="slidenum">
              <a:rPr lang="pt-PT" smtClean="0"/>
              <a:t>23</a:t>
            </a:fld>
            <a:endParaRPr lang="pt-PT"/>
          </a:p>
        </p:txBody>
      </p:sp>
      <p:grpSp>
        <p:nvGrpSpPr>
          <p:cNvPr id="8" name="Group 7"/>
          <p:cNvGrpSpPr/>
          <p:nvPr/>
        </p:nvGrpSpPr>
        <p:grpSpPr>
          <a:xfrm>
            <a:off x="0" y="416010"/>
            <a:ext cx="9144000" cy="6037326"/>
            <a:chOff x="0" y="406400"/>
            <a:chExt cx="9144000" cy="6037326"/>
          </a:xfrm>
        </p:grpSpPr>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406400"/>
              <a:ext cx="9144000" cy="6037326"/>
            </a:xfrm>
            <a:prstGeom prst="rect">
              <a:avLst/>
            </a:prstGeom>
          </p:spPr>
        </p:pic>
        <p:sp>
          <p:nvSpPr>
            <p:cNvPr id="7" name="Rectangle 6"/>
            <p:cNvSpPr/>
            <p:nvPr/>
          </p:nvSpPr>
          <p:spPr>
            <a:xfrm>
              <a:off x="5868144" y="4365104"/>
              <a:ext cx="3275856" cy="2078622"/>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PT"/>
            </a:p>
          </p:txBody>
        </p:sp>
      </p:grpSp>
    </p:spTree>
    <p:custDataLst>
      <p:tags r:id="rId1"/>
    </p:custDataLst>
    <p:extLst>
      <p:ext uri="{BB962C8B-B14F-4D97-AF65-F5344CB8AC3E}">
        <p14:creationId xmlns:p14="http://schemas.microsoft.com/office/powerpoint/2010/main" val="10878768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130300" y="0"/>
            <a:ext cx="6867083" cy="6858000"/>
          </a:xfrm>
          <a:prstGeom prst="rect">
            <a:avLst/>
          </a:prstGeom>
        </p:spPr>
      </p:pic>
      <p:sp>
        <p:nvSpPr>
          <p:cNvPr id="4" name="Date Placeholder 3"/>
          <p:cNvSpPr>
            <a:spLocks noGrp="1"/>
          </p:cNvSpPr>
          <p:nvPr>
            <p:ph type="dt" sz="half" idx="10"/>
          </p:nvPr>
        </p:nvSpPr>
        <p:spPr/>
        <p:txBody>
          <a:bodyPr/>
          <a:lstStyle/>
          <a:p>
            <a:r>
              <a:rPr lang="en-US" smtClean="0"/>
              <a:t>Ricardo Gonçalo</a:t>
            </a:r>
            <a:endParaRPr lang="pt-PT"/>
          </a:p>
        </p:txBody>
      </p:sp>
      <p:sp>
        <p:nvSpPr>
          <p:cNvPr id="5" name="Footer Placeholder 4"/>
          <p:cNvSpPr>
            <a:spLocks noGrp="1"/>
          </p:cNvSpPr>
          <p:nvPr>
            <p:ph type="ftr" sz="quarter" idx="11"/>
          </p:nvPr>
        </p:nvSpPr>
        <p:spPr/>
        <p:txBody>
          <a:bodyPr/>
          <a:lstStyle/>
          <a:p>
            <a:r>
              <a:rPr lang="pt-PT" smtClean="0"/>
              <a:t>Seminar 15 May 2019 - FCUL</a:t>
            </a:r>
            <a:endParaRPr lang="pt-PT"/>
          </a:p>
        </p:txBody>
      </p:sp>
      <p:sp>
        <p:nvSpPr>
          <p:cNvPr id="6" name="Slide Number Placeholder 5"/>
          <p:cNvSpPr>
            <a:spLocks noGrp="1"/>
          </p:cNvSpPr>
          <p:nvPr>
            <p:ph type="sldNum" sz="quarter" idx="12"/>
          </p:nvPr>
        </p:nvSpPr>
        <p:spPr/>
        <p:txBody>
          <a:bodyPr/>
          <a:lstStyle/>
          <a:p>
            <a:fld id="{9B03DFD9-BCD4-D04F-A8C7-92475F67CE52}" type="slidenum">
              <a:rPr lang="pt-PT" smtClean="0"/>
              <a:t>24</a:t>
            </a:fld>
            <a:endParaRPr lang="pt-PT"/>
          </a:p>
        </p:txBody>
      </p:sp>
    </p:spTree>
    <p:extLst>
      <p:ext uri="{BB962C8B-B14F-4D97-AF65-F5344CB8AC3E}">
        <p14:creationId xmlns:p14="http://schemas.microsoft.com/office/powerpoint/2010/main" val="112179292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Ricardo Gonçalo</a:t>
            </a:r>
            <a:endParaRPr lang="pt-PT"/>
          </a:p>
        </p:txBody>
      </p:sp>
      <p:sp>
        <p:nvSpPr>
          <p:cNvPr id="5" name="Footer Placeholder 4"/>
          <p:cNvSpPr>
            <a:spLocks noGrp="1"/>
          </p:cNvSpPr>
          <p:nvPr>
            <p:ph type="ftr" sz="quarter" idx="11"/>
          </p:nvPr>
        </p:nvSpPr>
        <p:spPr/>
        <p:txBody>
          <a:bodyPr/>
          <a:lstStyle/>
          <a:p>
            <a:r>
              <a:rPr lang="pt-PT" smtClean="0"/>
              <a:t>Seminar 15 May 2019 - FCUL</a:t>
            </a:r>
            <a:endParaRPr lang="pt-PT"/>
          </a:p>
        </p:txBody>
      </p:sp>
      <p:sp>
        <p:nvSpPr>
          <p:cNvPr id="6" name="Slide Number Placeholder 5"/>
          <p:cNvSpPr>
            <a:spLocks noGrp="1"/>
          </p:cNvSpPr>
          <p:nvPr>
            <p:ph type="sldNum" sz="quarter" idx="12"/>
          </p:nvPr>
        </p:nvSpPr>
        <p:spPr/>
        <p:txBody>
          <a:bodyPr/>
          <a:lstStyle/>
          <a:p>
            <a:fld id="{9B03DFD9-BCD4-D04F-A8C7-92475F67CE52}" type="slidenum">
              <a:rPr lang="pt-PT" smtClean="0"/>
              <a:t>25</a:t>
            </a:fld>
            <a:endParaRPr lang="pt-PT"/>
          </a:p>
        </p:txBody>
      </p:sp>
      <p:grpSp>
        <p:nvGrpSpPr>
          <p:cNvPr id="8" name="Group 7"/>
          <p:cNvGrpSpPr/>
          <p:nvPr/>
        </p:nvGrpSpPr>
        <p:grpSpPr>
          <a:xfrm>
            <a:off x="0" y="416010"/>
            <a:ext cx="9144000" cy="6037326"/>
            <a:chOff x="0" y="406400"/>
            <a:chExt cx="9144000" cy="6037326"/>
          </a:xfrm>
        </p:grpSpPr>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406400"/>
              <a:ext cx="9144000" cy="6037326"/>
            </a:xfrm>
            <a:prstGeom prst="rect">
              <a:avLst/>
            </a:prstGeom>
          </p:spPr>
        </p:pic>
        <p:sp>
          <p:nvSpPr>
            <p:cNvPr id="7" name="Rectangle 6"/>
            <p:cNvSpPr/>
            <p:nvPr/>
          </p:nvSpPr>
          <p:spPr>
            <a:xfrm>
              <a:off x="5868144" y="4365104"/>
              <a:ext cx="3275856" cy="2078622"/>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PT"/>
            </a:p>
          </p:txBody>
        </p:sp>
      </p:grpSp>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488403" y="3202119"/>
            <a:ext cx="6660232" cy="3241607"/>
          </a:xfrm>
          <a:prstGeom prst="rect">
            <a:avLst/>
          </a:prstGeom>
        </p:spPr>
      </p:pic>
    </p:spTree>
    <p:custDataLst>
      <p:tags r:id="rId1"/>
    </p:custDataLst>
    <p:extLst>
      <p:ext uri="{BB962C8B-B14F-4D97-AF65-F5344CB8AC3E}">
        <p14:creationId xmlns:p14="http://schemas.microsoft.com/office/powerpoint/2010/main" val="28389259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4377004" y="3284984"/>
            <a:ext cx="4515476" cy="3244789"/>
          </a:xfrm>
          <a:prstGeom prst="rect">
            <a:avLst/>
          </a:prstGeom>
        </p:spPr>
      </p:pic>
      <p:pic>
        <p:nvPicPr>
          <p:cNvPr id="12" name="Picture 11"/>
          <p:cNvPicPr>
            <a:picLocks noChangeAspect="1"/>
          </p:cNvPicPr>
          <p:nvPr/>
        </p:nvPicPr>
        <p:blipFill>
          <a:blip r:embed="rId3"/>
          <a:stretch>
            <a:fillRect/>
          </a:stretch>
        </p:blipFill>
        <p:spPr>
          <a:xfrm>
            <a:off x="251520" y="3284984"/>
            <a:ext cx="4509312" cy="3240360"/>
          </a:xfrm>
          <a:prstGeom prst="rect">
            <a:avLst/>
          </a:prstGeom>
        </p:spPr>
      </p:pic>
      <p:sp>
        <p:nvSpPr>
          <p:cNvPr id="2" name="Title 1"/>
          <p:cNvSpPr>
            <a:spLocks noGrp="1"/>
          </p:cNvSpPr>
          <p:nvPr>
            <p:ph type="title"/>
          </p:nvPr>
        </p:nvSpPr>
        <p:spPr>
          <a:xfrm>
            <a:off x="457200" y="274637"/>
            <a:ext cx="8229600" cy="883155"/>
          </a:xfrm>
        </p:spPr>
        <p:txBody>
          <a:bodyPr>
            <a:normAutofit/>
          </a:bodyPr>
          <a:lstStyle/>
          <a:p>
            <a:r>
              <a:rPr lang="pt-PT" dirty="0" smtClean="0"/>
              <a:t>ATLAS, CMS </a:t>
            </a:r>
            <a:r>
              <a:rPr lang="pt-PT" dirty="0" err="1" smtClean="0"/>
              <a:t>and</a:t>
            </a:r>
            <a:r>
              <a:rPr lang="pt-PT" dirty="0" smtClean="0"/>
              <a:t> </a:t>
            </a:r>
            <a:r>
              <a:rPr lang="pt-PT" dirty="0" err="1" smtClean="0"/>
              <a:t>the</a:t>
            </a:r>
            <a:r>
              <a:rPr lang="pt-PT" dirty="0" smtClean="0"/>
              <a:t> LHC</a:t>
            </a:r>
            <a:endParaRPr lang="pt-PT" dirty="0"/>
          </a:p>
        </p:txBody>
      </p:sp>
      <p:sp>
        <p:nvSpPr>
          <p:cNvPr id="3" name="Content Placeholder 2"/>
          <p:cNvSpPr>
            <a:spLocks noGrp="1"/>
          </p:cNvSpPr>
          <p:nvPr>
            <p:ph idx="1"/>
          </p:nvPr>
        </p:nvSpPr>
        <p:spPr>
          <a:xfrm>
            <a:off x="144696" y="1157793"/>
            <a:ext cx="8999304" cy="2055025"/>
          </a:xfrm>
        </p:spPr>
        <p:txBody>
          <a:bodyPr>
            <a:normAutofit fontScale="70000" lnSpcReduction="20000"/>
          </a:bodyPr>
          <a:lstStyle/>
          <a:p>
            <a:r>
              <a:rPr lang="pt-PT" dirty="0" err="1" smtClean="0"/>
              <a:t>Run</a:t>
            </a:r>
            <a:r>
              <a:rPr lang="pt-PT" dirty="0" smtClean="0"/>
              <a:t> 1: 2009 – 2013; ≈ 5 fb</a:t>
            </a:r>
            <a:r>
              <a:rPr lang="pt-PT" baseline="30000" dirty="0" smtClean="0"/>
              <a:t>-1</a:t>
            </a:r>
            <a:r>
              <a:rPr lang="pt-PT" dirty="0" smtClean="0"/>
              <a:t> </a:t>
            </a:r>
            <a:r>
              <a:rPr lang="pt-PT" dirty="0" err="1" smtClean="0"/>
              <a:t>at</a:t>
            </a:r>
            <a:r>
              <a:rPr lang="pt-PT" dirty="0" smtClean="0"/>
              <a:t> √s = 7 </a:t>
            </a:r>
            <a:r>
              <a:rPr lang="pt-PT" dirty="0" err="1" smtClean="0"/>
              <a:t>and</a:t>
            </a:r>
            <a:r>
              <a:rPr lang="pt-PT" dirty="0" smtClean="0"/>
              <a:t> ≈ 20 fb</a:t>
            </a:r>
            <a:r>
              <a:rPr lang="pt-PT" baseline="30000" dirty="0" smtClean="0"/>
              <a:t>-1</a:t>
            </a:r>
            <a:r>
              <a:rPr lang="pt-PT" dirty="0" smtClean="0"/>
              <a:t> </a:t>
            </a:r>
            <a:r>
              <a:rPr lang="pt-PT" dirty="0" err="1" smtClean="0"/>
              <a:t>at</a:t>
            </a:r>
            <a:r>
              <a:rPr lang="pt-PT" dirty="0" smtClean="0"/>
              <a:t> 8 </a:t>
            </a:r>
            <a:r>
              <a:rPr lang="pt-PT" dirty="0" err="1" smtClean="0"/>
              <a:t>TeV</a:t>
            </a:r>
            <a:r>
              <a:rPr lang="pt-PT" dirty="0" smtClean="0"/>
              <a:t> per </a:t>
            </a:r>
            <a:r>
              <a:rPr lang="pt-PT" dirty="0" err="1" smtClean="0"/>
              <a:t>experiment</a:t>
            </a:r>
            <a:endParaRPr lang="pt-PT" dirty="0" smtClean="0"/>
          </a:p>
          <a:p>
            <a:r>
              <a:rPr lang="pt-PT" dirty="0" err="1" smtClean="0"/>
              <a:t>Run</a:t>
            </a:r>
            <a:r>
              <a:rPr lang="pt-PT" dirty="0" smtClean="0"/>
              <a:t> 2: 2013 – 2018; </a:t>
            </a:r>
            <a:r>
              <a:rPr lang="pt-PT" dirty="0" smtClean="0">
                <a:solidFill>
                  <a:srgbClr val="FF0000"/>
                </a:solidFill>
              </a:rPr>
              <a:t>149 fb</a:t>
            </a:r>
            <a:r>
              <a:rPr lang="pt-PT" baseline="30000" dirty="0" smtClean="0">
                <a:solidFill>
                  <a:srgbClr val="FF0000"/>
                </a:solidFill>
              </a:rPr>
              <a:t>-1</a:t>
            </a:r>
            <a:r>
              <a:rPr lang="pt-PT" dirty="0" smtClean="0"/>
              <a:t> </a:t>
            </a:r>
            <a:r>
              <a:rPr lang="pt-PT" dirty="0" err="1" smtClean="0"/>
              <a:t>recorded</a:t>
            </a:r>
            <a:r>
              <a:rPr lang="pt-PT" dirty="0" smtClean="0"/>
              <a:t> </a:t>
            </a:r>
            <a:r>
              <a:rPr lang="pt-PT" dirty="0" err="1" smtClean="0"/>
              <a:t>at</a:t>
            </a:r>
            <a:r>
              <a:rPr lang="pt-PT" dirty="0" smtClean="0"/>
              <a:t> √s = 13 </a:t>
            </a:r>
            <a:r>
              <a:rPr lang="pt-PT" dirty="0" err="1" smtClean="0"/>
              <a:t>TeV</a:t>
            </a:r>
            <a:r>
              <a:rPr lang="pt-PT" dirty="0" smtClean="0"/>
              <a:t> </a:t>
            </a:r>
            <a:r>
              <a:rPr lang="pt-PT" dirty="0" err="1" smtClean="0"/>
              <a:t>by</a:t>
            </a:r>
            <a:r>
              <a:rPr lang="pt-PT" dirty="0" smtClean="0"/>
              <a:t> </a:t>
            </a:r>
            <a:r>
              <a:rPr lang="pt-PT" dirty="0" err="1" smtClean="0"/>
              <a:t>the</a:t>
            </a:r>
            <a:r>
              <a:rPr lang="pt-PT" dirty="0" smtClean="0"/>
              <a:t> </a:t>
            </a:r>
            <a:r>
              <a:rPr lang="pt-PT" dirty="0" err="1" smtClean="0"/>
              <a:t>end</a:t>
            </a:r>
            <a:r>
              <a:rPr lang="pt-PT" dirty="0" smtClean="0"/>
              <a:t> </a:t>
            </a:r>
            <a:r>
              <a:rPr lang="pt-PT" dirty="0" err="1" smtClean="0"/>
              <a:t>of</a:t>
            </a:r>
            <a:r>
              <a:rPr lang="pt-PT" dirty="0" smtClean="0"/>
              <a:t> pp </a:t>
            </a:r>
            <a:r>
              <a:rPr lang="pt-PT" dirty="0" err="1" smtClean="0"/>
              <a:t>run</a:t>
            </a:r>
            <a:endParaRPr lang="pt-PT" dirty="0" smtClean="0"/>
          </a:p>
          <a:p>
            <a:r>
              <a:rPr lang="pt-PT" dirty="0" err="1" smtClean="0"/>
              <a:t>Instantaneous</a:t>
            </a:r>
            <a:r>
              <a:rPr lang="pt-PT" dirty="0" smtClean="0"/>
              <a:t> </a:t>
            </a:r>
            <a:r>
              <a:rPr lang="pt-PT" dirty="0" err="1" smtClean="0"/>
              <a:t>luminosity</a:t>
            </a:r>
            <a:r>
              <a:rPr lang="pt-PT" dirty="0" smtClean="0"/>
              <a:t> </a:t>
            </a:r>
            <a:r>
              <a:rPr lang="pt-PT" dirty="0" err="1" smtClean="0"/>
              <a:t>of</a:t>
            </a:r>
            <a:r>
              <a:rPr lang="pt-PT" dirty="0" smtClean="0"/>
              <a:t> </a:t>
            </a:r>
            <a:r>
              <a:rPr lang="pt-PT" b="1" dirty="0" smtClean="0"/>
              <a:t>2 x 10</a:t>
            </a:r>
            <a:r>
              <a:rPr lang="pt-PT" b="1" baseline="30000" dirty="0" smtClean="0"/>
              <a:t>34</a:t>
            </a:r>
            <a:r>
              <a:rPr lang="pt-PT" b="1" dirty="0" smtClean="0"/>
              <a:t> cm</a:t>
            </a:r>
            <a:r>
              <a:rPr lang="pt-PT" b="1" baseline="30000" dirty="0" smtClean="0"/>
              <a:t>-2</a:t>
            </a:r>
            <a:r>
              <a:rPr lang="pt-PT" b="1" dirty="0" smtClean="0"/>
              <a:t>s</a:t>
            </a:r>
            <a:r>
              <a:rPr lang="pt-PT" b="1" baseline="30000" dirty="0" smtClean="0"/>
              <a:t>-1</a:t>
            </a:r>
            <a:r>
              <a:rPr lang="pt-PT" b="1" dirty="0" smtClean="0"/>
              <a:t> </a:t>
            </a:r>
            <a:r>
              <a:rPr lang="pt-PT" dirty="0" err="1" smtClean="0"/>
              <a:t>in</a:t>
            </a:r>
            <a:r>
              <a:rPr lang="pt-PT" dirty="0" smtClean="0"/>
              <a:t> 2017 (</a:t>
            </a:r>
            <a:r>
              <a:rPr lang="pt-PT" dirty="0" smtClean="0">
                <a:solidFill>
                  <a:srgbClr val="FF0000"/>
                </a:solidFill>
              </a:rPr>
              <a:t>2x design!</a:t>
            </a:r>
            <a:r>
              <a:rPr lang="pt-PT" dirty="0" smtClean="0"/>
              <a:t>) </a:t>
            </a:r>
          </a:p>
          <a:p>
            <a:pPr marL="342900" lvl="1" indent="-342900">
              <a:buFont typeface="Arial"/>
              <a:buChar char="•"/>
            </a:pPr>
            <a:r>
              <a:rPr lang="pt-PT" dirty="0" err="1" smtClean="0"/>
              <a:t>Downside</a:t>
            </a:r>
            <a:r>
              <a:rPr lang="pt-PT" dirty="0" smtClean="0"/>
              <a:t> </a:t>
            </a:r>
            <a:r>
              <a:rPr lang="pt-PT" dirty="0" err="1" smtClean="0"/>
              <a:t>is</a:t>
            </a:r>
            <a:r>
              <a:rPr lang="pt-PT" dirty="0" smtClean="0"/>
              <a:t> </a:t>
            </a:r>
            <a:r>
              <a:rPr lang="pt-PT" dirty="0" err="1" smtClean="0"/>
              <a:t>pileup</a:t>
            </a:r>
            <a:r>
              <a:rPr lang="pt-PT" dirty="0"/>
              <a:t> </a:t>
            </a:r>
            <a:r>
              <a:rPr lang="pt-PT" dirty="0" smtClean="0"/>
              <a:t>=&gt; experimental </a:t>
            </a:r>
            <a:r>
              <a:rPr lang="pt-PT" dirty="0" err="1" smtClean="0"/>
              <a:t>challenge</a:t>
            </a:r>
            <a:r>
              <a:rPr lang="pt-PT" dirty="0"/>
              <a:t>!</a:t>
            </a:r>
            <a:endParaRPr lang="pt-PT" dirty="0" smtClean="0"/>
          </a:p>
          <a:p>
            <a:pPr lvl="1"/>
            <a:r>
              <a:rPr lang="pt-PT" dirty="0" err="1"/>
              <a:t>M</a:t>
            </a:r>
            <a:r>
              <a:rPr lang="pt-PT" dirty="0" err="1" smtClean="0"/>
              <a:t>ultiple</a:t>
            </a:r>
            <a:r>
              <a:rPr lang="pt-PT" dirty="0" smtClean="0"/>
              <a:t> </a:t>
            </a:r>
            <a:r>
              <a:rPr lang="pt-PT" dirty="0" err="1" smtClean="0"/>
              <a:t>vertices</a:t>
            </a:r>
            <a:r>
              <a:rPr lang="pt-PT" dirty="0" smtClean="0"/>
              <a:t>, </a:t>
            </a:r>
            <a:r>
              <a:rPr lang="pt-PT" dirty="0" err="1" smtClean="0"/>
              <a:t>large</a:t>
            </a:r>
            <a:r>
              <a:rPr lang="pt-PT" dirty="0" smtClean="0"/>
              <a:t> </a:t>
            </a:r>
            <a:r>
              <a:rPr lang="pt-PT" dirty="0" err="1" smtClean="0"/>
              <a:t>occupancy</a:t>
            </a:r>
            <a:r>
              <a:rPr lang="pt-PT" dirty="0" smtClean="0"/>
              <a:t>, </a:t>
            </a:r>
            <a:r>
              <a:rPr lang="pt-PT" dirty="0" err="1" smtClean="0"/>
              <a:t>degraded</a:t>
            </a:r>
            <a:r>
              <a:rPr lang="pt-PT" dirty="0" smtClean="0"/>
              <a:t> </a:t>
            </a:r>
            <a:r>
              <a:rPr lang="pt-PT" dirty="0" err="1" smtClean="0"/>
              <a:t>reconstruction</a:t>
            </a:r>
            <a:r>
              <a:rPr lang="pt-PT" dirty="0" smtClean="0"/>
              <a:t> </a:t>
            </a:r>
            <a:r>
              <a:rPr lang="pt-PT" dirty="0" err="1" smtClean="0"/>
              <a:t>resolution</a:t>
            </a:r>
            <a:r>
              <a:rPr lang="pt-PT" dirty="0" smtClean="0"/>
              <a:t>, </a:t>
            </a:r>
            <a:r>
              <a:rPr lang="pt-PT" dirty="0" err="1" smtClean="0"/>
              <a:t>etc</a:t>
            </a:r>
            <a:endParaRPr lang="pt-PT" dirty="0" smtClean="0"/>
          </a:p>
          <a:p>
            <a:pPr lvl="1"/>
            <a:r>
              <a:rPr lang="pt-PT" dirty="0" smtClean="0"/>
              <a:t>LHC </a:t>
            </a:r>
            <a:r>
              <a:rPr lang="pt-PT" dirty="0" err="1" smtClean="0"/>
              <a:t>breaking</a:t>
            </a:r>
            <a:r>
              <a:rPr lang="pt-PT" dirty="0" smtClean="0"/>
              <a:t> </a:t>
            </a:r>
            <a:r>
              <a:rPr lang="pt-PT" dirty="0" err="1" smtClean="0"/>
              <a:t>new</a:t>
            </a:r>
            <a:r>
              <a:rPr lang="pt-PT" dirty="0" smtClean="0"/>
              <a:t> </a:t>
            </a:r>
            <a:r>
              <a:rPr lang="pt-PT" dirty="0" err="1" smtClean="0"/>
              <a:t>ground</a:t>
            </a:r>
            <a:r>
              <a:rPr lang="pt-PT" dirty="0" smtClean="0"/>
              <a:t> to </a:t>
            </a:r>
            <a:r>
              <a:rPr lang="pt-PT" dirty="0" err="1" smtClean="0"/>
              <a:t>go</a:t>
            </a:r>
            <a:r>
              <a:rPr lang="pt-PT" dirty="0" smtClean="0"/>
              <a:t> </a:t>
            </a:r>
            <a:r>
              <a:rPr lang="pt-PT" dirty="0" err="1" smtClean="0"/>
              <a:t>around</a:t>
            </a:r>
            <a:r>
              <a:rPr lang="pt-PT" dirty="0" smtClean="0"/>
              <a:t> </a:t>
            </a:r>
            <a:r>
              <a:rPr lang="pt-PT" dirty="0" err="1" smtClean="0"/>
              <a:t>this</a:t>
            </a:r>
            <a:r>
              <a:rPr lang="pt-PT" dirty="0" smtClean="0"/>
              <a:t>: </a:t>
            </a:r>
            <a:r>
              <a:rPr lang="pt-PT" dirty="0" err="1" smtClean="0"/>
              <a:t>leveling</a:t>
            </a:r>
            <a:r>
              <a:rPr lang="pt-PT" dirty="0" smtClean="0"/>
              <a:t>!  </a:t>
            </a:r>
            <a:endParaRPr lang="pt-PT" dirty="0"/>
          </a:p>
        </p:txBody>
      </p:sp>
      <p:grpSp>
        <p:nvGrpSpPr>
          <p:cNvPr id="8" name="Group 7"/>
          <p:cNvGrpSpPr/>
          <p:nvPr/>
        </p:nvGrpSpPr>
        <p:grpSpPr>
          <a:xfrm>
            <a:off x="9468544" y="274637"/>
            <a:ext cx="4466988" cy="3162945"/>
            <a:chOff x="50127" y="3291286"/>
            <a:chExt cx="4466988" cy="3162945"/>
          </a:xfrm>
        </p:grpSpPr>
        <p:pic>
          <p:nvPicPr>
            <p:cNvPr id="6" name="Picture 5">
              <a:extLst>
                <a:ext uri="{FF2B5EF4-FFF2-40B4-BE49-F238E27FC236}">
                  <a16:creationId xmlns="" xmlns:a16="http://schemas.microsoft.com/office/drawing/2014/main" id="{467636EE-2441-6444-AAEF-DCC24445CD17}"/>
                </a:ext>
              </a:extLst>
            </p:cNvPr>
            <p:cNvPicPr>
              <a:picLocks noChangeAspect="1"/>
            </p:cNvPicPr>
            <p:nvPr/>
          </p:nvPicPr>
          <p:blipFill>
            <a:blip r:embed="rId4"/>
            <a:stretch>
              <a:fillRect/>
            </a:stretch>
          </p:blipFill>
          <p:spPr>
            <a:xfrm>
              <a:off x="50127" y="3420775"/>
              <a:ext cx="4466988" cy="3033456"/>
            </a:xfrm>
            <a:prstGeom prst="rect">
              <a:avLst/>
            </a:prstGeom>
          </p:spPr>
        </p:pic>
        <p:sp>
          <p:nvSpPr>
            <p:cNvPr id="7" name="TextBox 6"/>
            <p:cNvSpPr txBox="1"/>
            <p:nvPr/>
          </p:nvSpPr>
          <p:spPr>
            <a:xfrm>
              <a:off x="724544" y="3291286"/>
              <a:ext cx="3425345" cy="307777"/>
            </a:xfrm>
            <a:prstGeom prst="rect">
              <a:avLst/>
            </a:prstGeom>
            <a:noFill/>
          </p:spPr>
          <p:txBody>
            <a:bodyPr wrap="square" rtlCol="0">
              <a:spAutoFit/>
            </a:bodyPr>
            <a:lstStyle/>
            <a:p>
              <a:pPr algn="r"/>
              <a:r>
                <a:rPr lang="en-US" sz="1400" dirty="0" smtClean="0"/>
                <a:t>R. </a:t>
              </a:r>
              <a:r>
                <a:rPr lang="en-US" sz="1400" dirty="0" err="1" smtClean="0"/>
                <a:t>Steerenberg</a:t>
              </a:r>
              <a:r>
                <a:rPr lang="en-US" sz="1400" dirty="0" smtClean="0"/>
                <a:t> (CERN), LHCC 30 May 2018</a:t>
              </a:r>
            </a:p>
          </p:txBody>
        </p:sp>
      </p:grpSp>
      <p:sp>
        <p:nvSpPr>
          <p:cNvPr id="9" name="Date Placeholder 8"/>
          <p:cNvSpPr>
            <a:spLocks noGrp="1"/>
          </p:cNvSpPr>
          <p:nvPr>
            <p:ph type="dt" sz="half" idx="10"/>
          </p:nvPr>
        </p:nvSpPr>
        <p:spPr/>
        <p:txBody>
          <a:bodyPr/>
          <a:lstStyle/>
          <a:p>
            <a:r>
              <a:rPr lang="en-US" smtClean="0"/>
              <a:t>Ricardo Gonçalo</a:t>
            </a:r>
            <a:endParaRPr lang="pt-PT"/>
          </a:p>
        </p:txBody>
      </p:sp>
      <p:sp>
        <p:nvSpPr>
          <p:cNvPr id="10" name="Footer Placeholder 9"/>
          <p:cNvSpPr>
            <a:spLocks noGrp="1"/>
          </p:cNvSpPr>
          <p:nvPr>
            <p:ph type="ftr" sz="quarter" idx="11"/>
          </p:nvPr>
        </p:nvSpPr>
        <p:spPr/>
        <p:txBody>
          <a:bodyPr/>
          <a:lstStyle/>
          <a:p>
            <a:r>
              <a:rPr lang="pt-PT" smtClean="0"/>
              <a:t>Seminar 15 May 2019 - FCUL</a:t>
            </a:r>
            <a:endParaRPr lang="pt-PT"/>
          </a:p>
        </p:txBody>
      </p:sp>
      <p:sp>
        <p:nvSpPr>
          <p:cNvPr id="11" name="Slide Number Placeholder 10"/>
          <p:cNvSpPr>
            <a:spLocks noGrp="1"/>
          </p:cNvSpPr>
          <p:nvPr>
            <p:ph type="sldNum" sz="quarter" idx="12"/>
          </p:nvPr>
        </p:nvSpPr>
        <p:spPr/>
        <p:txBody>
          <a:bodyPr/>
          <a:lstStyle/>
          <a:p>
            <a:fld id="{9B03DFD9-BCD4-D04F-A8C7-92475F67CE52}" type="slidenum">
              <a:rPr lang="pt-PT" smtClean="0"/>
              <a:t>26</a:t>
            </a:fld>
            <a:endParaRPr lang="pt-PT"/>
          </a:p>
        </p:txBody>
      </p:sp>
    </p:spTree>
    <p:extLst>
      <p:ext uri="{BB962C8B-B14F-4D97-AF65-F5344CB8AC3E}">
        <p14:creationId xmlns:p14="http://schemas.microsoft.com/office/powerpoint/2010/main" val="224023600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5EDF037A-1D4D-9342-89A7-CB80C4B6116B}"/>
              </a:ext>
            </a:extLst>
          </p:cNvPr>
          <p:cNvGrpSpPr/>
          <p:nvPr/>
        </p:nvGrpSpPr>
        <p:grpSpPr>
          <a:xfrm>
            <a:off x="614141" y="1008356"/>
            <a:ext cx="2247358" cy="1075340"/>
            <a:chOff x="6518792" y="2176720"/>
            <a:chExt cx="2247358" cy="1075340"/>
          </a:xfrm>
        </p:grpSpPr>
        <p:grpSp>
          <p:nvGrpSpPr>
            <p:cNvPr id="3" name="Group 2">
              <a:extLst>
                <a:ext uri="{FF2B5EF4-FFF2-40B4-BE49-F238E27FC236}">
                  <a16:creationId xmlns:a16="http://schemas.microsoft.com/office/drawing/2014/main" xmlns="" id="{4AE2B63A-7573-EC41-AB8D-F8C7667D33B5}"/>
                </a:ext>
              </a:extLst>
            </p:cNvPr>
            <p:cNvGrpSpPr/>
            <p:nvPr/>
          </p:nvGrpSpPr>
          <p:grpSpPr>
            <a:xfrm>
              <a:off x="6518792" y="2176720"/>
              <a:ext cx="2247358" cy="1075340"/>
              <a:chOff x="6625424" y="817460"/>
              <a:chExt cx="2247358" cy="1075340"/>
            </a:xfrm>
          </p:grpSpPr>
          <p:grpSp>
            <p:nvGrpSpPr>
              <p:cNvPr id="5" name="Group 4">
                <a:extLst>
                  <a:ext uri="{FF2B5EF4-FFF2-40B4-BE49-F238E27FC236}">
                    <a16:creationId xmlns:a16="http://schemas.microsoft.com/office/drawing/2014/main" xmlns="" id="{D4B04ECF-D295-BF49-BC84-CBDDE77B7C77}"/>
                  </a:ext>
                </a:extLst>
              </p:cNvPr>
              <p:cNvGrpSpPr/>
              <p:nvPr/>
            </p:nvGrpSpPr>
            <p:grpSpPr>
              <a:xfrm>
                <a:off x="6625424" y="817460"/>
                <a:ext cx="2206435" cy="1075340"/>
                <a:chOff x="6625424" y="817460"/>
                <a:chExt cx="2206435" cy="1075340"/>
              </a:xfrm>
            </p:grpSpPr>
            <p:sp>
              <p:nvSpPr>
                <p:cNvPr id="7" name="Oval 6">
                  <a:extLst>
                    <a:ext uri="{FF2B5EF4-FFF2-40B4-BE49-F238E27FC236}">
                      <a16:creationId xmlns:a16="http://schemas.microsoft.com/office/drawing/2014/main" xmlns="" id="{96C98090-B61B-CC45-8A2F-32190EF6465B}"/>
                    </a:ext>
                  </a:extLst>
                </p:cNvPr>
                <p:cNvSpPr/>
                <p:nvPr/>
              </p:nvSpPr>
              <p:spPr bwMode="auto">
                <a:xfrm>
                  <a:off x="7144557" y="817460"/>
                  <a:ext cx="1017066" cy="600906"/>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Comic Sans MS" pitchFamily="66" charset="0"/>
                  </a:endParaRPr>
                </a:p>
              </p:txBody>
            </p:sp>
            <p:sp>
              <p:nvSpPr>
                <p:cNvPr id="8" name="Oval 7">
                  <a:extLst>
                    <a:ext uri="{FF2B5EF4-FFF2-40B4-BE49-F238E27FC236}">
                      <a16:creationId xmlns:a16="http://schemas.microsoft.com/office/drawing/2014/main" xmlns="" id="{4FA45230-34C6-F447-8D4C-CA6E8EF22D3F}"/>
                    </a:ext>
                  </a:extLst>
                </p:cNvPr>
                <p:cNvSpPr/>
                <p:nvPr/>
              </p:nvSpPr>
              <p:spPr bwMode="auto">
                <a:xfrm>
                  <a:off x="7413392" y="1239915"/>
                  <a:ext cx="1017066" cy="652885"/>
                </a:xfrm>
                <a:prstGeom prst="ellipse">
                  <a:avLst/>
                </a:prstGeom>
                <a:solidFill>
                  <a:srgbClr val="FF3300">
                    <a:alpha val="62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Comic Sans MS" pitchFamily="66" charset="0"/>
                  </a:endParaRPr>
                </a:p>
              </p:txBody>
            </p:sp>
            <p:cxnSp>
              <p:nvCxnSpPr>
                <p:cNvPr id="9" name="Straight Arrow Connector 8">
                  <a:extLst>
                    <a:ext uri="{FF2B5EF4-FFF2-40B4-BE49-F238E27FC236}">
                      <a16:creationId xmlns:a16="http://schemas.microsoft.com/office/drawing/2014/main" xmlns="" id="{8CA71373-1B1A-F647-8010-D073D9931B45}"/>
                    </a:ext>
                  </a:extLst>
                </p:cNvPr>
                <p:cNvCxnSpPr/>
                <p:nvPr/>
              </p:nvCxnSpPr>
              <p:spPr bwMode="auto">
                <a:xfrm flipH="1">
                  <a:off x="6625424" y="1566357"/>
                  <a:ext cx="2206435" cy="1"/>
                </a:xfrm>
                <a:prstGeom prst="straightConnector1">
                  <a:avLst/>
                </a:prstGeom>
                <a:solidFill>
                  <a:schemeClr val="accent1"/>
                </a:solidFill>
                <a:ln w="28575" cap="flat" cmpd="sng" algn="ctr">
                  <a:solidFill>
                    <a:schemeClr val="tx1"/>
                  </a:solidFill>
                  <a:prstDash val="dash"/>
                  <a:round/>
                  <a:headEnd type="none" w="med" len="med"/>
                  <a:tailEnd type="triangle" w="med" len="med"/>
                </a:ln>
                <a:effectLst/>
              </p:spPr>
            </p:cxnSp>
          </p:grpSp>
          <p:cxnSp>
            <p:nvCxnSpPr>
              <p:cNvPr id="6" name="Straight Arrow Connector 5">
                <a:extLst>
                  <a:ext uri="{FF2B5EF4-FFF2-40B4-BE49-F238E27FC236}">
                    <a16:creationId xmlns:a16="http://schemas.microsoft.com/office/drawing/2014/main" xmlns="" id="{93714C19-9305-A742-A089-9BEC5783DBE9}"/>
                  </a:ext>
                </a:extLst>
              </p:cNvPr>
              <p:cNvCxnSpPr/>
              <p:nvPr/>
            </p:nvCxnSpPr>
            <p:spPr bwMode="auto">
              <a:xfrm>
                <a:off x="6716072" y="1111384"/>
                <a:ext cx="2156710" cy="13317"/>
              </a:xfrm>
              <a:prstGeom prst="straightConnector1">
                <a:avLst/>
              </a:prstGeom>
              <a:solidFill>
                <a:schemeClr val="accent1"/>
              </a:solidFill>
              <a:ln w="28575" cap="flat" cmpd="sng" algn="ctr">
                <a:solidFill>
                  <a:schemeClr val="tx1"/>
                </a:solidFill>
                <a:prstDash val="dash"/>
                <a:round/>
                <a:headEnd type="none" w="med" len="med"/>
                <a:tailEnd type="triangle" w="med" len="med"/>
              </a:ln>
              <a:effectLst/>
            </p:spPr>
          </p:cxnSp>
        </p:grpSp>
        <p:sp>
          <p:nvSpPr>
            <p:cNvPr id="4" name="Up-Down Arrow 3">
              <a:extLst>
                <a:ext uri="{FF2B5EF4-FFF2-40B4-BE49-F238E27FC236}">
                  <a16:creationId xmlns:a16="http://schemas.microsoft.com/office/drawing/2014/main" xmlns="" id="{16B76E87-2A48-6141-81E0-F04C5FE9C72A}"/>
                </a:ext>
              </a:extLst>
            </p:cNvPr>
            <p:cNvSpPr/>
            <p:nvPr/>
          </p:nvSpPr>
          <p:spPr bwMode="auto">
            <a:xfrm>
              <a:off x="6643960" y="2460783"/>
              <a:ext cx="209983" cy="441657"/>
            </a:xfrm>
            <a:prstGeom prst="upDownArrow">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Comic Sans MS" pitchFamily="66" charset="0"/>
              </a:endParaRPr>
            </a:p>
          </p:txBody>
        </p:sp>
      </p:grpSp>
      <p:grpSp>
        <p:nvGrpSpPr>
          <p:cNvPr id="10" name="Group 9">
            <a:extLst>
              <a:ext uri="{FF2B5EF4-FFF2-40B4-BE49-F238E27FC236}">
                <a16:creationId xmlns:a16="http://schemas.microsoft.com/office/drawing/2014/main" xmlns="" id="{1BDD14E4-6CAE-4547-926E-88F1E6E07437}"/>
              </a:ext>
            </a:extLst>
          </p:cNvPr>
          <p:cNvGrpSpPr/>
          <p:nvPr/>
        </p:nvGrpSpPr>
        <p:grpSpPr>
          <a:xfrm>
            <a:off x="6652169" y="958208"/>
            <a:ext cx="1766630" cy="984956"/>
            <a:chOff x="6645870" y="2290424"/>
            <a:chExt cx="1766630" cy="984956"/>
          </a:xfrm>
        </p:grpSpPr>
        <p:sp>
          <p:nvSpPr>
            <p:cNvPr id="11" name="Oval 10">
              <a:extLst>
                <a:ext uri="{FF2B5EF4-FFF2-40B4-BE49-F238E27FC236}">
                  <a16:creationId xmlns:a16="http://schemas.microsoft.com/office/drawing/2014/main" xmlns="" id="{4855B854-8C75-2C4C-B019-B36CE2FFC653}"/>
                </a:ext>
              </a:extLst>
            </p:cNvPr>
            <p:cNvSpPr/>
            <p:nvPr/>
          </p:nvSpPr>
          <p:spPr bwMode="auto">
            <a:xfrm>
              <a:off x="7142596" y="2290424"/>
              <a:ext cx="1017066" cy="447286"/>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Comic Sans MS" pitchFamily="66" charset="0"/>
              </a:endParaRPr>
            </a:p>
          </p:txBody>
        </p:sp>
        <p:sp>
          <p:nvSpPr>
            <p:cNvPr id="12" name="Oval 11">
              <a:extLst>
                <a:ext uri="{FF2B5EF4-FFF2-40B4-BE49-F238E27FC236}">
                  <a16:creationId xmlns:a16="http://schemas.microsoft.com/office/drawing/2014/main" xmlns="" id="{DD16F3EC-8815-5F47-A10F-C9EBD479E7D5}"/>
                </a:ext>
              </a:extLst>
            </p:cNvPr>
            <p:cNvSpPr/>
            <p:nvPr/>
          </p:nvSpPr>
          <p:spPr bwMode="auto">
            <a:xfrm>
              <a:off x="7395434" y="2290424"/>
              <a:ext cx="1017066" cy="447286"/>
            </a:xfrm>
            <a:prstGeom prst="ellipse">
              <a:avLst/>
            </a:prstGeom>
            <a:solidFill>
              <a:srgbClr val="FF3300">
                <a:alpha val="62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Comic Sans MS" pitchFamily="66" charset="0"/>
              </a:endParaRPr>
            </a:p>
          </p:txBody>
        </p:sp>
        <p:sp>
          <p:nvSpPr>
            <p:cNvPr id="13" name="Oval 12">
              <a:extLst>
                <a:ext uri="{FF2B5EF4-FFF2-40B4-BE49-F238E27FC236}">
                  <a16:creationId xmlns:a16="http://schemas.microsoft.com/office/drawing/2014/main" xmlns="" id="{ACA93E0D-612D-4641-AD32-CA58B069A403}"/>
                </a:ext>
              </a:extLst>
            </p:cNvPr>
            <p:cNvSpPr/>
            <p:nvPr/>
          </p:nvSpPr>
          <p:spPr bwMode="auto">
            <a:xfrm>
              <a:off x="7106730" y="2981245"/>
              <a:ext cx="1017066" cy="294135"/>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Comic Sans MS" pitchFamily="66" charset="0"/>
              </a:endParaRPr>
            </a:p>
          </p:txBody>
        </p:sp>
        <p:sp>
          <p:nvSpPr>
            <p:cNvPr id="14" name="Oval 13">
              <a:extLst>
                <a:ext uri="{FF2B5EF4-FFF2-40B4-BE49-F238E27FC236}">
                  <a16:creationId xmlns:a16="http://schemas.microsoft.com/office/drawing/2014/main" xmlns="" id="{AACF7CBB-47B1-FB4E-9B76-B20AB2D31D24}"/>
                </a:ext>
              </a:extLst>
            </p:cNvPr>
            <p:cNvSpPr/>
            <p:nvPr/>
          </p:nvSpPr>
          <p:spPr bwMode="auto">
            <a:xfrm>
              <a:off x="7359568" y="2981245"/>
              <a:ext cx="1017066" cy="294135"/>
            </a:xfrm>
            <a:prstGeom prst="ellipse">
              <a:avLst/>
            </a:prstGeom>
            <a:solidFill>
              <a:srgbClr val="FF3300">
                <a:alpha val="62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Comic Sans MS" pitchFamily="66" charset="0"/>
              </a:endParaRPr>
            </a:p>
          </p:txBody>
        </p:sp>
        <p:sp>
          <p:nvSpPr>
            <p:cNvPr id="15" name="Curved Right Arrow 14">
              <a:extLst>
                <a:ext uri="{FF2B5EF4-FFF2-40B4-BE49-F238E27FC236}">
                  <a16:creationId xmlns:a16="http://schemas.microsoft.com/office/drawing/2014/main" xmlns="" id="{B8B7C06E-89A7-7241-BCF2-649FFE77D7E5}"/>
                </a:ext>
              </a:extLst>
            </p:cNvPr>
            <p:cNvSpPr/>
            <p:nvPr/>
          </p:nvSpPr>
          <p:spPr bwMode="auto">
            <a:xfrm>
              <a:off x="6645870" y="2468875"/>
              <a:ext cx="307240" cy="576379"/>
            </a:xfrm>
            <a:prstGeom prst="curvedRightArrow">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Comic Sans MS" pitchFamily="66" charset="0"/>
              </a:endParaRPr>
            </a:p>
          </p:txBody>
        </p:sp>
      </p:grpSp>
      <p:grpSp>
        <p:nvGrpSpPr>
          <p:cNvPr id="16" name="Group 15">
            <a:extLst>
              <a:ext uri="{FF2B5EF4-FFF2-40B4-BE49-F238E27FC236}">
                <a16:creationId xmlns:a16="http://schemas.microsoft.com/office/drawing/2014/main" xmlns="" id="{C854EAF6-FF6A-2647-9D95-C5416388A3F4}"/>
              </a:ext>
            </a:extLst>
          </p:cNvPr>
          <p:cNvGrpSpPr/>
          <p:nvPr/>
        </p:nvGrpSpPr>
        <p:grpSpPr>
          <a:xfrm>
            <a:off x="3601772" y="1001662"/>
            <a:ext cx="1967597" cy="993943"/>
            <a:chOff x="6606799" y="2025210"/>
            <a:chExt cx="1967597" cy="993943"/>
          </a:xfrm>
        </p:grpSpPr>
        <p:grpSp>
          <p:nvGrpSpPr>
            <p:cNvPr id="17" name="Group 16">
              <a:extLst>
                <a:ext uri="{FF2B5EF4-FFF2-40B4-BE49-F238E27FC236}">
                  <a16:creationId xmlns:a16="http://schemas.microsoft.com/office/drawing/2014/main" xmlns="" id="{E9F19A62-B315-3641-B97C-7132B681737E}"/>
                </a:ext>
              </a:extLst>
            </p:cNvPr>
            <p:cNvGrpSpPr/>
            <p:nvPr/>
          </p:nvGrpSpPr>
          <p:grpSpPr>
            <a:xfrm>
              <a:off x="6606799" y="2025210"/>
              <a:ext cx="1967597" cy="993943"/>
              <a:chOff x="6713431" y="665950"/>
              <a:chExt cx="1967597" cy="993943"/>
            </a:xfrm>
          </p:grpSpPr>
          <p:cxnSp>
            <p:nvCxnSpPr>
              <p:cNvPr id="19" name="Straight Arrow Connector 18">
                <a:extLst>
                  <a:ext uri="{FF2B5EF4-FFF2-40B4-BE49-F238E27FC236}">
                    <a16:creationId xmlns:a16="http://schemas.microsoft.com/office/drawing/2014/main" xmlns="" id="{B2DE5E11-95E4-754F-8917-FB6C51DF1E6C}"/>
                  </a:ext>
                </a:extLst>
              </p:cNvPr>
              <p:cNvCxnSpPr/>
              <p:nvPr/>
            </p:nvCxnSpPr>
            <p:spPr bwMode="auto">
              <a:xfrm>
                <a:off x="6713431" y="665950"/>
                <a:ext cx="1967596" cy="993943"/>
              </a:xfrm>
              <a:prstGeom prst="straightConnector1">
                <a:avLst/>
              </a:prstGeom>
              <a:solidFill>
                <a:schemeClr val="accent1"/>
              </a:solidFill>
              <a:ln w="28575" cap="flat" cmpd="sng" algn="ctr">
                <a:solidFill>
                  <a:schemeClr val="tx1"/>
                </a:solidFill>
                <a:prstDash val="dash"/>
                <a:round/>
                <a:headEnd type="none" w="med" len="med"/>
                <a:tailEnd type="triangle" w="med" len="med"/>
              </a:ln>
              <a:effectLst/>
            </p:spPr>
          </p:cxnSp>
          <p:grpSp>
            <p:nvGrpSpPr>
              <p:cNvPr id="20" name="Group 19">
                <a:extLst>
                  <a:ext uri="{FF2B5EF4-FFF2-40B4-BE49-F238E27FC236}">
                    <a16:creationId xmlns:a16="http://schemas.microsoft.com/office/drawing/2014/main" xmlns="" id="{B9107888-11B0-064B-9EB1-4C2103E619EF}"/>
                  </a:ext>
                </a:extLst>
              </p:cNvPr>
              <p:cNvGrpSpPr/>
              <p:nvPr/>
            </p:nvGrpSpPr>
            <p:grpSpPr>
              <a:xfrm>
                <a:off x="6735173" y="665950"/>
                <a:ext cx="1945855" cy="993943"/>
                <a:chOff x="6735173" y="665950"/>
                <a:chExt cx="1945855" cy="993943"/>
              </a:xfrm>
            </p:grpSpPr>
            <p:sp>
              <p:nvSpPr>
                <p:cNvPr id="21" name="Oval 20">
                  <a:extLst>
                    <a:ext uri="{FF2B5EF4-FFF2-40B4-BE49-F238E27FC236}">
                      <a16:creationId xmlns:a16="http://schemas.microsoft.com/office/drawing/2014/main" xmlns="" id="{8A0C21E9-D800-9D44-83F4-763FAA1F83CC}"/>
                    </a:ext>
                  </a:extLst>
                </p:cNvPr>
                <p:cNvSpPr/>
                <p:nvPr/>
              </p:nvSpPr>
              <p:spPr bwMode="auto">
                <a:xfrm rot="20098959">
                  <a:off x="7401222" y="912812"/>
                  <a:ext cx="1017066" cy="316131"/>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Comic Sans MS" pitchFamily="66" charset="0"/>
                  </a:endParaRPr>
                </a:p>
              </p:txBody>
            </p:sp>
            <p:sp>
              <p:nvSpPr>
                <p:cNvPr id="22" name="Oval 21">
                  <a:extLst>
                    <a:ext uri="{FF2B5EF4-FFF2-40B4-BE49-F238E27FC236}">
                      <a16:creationId xmlns:a16="http://schemas.microsoft.com/office/drawing/2014/main" xmlns="" id="{F741B36E-1126-AC44-BD0E-D19955B62E46}"/>
                    </a:ext>
                  </a:extLst>
                </p:cNvPr>
                <p:cNvSpPr/>
                <p:nvPr/>
              </p:nvSpPr>
              <p:spPr bwMode="auto">
                <a:xfrm rot="1575684">
                  <a:off x="6982077" y="906149"/>
                  <a:ext cx="1017066" cy="314228"/>
                </a:xfrm>
                <a:prstGeom prst="ellipse">
                  <a:avLst/>
                </a:prstGeom>
                <a:solidFill>
                  <a:srgbClr val="FF3300">
                    <a:alpha val="62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Comic Sans MS" pitchFamily="66" charset="0"/>
                  </a:endParaRPr>
                </a:p>
              </p:txBody>
            </p:sp>
            <p:cxnSp>
              <p:nvCxnSpPr>
                <p:cNvPr id="23" name="Straight Arrow Connector 22">
                  <a:extLst>
                    <a:ext uri="{FF2B5EF4-FFF2-40B4-BE49-F238E27FC236}">
                      <a16:creationId xmlns:a16="http://schemas.microsoft.com/office/drawing/2014/main" xmlns="" id="{88FF935C-7AB8-B048-93FC-4AA8E6FB2E2D}"/>
                    </a:ext>
                  </a:extLst>
                </p:cNvPr>
                <p:cNvCxnSpPr/>
                <p:nvPr/>
              </p:nvCxnSpPr>
              <p:spPr bwMode="auto">
                <a:xfrm flipH="1">
                  <a:off x="6735173" y="665950"/>
                  <a:ext cx="1945855" cy="993943"/>
                </a:xfrm>
                <a:prstGeom prst="straightConnector1">
                  <a:avLst/>
                </a:prstGeom>
                <a:solidFill>
                  <a:schemeClr val="accent1"/>
                </a:solidFill>
                <a:ln w="28575" cap="flat" cmpd="sng" algn="ctr">
                  <a:solidFill>
                    <a:schemeClr val="tx1"/>
                  </a:solidFill>
                  <a:prstDash val="dash"/>
                  <a:round/>
                  <a:headEnd type="none" w="med" len="med"/>
                  <a:tailEnd type="triangle" w="med" len="med"/>
                </a:ln>
                <a:effectLst/>
              </p:spPr>
            </p:cxnSp>
          </p:grpSp>
        </p:grpSp>
        <p:sp>
          <p:nvSpPr>
            <p:cNvPr id="18" name="Up-Down Arrow 17">
              <a:extLst>
                <a:ext uri="{FF2B5EF4-FFF2-40B4-BE49-F238E27FC236}">
                  <a16:creationId xmlns:a16="http://schemas.microsoft.com/office/drawing/2014/main" xmlns="" id="{F8624D3E-7FB8-3E4B-86AB-F1A603247F8E}"/>
                </a:ext>
              </a:extLst>
            </p:cNvPr>
            <p:cNvSpPr/>
            <p:nvPr/>
          </p:nvSpPr>
          <p:spPr bwMode="auto">
            <a:xfrm>
              <a:off x="6631263" y="2134166"/>
              <a:ext cx="132003" cy="774359"/>
            </a:xfrm>
            <a:prstGeom prst="upDownArrow">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Comic Sans MS" pitchFamily="66" charset="0"/>
              </a:endParaRPr>
            </a:p>
          </p:txBody>
        </p:sp>
      </p:grpSp>
      <p:sp>
        <p:nvSpPr>
          <p:cNvPr id="31" name="TextBox 30"/>
          <p:cNvSpPr txBox="1"/>
          <p:nvPr/>
        </p:nvSpPr>
        <p:spPr>
          <a:xfrm>
            <a:off x="532193" y="588876"/>
            <a:ext cx="2540223" cy="369332"/>
          </a:xfrm>
          <a:prstGeom prst="rect">
            <a:avLst/>
          </a:prstGeom>
          <a:noFill/>
        </p:spPr>
        <p:txBody>
          <a:bodyPr wrap="square" rtlCol="0">
            <a:spAutoFit/>
          </a:bodyPr>
          <a:lstStyle/>
          <a:p>
            <a:r>
              <a:rPr lang="pt-PT" dirty="0" err="1" smtClean="0"/>
              <a:t>Leveling</a:t>
            </a:r>
            <a:r>
              <a:rPr lang="pt-PT" dirty="0" smtClean="0"/>
              <a:t> </a:t>
            </a:r>
            <a:r>
              <a:rPr lang="pt-PT" dirty="0" err="1" smtClean="0"/>
              <a:t>by</a:t>
            </a:r>
            <a:r>
              <a:rPr lang="pt-PT" dirty="0" smtClean="0"/>
              <a:t> </a:t>
            </a:r>
            <a:r>
              <a:rPr lang="pt-PT" dirty="0" err="1" smtClean="0"/>
              <a:t>beam</a:t>
            </a:r>
            <a:r>
              <a:rPr lang="pt-PT" dirty="0" smtClean="0"/>
              <a:t> offset</a:t>
            </a:r>
          </a:p>
        </p:txBody>
      </p:sp>
      <p:sp>
        <p:nvSpPr>
          <p:cNvPr id="32" name="TextBox 31"/>
          <p:cNvSpPr txBox="1"/>
          <p:nvPr/>
        </p:nvSpPr>
        <p:spPr>
          <a:xfrm>
            <a:off x="3286389" y="598591"/>
            <a:ext cx="2904592" cy="369332"/>
          </a:xfrm>
          <a:prstGeom prst="rect">
            <a:avLst/>
          </a:prstGeom>
          <a:noFill/>
        </p:spPr>
        <p:txBody>
          <a:bodyPr wrap="square" rtlCol="0">
            <a:spAutoFit/>
          </a:bodyPr>
          <a:lstStyle/>
          <a:p>
            <a:r>
              <a:rPr lang="pt-PT" dirty="0" err="1" smtClean="0"/>
              <a:t>Anti-leveling</a:t>
            </a:r>
            <a:r>
              <a:rPr lang="pt-PT" dirty="0" smtClean="0"/>
              <a:t>: </a:t>
            </a:r>
            <a:r>
              <a:rPr lang="pt-PT" dirty="0" err="1" smtClean="0"/>
              <a:t>crossing</a:t>
            </a:r>
            <a:r>
              <a:rPr lang="pt-PT" dirty="0" smtClean="0"/>
              <a:t> </a:t>
            </a:r>
            <a:r>
              <a:rPr lang="pt-PT" dirty="0" err="1" smtClean="0"/>
              <a:t>angle</a:t>
            </a:r>
            <a:endParaRPr lang="pt-PT" dirty="0" smtClean="0"/>
          </a:p>
        </p:txBody>
      </p:sp>
      <p:sp>
        <p:nvSpPr>
          <p:cNvPr id="33" name="TextBox 32"/>
          <p:cNvSpPr txBox="1"/>
          <p:nvPr/>
        </p:nvSpPr>
        <p:spPr>
          <a:xfrm>
            <a:off x="6331696" y="592612"/>
            <a:ext cx="2840284" cy="369332"/>
          </a:xfrm>
          <a:prstGeom prst="rect">
            <a:avLst/>
          </a:prstGeom>
          <a:noFill/>
        </p:spPr>
        <p:txBody>
          <a:bodyPr wrap="square" rtlCol="0">
            <a:spAutoFit/>
          </a:bodyPr>
          <a:lstStyle/>
          <a:p>
            <a:r>
              <a:rPr lang="pt-PT" dirty="0" err="1" smtClean="0"/>
              <a:t>Anti-leveling</a:t>
            </a:r>
            <a:r>
              <a:rPr lang="pt-PT" dirty="0" smtClean="0"/>
              <a:t>: β* </a:t>
            </a:r>
            <a:r>
              <a:rPr lang="pt-PT" dirty="0" err="1" smtClean="0"/>
              <a:t>reduction</a:t>
            </a:r>
            <a:endParaRPr lang="pt-PT" dirty="0" smtClean="0"/>
          </a:p>
        </p:txBody>
      </p:sp>
      <p:pic>
        <p:nvPicPr>
          <p:cNvPr id="37" name="Picture 36"/>
          <p:cNvPicPr>
            <a:picLocks noChangeAspect="1"/>
          </p:cNvPicPr>
          <p:nvPr/>
        </p:nvPicPr>
        <p:blipFill>
          <a:blip r:embed="rId3"/>
          <a:stretch>
            <a:fillRect/>
          </a:stretch>
        </p:blipFill>
        <p:spPr>
          <a:xfrm>
            <a:off x="2159435" y="2986660"/>
            <a:ext cx="4110804" cy="3108314"/>
          </a:xfrm>
          <a:prstGeom prst="rect">
            <a:avLst/>
          </a:prstGeom>
        </p:spPr>
      </p:pic>
      <p:grpSp>
        <p:nvGrpSpPr>
          <p:cNvPr id="24" name="Group 23"/>
          <p:cNvGrpSpPr/>
          <p:nvPr/>
        </p:nvGrpSpPr>
        <p:grpSpPr>
          <a:xfrm>
            <a:off x="900653" y="2719217"/>
            <a:ext cx="7265308" cy="3757560"/>
            <a:chOff x="136425" y="2924500"/>
            <a:chExt cx="7265308" cy="3757560"/>
          </a:xfrm>
        </p:grpSpPr>
        <p:pic>
          <p:nvPicPr>
            <p:cNvPr id="25" name="Picture 24"/>
            <p:cNvPicPr>
              <a:picLocks noChangeAspect="1"/>
            </p:cNvPicPr>
            <p:nvPr/>
          </p:nvPicPr>
          <p:blipFill>
            <a:blip r:embed="rId4"/>
            <a:stretch>
              <a:fillRect/>
            </a:stretch>
          </p:blipFill>
          <p:spPr>
            <a:xfrm>
              <a:off x="136425" y="2952874"/>
              <a:ext cx="7265308" cy="3729186"/>
            </a:xfrm>
            <a:prstGeom prst="rect">
              <a:avLst/>
            </a:prstGeom>
          </p:spPr>
        </p:pic>
        <p:sp>
          <p:nvSpPr>
            <p:cNvPr id="26" name="TextBox 25"/>
            <p:cNvSpPr txBox="1"/>
            <p:nvPr/>
          </p:nvSpPr>
          <p:spPr>
            <a:xfrm>
              <a:off x="3868260" y="2924500"/>
              <a:ext cx="2969209" cy="307777"/>
            </a:xfrm>
            <a:prstGeom prst="rect">
              <a:avLst/>
            </a:prstGeom>
            <a:noFill/>
          </p:spPr>
          <p:txBody>
            <a:bodyPr wrap="square" rtlCol="0">
              <a:spAutoFit/>
            </a:bodyPr>
            <a:lstStyle/>
            <a:p>
              <a:pPr algn="r"/>
              <a:r>
                <a:rPr lang="pt-PT" sz="1400" dirty="0" err="1" smtClean="0"/>
                <a:t>Eckhard</a:t>
              </a:r>
              <a:r>
                <a:rPr lang="pt-PT" sz="1400" dirty="0" smtClean="0"/>
                <a:t> </a:t>
              </a:r>
              <a:r>
                <a:rPr lang="pt-PT" sz="1400" dirty="0" err="1" smtClean="0"/>
                <a:t>Elsen</a:t>
              </a:r>
              <a:r>
                <a:rPr lang="pt-PT" sz="1400" dirty="0" smtClean="0"/>
                <a:t>, LHCP’18</a:t>
              </a:r>
              <a:endParaRPr lang="pt-PT" sz="1400" dirty="0"/>
            </a:p>
          </p:txBody>
        </p:sp>
        <p:sp>
          <p:nvSpPr>
            <p:cNvPr id="27" name="TextBox 26"/>
            <p:cNvSpPr txBox="1"/>
            <p:nvPr/>
          </p:nvSpPr>
          <p:spPr>
            <a:xfrm>
              <a:off x="4256298" y="4407079"/>
              <a:ext cx="1729944" cy="369332"/>
            </a:xfrm>
            <a:prstGeom prst="rect">
              <a:avLst/>
            </a:prstGeom>
            <a:noFill/>
            <a:ln>
              <a:solidFill>
                <a:schemeClr val="tx1"/>
              </a:solidFill>
            </a:ln>
          </p:spPr>
          <p:txBody>
            <a:bodyPr wrap="square" rtlCol="0">
              <a:spAutoFit/>
            </a:bodyPr>
            <a:lstStyle/>
            <a:p>
              <a:pPr algn="ctr"/>
              <a:r>
                <a:rPr lang="pt-PT" dirty="0" smtClean="0"/>
                <a:t>β* </a:t>
              </a:r>
              <a:r>
                <a:rPr lang="pt-PT" dirty="0" err="1" smtClean="0"/>
                <a:t>reduction</a:t>
              </a:r>
              <a:endParaRPr lang="pt-PT" dirty="0"/>
            </a:p>
          </p:txBody>
        </p:sp>
        <p:cxnSp>
          <p:nvCxnSpPr>
            <p:cNvPr id="28" name="Straight Arrow Connector 27"/>
            <p:cNvCxnSpPr/>
            <p:nvPr/>
          </p:nvCxnSpPr>
          <p:spPr>
            <a:xfrm flipV="1">
              <a:off x="5986242" y="4477810"/>
              <a:ext cx="493215" cy="143904"/>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1402109" y="5286933"/>
              <a:ext cx="3097883" cy="369332"/>
            </a:xfrm>
            <a:prstGeom prst="rect">
              <a:avLst/>
            </a:prstGeom>
            <a:noFill/>
            <a:ln>
              <a:solidFill>
                <a:schemeClr val="tx1"/>
              </a:solidFill>
            </a:ln>
          </p:spPr>
          <p:txBody>
            <a:bodyPr wrap="square" rtlCol="0">
              <a:spAutoFit/>
            </a:bodyPr>
            <a:lstStyle/>
            <a:p>
              <a:pPr algn="ctr"/>
              <a:r>
                <a:rPr lang="pt-PT" dirty="0" err="1"/>
                <a:t>c</a:t>
              </a:r>
              <a:r>
                <a:rPr lang="pt-PT" dirty="0" err="1" smtClean="0"/>
                <a:t>rossing</a:t>
              </a:r>
              <a:r>
                <a:rPr lang="pt-PT" dirty="0" smtClean="0"/>
                <a:t> </a:t>
              </a:r>
              <a:r>
                <a:rPr lang="pt-PT" dirty="0" err="1" smtClean="0"/>
                <a:t>angle</a:t>
              </a:r>
              <a:r>
                <a:rPr lang="pt-PT" dirty="0" smtClean="0"/>
                <a:t> </a:t>
              </a:r>
              <a:r>
                <a:rPr lang="pt-PT" dirty="0" err="1" smtClean="0"/>
                <a:t>reduction</a:t>
              </a:r>
              <a:r>
                <a:rPr lang="pt-PT" dirty="0" smtClean="0"/>
                <a:t> </a:t>
              </a:r>
              <a:r>
                <a:rPr lang="pt-PT" dirty="0" err="1" smtClean="0"/>
                <a:t>steps</a:t>
              </a:r>
              <a:endParaRPr lang="pt-PT" dirty="0"/>
            </a:p>
          </p:txBody>
        </p:sp>
        <p:cxnSp>
          <p:nvCxnSpPr>
            <p:cNvPr id="30" name="Straight Arrow Connector 29"/>
            <p:cNvCxnSpPr>
              <a:stCxn id="29" idx="0"/>
            </p:cNvCxnSpPr>
            <p:nvPr/>
          </p:nvCxnSpPr>
          <p:spPr>
            <a:xfrm flipH="1" flipV="1">
              <a:off x="2238427" y="5059565"/>
              <a:ext cx="712624" cy="22736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sp>
        <p:nvSpPr>
          <p:cNvPr id="34" name="Date Placeholder 33"/>
          <p:cNvSpPr>
            <a:spLocks noGrp="1"/>
          </p:cNvSpPr>
          <p:nvPr>
            <p:ph type="dt" sz="half" idx="10"/>
          </p:nvPr>
        </p:nvSpPr>
        <p:spPr/>
        <p:txBody>
          <a:bodyPr/>
          <a:lstStyle/>
          <a:p>
            <a:r>
              <a:rPr lang="en-US" smtClean="0"/>
              <a:t>Ricardo Gonçalo</a:t>
            </a:r>
            <a:endParaRPr lang="pt-PT"/>
          </a:p>
        </p:txBody>
      </p:sp>
      <p:sp>
        <p:nvSpPr>
          <p:cNvPr id="35" name="Footer Placeholder 34"/>
          <p:cNvSpPr>
            <a:spLocks noGrp="1"/>
          </p:cNvSpPr>
          <p:nvPr>
            <p:ph type="ftr" sz="quarter" idx="11"/>
          </p:nvPr>
        </p:nvSpPr>
        <p:spPr/>
        <p:txBody>
          <a:bodyPr/>
          <a:lstStyle/>
          <a:p>
            <a:r>
              <a:rPr lang="pt-PT" smtClean="0"/>
              <a:t>Seminar 15 May 2019 - FCUL</a:t>
            </a:r>
            <a:endParaRPr lang="pt-PT"/>
          </a:p>
        </p:txBody>
      </p:sp>
      <p:sp>
        <p:nvSpPr>
          <p:cNvPr id="36" name="Slide Number Placeholder 35"/>
          <p:cNvSpPr>
            <a:spLocks noGrp="1"/>
          </p:cNvSpPr>
          <p:nvPr>
            <p:ph type="sldNum" sz="quarter" idx="12"/>
          </p:nvPr>
        </p:nvSpPr>
        <p:spPr/>
        <p:txBody>
          <a:bodyPr/>
          <a:lstStyle/>
          <a:p>
            <a:fld id="{9B03DFD9-BCD4-D04F-A8C7-92475F67CE52}" type="slidenum">
              <a:rPr lang="pt-PT" smtClean="0"/>
              <a:t>27</a:t>
            </a:fld>
            <a:endParaRPr lang="pt-PT"/>
          </a:p>
        </p:txBody>
      </p:sp>
    </p:spTree>
    <p:extLst>
      <p:ext uri="{BB962C8B-B14F-4D97-AF65-F5344CB8AC3E}">
        <p14:creationId xmlns:p14="http://schemas.microsoft.com/office/powerpoint/2010/main" val="13836678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pt-PT" dirty="0" err="1" smtClean="0"/>
              <a:t>Higgs</a:t>
            </a:r>
            <a:r>
              <a:rPr lang="pt-PT" dirty="0" smtClean="0"/>
              <a:t> </a:t>
            </a:r>
            <a:r>
              <a:rPr lang="pt-PT" dirty="0" err="1" smtClean="0"/>
              <a:t>at</a:t>
            </a:r>
            <a:r>
              <a:rPr lang="pt-PT" dirty="0" smtClean="0"/>
              <a:t> </a:t>
            </a:r>
            <a:r>
              <a:rPr lang="pt-PT" dirty="0" err="1" smtClean="0"/>
              <a:t>the</a:t>
            </a:r>
            <a:r>
              <a:rPr lang="pt-PT" dirty="0" smtClean="0"/>
              <a:t> LHC</a:t>
            </a:r>
            <a:endParaRPr lang="pt-PT" dirty="0"/>
          </a:p>
        </p:txBody>
      </p:sp>
      <p:sp>
        <p:nvSpPr>
          <p:cNvPr id="2" name="Date Placeholder 1"/>
          <p:cNvSpPr>
            <a:spLocks noGrp="1"/>
          </p:cNvSpPr>
          <p:nvPr>
            <p:ph type="dt" sz="half" idx="10"/>
          </p:nvPr>
        </p:nvSpPr>
        <p:spPr/>
        <p:txBody>
          <a:bodyPr/>
          <a:lstStyle/>
          <a:p>
            <a:r>
              <a:rPr lang="en-US" smtClean="0"/>
              <a:t>Ricardo Gonçalo</a:t>
            </a:r>
            <a:endParaRPr lang="pt-PT"/>
          </a:p>
        </p:txBody>
      </p:sp>
      <p:sp>
        <p:nvSpPr>
          <p:cNvPr id="3" name="Footer Placeholder 2"/>
          <p:cNvSpPr>
            <a:spLocks noGrp="1"/>
          </p:cNvSpPr>
          <p:nvPr>
            <p:ph type="ftr" sz="quarter" idx="11"/>
          </p:nvPr>
        </p:nvSpPr>
        <p:spPr/>
        <p:txBody>
          <a:bodyPr/>
          <a:lstStyle/>
          <a:p>
            <a:r>
              <a:rPr lang="pt-PT" smtClean="0"/>
              <a:t>Seminar 15 May 2019 - FCUL</a:t>
            </a:r>
            <a:endParaRPr lang="pt-PT"/>
          </a:p>
        </p:txBody>
      </p:sp>
      <p:sp>
        <p:nvSpPr>
          <p:cNvPr id="4" name="Slide Number Placeholder 3"/>
          <p:cNvSpPr>
            <a:spLocks noGrp="1"/>
          </p:cNvSpPr>
          <p:nvPr>
            <p:ph type="sldNum" sz="quarter" idx="12"/>
          </p:nvPr>
        </p:nvSpPr>
        <p:spPr/>
        <p:txBody>
          <a:bodyPr/>
          <a:lstStyle/>
          <a:p>
            <a:fld id="{9B03DFD9-BCD4-D04F-A8C7-92475F67CE52}" type="slidenum">
              <a:rPr lang="pt-PT" smtClean="0"/>
              <a:t>28</a:t>
            </a:fld>
            <a:endParaRPr lang="pt-PT"/>
          </a:p>
        </p:txBody>
      </p:sp>
      <p:pic>
        <p:nvPicPr>
          <p:cNvPr id="6" name="Picture 5"/>
          <p:cNvPicPr>
            <a:picLocks noChangeAspect="1"/>
          </p:cNvPicPr>
          <p:nvPr/>
        </p:nvPicPr>
        <p:blipFill>
          <a:blip r:embed="rId2"/>
          <a:stretch>
            <a:fillRect/>
          </a:stretch>
        </p:blipFill>
        <p:spPr>
          <a:xfrm>
            <a:off x="381000" y="1414763"/>
            <a:ext cx="8382000" cy="4711700"/>
          </a:xfrm>
          <a:prstGeom prst="rect">
            <a:avLst/>
          </a:prstGeom>
        </p:spPr>
      </p:pic>
    </p:spTree>
    <p:extLst>
      <p:ext uri="{BB962C8B-B14F-4D97-AF65-F5344CB8AC3E}">
        <p14:creationId xmlns:p14="http://schemas.microsoft.com/office/powerpoint/2010/main" val="9928178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86360"/>
          </a:xfrm>
        </p:spPr>
        <p:txBody>
          <a:bodyPr/>
          <a:lstStyle/>
          <a:p>
            <a:r>
              <a:rPr lang="pt-PT" dirty="0" err="1" smtClean="0"/>
              <a:t>Higgs</a:t>
            </a:r>
            <a:r>
              <a:rPr lang="pt-PT" dirty="0" smtClean="0"/>
              <a:t> @ </a:t>
            </a:r>
            <a:r>
              <a:rPr lang="pt-PT" dirty="0" err="1" smtClean="0"/>
              <a:t>the</a:t>
            </a:r>
            <a:r>
              <a:rPr lang="pt-PT" dirty="0" smtClean="0"/>
              <a:t> LHC</a:t>
            </a:r>
            <a:endParaRPr lang="pt-PT" dirty="0"/>
          </a:p>
        </p:txBody>
      </p:sp>
      <p:sp>
        <p:nvSpPr>
          <p:cNvPr id="3" name="Content Placeholder 2"/>
          <p:cNvSpPr>
            <a:spLocks noGrp="1"/>
          </p:cNvSpPr>
          <p:nvPr>
            <p:ph idx="1"/>
          </p:nvPr>
        </p:nvSpPr>
        <p:spPr>
          <a:xfrm>
            <a:off x="251520" y="1060999"/>
            <a:ext cx="8892480" cy="2262982"/>
          </a:xfrm>
        </p:spPr>
        <p:txBody>
          <a:bodyPr>
            <a:normAutofit fontScale="70000" lnSpcReduction="20000"/>
          </a:bodyPr>
          <a:lstStyle/>
          <a:p>
            <a:r>
              <a:rPr lang="pt-PT" dirty="0" err="1" smtClean="0"/>
              <a:t>Many</a:t>
            </a:r>
            <a:r>
              <a:rPr lang="pt-PT" dirty="0" smtClean="0"/>
              <a:t> </a:t>
            </a:r>
            <a:r>
              <a:rPr lang="pt-PT" dirty="0" err="1"/>
              <a:t>different</a:t>
            </a:r>
            <a:r>
              <a:rPr lang="pt-PT" dirty="0"/>
              <a:t> </a:t>
            </a:r>
            <a:r>
              <a:rPr lang="pt-PT" dirty="0" err="1"/>
              <a:t>production</a:t>
            </a:r>
            <a:r>
              <a:rPr lang="pt-PT" dirty="0"/>
              <a:t> </a:t>
            </a:r>
            <a:r>
              <a:rPr lang="pt-PT" dirty="0" err="1" smtClean="0"/>
              <a:t>and</a:t>
            </a:r>
            <a:r>
              <a:rPr lang="pt-PT" dirty="0" smtClean="0"/>
              <a:t> </a:t>
            </a:r>
            <a:r>
              <a:rPr lang="pt-PT" dirty="0" err="1" smtClean="0"/>
              <a:t>decay</a:t>
            </a:r>
            <a:r>
              <a:rPr lang="pt-PT" dirty="0" smtClean="0"/>
              <a:t> </a:t>
            </a:r>
            <a:r>
              <a:rPr lang="pt-PT" dirty="0" err="1" smtClean="0"/>
              <a:t>mechanisms</a:t>
            </a:r>
            <a:endParaRPr lang="pt-PT" dirty="0" smtClean="0"/>
          </a:p>
          <a:p>
            <a:pPr lvl="1"/>
            <a:r>
              <a:rPr lang="pt-PT" dirty="0" err="1" smtClean="0"/>
              <a:t>Span</a:t>
            </a:r>
            <a:r>
              <a:rPr lang="pt-PT" dirty="0" smtClean="0"/>
              <a:t> 3 </a:t>
            </a:r>
            <a:r>
              <a:rPr lang="pt-PT" dirty="0" err="1" smtClean="0"/>
              <a:t>orders</a:t>
            </a:r>
            <a:r>
              <a:rPr lang="pt-PT" dirty="0" smtClean="0"/>
              <a:t> </a:t>
            </a:r>
            <a:r>
              <a:rPr lang="pt-PT" dirty="0" err="1" smtClean="0"/>
              <a:t>of</a:t>
            </a:r>
            <a:r>
              <a:rPr lang="pt-PT" dirty="0" smtClean="0"/>
              <a:t> magnitude </a:t>
            </a:r>
            <a:r>
              <a:rPr lang="pt-PT" dirty="0" err="1" smtClean="0"/>
              <a:t>in</a:t>
            </a:r>
            <a:r>
              <a:rPr lang="pt-PT" dirty="0" smtClean="0"/>
              <a:t> cross </a:t>
            </a:r>
            <a:r>
              <a:rPr lang="pt-PT" dirty="0" err="1" smtClean="0"/>
              <a:t>section</a:t>
            </a:r>
            <a:r>
              <a:rPr lang="pt-PT" dirty="0" smtClean="0"/>
              <a:t> </a:t>
            </a:r>
            <a:r>
              <a:rPr lang="pt-PT" dirty="0" err="1" smtClean="0"/>
              <a:t>and</a:t>
            </a:r>
            <a:r>
              <a:rPr lang="pt-PT" dirty="0" smtClean="0"/>
              <a:t> </a:t>
            </a:r>
            <a:r>
              <a:rPr lang="pt-PT" dirty="0" err="1" smtClean="0"/>
              <a:t>branching</a:t>
            </a:r>
            <a:r>
              <a:rPr lang="pt-PT" dirty="0" smtClean="0"/>
              <a:t> ratio</a:t>
            </a:r>
            <a:endParaRPr lang="pt-PT" dirty="0"/>
          </a:p>
          <a:p>
            <a:pPr lvl="1"/>
            <a:r>
              <a:rPr lang="pt-PT" dirty="0" smtClean="0"/>
              <a:t>Some </a:t>
            </a:r>
            <a:r>
              <a:rPr lang="pt-PT" dirty="0" err="1"/>
              <a:t>very</a:t>
            </a:r>
            <a:r>
              <a:rPr lang="pt-PT" dirty="0"/>
              <a:t> </a:t>
            </a:r>
            <a:r>
              <a:rPr lang="pt-PT" dirty="0" err="1"/>
              <a:t>clean</a:t>
            </a:r>
            <a:r>
              <a:rPr lang="pt-PT" dirty="0"/>
              <a:t> </a:t>
            </a:r>
            <a:r>
              <a:rPr lang="pt-PT" dirty="0" err="1"/>
              <a:t>decays</a:t>
            </a:r>
            <a:r>
              <a:rPr lang="pt-PT" dirty="0"/>
              <a:t> </a:t>
            </a:r>
            <a:r>
              <a:rPr lang="pt-PT" dirty="0" err="1"/>
              <a:t>with</a:t>
            </a:r>
            <a:r>
              <a:rPr lang="pt-PT" dirty="0"/>
              <a:t> </a:t>
            </a:r>
            <a:r>
              <a:rPr lang="pt-PT" dirty="0" err="1"/>
              <a:t>low</a:t>
            </a:r>
            <a:r>
              <a:rPr lang="pt-PT" dirty="0"/>
              <a:t> BR (</a:t>
            </a:r>
            <a:r>
              <a:rPr lang="pt-PT" dirty="0" err="1"/>
              <a:t>γγ</a:t>
            </a:r>
            <a:r>
              <a:rPr lang="pt-PT" dirty="0"/>
              <a:t>, 4l</a:t>
            </a:r>
            <a:r>
              <a:rPr lang="pt-PT" dirty="0" smtClean="0"/>
              <a:t>)</a:t>
            </a:r>
          </a:p>
          <a:p>
            <a:pPr lvl="1"/>
            <a:r>
              <a:rPr lang="pt-PT" dirty="0" err="1"/>
              <a:t>O</a:t>
            </a:r>
            <a:r>
              <a:rPr lang="pt-PT" dirty="0" err="1" smtClean="0"/>
              <a:t>ther</a:t>
            </a:r>
            <a:r>
              <a:rPr lang="pt-PT" dirty="0" smtClean="0"/>
              <a:t> </a:t>
            </a:r>
            <a:r>
              <a:rPr lang="pt-PT" dirty="0" err="1"/>
              <a:t>very</a:t>
            </a:r>
            <a:r>
              <a:rPr lang="pt-PT" dirty="0"/>
              <a:t> </a:t>
            </a:r>
            <a:r>
              <a:rPr lang="pt-PT" dirty="0" err="1"/>
              <a:t>difficult</a:t>
            </a:r>
            <a:r>
              <a:rPr lang="pt-PT" dirty="0"/>
              <a:t> </a:t>
            </a:r>
            <a:r>
              <a:rPr lang="pt-PT" dirty="0" err="1" smtClean="0"/>
              <a:t>with</a:t>
            </a:r>
            <a:r>
              <a:rPr lang="pt-PT" dirty="0"/>
              <a:t> </a:t>
            </a:r>
            <a:r>
              <a:rPr lang="pt-PT" dirty="0" err="1" smtClean="0"/>
              <a:t>higher</a:t>
            </a:r>
            <a:r>
              <a:rPr lang="pt-PT" dirty="0" smtClean="0"/>
              <a:t> </a:t>
            </a:r>
            <a:r>
              <a:rPr lang="pt-PT" dirty="0"/>
              <a:t>rates (</a:t>
            </a:r>
            <a:r>
              <a:rPr lang="pt-PT" dirty="0" err="1"/>
              <a:t>bb</a:t>
            </a:r>
            <a:r>
              <a:rPr lang="pt-PT" dirty="0"/>
              <a:t>, WW, </a:t>
            </a:r>
            <a:r>
              <a:rPr lang="pt-PT" dirty="0" err="1"/>
              <a:t>ττ</a:t>
            </a:r>
            <a:r>
              <a:rPr lang="pt-PT" dirty="0" smtClean="0"/>
              <a:t>,...)</a:t>
            </a:r>
          </a:p>
          <a:p>
            <a:r>
              <a:rPr lang="pt-PT" dirty="0"/>
              <a:t>Access </a:t>
            </a:r>
            <a:r>
              <a:rPr lang="pt-PT" dirty="0" err="1"/>
              <a:t>Higgs</a:t>
            </a:r>
            <a:r>
              <a:rPr lang="pt-PT" dirty="0"/>
              <a:t> </a:t>
            </a:r>
            <a:r>
              <a:rPr lang="pt-PT" dirty="0" err="1"/>
              <a:t>properties</a:t>
            </a:r>
            <a:r>
              <a:rPr lang="pt-PT" dirty="0"/>
              <a:t> </a:t>
            </a:r>
            <a:r>
              <a:rPr lang="pt-PT" dirty="0" err="1"/>
              <a:t>through</a:t>
            </a:r>
            <a:r>
              <a:rPr lang="pt-PT" dirty="0"/>
              <a:t> </a:t>
            </a:r>
            <a:r>
              <a:rPr lang="pt-PT" dirty="0" err="1"/>
              <a:t>combination</a:t>
            </a:r>
            <a:r>
              <a:rPr lang="pt-PT" dirty="0"/>
              <a:t> </a:t>
            </a:r>
            <a:r>
              <a:rPr lang="pt-PT" dirty="0" err="1"/>
              <a:t>of</a:t>
            </a:r>
            <a:r>
              <a:rPr lang="pt-PT" dirty="0"/>
              <a:t> </a:t>
            </a:r>
            <a:r>
              <a:rPr lang="pt-PT" dirty="0" err="1"/>
              <a:t>different</a:t>
            </a:r>
            <a:r>
              <a:rPr lang="pt-PT" dirty="0"/>
              <a:t> </a:t>
            </a:r>
            <a:r>
              <a:rPr lang="pt-PT" dirty="0" err="1" smtClean="0"/>
              <a:t>channels</a:t>
            </a:r>
            <a:endParaRPr lang="pt-PT" dirty="0" smtClean="0"/>
          </a:p>
          <a:p>
            <a:r>
              <a:rPr lang="pt-PT" dirty="0" err="1"/>
              <a:t>Enormous</a:t>
            </a:r>
            <a:r>
              <a:rPr lang="pt-PT" dirty="0"/>
              <a:t> </a:t>
            </a:r>
            <a:r>
              <a:rPr lang="pt-PT" dirty="0" err="1"/>
              <a:t>amount</a:t>
            </a:r>
            <a:r>
              <a:rPr lang="pt-PT" dirty="0"/>
              <a:t> </a:t>
            </a:r>
            <a:r>
              <a:rPr lang="pt-PT" dirty="0" err="1"/>
              <a:t>of</a:t>
            </a:r>
            <a:r>
              <a:rPr lang="pt-PT" dirty="0"/>
              <a:t> </a:t>
            </a:r>
            <a:r>
              <a:rPr lang="pt-PT" dirty="0" err="1"/>
              <a:t>progress</a:t>
            </a:r>
            <a:r>
              <a:rPr lang="pt-PT" dirty="0"/>
              <a:t> </a:t>
            </a:r>
            <a:r>
              <a:rPr lang="pt-PT" dirty="0" err="1"/>
              <a:t>since</a:t>
            </a:r>
            <a:r>
              <a:rPr lang="pt-PT" dirty="0"/>
              <a:t> </a:t>
            </a:r>
            <a:r>
              <a:rPr lang="pt-PT" dirty="0" err="1"/>
              <a:t>discovery</a:t>
            </a:r>
            <a:r>
              <a:rPr lang="pt-PT" dirty="0"/>
              <a:t> 6 </a:t>
            </a:r>
            <a:r>
              <a:rPr lang="pt-PT" dirty="0" err="1"/>
              <a:t>years</a:t>
            </a:r>
            <a:r>
              <a:rPr lang="pt-PT" dirty="0"/>
              <a:t> </a:t>
            </a:r>
            <a:r>
              <a:rPr lang="pt-PT" dirty="0" err="1"/>
              <a:t>ago</a:t>
            </a:r>
            <a:r>
              <a:rPr lang="pt-PT" dirty="0" smtClean="0"/>
              <a:t>!</a:t>
            </a:r>
            <a:endParaRPr lang="pt-PT" dirty="0"/>
          </a:p>
          <a:p>
            <a:endParaRPr lang="pt-PT" dirty="0" smtClean="0"/>
          </a:p>
          <a:p>
            <a:endParaRPr lang="pt-PT" dirty="0" smtClean="0"/>
          </a:p>
          <a:p>
            <a:endParaRPr lang="pt-PT" dirty="0"/>
          </a:p>
        </p:txBody>
      </p:sp>
      <p:pic>
        <p:nvPicPr>
          <p:cNvPr id="4" name="Picture 3"/>
          <p:cNvPicPr>
            <a:picLocks noChangeAspect="1"/>
          </p:cNvPicPr>
          <p:nvPr/>
        </p:nvPicPr>
        <p:blipFill>
          <a:blip r:embed="rId3"/>
          <a:stretch>
            <a:fillRect/>
          </a:stretch>
        </p:blipFill>
        <p:spPr>
          <a:xfrm>
            <a:off x="99" y="3323980"/>
            <a:ext cx="5624857" cy="2985340"/>
          </a:xfrm>
          <a:prstGeom prst="rect">
            <a:avLst/>
          </a:prstGeom>
        </p:spPr>
      </p:pic>
      <p:pic>
        <p:nvPicPr>
          <p:cNvPr id="7" name="Picture 6" descr="Plot_Escan_H125_new_sqrt.pdf"/>
          <p:cNvPicPr>
            <a:picLocks noChangeAspect="1"/>
          </p:cNvPicPr>
          <p:nvPr/>
        </p:nvPicPr>
        <p:blipFill>
          <a:blip r:embed="rId4">
            <a:extLst>
              <a:ext uri="{28A0092B-C50C-407E-A947-70E740481C1C}">
                <a14:useLocalDpi xmlns:a14="http://schemas.microsoft.com/office/drawing/2010/main"/>
              </a:ext>
            </a:extLst>
          </a:blip>
          <a:stretch>
            <a:fillRect/>
          </a:stretch>
        </p:blipFill>
        <p:spPr>
          <a:xfrm rot="5400000">
            <a:off x="5781525" y="3234877"/>
            <a:ext cx="3295951" cy="3428998"/>
          </a:xfrm>
          <a:prstGeom prst="rect">
            <a:avLst/>
          </a:prstGeom>
        </p:spPr>
      </p:pic>
      <p:cxnSp>
        <p:nvCxnSpPr>
          <p:cNvPr id="12" name="Straight Connector 11"/>
          <p:cNvCxnSpPr/>
          <p:nvPr/>
        </p:nvCxnSpPr>
        <p:spPr>
          <a:xfrm flipV="1">
            <a:off x="6516216" y="3323981"/>
            <a:ext cx="0" cy="2808312"/>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6804248" y="3323981"/>
            <a:ext cx="0" cy="2808312"/>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8316416" y="3323981"/>
            <a:ext cx="0" cy="2808312"/>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5" name="Date Placeholder 4"/>
          <p:cNvSpPr>
            <a:spLocks noGrp="1"/>
          </p:cNvSpPr>
          <p:nvPr>
            <p:ph type="dt" sz="half" idx="10"/>
          </p:nvPr>
        </p:nvSpPr>
        <p:spPr/>
        <p:txBody>
          <a:bodyPr/>
          <a:lstStyle/>
          <a:p>
            <a:r>
              <a:rPr lang="en-US" smtClean="0"/>
              <a:t>Ricardo Gonçalo</a:t>
            </a:r>
            <a:endParaRPr lang="pt-PT"/>
          </a:p>
        </p:txBody>
      </p:sp>
      <p:sp>
        <p:nvSpPr>
          <p:cNvPr id="6" name="Footer Placeholder 5"/>
          <p:cNvSpPr>
            <a:spLocks noGrp="1"/>
          </p:cNvSpPr>
          <p:nvPr>
            <p:ph type="ftr" sz="quarter" idx="11"/>
          </p:nvPr>
        </p:nvSpPr>
        <p:spPr/>
        <p:txBody>
          <a:bodyPr/>
          <a:lstStyle/>
          <a:p>
            <a:r>
              <a:rPr lang="pt-PT" smtClean="0"/>
              <a:t>Seminar 15 May 2019 - FCUL</a:t>
            </a:r>
            <a:endParaRPr lang="pt-PT"/>
          </a:p>
        </p:txBody>
      </p:sp>
      <p:sp>
        <p:nvSpPr>
          <p:cNvPr id="15" name="Slide Number Placeholder 14"/>
          <p:cNvSpPr>
            <a:spLocks noGrp="1"/>
          </p:cNvSpPr>
          <p:nvPr>
            <p:ph type="sldNum" sz="quarter" idx="12"/>
          </p:nvPr>
        </p:nvSpPr>
        <p:spPr/>
        <p:txBody>
          <a:bodyPr/>
          <a:lstStyle/>
          <a:p>
            <a:fld id="{9B03DFD9-BCD4-D04F-A8C7-92475F67CE52}" type="slidenum">
              <a:rPr lang="pt-PT" smtClean="0"/>
              <a:t>29</a:t>
            </a:fld>
            <a:endParaRPr lang="pt-PT"/>
          </a:p>
        </p:txBody>
      </p:sp>
    </p:spTree>
    <p:extLst>
      <p:ext uri="{BB962C8B-B14F-4D97-AF65-F5344CB8AC3E}">
        <p14:creationId xmlns:p14="http://schemas.microsoft.com/office/powerpoint/2010/main" val="32788149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987824" y="1156275"/>
            <a:ext cx="6043636" cy="1143000"/>
          </a:xfrm>
        </p:spPr>
        <p:txBody>
          <a:bodyPr>
            <a:normAutofit fontScale="90000"/>
          </a:bodyPr>
          <a:lstStyle/>
          <a:p>
            <a:pPr algn="r"/>
            <a:r>
              <a:rPr lang="pt-PT" dirty="0" err="1" smtClean="0"/>
              <a:t>The</a:t>
            </a:r>
            <a:r>
              <a:rPr lang="pt-PT" dirty="0" smtClean="0"/>
              <a:t> Standard </a:t>
            </a:r>
            <a:r>
              <a:rPr lang="pt-PT" dirty="0" err="1" smtClean="0"/>
              <a:t>Model</a:t>
            </a:r>
            <a:r>
              <a:rPr lang="pt-PT" dirty="0" smtClean="0"/>
              <a:t> </a:t>
            </a:r>
            <a:r>
              <a:rPr lang="pt-PT" dirty="0" err="1" smtClean="0"/>
              <a:t>of</a:t>
            </a:r>
            <a:r>
              <a:rPr lang="pt-PT" dirty="0" smtClean="0"/>
              <a:t> </a:t>
            </a:r>
            <a:r>
              <a:rPr lang="pt-PT" dirty="0" err="1" smtClean="0"/>
              <a:t>Particle</a:t>
            </a:r>
            <a:r>
              <a:rPr lang="pt-PT" dirty="0" smtClean="0"/>
              <a:t> </a:t>
            </a:r>
            <a:r>
              <a:rPr lang="pt-PT" dirty="0" err="1" smtClean="0"/>
              <a:t>Physics</a:t>
            </a:r>
            <a:endParaRPr lang="pt-PT" dirty="0"/>
          </a:p>
        </p:txBody>
      </p:sp>
      <p:sp>
        <p:nvSpPr>
          <p:cNvPr id="4" name="Date Placeholder 3"/>
          <p:cNvSpPr>
            <a:spLocks noGrp="1"/>
          </p:cNvSpPr>
          <p:nvPr>
            <p:ph type="dt" sz="half" idx="10"/>
          </p:nvPr>
        </p:nvSpPr>
        <p:spPr/>
        <p:txBody>
          <a:bodyPr/>
          <a:lstStyle/>
          <a:p>
            <a:r>
              <a:rPr lang="en-US" smtClean="0"/>
              <a:t>Ricardo Gonçalo</a:t>
            </a:r>
            <a:endParaRPr lang="pt-PT"/>
          </a:p>
        </p:txBody>
      </p:sp>
      <p:sp>
        <p:nvSpPr>
          <p:cNvPr id="5" name="Footer Placeholder 4"/>
          <p:cNvSpPr>
            <a:spLocks noGrp="1"/>
          </p:cNvSpPr>
          <p:nvPr>
            <p:ph type="ftr" sz="quarter" idx="11"/>
          </p:nvPr>
        </p:nvSpPr>
        <p:spPr/>
        <p:txBody>
          <a:bodyPr/>
          <a:lstStyle/>
          <a:p>
            <a:r>
              <a:rPr lang="pt-BR" smtClean="0"/>
              <a:t>Seminar 15 May 2019 - FCUL</a:t>
            </a:r>
            <a:endParaRPr lang="pt-PT"/>
          </a:p>
        </p:txBody>
      </p:sp>
      <p:sp>
        <p:nvSpPr>
          <p:cNvPr id="6" name="Slide Number Placeholder 5"/>
          <p:cNvSpPr>
            <a:spLocks noGrp="1"/>
          </p:cNvSpPr>
          <p:nvPr>
            <p:ph type="sldNum" sz="quarter" idx="12"/>
          </p:nvPr>
        </p:nvSpPr>
        <p:spPr/>
        <p:txBody>
          <a:bodyPr/>
          <a:lstStyle/>
          <a:p>
            <a:fld id="{420F264C-A9A6-8048-9D9D-5FA56B4F8839}" type="slidenum">
              <a:rPr lang="pt-PT" smtClean="0"/>
              <a:t>3</a:t>
            </a:fld>
            <a:endParaRPr lang="pt-PT"/>
          </a:p>
        </p:txBody>
      </p:sp>
      <p:pic>
        <p:nvPicPr>
          <p:cNvPr id="8" name="Picture 7"/>
          <p:cNvPicPr>
            <a:picLocks noChangeAspect="1"/>
          </p:cNvPicPr>
          <p:nvPr/>
        </p:nvPicPr>
        <p:blipFill rotWithShape="1">
          <a:blip r:embed="rId2"/>
          <a:srcRect t="21075" b="29788"/>
          <a:stretch/>
        </p:blipFill>
        <p:spPr>
          <a:xfrm>
            <a:off x="-36512" y="2706160"/>
            <a:ext cx="9180512" cy="3386267"/>
          </a:xfrm>
          <a:prstGeom prst="rect">
            <a:avLst/>
          </a:prstGeom>
          <a:effectLst>
            <a:reflection stA="50000" endPos="75000" dist="12700" dir="5400000" sy="-100000" algn="bl" rotWithShape="0"/>
          </a:effectLst>
          <a:scene3d>
            <a:camera prst="orthographicFront">
              <a:rot lat="0" lon="10800000" rev="0"/>
            </a:camera>
            <a:lightRig rig="threePt" dir="t"/>
          </a:scene3d>
        </p:spPr>
      </p:pic>
    </p:spTree>
    <p:extLst>
      <p:ext uri="{BB962C8B-B14F-4D97-AF65-F5344CB8AC3E}">
        <p14:creationId xmlns:p14="http://schemas.microsoft.com/office/powerpoint/2010/main" val="315562377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86360"/>
          </a:xfrm>
        </p:spPr>
        <p:txBody>
          <a:bodyPr/>
          <a:lstStyle/>
          <a:p>
            <a:r>
              <a:rPr lang="pt-PT" dirty="0" err="1" smtClean="0"/>
              <a:t>Higgs</a:t>
            </a:r>
            <a:r>
              <a:rPr lang="pt-PT" dirty="0" smtClean="0"/>
              <a:t> @ </a:t>
            </a:r>
            <a:r>
              <a:rPr lang="pt-PT" dirty="0" err="1" smtClean="0"/>
              <a:t>the</a:t>
            </a:r>
            <a:r>
              <a:rPr lang="pt-PT" dirty="0" smtClean="0"/>
              <a:t> LHC</a:t>
            </a:r>
            <a:endParaRPr lang="pt-PT" dirty="0"/>
          </a:p>
        </p:txBody>
      </p:sp>
      <p:sp>
        <p:nvSpPr>
          <p:cNvPr id="3" name="Content Placeholder 2"/>
          <p:cNvSpPr>
            <a:spLocks noGrp="1"/>
          </p:cNvSpPr>
          <p:nvPr>
            <p:ph idx="1"/>
          </p:nvPr>
        </p:nvSpPr>
        <p:spPr>
          <a:xfrm>
            <a:off x="251520" y="1060999"/>
            <a:ext cx="8712968" cy="2262982"/>
          </a:xfrm>
        </p:spPr>
        <p:txBody>
          <a:bodyPr>
            <a:normAutofit fontScale="70000" lnSpcReduction="20000"/>
          </a:bodyPr>
          <a:lstStyle/>
          <a:p>
            <a:r>
              <a:rPr lang="pt-PT" dirty="0" err="1" smtClean="0"/>
              <a:t>Many</a:t>
            </a:r>
            <a:r>
              <a:rPr lang="pt-PT" dirty="0" smtClean="0"/>
              <a:t> </a:t>
            </a:r>
            <a:r>
              <a:rPr lang="pt-PT" dirty="0" err="1"/>
              <a:t>different</a:t>
            </a:r>
            <a:r>
              <a:rPr lang="pt-PT" dirty="0"/>
              <a:t> </a:t>
            </a:r>
            <a:r>
              <a:rPr lang="pt-PT" dirty="0" err="1"/>
              <a:t>production</a:t>
            </a:r>
            <a:r>
              <a:rPr lang="pt-PT" dirty="0"/>
              <a:t> </a:t>
            </a:r>
            <a:r>
              <a:rPr lang="pt-PT" dirty="0" err="1" smtClean="0"/>
              <a:t>and</a:t>
            </a:r>
            <a:r>
              <a:rPr lang="pt-PT" dirty="0" smtClean="0"/>
              <a:t> </a:t>
            </a:r>
            <a:r>
              <a:rPr lang="pt-PT" dirty="0" err="1" smtClean="0"/>
              <a:t>decay</a:t>
            </a:r>
            <a:r>
              <a:rPr lang="pt-PT" dirty="0" smtClean="0"/>
              <a:t> </a:t>
            </a:r>
            <a:r>
              <a:rPr lang="pt-PT" dirty="0" err="1" smtClean="0"/>
              <a:t>mechanisms</a:t>
            </a:r>
            <a:endParaRPr lang="pt-PT" dirty="0" smtClean="0"/>
          </a:p>
          <a:p>
            <a:pPr lvl="1"/>
            <a:r>
              <a:rPr lang="pt-PT" dirty="0" err="1" smtClean="0"/>
              <a:t>Span</a:t>
            </a:r>
            <a:r>
              <a:rPr lang="pt-PT" dirty="0" smtClean="0"/>
              <a:t> 3 </a:t>
            </a:r>
            <a:r>
              <a:rPr lang="pt-PT" dirty="0" err="1" smtClean="0"/>
              <a:t>orders</a:t>
            </a:r>
            <a:r>
              <a:rPr lang="pt-PT" dirty="0" smtClean="0"/>
              <a:t> </a:t>
            </a:r>
            <a:r>
              <a:rPr lang="pt-PT" dirty="0" err="1" smtClean="0"/>
              <a:t>of</a:t>
            </a:r>
            <a:r>
              <a:rPr lang="pt-PT" dirty="0" smtClean="0"/>
              <a:t> magnitude </a:t>
            </a:r>
            <a:r>
              <a:rPr lang="pt-PT" dirty="0" err="1" smtClean="0"/>
              <a:t>in</a:t>
            </a:r>
            <a:r>
              <a:rPr lang="pt-PT" dirty="0" smtClean="0"/>
              <a:t> cross </a:t>
            </a:r>
            <a:r>
              <a:rPr lang="pt-PT" dirty="0" err="1" smtClean="0"/>
              <a:t>section</a:t>
            </a:r>
            <a:r>
              <a:rPr lang="pt-PT" dirty="0" smtClean="0"/>
              <a:t> </a:t>
            </a:r>
            <a:r>
              <a:rPr lang="pt-PT" dirty="0" err="1" smtClean="0"/>
              <a:t>and</a:t>
            </a:r>
            <a:r>
              <a:rPr lang="pt-PT" dirty="0" smtClean="0"/>
              <a:t> </a:t>
            </a:r>
            <a:r>
              <a:rPr lang="pt-PT" dirty="0" err="1" smtClean="0"/>
              <a:t>branching</a:t>
            </a:r>
            <a:r>
              <a:rPr lang="pt-PT" dirty="0" smtClean="0"/>
              <a:t> ratio</a:t>
            </a:r>
            <a:endParaRPr lang="pt-PT" dirty="0"/>
          </a:p>
          <a:p>
            <a:pPr lvl="1"/>
            <a:r>
              <a:rPr lang="pt-PT" dirty="0" smtClean="0"/>
              <a:t>Some </a:t>
            </a:r>
            <a:r>
              <a:rPr lang="pt-PT" dirty="0" err="1"/>
              <a:t>very</a:t>
            </a:r>
            <a:r>
              <a:rPr lang="pt-PT" dirty="0"/>
              <a:t> </a:t>
            </a:r>
            <a:r>
              <a:rPr lang="pt-PT" dirty="0" err="1"/>
              <a:t>clean</a:t>
            </a:r>
            <a:r>
              <a:rPr lang="pt-PT" dirty="0"/>
              <a:t> </a:t>
            </a:r>
            <a:r>
              <a:rPr lang="pt-PT" dirty="0" err="1"/>
              <a:t>decays</a:t>
            </a:r>
            <a:r>
              <a:rPr lang="pt-PT" dirty="0"/>
              <a:t> </a:t>
            </a:r>
            <a:r>
              <a:rPr lang="pt-PT" dirty="0" err="1"/>
              <a:t>with</a:t>
            </a:r>
            <a:r>
              <a:rPr lang="pt-PT" dirty="0"/>
              <a:t> </a:t>
            </a:r>
            <a:r>
              <a:rPr lang="pt-PT" dirty="0" err="1"/>
              <a:t>low</a:t>
            </a:r>
            <a:r>
              <a:rPr lang="pt-PT" dirty="0"/>
              <a:t> BR (</a:t>
            </a:r>
            <a:r>
              <a:rPr lang="pt-PT" dirty="0" err="1"/>
              <a:t>γγ</a:t>
            </a:r>
            <a:r>
              <a:rPr lang="pt-PT" dirty="0"/>
              <a:t>, 4l</a:t>
            </a:r>
            <a:r>
              <a:rPr lang="pt-PT" dirty="0" smtClean="0"/>
              <a:t>)</a:t>
            </a:r>
          </a:p>
          <a:p>
            <a:pPr lvl="1"/>
            <a:r>
              <a:rPr lang="pt-PT" dirty="0" err="1"/>
              <a:t>O</a:t>
            </a:r>
            <a:r>
              <a:rPr lang="pt-PT" dirty="0" err="1" smtClean="0"/>
              <a:t>ther</a:t>
            </a:r>
            <a:r>
              <a:rPr lang="pt-PT" dirty="0" smtClean="0"/>
              <a:t> </a:t>
            </a:r>
            <a:r>
              <a:rPr lang="pt-PT" dirty="0" err="1"/>
              <a:t>very</a:t>
            </a:r>
            <a:r>
              <a:rPr lang="pt-PT" dirty="0"/>
              <a:t> </a:t>
            </a:r>
            <a:r>
              <a:rPr lang="pt-PT" dirty="0" err="1"/>
              <a:t>difficult</a:t>
            </a:r>
            <a:r>
              <a:rPr lang="pt-PT" dirty="0"/>
              <a:t> </a:t>
            </a:r>
            <a:r>
              <a:rPr lang="pt-PT" dirty="0" err="1" smtClean="0"/>
              <a:t>with</a:t>
            </a:r>
            <a:r>
              <a:rPr lang="pt-PT" dirty="0"/>
              <a:t> </a:t>
            </a:r>
            <a:r>
              <a:rPr lang="pt-PT" dirty="0" err="1" smtClean="0"/>
              <a:t>higher</a:t>
            </a:r>
            <a:r>
              <a:rPr lang="pt-PT" dirty="0" smtClean="0"/>
              <a:t> </a:t>
            </a:r>
            <a:r>
              <a:rPr lang="pt-PT" dirty="0"/>
              <a:t>rates (</a:t>
            </a:r>
            <a:r>
              <a:rPr lang="pt-PT" dirty="0" err="1"/>
              <a:t>bb</a:t>
            </a:r>
            <a:r>
              <a:rPr lang="pt-PT" dirty="0"/>
              <a:t>, WW, </a:t>
            </a:r>
            <a:r>
              <a:rPr lang="pt-PT" dirty="0" err="1"/>
              <a:t>ττ</a:t>
            </a:r>
            <a:r>
              <a:rPr lang="pt-PT" dirty="0" smtClean="0"/>
              <a:t>,...)</a:t>
            </a:r>
          </a:p>
          <a:p>
            <a:r>
              <a:rPr lang="pt-PT" dirty="0"/>
              <a:t>Access </a:t>
            </a:r>
            <a:r>
              <a:rPr lang="pt-PT" dirty="0" err="1"/>
              <a:t>Higgs</a:t>
            </a:r>
            <a:r>
              <a:rPr lang="pt-PT" dirty="0"/>
              <a:t> </a:t>
            </a:r>
            <a:r>
              <a:rPr lang="pt-PT" dirty="0" err="1"/>
              <a:t>properties</a:t>
            </a:r>
            <a:r>
              <a:rPr lang="pt-PT" dirty="0"/>
              <a:t> </a:t>
            </a:r>
            <a:r>
              <a:rPr lang="pt-PT" dirty="0" err="1"/>
              <a:t>through</a:t>
            </a:r>
            <a:r>
              <a:rPr lang="pt-PT" dirty="0"/>
              <a:t> </a:t>
            </a:r>
            <a:r>
              <a:rPr lang="pt-PT" dirty="0" err="1"/>
              <a:t>combination</a:t>
            </a:r>
            <a:r>
              <a:rPr lang="pt-PT" dirty="0"/>
              <a:t> </a:t>
            </a:r>
            <a:r>
              <a:rPr lang="pt-PT" dirty="0" err="1"/>
              <a:t>of</a:t>
            </a:r>
            <a:r>
              <a:rPr lang="pt-PT" dirty="0"/>
              <a:t> </a:t>
            </a:r>
            <a:r>
              <a:rPr lang="pt-PT" dirty="0" err="1"/>
              <a:t>different</a:t>
            </a:r>
            <a:r>
              <a:rPr lang="pt-PT" dirty="0"/>
              <a:t> </a:t>
            </a:r>
            <a:r>
              <a:rPr lang="pt-PT" dirty="0" err="1"/>
              <a:t>channels</a:t>
            </a:r>
            <a:endParaRPr lang="pt-PT" dirty="0"/>
          </a:p>
          <a:p>
            <a:r>
              <a:rPr lang="pt-PT" dirty="0" err="1"/>
              <a:t>Enormous</a:t>
            </a:r>
            <a:r>
              <a:rPr lang="pt-PT" dirty="0"/>
              <a:t> </a:t>
            </a:r>
            <a:r>
              <a:rPr lang="pt-PT" dirty="0" err="1"/>
              <a:t>amount</a:t>
            </a:r>
            <a:r>
              <a:rPr lang="pt-PT" dirty="0"/>
              <a:t> </a:t>
            </a:r>
            <a:r>
              <a:rPr lang="pt-PT" dirty="0" err="1"/>
              <a:t>of</a:t>
            </a:r>
            <a:r>
              <a:rPr lang="pt-PT" dirty="0"/>
              <a:t> </a:t>
            </a:r>
            <a:r>
              <a:rPr lang="pt-PT" dirty="0" err="1"/>
              <a:t>progress</a:t>
            </a:r>
            <a:r>
              <a:rPr lang="pt-PT" dirty="0"/>
              <a:t> </a:t>
            </a:r>
            <a:r>
              <a:rPr lang="pt-PT" dirty="0" err="1"/>
              <a:t>since</a:t>
            </a:r>
            <a:r>
              <a:rPr lang="pt-PT" dirty="0"/>
              <a:t> </a:t>
            </a:r>
            <a:r>
              <a:rPr lang="pt-PT" dirty="0" err="1"/>
              <a:t>discovery</a:t>
            </a:r>
            <a:r>
              <a:rPr lang="pt-PT" dirty="0"/>
              <a:t> 6 </a:t>
            </a:r>
            <a:r>
              <a:rPr lang="pt-PT" dirty="0" err="1"/>
              <a:t>years</a:t>
            </a:r>
            <a:r>
              <a:rPr lang="pt-PT" dirty="0"/>
              <a:t> </a:t>
            </a:r>
            <a:r>
              <a:rPr lang="pt-PT" dirty="0" err="1"/>
              <a:t>ago</a:t>
            </a:r>
            <a:r>
              <a:rPr lang="pt-PT" dirty="0" smtClean="0"/>
              <a:t>!</a:t>
            </a:r>
          </a:p>
          <a:p>
            <a:endParaRPr lang="pt-PT" dirty="0" smtClean="0"/>
          </a:p>
          <a:p>
            <a:endParaRPr lang="pt-PT" dirty="0"/>
          </a:p>
        </p:txBody>
      </p:sp>
      <p:pic>
        <p:nvPicPr>
          <p:cNvPr id="6" name="Picture 5"/>
          <p:cNvPicPr>
            <a:picLocks noChangeAspect="1"/>
          </p:cNvPicPr>
          <p:nvPr/>
        </p:nvPicPr>
        <p:blipFill>
          <a:blip r:embed="rId3"/>
          <a:stretch>
            <a:fillRect/>
          </a:stretch>
        </p:blipFill>
        <p:spPr>
          <a:xfrm>
            <a:off x="5868144" y="3323017"/>
            <a:ext cx="3092613" cy="3356992"/>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07970" y="5074196"/>
            <a:ext cx="2586217" cy="1584999"/>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030230" y="3429000"/>
            <a:ext cx="2563957" cy="1571356"/>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23528" y="3429000"/>
            <a:ext cx="2520280" cy="1544588"/>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23528" y="5074196"/>
            <a:ext cx="2539425" cy="1556321"/>
          </a:xfrm>
          <a:prstGeom prst="rect">
            <a:avLst/>
          </a:prstGeom>
        </p:spPr>
      </p:pic>
      <p:sp>
        <p:nvSpPr>
          <p:cNvPr id="12" name="Rectangle 11"/>
          <p:cNvSpPr/>
          <p:nvPr/>
        </p:nvSpPr>
        <p:spPr>
          <a:xfrm>
            <a:off x="323528" y="3428999"/>
            <a:ext cx="2706702" cy="3201518"/>
          </a:xfrm>
          <a:prstGeom prst="rect">
            <a:avLst/>
          </a:prstGeom>
          <a:noFill/>
          <a:ln w="3175" cmpd="sng">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PT"/>
          </a:p>
        </p:txBody>
      </p:sp>
      <p:sp>
        <p:nvSpPr>
          <p:cNvPr id="5" name="Date Placeholder 4"/>
          <p:cNvSpPr>
            <a:spLocks noGrp="1"/>
          </p:cNvSpPr>
          <p:nvPr>
            <p:ph type="dt" sz="half" idx="10"/>
          </p:nvPr>
        </p:nvSpPr>
        <p:spPr/>
        <p:txBody>
          <a:bodyPr/>
          <a:lstStyle/>
          <a:p>
            <a:r>
              <a:rPr lang="en-US" smtClean="0"/>
              <a:t>Ricardo Gonçalo</a:t>
            </a:r>
            <a:endParaRPr lang="pt-PT"/>
          </a:p>
        </p:txBody>
      </p:sp>
      <p:sp>
        <p:nvSpPr>
          <p:cNvPr id="13" name="Footer Placeholder 12"/>
          <p:cNvSpPr>
            <a:spLocks noGrp="1"/>
          </p:cNvSpPr>
          <p:nvPr>
            <p:ph type="ftr" sz="quarter" idx="11"/>
          </p:nvPr>
        </p:nvSpPr>
        <p:spPr/>
        <p:txBody>
          <a:bodyPr/>
          <a:lstStyle/>
          <a:p>
            <a:r>
              <a:rPr lang="pt-PT" smtClean="0"/>
              <a:t>Seminar 15 May 2019 - FCUL</a:t>
            </a:r>
            <a:endParaRPr lang="pt-PT"/>
          </a:p>
        </p:txBody>
      </p:sp>
      <p:sp>
        <p:nvSpPr>
          <p:cNvPr id="14" name="Slide Number Placeholder 13"/>
          <p:cNvSpPr>
            <a:spLocks noGrp="1"/>
          </p:cNvSpPr>
          <p:nvPr>
            <p:ph type="sldNum" sz="quarter" idx="12"/>
          </p:nvPr>
        </p:nvSpPr>
        <p:spPr/>
        <p:txBody>
          <a:bodyPr/>
          <a:lstStyle/>
          <a:p>
            <a:fld id="{9B03DFD9-BCD4-D04F-A8C7-92475F67CE52}" type="slidenum">
              <a:rPr lang="pt-PT" smtClean="0"/>
              <a:t>30</a:t>
            </a:fld>
            <a:endParaRPr lang="pt-PT"/>
          </a:p>
        </p:txBody>
      </p:sp>
    </p:spTree>
    <p:extLst>
      <p:ext uri="{BB962C8B-B14F-4D97-AF65-F5344CB8AC3E}">
        <p14:creationId xmlns:p14="http://schemas.microsoft.com/office/powerpoint/2010/main" val="8906248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014139" y="-7481"/>
            <a:ext cx="10984771" cy="686548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10845" y="195719"/>
            <a:ext cx="3457366" cy="2506133"/>
          </a:xfrm>
          <a:prstGeom prst="rect">
            <a:avLst/>
          </a:prstGeom>
        </p:spPr>
      </p:pic>
      <p:sp>
        <p:nvSpPr>
          <p:cNvPr id="2" name="Date Placeholder 1"/>
          <p:cNvSpPr>
            <a:spLocks noGrp="1"/>
          </p:cNvSpPr>
          <p:nvPr>
            <p:ph type="dt" sz="half" idx="10"/>
          </p:nvPr>
        </p:nvSpPr>
        <p:spPr/>
        <p:txBody>
          <a:bodyPr/>
          <a:lstStyle/>
          <a:p>
            <a:r>
              <a:rPr lang="en-US" smtClean="0"/>
              <a:t>Ricardo Gonçalo</a:t>
            </a:r>
            <a:endParaRPr lang="en-US"/>
          </a:p>
        </p:txBody>
      </p:sp>
      <p:sp>
        <p:nvSpPr>
          <p:cNvPr id="3" name="Footer Placeholder 2"/>
          <p:cNvSpPr>
            <a:spLocks noGrp="1"/>
          </p:cNvSpPr>
          <p:nvPr>
            <p:ph type="ftr" sz="quarter" idx="11"/>
          </p:nvPr>
        </p:nvSpPr>
        <p:spPr/>
        <p:txBody>
          <a:bodyPr/>
          <a:lstStyle/>
          <a:p>
            <a:r>
              <a:rPr lang="en-US" smtClean="0"/>
              <a:t>Seminar 15 May 2019 - FCUL</a:t>
            </a:r>
            <a:endParaRPr lang="en-US"/>
          </a:p>
        </p:txBody>
      </p:sp>
      <p:sp>
        <p:nvSpPr>
          <p:cNvPr id="4" name="Slide Number Placeholder 3"/>
          <p:cNvSpPr>
            <a:spLocks noGrp="1"/>
          </p:cNvSpPr>
          <p:nvPr>
            <p:ph type="sldNum" sz="quarter" idx="12"/>
          </p:nvPr>
        </p:nvSpPr>
        <p:spPr/>
        <p:txBody>
          <a:bodyPr/>
          <a:lstStyle/>
          <a:p>
            <a:fld id="{7B08EC5E-55E3-8448-9DC5-21BE8846BAF7}" type="slidenum">
              <a:rPr lang="en-US" smtClean="0"/>
              <a:t>31</a:t>
            </a:fld>
            <a:endParaRPr lang="en-US"/>
          </a:p>
        </p:txBody>
      </p:sp>
      <p:sp>
        <p:nvSpPr>
          <p:cNvPr id="8" name="Title 7"/>
          <p:cNvSpPr>
            <a:spLocks noGrp="1"/>
          </p:cNvSpPr>
          <p:nvPr>
            <p:ph type="title"/>
          </p:nvPr>
        </p:nvSpPr>
        <p:spPr>
          <a:xfrm>
            <a:off x="435018" y="4869160"/>
            <a:ext cx="8229600" cy="1143000"/>
          </a:xfrm>
        </p:spPr>
        <p:txBody>
          <a:bodyPr>
            <a:normAutofit/>
          </a:bodyPr>
          <a:lstStyle/>
          <a:p>
            <a:r>
              <a:rPr lang="pt-PT" dirty="0" err="1" smtClean="0">
                <a:solidFill>
                  <a:schemeClr val="bg1"/>
                </a:solidFill>
              </a:rPr>
              <a:t>The</a:t>
            </a:r>
            <a:r>
              <a:rPr lang="pt-PT" dirty="0" smtClean="0">
                <a:solidFill>
                  <a:schemeClr val="bg1"/>
                </a:solidFill>
              </a:rPr>
              <a:t> </a:t>
            </a:r>
            <a:r>
              <a:rPr lang="pt-PT" dirty="0" err="1" smtClean="0">
                <a:solidFill>
                  <a:schemeClr val="bg1"/>
                </a:solidFill>
              </a:rPr>
              <a:t>Run</a:t>
            </a:r>
            <a:r>
              <a:rPr lang="pt-PT" dirty="0" smtClean="0">
                <a:solidFill>
                  <a:schemeClr val="bg1"/>
                </a:solidFill>
              </a:rPr>
              <a:t> 1 </a:t>
            </a:r>
            <a:r>
              <a:rPr lang="pt-PT" dirty="0" err="1" smtClean="0">
                <a:solidFill>
                  <a:schemeClr val="bg1"/>
                </a:solidFill>
              </a:rPr>
              <a:t>legacy</a:t>
            </a:r>
            <a:endParaRPr lang="pt-PT" dirty="0">
              <a:solidFill>
                <a:schemeClr val="bg1"/>
              </a:solidFill>
            </a:endParaRPr>
          </a:p>
        </p:txBody>
      </p:sp>
    </p:spTree>
    <p:extLst>
      <p:ext uri="{BB962C8B-B14F-4D97-AF65-F5344CB8AC3E}">
        <p14:creationId xmlns:p14="http://schemas.microsoft.com/office/powerpoint/2010/main" val="25534316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Slide Number"/>
          <p:cNvSpPr txBox="1">
            <a:spLocks noGrp="1"/>
          </p:cNvSpPr>
          <p:nvPr>
            <p:ph type="sldNum" sz="quarter" idx="1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32</a:t>
            </a:fld>
            <a:endParaRPr/>
          </a:p>
        </p:txBody>
      </p:sp>
      <p:pic>
        <p:nvPicPr>
          <p:cNvPr id="233" name="image.png" descr="image.png"/>
          <p:cNvPicPr>
            <a:picLocks noChangeAspect="1"/>
          </p:cNvPicPr>
          <p:nvPr/>
        </p:nvPicPr>
        <p:blipFill>
          <a:blip r:embed="rId2">
            <a:extLst/>
          </a:blip>
          <a:stretch>
            <a:fillRect/>
          </a:stretch>
        </p:blipFill>
        <p:spPr>
          <a:xfrm>
            <a:off x="3794125" y="3419475"/>
            <a:ext cx="2789238" cy="2286000"/>
          </a:xfrm>
          <a:prstGeom prst="rect">
            <a:avLst/>
          </a:prstGeom>
          <a:ln w="12700">
            <a:miter lim="400000"/>
          </a:ln>
        </p:spPr>
      </p:pic>
      <p:pic>
        <p:nvPicPr>
          <p:cNvPr id="236" name="image.png" descr="image.png"/>
          <p:cNvPicPr>
            <a:picLocks noChangeAspect="1"/>
          </p:cNvPicPr>
          <p:nvPr/>
        </p:nvPicPr>
        <p:blipFill>
          <a:blip r:embed="rId3">
            <a:extLst/>
          </a:blip>
          <a:stretch>
            <a:fillRect/>
          </a:stretch>
        </p:blipFill>
        <p:spPr>
          <a:xfrm>
            <a:off x="411956" y="111881"/>
            <a:ext cx="2414588" cy="3200401"/>
          </a:xfrm>
          <a:prstGeom prst="rect">
            <a:avLst/>
          </a:prstGeom>
          <a:ln w="12700">
            <a:miter lim="400000"/>
          </a:ln>
        </p:spPr>
      </p:pic>
      <p:pic>
        <p:nvPicPr>
          <p:cNvPr id="237" name="image.png" descr="image.png"/>
          <p:cNvPicPr>
            <a:picLocks noChangeAspect="1"/>
          </p:cNvPicPr>
          <p:nvPr/>
        </p:nvPicPr>
        <p:blipFill>
          <a:blip r:embed="rId4">
            <a:extLst/>
          </a:blip>
          <a:stretch>
            <a:fillRect/>
          </a:stretch>
        </p:blipFill>
        <p:spPr>
          <a:xfrm>
            <a:off x="3026186" y="654636"/>
            <a:ext cx="1974851" cy="2651126"/>
          </a:xfrm>
          <a:prstGeom prst="rect">
            <a:avLst/>
          </a:prstGeom>
          <a:ln w="12700">
            <a:miter lim="400000"/>
          </a:ln>
        </p:spPr>
      </p:pic>
      <p:pic>
        <p:nvPicPr>
          <p:cNvPr id="238" name="image.png" descr="image.png"/>
          <p:cNvPicPr>
            <a:picLocks noChangeAspect="1"/>
          </p:cNvPicPr>
          <p:nvPr/>
        </p:nvPicPr>
        <p:blipFill>
          <a:blip r:embed="rId5">
            <a:extLst/>
          </a:blip>
          <a:stretch>
            <a:fillRect/>
          </a:stretch>
        </p:blipFill>
        <p:spPr>
          <a:xfrm>
            <a:off x="4901624" y="30753"/>
            <a:ext cx="4242376" cy="3151480"/>
          </a:xfrm>
          <a:prstGeom prst="rect">
            <a:avLst/>
          </a:prstGeom>
          <a:ln w="12700">
            <a:miter lim="400000"/>
          </a:ln>
        </p:spPr>
      </p:pic>
      <p:pic>
        <p:nvPicPr>
          <p:cNvPr id="239" name="image.png" descr="image.png"/>
          <p:cNvPicPr>
            <a:picLocks noChangeAspect="1"/>
          </p:cNvPicPr>
          <p:nvPr/>
        </p:nvPicPr>
        <p:blipFill>
          <a:blip r:embed="rId6">
            <a:extLst/>
          </a:blip>
          <a:stretch>
            <a:fillRect/>
          </a:stretch>
        </p:blipFill>
        <p:spPr>
          <a:xfrm>
            <a:off x="6126575" y="4047297"/>
            <a:ext cx="3008313" cy="2322513"/>
          </a:xfrm>
          <a:prstGeom prst="rect">
            <a:avLst/>
          </a:prstGeom>
          <a:ln w="12700">
            <a:miter lim="400000"/>
          </a:ln>
        </p:spPr>
      </p:pic>
      <p:pic>
        <p:nvPicPr>
          <p:cNvPr id="240" name="image.png" descr="image.png"/>
          <p:cNvPicPr>
            <a:picLocks noChangeAspect="1"/>
          </p:cNvPicPr>
          <p:nvPr/>
        </p:nvPicPr>
        <p:blipFill>
          <a:blip r:embed="rId7">
            <a:extLst/>
          </a:blip>
          <a:stretch>
            <a:fillRect/>
          </a:stretch>
        </p:blipFill>
        <p:spPr>
          <a:xfrm>
            <a:off x="0" y="3060700"/>
            <a:ext cx="3794125" cy="2689225"/>
          </a:xfrm>
          <a:prstGeom prst="rect">
            <a:avLst/>
          </a:prstGeom>
          <a:ln w="12700">
            <a:miter lim="400000"/>
          </a:ln>
        </p:spPr>
      </p:pic>
      <p:pic>
        <p:nvPicPr>
          <p:cNvPr id="241" name="image.png" descr="image.png"/>
          <p:cNvPicPr>
            <a:picLocks noChangeAspect="1"/>
          </p:cNvPicPr>
          <p:nvPr/>
        </p:nvPicPr>
        <p:blipFill>
          <a:blip r:embed="rId8">
            <a:extLst/>
          </a:blip>
          <a:stretch>
            <a:fillRect/>
          </a:stretch>
        </p:blipFill>
        <p:spPr>
          <a:xfrm>
            <a:off x="1619250" y="4562475"/>
            <a:ext cx="3419475" cy="2295525"/>
          </a:xfrm>
          <a:prstGeom prst="rect">
            <a:avLst/>
          </a:prstGeom>
          <a:ln w="12700">
            <a:miter lim="400000"/>
          </a:ln>
        </p:spPr>
      </p:pic>
      <p:sp>
        <p:nvSpPr>
          <p:cNvPr id="2" name="Date Placeholder 1"/>
          <p:cNvSpPr>
            <a:spLocks noGrp="1"/>
          </p:cNvSpPr>
          <p:nvPr>
            <p:ph type="dt" sz="half" idx="10"/>
          </p:nvPr>
        </p:nvSpPr>
        <p:spPr/>
        <p:txBody>
          <a:bodyPr/>
          <a:lstStyle/>
          <a:p>
            <a:r>
              <a:rPr lang="en-US" smtClean="0"/>
              <a:t>Ricardo Gonçalo</a:t>
            </a:r>
            <a:endParaRPr lang="pt-PT"/>
          </a:p>
        </p:txBody>
      </p:sp>
      <p:sp>
        <p:nvSpPr>
          <p:cNvPr id="3" name="Footer Placeholder 2"/>
          <p:cNvSpPr>
            <a:spLocks noGrp="1"/>
          </p:cNvSpPr>
          <p:nvPr>
            <p:ph type="ftr" sz="quarter" idx="11"/>
          </p:nvPr>
        </p:nvSpPr>
        <p:spPr/>
        <p:txBody>
          <a:bodyPr/>
          <a:lstStyle/>
          <a:p>
            <a:r>
              <a:rPr lang="pt-PT" smtClean="0"/>
              <a:t>Seminar 15 May 2019 - FCUL</a:t>
            </a:r>
            <a:endParaRPr lang="pt-PT"/>
          </a:p>
        </p:txBody>
      </p:sp>
    </p:spTree>
    <p:extLst>
      <p:ext uri="{BB962C8B-B14F-4D97-AF65-F5344CB8AC3E}">
        <p14:creationId xmlns:p14="http://schemas.microsoft.com/office/powerpoint/2010/main" val="6928540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G_5164.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 y="1895532"/>
            <a:ext cx="4446963" cy="3335222"/>
          </a:xfrm>
          <a:prstGeom prst="rect">
            <a:avLst/>
          </a:prstGeom>
        </p:spPr>
      </p:pic>
      <p:sp>
        <p:nvSpPr>
          <p:cNvPr id="2" name="Title 1"/>
          <p:cNvSpPr>
            <a:spLocks noGrp="1"/>
          </p:cNvSpPr>
          <p:nvPr>
            <p:ph type="title"/>
          </p:nvPr>
        </p:nvSpPr>
        <p:spPr/>
        <p:txBody>
          <a:bodyPr/>
          <a:lstStyle/>
          <a:p>
            <a:r>
              <a:rPr lang="pt-PT" dirty="0" err="1" smtClean="0"/>
              <a:t>It</a:t>
            </a:r>
            <a:r>
              <a:rPr lang="pt-PT" dirty="0" smtClean="0"/>
              <a:t> </a:t>
            </a:r>
            <a:r>
              <a:rPr lang="pt-PT" dirty="0" err="1" smtClean="0"/>
              <a:t>takes</a:t>
            </a:r>
            <a:r>
              <a:rPr lang="pt-PT" dirty="0" smtClean="0"/>
              <a:t> time to </a:t>
            </a:r>
            <a:r>
              <a:rPr lang="pt-PT" dirty="0" err="1" smtClean="0"/>
              <a:t>get</a:t>
            </a:r>
            <a:r>
              <a:rPr lang="pt-PT" dirty="0" smtClean="0"/>
              <a:t> </a:t>
            </a:r>
            <a:r>
              <a:rPr lang="pt-PT" dirty="0" err="1" smtClean="0"/>
              <a:t>it</a:t>
            </a:r>
            <a:r>
              <a:rPr lang="pt-PT" dirty="0" smtClean="0"/>
              <a:t> </a:t>
            </a:r>
            <a:r>
              <a:rPr lang="pt-PT" dirty="0" err="1" smtClean="0"/>
              <a:t>right</a:t>
            </a:r>
            <a:endParaRPr lang="pt-PT" dirty="0"/>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46963" y="1895532"/>
            <a:ext cx="4697037" cy="3326329"/>
          </a:xfrm>
          <a:prstGeom prst="rect">
            <a:avLst/>
          </a:prstGeom>
        </p:spPr>
      </p:pic>
      <p:grpSp>
        <p:nvGrpSpPr>
          <p:cNvPr id="7" name="Group 6"/>
          <p:cNvGrpSpPr/>
          <p:nvPr/>
        </p:nvGrpSpPr>
        <p:grpSpPr>
          <a:xfrm>
            <a:off x="-1631" y="1895532"/>
            <a:ext cx="4448594" cy="3716948"/>
            <a:chOff x="0" y="1667611"/>
            <a:chExt cx="4448594" cy="3716948"/>
          </a:xfrm>
        </p:grpSpPr>
        <p:pic>
          <p:nvPicPr>
            <p:cNvPr id="5" name="Picture 4" descr="IMG_5167.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1667611"/>
              <a:ext cx="4448594" cy="3336446"/>
            </a:xfrm>
            <a:prstGeom prst="rect">
              <a:avLst/>
            </a:prstGeom>
          </p:spPr>
        </p:pic>
        <p:sp>
          <p:nvSpPr>
            <p:cNvPr id="6" name="TextBox 5"/>
            <p:cNvSpPr txBox="1"/>
            <p:nvPr/>
          </p:nvSpPr>
          <p:spPr>
            <a:xfrm>
              <a:off x="0" y="5015227"/>
              <a:ext cx="3842393" cy="369332"/>
            </a:xfrm>
            <a:prstGeom prst="rect">
              <a:avLst/>
            </a:prstGeom>
            <a:noFill/>
          </p:spPr>
          <p:txBody>
            <a:bodyPr wrap="square" rtlCol="0">
              <a:spAutoFit/>
            </a:bodyPr>
            <a:lstStyle/>
            <a:p>
              <a:r>
                <a:rPr lang="pt-PT" dirty="0" smtClean="0"/>
                <a:t>EPS-HEP 2011 </a:t>
              </a:r>
              <a:r>
                <a:rPr lang="pt-PT" dirty="0" err="1" smtClean="0"/>
                <a:t>conference</a:t>
              </a:r>
              <a:r>
                <a:rPr lang="pt-PT" dirty="0" smtClean="0"/>
                <a:t> </a:t>
              </a:r>
              <a:endParaRPr lang="pt-PT" dirty="0"/>
            </a:p>
          </p:txBody>
        </p:sp>
      </p:grpSp>
      <p:sp>
        <p:nvSpPr>
          <p:cNvPr id="9" name="Oval 8"/>
          <p:cNvSpPr/>
          <p:nvPr/>
        </p:nvSpPr>
        <p:spPr>
          <a:xfrm>
            <a:off x="6040372" y="3028101"/>
            <a:ext cx="700097" cy="1237289"/>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PT"/>
          </a:p>
        </p:txBody>
      </p:sp>
      <p:sp>
        <p:nvSpPr>
          <p:cNvPr id="10" name="Date Placeholder 9"/>
          <p:cNvSpPr>
            <a:spLocks noGrp="1"/>
          </p:cNvSpPr>
          <p:nvPr>
            <p:ph type="dt" sz="half" idx="10"/>
          </p:nvPr>
        </p:nvSpPr>
        <p:spPr/>
        <p:txBody>
          <a:bodyPr/>
          <a:lstStyle/>
          <a:p>
            <a:r>
              <a:rPr lang="en-US" smtClean="0"/>
              <a:t>Ricardo Gonçalo</a:t>
            </a:r>
            <a:endParaRPr lang="pt-PT"/>
          </a:p>
        </p:txBody>
      </p:sp>
      <p:sp>
        <p:nvSpPr>
          <p:cNvPr id="11" name="Footer Placeholder 10"/>
          <p:cNvSpPr>
            <a:spLocks noGrp="1"/>
          </p:cNvSpPr>
          <p:nvPr>
            <p:ph type="ftr" sz="quarter" idx="11"/>
          </p:nvPr>
        </p:nvSpPr>
        <p:spPr/>
        <p:txBody>
          <a:bodyPr/>
          <a:lstStyle/>
          <a:p>
            <a:r>
              <a:rPr lang="pt-PT" smtClean="0"/>
              <a:t>Seminar 15 May 2019 - FCUL</a:t>
            </a:r>
            <a:endParaRPr lang="pt-PT"/>
          </a:p>
        </p:txBody>
      </p:sp>
      <p:sp>
        <p:nvSpPr>
          <p:cNvPr id="12" name="Slide Number Placeholder 11"/>
          <p:cNvSpPr>
            <a:spLocks noGrp="1"/>
          </p:cNvSpPr>
          <p:nvPr>
            <p:ph type="sldNum" sz="quarter" idx="12"/>
          </p:nvPr>
        </p:nvSpPr>
        <p:spPr/>
        <p:txBody>
          <a:bodyPr/>
          <a:lstStyle/>
          <a:p>
            <a:fld id="{55C6EEFB-C29B-144B-A5E1-95B550FB7806}" type="slidenum">
              <a:rPr lang="pt-PT" smtClean="0"/>
              <a:t>33</a:t>
            </a:fld>
            <a:endParaRPr lang="pt-PT"/>
          </a:p>
        </p:txBody>
      </p:sp>
    </p:spTree>
    <p:extLst>
      <p:ext uri="{BB962C8B-B14F-4D97-AF65-F5344CB8AC3E}">
        <p14:creationId xmlns:p14="http://schemas.microsoft.com/office/powerpoint/2010/main" val="5392164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Ricardo Gonçalo</a:t>
            </a:r>
            <a:endParaRPr lang="en-US"/>
          </a:p>
        </p:txBody>
      </p:sp>
      <p:sp>
        <p:nvSpPr>
          <p:cNvPr id="5" name="Footer Placeholder 4"/>
          <p:cNvSpPr>
            <a:spLocks noGrp="1"/>
          </p:cNvSpPr>
          <p:nvPr>
            <p:ph type="ftr" sz="quarter" idx="11"/>
          </p:nvPr>
        </p:nvSpPr>
        <p:spPr/>
        <p:txBody>
          <a:bodyPr/>
          <a:lstStyle/>
          <a:p>
            <a:r>
              <a:rPr lang="en-US" smtClean="0"/>
              <a:t>Seminar 15 May 2019 - FCUL</a:t>
            </a:r>
            <a:endParaRPr lang="en-US" dirty="0"/>
          </a:p>
        </p:txBody>
      </p:sp>
      <p:sp>
        <p:nvSpPr>
          <p:cNvPr id="6" name="Slide Number Placeholder 5"/>
          <p:cNvSpPr>
            <a:spLocks noGrp="1"/>
          </p:cNvSpPr>
          <p:nvPr>
            <p:ph type="sldNum" sz="quarter" idx="12"/>
          </p:nvPr>
        </p:nvSpPr>
        <p:spPr/>
        <p:txBody>
          <a:bodyPr/>
          <a:lstStyle/>
          <a:p>
            <a:fld id="{FBAA1232-8A0E-A145-ABFB-B507C672EE0C}" type="slidenum">
              <a:rPr lang="en-US" smtClean="0"/>
              <a:t>34</a:t>
            </a:fld>
            <a:endParaRPr lang="en-US"/>
          </a:p>
        </p:txBody>
      </p:sp>
      <p:grpSp>
        <p:nvGrpSpPr>
          <p:cNvPr id="35" name="Group 34"/>
          <p:cNvGrpSpPr/>
          <p:nvPr/>
        </p:nvGrpSpPr>
        <p:grpSpPr>
          <a:xfrm>
            <a:off x="230927" y="1256525"/>
            <a:ext cx="2827284" cy="4951487"/>
            <a:chOff x="333559" y="1000559"/>
            <a:chExt cx="2827284" cy="4951487"/>
          </a:xfrm>
        </p:grpSpPr>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1678" y="1548125"/>
              <a:ext cx="1837379" cy="850216"/>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0502" y="2492338"/>
              <a:ext cx="1838556" cy="917773"/>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7200" y="3521822"/>
              <a:ext cx="1941857" cy="956143"/>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57200" y="4707790"/>
              <a:ext cx="2070100" cy="1132506"/>
            </a:xfrm>
            <a:prstGeom prst="rect">
              <a:avLst/>
            </a:prstGeom>
          </p:spPr>
        </p:pic>
        <p:sp>
          <p:nvSpPr>
            <p:cNvPr id="14" name="TextBox 13"/>
            <p:cNvSpPr txBox="1"/>
            <p:nvPr/>
          </p:nvSpPr>
          <p:spPr>
            <a:xfrm>
              <a:off x="623284" y="1000559"/>
              <a:ext cx="1967516" cy="523220"/>
            </a:xfrm>
            <a:prstGeom prst="rect">
              <a:avLst/>
            </a:prstGeom>
            <a:noFill/>
          </p:spPr>
          <p:txBody>
            <a:bodyPr wrap="square" rtlCol="0">
              <a:spAutoFit/>
            </a:bodyPr>
            <a:lstStyle/>
            <a:p>
              <a:r>
                <a:rPr lang="en-US" sz="2800" dirty="0" smtClean="0"/>
                <a:t>Production</a:t>
              </a:r>
              <a:endParaRPr lang="en-US" sz="2800" dirty="0"/>
            </a:p>
          </p:txBody>
        </p:sp>
        <p:sp>
          <p:nvSpPr>
            <p:cNvPr id="16" name="Rounded Rectangle 15"/>
            <p:cNvSpPr/>
            <p:nvPr/>
          </p:nvSpPr>
          <p:spPr>
            <a:xfrm>
              <a:off x="333559" y="1000560"/>
              <a:ext cx="2827284" cy="4951486"/>
            </a:xfrm>
            <a:prstGeom prst="roundRect">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2" name="Object 21"/>
            <p:cNvGraphicFramePr>
              <a:graphicFrameLocks noChangeAspect="1"/>
            </p:cNvGraphicFramePr>
            <p:nvPr>
              <p:extLst>
                <p:ext uri="{D42A27DB-BD31-4B8C-83A1-F6EECF244321}">
                  <p14:modId xmlns:p14="http://schemas.microsoft.com/office/powerpoint/2010/main" val="437729543"/>
                </p:ext>
              </p:extLst>
            </p:nvPr>
          </p:nvGraphicFramePr>
          <p:xfrm>
            <a:off x="2290763" y="2671484"/>
            <a:ext cx="857250" cy="542925"/>
          </p:xfrm>
          <a:graphic>
            <a:graphicData uri="http://schemas.openxmlformats.org/presentationml/2006/ole">
              <mc:AlternateContent xmlns:mc="http://schemas.openxmlformats.org/markup-compatibility/2006">
                <mc:Choice xmlns:v="urn:schemas-microsoft-com:vml" Requires="v">
                  <p:oleObj spid="_x0000_s1549" name="Equation" r:id="rId7" imgW="381000" imgH="241300" progId="Equation.3">
                    <p:embed/>
                  </p:oleObj>
                </mc:Choice>
                <mc:Fallback>
                  <p:oleObj name="Equation" r:id="rId7" imgW="381000" imgH="241300" progId="Equation.3">
                    <p:embed/>
                    <p:pic>
                      <p:nvPicPr>
                        <p:cNvPr id="0" name=""/>
                        <p:cNvPicPr/>
                        <p:nvPr/>
                      </p:nvPicPr>
                      <p:blipFill>
                        <a:blip r:embed="rId8"/>
                        <a:stretch>
                          <a:fillRect/>
                        </a:stretch>
                      </p:blipFill>
                      <p:spPr>
                        <a:xfrm>
                          <a:off x="2290763" y="2671484"/>
                          <a:ext cx="857250" cy="542925"/>
                        </a:xfrm>
                        <a:prstGeom prst="rect">
                          <a:avLst/>
                        </a:prstGeom>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3017738631"/>
                </p:ext>
              </p:extLst>
            </p:nvPr>
          </p:nvGraphicFramePr>
          <p:xfrm>
            <a:off x="2290763" y="3791852"/>
            <a:ext cx="857250" cy="542925"/>
          </p:xfrm>
          <a:graphic>
            <a:graphicData uri="http://schemas.openxmlformats.org/presentationml/2006/ole">
              <mc:AlternateContent xmlns:mc="http://schemas.openxmlformats.org/markup-compatibility/2006">
                <mc:Choice xmlns:v="urn:schemas-microsoft-com:vml" Requires="v">
                  <p:oleObj spid="_x0000_s1550" name="Equation" r:id="rId9" imgW="381000" imgH="241300" progId="Equation.3">
                    <p:embed/>
                  </p:oleObj>
                </mc:Choice>
                <mc:Fallback>
                  <p:oleObj name="Equation" r:id="rId9" imgW="381000" imgH="241300" progId="Equation.3">
                    <p:embed/>
                    <p:pic>
                      <p:nvPicPr>
                        <p:cNvPr id="0" name=""/>
                        <p:cNvPicPr/>
                        <p:nvPr/>
                      </p:nvPicPr>
                      <p:blipFill>
                        <a:blip r:embed="rId10"/>
                        <a:stretch>
                          <a:fillRect/>
                        </a:stretch>
                      </p:blipFill>
                      <p:spPr>
                        <a:xfrm>
                          <a:off x="2290763" y="3791852"/>
                          <a:ext cx="857250" cy="542925"/>
                        </a:xfrm>
                        <a:prstGeom prst="rect">
                          <a:avLst/>
                        </a:prstGeom>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3272910229"/>
                </p:ext>
              </p:extLst>
            </p:nvPr>
          </p:nvGraphicFramePr>
          <p:xfrm>
            <a:off x="2419350" y="4970745"/>
            <a:ext cx="600075" cy="542925"/>
          </p:xfrm>
          <a:graphic>
            <a:graphicData uri="http://schemas.openxmlformats.org/presentationml/2006/ole">
              <mc:AlternateContent xmlns:mc="http://schemas.openxmlformats.org/markup-compatibility/2006">
                <mc:Choice xmlns:v="urn:schemas-microsoft-com:vml" Requires="v">
                  <p:oleObj spid="_x0000_s1551" name="Equation" r:id="rId11" imgW="266700" imgH="241300" progId="Equation.3">
                    <p:embed/>
                  </p:oleObj>
                </mc:Choice>
                <mc:Fallback>
                  <p:oleObj name="Equation" r:id="rId11" imgW="266700" imgH="241300" progId="Equation.3">
                    <p:embed/>
                    <p:pic>
                      <p:nvPicPr>
                        <p:cNvPr id="0" name=""/>
                        <p:cNvPicPr/>
                        <p:nvPr/>
                      </p:nvPicPr>
                      <p:blipFill>
                        <a:blip r:embed="rId12"/>
                        <a:stretch>
                          <a:fillRect/>
                        </a:stretch>
                      </p:blipFill>
                      <p:spPr>
                        <a:xfrm>
                          <a:off x="2419350" y="4970745"/>
                          <a:ext cx="600075" cy="542925"/>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737261931"/>
                </p:ext>
              </p:extLst>
            </p:nvPr>
          </p:nvGraphicFramePr>
          <p:xfrm>
            <a:off x="2295330" y="1668770"/>
            <a:ext cx="600075" cy="571500"/>
          </p:xfrm>
          <a:graphic>
            <a:graphicData uri="http://schemas.openxmlformats.org/presentationml/2006/ole">
              <mc:AlternateContent xmlns:mc="http://schemas.openxmlformats.org/markup-compatibility/2006">
                <mc:Choice xmlns:v="urn:schemas-microsoft-com:vml" Requires="v">
                  <p:oleObj spid="_x0000_s1552" name="Equation" r:id="rId13" imgW="266700" imgH="254000" progId="Equation.3">
                    <p:embed/>
                  </p:oleObj>
                </mc:Choice>
                <mc:Fallback>
                  <p:oleObj name="Equation" r:id="rId13" imgW="266700" imgH="254000" progId="Equation.3">
                    <p:embed/>
                    <p:pic>
                      <p:nvPicPr>
                        <p:cNvPr id="0" name=""/>
                        <p:cNvPicPr/>
                        <p:nvPr/>
                      </p:nvPicPr>
                      <p:blipFill>
                        <a:blip r:embed="rId14"/>
                        <a:stretch>
                          <a:fillRect/>
                        </a:stretch>
                      </p:blipFill>
                      <p:spPr>
                        <a:xfrm>
                          <a:off x="2295330" y="1668770"/>
                          <a:ext cx="600075" cy="571500"/>
                        </a:xfrm>
                        <a:prstGeom prst="rect">
                          <a:avLst/>
                        </a:prstGeom>
                      </p:spPr>
                    </p:pic>
                  </p:oleObj>
                </mc:Fallback>
              </mc:AlternateContent>
            </a:graphicData>
          </a:graphic>
        </p:graphicFrame>
      </p:grpSp>
      <p:grpSp>
        <p:nvGrpSpPr>
          <p:cNvPr id="36" name="Group 35"/>
          <p:cNvGrpSpPr/>
          <p:nvPr/>
        </p:nvGrpSpPr>
        <p:grpSpPr>
          <a:xfrm>
            <a:off x="3508136" y="1256525"/>
            <a:ext cx="2367586" cy="4951487"/>
            <a:chOff x="3610768" y="1047913"/>
            <a:chExt cx="2367586" cy="4951487"/>
          </a:xfrm>
        </p:grpSpPr>
        <p:grpSp>
          <p:nvGrpSpPr>
            <p:cNvPr id="30" name="Group 29"/>
            <p:cNvGrpSpPr/>
            <p:nvPr/>
          </p:nvGrpSpPr>
          <p:grpSpPr>
            <a:xfrm>
              <a:off x="3672889" y="4356286"/>
              <a:ext cx="2010439" cy="1014847"/>
              <a:chOff x="3661569" y="4271634"/>
              <a:chExt cx="2421849" cy="1013219"/>
            </a:xfrm>
          </p:grpSpPr>
          <p:pic>
            <p:nvPicPr>
              <p:cNvPr id="9" name="Picture 8"/>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3661569" y="4271634"/>
                <a:ext cx="2421849" cy="1000398"/>
              </a:xfrm>
              <a:prstGeom prst="rect">
                <a:avLst/>
              </a:prstGeom>
            </p:spPr>
          </p:pic>
          <p:sp>
            <p:nvSpPr>
              <p:cNvPr id="27" name="TextBox 26"/>
              <p:cNvSpPr txBox="1"/>
              <p:nvPr/>
            </p:nvSpPr>
            <p:spPr>
              <a:xfrm>
                <a:off x="4576233" y="4368899"/>
                <a:ext cx="110066" cy="261610"/>
              </a:xfrm>
              <a:prstGeom prst="rect">
                <a:avLst/>
              </a:prstGeom>
              <a:noFill/>
            </p:spPr>
            <p:txBody>
              <a:bodyPr wrap="square" rtlCol="0">
                <a:spAutoFit/>
              </a:bodyPr>
              <a:lstStyle/>
              <a:p>
                <a:r>
                  <a:rPr lang="en-US" sz="1050" dirty="0" smtClean="0">
                    <a:solidFill>
                      <a:schemeClr val="tx1">
                        <a:lumMod val="50000"/>
                        <a:lumOff val="50000"/>
                      </a:schemeClr>
                    </a:solidFill>
                  </a:rPr>
                  <a:t>t</a:t>
                </a:r>
                <a:endParaRPr lang="en-US" sz="1050" dirty="0">
                  <a:solidFill>
                    <a:schemeClr val="tx1">
                      <a:lumMod val="50000"/>
                      <a:lumOff val="50000"/>
                    </a:schemeClr>
                  </a:solidFill>
                </a:endParaRPr>
              </a:p>
            </p:txBody>
          </p:sp>
          <p:sp>
            <p:nvSpPr>
              <p:cNvPr id="28" name="TextBox 27"/>
              <p:cNvSpPr txBox="1"/>
              <p:nvPr/>
            </p:nvSpPr>
            <p:spPr>
              <a:xfrm>
                <a:off x="5308600" y="4690649"/>
                <a:ext cx="110066" cy="261610"/>
              </a:xfrm>
              <a:prstGeom prst="rect">
                <a:avLst/>
              </a:prstGeom>
              <a:noFill/>
            </p:spPr>
            <p:txBody>
              <a:bodyPr wrap="square" rtlCol="0">
                <a:spAutoFit/>
              </a:bodyPr>
              <a:lstStyle/>
              <a:p>
                <a:r>
                  <a:rPr lang="en-US" sz="1050" dirty="0" smtClean="0">
                    <a:solidFill>
                      <a:schemeClr val="tx1">
                        <a:lumMod val="50000"/>
                        <a:lumOff val="50000"/>
                      </a:schemeClr>
                    </a:solidFill>
                  </a:rPr>
                  <a:t>t</a:t>
                </a:r>
                <a:endParaRPr lang="en-US" sz="1050" dirty="0">
                  <a:solidFill>
                    <a:schemeClr val="tx1">
                      <a:lumMod val="50000"/>
                      <a:lumOff val="50000"/>
                    </a:schemeClr>
                  </a:solidFill>
                </a:endParaRPr>
              </a:p>
            </p:txBody>
          </p:sp>
          <p:sp>
            <p:nvSpPr>
              <p:cNvPr id="29" name="TextBox 28"/>
              <p:cNvSpPr txBox="1"/>
              <p:nvPr/>
            </p:nvSpPr>
            <p:spPr>
              <a:xfrm>
                <a:off x="4631266" y="5023243"/>
                <a:ext cx="110066" cy="261610"/>
              </a:xfrm>
              <a:prstGeom prst="rect">
                <a:avLst/>
              </a:prstGeom>
              <a:noFill/>
            </p:spPr>
            <p:txBody>
              <a:bodyPr wrap="square" rtlCol="0">
                <a:spAutoFit/>
              </a:bodyPr>
              <a:lstStyle/>
              <a:p>
                <a:r>
                  <a:rPr lang="en-US" sz="1050" dirty="0" smtClean="0">
                    <a:solidFill>
                      <a:schemeClr val="tx1">
                        <a:lumMod val="50000"/>
                        <a:lumOff val="50000"/>
                      </a:schemeClr>
                    </a:solidFill>
                  </a:rPr>
                  <a:t>t</a:t>
                </a:r>
                <a:endParaRPr lang="en-US" sz="1050" dirty="0">
                  <a:solidFill>
                    <a:schemeClr val="tx1">
                      <a:lumMod val="50000"/>
                      <a:lumOff val="50000"/>
                    </a:schemeClr>
                  </a:solidFill>
                </a:endParaRPr>
              </a:p>
            </p:txBody>
          </p:sp>
        </p:grpSp>
        <p:pic>
          <p:nvPicPr>
            <p:cNvPr id="7" name="Picture 6"/>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3873606" y="3079750"/>
              <a:ext cx="1528989" cy="942762"/>
            </a:xfrm>
            <a:prstGeom prst="rect">
              <a:avLst/>
            </a:prstGeom>
          </p:spPr>
        </p:pic>
        <p:pic>
          <p:nvPicPr>
            <p:cNvPr id="8" name="Picture 7"/>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3873607" y="1843696"/>
              <a:ext cx="1528987" cy="898194"/>
            </a:xfrm>
            <a:prstGeom prst="rect">
              <a:avLst/>
            </a:prstGeom>
          </p:spPr>
        </p:pic>
        <p:sp>
          <p:nvSpPr>
            <p:cNvPr id="15" name="TextBox 14"/>
            <p:cNvSpPr txBox="1"/>
            <p:nvPr/>
          </p:nvSpPr>
          <p:spPr>
            <a:xfrm>
              <a:off x="4326715" y="1055534"/>
              <a:ext cx="1253978" cy="523220"/>
            </a:xfrm>
            <a:prstGeom prst="rect">
              <a:avLst/>
            </a:prstGeom>
            <a:noFill/>
          </p:spPr>
          <p:txBody>
            <a:bodyPr wrap="square" rtlCol="0">
              <a:spAutoFit/>
            </a:bodyPr>
            <a:lstStyle/>
            <a:p>
              <a:r>
                <a:rPr lang="en-US" sz="2800" dirty="0" smtClean="0"/>
                <a:t>Decay</a:t>
              </a:r>
              <a:endParaRPr lang="en-US" sz="2800" dirty="0"/>
            </a:p>
          </p:txBody>
        </p:sp>
        <p:graphicFrame>
          <p:nvGraphicFramePr>
            <p:cNvPr id="19" name="Object 18"/>
            <p:cNvGraphicFramePr>
              <a:graphicFrameLocks noChangeAspect="1"/>
            </p:cNvGraphicFramePr>
            <p:nvPr>
              <p:extLst>
                <p:ext uri="{D42A27DB-BD31-4B8C-83A1-F6EECF244321}">
                  <p14:modId xmlns:p14="http://schemas.microsoft.com/office/powerpoint/2010/main" val="3712694503"/>
                </p:ext>
              </p:extLst>
            </p:nvPr>
          </p:nvGraphicFramePr>
          <p:xfrm>
            <a:off x="5349704" y="4638770"/>
            <a:ext cx="600075" cy="571500"/>
          </p:xfrm>
          <a:graphic>
            <a:graphicData uri="http://schemas.openxmlformats.org/presentationml/2006/ole">
              <mc:AlternateContent xmlns:mc="http://schemas.openxmlformats.org/markup-compatibility/2006">
                <mc:Choice xmlns:v="urn:schemas-microsoft-com:vml" Requires="v">
                  <p:oleObj spid="_x0000_s1553" name="Equation" r:id="rId18" imgW="266700" imgH="254000" progId="Equation.3">
                    <p:embed/>
                  </p:oleObj>
                </mc:Choice>
                <mc:Fallback>
                  <p:oleObj name="Equation" r:id="rId18" imgW="266700" imgH="254000" progId="Equation.3">
                    <p:embed/>
                    <p:pic>
                      <p:nvPicPr>
                        <p:cNvPr id="0" name=""/>
                        <p:cNvPicPr/>
                        <p:nvPr/>
                      </p:nvPicPr>
                      <p:blipFill>
                        <a:blip r:embed="rId19"/>
                        <a:stretch>
                          <a:fillRect/>
                        </a:stretch>
                      </p:blipFill>
                      <p:spPr>
                        <a:xfrm>
                          <a:off x="5349704" y="4638770"/>
                          <a:ext cx="600075" cy="571500"/>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548223680"/>
                </p:ext>
              </p:extLst>
            </p:nvPr>
          </p:nvGraphicFramePr>
          <p:xfrm>
            <a:off x="5349704" y="3296062"/>
            <a:ext cx="628650" cy="514350"/>
          </p:xfrm>
          <a:graphic>
            <a:graphicData uri="http://schemas.openxmlformats.org/presentationml/2006/ole">
              <mc:AlternateContent xmlns:mc="http://schemas.openxmlformats.org/markup-compatibility/2006">
                <mc:Choice xmlns:v="urn:schemas-microsoft-com:vml" Requires="v">
                  <p:oleObj spid="_x0000_s1554" name="Equation" r:id="rId20" imgW="279400" imgH="228600" progId="Equation.3">
                    <p:embed/>
                  </p:oleObj>
                </mc:Choice>
                <mc:Fallback>
                  <p:oleObj name="Equation" r:id="rId20" imgW="279400" imgH="228600" progId="Equation.3">
                    <p:embed/>
                    <p:pic>
                      <p:nvPicPr>
                        <p:cNvPr id="0" name=""/>
                        <p:cNvPicPr/>
                        <p:nvPr/>
                      </p:nvPicPr>
                      <p:blipFill>
                        <a:blip r:embed="rId21"/>
                        <a:stretch>
                          <a:fillRect/>
                        </a:stretch>
                      </p:blipFill>
                      <p:spPr>
                        <a:xfrm>
                          <a:off x="5349704" y="3296062"/>
                          <a:ext cx="628650" cy="514350"/>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3208878711"/>
                </p:ext>
              </p:extLst>
            </p:nvPr>
          </p:nvGraphicFramePr>
          <p:xfrm>
            <a:off x="5321129" y="2013362"/>
            <a:ext cx="657225" cy="542925"/>
          </p:xfrm>
          <a:graphic>
            <a:graphicData uri="http://schemas.openxmlformats.org/presentationml/2006/ole">
              <mc:AlternateContent xmlns:mc="http://schemas.openxmlformats.org/markup-compatibility/2006">
                <mc:Choice xmlns:v="urn:schemas-microsoft-com:vml" Requires="v">
                  <p:oleObj spid="_x0000_s1555" name="Equation" r:id="rId22" imgW="292100" imgH="241300" progId="Equation.3">
                    <p:embed/>
                  </p:oleObj>
                </mc:Choice>
                <mc:Fallback>
                  <p:oleObj name="Equation" r:id="rId22" imgW="292100" imgH="241300" progId="Equation.3">
                    <p:embed/>
                    <p:pic>
                      <p:nvPicPr>
                        <p:cNvPr id="0" name=""/>
                        <p:cNvPicPr/>
                        <p:nvPr/>
                      </p:nvPicPr>
                      <p:blipFill>
                        <a:blip r:embed="rId23"/>
                        <a:stretch>
                          <a:fillRect/>
                        </a:stretch>
                      </p:blipFill>
                      <p:spPr>
                        <a:xfrm>
                          <a:off x="5321129" y="2013362"/>
                          <a:ext cx="657225" cy="542925"/>
                        </a:xfrm>
                        <a:prstGeom prst="rect">
                          <a:avLst/>
                        </a:prstGeom>
                      </p:spPr>
                    </p:pic>
                  </p:oleObj>
                </mc:Fallback>
              </mc:AlternateContent>
            </a:graphicData>
          </a:graphic>
        </p:graphicFrame>
        <p:sp>
          <p:nvSpPr>
            <p:cNvPr id="26" name="Rounded Rectangle 25"/>
            <p:cNvSpPr/>
            <p:nvPr/>
          </p:nvSpPr>
          <p:spPr>
            <a:xfrm>
              <a:off x="3610768" y="1047913"/>
              <a:ext cx="2367586" cy="4951487"/>
            </a:xfrm>
            <a:prstGeom prst="roundRect">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1" name="TextBox 30"/>
          <p:cNvSpPr txBox="1"/>
          <p:nvPr/>
        </p:nvSpPr>
        <p:spPr>
          <a:xfrm>
            <a:off x="3058211" y="3184009"/>
            <a:ext cx="449924" cy="830997"/>
          </a:xfrm>
          <a:prstGeom prst="rect">
            <a:avLst/>
          </a:prstGeom>
          <a:noFill/>
        </p:spPr>
        <p:txBody>
          <a:bodyPr wrap="square" rtlCol="0">
            <a:spAutoFit/>
          </a:bodyPr>
          <a:lstStyle/>
          <a:p>
            <a:r>
              <a:rPr lang="en-US" sz="4800" dirty="0" smtClean="0"/>
              <a:t>×</a:t>
            </a:r>
            <a:endParaRPr lang="en-US" sz="4800" dirty="0"/>
          </a:p>
        </p:txBody>
      </p:sp>
      <p:sp>
        <p:nvSpPr>
          <p:cNvPr id="33" name="Pentagon 32"/>
          <p:cNvSpPr/>
          <p:nvPr/>
        </p:nvSpPr>
        <p:spPr>
          <a:xfrm>
            <a:off x="6019800" y="1904597"/>
            <a:ext cx="705368" cy="2377179"/>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FIT</a:t>
            </a:r>
            <a:endParaRPr lang="en-US" dirty="0"/>
          </a:p>
        </p:txBody>
      </p:sp>
      <p:pic>
        <p:nvPicPr>
          <p:cNvPr id="34" name="Picture 33"/>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6831541" y="1256525"/>
            <a:ext cx="1855259" cy="1433509"/>
          </a:xfrm>
          <a:prstGeom prst="rect">
            <a:avLst/>
          </a:prstGeom>
        </p:spPr>
      </p:pic>
      <p:pic>
        <p:nvPicPr>
          <p:cNvPr id="37" name="Picture 36"/>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6831541" y="2696685"/>
            <a:ext cx="1855259" cy="1760353"/>
          </a:xfrm>
          <a:prstGeom prst="rect">
            <a:avLst/>
          </a:prstGeom>
        </p:spPr>
      </p:pic>
      <p:pic>
        <p:nvPicPr>
          <p:cNvPr id="38" name="Picture 37"/>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6790334" y="4386666"/>
            <a:ext cx="1958130" cy="1994662"/>
          </a:xfrm>
          <a:prstGeom prst="rect">
            <a:avLst/>
          </a:prstGeom>
        </p:spPr>
      </p:pic>
      <p:sp>
        <p:nvSpPr>
          <p:cNvPr id="39" name="Pentagon 38"/>
          <p:cNvSpPr/>
          <p:nvPr/>
        </p:nvSpPr>
        <p:spPr>
          <a:xfrm rot="16200000">
            <a:off x="5368683" y="5075995"/>
            <a:ext cx="1956450" cy="654216"/>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Backgrounds +</a:t>
            </a:r>
            <a:endParaRPr lang="en-US" dirty="0"/>
          </a:p>
        </p:txBody>
      </p:sp>
      <p:sp>
        <p:nvSpPr>
          <p:cNvPr id="40" name="TextBox 39"/>
          <p:cNvSpPr txBox="1"/>
          <p:nvPr/>
        </p:nvSpPr>
        <p:spPr>
          <a:xfrm>
            <a:off x="7551738" y="3128733"/>
            <a:ext cx="758365" cy="369332"/>
          </a:xfrm>
          <a:prstGeom prst="rect">
            <a:avLst/>
          </a:prstGeom>
          <a:noFill/>
        </p:spPr>
        <p:txBody>
          <a:bodyPr wrap="square" rtlCol="0">
            <a:spAutoFit/>
          </a:bodyPr>
          <a:lstStyle/>
          <a:p>
            <a:r>
              <a:rPr lang="en-US" dirty="0" smtClean="0">
                <a:solidFill>
                  <a:schemeClr val="tx1">
                    <a:lumMod val="50000"/>
                    <a:lumOff val="50000"/>
                  </a:schemeClr>
                </a:solidFill>
              </a:rPr>
              <a:t>H-&gt;ZZ</a:t>
            </a:r>
            <a:endParaRPr lang="en-US" dirty="0">
              <a:solidFill>
                <a:schemeClr val="tx1">
                  <a:lumMod val="50000"/>
                  <a:lumOff val="50000"/>
                </a:schemeClr>
              </a:solidFill>
            </a:endParaRPr>
          </a:p>
        </p:txBody>
      </p:sp>
      <p:sp>
        <p:nvSpPr>
          <p:cNvPr id="41" name="TextBox 40"/>
          <p:cNvSpPr txBox="1"/>
          <p:nvPr/>
        </p:nvSpPr>
        <p:spPr>
          <a:xfrm>
            <a:off x="7551738" y="1788351"/>
            <a:ext cx="758365" cy="369332"/>
          </a:xfrm>
          <a:prstGeom prst="rect">
            <a:avLst/>
          </a:prstGeom>
          <a:noFill/>
        </p:spPr>
        <p:txBody>
          <a:bodyPr wrap="square" rtlCol="0">
            <a:spAutoFit/>
          </a:bodyPr>
          <a:lstStyle/>
          <a:p>
            <a:r>
              <a:rPr lang="en-US" dirty="0" smtClean="0">
                <a:solidFill>
                  <a:schemeClr val="tx1">
                    <a:lumMod val="50000"/>
                    <a:lumOff val="50000"/>
                  </a:schemeClr>
                </a:solidFill>
              </a:rPr>
              <a:t>H-&gt;</a:t>
            </a:r>
            <a:r>
              <a:rPr lang="en-US" dirty="0" err="1" smtClean="0">
                <a:solidFill>
                  <a:schemeClr val="tx1">
                    <a:lumMod val="50000"/>
                    <a:lumOff val="50000"/>
                  </a:schemeClr>
                </a:solidFill>
              </a:rPr>
              <a:t>γγ</a:t>
            </a:r>
            <a:endParaRPr lang="en-US" dirty="0">
              <a:solidFill>
                <a:schemeClr val="tx1">
                  <a:lumMod val="50000"/>
                  <a:lumOff val="50000"/>
                </a:schemeClr>
              </a:solidFill>
            </a:endParaRPr>
          </a:p>
        </p:txBody>
      </p:sp>
      <p:sp>
        <p:nvSpPr>
          <p:cNvPr id="42" name="TextBox 41"/>
          <p:cNvSpPr txBox="1"/>
          <p:nvPr/>
        </p:nvSpPr>
        <p:spPr>
          <a:xfrm>
            <a:off x="7452320" y="4568893"/>
            <a:ext cx="1022032" cy="369332"/>
          </a:xfrm>
          <a:prstGeom prst="rect">
            <a:avLst/>
          </a:prstGeom>
          <a:noFill/>
        </p:spPr>
        <p:txBody>
          <a:bodyPr wrap="square" rtlCol="0">
            <a:spAutoFit/>
          </a:bodyPr>
          <a:lstStyle/>
          <a:p>
            <a:r>
              <a:rPr lang="en-US" dirty="0" smtClean="0">
                <a:solidFill>
                  <a:schemeClr val="tx1">
                    <a:lumMod val="50000"/>
                    <a:lumOff val="50000"/>
                  </a:schemeClr>
                </a:solidFill>
              </a:rPr>
              <a:t>H-&gt;WW</a:t>
            </a:r>
            <a:endParaRPr lang="en-US" dirty="0">
              <a:solidFill>
                <a:schemeClr val="tx1">
                  <a:lumMod val="50000"/>
                  <a:lumOff val="50000"/>
                </a:schemeClr>
              </a:solidFill>
            </a:endParaRPr>
          </a:p>
        </p:txBody>
      </p:sp>
      <p:pic>
        <p:nvPicPr>
          <p:cNvPr id="3" name="Picture 2"/>
          <p:cNvPicPr>
            <a:picLocks noChangeAspect="1"/>
          </p:cNvPicPr>
          <p:nvPr/>
        </p:nvPicPr>
        <p:blipFill>
          <a:blip r:embed="rId27"/>
          <a:stretch>
            <a:fillRect/>
          </a:stretch>
        </p:blipFill>
        <p:spPr>
          <a:xfrm>
            <a:off x="-4068960" y="3921807"/>
            <a:ext cx="3777610" cy="550059"/>
          </a:xfrm>
          <a:prstGeom prst="rect">
            <a:avLst/>
          </a:prstGeom>
        </p:spPr>
      </p:pic>
      <p:pic>
        <p:nvPicPr>
          <p:cNvPr id="17" name="Picture 16"/>
          <p:cNvPicPr>
            <a:picLocks noChangeAspect="1"/>
          </p:cNvPicPr>
          <p:nvPr/>
        </p:nvPicPr>
        <p:blipFill>
          <a:blip r:embed="rId28"/>
          <a:stretch>
            <a:fillRect/>
          </a:stretch>
        </p:blipFill>
        <p:spPr>
          <a:xfrm>
            <a:off x="-3215340" y="2836204"/>
            <a:ext cx="2808312" cy="709879"/>
          </a:xfrm>
          <a:prstGeom prst="rect">
            <a:avLst/>
          </a:prstGeom>
        </p:spPr>
      </p:pic>
      <p:pic>
        <p:nvPicPr>
          <p:cNvPr id="18" name="Picture 17"/>
          <p:cNvPicPr>
            <a:picLocks noChangeAspect="1"/>
          </p:cNvPicPr>
          <p:nvPr/>
        </p:nvPicPr>
        <p:blipFill>
          <a:blip r:embed="rId29" cstate="print">
            <a:extLst>
              <a:ext uri="{28A0092B-C50C-407E-A947-70E740481C1C}">
                <a14:useLocalDpi xmlns:a14="http://schemas.microsoft.com/office/drawing/2010/main"/>
              </a:ext>
            </a:extLst>
          </a:blip>
          <a:stretch>
            <a:fillRect/>
          </a:stretch>
        </p:blipFill>
        <p:spPr>
          <a:xfrm>
            <a:off x="-2761334" y="4533836"/>
            <a:ext cx="2469984" cy="741579"/>
          </a:xfrm>
          <a:prstGeom prst="rect">
            <a:avLst/>
          </a:prstGeom>
        </p:spPr>
      </p:pic>
      <p:pic>
        <p:nvPicPr>
          <p:cNvPr id="32" name="Picture 31"/>
          <p:cNvPicPr>
            <a:picLocks noChangeAspect="1"/>
          </p:cNvPicPr>
          <p:nvPr/>
        </p:nvPicPr>
        <p:blipFill>
          <a:blip r:embed="rId30" cstate="print">
            <a:extLst>
              <a:ext uri="{28A0092B-C50C-407E-A947-70E740481C1C}">
                <a14:useLocalDpi xmlns:a14="http://schemas.microsoft.com/office/drawing/2010/main"/>
              </a:ext>
            </a:extLst>
          </a:blip>
          <a:stretch>
            <a:fillRect/>
          </a:stretch>
        </p:blipFill>
        <p:spPr>
          <a:xfrm>
            <a:off x="-3132856" y="1191245"/>
            <a:ext cx="2691125" cy="682924"/>
          </a:xfrm>
          <a:prstGeom prst="rect">
            <a:avLst/>
          </a:prstGeom>
        </p:spPr>
      </p:pic>
      <p:pic>
        <p:nvPicPr>
          <p:cNvPr id="43" name="Picture 42"/>
          <p:cNvPicPr>
            <a:picLocks noChangeAspect="1"/>
          </p:cNvPicPr>
          <p:nvPr/>
        </p:nvPicPr>
        <p:blipFill>
          <a:blip r:embed="rId31" cstate="print">
            <a:extLst>
              <a:ext uri="{28A0092B-C50C-407E-A947-70E740481C1C}">
                <a14:useLocalDpi xmlns:a14="http://schemas.microsoft.com/office/drawing/2010/main"/>
              </a:ext>
            </a:extLst>
          </a:blip>
          <a:stretch>
            <a:fillRect/>
          </a:stretch>
        </p:blipFill>
        <p:spPr>
          <a:xfrm>
            <a:off x="-3185409" y="143801"/>
            <a:ext cx="2719171" cy="717081"/>
          </a:xfrm>
          <a:prstGeom prst="rect">
            <a:avLst/>
          </a:prstGeom>
        </p:spPr>
      </p:pic>
      <p:pic>
        <p:nvPicPr>
          <p:cNvPr id="46" name="Picture 45"/>
          <p:cNvPicPr>
            <a:picLocks noChangeAspect="1"/>
          </p:cNvPicPr>
          <p:nvPr/>
        </p:nvPicPr>
        <p:blipFill>
          <a:blip r:embed="rId32" cstate="print">
            <a:extLst>
              <a:ext uri="{28A0092B-C50C-407E-A947-70E740481C1C}">
                <a14:useLocalDpi xmlns:a14="http://schemas.microsoft.com/office/drawing/2010/main"/>
              </a:ext>
            </a:extLst>
          </a:blip>
          <a:stretch>
            <a:fillRect/>
          </a:stretch>
        </p:blipFill>
        <p:spPr>
          <a:xfrm>
            <a:off x="102928" y="462138"/>
            <a:ext cx="2163048" cy="631634"/>
          </a:xfrm>
          <a:prstGeom prst="rect">
            <a:avLst/>
          </a:prstGeom>
          <a:ln>
            <a:noFill/>
          </a:ln>
        </p:spPr>
      </p:pic>
      <p:pic>
        <p:nvPicPr>
          <p:cNvPr id="47" name="Picture 46"/>
          <p:cNvPicPr>
            <a:picLocks noChangeAspect="1"/>
          </p:cNvPicPr>
          <p:nvPr/>
        </p:nvPicPr>
        <p:blipFill>
          <a:blip r:embed="rId33" cstate="print">
            <a:extLst>
              <a:ext uri="{28A0092B-C50C-407E-A947-70E740481C1C}">
                <a14:useLocalDpi xmlns:a14="http://schemas.microsoft.com/office/drawing/2010/main"/>
              </a:ext>
            </a:extLst>
          </a:blip>
          <a:stretch>
            <a:fillRect/>
          </a:stretch>
        </p:blipFill>
        <p:spPr>
          <a:xfrm>
            <a:off x="2623477" y="462138"/>
            <a:ext cx="2314023" cy="631634"/>
          </a:xfrm>
          <a:prstGeom prst="rect">
            <a:avLst/>
          </a:prstGeom>
          <a:ln>
            <a:noFill/>
          </a:ln>
        </p:spPr>
      </p:pic>
      <p:pic>
        <p:nvPicPr>
          <p:cNvPr id="48" name="Picture 47"/>
          <p:cNvPicPr>
            <a:picLocks noChangeAspect="1"/>
          </p:cNvPicPr>
          <p:nvPr/>
        </p:nvPicPr>
        <p:blipFill>
          <a:blip r:embed="rId34" cstate="print">
            <a:extLst>
              <a:ext uri="{28A0092B-C50C-407E-A947-70E740481C1C}">
                <a14:useLocalDpi xmlns:a14="http://schemas.microsoft.com/office/drawing/2010/main"/>
              </a:ext>
            </a:extLst>
          </a:blip>
          <a:stretch>
            <a:fillRect/>
          </a:stretch>
        </p:blipFill>
        <p:spPr>
          <a:xfrm>
            <a:off x="5290747" y="404664"/>
            <a:ext cx="3745749" cy="717511"/>
          </a:xfrm>
          <a:prstGeom prst="rect">
            <a:avLst/>
          </a:prstGeom>
          <a:ln>
            <a:noFill/>
          </a:ln>
        </p:spPr>
      </p:pic>
    </p:spTree>
    <p:extLst>
      <p:ext uri="{BB962C8B-B14F-4D97-AF65-F5344CB8AC3E}">
        <p14:creationId xmlns:p14="http://schemas.microsoft.com/office/powerpoint/2010/main" val="36013730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normAutofit fontScale="90000"/>
          </a:bodyPr>
          <a:lstStyle/>
          <a:p>
            <a:r>
              <a:rPr lang="pt-PT" dirty="0" err="1" smtClean="0"/>
              <a:t>The</a:t>
            </a:r>
            <a:r>
              <a:rPr lang="pt-PT" dirty="0" smtClean="0"/>
              <a:t> </a:t>
            </a:r>
            <a:r>
              <a:rPr lang="pt-PT" dirty="0" err="1" smtClean="0"/>
              <a:t>Run</a:t>
            </a:r>
            <a:r>
              <a:rPr lang="pt-PT" dirty="0" smtClean="0"/>
              <a:t> 1 </a:t>
            </a:r>
            <a:r>
              <a:rPr lang="pt-PT" dirty="0" err="1" smtClean="0"/>
              <a:t>legacy</a:t>
            </a:r>
            <a:endParaRPr lang="pt-PT" dirty="0"/>
          </a:p>
        </p:txBody>
      </p:sp>
      <p:sp>
        <p:nvSpPr>
          <p:cNvPr id="3" name="Content Placeholder 2"/>
          <p:cNvSpPr>
            <a:spLocks noGrp="1"/>
          </p:cNvSpPr>
          <p:nvPr>
            <p:ph idx="1"/>
          </p:nvPr>
        </p:nvSpPr>
        <p:spPr>
          <a:xfrm>
            <a:off x="251520" y="980729"/>
            <a:ext cx="8723312" cy="2664295"/>
          </a:xfrm>
        </p:spPr>
        <p:txBody>
          <a:bodyPr>
            <a:normAutofit fontScale="62500" lnSpcReduction="20000"/>
          </a:bodyPr>
          <a:lstStyle/>
          <a:p>
            <a:r>
              <a:rPr lang="pt-PT" dirty="0" err="1" smtClean="0"/>
              <a:t>Mass</a:t>
            </a:r>
            <a:r>
              <a:rPr lang="pt-PT" dirty="0"/>
              <a:t> </a:t>
            </a:r>
            <a:r>
              <a:rPr lang="pt-PT" dirty="0" smtClean="0"/>
              <a:t>– </a:t>
            </a:r>
            <a:r>
              <a:rPr lang="pt-PT" dirty="0" err="1" smtClean="0"/>
              <a:t>Higgs</a:t>
            </a:r>
            <a:r>
              <a:rPr lang="pt-PT" dirty="0" smtClean="0"/>
              <a:t> </a:t>
            </a:r>
            <a:r>
              <a:rPr lang="pt-PT" dirty="0" err="1"/>
              <a:t>mass</a:t>
            </a:r>
            <a:r>
              <a:rPr lang="pt-PT" dirty="0"/>
              <a:t> </a:t>
            </a:r>
            <a:r>
              <a:rPr lang="pt-PT" dirty="0" err="1"/>
              <a:t>measured</a:t>
            </a:r>
            <a:r>
              <a:rPr lang="pt-PT" dirty="0"/>
              <a:t> </a:t>
            </a:r>
            <a:r>
              <a:rPr lang="pt-PT" dirty="0" err="1"/>
              <a:t>with</a:t>
            </a:r>
            <a:r>
              <a:rPr lang="pt-PT" dirty="0"/>
              <a:t> </a:t>
            </a:r>
            <a:r>
              <a:rPr lang="pt-PT" dirty="0" smtClean="0">
                <a:solidFill>
                  <a:srgbClr val="FF0000"/>
                </a:solidFill>
              </a:rPr>
              <a:t>0.2%</a:t>
            </a:r>
            <a:r>
              <a:rPr lang="pt-PT" dirty="0" smtClean="0"/>
              <a:t> </a:t>
            </a:r>
            <a:r>
              <a:rPr lang="pt-PT" dirty="0" err="1" smtClean="0"/>
              <a:t>accuracy</a:t>
            </a:r>
            <a:r>
              <a:rPr lang="pt-PT" dirty="0"/>
              <a:t>:</a:t>
            </a:r>
            <a:endParaRPr lang="pt-PT" dirty="0" smtClean="0"/>
          </a:p>
          <a:p>
            <a:pPr lvl="1"/>
            <a:r>
              <a:rPr lang="en-US" b="1" dirty="0" err="1"/>
              <a:t>m</a:t>
            </a:r>
            <a:r>
              <a:rPr lang="en-US" b="1" baseline="-25000" dirty="0" err="1"/>
              <a:t>H</a:t>
            </a:r>
            <a:r>
              <a:rPr lang="en-US" b="1" dirty="0"/>
              <a:t> = 125.09 ± </a:t>
            </a:r>
            <a:r>
              <a:rPr lang="en-US" b="1" dirty="0">
                <a:solidFill>
                  <a:srgbClr val="FF0000"/>
                </a:solidFill>
              </a:rPr>
              <a:t>0.21</a:t>
            </a:r>
            <a:r>
              <a:rPr lang="en-US" b="1" dirty="0"/>
              <a:t> (stat.) ± 0.11 (scale) ± 0.02 (other) ± 0.01 (theory) </a:t>
            </a:r>
            <a:r>
              <a:rPr lang="en-US" b="1" dirty="0" err="1"/>
              <a:t>GeV</a:t>
            </a:r>
            <a:endParaRPr lang="pt-PT" b="1" dirty="0"/>
          </a:p>
          <a:p>
            <a:r>
              <a:rPr lang="pt-PT" dirty="0" err="1" smtClean="0"/>
              <a:t>Couplings</a:t>
            </a:r>
            <a:r>
              <a:rPr lang="pt-PT" dirty="0" smtClean="0"/>
              <a:t>:</a:t>
            </a:r>
          </a:p>
          <a:p>
            <a:pPr lvl="1"/>
            <a:r>
              <a:rPr lang="pt-PT" dirty="0" err="1" smtClean="0"/>
              <a:t>ggF</a:t>
            </a:r>
            <a:r>
              <a:rPr lang="pt-PT" dirty="0" smtClean="0"/>
              <a:t> </a:t>
            </a:r>
            <a:r>
              <a:rPr lang="pt-PT" dirty="0" err="1" smtClean="0"/>
              <a:t>with</a:t>
            </a:r>
            <a:r>
              <a:rPr lang="pt-PT" dirty="0" smtClean="0"/>
              <a:t> H </a:t>
            </a:r>
            <a:r>
              <a:rPr lang="pt-PT" dirty="0"/>
              <a:t>→ ZZ,,WW </a:t>
            </a:r>
            <a:r>
              <a:rPr lang="pt-PT" b="1" dirty="0" err="1"/>
              <a:t>observed</a:t>
            </a:r>
            <a:r>
              <a:rPr lang="pt-PT" dirty="0"/>
              <a:t> </a:t>
            </a:r>
            <a:r>
              <a:rPr lang="pt-PT" dirty="0" err="1"/>
              <a:t>by</a:t>
            </a:r>
            <a:r>
              <a:rPr lang="pt-PT" dirty="0"/>
              <a:t> </a:t>
            </a:r>
            <a:r>
              <a:rPr lang="pt-PT" dirty="0" smtClean="0"/>
              <a:t>individual </a:t>
            </a:r>
            <a:r>
              <a:rPr lang="pt-PT" dirty="0" err="1" smtClean="0"/>
              <a:t>experiments</a:t>
            </a:r>
            <a:endParaRPr lang="pt-PT" dirty="0"/>
          </a:p>
          <a:p>
            <a:pPr lvl="1"/>
            <a:r>
              <a:rPr lang="pt-PT" dirty="0" smtClean="0"/>
              <a:t>VBF </a:t>
            </a:r>
            <a:r>
              <a:rPr lang="pt-PT" dirty="0" err="1" smtClean="0"/>
              <a:t>and</a:t>
            </a:r>
            <a:r>
              <a:rPr lang="pt-PT" dirty="0" smtClean="0"/>
              <a:t> </a:t>
            </a:r>
            <a:r>
              <a:rPr lang="pt-PT" dirty="0"/>
              <a:t>H →  </a:t>
            </a:r>
            <a:r>
              <a:rPr lang="pt-PT" dirty="0" err="1"/>
              <a:t>observed</a:t>
            </a:r>
            <a:r>
              <a:rPr lang="pt-PT" dirty="0"/>
              <a:t> </a:t>
            </a:r>
            <a:r>
              <a:rPr lang="pt-PT" dirty="0" err="1"/>
              <a:t>with</a:t>
            </a:r>
            <a:r>
              <a:rPr lang="pt-PT" dirty="0"/>
              <a:t> </a:t>
            </a:r>
            <a:r>
              <a:rPr lang="pt-PT" b="1" dirty="0"/>
              <a:t>&gt;5σ </a:t>
            </a:r>
            <a:r>
              <a:rPr lang="pt-PT" dirty="0" err="1"/>
              <a:t>significance</a:t>
            </a:r>
            <a:r>
              <a:rPr lang="pt-PT" dirty="0"/>
              <a:t> </a:t>
            </a:r>
            <a:r>
              <a:rPr lang="pt-PT" dirty="0" err="1"/>
              <a:t>by</a:t>
            </a:r>
            <a:r>
              <a:rPr lang="pt-PT" dirty="0"/>
              <a:t> ATLAS+</a:t>
            </a:r>
            <a:r>
              <a:rPr lang="pt-PT" dirty="0" smtClean="0"/>
              <a:t>CMS </a:t>
            </a:r>
            <a:r>
              <a:rPr lang="pt-PT" dirty="0" err="1" smtClean="0"/>
              <a:t>combination</a:t>
            </a:r>
            <a:endParaRPr lang="pt-PT" dirty="0"/>
          </a:p>
          <a:p>
            <a:pPr lvl="1"/>
            <a:r>
              <a:rPr lang="pt-PT" dirty="0" err="1" smtClean="0"/>
              <a:t>ttH</a:t>
            </a:r>
            <a:r>
              <a:rPr lang="pt-PT" dirty="0"/>
              <a:t>, VH </a:t>
            </a:r>
            <a:r>
              <a:rPr lang="pt-PT" dirty="0" err="1"/>
              <a:t>production</a:t>
            </a:r>
            <a:r>
              <a:rPr lang="pt-PT" dirty="0"/>
              <a:t> </a:t>
            </a:r>
            <a:r>
              <a:rPr lang="pt-PT" dirty="0" err="1"/>
              <a:t>and</a:t>
            </a:r>
            <a:r>
              <a:rPr lang="pt-PT" dirty="0"/>
              <a:t> H → </a:t>
            </a:r>
            <a:r>
              <a:rPr lang="pt-PT" dirty="0" err="1"/>
              <a:t>bb</a:t>
            </a:r>
            <a:r>
              <a:rPr lang="pt-PT" dirty="0"/>
              <a:t> </a:t>
            </a:r>
            <a:r>
              <a:rPr lang="pt-PT" b="1" dirty="0" err="1"/>
              <a:t>not</a:t>
            </a:r>
            <a:r>
              <a:rPr lang="pt-PT" b="1" dirty="0"/>
              <a:t> </a:t>
            </a:r>
            <a:r>
              <a:rPr lang="pt-PT" b="1" dirty="0" err="1"/>
              <a:t>observed</a:t>
            </a:r>
            <a:r>
              <a:rPr lang="pt-PT" b="1" dirty="0"/>
              <a:t> </a:t>
            </a:r>
            <a:r>
              <a:rPr lang="pt-PT" dirty="0" err="1"/>
              <a:t>during</a:t>
            </a:r>
            <a:r>
              <a:rPr lang="pt-PT" dirty="0"/>
              <a:t> </a:t>
            </a:r>
            <a:r>
              <a:rPr lang="pt-PT" dirty="0" smtClean="0"/>
              <a:t>Run1</a:t>
            </a:r>
            <a:endParaRPr lang="pt-PT" dirty="0"/>
          </a:p>
          <a:p>
            <a:r>
              <a:rPr lang="en-US" dirty="0" smtClean="0"/>
              <a:t>Couplings </a:t>
            </a:r>
            <a:r>
              <a:rPr lang="en-US" b="1" dirty="0" smtClean="0"/>
              <a:t>compatible with SM</a:t>
            </a:r>
            <a:r>
              <a:rPr lang="en-US" dirty="0" smtClean="0"/>
              <a:t>:</a:t>
            </a:r>
          </a:p>
          <a:p>
            <a:pPr lvl="1"/>
            <a:r>
              <a:rPr lang="en-US" dirty="0" smtClean="0"/>
              <a:t>Signal strength: </a:t>
            </a:r>
            <a:r>
              <a:rPr lang="el-GR" dirty="0" smtClean="0"/>
              <a:t>μ</a:t>
            </a:r>
            <a:r>
              <a:rPr lang="el-GR" baseline="-25000" dirty="0" smtClean="0"/>
              <a:t>VBF</a:t>
            </a:r>
            <a:r>
              <a:rPr lang="el-GR" baseline="-25000" dirty="0"/>
              <a:t>+VH</a:t>
            </a:r>
            <a:r>
              <a:rPr lang="el-GR" dirty="0"/>
              <a:t>/μ</a:t>
            </a:r>
            <a:r>
              <a:rPr lang="el-GR" baseline="-25000" dirty="0"/>
              <a:t>ggF+ttH</a:t>
            </a:r>
            <a:r>
              <a:rPr lang="el-GR" dirty="0"/>
              <a:t> = 1.06 </a:t>
            </a:r>
            <a:r>
              <a:rPr lang="el-GR" baseline="30000" dirty="0"/>
              <a:t>+0.35</a:t>
            </a:r>
            <a:r>
              <a:rPr lang="el-GR" dirty="0"/>
              <a:t> </a:t>
            </a:r>
            <a:r>
              <a:rPr lang="en-US" baseline="-25000" dirty="0" smtClean="0"/>
              <a:t>-</a:t>
            </a:r>
            <a:r>
              <a:rPr lang="el-GR" baseline="-25000" dirty="0" smtClean="0"/>
              <a:t>0.27</a:t>
            </a:r>
            <a:endParaRPr lang="en-US" baseline="-25000" dirty="0" smtClean="0"/>
          </a:p>
          <a:p>
            <a:pPr lvl="1"/>
            <a:r>
              <a:rPr lang="en-US" dirty="0" smtClean="0"/>
              <a:t>Coupling modifiers broadly consistent with SM but large uncertainty</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496" y="3789040"/>
            <a:ext cx="3637328" cy="261023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563888" y="3645024"/>
            <a:ext cx="3124511" cy="2999783"/>
          </a:xfrm>
          <a:prstGeom prst="rect">
            <a:avLst/>
          </a:prstGeom>
        </p:spPr>
      </p:pic>
      <p:sp>
        <p:nvSpPr>
          <p:cNvPr id="8" name="TextBox 7"/>
          <p:cNvSpPr txBox="1"/>
          <p:nvPr/>
        </p:nvSpPr>
        <p:spPr>
          <a:xfrm>
            <a:off x="5380974" y="0"/>
            <a:ext cx="3744416" cy="646331"/>
          </a:xfrm>
          <a:prstGeom prst="rect">
            <a:avLst/>
          </a:prstGeom>
          <a:noFill/>
        </p:spPr>
        <p:txBody>
          <a:bodyPr wrap="square" rtlCol="0">
            <a:spAutoFit/>
          </a:bodyPr>
          <a:lstStyle/>
          <a:p>
            <a:pPr algn="r"/>
            <a:r>
              <a:rPr lang="hu-HU" dirty="0"/>
              <a:t>Phys. Rev. Lett. 114 (2015) </a:t>
            </a:r>
            <a:r>
              <a:rPr lang="hu-HU" dirty="0" smtClean="0"/>
              <a:t>191803</a:t>
            </a:r>
          </a:p>
          <a:p>
            <a:pPr algn="r"/>
            <a:r>
              <a:rPr lang="hu-HU" dirty="0"/>
              <a:t>JHEP 08 (2016) </a:t>
            </a:r>
            <a:r>
              <a:rPr lang="hu-HU" dirty="0" smtClean="0"/>
              <a:t>045</a:t>
            </a:r>
          </a:p>
        </p:txBody>
      </p:sp>
      <p:graphicFrame>
        <p:nvGraphicFramePr>
          <p:cNvPr id="11" name="Table 10"/>
          <p:cNvGraphicFramePr>
            <a:graphicFrameLocks noGrp="1"/>
          </p:cNvGraphicFramePr>
          <p:nvPr>
            <p:extLst>
              <p:ext uri="{D42A27DB-BD31-4B8C-83A1-F6EECF244321}">
                <p14:modId xmlns:p14="http://schemas.microsoft.com/office/powerpoint/2010/main" val="3898138889"/>
              </p:ext>
            </p:extLst>
          </p:nvPr>
        </p:nvGraphicFramePr>
        <p:xfrm>
          <a:off x="6660232" y="3764487"/>
          <a:ext cx="2314600" cy="2682240"/>
        </p:xfrm>
        <a:graphic>
          <a:graphicData uri="http://schemas.openxmlformats.org/drawingml/2006/table">
            <a:tbl>
              <a:tblPr firstRow="1" bandRow="1">
                <a:tableStyleId>{5C22544A-7EE6-4342-B048-85BDC9FD1C3A}</a:tableStyleId>
              </a:tblPr>
              <a:tblGrid>
                <a:gridCol w="856195"/>
                <a:gridCol w="658611"/>
                <a:gridCol w="799794"/>
              </a:tblGrid>
              <a:tr h="334500">
                <a:tc gridSpan="3">
                  <a:txBody>
                    <a:bodyPr/>
                    <a:lstStyle/>
                    <a:p>
                      <a:pPr algn="ctr"/>
                      <a:r>
                        <a:rPr lang="pt-PT" sz="1600" dirty="0" err="1" smtClean="0"/>
                        <a:t>Significance</a:t>
                      </a:r>
                      <a:r>
                        <a:rPr lang="pt-PT" sz="1600" dirty="0" smtClean="0"/>
                        <a:t> (</a:t>
                      </a:r>
                      <a:r>
                        <a:rPr lang="pt-PT" sz="1600" dirty="0" err="1" smtClean="0"/>
                        <a:t>σ</a:t>
                      </a:r>
                      <a:r>
                        <a:rPr lang="pt-PT" sz="1600" dirty="0" smtClean="0"/>
                        <a:t>)</a:t>
                      </a:r>
                    </a:p>
                  </a:txBody>
                  <a:tcPr/>
                </a:tc>
                <a:tc hMerge="1">
                  <a:txBody>
                    <a:bodyPr/>
                    <a:lstStyle/>
                    <a:p>
                      <a:endParaRPr lang="pt-PT" dirty="0"/>
                    </a:p>
                  </a:txBody>
                  <a:tcPr/>
                </a:tc>
                <a:tc hMerge="1">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pt-PT" dirty="0" smtClean="0"/>
                    </a:p>
                  </a:txBody>
                  <a:tcPr/>
                </a:tc>
              </a:tr>
              <a:tr h="33450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pt-PT" sz="1600" dirty="0" err="1" smtClean="0"/>
                        <a:t>Prod</a:t>
                      </a:r>
                      <a:r>
                        <a:rPr lang="pt-PT" sz="1600" dirty="0" smtClean="0"/>
                        <a:t>.</a:t>
                      </a:r>
                    </a:p>
                  </a:txBody>
                  <a:tcPr/>
                </a:tc>
                <a:tc>
                  <a:txBody>
                    <a:bodyPr/>
                    <a:lstStyle/>
                    <a:p>
                      <a:r>
                        <a:rPr lang="pt-PT" sz="1600" dirty="0" smtClean="0"/>
                        <a:t>Obs.</a:t>
                      </a:r>
                      <a:endParaRPr lang="pt-PT" sz="16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pt-PT" sz="1600" dirty="0" err="1" smtClean="0"/>
                        <a:t>Expect</a:t>
                      </a:r>
                      <a:r>
                        <a:rPr lang="pt-PT" sz="1600" dirty="0" smtClean="0"/>
                        <a:t>.</a:t>
                      </a:r>
                    </a:p>
                  </a:txBody>
                  <a:tcPr/>
                </a:tc>
              </a:tr>
              <a:tr h="334500">
                <a:tc>
                  <a:txBody>
                    <a:bodyPr/>
                    <a:lstStyle/>
                    <a:p>
                      <a:r>
                        <a:rPr lang="pt-PT" sz="1600" dirty="0" smtClean="0"/>
                        <a:t>VBF</a:t>
                      </a:r>
                      <a:endParaRPr lang="pt-PT" sz="1600" dirty="0"/>
                    </a:p>
                  </a:txBody>
                  <a:tcPr/>
                </a:tc>
                <a:tc>
                  <a:txBody>
                    <a:bodyPr/>
                    <a:lstStyle/>
                    <a:p>
                      <a:pPr algn="ctr"/>
                      <a:r>
                        <a:rPr lang="pt-PT" sz="1600" dirty="0" smtClean="0"/>
                        <a:t>5.4</a:t>
                      </a:r>
                      <a:endParaRPr lang="pt-PT" sz="1600" dirty="0"/>
                    </a:p>
                  </a:txBody>
                  <a:tcPr/>
                </a:tc>
                <a:tc>
                  <a:txBody>
                    <a:bodyPr/>
                    <a:lstStyle/>
                    <a:p>
                      <a:pPr algn="ctr"/>
                      <a:r>
                        <a:rPr lang="pt-PT" sz="1600" dirty="0" smtClean="0"/>
                        <a:t>4.7</a:t>
                      </a:r>
                      <a:endParaRPr lang="pt-PT" sz="1600" dirty="0"/>
                    </a:p>
                  </a:txBody>
                  <a:tcPr/>
                </a:tc>
              </a:tr>
              <a:tr h="334500">
                <a:tc>
                  <a:txBody>
                    <a:bodyPr/>
                    <a:lstStyle/>
                    <a:p>
                      <a:r>
                        <a:rPr lang="pt-PT" sz="1600" dirty="0" smtClean="0"/>
                        <a:t>VH</a:t>
                      </a:r>
                      <a:endParaRPr lang="pt-PT" sz="1600" dirty="0"/>
                    </a:p>
                  </a:txBody>
                  <a:tcPr/>
                </a:tc>
                <a:tc>
                  <a:txBody>
                    <a:bodyPr/>
                    <a:lstStyle/>
                    <a:p>
                      <a:pPr algn="ctr"/>
                      <a:r>
                        <a:rPr lang="pt-PT" sz="1600" dirty="0" smtClean="0"/>
                        <a:t>3.5</a:t>
                      </a:r>
                      <a:endParaRPr lang="pt-PT" sz="1600" dirty="0"/>
                    </a:p>
                  </a:txBody>
                  <a:tcPr/>
                </a:tc>
                <a:tc>
                  <a:txBody>
                    <a:bodyPr/>
                    <a:lstStyle/>
                    <a:p>
                      <a:pPr algn="ctr"/>
                      <a:r>
                        <a:rPr lang="pt-PT" sz="1600" dirty="0" smtClean="0"/>
                        <a:t>4.2</a:t>
                      </a:r>
                      <a:endParaRPr lang="pt-PT" sz="1600" dirty="0"/>
                    </a:p>
                  </a:txBody>
                  <a:tcPr/>
                </a:tc>
              </a:tr>
              <a:tr h="334500">
                <a:tc>
                  <a:txBody>
                    <a:bodyPr/>
                    <a:lstStyle/>
                    <a:p>
                      <a:r>
                        <a:rPr lang="pt-PT" sz="1600" dirty="0" err="1" smtClean="0"/>
                        <a:t>ttH</a:t>
                      </a:r>
                      <a:endParaRPr lang="pt-PT" sz="1600" dirty="0"/>
                    </a:p>
                  </a:txBody>
                  <a:tcPr/>
                </a:tc>
                <a:tc>
                  <a:txBody>
                    <a:bodyPr/>
                    <a:lstStyle/>
                    <a:p>
                      <a:pPr algn="ctr"/>
                      <a:r>
                        <a:rPr lang="pt-PT" sz="1600" dirty="0" smtClean="0"/>
                        <a:t>4.4</a:t>
                      </a:r>
                      <a:endParaRPr lang="pt-PT" sz="1600" dirty="0"/>
                    </a:p>
                  </a:txBody>
                  <a:tcPr/>
                </a:tc>
                <a:tc>
                  <a:txBody>
                    <a:bodyPr/>
                    <a:lstStyle/>
                    <a:p>
                      <a:pPr algn="ctr"/>
                      <a:r>
                        <a:rPr lang="pt-PT" sz="1600" dirty="0" smtClean="0"/>
                        <a:t>2.0</a:t>
                      </a:r>
                      <a:endParaRPr lang="pt-PT" sz="1600" dirty="0"/>
                    </a:p>
                  </a:txBody>
                  <a:tcPr/>
                </a:tc>
              </a:tr>
              <a:tr h="334500">
                <a:tc>
                  <a:txBody>
                    <a:bodyPr/>
                    <a:lstStyle/>
                    <a:p>
                      <a:r>
                        <a:rPr lang="pt-PT" sz="1600" dirty="0" err="1" smtClean="0"/>
                        <a:t>Decay</a:t>
                      </a:r>
                      <a:endParaRPr lang="pt-PT" sz="1600" dirty="0"/>
                    </a:p>
                  </a:txBody>
                  <a:tcPr/>
                </a:tc>
                <a:tc>
                  <a:txBody>
                    <a:bodyPr/>
                    <a:lstStyle/>
                    <a:p>
                      <a:r>
                        <a:rPr lang="pt-PT" sz="1600" dirty="0" smtClean="0"/>
                        <a:t>Obs.</a:t>
                      </a:r>
                      <a:endParaRPr lang="pt-PT" sz="16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pt-PT" sz="1600" dirty="0" err="1" smtClean="0"/>
                        <a:t>Expect</a:t>
                      </a:r>
                      <a:r>
                        <a:rPr lang="pt-PT" sz="1600" dirty="0" smtClean="0"/>
                        <a:t>.</a:t>
                      </a:r>
                    </a:p>
                  </a:txBody>
                  <a:tcPr/>
                </a:tc>
              </a:tr>
              <a:tr h="334500">
                <a:tc>
                  <a:txBody>
                    <a:bodyPr/>
                    <a:lstStyle/>
                    <a:p>
                      <a:r>
                        <a:rPr lang="pt-PT" sz="1600" dirty="0" err="1" smtClean="0"/>
                        <a:t>H</a:t>
                      </a:r>
                      <a:r>
                        <a:rPr lang="pt-PT" sz="1600" dirty="0" err="1" smtClean="0">
                          <a:sym typeface="Wingdings"/>
                        </a:rPr>
                        <a:t></a:t>
                      </a:r>
                      <a:r>
                        <a:rPr lang="pt-PT" sz="1600" dirty="0" err="1" smtClean="0"/>
                        <a:t>ττ</a:t>
                      </a:r>
                      <a:endParaRPr lang="pt-PT" sz="1600" dirty="0"/>
                    </a:p>
                  </a:txBody>
                  <a:tcPr/>
                </a:tc>
                <a:tc>
                  <a:txBody>
                    <a:bodyPr/>
                    <a:lstStyle/>
                    <a:p>
                      <a:pPr algn="ctr"/>
                      <a:r>
                        <a:rPr lang="pt-PT" sz="1600" dirty="0" smtClean="0"/>
                        <a:t>5.5</a:t>
                      </a:r>
                      <a:endParaRPr lang="pt-PT" sz="1600" dirty="0"/>
                    </a:p>
                  </a:txBody>
                  <a:tcPr/>
                </a:tc>
                <a:tc>
                  <a:txBody>
                    <a:bodyPr/>
                    <a:lstStyle/>
                    <a:p>
                      <a:pPr algn="ctr"/>
                      <a:r>
                        <a:rPr lang="pt-PT" sz="1600" dirty="0" smtClean="0"/>
                        <a:t>5.0</a:t>
                      </a:r>
                      <a:endParaRPr lang="pt-PT" sz="1600" dirty="0"/>
                    </a:p>
                  </a:txBody>
                  <a:tcPr/>
                </a:tc>
              </a:tr>
              <a:tr h="334500">
                <a:tc>
                  <a:txBody>
                    <a:bodyPr/>
                    <a:lstStyle/>
                    <a:p>
                      <a:r>
                        <a:rPr lang="pt-PT" sz="1600" dirty="0" err="1" smtClean="0"/>
                        <a:t>H</a:t>
                      </a:r>
                      <a:r>
                        <a:rPr lang="pt-PT" sz="1600" dirty="0" err="1" smtClean="0">
                          <a:sym typeface="Wingdings"/>
                        </a:rPr>
                        <a:t>bb</a:t>
                      </a:r>
                      <a:endParaRPr lang="pt-PT" sz="1600" dirty="0"/>
                    </a:p>
                  </a:txBody>
                  <a:tcPr/>
                </a:tc>
                <a:tc>
                  <a:txBody>
                    <a:bodyPr/>
                    <a:lstStyle/>
                    <a:p>
                      <a:pPr algn="ctr"/>
                      <a:r>
                        <a:rPr lang="pt-PT" sz="1600" dirty="0" smtClean="0"/>
                        <a:t>2.6</a:t>
                      </a:r>
                      <a:endParaRPr lang="pt-PT" sz="1600" dirty="0"/>
                    </a:p>
                  </a:txBody>
                  <a:tcPr/>
                </a:tc>
                <a:tc>
                  <a:txBody>
                    <a:bodyPr/>
                    <a:lstStyle/>
                    <a:p>
                      <a:pPr algn="ctr"/>
                      <a:r>
                        <a:rPr lang="pt-PT" sz="1600" dirty="0" smtClean="0"/>
                        <a:t>3.7</a:t>
                      </a:r>
                      <a:endParaRPr lang="pt-PT" sz="1600" dirty="0"/>
                    </a:p>
                  </a:txBody>
                  <a:tcPr/>
                </a:tc>
              </a:tr>
            </a:tbl>
          </a:graphicData>
        </a:graphic>
      </p:graphicFrame>
      <p:sp>
        <p:nvSpPr>
          <p:cNvPr id="12" name="Date Placeholder 11"/>
          <p:cNvSpPr>
            <a:spLocks noGrp="1"/>
          </p:cNvSpPr>
          <p:nvPr>
            <p:ph type="dt" sz="half" idx="10"/>
          </p:nvPr>
        </p:nvSpPr>
        <p:spPr/>
        <p:txBody>
          <a:bodyPr/>
          <a:lstStyle/>
          <a:p>
            <a:r>
              <a:rPr lang="en-US" smtClean="0"/>
              <a:t>Ricardo Gonçalo</a:t>
            </a:r>
            <a:endParaRPr lang="pt-PT"/>
          </a:p>
        </p:txBody>
      </p:sp>
      <p:sp>
        <p:nvSpPr>
          <p:cNvPr id="13" name="Footer Placeholder 12"/>
          <p:cNvSpPr>
            <a:spLocks noGrp="1"/>
          </p:cNvSpPr>
          <p:nvPr>
            <p:ph type="ftr" sz="quarter" idx="11"/>
          </p:nvPr>
        </p:nvSpPr>
        <p:spPr/>
        <p:txBody>
          <a:bodyPr/>
          <a:lstStyle/>
          <a:p>
            <a:r>
              <a:rPr lang="pt-PT" smtClean="0"/>
              <a:t>Seminar 15 May 2019 - FCUL</a:t>
            </a:r>
            <a:endParaRPr lang="pt-PT"/>
          </a:p>
        </p:txBody>
      </p:sp>
      <p:sp>
        <p:nvSpPr>
          <p:cNvPr id="14" name="Slide Number Placeholder 13"/>
          <p:cNvSpPr>
            <a:spLocks noGrp="1"/>
          </p:cNvSpPr>
          <p:nvPr>
            <p:ph type="sldNum" sz="quarter" idx="12"/>
          </p:nvPr>
        </p:nvSpPr>
        <p:spPr/>
        <p:txBody>
          <a:bodyPr/>
          <a:lstStyle/>
          <a:p>
            <a:fld id="{9B03DFD9-BCD4-D04F-A8C7-92475F67CE52}" type="slidenum">
              <a:rPr lang="pt-PT" smtClean="0"/>
              <a:t>35</a:t>
            </a:fld>
            <a:endParaRPr lang="pt-PT"/>
          </a:p>
        </p:txBody>
      </p:sp>
      <p:sp>
        <p:nvSpPr>
          <p:cNvPr id="15" name="TextBox 14"/>
          <p:cNvSpPr txBox="1"/>
          <p:nvPr/>
        </p:nvSpPr>
        <p:spPr>
          <a:xfrm>
            <a:off x="6630406" y="2852936"/>
            <a:ext cx="2406090" cy="369332"/>
          </a:xfrm>
          <a:prstGeom prst="rect">
            <a:avLst/>
          </a:prstGeom>
          <a:solidFill>
            <a:srgbClr val="FFFF00"/>
          </a:solidFill>
        </p:spPr>
        <p:txBody>
          <a:bodyPr wrap="none" rtlCol="0">
            <a:spAutoFit/>
          </a:bodyPr>
          <a:lstStyle/>
          <a:p>
            <a:r>
              <a:rPr lang="el-GR" dirty="0" smtClean="0"/>
              <a:t>μ</a:t>
            </a:r>
            <a:r>
              <a:rPr lang="en-US" dirty="0" smtClean="0"/>
              <a:t> = (</a:t>
            </a:r>
            <a:r>
              <a:rPr lang="en-US" dirty="0" err="1" smtClean="0"/>
              <a:t>σ</a:t>
            </a:r>
            <a:r>
              <a:rPr lang="en-US" dirty="0" smtClean="0"/>
              <a:t> ×BR)</a:t>
            </a:r>
            <a:r>
              <a:rPr lang="en-US" baseline="-25000" dirty="0" err="1" smtClean="0"/>
              <a:t>Obs</a:t>
            </a:r>
            <a:r>
              <a:rPr lang="en-US" dirty="0" smtClean="0"/>
              <a:t>/ (</a:t>
            </a:r>
            <a:r>
              <a:rPr lang="en-US" dirty="0" err="1" smtClean="0"/>
              <a:t>σ×BR</a:t>
            </a:r>
            <a:r>
              <a:rPr lang="en-US" dirty="0" smtClean="0"/>
              <a:t>)</a:t>
            </a:r>
            <a:r>
              <a:rPr lang="en-US" baseline="-25000" dirty="0" smtClean="0"/>
              <a:t>SM</a:t>
            </a:r>
            <a:endParaRPr lang="pt-PT" baseline="-25000" dirty="0"/>
          </a:p>
        </p:txBody>
      </p:sp>
      <p:pic>
        <p:nvPicPr>
          <p:cNvPr id="16" name="Picture 1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396536" y="2266122"/>
            <a:ext cx="2469984" cy="741579"/>
          </a:xfrm>
          <a:prstGeom prst="rect">
            <a:avLst/>
          </a:prstGeom>
        </p:spPr>
      </p:pic>
    </p:spTree>
    <p:extLst>
      <p:ext uri="{BB962C8B-B14F-4D97-AF65-F5344CB8AC3E}">
        <p14:creationId xmlns:p14="http://schemas.microsoft.com/office/powerpoint/2010/main" val="36780938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normAutofit fontScale="90000"/>
          </a:bodyPr>
          <a:lstStyle/>
          <a:p>
            <a:r>
              <a:rPr lang="pt-PT" dirty="0" err="1" smtClean="0"/>
              <a:t>The</a:t>
            </a:r>
            <a:r>
              <a:rPr lang="pt-PT" dirty="0" smtClean="0"/>
              <a:t> </a:t>
            </a:r>
            <a:r>
              <a:rPr lang="pt-PT" dirty="0" err="1" smtClean="0"/>
              <a:t>Run</a:t>
            </a:r>
            <a:r>
              <a:rPr lang="pt-PT" dirty="0" smtClean="0"/>
              <a:t> 1 </a:t>
            </a:r>
            <a:r>
              <a:rPr lang="pt-PT" dirty="0" err="1" smtClean="0"/>
              <a:t>legacy</a:t>
            </a:r>
            <a:endParaRPr lang="pt-PT" dirty="0"/>
          </a:p>
        </p:txBody>
      </p:sp>
      <p:sp>
        <p:nvSpPr>
          <p:cNvPr id="3" name="Content Placeholder 2"/>
          <p:cNvSpPr>
            <a:spLocks noGrp="1"/>
          </p:cNvSpPr>
          <p:nvPr>
            <p:ph idx="1"/>
          </p:nvPr>
        </p:nvSpPr>
        <p:spPr>
          <a:xfrm>
            <a:off x="251520" y="980729"/>
            <a:ext cx="8723312" cy="2664295"/>
          </a:xfrm>
        </p:spPr>
        <p:txBody>
          <a:bodyPr>
            <a:normAutofit fontScale="62500" lnSpcReduction="20000"/>
          </a:bodyPr>
          <a:lstStyle/>
          <a:p>
            <a:r>
              <a:rPr lang="pt-PT" dirty="0" err="1" smtClean="0"/>
              <a:t>Mass</a:t>
            </a:r>
            <a:r>
              <a:rPr lang="pt-PT" dirty="0"/>
              <a:t> </a:t>
            </a:r>
            <a:r>
              <a:rPr lang="pt-PT" dirty="0" smtClean="0"/>
              <a:t>– </a:t>
            </a:r>
            <a:r>
              <a:rPr lang="pt-PT" dirty="0" err="1" smtClean="0"/>
              <a:t>Higgs</a:t>
            </a:r>
            <a:r>
              <a:rPr lang="pt-PT" dirty="0" smtClean="0"/>
              <a:t> </a:t>
            </a:r>
            <a:r>
              <a:rPr lang="pt-PT" dirty="0" err="1"/>
              <a:t>mass</a:t>
            </a:r>
            <a:r>
              <a:rPr lang="pt-PT" dirty="0"/>
              <a:t> </a:t>
            </a:r>
            <a:r>
              <a:rPr lang="pt-PT" dirty="0" err="1"/>
              <a:t>measured</a:t>
            </a:r>
            <a:r>
              <a:rPr lang="pt-PT" dirty="0"/>
              <a:t> </a:t>
            </a:r>
            <a:r>
              <a:rPr lang="pt-PT" dirty="0" err="1"/>
              <a:t>with</a:t>
            </a:r>
            <a:r>
              <a:rPr lang="pt-PT" dirty="0"/>
              <a:t> </a:t>
            </a:r>
            <a:r>
              <a:rPr lang="pt-PT" dirty="0" smtClean="0">
                <a:solidFill>
                  <a:srgbClr val="FF0000"/>
                </a:solidFill>
              </a:rPr>
              <a:t>0.2%</a:t>
            </a:r>
            <a:r>
              <a:rPr lang="pt-PT" dirty="0" smtClean="0"/>
              <a:t> </a:t>
            </a:r>
            <a:r>
              <a:rPr lang="pt-PT" dirty="0" err="1" smtClean="0"/>
              <a:t>accuracy</a:t>
            </a:r>
            <a:r>
              <a:rPr lang="pt-PT" dirty="0"/>
              <a:t>:</a:t>
            </a:r>
            <a:endParaRPr lang="pt-PT" dirty="0" smtClean="0"/>
          </a:p>
          <a:p>
            <a:pPr lvl="1"/>
            <a:r>
              <a:rPr lang="en-US" b="1" dirty="0" err="1"/>
              <a:t>m</a:t>
            </a:r>
            <a:r>
              <a:rPr lang="en-US" b="1" baseline="-25000" dirty="0" err="1"/>
              <a:t>H</a:t>
            </a:r>
            <a:r>
              <a:rPr lang="en-US" b="1" dirty="0"/>
              <a:t> = 125.09 ± </a:t>
            </a:r>
            <a:r>
              <a:rPr lang="en-US" b="1" dirty="0">
                <a:solidFill>
                  <a:srgbClr val="FF0000"/>
                </a:solidFill>
              </a:rPr>
              <a:t>0.21</a:t>
            </a:r>
            <a:r>
              <a:rPr lang="en-US" b="1" dirty="0"/>
              <a:t> (stat.) ± 0.11 (scale) ± 0.02 (other) ± 0.01 (theory) </a:t>
            </a:r>
            <a:r>
              <a:rPr lang="en-US" b="1" dirty="0" err="1"/>
              <a:t>GeV</a:t>
            </a:r>
            <a:endParaRPr lang="pt-PT" b="1" dirty="0"/>
          </a:p>
          <a:p>
            <a:r>
              <a:rPr lang="pt-PT" dirty="0" err="1" smtClean="0"/>
              <a:t>Couplings</a:t>
            </a:r>
            <a:r>
              <a:rPr lang="pt-PT" dirty="0" smtClean="0"/>
              <a:t>:</a:t>
            </a:r>
          </a:p>
          <a:p>
            <a:pPr lvl="1"/>
            <a:r>
              <a:rPr lang="pt-PT" dirty="0" err="1" smtClean="0"/>
              <a:t>ggF</a:t>
            </a:r>
            <a:r>
              <a:rPr lang="pt-PT" dirty="0" smtClean="0"/>
              <a:t> </a:t>
            </a:r>
            <a:r>
              <a:rPr lang="pt-PT" dirty="0" err="1" smtClean="0"/>
              <a:t>with</a:t>
            </a:r>
            <a:r>
              <a:rPr lang="pt-PT" dirty="0" smtClean="0"/>
              <a:t> H </a:t>
            </a:r>
            <a:r>
              <a:rPr lang="pt-PT" dirty="0"/>
              <a:t>→ ZZ,,WW </a:t>
            </a:r>
            <a:r>
              <a:rPr lang="pt-PT" b="1" dirty="0" err="1"/>
              <a:t>observed</a:t>
            </a:r>
            <a:r>
              <a:rPr lang="pt-PT" dirty="0"/>
              <a:t> </a:t>
            </a:r>
            <a:r>
              <a:rPr lang="pt-PT" dirty="0" err="1"/>
              <a:t>by</a:t>
            </a:r>
            <a:r>
              <a:rPr lang="pt-PT" dirty="0"/>
              <a:t> </a:t>
            </a:r>
            <a:r>
              <a:rPr lang="pt-PT" dirty="0" smtClean="0"/>
              <a:t>individual </a:t>
            </a:r>
            <a:r>
              <a:rPr lang="pt-PT" dirty="0" err="1" smtClean="0"/>
              <a:t>experiments</a:t>
            </a:r>
            <a:endParaRPr lang="pt-PT" dirty="0"/>
          </a:p>
          <a:p>
            <a:pPr lvl="1"/>
            <a:r>
              <a:rPr lang="pt-PT" dirty="0" smtClean="0"/>
              <a:t>VBF </a:t>
            </a:r>
            <a:r>
              <a:rPr lang="pt-PT" dirty="0" err="1" smtClean="0"/>
              <a:t>and</a:t>
            </a:r>
            <a:r>
              <a:rPr lang="pt-PT" dirty="0" smtClean="0"/>
              <a:t> </a:t>
            </a:r>
            <a:r>
              <a:rPr lang="pt-PT" dirty="0"/>
              <a:t>H →  </a:t>
            </a:r>
            <a:r>
              <a:rPr lang="pt-PT" dirty="0" err="1"/>
              <a:t>observed</a:t>
            </a:r>
            <a:r>
              <a:rPr lang="pt-PT" dirty="0"/>
              <a:t> </a:t>
            </a:r>
            <a:r>
              <a:rPr lang="pt-PT" dirty="0" err="1"/>
              <a:t>with</a:t>
            </a:r>
            <a:r>
              <a:rPr lang="pt-PT" dirty="0"/>
              <a:t> </a:t>
            </a:r>
            <a:r>
              <a:rPr lang="pt-PT" b="1" dirty="0"/>
              <a:t>&gt;5σ </a:t>
            </a:r>
            <a:r>
              <a:rPr lang="pt-PT" dirty="0" err="1"/>
              <a:t>significance</a:t>
            </a:r>
            <a:r>
              <a:rPr lang="pt-PT" dirty="0"/>
              <a:t> </a:t>
            </a:r>
            <a:r>
              <a:rPr lang="pt-PT" dirty="0" err="1"/>
              <a:t>by</a:t>
            </a:r>
            <a:r>
              <a:rPr lang="pt-PT" dirty="0"/>
              <a:t> ATLAS+</a:t>
            </a:r>
            <a:r>
              <a:rPr lang="pt-PT" dirty="0" smtClean="0"/>
              <a:t>CMS </a:t>
            </a:r>
            <a:r>
              <a:rPr lang="pt-PT" dirty="0" err="1" smtClean="0"/>
              <a:t>combination</a:t>
            </a:r>
            <a:endParaRPr lang="pt-PT" dirty="0"/>
          </a:p>
          <a:p>
            <a:pPr lvl="1"/>
            <a:r>
              <a:rPr lang="pt-PT" dirty="0" err="1" smtClean="0"/>
              <a:t>ttH</a:t>
            </a:r>
            <a:r>
              <a:rPr lang="pt-PT" dirty="0"/>
              <a:t>, VH </a:t>
            </a:r>
            <a:r>
              <a:rPr lang="pt-PT" dirty="0" err="1"/>
              <a:t>production</a:t>
            </a:r>
            <a:r>
              <a:rPr lang="pt-PT" dirty="0"/>
              <a:t> </a:t>
            </a:r>
            <a:r>
              <a:rPr lang="pt-PT" dirty="0" err="1"/>
              <a:t>and</a:t>
            </a:r>
            <a:r>
              <a:rPr lang="pt-PT" dirty="0"/>
              <a:t> H → </a:t>
            </a:r>
            <a:r>
              <a:rPr lang="pt-PT" dirty="0" err="1"/>
              <a:t>bb</a:t>
            </a:r>
            <a:r>
              <a:rPr lang="pt-PT" dirty="0"/>
              <a:t> </a:t>
            </a:r>
            <a:r>
              <a:rPr lang="pt-PT" b="1" dirty="0" err="1"/>
              <a:t>not</a:t>
            </a:r>
            <a:r>
              <a:rPr lang="pt-PT" b="1" dirty="0"/>
              <a:t> </a:t>
            </a:r>
            <a:r>
              <a:rPr lang="pt-PT" b="1" dirty="0" err="1"/>
              <a:t>observed</a:t>
            </a:r>
            <a:r>
              <a:rPr lang="pt-PT" b="1" dirty="0"/>
              <a:t> </a:t>
            </a:r>
            <a:r>
              <a:rPr lang="pt-PT" dirty="0" err="1"/>
              <a:t>during</a:t>
            </a:r>
            <a:r>
              <a:rPr lang="pt-PT" dirty="0"/>
              <a:t> </a:t>
            </a:r>
            <a:r>
              <a:rPr lang="pt-PT" dirty="0" smtClean="0"/>
              <a:t>Run1</a:t>
            </a:r>
            <a:endParaRPr lang="pt-PT" dirty="0"/>
          </a:p>
          <a:p>
            <a:r>
              <a:rPr lang="en-US" dirty="0" smtClean="0"/>
              <a:t>Couplings </a:t>
            </a:r>
            <a:r>
              <a:rPr lang="en-US" b="1" dirty="0" smtClean="0"/>
              <a:t>compatible with SM</a:t>
            </a:r>
            <a:r>
              <a:rPr lang="en-US" dirty="0" smtClean="0"/>
              <a:t>:</a:t>
            </a:r>
          </a:p>
          <a:p>
            <a:pPr lvl="1"/>
            <a:r>
              <a:rPr lang="en-US" dirty="0" smtClean="0"/>
              <a:t>Signal strength:</a:t>
            </a:r>
            <a:r>
              <a:rPr lang="en-US" dirty="0" smtClean="0">
                <a:solidFill>
                  <a:srgbClr val="FF0000"/>
                </a:solidFill>
              </a:rPr>
              <a:t> </a:t>
            </a:r>
            <a:r>
              <a:rPr lang="el-GR" dirty="0" smtClean="0">
                <a:solidFill>
                  <a:srgbClr val="FF0000"/>
                </a:solidFill>
              </a:rPr>
              <a:t>μ</a:t>
            </a:r>
            <a:r>
              <a:rPr lang="el-GR" baseline="-25000" dirty="0" smtClean="0">
                <a:solidFill>
                  <a:srgbClr val="FF0000"/>
                </a:solidFill>
              </a:rPr>
              <a:t>VBF</a:t>
            </a:r>
            <a:r>
              <a:rPr lang="el-GR" baseline="-25000" dirty="0">
                <a:solidFill>
                  <a:srgbClr val="FF0000"/>
                </a:solidFill>
              </a:rPr>
              <a:t>+VH</a:t>
            </a:r>
            <a:r>
              <a:rPr lang="el-GR" dirty="0">
                <a:solidFill>
                  <a:srgbClr val="FF0000"/>
                </a:solidFill>
              </a:rPr>
              <a:t>/μ</a:t>
            </a:r>
            <a:r>
              <a:rPr lang="el-GR" baseline="-25000" dirty="0">
                <a:solidFill>
                  <a:srgbClr val="FF0000"/>
                </a:solidFill>
              </a:rPr>
              <a:t>ggF+ttH</a:t>
            </a:r>
            <a:r>
              <a:rPr lang="el-GR" dirty="0">
                <a:solidFill>
                  <a:srgbClr val="FF0000"/>
                </a:solidFill>
              </a:rPr>
              <a:t> = 1.06 </a:t>
            </a:r>
            <a:r>
              <a:rPr lang="el-GR" baseline="30000" dirty="0">
                <a:solidFill>
                  <a:srgbClr val="FF0000"/>
                </a:solidFill>
              </a:rPr>
              <a:t>+0.35</a:t>
            </a:r>
            <a:r>
              <a:rPr lang="el-GR" dirty="0">
                <a:solidFill>
                  <a:srgbClr val="FF0000"/>
                </a:solidFill>
              </a:rPr>
              <a:t> </a:t>
            </a:r>
            <a:r>
              <a:rPr lang="en-US" baseline="-25000" dirty="0" smtClean="0">
                <a:solidFill>
                  <a:srgbClr val="FF0000"/>
                </a:solidFill>
              </a:rPr>
              <a:t>-</a:t>
            </a:r>
            <a:r>
              <a:rPr lang="el-GR" baseline="-25000" dirty="0" smtClean="0">
                <a:solidFill>
                  <a:srgbClr val="FF0000"/>
                </a:solidFill>
              </a:rPr>
              <a:t>0.27</a:t>
            </a:r>
            <a:endParaRPr lang="en-US" baseline="-25000" dirty="0" smtClean="0">
              <a:solidFill>
                <a:srgbClr val="FF0000"/>
              </a:solidFill>
            </a:endParaRPr>
          </a:p>
          <a:p>
            <a:pPr lvl="1"/>
            <a:r>
              <a:rPr lang="en-US" dirty="0" smtClean="0"/>
              <a:t>Coupling modifiers broadly consistent with SM but still large uncertainty</a:t>
            </a:r>
            <a:endParaRPr lang="en-US" dirty="0"/>
          </a:p>
        </p:txBody>
      </p:sp>
      <p:sp>
        <p:nvSpPr>
          <p:cNvPr id="8" name="TextBox 7"/>
          <p:cNvSpPr txBox="1"/>
          <p:nvPr/>
        </p:nvSpPr>
        <p:spPr>
          <a:xfrm>
            <a:off x="5380974" y="0"/>
            <a:ext cx="3744416" cy="646331"/>
          </a:xfrm>
          <a:prstGeom prst="rect">
            <a:avLst/>
          </a:prstGeom>
          <a:noFill/>
        </p:spPr>
        <p:txBody>
          <a:bodyPr wrap="square" rtlCol="0">
            <a:spAutoFit/>
          </a:bodyPr>
          <a:lstStyle/>
          <a:p>
            <a:pPr algn="r"/>
            <a:r>
              <a:rPr lang="hu-HU" dirty="0"/>
              <a:t>Phys. Rev. Lett. 114 (2015) </a:t>
            </a:r>
            <a:r>
              <a:rPr lang="hu-HU" dirty="0" smtClean="0"/>
              <a:t>191803</a:t>
            </a:r>
          </a:p>
          <a:p>
            <a:pPr algn="r"/>
            <a:r>
              <a:rPr lang="hu-HU" dirty="0"/>
              <a:t>JHEP 08 (2016) </a:t>
            </a:r>
            <a:r>
              <a:rPr lang="hu-HU" dirty="0" smtClean="0"/>
              <a:t>045</a:t>
            </a:r>
          </a:p>
        </p:txBody>
      </p:sp>
      <p:graphicFrame>
        <p:nvGraphicFramePr>
          <p:cNvPr id="11" name="Table 10"/>
          <p:cNvGraphicFramePr>
            <a:graphicFrameLocks noGrp="1"/>
          </p:cNvGraphicFramePr>
          <p:nvPr>
            <p:extLst>
              <p:ext uri="{D42A27DB-BD31-4B8C-83A1-F6EECF244321}">
                <p14:modId xmlns:p14="http://schemas.microsoft.com/office/powerpoint/2010/main" val="2376354212"/>
              </p:ext>
            </p:extLst>
          </p:nvPr>
        </p:nvGraphicFramePr>
        <p:xfrm>
          <a:off x="6660232" y="3764487"/>
          <a:ext cx="2314600" cy="2682240"/>
        </p:xfrm>
        <a:graphic>
          <a:graphicData uri="http://schemas.openxmlformats.org/drawingml/2006/table">
            <a:tbl>
              <a:tblPr firstRow="1" bandRow="1">
                <a:tableStyleId>{5C22544A-7EE6-4342-B048-85BDC9FD1C3A}</a:tableStyleId>
              </a:tblPr>
              <a:tblGrid>
                <a:gridCol w="856195"/>
                <a:gridCol w="658611"/>
                <a:gridCol w="799794"/>
              </a:tblGrid>
              <a:tr h="334500">
                <a:tc gridSpan="3">
                  <a:txBody>
                    <a:bodyPr/>
                    <a:lstStyle/>
                    <a:p>
                      <a:pPr algn="ctr"/>
                      <a:r>
                        <a:rPr lang="pt-PT" sz="1600" dirty="0" err="1" smtClean="0"/>
                        <a:t>Significance</a:t>
                      </a:r>
                      <a:r>
                        <a:rPr lang="pt-PT" sz="1600" dirty="0" smtClean="0"/>
                        <a:t> (</a:t>
                      </a:r>
                      <a:r>
                        <a:rPr lang="pt-PT" sz="1600" dirty="0" err="1" smtClean="0"/>
                        <a:t>σ</a:t>
                      </a:r>
                      <a:r>
                        <a:rPr lang="pt-PT" sz="1600" dirty="0" smtClean="0"/>
                        <a:t>)</a:t>
                      </a:r>
                    </a:p>
                  </a:txBody>
                  <a:tcPr/>
                </a:tc>
                <a:tc hMerge="1">
                  <a:txBody>
                    <a:bodyPr/>
                    <a:lstStyle/>
                    <a:p>
                      <a:endParaRPr lang="pt-PT" dirty="0"/>
                    </a:p>
                  </a:txBody>
                  <a:tcPr/>
                </a:tc>
                <a:tc hMerge="1">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pt-PT" dirty="0" smtClean="0"/>
                    </a:p>
                  </a:txBody>
                  <a:tcPr/>
                </a:tc>
              </a:tr>
              <a:tr h="33450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pt-PT" sz="1600" dirty="0" err="1" smtClean="0"/>
                        <a:t>Prod</a:t>
                      </a:r>
                      <a:r>
                        <a:rPr lang="pt-PT" sz="1600" dirty="0" smtClean="0"/>
                        <a:t>.</a:t>
                      </a:r>
                    </a:p>
                  </a:txBody>
                  <a:tcPr/>
                </a:tc>
                <a:tc>
                  <a:txBody>
                    <a:bodyPr/>
                    <a:lstStyle/>
                    <a:p>
                      <a:r>
                        <a:rPr lang="pt-PT" sz="1600" dirty="0" smtClean="0"/>
                        <a:t>Obs.</a:t>
                      </a:r>
                      <a:endParaRPr lang="pt-PT" sz="16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pt-PT" sz="1600" dirty="0" err="1" smtClean="0"/>
                        <a:t>Expect</a:t>
                      </a:r>
                      <a:r>
                        <a:rPr lang="pt-PT" sz="1600" dirty="0" smtClean="0"/>
                        <a:t>.</a:t>
                      </a:r>
                    </a:p>
                  </a:txBody>
                  <a:tcPr/>
                </a:tc>
              </a:tr>
              <a:tr h="334500">
                <a:tc>
                  <a:txBody>
                    <a:bodyPr/>
                    <a:lstStyle/>
                    <a:p>
                      <a:r>
                        <a:rPr lang="pt-PT" sz="1600" dirty="0" smtClean="0"/>
                        <a:t>VBF</a:t>
                      </a:r>
                      <a:endParaRPr lang="pt-PT" sz="1600" dirty="0"/>
                    </a:p>
                  </a:txBody>
                  <a:tcPr/>
                </a:tc>
                <a:tc>
                  <a:txBody>
                    <a:bodyPr/>
                    <a:lstStyle/>
                    <a:p>
                      <a:pPr algn="ctr"/>
                      <a:r>
                        <a:rPr lang="pt-PT" sz="1600" dirty="0" smtClean="0"/>
                        <a:t>5.4</a:t>
                      </a:r>
                      <a:endParaRPr lang="pt-PT" sz="1600" dirty="0"/>
                    </a:p>
                  </a:txBody>
                  <a:tcPr/>
                </a:tc>
                <a:tc>
                  <a:txBody>
                    <a:bodyPr/>
                    <a:lstStyle/>
                    <a:p>
                      <a:pPr algn="ctr"/>
                      <a:r>
                        <a:rPr lang="pt-PT" sz="1600" dirty="0" smtClean="0"/>
                        <a:t>4.7</a:t>
                      </a:r>
                      <a:endParaRPr lang="pt-PT" sz="1600" dirty="0"/>
                    </a:p>
                  </a:txBody>
                  <a:tcPr/>
                </a:tc>
              </a:tr>
              <a:tr h="334500">
                <a:tc>
                  <a:txBody>
                    <a:bodyPr/>
                    <a:lstStyle/>
                    <a:p>
                      <a:r>
                        <a:rPr lang="pt-PT" sz="1600" dirty="0" smtClean="0"/>
                        <a:t>VH</a:t>
                      </a:r>
                      <a:endParaRPr lang="pt-PT" sz="1600" dirty="0"/>
                    </a:p>
                  </a:txBody>
                  <a:tcPr/>
                </a:tc>
                <a:tc>
                  <a:txBody>
                    <a:bodyPr/>
                    <a:lstStyle/>
                    <a:p>
                      <a:pPr algn="ctr"/>
                      <a:r>
                        <a:rPr lang="pt-PT" sz="1600" dirty="0" smtClean="0"/>
                        <a:t>3.5</a:t>
                      </a:r>
                      <a:endParaRPr lang="pt-PT" sz="1600" dirty="0"/>
                    </a:p>
                  </a:txBody>
                  <a:tcPr/>
                </a:tc>
                <a:tc>
                  <a:txBody>
                    <a:bodyPr/>
                    <a:lstStyle/>
                    <a:p>
                      <a:pPr algn="ctr"/>
                      <a:r>
                        <a:rPr lang="pt-PT" sz="1600" dirty="0" smtClean="0"/>
                        <a:t>4.2</a:t>
                      </a:r>
                      <a:endParaRPr lang="pt-PT" sz="1600" dirty="0"/>
                    </a:p>
                  </a:txBody>
                  <a:tcPr/>
                </a:tc>
              </a:tr>
              <a:tr h="334500">
                <a:tc>
                  <a:txBody>
                    <a:bodyPr/>
                    <a:lstStyle/>
                    <a:p>
                      <a:r>
                        <a:rPr lang="pt-PT" sz="1600" dirty="0" err="1" smtClean="0"/>
                        <a:t>ttH</a:t>
                      </a:r>
                      <a:endParaRPr lang="pt-PT" sz="1600" dirty="0"/>
                    </a:p>
                  </a:txBody>
                  <a:tcPr/>
                </a:tc>
                <a:tc>
                  <a:txBody>
                    <a:bodyPr/>
                    <a:lstStyle/>
                    <a:p>
                      <a:pPr algn="ctr"/>
                      <a:r>
                        <a:rPr lang="pt-PT" sz="1600" dirty="0" smtClean="0"/>
                        <a:t>4.4</a:t>
                      </a:r>
                      <a:endParaRPr lang="pt-PT" sz="1600" dirty="0"/>
                    </a:p>
                  </a:txBody>
                  <a:tcPr/>
                </a:tc>
                <a:tc>
                  <a:txBody>
                    <a:bodyPr/>
                    <a:lstStyle/>
                    <a:p>
                      <a:pPr algn="ctr"/>
                      <a:r>
                        <a:rPr lang="pt-PT" sz="1600" dirty="0" smtClean="0"/>
                        <a:t>2.0</a:t>
                      </a:r>
                      <a:endParaRPr lang="pt-PT" sz="1600" dirty="0"/>
                    </a:p>
                  </a:txBody>
                  <a:tcPr/>
                </a:tc>
              </a:tr>
              <a:tr h="334500">
                <a:tc>
                  <a:txBody>
                    <a:bodyPr/>
                    <a:lstStyle/>
                    <a:p>
                      <a:r>
                        <a:rPr lang="pt-PT" sz="1600" dirty="0" err="1" smtClean="0"/>
                        <a:t>Decay</a:t>
                      </a:r>
                      <a:endParaRPr lang="pt-PT" sz="1600" dirty="0"/>
                    </a:p>
                  </a:txBody>
                  <a:tcPr/>
                </a:tc>
                <a:tc>
                  <a:txBody>
                    <a:bodyPr/>
                    <a:lstStyle/>
                    <a:p>
                      <a:r>
                        <a:rPr lang="pt-PT" sz="1600" dirty="0" smtClean="0"/>
                        <a:t>Obs.</a:t>
                      </a:r>
                      <a:endParaRPr lang="pt-PT" sz="16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pt-PT" sz="1600" dirty="0" err="1" smtClean="0"/>
                        <a:t>Expect</a:t>
                      </a:r>
                      <a:r>
                        <a:rPr lang="pt-PT" sz="1600" dirty="0" smtClean="0"/>
                        <a:t>.</a:t>
                      </a:r>
                    </a:p>
                  </a:txBody>
                  <a:tcPr/>
                </a:tc>
              </a:tr>
              <a:tr h="334500">
                <a:tc>
                  <a:txBody>
                    <a:bodyPr/>
                    <a:lstStyle/>
                    <a:p>
                      <a:r>
                        <a:rPr lang="pt-PT" sz="1600" dirty="0" err="1" smtClean="0"/>
                        <a:t>H</a:t>
                      </a:r>
                      <a:r>
                        <a:rPr lang="pt-PT" sz="1600" dirty="0" err="1" smtClean="0">
                          <a:sym typeface="Wingdings"/>
                        </a:rPr>
                        <a:t></a:t>
                      </a:r>
                      <a:r>
                        <a:rPr lang="pt-PT" sz="1600" dirty="0" err="1" smtClean="0"/>
                        <a:t>ττ</a:t>
                      </a:r>
                      <a:endParaRPr lang="pt-PT" sz="1600" dirty="0"/>
                    </a:p>
                  </a:txBody>
                  <a:tcPr/>
                </a:tc>
                <a:tc>
                  <a:txBody>
                    <a:bodyPr/>
                    <a:lstStyle/>
                    <a:p>
                      <a:pPr algn="ctr"/>
                      <a:r>
                        <a:rPr lang="pt-PT" sz="1600" dirty="0" smtClean="0"/>
                        <a:t>5.5</a:t>
                      </a:r>
                      <a:endParaRPr lang="pt-PT" sz="1600" dirty="0"/>
                    </a:p>
                  </a:txBody>
                  <a:tcPr/>
                </a:tc>
                <a:tc>
                  <a:txBody>
                    <a:bodyPr/>
                    <a:lstStyle/>
                    <a:p>
                      <a:pPr algn="ctr"/>
                      <a:r>
                        <a:rPr lang="pt-PT" sz="1600" dirty="0" smtClean="0"/>
                        <a:t>5.0</a:t>
                      </a:r>
                      <a:endParaRPr lang="pt-PT" sz="1600" dirty="0"/>
                    </a:p>
                  </a:txBody>
                  <a:tcPr/>
                </a:tc>
              </a:tr>
              <a:tr h="334500">
                <a:tc>
                  <a:txBody>
                    <a:bodyPr/>
                    <a:lstStyle/>
                    <a:p>
                      <a:r>
                        <a:rPr lang="pt-PT" sz="1600" dirty="0" err="1" smtClean="0"/>
                        <a:t>H</a:t>
                      </a:r>
                      <a:r>
                        <a:rPr lang="pt-PT" sz="1600" dirty="0" err="1" smtClean="0">
                          <a:sym typeface="Wingdings"/>
                        </a:rPr>
                        <a:t>bb</a:t>
                      </a:r>
                      <a:endParaRPr lang="pt-PT" sz="1600" dirty="0"/>
                    </a:p>
                  </a:txBody>
                  <a:tcPr/>
                </a:tc>
                <a:tc>
                  <a:txBody>
                    <a:bodyPr/>
                    <a:lstStyle/>
                    <a:p>
                      <a:pPr algn="ctr"/>
                      <a:r>
                        <a:rPr lang="pt-PT" sz="1600" dirty="0" smtClean="0"/>
                        <a:t>2.6</a:t>
                      </a:r>
                      <a:endParaRPr lang="pt-PT" sz="1600" dirty="0"/>
                    </a:p>
                  </a:txBody>
                  <a:tcPr/>
                </a:tc>
                <a:tc>
                  <a:txBody>
                    <a:bodyPr/>
                    <a:lstStyle/>
                    <a:p>
                      <a:pPr algn="ctr"/>
                      <a:r>
                        <a:rPr lang="pt-PT" sz="1600" dirty="0" smtClean="0"/>
                        <a:t>3.7</a:t>
                      </a:r>
                      <a:endParaRPr lang="pt-PT" sz="1600" dirty="0"/>
                    </a:p>
                  </a:txBody>
                  <a:tcPr/>
                </a:tc>
              </a:tr>
            </a:tbl>
          </a:graphicData>
        </a:graphic>
      </p:graphicFrame>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5317" y="3645024"/>
            <a:ext cx="3106602" cy="3031252"/>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11918" y="3573016"/>
            <a:ext cx="3232290" cy="3103260"/>
          </a:xfrm>
          <a:prstGeom prst="rect">
            <a:avLst/>
          </a:prstGeom>
        </p:spPr>
      </p:pic>
      <p:sp>
        <p:nvSpPr>
          <p:cNvPr id="12" name="TextBox 11"/>
          <p:cNvSpPr txBox="1"/>
          <p:nvPr/>
        </p:nvSpPr>
        <p:spPr>
          <a:xfrm>
            <a:off x="6630406" y="2852936"/>
            <a:ext cx="2406090" cy="369332"/>
          </a:xfrm>
          <a:prstGeom prst="rect">
            <a:avLst/>
          </a:prstGeom>
          <a:solidFill>
            <a:srgbClr val="FFFF00"/>
          </a:solidFill>
        </p:spPr>
        <p:txBody>
          <a:bodyPr wrap="none" rtlCol="0">
            <a:spAutoFit/>
          </a:bodyPr>
          <a:lstStyle/>
          <a:p>
            <a:r>
              <a:rPr lang="el-GR" dirty="0" smtClean="0"/>
              <a:t>μ</a:t>
            </a:r>
            <a:r>
              <a:rPr lang="en-US" dirty="0" smtClean="0"/>
              <a:t> = (</a:t>
            </a:r>
            <a:r>
              <a:rPr lang="en-US" dirty="0" err="1" smtClean="0"/>
              <a:t>σ</a:t>
            </a:r>
            <a:r>
              <a:rPr lang="en-US" dirty="0" smtClean="0"/>
              <a:t> ×BR)</a:t>
            </a:r>
            <a:r>
              <a:rPr lang="en-US" baseline="-25000" dirty="0" err="1" smtClean="0"/>
              <a:t>Obs</a:t>
            </a:r>
            <a:r>
              <a:rPr lang="en-US" dirty="0" smtClean="0"/>
              <a:t>/ (</a:t>
            </a:r>
            <a:r>
              <a:rPr lang="en-US" dirty="0" err="1" smtClean="0"/>
              <a:t>σ×BR</a:t>
            </a:r>
            <a:r>
              <a:rPr lang="en-US" dirty="0" smtClean="0"/>
              <a:t>)</a:t>
            </a:r>
            <a:r>
              <a:rPr lang="en-US" baseline="-25000" dirty="0" smtClean="0"/>
              <a:t>SM</a:t>
            </a:r>
            <a:endParaRPr lang="pt-PT" baseline="-25000" dirty="0"/>
          </a:p>
        </p:txBody>
      </p:sp>
      <p:sp>
        <p:nvSpPr>
          <p:cNvPr id="13" name="Date Placeholder 12"/>
          <p:cNvSpPr>
            <a:spLocks noGrp="1"/>
          </p:cNvSpPr>
          <p:nvPr>
            <p:ph type="dt" sz="half" idx="10"/>
          </p:nvPr>
        </p:nvSpPr>
        <p:spPr/>
        <p:txBody>
          <a:bodyPr/>
          <a:lstStyle/>
          <a:p>
            <a:r>
              <a:rPr lang="en-US" smtClean="0"/>
              <a:t>Ricardo Gonçalo</a:t>
            </a:r>
            <a:endParaRPr lang="pt-PT"/>
          </a:p>
        </p:txBody>
      </p:sp>
      <p:sp>
        <p:nvSpPr>
          <p:cNvPr id="14" name="Footer Placeholder 13"/>
          <p:cNvSpPr>
            <a:spLocks noGrp="1"/>
          </p:cNvSpPr>
          <p:nvPr>
            <p:ph type="ftr" sz="quarter" idx="11"/>
          </p:nvPr>
        </p:nvSpPr>
        <p:spPr/>
        <p:txBody>
          <a:bodyPr/>
          <a:lstStyle/>
          <a:p>
            <a:r>
              <a:rPr lang="pt-PT" smtClean="0"/>
              <a:t>Seminar 15 May 2019 - FCUL</a:t>
            </a:r>
            <a:endParaRPr lang="pt-PT"/>
          </a:p>
        </p:txBody>
      </p:sp>
      <p:sp>
        <p:nvSpPr>
          <p:cNvPr id="15" name="Slide Number Placeholder 14"/>
          <p:cNvSpPr>
            <a:spLocks noGrp="1"/>
          </p:cNvSpPr>
          <p:nvPr>
            <p:ph type="sldNum" sz="quarter" idx="12"/>
          </p:nvPr>
        </p:nvSpPr>
        <p:spPr/>
        <p:txBody>
          <a:bodyPr/>
          <a:lstStyle/>
          <a:p>
            <a:fld id="{9B03DFD9-BCD4-D04F-A8C7-92475F67CE52}" type="slidenum">
              <a:rPr lang="pt-PT" smtClean="0"/>
              <a:t>36</a:t>
            </a:fld>
            <a:endParaRPr lang="pt-PT"/>
          </a:p>
        </p:txBody>
      </p:sp>
    </p:spTree>
    <p:extLst>
      <p:ext uri="{BB962C8B-B14F-4D97-AF65-F5344CB8AC3E}">
        <p14:creationId xmlns:p14="http://schemas.microsoft.com/office/powerpoint/2010/main" val="37436079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a:ext>
            </a:extLst>
          </a:blip>
          <a:srcRect b="6916"/>
          <a:stretch/>
        </p:blipFill>
        <p:spPr>
          <a:xfrm>
            <a:off x="127000" y="501650"/>
            <a:ext cx="8872510" cy="6383734"/>
          </a:xfrm>
          <a:prstGeom prst="rect">
            <a:avLst/>
          </a:prstGeom>
        </p:spPr>
      </p:pic>
      <p:sp>
        <p:nvSpPr>
          <p:cNvPr id="2" name="Title 1"/>
          <p:cNvSpPr>
            <a:spLocks noGrp="1"/>
          </p:cNvSpPr>
          <p:nvPr>
            <p:ph type="title"/>
          </p:nvPr>
        </p:nvSpPr>
        <p:spPr>
          <a:xfrm>
            <a:off x="457200" y="-27384"/>
            <a:ext cx="8229600" cy="778098"/>
          </a:xfrm>
        </p:spPr>
        <p:txBody>
          <a:bodyPr/>
          <a:lstStyle/>
          <a:p>
            <a:r>
              <a:rPr lang="pt-PT" dirty="0" err="1" smtClean="0"/>
              <a:t>Probing</a:t>
            </a:r>
            <a:r>
              <a:rPr lang="pt-PT" dirty="0" smtClean="0"/>
              <a:t> </a:t>
            </a:r>
            <a:r>
              <a:rPr lang="pt-PT" dirty="0" err="1" smtClean="0"/>
              <a:t>the</a:t>
            </a:r>
            <a:r>
              <a:rPr lang="pt-PT" dirty="0" smtClean="0"/>
              <a:t> 125 </a:t>
            </a:r>
            <a:r>
              <a:rPr lang="pt-PT" dirty="0" err="1" smtClean="0"/>
              <a:t>GeV</a:t>
            </a:r>
            <a:r>
              <a:rPr lang="pt-PT" dirty="0" smtClean="0"/>
              <a:t> </a:t>
            </a:r>
            <a:r>
              <a:rPr lang="pt-PT" dirty="0" err="1" smtClean="0"/>
              <a:t>Higgs</a:t>
            </a:r>
            <a:r>
              <a:rPr lang="pt-PT" dirty="0" smtClean="0"/>
              <a:t> </a:t>
            </a:r>
            <a:r>
              <a:rPr lang="pt-PT" dirty="0" err="1" smtClean="0"/>
              <a:t>in</a:t>
            </a:r>
            <a:r>
              <a:rPr lang="pt-PT" dirty="0" smtClean="0"/>
              <a:t> </a:t>
            </a:r>
            <a:r>
              <a:rPr lang="pt-PT" dirty="0" err="1" smtClean="0"/>
              <a:t>Run</a:t>
            </a:r>
            <a:r>
              <a:rPr lang="pt-PT" dirty="0" smtClean="0"/>
              <a:t> 2</a:t>
            </a:r>
            <a:endParaRPr lang="pt-PT" dirty="0"/>
          </a:p>
        </p:txBody>
      </p:sp>
      <p:sp>
        <p:nvSpPr>
          <p:cNvPr id="3" name="Date Placeholder 2"/>
          <p:cNvSpPr>
            <a:spLocks noGrp="1"/>
          </p:cNvSpPr>
          <p:nvPr>
            <p:ph type="dt" sz="half" idx="10"/>
          </p:nvPr>
        </p:nvSpPr>
        <p:spPr/>
        <p:txBody>
          <a:bodyPr/>
          <a:lstStyle/>
          <a:p>
            <a:r>
              <a:rPr lang="en-US" smtClean="0"/>
              <a:t>Ricardo Gonçalo</a:t>
            </a:r>
            <a:endParaRPr lang="pt-PT"/>
          </a:p>
        </p:txBody>
      </p:sp>
      <p:sp>
        <p:nvSpPr>
          <p:cNvPr id="4" name="Footer Placeholder 3"/>
          <p:cNvSpPr>
            <a:spLocks noGrp="1"/>
          </p:cNvSpPr>
          <p:nvPr>
            <p:ph type="ftr" sz="quarter" idx="11"/>
          </p:nvPr>
        </p:nvSpPr>
        <p:spPr/>
        <p:txBody>
          <a:bodyPr/>
          <a:lstStyle/>
          <a:p>
            <a:r>
              <a:rPr lang="pt-PT" smtClean="0"/>
              <a:t>Seminar 15 May 2019 - FCUL</a:t>
            </a:r>
            <a:endParaRPr lang="pt-PT"/>
          </a:p>
        </p:txBody>
      </p:sp>
      <p:sp>
        <p:nvSpPr>
          <p:cNvPr id="5" name="Slide Number Placeholder 4"/>
          <p:cNvSpPr>
            <a:spLocks noGrp="1"/>
          </p:cNvSpPr>
          <p:nvPr>
            <p:ph type="sldNum" sz="quarter" idx="12"/>
          </p:nvPr>
        </p:nvSpPr>
        <p:spPr/>
        <p:txBody>
          <a:bodyPr/>
          <a:lstStyle/>
          <a:p>
            <a:fld id="{9B03DFD9-BCD4-D04F-A8C7-92475F67CE52}" type="slidenum">
              <a:rPr lang="pt-PT" smtClean="0"/>
              <a:t>37</a:t>
            </a:fld>
            <a:endParaRPr lang="pt-PT"/>
          </a:p>
        </p:txBody>
      </p:sp>
      <p:grpSp>
        <p:nvGrpSpPr>
          <p:cNvPr id="91" name="Group 90"/>
          <p:cNvGrpSpPr/>
          <p:nvPr/>
        </p:nvGrpSpPr>
        <p:grpSpPr>
          <a:xfrm>
            <a:off x="1942728" y="3793268"/>
            <a:ext cx="4645496" cy="1903179"/>
            <a:chOff x="1907704" y="3264234"/>
            <a:chExt cx="4645496" cy="1903179"/>
          </a:xfrm>
        </p:grpSpPr>
        <p:pic>
          <p:nvPicPr>
            <p:cNvPr id="13" name="Picture 1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907704" y="3264234"/>
              <a:ext cx="4645496" cy="1892958"/>
            </a:xfrm>
            <a:prstGeom prst="rect">
              <a:avLst/>
            </a:prstGeom>
            <a:ln>
              <a:solidFill>
                <a:schemeClr val="bg1"/>
              </a:solidFill>
            </a:ln>
          </p:spPr>
        </p:pic>
        <p:sp>
          <p:nvSpPr>
            <p:cNvPr id="9" name="TextBox 8"/>
            <p:cNvSpPr txBox="1"/>
            <p:nvPr/>
          </p:nvSpPr>
          <p:spPr>
            <a:xfrm>
              <a:off x="5473080" y="4412134"/>
              <a:ext cx="864096" cy="584776"/>
            </a:xfrm>
            <a:prstGeom prst="rect">
              <a:avLst/>
            </a:prstGeom>
            <a:noFill/>
          </p:spPr>
          <p:txBody>
            <a:bodyPr wrap="square" rtlCol="0">
              <a:spAutoFit/>
            </a:bodyPr>
            <a:lstStyle/>
            <a:p>
              <a:r>
                <a:rPr lang="pt-PT" sz="1600" dirty="0" smtClean="0">
                  <a:solidFill>
                    <a:srgbClr val="D9D9D9"/>
                  </a:solidFill>
                  <a:latin typeface="Times"/>
                  <a:cs typeface="Times"/>
                </a:rPr>
                <a:t>New </a:t>
              </a:r>
              <a:r>
                <a:rPr lang="pt-PT" sz="1600" dirty="0" err="1" smtClean="0">
                  <a:solidFill>
                    <a:srgbClr val="D9D9D9"/>
                  </a:solidFill>
                  <a:latin typeface="Times"/>
                  <a:cs typeface="Times"/>
                </a:rPr>
                <a:t>Physics</a:t>
              </a:r>
              <a:endParaRPr lang="pt-PT" sz="1600" dirty="0">
                <a:solidFill>
                  <a:srgbClr val="D9D9D9"/>
                </a:solidFill>
                <a:latin typeface="Times"/>
                <a:cs typeface="Times"/>
              </a:endParaRPr>
            </a:p>
          </p:txBody>
        </p:sp>
        <p:sp>
          <p:nvSpPr>
            <p:cNvPr id="10" name="TextBox 9"/>
            <p:cNvSpPr txBox="1"/>
            <p:nvPr/>
          </p:nvSpPr>
          <p:spPr>
            <a:xfrm>
              <a:off x="4644008" y="3548882"/>
              <a:ext cx="1717703" cy="338554"/>
            </a:xfrm>
            <a:prstGeom prst="rect">
              <a:avLst/>
            </a:prstGeom>
            <a:noFill/>
          </p:spPr>
          <p:txBody>
            <a:bodyPr wrap="square" rtlCol="0">
              <a:spAutoFit/>
            </a:bodyPr>
            <a:lstStyle/>
            <a:p>
              <a:r>
                <a:rPr lang="pt-PT" sz="1600" dirty="0" smtClean="0">
                  <a:solidFill>
                    <a:schemeClr val="bg1">
                      <a:lumMod val="85000"/>
                    </a:schemeClr>
                  </a:solidFill>
                  <a:latin typeface="Times"/>
                  <a:cs typeface="Times"/>
                </a:rPr>
                <a:t>Triple </a:t>
              </a:r>
              <a:r>
                <a:rPr lang="pt-PT" sz="1600" dirty="0" err="1" smtClean="0">
                  <a:solidFill>
                    <a:schemeClr val="bg1">
                      <a:lumMod val="85000"/>
                    </a:schemeClr>
                  </a:solidFill>
                  <a:latin typeface="Times"/>
                  <a:cs typeface="Times"/>
                </a:rPr>
                <a:t>coupling</a:t>
              </a:r>
              <a:r>
                <a:rPr lang="pt-PT" sz="1600" dirty="0" smtClean="0">
                  <a:solidFill>
                    <a:schemeClr val="bg1">
                      <a:lumMod val="85000"/>
                    </a:schemeClr>
                  </a:solidFill>
                  <a:latin typeface="Times"/>
                  <a:cs typeface="Times"/>
                </a:rPr>
                <a:t> λ</a:t>
              </a:r>
              <a:r>
                <a:rPr lang="pt-PT" sz="1600" baseline="-25000" dirty="0" smtClean="0">
                  <a:solidFill>
                    <a:schemeClr val="bg1">
                      <a:lumMod val="85000"/>
                    </a:schemeClr>
                  </a:solidFill>
                  <a:latin typeface="Times"/>
                  <a:cs typeface="Times"/>
                </a:rPr>
                <a:t>3</a:t>
              </a:r>
              <a:endParaRPr lang="pt-PT" sz="1600" baseline="-25000" dirty="0">
                <a:solidFill>
                  <a:schemeClr val="bg1">
                    <a:lumMod val="85000"/>
                  </a:schemeClr>
                </a:solidFill>
                <a:latin typeface="Times"/>
                <a:cs typeface="Times"/>
              </a:endParaRPr>
            </a:p>
          </p:txBody>
        </p:sp>
        <p:sp>
          <p:nvSpPr>
            <p:cNvPr id="11" name="TextBox 10"/>
            <p:cNvSpPr txBox="1"/>
            <p:nvPr/>
          </p:nvSpPr>
          <p:spPr>
            <a:xfrm>
              <a:off x="2692152" y="3476030"/>
              <a:ext cx="1079376" cy="830997"/>
            </a:xfrm>
            <a:prstGeom prst="rect">
              <a:avLst/>
            </a:prstGeom>
            <a:noFill/>
          </p:spPr>
          <p:txBody>
            <a:bodyPr wrap="square" rtlCol="0">
              <a:spAutoFit/>
            </a:bodyPr>
            <a:lstStyle/>
            <a:p>
              <a:r>
                <a:rPr lang="pt-PT" sz="1600" dirty="0" err="1" smtClean="0">
                  <a:solidFill>
                    <a:srgbClr val="D9D9D9"/>
                  </a:solidFill>
                  <a:latin typeface="Times"/>
                  <a:cs typeface="Times"/>
                </a:rPr>
                <a:t>Two</a:t>
              </a:r>
              <a:r>
                <a:rPr lang="pt-PT" sz="1600" dirty="0" smtClean="0">
                  <a:solidFill>
                    <a:srgbClr val="D9D9D9"/>
                  </a:solidFill>
                  <a:latin typeface="Times"/>
                  <a:cs typeface="Times"/>
                </a:rPr>
                <a:t> </a:t>
              </a:r>
              <a:r>
                <a:rPr lang="pt-PT" sz="1600" dirty="0" err="1" smtClean="0">
                  <a:solidFill>
                    <a:srgbClr val="D9D9D9"/>
                  </a:solidFill>
                  <a:latin typeface="Times"/>
                  <a:cs typeface="Times"/>
                </a:rPr>
                <a:t>Higgs</a:t>
              </a:r>
              <a:r>
                <a:rPr lang="pt-PT" sz="1600" dirty="0" smtClean="0">
                  <a:solidFill>
                    <a:srgbClr val="D9D9D9"/>
                  </a:solidFill>
                  <a:latin typeface="Times"/>
                  <a:cs typeface="Times"/>
                </a:rPr>
                <a:t> </a:t>
              </a:r>
              <a:r>
                <a:rPr lang="pt-PT" sz="1600" dirty="0" err="1" smtClean="0">
                  <a:solidFill>
                    <a:srgbClr val="D9D9D9"/>
                  </a:solidFill>
                  <a:latin typeface="Times"/>
                  <a:cs typeface="Times"/>
                </a:rPr>
                <a:t>Doublet</a:t>
              </a:r>
              <a:r>
                <a:rPr lang="pt-PT" sz="1600" dirty="0" smtClean="0">
                  <a:solidFill>
                    <a:srgbClr val="D9D9D9"/>
                  </a:solidFill>
                  <a:latin typeface="Times"/>
                  <a:cs typeface="Times"/>
                </a:rPr>
                <a:t> </a:t>
              </a:r>
              <a:r>
                <a:rPr lang="pt-PT" sz="1600" dirty="0" err="1" smtClean="0">
                  <a:solidFill>
                    <a:srgbClr val="D9D9D9"/>
                  </a:solidFill>
                  <a:latin typeface="Times"/>
                  <a:cs typeface="Times"/>
                </a:rPr>
                <a:t>Model</a:t>
              </a:r>
              <a:endParaRPr lang="pt-PT" sz="1600" dirty="0">
                <a:solidFill>
                  <a:srgbClr val="D9D9D9"/>
                </a:solidFill>
                <a:latin typeface="Times"/>
                <a:cs typeface="Times"/>
              </a:endParaRPr>
            </a:p>
          </p:txBody>
        </p:sp>
        <p:sp>
          <p:nvSpPr>
            <p:cNvPr id="12" name="TextBox 11"/>
            <p:cNvSpPr txBox="1"/>
            <p:nvPr/>
          </p:nvSpPr>
          <p:spPr>
            <a:xfrm>
              <a:off x="2915816" y="4500408"/>
              <a:ext cx="1375792" cy="584776"/>
            </a:xfrm>
            <a:prstGeom prst="rect">
              <a:avLst/>
            </a:prstGeom>
            <a:noFill/>
          </p:spPr>
          <p:txBody>
            <a:bodyPr wrap="square" rtlCol="0">
              <a:spAutoFit/>
            </a:bodyPr>
            <a:lstStyle/>
            <a:p>
              <a:r>
                <a:rPr lang="pt-PT" sz="1600" dirty="0" err="1" smtClean="0">
                  <a:solidFill>
                    <a:srgbClr val="D9D9D9"/>
                  </a:solidFill>
                  <a:latin typeface="Times"/>
                  <a:cs typeface="Times"/>
                </a:rPr>
                <a:t>Yukawa</a:t>
              </a:r>
              <a:r>
                <a:rPr lang="pt-PT" sz="1600" dirty="0" smtClean="0">
                  <a:solidFill>
                    <a:srgbClr val="D9D9D9"/>
                  </a:solidFill>
                  <a:latin typeface="Times"/>
                  <a:cs typeface="Times"/>
                </a:rPr>
                <a:t> </a:t>
              </a:r>
            </a:p>
            <a:p>
              <a:r>
                <a:rPr lang="pt-PT" sz="1600" dirty="0" err="1" smtClean="0">
                  <a:solidFill>
                    <a:srgbClr val="D9D9D9"/>
                  </a:solidFill>
                  <a:latin typeface="Times"/>
                  <a:cs typeface="Times"/>
                </a:rPr>
                <a:t>couplings</a:t>
              </a:r>
              <a:endParaRPr lang="pt-PT" sz="1600" dirty="0">
                <a:solidFill>
                  <a:srgbClr val="D9D9D9"/>
                </a:solidFill>
                <a:latin typeface="Times"/>
                <a:cs typeface="Times"/>
              </a:endParaRPr>
            </a:p>
          </p:txBody>
        </p:sp>
        <p:sp>
          <p:nvSpPr>
            <p:cNvPr id="14" name="TextBox 13"/>
            <p:cNvSpPr txBox="1"/>
            <p:nvPr/>
          </p:nvSpPr>
          <p:spPr>
            <a:xfrm>
              <a:off x="1907704" y="4452204"/>
              <a:ext cx="864096" cy="338554"/>
            </a:xfrm>
            <a:prstGeom prst="rect">
              <a:avLst/>
            </a:prstGeom>
            <a:noFill/>
          </p:spPr>
          <p:txBody>
            <a:bodyPr wrap="square" rtlCol="0">
              <a:spAutoFit/>
            </a:bodyPr>
            <a:lstStyle/>
            <a:p>
              <a:r>
                <a:rPr lang="pt-PT" sz="1600" dirty="0" err="1" smtClean="0">
                  <a:solidFill>
                    <a:srgbClr val="000000"/>
                  </a:solidFill>
                  <a:latin typeface="Times"/>
                  <a:cs typeface="Times"/>
                </a:rPr>
                <a:t>Ribs</a:t>
              </a:r>
              <a:endParaRPr lang="pt-PT" sz="1600" dirty="0">
                <a:solidFill>
                  <a:srgbClr val="000000"/>
                </a:solidFill>
                <a:latin typeface="Times"/>
                <a:cs typeface="Times"/>
              </a:endParaRPr>
            </a:p>
          </p:txBody>
        </p:sp>
        <p:sp>
          <p:nvSpPr>
            <p:cNvPr id="15" name="TextBox 14"/>
            <p:cNvSpPr txBox="1"/>
            <p:nvPr/>
          </p:nvSpPr>
          <p:spPr>
            <a:xfrm>
              <a:off x="5423465" y="4018594"/>
              <a:ext cx="864096" cy="338554"/>
            </a:xfrm>
            <a:prstGeom prst="rect">
              <a:avLst/>
            </a:prstGeom>
            <a:noFill/>
          </p:spPr>
          <p:txBody>
            <a:bodyPr wrap="square" rtlCol="0">
              <a:spAutoFit/>
            </a:bodyPr>
            <a:lstStyle/>
            <a:p>
              <a:r>
                <a:rPr lang="pt-PT" sz="1600" dirty="0" smtClean="0">
                  <a:solidFill>
                    <a:srgbClr val="D9D9D9"/>
                  </a:solidFill>
                  <a:latin typeface="Times"/>
                  <a:cs typeface="Times"/>
                </a:rPr>
                <a:t>Aorta</a:t>
              </a:r>
              <a:endParaRPr lang="pt-PT" sz="1600" dirty="0">
                <a:solidFill>
                  <a:srgbClr val="D9D9D9"/>
                </a:solidFill>
                <a:latin typeface="Times"/>
                <a:cs typeface="Times"/>
              </a:endParaRPr>
            </a:p>
          </p:txBody>
        </p:sp>
        <p:cxnSp>
          <p:nvCxnSpPr>
            <p:cNvPr id="18" name="Straight Arrow Connector 17"/>
            <p:cNvCxnSpPr/>
            <p:nvPr/>
          </p:nvCxnSpPr>
          <p:spPr>
            <a:xfrm>
              <a:off x="3388060" y="4047619"/>
              <a:ext cx="1615988" cy="245477"/>
            </a:xfrm>
            <a:prstGeom prst="straightConnector1">
              <a:avLst/>
            </a:prstGeom>
            <a:ln>
              <a:solidFill>
                <a:schemeClr val="bg1">
                  <a:lumMod val="8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3388060" y="4106942"/>
              <a:ext cx="383468" cy="186154"/>
            </a:xfrm>
            <a:prstGeom prst="straightConnector1">
              <a:avLst/>
            </a:prstGeom>
            <a:ln>
              <a:solidFill>
                <a:schemeClr val="bg1">
                  <a:lumMod val="8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15" idx="1"/>
            </p:cNvCxnSpPr>
            <p:nvPr/>
          </p:nvCxnSpPr>
          <p:spPr>
            <a:xfrm flipH="1" flipV="1">
              <a:off x="4860032" y="4047619"/>
              <a:ext cx="563433" cy="140252"/>
            </a:xfrm>
            <a:prstGeom prst="straightConnector1">
              <a:avLst/>
            </a:prstGeom>
            <a:ln>
              <a:solidFill>
                <a:schemeClr val="bg1">
                  <a:lumMod val="8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10" idx="1"/>
            </p:cNvCxnSpPr>
            <p:nvPr/>
          </p:nvCxnSpPr>
          <p:spPr>
            <a:xfrm flipH="1" flipV="1">
              <a:off x="4427984" y="3548882"/>
              <a:ext cx="216024" cy="16927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37" name="Picture 36"/>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8943" b="89431" l="10145" r="88406"/>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a:xfrm>
              <a:off x="4620765" y="4303317"/>
              <a:ext cx="478533" cy="864096"/>
            </a:xfrm>
            <a:prstGeom prst="rect">
              <a:avLst/>
            </a:prstGeom>
          </p:spPr>
        </p:pic>
        <p:cxnSp>
          <p:nvCxnSpPr>
            <p:cNvPr id="38" name="Straight Arrow Connector 37"/>
            <p:cNvCxnSpPr>
              <a:stCxn id="9" idx="1"/>
            </p:cNvCxnSpPr>
            <p:nvPr/>
          </p:nvCxnSpPr>
          <p:spPr>
            <a:xfrm flipH="1" flipV="1">
              <a:off x="5045474" y="4644875"/>
              <a:ext cx="427606" cy="59647"/>
            </a:xfrm>
            <a:prstGeom prst="straightConnector1">
              <a:avLst/>
            </a:prstGeom>
            <a:ln>
              <a:solidFill>
                <a:schemeClr val="bg1">
                  <a:lumMod val="8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flipV="1">
              <a:off x="2432914" y="4579869"/>
              <a:ext cx="258494" cy="91992"/>
            </a:xfrm>
            <a:prstGeom prst="straightConnector1">
              <a:avLst/>
            </a:prstGeom>
            <a:ln>
              <a:solidFill>
                <a:schemeClr val="bg1">
                  <a:lumMod val="8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a:off x="2432914" y="4671861"/>
              <a:ext cx="410894" cy="186154"/>
            </a:xfrm>
            <a:prstGeom prst="straightConnector1">
              <a:avLst/>
            </a:prstGeom>
            <a:ln>
              <a:solidFill>
                <a:schemeClr val="bg1">
                  <a:lumMod val="8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2432914" y="4694188"/>
              <a:ext cx="410894" cy="399059"/>
            </a:xfrm>
            <a:prstGeom prst="straightConnector1">
              <a:avLst/>
            </a:prstGeom>
            <a:ln>
              <a:solidFill>
                <a:schemeClr val="bg1">
                  <a:lumMod val="8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flipV="1">
              <a:off x="2518794" y="3413603"/>
              <a:ext cx="173358" cy="471538"/>
            </a:xfrm>
            <a:prstGeom prst="straightConnector1">
              <a:avLst/>
            </a:prstGeom>
            <a:ln>
              <a:solidFill>
                <a:schemeClr val="bg1">
                  <a:lumMod val="85000"/>
                </a:schemeClr>
              </a:solidFill>
              <a:tailEnd type="arrow"/>
            </a:ln>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a:off x="1907704" y="3810526"/>
              <a:ext cx="864096" cy="338554"/>
            </a:xfrm>
            <a:prstGeom prst="rect">
              <a:avLst/>
            </a:prstGeom>
            <a:noFill/>
          </p:spPr>
          <p:txBody>
            <a:bodyPr wrap="square" rtlCol="0">
              <a:spAutoFit/>
            </a:bodyPr>
            <a:lstStyle/>
            <a:p>
              <a:r>
                <a:rPr lang="pt-PT" sz="1600" dirty="0" err="1" smtClean="0">
                  <a:latin typeface="Times"/>
                  <a:cs typeface="Times"/>
                </a:rPr>
                <a:t>Clavicle</a:t>
              </a:r>
              <a:endParaRPr lang="pt-PT" sz="1600" dirty="0">
                <a:latin typeface="Times"/>
                <a:cs typeface="Times"/>
              </a:endParaRPr>
            </a:p>
          </p:txBody>
        </p:sp>
        <p:cxnSp>
          <p:nvCxnSpPr>
            <p:cNvPr id="85" name="Straight Arrow Connector 84"/>
            <p:cNvCxnSpPr/>
            <p:nvPr/>
          </p:nvCxnSpPr>
          <p:spPr>
            <a:xfrm flipV="1">
              <a:off x="3771528" y="4579869"/>
              <a:ext cx="296416" cy="248991"/>
            </a:xfrm>
            <a:prstGeom prst="straightConnector1">
              <a:avLst/>
            </a:prstGeom>
            <a:ln>
              <a:solidFill>
                <a:schemeClr val="bg1">
                  <a:lumMod val="8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88" name="Straight Arrow Connector 87"/>
            <p:cNvCxnSpPr/>
            <p:nvPr/>
          </p:nvCxnSpPr>
          <p:spPr>
            <a:xfrm>
              <a:off x="3771528" y="4828860"/>
              <a:ext cx="296416" cy="29155"/>
            </a:xfrm>
            <a:prstGeom prst="straightConnector1">
              <a:avLst/>
            </a:prstGeom>
            <a:ln>
              <a:solidFill>
                <a:schemeClr val="bg1">
                  <a:lumMod val="85000"/>
                </a:schemeClr>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2368649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778098"/>
          </a:xfrm>
        </p:spPr>
        <p:txBody>
          <a:bodyPr/>
          <a:lstStyle/>
          <a:p>
            <a:r>
              <a:rPr lang="pt-PT" dirty="0" err="1" smtClean="0"/>
              <a:t>Higgs</a:t>
            </a:r>
            <a:r>
              <a:rPr lang="pt-PT" dirty="0" smtClean="0"/>
              <a:t> </a:t>
            </a:r>
            <a:r>
              <a:rPr lang="pt-PT" dirty="0" err="1" smtClean="0"/>
              <a:t>boson</a:t>
            </a:r>
            <a:r>
              <a:rPr lang="pt-PT" dirty="0" smtClean="0"/>
              <a:t> </a:t>
            </a:r>
            <a:r>
              <a:rPr lang="pt-PT" dirty="0" err="1" smtClean="0"/>
              <a:t>mass</a:t>
            </a:r>
            <a:endParaRPr lang="pt-PT" dirty="0"/>
          </a:p>
        </p:txBody>
      </p:sp>
      <p:sp>
        <p:nvSpPr>
          <p:cNvPr id="3" name="Content Placeholder 2"/>
          <p:cNvSpPr>
            <a:spLocks noGrp="1"/>
          </p:cNvSpPr>
          <p:nvPr>
            <p:ph idx="1"/>
          </p:nvPr>
        </p:nvSpPr>
        <p:spPr>
          <a:xfrm>
            <a:off x="179512" y="1124743"/>
            <a:ext cx="5904656" cy="2578601"/>
          </a:xfrm>
        </p:spPr>
        <p:txBody>
          <a:bodyPr>
            <a:normAutofit fontScale="70000" lnSpcReduction="20000"/>
          </a:bodyPr>
          <a:lstStyle/>
          <a:p>
            <a:r>
              <a:rPr lang="pt-PT" dirty="0" err="1"/>
              <a:t>Mass</a:t>
            </a:r>
            <a:r>
              <a:rPr lang="pt-PT" dirty="0"/>
              <a:t> </a:t>
            </a:r>
            <a:r>
              <a:rPr lang="pt-PT" dirty="0" err="1" smtClean="0"/>
              <a:t>measurement</a:t>
            </a:r>
            <a:r>
              <a:rPr lang="pt-PT" dirty="0" smtClean="0"/>
              <a:t> </a:t>
            </a:r>
            <a:r>
              <a:rPr lang="pt-PT" dirty="0" err="1"/>
              <a:t>from</a:t>
            </a:r>
            <a:r>
              <a:rPr lang="pt-PT" dirty="0"/>
              <a:t> </a:t>
            </a:r>
            <a:r>
              <a:rPr lang="pt-PT" dirty="0" smtClean="0"/>
              <a:t>CMS </a:t>
            </a:r>
            <a:r>
              <a:rPr lang="el-GR" dirty="0"/>
              <a:t>H</a:t>
            </a:r>
            <a:r>
              <a:rPr lang="el-GR" dirty="0">
                <a:sym typeface="Wingdings"/>
              </a:rPr>
              <a:t></a:t>
            </a:r>
            <a:r>
              <a:rPr lang="el-GR" dirty="0"/>
              <a:t>ZZ</a:t>
            </a:r>
            <a:r>
              <a:rPr lang="en-US" dirty="0"/>
              <a:t>*</a:t>
            </a:r>
            <a:r>
              <a:rPr lang="en-US" dirty="0">
                <a:sym typeface="Wingdings"/>
              </a:rPr>
              <a:t></a:t>
            </a:r>
            <a:r>
              <a:rPr lang="el-GR" dirty="0" smtClean="0"/>
              <a:t>4l</a:t>
            </a:r>
            <a:r>
              <a:rPr lang="en-US" dirty="0" smtClean="0"/>
              <a:t>:</a:t>
            </a:r>
            <a:endParaRPr lang="en-US" dirty="0"/>
          </a:p>
          <a:p>
            <a:pPr marL="0" indent="0">
              <a:buNone/>
            </a:pPr>
            <a:r>
              <a:rPr lang="pt-PT" dirty="0"/>
              <a:t>	</a:t>
            </a:r>
            <a:r>
              <a:rPr lang="pt-PT" dirty="0" err="1" smtClean="0">
                <a:solidFill>
                  <a:srgbClr val="FF0000"/>
                </a:solidFill>
              </a:rPr>
              <a:t>m</a:t>
            </a:r>
            <a:r>
              <a:rPr lang="pt-PT" baseline="-25000" dirty="0" err="1" smtClean="0">
                <a:solidFill>
                  <a:srgbClr val="FF0000"/>
                </a:solidFill>
              </a:rPr>
              <a:t>H</a:t>
            </a:r>
            <a:r>
              <a:rPr lang="el-GR" baseline="30000" dirty="0" smtClean="0">
                <a:solidFill>
                  <a:srgbClr val="FF0000"/>
                </a:solidFill>
              </a:rPr>
              <a:t>ZZ</a:t>
            </a:r>
            <a:r>
              <a:rPr lang="en-US" baseline="30000" dirty="0">
                <a:solidFill>
                  <a:srgbClr val="FF0000"/>
                </a:solidFill>
              </a:rPr>
              <a:t>*</a:t>
            </a:r>
            <a:r>
              <a:rPr lang="pt-PT" dirty="0">
                <a:solidFill>
                  <a:srgbClr val="FF0000"/>
                </a:solidFill>
              </a:rPr>
              <a:t>= 125.26 ± 0.20 (</a:t>
            </a:r>
            <a:r>
              <a:rPr lang="pt-PT" dirty="0" err="1">
                <a:solidFill>
                  <a:srgbClr val="FF0000"/>
                </a:solidFill>
              </a:rPr>
              <a:t>stat</a:t>
            </a:r>
            <a:r>
              <a:rPr lang="pt-PT" dirty="0">
                <a:solidFill>
                  <a:srgbClr val="FF0000"/>
                </a:solidFill>
              </a:rPr>
              <a:t>) ± 0.08 (</a:t>
            </a:r>
            <a:r>
              <a:rPr lang="pt-PT" dirty="0" err="1">
                <a:solidFill>
                  <a:srgbClr val="FF0000"/>
                </a:solidFill>
              </a:rPr>
              <a:t>syst</a:t>
            </a:r>
            <a:r>
              <a:rPr lang="pt-PT" dirty="0">
                <a:solidFill>
                  <a:srgbClr val="FF0000"/>
                </a:solidFill>
              </a:rPr>
              <a:t>) </a:t>
            </a:r>
            <a:r>
              <a:rPr lang="pt-PT" dirty="0" err="1">
                <a:solidFill>
                  <a:srgbClr val="FF0000"/>
                </a:solidFill>
              </a:rPr>
              <a:t>GeV</a:t>
            </a:r>
            <a:r>
              <a:rPr lang="pt-PT" dirty="0"/>
              <a:t> </a:t>
            </a:r>
            <a:endParaRPr lang="en-US" dirty="0"/>
          </a:p>
          <a:p>
            <a:r>
              <a:rPr lang="pt-PT" dirty="0" smtClean="0"/>
              <a:t>New </a:t>
            </a:r>
            <a:r>
              <a:rPr lang="pt-PT" dirty="0" err="1" smtClean="0"/>
              <a:t>Measurements</a:t>
            </a:r>
            <a:r>
              <a:rPr lang="pt-PT" dirty="0" smtClean="0"/>
              <a:t> </a:t>
            </a:r>
            <a:r>
              <a:rPr lang="pt-PT" dirty="0" err="1" smtClean="0"/>
              <a:t>from</a:t>
            </a:r>
            <a:r>
              <a:rPr lang="pt-PT" dirty="0" smtClean="0"/>
              <a:t> ATLAS</a:t>
            </a:r>
          </a:p>
          <a:p>
            <a:pPr marL="457200" lvl="1" indent="0">
              <a:buNone/>
            </a:pPr>
            <a:r>
              <a:rPr lang="pt-PT" dirty="0" smtClean="0"/>
              <a:t>H</a:t>
            </a:r>
            <a:r>
              <a:rPr lang="pt-PT" dirty="0">
                <a:sym typeface="Wingdings"/>
              </a:rPr>
              <a:t></a:t>
            </a:r>
            <a:r>
              <a:rPr lang="pt-PT" dirty="0"/>
              <a:t> </a:t>
            </a:r>
            <a:r>
              <a:rPr lang="pt-PT" dirty="0" err="1" smtClean="0"/>
              <a:t>γγ</a:t>
            </a:r>
            <a:r>
              <a:rPr lang="pt-PT" dirty="0" smtClean="0"/>
              <a:t>:</a:t>
            </a:r>
            <a:r>
              <a:rPr lang="pt-PT" baseline="30000" dirty="0"/>
              <a:t>	</a:t>
            </a:r>
            <a:r>
              <a:rPr lang="pt-PT" baseline="30000" dirty="0" smtClean="0"/>
              <a:t>		</a:t>
            </a:r>
            <a:r>
              <a:rPr lang="el-GR" dirty="0" smtClean="0"/>
              <a:t>m</a:t>
            </a:r>
            <a:r>
              <a:rPr lang="el-GR" baseline="-25000" dirty="0" smtClean="0"/>
              <a:t>H</a:t>
            </a:r>
            <a:r>
              <a:rPr lang="el-GR" baseline="30000" dirty="0" smtClean="0"/>
              <a:t>γγ</a:t>
            </a:r>
            <a:r>
              <a:rPr lang="en-US" baseline="30000" dirty="0" smtClean="0"/>
              <a:t> </a:t>
            </a:r>
            <a:r>
              <a:rPr lang="el-GR" dirty="0" smtClean="0"/>
              <a:t>=</a:t>
            </a:r>
            <a:r>
              <a:rPr lang="en-US" dirty="0" smtClean="0"/>
              <a:t> </a:t>
            </a:r>
            <a:r>
              <a:rPr lang="el-GR" dirty="0" smtClean="0"/>
              <a:t>124.93</a:t>
            </a:r>
            <a:r>
              <a:rPr lang="en-US" dirty="0" smtClean="0"/>
              <a:t> </a:t>
            </a:r>
            <a:r>
              <a:rPr lang="el-GR" dirty="0" smtClean="0"/>
              <a:t>±</a:t>
            </a:r>
            <a:r>
              <a:rPr lang="en-US" dirty="0" smtClean="0"/>
              <a:t> </a:t>
            </a:r>
            <a:r>
              <a:rPr lang="el-GR" dirty="0" smtClean="0"/>
              <a:t>0.40</a:t>
            </a:r>
            <a:r>
              <a:rPr lang="en-US" dirty="0" smtClean="0"/>
              <a:t> </a:t>
            </a:r>
            <a:r>
              <a:rPr lang="el-GR" dirty="0" smtClean="0"/>
              <a:t>GeV</a:t>
            </a:r>
            <a:r>
              <a:rPr lang="el-GR" baseline="30000" dirty="0"/>
              <a:t>		</a:t>
            </a:r>
            <a:endParaRPr lang="pt-PT" dirty="0" smtClean="0"/>
          </a:p>
          <a:p>
            <a:pPr marL="457200" lvl="1" indent="0">
              <a:buNone/>
            </a:pPr>
            <a:r>
              <a:rPr lang="el-GR" dirty="0" smtClean="0"/>
              <a:t>H</a:t>
            </a:r>
            <a:r>
              <a:rPr lang="el-GR" dirty="0">
                <a:sym typeface="Wingdings"/>
              </a:rPr>
              <a:t></a:t>
            </a:r>
            <a:r>
              <a:rPr lang="el-GR" dirty="0"/>
              <a:t>ZZ</a:t>
            </a:r>
            <a:r>
              <a:rPr lang="en-US" dirty="0"/>
              <a:t>*</a:t>
            </a:r>
            <a:r>
              <a:rPr lang="en-US" dirty="0">
                <a:sym typeface="Wingdings"/>
              </a:rPr>
              <a:t></a:t>
            </a:r>
            <a:r>
              <a:rPr lang="el-GR" dirty="0" smtClean="0"/>
              <a:t>4l</a:t>
            </a:r>
            <a:r>
              <a:rPr lang="en-US" dirty="0"/>
              <a:t>:</a:t>
            </a:r>
            <a:r>
              <a:rPr lang="en-US" dirty="0" smtClean="0"/>
              <a:t> 	</a:t>
            </a:r>
            <a:r>
              <a:rPr lang="pt-PT" dirty="0" err="1" smtClean="0"/>
              <a:t>m</a:t>
            </a:r>
            <a:r>
              <a:rPr lang="pt-PT" baseline="-25000" dirty="0" err="1" smtClean="0"/>
              <a:t>H</a:t>
            </a:r>
            <a:r>
              <a:rPr lang="pt-PT" baseline="30000" dirty="0" err="1" smtClean="0"/>
              <a:t>ZZ</a:t>
            </a:r>
            <a:r>
              <a:rPr lang="pt-PT" baseline="30000" dirty="0" smtClean="0"/>
              <a:t>∗ </a:t>
            </a:r>
            <a:r>
              <a:rPr lang="pt-PT" dirty="0" smtClean="0"/>
              <a:t>= 124.79 ± 0.37 </a:t>
            </a:r>
            <a:r>
              <a:rPr lang="pt-PT" dirty="0" err="1" smtClean="0"/>
              <a:t>GeV</a:t>
            </a:r>
            <a:endParaRPr lang="en-US" dirty="0" smtClean="0"/>
          </a:p>
          <a:p>
            <a:r>
              <a:rPr lang="en-US" dirty="0" smtClean="0"/>
              <a:t>Run 1+2 combination from ATLAS:  </a:t>
            </a:r>
          </a:p>
          <a:p>
            <a:pPr marL="457200" lvl="1" indent="0">
              <a:buNone/>
            </a:pPr>
            <a:r>
              <a:rPr lang="en-US" dirty="0" err="1" smtClean="0">
                <a:solidFill>
                  <a:srgbClr val="FF0000"/>
                </a:solidFill>
              </a:rPr>
              <a:t>m</a:t>
            </a:r>
            <a:r>
              <a:rPr lang="en-US" baseline="-25000" dirty="0" err="1" smtClean="0">
                <a:solidFill>
                  <a:srgbClr val="FF0000"/>
                </a:solidFill>
              </a:rPr>
              <a:t>H</a:t>
            </a:r>
            <a:r>
              <a:rPr lang="en-US" dirty="0" smtClean="0">
                <a:solidFill>
                  <a:srgbClr val="FF0000"/>
                </a:solidFill>
              </a:rPr>
              <a:t> = </a:t>
            </a:r>
            <a:r>
              <a:rPr lang="pt-BR" dirty="0" smtClean="0">
                <a:solidFill>
                  <a:srgbClr val="FF0000"/>
                </a:solidFill>
              </a:rPr>
              <a:t>124.97 </a:t>
            </a:r>
            <a:r>
              <a:rPr lang="en-US" dirty="0">
                <a:solidFill>
                  <a:srgbClr val="FF0000"/>
                </a:solidFill>
              </a:rPr>
              <a:t>±</a:t>
            </a:r>
            <a:r>
              <a:rPr lang="pt-BR" dirty="0" smtClean="0">
                <a:solidFill>
                  <a:srgbClr val="FF0000"/>
                </a:solidFill>
              </a:rPr>
              <a:t> 0.19 </a:t>
            </a:r>
            <a:r>
              <a:rPr lang="pt-BR" dirty="0">
                <a:solidFill>
                  <a:srgbClr val="FF0000"/>
                </a:solidFill>
              </a:rPr>
              <a:t>(</a:t>
            </a:r>
            <a:r>
              <a:rPr lang="pt-BR" dirty="0" err="1" smtClean="0">
                <a:solidFill>
                  <a:srgbClr val="FF0000"/>
                </a:solidFill>
              </a:rPr>
              <a:t>stat</a:t>
            </a:r>
            <a:r>
              <a:rPr lang="pt-BR" dirty="0" smtClean="0">
                <a:solidFill>
                  <a:srgbClr val="FF0000"/>
                </a:solidFill>
              </a:rPr>
              <a:t>) </a:t>
            </a:r>
            <a:r>
              <a:rPr lang="en-US" dirty="0" smtClean="0">
                <a:solidFill>
                  <a:srgbClr val="FF0000"/>
                </a:solidFill>
              </a:rPr>
              <a:t>± </a:t>
            </a:r>
            <a:r>
              <a:rPr lang="pt-BR" dirty="0" smtClean="0">
                <a:solidFill>
                  <a:srgbClr val="FF0000"/>
                </a:solidFill>
              </a:rPr>
              <a:t>0</a:t>
            </a:r>
            <a:r>
              <a:rPr lang="pt-BR" dirty="0">
                <a:solidFill>
                  <a:srgbClr val="FF0000"/>
                </a:solidFill>
              </a:rPr>
              <a:t>.</a:t>
            </a:r>
            <a:r>
              <a:rPr lang="pt-BR" dirty="0" smtClean="0">
                <a:solidFill>
                  <a:srgbClr val="FF0000"/>
                </a:solidFill>
              </a:rPr>
              <a:t>13 (</a:t>
            </a:r>
            <a:r>
              <a:rPr lang="pt-BR" dirty="0" err="1" smtClean="0">
                <a:solidFill>
                  <a:srgbClr val="FF0000"/>
                </a:solidFill>
              </a:rPr>
              <a:t>syst</a:t>
            </a:r>
            <a:r>
              <a:rPr lang="pt-BR" dirty="0" smtClean="0">
                <a:solidFill>
                  <a:srgbClr val="FF0000"/>
                </a:solidFill>
              </a:rPr>
              <a:t>.) GeV</a:t>
            </a:r>
            <a:endParaRPr lang="en-US" dirty="0">
              <a:solidFill>
                <a:srgbClr val="FF0000"/>
              </a:solidFill>
            </a:endParaRPr>
          </a:p>
        </p:txBody>
      </p:sp>
      <p:sp>
        <p:nvSpPr>
          <p:cNvPr id="4" name="TextBox 3"/>
          <p:cNvSpPr txBox="1"/>
          <p:nvPr/>
        </p:nvSpPr>
        <p:spPr>
          <a:xfrm>
            <a:off x="1907704" y="-27384"/>
            <a:ext cx="7236296" cy="338554"/>
          </a:xfrm>
          <a:prstGeom prst="rect">
            <a:avLst/>
          </a:prstGeom>
          <a:noFill/>
        </p:spPr>
        <p:txBody>
          <a:bodyPr wrap="square" rtlCol="0">
            <a:spAutoFit/>
          </a:bodyPr>
          <a:lstStyle/>
          <a:p>
            <a:pPr algn="r"/>
            <a:r>
              <a:rPr lang="pt-PT" sz="1600" dirty="0"/>
              <a:t>arXiv:1804.02716 [</a:t>
            </a:r>
            <a:r>
              <a:rPr lang="pt-PT" sz="1600" dirty="0" err="1"/>
              <a:t>hep-ex</a:t>
            </a:r>
            <a:r>
              <a:rPr lang="pt-PT" sz="1600" dirty="0" smtClean="0"/>
              <a:t>]; arXiv:1706.09936 [</a:t>
            </a:r>
            <a:r>
              <a:rPr lang="pt-PT" sz="1600" dirty="0" err="1" smtClean="0"/>
              <a:t>hep-ex</a:t>
            </a:r>
            <a:r>
              <a:rPr lang="pt-PT" sz="1600" dirty="0" smtClean="0"/>
              <a:t>]; arXiv:1806.00242 [</a:t>
            </a:r>
            <a:r>
              <a:rPr lang="pt-PT" sz="1600" dirty="0" err="1" smtClean="0"/>
              <a:t>hep-ex</a:t>
            </a:r>
            <a:r>
              <a:rPr lang="pt-PT" sz="1600" dirty="0" smtClean="0"/>
              <a:t>]</a:t>
            </a:r>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900592" y="3998208"/>
            <a:ext cx="3059832" cy="2935512"/>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637" y="-19218"/>
            <a:ext cx="704050" cy="70405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30560" y="3587663"/>
            <a:ext cx="4320480" cy="2971015"/>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868144" y="809548"/>
            <a:ext cx="2950179" cy="2893796"/>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870376" y="3602862"/>
            <a:ext cx="4017118" cy="2944952"/>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50258" y="-27384"/>
            <a:ext cx="653390" cy="653390"/>
          </a:xfrm>
          <a:prstGeom prst="rect">
            <a:avLst/>
          </a:prstGeom>
        </p:spPr>
      </p:pic>
      <p:sp>
        <p:nvSpPr>
          <p:cNvPr id="15" name="Date Placeholder 14"/>
          <p:cNvSpPr>
            <a:spLocks noGrp="1"/>
          </p:cNvSpPr>
          <p:nvPr>
            <p:ph type="dt" sz="half" idx="10"/>
          </p:nvPr>
        </p:nvSpPr>
        <p:spPr/>
        <p:txBody>
          <a:bodyPr/>
          <a:lstStyle/>
          <a:p>
            <a:r>
              <a:rPr lang="en-US" smtClean="0"/>
              <a:t>Ricardo Gonçalo</a:t>
            </a:r>
            <a:endParaRPr lang="pt-PT"/>
          </a:p>
        </p:txBody>
      </p:sp>
      <p:sp>
        <p:nvSpPr>
          <p:cNvPr id="16" name="Footer Placeholder 15"/>
          <p:cNvSpPr>
            <a:spLocks noGrp="1"/>
          </p:cNvSpPr>
          <p:nvPr>
            <p:ph type="ftr" sz="quarter" idx="11"/>
          </p:nvPr>
        </p:nvSpPr>
        <p:spPr/>
        <p:txBody>
          <a:bodyPr/>
          <a:lstStyle/>
          <a:p>
            <a:r>
              <a:rPr lang="pt-PT" smtClean="0"/>
              <a:t>Seminar 15 May 2019 - FCUL</a:t>
            </a:r>
            <a:endParaRPr lang="pt-PT"/>
          </a:p>
        </p:txBody>
      </p:sp>
      <p:sp>
        <p:nvSpPr>
          <p:cNvPr id="17" name="Slide Number Placeholder 16"/>
          <p:cNvSpPr>
            <a:spLocks noGrp="1"/>
          </p:cNvSpPr>
          <p:nvPr>
            <p:ph type="sldNum" sz="quarter" idx="12"/>
          </p:nvPr>
        </p:nvSpPr>
        <p:spPr/>
        <p:txBody>
          <a:bodyPr/>
          <a:lstStyle/>
          <a:p>
            <a:fld id="{9B03DFD9-BCD4-D04F-A8C7-92475F67CE52}" type="slidenum">
              <a:rPr lang="pt-PT" smtClean="0"/>
              <a:t>38</a:t>
            </a:fld>
            <a:endParaRPr lang="pt-PT"/>
          </a:p>
        </p:txBody>
      </p:sp>
      <p:grpSp>
        <p:nvGrpSpPr>
          <p:cNvPr id="6" name="Group 5"/>
          <p:cNvGrpSpPr/>
          <p:nvPr/>
        </p:nvGrpSpPr>
        <p:grpSpPr>
          <a:xfrm>
            <a:off x="7668344" y="1340768"/>
            <a:ext cx="1637390" cy="880846"/>
            <a:chOff x="7809455" y="1340768"/>
            <a:chExt cx="1637390" cy="880846"/>
          </a:xfrm>
        </p:grpSpPr>
        <p:pic>
          <p:nvPicPr>
            <p:cNvPr id="19" name="Picture 18"/>
            <p:cNvPicPr>
              <a:picLocks noChangeAspect="1"/>
            </p:cNvPicPr>
            <p:nvPr/>
          </p:nvPicPr>
          <p:blipFill>
            <a:blip r:embed="rId9"/>
            <a:stretch>
              <a:fillRect/>
            </a:stretch>
          </p:blipFill>
          <p:spPr>
            <a:xfrm>
              <a:off x="7809455" y="1340768"/>
              <a:ext cx="1328679" cy="872995"/>
            </a:xfrm>
            <a:prstGeom prst="rect">
              <a:avLst/>
            </a:prstGeom>
          </p:spPr>
        </p:pic>
        <p:sp>
          <p:nvSpPr>
            <p:cNvPr id="20" name="TextBox 19"/>
            <p:cNvSpPr txBox="1"/>
            <p:nvPr/>
          </p:nvSpPr>
          <p:spPr>
            <a:xfrm rot="20650050">
              <a:off x="7934677" y="1852282"/>
              <a:ext cx="1512168" cy="369332"/>
            </a:xfrm>
            <a:prstGeom prst="rect">
              <a:avLst/>
            </a:prstGeom>
            <a:noFill/>
          </p:spPr>
          <p:txBody>
            <a:bodyPr wrap="square" rtlCol="0">
              <a:spAutoFit/>
            </a:bodyPr>
            <a:lstStyle/>
            <a:p>
              <a:r>
                <a:rPr lang="pt-PT" b="1" dirty="0">
                  <a:sym typeface="Wingdings"/>
                </a:rPr>
                <a:t>1</a:t>
              </a:r>
              <a:r>
                <a:rPr lang="pt-PT" b="1" dirty="0" smtClean="0">
                  <a:sym typeface="Wingdings"/>
                </a:rPr>
                <a:t> </a:t>
              </a:r>
              <a:r>
                <a:rPr lang="pt-PT" b="1" dirty="0" err="1" smtClean="0">
                  <a:sym typeface="Wingdings"/>
                </a:rPr>
                <a:t>June</a:t>
              </a:r>
              <a:r>
                <a:rPr lang="pt-PT" b="1" dirty="0" smtClean="0">
                  <a:sym typeface="Wingdings"/>
                </a:rPr>
                <a:t> </a:t>
              </a:r>
              <a:r>
                <a:rPr lang="pt-PT" b="1" dirty="0">
                  <a:sym typeface="Wingdings"/>
                </a:rPr>
                <a:t>2018</a:t>
              </a:r>
              <a:endParaRPr lang="pt-PT" dirty="0"/>
            </a:p>
          </p:txBody>
        </p:sp>
      </p:grpSp>
      <p:grpSp>
        <p:nvGrpSpPr>
          <p:cNvPr id="7" name="Group 6"/>
          <p:cNvGrpSpPr/>
          <p:nvPr/>
        </p:nvGrpSpPr>
        <p:grpSpPr>
          <a:xfrm>
            <a:off x="7809455" y="4581128"/>
            <a:ext cx="1533866" cy="1057662"/>
            <a:chOff x="7809455" y="4581128"/>
            <a:chExt cx="1533866" cy="1057662"/>
          </a:xfrm>
        </p:grpSpPr>
        <p:pic>
          <p:nvPicPr>
            <p:cNvPr id="18" name="Picture 17"/>
            <p:cNvPicPr>
              <a:picLocks noChangeAspect="1"/>
            </p:cNvPicPr>
            <p:nvPr/>
          </p:nvPicPr>
          <p:blipFill>
            <a:blip r:embed="rId9"/>
            <a:stretch>
              <a:fillRect/>
            </a:stretch>
          </p:blipFill>
          <p:spPr>
            <a:xfrm>
              <a:off x="7809455" y="4581128"/>
              <a:ext cx="1328679" cy="872995"/>
            </a:xfrm>
            <a:prstGeom prst="rect">
              <a:avLst/>
            </a:prstGeom>
          </p:spPr>
        </p:pic>
        <p:sp>
          <p:nvSpPr>
            <p:cNvPr id="21" name="TextBox 20"/>
            <p:cNvSpPr txBox="1"/>
            <p:nvPr/>
          </p:nvSpPr>
          <p:spPr>
            <a:xfrm rot="20650050">
              <a:off x="7831153" y="5269458"/>
              <a:ext cx="1512168" cy="369332"/>
            </a:xfrm>
            <a:prstGeom prst="rect">
              <a:avLst/>
            </a:prstGeom>
            <a:noFill/>
          </p:spPr>
          <p:txBody>
            <a:bodyPr wrap="square" rtlCol="0">
              <a:spAutoFit/>
            </a:bodyPr>
            <a:lstStyle/>
            <a:p>
              <a:r>
                <a:rPr lang="pt-PT" b="1" dirty="0" smtClean="0">
                  <a:sym typeface="Wingdings"/>
                </a:rPr>
                <a:t>8 </a:t>
              </a:r>
              <a:r>
                <a:rPr lang="pt-PT" b="1" dirty="0" err="1" smtClean="0">
                  <a:sym typeface="Wingdings"/>
                </a:rPr>
                <a:t>April</a:t>
              </a:r>
              <a:r>
                <a:rPr lang="pt-PT" b="1" dirty="0" smtClean="0">
                  <a:sym typeface="Wingdings"/>
                </a:rPr>
                <a:t> </a:t>
              </a:r>
              <a:r>
                <a:rPr lang="pt-PT" b="1" dirty="0">
                  <a:sym typeface="Wingdings"/>
                </a:rPr>
                <a:t>2018</a:t>
              </a:r>
              <a:endParaRPr lang="pt-PT" dirty="0"/>
            </a:p>
          </p:txBody>
        </p:sp>
      </p:grpSp>
    </p:spTree>
    <p:extLst>
      <p:ext uri="{BB962C8B-B14F-4D97-AF65-F5344CB8AC3E}">
        <p14:creationId xmlns:p14="http://schemas.microsoft.com/office/powerpoint/2010/main" val="944972247"/>
      </p:ext>
    </p:extLst>
  </p:cSld>
  <p:clrMapOvr>
    <a:masterClrMapping/>
  </p:clrMapOvr>
  <mc:AlternateContent xmlns:mc="http://schemas.openxmlformats.org/markup-compatibility/2006" xmlns:p14="http://schemas.microsoft.com/office/powerpoint/2010/main">
    <mc:Choice Requires="p14">
      <p:transition spd="slow" p14:dur="2000" advTm="60617"/>
    </mc:Choice>
    <mc:Fallback xmlns="">
      <p:transition xmlns:p14="http://schemas.microsoft.com/office/powerpoint/2010/main" spd="slow" advTm="60617"/>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188640"/>
            <a:ext cx="8316416" cy="677362"/>
          </a:xfrm>
        </p:spPr>
        <p:txBody>
          <a:bodyPr>
            <a:normAutofit fontScale="90000"/>
          </a:bodyPr>
          <a:lstStyle/>
          <a:p>
            <a:r>
              <a:rPr lang="pt-PT" dirty="0" err="1" smtClean="0"/>
              <a:t>Differential</a:t>
            </a:r>
            <a:r>
              <a:rPr lang="pt-PT" dirty="0" smtClean="0"/>
              <a:t> </a:t>
            </a:r>
            <a:r>
              <a:rPr lang="pt-PT" dirty="0" err="1" smtClean="0"/>
              <a:t>Higgs</a:t>
            </a:r>
            <a:r>
              <a:rPr lang="pt-PT" dirty="0" smtClean="0"/>
              <a:t> </a:t>
            </a:r>
            <a:r>
              <a:rPr lang="pt-PT" dirty="0" err="1" smtClean="0"/>
              <a:t>boson</a:t>
            </a:r>
            <a:r>
              <a:rPr lang="pt-PT" dirty="0" smtClean="0"/>
              <a:t> cross </a:t>
            </a:r>
            <a:r>
              <a:rPr lang="pt-PT" dirty="0" err="1" smtClean="0"/>
              <a:t>sections</a:t>
            </a:r>
            <a:endParaRPr lang="pt-PT" dirty="0"/>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28678" y="2991228"/>
            <a:ext cx="3531353" cy="335764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637" y="-19218"/>
            <a:ext cx="704050" cy="70405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2297" y="703193"/>
            <a:ext cx="653390" cy="653390"/>
          </a:xfrm>
          <a:prstGeom prst="rect">
            <a:avLst/>
          </a:prstGeom>
        </p:spPr>
      </p:pic>
      <p:sp>
        <p:nvSpPr>
          <p:cNvPr id="8" name="TextBox 7"/>
          <p:cNvSpPr txBox="1"/>
          <p:nvPr/>
        </p:nvSpPr>
        <p:spPr>
          <a:xfrm>
            <a:off x="1763688" y="0"/>
            <a:ext cx="7393148" cy="307777"/>
          </a:xfrm>
          <a:prstGeom prst="rect">
            <a:avLst/>
          </a:prstGeom>
          <a:noFill/>
        </p:spPr>
        <p:txBody>
          <a:bodyPr wrap="square" rtlCol="0">
            <a:spAutoFit/>
          </a:bodyPr>
          <a:lstStyle/>
          <a:p>
            <a:pPr algn="r"/>
            <a:r>
              <a:rPr lang="pt-PT" sz="1400" dirty="0"/>
              <a:t>	JHEP 11 (2017) </a:t>
            </a:r>
            <a:r>
              <a:rPr lang="pt-PT" sz="1400" dirty="0" smtClean="0"/>
              <a:t>047; CMS</a:t>
            </a:r>
            <a:r>
              <a:rPr lang="pt-PT" sz="1400" dirty="0"/>
              <a:t>-HIG-17-</a:t>
            </a:r>
            <a:r>
              <a:rPr lang="pt-PT" sz="1400" dirty="0" smtClean="0"/>
              <a:t>015; ATLAS</a:t>
            </a:r>
            <a:r>
              <a:rPr lang="pt-PT" sz="1400" dirty="0"/>
              <a:t>-CONF-2018-</a:t>
            </a:r>
            <a:r>
              <a:rPr lang="pt-PT" sz="1400" dirty="0" smtClean="0"/>
              <a:t>002; </a:t>
            </a:r>
            <a:r>
              <a:rPr lang="pt-PT" sz="1400" dirty="0"/>
              <a:t>ATLAS-CONF-2018-018</a:t>
            </a:r>
          </a:p>
        </p:txBody>
      </p:sp>
      <p:pic>
        <p:nvPicPr>
          <p:cNvPr id="9" name="Picture 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564904" y="3400817"/>
            <a:ext cx="3009010" cy="2955533"/>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116616" y="970451"/>
            <a:ext cx="2952328" cy="2909429"/>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716016" y="3249701"/>
            <a:ext cx="3384377" cy="3345617"/>
          </a:xfrm>
          <a:prstGeom prst="rect">
            <a:avLst/>
          </a:prstGeom>
        </p:spPr>
      </p:pic>
      <p:sp>
        <p:nvSpPr>
          <p:cNvPr id="14" name="Date Placeholder 13"/>
          <p:cNvSpPr>
            <a:spLocks noGrp="1"/>
          </p:cNvSpPr>
          <p:nvPr>
            <p:ph type="dt" sz="half" idx="10"/>
          </p:nvPr>
        </p:nvSpPr>
        <p:spPr/>
        <p:txBody>
          <a:bodyPr/>
          <a:lstStyle/>
          <a:p>
            <a:r>
              <a:rPr lang="en-US" smtClean="0"/>
              <a:t>Ricardo Gonçalo</a:t>
            </a:r>
            <a:endParaRPr lang="pt-PT"/>
          </a:p>
        </p:txBody>
      </p:sp>
      <p:sp>
        <p:nvSpPr>
          <p:cNvPr id="15" name="Footer Placeholder 14"/>
          <p:cNvSpPr>
            <a:spLocks noGrp="1"/>
          </p:cNvSpPr>
          <p:nvPr>
            <p:ph type="ftr" sz="quarter" idx="11"/>
          </p:nvPr>
        </p:nvSpPr>
        <p:spPr/>
        <p:txBody>
          <a:bodyPr/>
          <a:lstStyle/>
          <a:p>
            <a:r>
              <a:rPr lang="pt-PT" smtClean="0"/>
              <a:t>Seminar 15 May 2019 - FCUL</a:t>
            </a:r>
            <a:endParaRPr lang="pt-PT"/>
          </a:p>
        </p:txBody>
      </p:sp>
      <p:sp>
        <p:nvSpPr>
          <p:cNvPr id="16" name="Slide Number Placeholder 15"/>
          <p:cNvSpPr>
            <a:spLocks noGrp="1"/>
          </p:cNvSpPr>
          <p:nvPr>
            <p:ph type="sldNum" sz="quarter" idx="12"/>
          </p:nvPr>
        </p:nvSpPr>
        <p:spPr/>
        <p:txBody>
          <a:bodyPr/>
          <a:lstStyle/>
          <a:p>
            <a:fld id="{9B03DFD9-BCD4-D04F-A8C7-92475F67CE52}" type="slidenum">
              <a:rPr lang="pt-PT" smtClean="0"/>
              <a:t>39</a:t>
            </a:fld>
            <a:endParaRPr lang="pt-PT"/>
          </a:p>
        </p:txBody>
      </p:sp>
      <p:sp>
        <p:nvSpPr>
          <p:cNvPr id="3" name="Content Placeholder 2"/>
          <p:cNvSpPr>
            <a:spLocks noGrp="1"/>
          </p:cNvSpPr>
          <p:nvPr>
            <p:ph idx="1"/>
          </p:nvPr>
        </p:nvSpPr>
        <p:spPr>
          <a:xfrm>
            <a:off x="705686" y="836712"/>
            <a:ext cx="7610730" cy="2376264"/>
          </a:xfrm>
        </p:spPr>
        <p:txBody>
          <a:bodyPr>
            <a:normAutofit fontScale="85000" lnSpcReduction="20000"/>
          </a:bodyPr>
          <a:lstStyle/>
          <a:p>
            <a:r>
              <a:rPr lang="pt-PT" dirty="0" err="1" smtClean="0"/>
              <a:t>Reached</a:t>
            </a:r>
            <a:r>
              <a:rPr lang="pt-PT" dirty="0" smtClean="0"/>
              <a:t> a </a:t>
            </a:r>
            <a:r>
              <a:rPr lang="pt-PT" dirty="0" err="1" smtClean="0"/>
              <a:t>new</a:t>
            </a:r>
            <a:r>
              <a:rPr lang="pt-PT" dirty="0" smtClean="0"/>
              <a:t> </a:t>
            </a:r>
            <a:r>
              <a:rPr lang="pt-PT" dirty="0" err="1" smtClean="0"/>
              <a:t>phase</a:t>
            </a:r>
            <a:r>
              <a:rPr lang="pt-PT" dirty="0" smtClean="0"/>
              <a:t> </a:t>
            </a:r>
            <a:r>
              <a:rPr lang="pt-PT" dirty="0" err="1" smtClean="0"/>
              <a:t>in</a:t>
            </a:r>
            <a:r>
              <a:rPr lang="pt-PT" dirty="0" smtClean="0"/>
              <a:t> </a:t>
            </a:r>
            <a:r>
              <a:rPr lang="pt-PT" dirty="0" err="1" smtClean="0"/>
              <a:t>the</a:t>
            </a:r>
            <a:r>
              <a:rPr lang="pt-PT" dirty="0" smtClean="0"/>
              <a:t> </a:t>
            </a:r>
            <a:r>
              <a:rPr lang="pt-PT" dirty="0" err="1" smtClean="0"/>
              <a:t>exploration</a:t>
            </a:r>
            <a:r>
              <a:rPr lang="pt-PT" dirty="0" smtClean="0"/>
              <a:t> </a:t>
            </a:r>
            <a:r>
              <a:rPr lang="pt-PT" dirty="0" err="1" smtClean="0"/>
              <a:t>of</a:t>
            </a:r>
            <a:r>
              <a:rPr lang="pt-PT" dirty="0" smtClean="0"/>
              <a:t> </a:t>
            </a:r>
            <a:r>
              <a:rPr lang="pt-PT" dirty="0" err="1" smtClean="0"/>
              <a:t>the</a:t>
            </a:r>
            <a:r>
              <a:rPr lang="pt-PT" dirty="0" smtClean="0"/>
              <a:t> </a:t>
            </a:r>
            <a:r>
              <a:rPr lang="pt-PT" dirty="0" err="1" smtClean="0"/>
              <a:t>Higgs</a:t>
            </a:r>
            <a:r>
              <a:rPr lang="pt-PT" dirty="0" smtClean="0"/>
              <a:t> sector!</a:t>
            </a:r>
          </a:p>
          <a:p>
            <a:r>
              <a:rPr lang="pt-PT" dirty="0" err="1" smtClean="0"/>
              <a:t>Differential</a:t>
            </a:r>
            <a:r>
              <a:rPr lang="pt-PT" dirty="0" smtClean="0"/>
              <a:t> cross </a:t>
            </a:r>
            <a:r>
              <a:rPr lang="pt-PT" dirty="0" err="1" smtClean="0"/>
              <a:t>sections</a:t>
            </a:r>
            <a:r>
              <a:rPr lang="pt-PT" dirty="0" smtClean="0"/>
              <a:t>:</a:t>
            </a:r>
          </a:p>
          <a:p>
            <a:pPr lvl="1"/>
            <a:r>
              <a:rPr lang="pt-PT" dirty="0" err="1" smtClean="0"/>
              <a:t>Higgs</a:t>
            </a:r>
            <a:r>
              <a:rPr lang="pt-PT" dirty="0" smtClean="0"/>
              <a:t> </a:t>
            </a:r>
            <a:r>
              <a:rPr lang="pt-PT" dirty="0" err="1" smtClean="0"/>
              <a:t>p</a:t>
            </a:r>
            <a:r>
              <a:rPr lang="pt-PT" baseline="-25000" dirty="0" err="1" smtClean="0"/>
              <a:t>T</a:t>
            </a:r>
            <a:r>
              <a:rPr lang="pt-PT" dirty="0" smtClean="0"/>
              <a:t> </a:t>
            </a:r>
            <a:r>
              <a:rPr lang="pt-PT" dirty="0" err="1" smtClean="0"/>
              <a:t>sensitive</a:t>
            </a:r>
            <a:r>
              <a:rPr lang="pt-PT" dirty="0" smtClean="0"/>
              <a:t> to </a:t>
            </a:r>
            <a:r>
              <a:rPr lang="pt-PT" dirty="0" err="1" smtClean="0"/>
              <a:t>new</a:t>
            </a:r>
            <a:r>
              <a:rPr lang="pt-PT" dirty="0" smtClean="0"/>
              <a:t> </a:t>
            </a:r>
            <a:r>
              <a:rPr lang="pt-PT" dirty="0" err="1" smtClean="0"/>
              <a:t>physics</a:t>
            </a:r>
            <a:r>
              <a:rPr lang="pt-PT" dirty="0" smtClean="0"/>
              <a:t> </a:t>
            </a:r>
            <a:r>
              <a:rPr lang="pt-PT" dirty="0" err="1" smtClean="0"/>
              <a:t>in</a:t>
            </a:r>
            <a:r>
              <a:rPr lang="pt-PT" dirty="0" smtClean="0"/>
              <a:t> </a:t>
            </a:r>
            <a:r>
              <a:rPr lang="pt-PT" dirty="0" err="1" smtClean="0"/>
              <a:t>gluon-fusion</a:t>
            </a:r>
            <a:r>
              <a:rPr lang="pt-PT" dirty="0" smtClean="0"/>
              <a:t> </a:t>
            </a:r>
            <a:r>
              <a:rPr lang="pt-PT" dirty="0" err="1" smtClean="0"/>
              <a:t>loop</a:t>
            </a:r>
            <a:endParaRPr lang="pt-PT" dirty="0" smtClean="0"/>
          </a:p>
          <a:p>
            <a:pPr lvl="1"/>
            <a:r>
              <a:rPr lang="pt-PT" dirty="0" err="1" smtClean="0"/>
              <a:t>Number</a:t>
            </a:r>
            <a:r>
              <a:rPr lang="pt-PT" dirty="0" smtClean="0"/>
              <a:t> </a:t>
            </a:r>
            <a:r>
              <a:rPr lang="pt-PT" dirty="0" err="1" smtClean="0"/>
              <a:t>of</a:t>
            </a:r>
            <a:r>
              <a:rPr lang="pt-PT" dirty="0" smtClean="0"/>
              <a:t> </a:t>
            </a:r>
            <a:r>
              <a:rPr lang="pt-PT" dirty="0" err="1" smtClean="0"/>
              <a:t>jets</a:t>
            </a:r>
            <a:r>
              <a:rPr lang="pt-PT" dirty="0" smtClean="0"/>
              <a:t> </a:t>
            </a:r>
            <a:r>
              <a:rPr lang="pt-PT" dirty="0" err="1" smtClean="0"/>
              <a:t>sensitive</a:t>
            </a:r>
            <a:r>
              <a:rPr lang="pt-PT" dirty="0" smtClean="0"/>
              <a:t> to </a:t>
            </a:r>
            <a:r>
              <a:rPr lang="pt-PT" dirty="0" err="1" smtClean="0"/>
              <a:t>modeling</a:t>
            </a:r>
            <a:r>
              <a:rPr lang="pt-PT" dirty="0" smtClean="0"/>
              <a:t> </a:t>
            </a:r>
            <a:r>
              <a:rPr lang="pt-PT" dirty="0" err="1" smtClean="0"/>
              <a:t>of</a:t>
            </a:r>
            <a:r>
              <a:rPr lang="pt-PT" dirty="0" smtClean="0"/>
              <a:t> </a:t>
            </a:r>
            <a:r>
              <a:rPr lang="pt-PT" dirty="0" err="1" smtClean="0"/>
              <a:t>radiation</a:t>
            </a:r>
            <a:r>
              <a:rPr lang="pt-PT" dirty="0" smtClean="0"/>
              <a:t> </a:t>
            </a:r>
            <a:r>
              <a:rPr lang="pt-PT" dirty="0" err="1" smtClean="0"/>
              <a:t>and</a:t>
            </a:r>
            <a:r>
              <a:rPr lang="pt-PT" dirty="0" smtClean="0"/>
              <a:t> </a:t>
            </a:r>
            <a:r>
              <a:rPr lang="pt-PT" dirty="0" err="1" smtClean="0"/>
              <a:t>different</a:t>
            </a:r>
            <a:r>
              <a:rPr lang="pt-PT" dirty="0" smtClean="0"/>
              <a:t> </a:t>
            </a:r>
            <a:r>
              <a:rPr lang="pt-PT" dirty="0" err="1" smtClean="0"/>
              <a:t>production</a:t>
            </a:r>
            <a:r>
              <a:rPr lang="pt-PT" dirty="0" smtClean="0"/>
              <a:t> </a:t>
            </a:r>
            <a:r>
              <a:rPr lang="pt-PT" dirty="0" err="1" smtClean="0"/>
              <a:t>modes</a:t>
            </a:r>
            <a:endParaRPr lang="pt-PT" dirty="0"/>
          </a:p>
        </p:txBody>
      </p:sp>
      <p:grpSp>
        <p:nvGrpSpPr>
          <p:cNvPr id="4" name="Group 3"/>
          <p:cNvGrpSpPr/>
          <p:nvPr/>
        </p:nvGrpSpPr>
        <p:grpSpPr>
          <a:xfrm>
            <a:off x="0" y="3298677"/>
            <a:ext cx="1361305" cy="1162405"/>
            <a:chOff x="5004048" y="1628800"/>
            <a:chExt cx="1361305" cy="1162405"/>
          </a:xfrm>
        </p:grpSpPr>
        <p:pic>
          <p:nvPicPr>
            <p:cNvPr id="13" name="Picture 12"/>
            <p:cNvPicPr>
              <a:picLocks noChangeAspect="1"/>
            </p:cNvPicPr>
            <p:nvPr/>
          </p:nvPicPr>
          <p:blipFill>
            <a:blip r:embed="rId9"/>
            <a:stretch>
              <a:fillRect/>
            </a:stretch>
          </p:blipFill>
          <p:spPr>
            <a:xfrm>
              <a:off x="5004048" y="1628800"/>
              <a:ext cx="1328679" cy="872995"/>
            </a:xfrm>
            <a:prstGeom prst="rect">
              <a:avLst/>
            </a:prstGeom>
          </p:spPr>
        </p:pic>
        <p:sp>
          <p:nvSpPr>
            <p:cNvPr id="17" name="TextBox 16"/>
            <p:cNvSpPr txBox="1"/>
            <p:nvPr/>
          </p:nvSpPr>
          <p:spPr>
            <a:xfrm rot="20650050">
              <a:off x="5131647" y="2144874"/>
              <a:ext cx="1233706" cy="646331"/>
            </a:xfrm>
            <a:prstGeom prst="rect">
              <a:avLst/>
            </a:prstGeom>
            <a:noFill/>
          </p:spPr>
          <p:txBody>
            <a:bodyPr wrap="square" rtlCol="0">
              <a:spAutoFit/>
            </a:bodyPr>
            <a:lstStyle/>
            <a:p>
              <a:pPr algn="ctr"/>
              <a:r>
                <a:rPr lang="pt-PT" b="1" dirty="0" err="1" smtClean="0">
                  <a:sym typeface="Wingdings"/>
                </a:rPr>
                <a:t>May</a:t>
              </a:r>
              <a:r>
                <a:rPr lang="pt-PT" b="1" dirty="0" smtClean="0">
                  <a:sym typeface="Wingdings"/>
                </a:rPr>
                <a:t> - </a:t>
              </a:r>
              <a:r>
                <a:rPr lang="pt-PT" b="1" dirty="0" err="1" smtClean="0">
                  <a:sym typeface="Wingdings"/>
                </a:rPr>
                <a:t>July</a:t>
              </a:r>
              <a:r>
                <a:rPr lang="pt-PT" b="1" dirty="0" smtClean="0">
                  <a:sym typeface="Wingdings"/>
                </a:rPr>
                <a:t> </a:t>
              </a:r>
              <a:r>
                <a:rPr lang="pt-PT" b="1" dirty="0">
                  <a:sym typeface="Wingdings"/>
                </a:rPr>
                <a:t>2018</a:t>
              </a:r>
              <a:endParaRPr lang="pt-PT" dirty="0"/>
            </a:p>
          </p:txBody>
        </p:sp>
      </p:grpSp>
    </p:spTree>
    <p:extLst>
      <p:ext uri="{BB962C8B-B14F-4D97-AF65-F5344CB8AC3E}">
        <p14:creationId xmlns:p14="http://schemas.microsoft.com/office/powerpoint/2010/main" val="1910426872"/>
      </p:ext>
    </p:extLst>
  </p:cSld>
  <p:clrMapOvr>
    <a:masterClrMapping/>
  </p:clrMapOvr>
  <mc:AlternateContent xmlns:mc="http://schemas.openxmlformats.org/markup-compatibility/2006" xmlns:p14="http://schemas.microsoft.com/office/powerpoint/2010/main">
    <mc:Choice Requires="p14">
      <p:transition spd="slow" p14:dur="2000" advTm="37733"/>
    </mc:Choice>
    <mc:Fallback xmlns="">
      <p:transition xmlns:p14="http://schemas.microsoft.com/office/powerpoint/2010/main" spd="slow" advTm="37733"/>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a:stretch>
            <a:fillRect/>
          </a:stretch>
        </p:blipFill>
        <p:spPr>
          <a:xfrm>
            <a:off x="2075683" y="3885224"/>
            <a:ext cx="4504267" cy="3001644"/>
          </a:xfrm>
          <a:prstGeom prst="rect">
            <a:avLst/>
          </a:prstGeom>
        </p:spPr>
      </p:pic>
      <p:pic>
        <p:nvPicPr>
          <p:cNvPr id="26" name="Picture 25"/>
          <p:cNvPicPr>
            <a:picLocks noChangeAspect="1"/>
          </p:cNvPicPr>
          <p:nvPr/>
        </p:nvPicPr>
        <p:blipFill>
          <a:blip r:embed="rId3"/>
          <a:stretch>
            <a:fillRect/>
          </a:stretch>
        </p:blipFill>
        <p:spPr>
          <a:xfrm>
            <a:off x="6908479" y="-23156"/>
            <a:ext cx="2229550" cy="2861453"/>
          </a:xfrm>
          <a:prstGeom prst="rect">
            <a:avLst/>
          </a:prstGeom>
        </p:spPr>
      </p:pic>
      <p:pic>
        <p:nvPicPr>
          <p:cNvPr id="17" name="Picture 16"/>
          <p:cNvPicPr>
            <a:picLocks noChangeAspect="1"/>
          </p:cNvPicPr>
          <p:nvPr/>
        </p:nvPicPr>
        <p:blipFill>
          <a:blip r:embed="rId4"/>
          <a:stretch>
            <a:fillRect/>
          </a:stretch>
        </p:blipFill>
        <p:spPr>
          <a:xfrm>
            <a:off x="3325091" y="1861753"/>
            <a:ext cx="2026073" cy="2568713"/>
          </a:xfrm>
          <a:prstGeom prst="rect">
            <a:avLst/>
          </a:prstGeom>
        </p:spPr>
      </p:pic>
      <p:pic>
        <p:nvPicPr>
          <p:cNvPr id="22" name="Picture 21"/>
          <p:cNvPicPr>
            <a:picLocks noChangeAspect="1"/>
          </p:cNvPicPr>
          <p:nvPr/>
        </p:nvPicPr>
        <p:blipFill>
          <a:blip r:embed="rId5"/>
          <a:stretch>
            <a:fillRect/>
          </a:stretch>
        </p:blipFill>
        <p:spPr>
          <a:xfrm>
            <a:off x="2115599" y="0"/>
            <a:ext cx="3416300" cy="2387600"/>
          </a:xfrm>
          <a:prstGeom prst="rect">
            <a:avLst/>
          </a:prstGeom>
        </p:spPr>
      </p:pic>
      <p:sp>
        <p:nvSpPr>
          <p:cNvPr id="4" name="Date Placeholder 3"/>
          <p:cNvSpPr>
            <a:spLocks noGrp="1"/>
          </p:cNvSpPr>
          <p:nvPr>
            <p:ph type="dt" sz="half" idx="10"/>
          </p:nvPr>
        </p:nvSpPr>
        <p:spPr/>
        <p:txBody>
          <a:bodyPr/>
          <a:lstStyle/>
          <a:p>
            <a:r>
              <a:rPr lang="en-US" smtClean="0">
                <a:solidFill>
                  <a:prstClr val="black">
                    <a:tint val="75000"/>
                  </a:prstClr>
                </a:solidFill>
                <a:latin typeface="Calibri"/>
              </a:rPr>
              <a:t>Ricardo Gonçalo</a:t>
            </a:r>
            <a:endParaRPr lang="pt-PT">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pt-BR" smtClean="0">
                <a:solidFill>
                  <a:prstClr val="black">
                    <a:tint val="75000"/>
                  </a:prstClr>
                </a:solidFill>
                <a:latin typeface="Calibri"/>
              </a:rPr>
              <a:t>Seminar 15 May 2019 - FCUL</a:t>
            </a:r>
            <a:endParaRPr lang="pt-PT">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C6EEFB-C29B-144B-A5E1-95B550FB7806}" type="slidenum">
              <a:rPr lang="pt-PT" smtClean="0">
                <a:solidFill>
                  <a:prstClr val="black">
                    <a:tint val="75000"/>
                  </a:prstClr>
                </a:solidFill>
                <a:latin typeface="Calibri"/>
              </a:rPr>
              <a:pPr/>
              <a:t>4</a:t>
            </a:fld>
            <a:endParaRPr lang="pt-PT">
              <a:solidFill>
                <a:prstClr val="black">
                  <a:tint val="75000"/>
                </a:prstClr>
              </a:solidFill>
              <a:latin typeface="Calibri"/>
            </a:endParaRPr>
          </a:p>
        </p:txBody>
      </p:sp>
      <p:pic>
        <p:nvPicPr>
          <p:cNvPr id="7" name="Picture 6"/>
          <p:cNvPicPr>
            <a:picLocks noChangeAspect="1"/>
          </p:cNvPicPr>
          <p:nvPr/>
        </p:nvPicPr>
        <p:blipFill>
          <a:blip r:embed="rId6"/>
          <a:stretch>
            <a:fillRect/>
          </a:stretch>
        </p:blipFill>
        <p:spPr>
          <a:xfrm>
            <a:off x="5867870" y="1861753"/>
            <a:ext cx="3275200" cy="2456400"/>
          </a:xfrm>
          <a:prstGeom prst="rect">
            <a:avLst/>
          </a:prstGeom>
        </p:spPr>
      </p:pic>
      <p:pic>
        <p:nvPicPr>
          <p:cNvPr id="8" name="Picture 7"/>
          <p:cNvPicPr>
            <a:picLocks noChangeAspect="1"/>
          </p:cNvPicPr>
          <p:nvPr/>
        </p:nvPicPr>
        <p:blipFill>
          <a:blip r:embed="rId7"/>
          <a:stretch>
            <a:fillRect/>
          </a:stretch>
        </p:blipFill>
        <p:spPr>
          <a:xfrm>
            <a:off x="7284879" y="4264660"/>
            <a:ext cx="1853150" cy="2622208"/>
          </a:xfrm>
          <a:prstGeom prst="rect">
            <a:avLst/>
          </a:prstGeom>
        </p:spPr>
      </p:pic>
      <p:pic>
        <p:nvPicPr>
          <p:cNvPr id="9" name="Picture 8"/>
          <p:cNvPicPr>
            <a:picLocks noChangeAspect="1"/>
          </p:cNvPicPr>
          <p:nvPr/>
        </p:nvPicPr>
        <p:blipFill>
          <a:blip r:embed="rId8"/>
          <a:stretch>
            <a:fillRect/>
          </a:stretch>
        </p:blipFill>
        <p:spPr>
          <a:xfrm>
            <a:off x="0" y="-23156"/>
            <a:ext cx="2137100" cy="2757123"/>
          </a:xfrm>
          <a:prstGeom prst="rect">
            <a:avLst/>
          </a:prstGeom>
        </p:spPr>
      </p:pic>
      <p:pic>
        <p:nvPicPr>
          <p:cNvPr id="11" name="Picture 10"/>
          <p:cNvPicPr>
            <a:picLocks noChangeAspect="1"/>
          </p:cNvPicPr>
          <p:nvPr/>
        </p:nvPicPr>
        <p:blipFill>
          <a:blip r:embed="rId9"/>
          <a:stretch>
            <a:fillRect/>
          </a:stretch>
        </p:blipFill>
        <p:spPr>
          <a:xfrm>
            <a:off x="2137100" y="2363918"/>
            <a:ext cx="3810000" cy="2286000"/>
          </a:xfrm>
          <a:prstGeom prst="rect">
            <a:avLst/>
          </a:prstGeom>
        </p:spPr>
      </p:pic>
      <p:pic>
        <p:nvPicPr>
          <p:cNvPr id="18" name="Picture 17"/>
          <p:cNvPicPr>
            <a:picLocks noChangeAspect="1"/>
          </p:cNvPicPr>
          <p:nvPr/>
        </p:nvPicPr>
        <p:blipFill>
          <a:blip r:embed="rId10"/>
          <a:stretch>
            <a:fillRect/>
          </a:stretch>
        </p:blipFill>
        <p:spPr>
          <a:xfrm>
            <a:off x="4607179" y="4405170"/>
            <a:ext cx="3044914" cy="2456401"/>
          </a:xfrm>
          <a:prstGeom prst="rect">
            <a:avLst/>
          </a:prstGeom>
        </p:spPr>
      </p:pic>
      <p:pic>
        <p:nvPicPr>
          <p:cNvPr id="20" name="Picture 19"/>
          <p:cNvPicPr>
            <a:picLocks noChangeAspect="1"/>
          </p:cNvPicPr>
          <p:nvPr/>
        </p:nvPicPr>
        <p:blipFill rotWithShape="1">
          <a:blip r:embed="rId11"/>
          <a:srcRect l="14939"/>
          <a:stretch/>
        </p:blipFill>
        <p:spPr>
          <a:xfrm>
            <a:off x="0" y="2725329"/>
            <a:ext cx="3124200" cy="1924589"/>
          </a:xfrm>
          <a:prstGeom prst="rect">
            <a:avLst/>
          </a:prstGeom>
        </p:spPr>
      </p:pic>
      <p:pic>
        <p:nvPicPr>
          <p:cNvPr id="21" name="Picture 20"/>
          <p:cNvPicPr>
            <a:picLocks noChangeAspect="1"/>
          </p:cNvPicPr>
          <p:nvPr/>
        </p:nvPicPr>
        <p:blipFill>
          <a:blip r:embed="rId12"/>
          <a:stretch>
            <a:fillRect/>
          </a:stretch>
        </p:blipFill>
        <p:spPr>
          <a:xfrm>
            <a:off x="5531899" y="0"/>
            <a:ext cx="3606130" cy="2544703"/>
          </a:xfrm>
          <a:prstGeom prst="rect">
            <a:avLst/>
          </a:prstGeom>
        </p:spPr>
      </p:pic>
      <p:pic>
        <p:nvPicPr>
          <p:cNvPr id="23" name="Picture 22"/>
          <p:cNvPicPr>
            <a:picLocks noChangeAspect="1"/>
          </p:cNvPicPr>
          <p:nvPr/>
        </p:nvPicPr>
        <p:blipFill>
          <a:blip r:embed="rId13"/>
          <a:stretch>
            <a:fillRect/>
          </a:stretch>
        </p:blipFill>
        <p:spPr>
          <a:xfrm>
            <a:off x="0" y="4152900"/>
            <a:ext cx="2038891" cy="2733967"/>
          </a:xfrm>
          <a:prstGeom prst="rect">
            <a:avLst/>
          </a:prstGeom>
        </p:spPr>
      </p:pic>
      <p:pic>
        <p:nvPicPr>
          <p:cNvPr id="28" name="Picture 27"/>
          <p:cNvPicPr>
            <a:picLocks noChangeAspect="1"/>
          </p:cNvPicPr>
          <p:nvPr/>
        </p:nvPicPr>
        <p:blipFill>
          <a:blip r:embed="rId14"/>
          <a:stretch>
            <a:fillRect/>
          </a:stretch>
        </p:blipFill>
        <p:spPr>
          <a:xfrm>
            <a:off x="1273027" y="4038229"/>
            <a:ext cx="3659623" cy="2823342"/>
          </a:xfrm>
          <a:prstGeom prst="rect">
            <a:avLst/>
          </a:prstGeom>
        </p:spPr>
      </p:pic>
      <p:pic>
        <p:nvPicPr>
          <p:cNvPr id="10" name="Picture 9"/>
          <p:cNvPicPr>
            <a:picLocks noChangeAspect="1"/>
          </p:cNvPicPr>
          <p:nvPr/>
        </p:nvPicPr>
        <p:blipFill>
          <a:blip r:embed="rId15"/>
          <a:stretch>
            <a:fillRect/>
          </a:stretch>
        </p:blipFill>
        <p:spPr>
          <a:xfrm>
            <a:off x="5351164" y="2296867"/>
            <a:ext cx="3810000" cy="2133600"/>
          </a:xfrm>
          <a:prstGeom prst="rect">
            <a:avLst/>
          </a:prstGeom>
        </p:spPr>
      </p:pic>
      <p:pic>
        <p:nvPicPr>
          <p:cNvPr id="30" name="Picture 29"/>
          <p:cNvPicPr>
            <a:picLocks noChangeAspect="1"/>
          </p:cNvPicPr>
          <p:nvPr/>
        </p:nvPicPr>
        <p:blipFill>
          <a:blip r:embed="rId16"/>
          <a:stretch>
            <a:fillRect/>
          </a:stretch>
        </p:blipFill>
        <p:spPr>
          <a:xfrm>
            <a:off x="2038891" y="2356342"/>
            <a:ext cx="4651537" cy="3217333"/>
          </a:xfrm>
          <a:prstGeom prst="rect">
            <a:avLst/>
          </a:prstGeom>
        </p:spPr>
      </p:pic>
      <p:pic>
        <p:nvPicPr>
          <p:cNvPr id="16" name="Picture 15"/>
          <p:cNvPicPr>
            <a:picLocks noChangeAspect="1"/>
          </p:cNvPicPr>
          <p:nvPr/>
        </p:nvPicPr>
        <p:blipFill>
          <a:blip r:embed="rId17"/>
          <a:stretch>
            <a:fillRect/>
          </a:stretch>
        </p:blipFill>
        <p:spPr>
          <a:xfrm>
            <a:off x="1968547" y="4264660"/>
            <a:ext cx="3382617" cy="2593340"/>
          </a:xfrm>
          <a:prstGeom prst="rect">
            <a:avLst/>
          </a:prstGeom>
        </p:spPr>
      </p:pic>
      <p:pic>
        <p:nvPicPr>
          <p:cNvPr id="14" name="Picture 13"/>
          <p:cNvPicPr>
            <a:picLocks noChangeAspect="1"/>
          </p:cNvPicPr>
          <p:nvPr/>
        </p:nvPicPr>
        <p:blipFill>
          <a:blip r:embed="rId18"/>
          <a:stretch>
            <a:fillRect/>
          </a:stretch>
        </p:blipFill>
        <p:spPr>
          <a:xfrm>
            <a:off x="0" y="3773344"/>
            <a:ext cx="2075683" cy="3113524"/>
          </a:xfrm>
          <a:prstGeom prst="rect">
            <a:avLst/>
          </a:prstGeom>
        </p:spPr>
      </p:pic>
      <p:pic>
        <p:nvPicPr>
          <p:cNvPr id="12" name="Picture 11"/>
          <p:cNvPicPr>
            <a:picLocks noChangeAspect="1"/>
          </p:cNvPicPr>
          <p:nvPr/>
        </p:nvPicPr>
        <p:blipFill>
          <a:blip r:embed="rId19"/>
          <a:stretch>
            <a:fillRect/>
          </a:stretch>
        </p:blipFill>
        <p:spPr>
          <a:xfrm>
            <a:off x="2081135" y="2363918"/>
            <a:ext cx="2833349" cy="1900742"/>
          </a:xfrm>
          <a:prstGeom prst="rect">
            <a:avLst/>
          </a:prstGeom>
        </p:spPr>
      </p:pic>
      <p:pic>
        <p:nvPicPr>
          <p:cNvPr id="19" name="Picture 18"/>
          <p:cNvPicPr>
            <a:picLocks noChangeAspect="1"/>
          </p:cNvPicPr>
          <p:nvPr/>
        </p:nvPicPr>
        <p:blipFill>
          <a:blip r:embed="rId20"/>
          <a:stretch>
            <a:fillRect/>
          </a:stretch>
        </p:blipFill>
        <p:spPr>
          <a:xfrm>
            <a:off x="4897321" y="2030676"/>
            <a:ext cx="4246679" cy="4827324"/>
          </a:xfrm>
          <a:prstGeom prst="rect">
            <a:avLst/>
          </a:prstGeom>
        </p:spPr>
      </p:pic>
    </p:spTree>
    <p:extLst>
      <p:ext uri="{BB962C8B-B14F-4D97-AF65-F5344CB8AC3E}">
        <p14:creationId xmlns:p14="http://schemas.microsoft.com/office/powerpoint/2010/main" val="12261003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dissolve">
                                      <p:cBhvr>
                                        <p:cTn id="11" dur="500"/>
                                        <p:tgtEl>
                                          <p:spTgt spid="11"/>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dissolve">
                                      <p:cBhvr>
                                        <p:cTn id="19" dur="500"/>
                                        <p:tgtEl>
                                          <p:spTgt spid="23"/>
                                        </p:tgtEl>
                                      </p:cBhvr>
                                    </p:animEffect>
                                  </p:childTnLst>
                                </p:cTn>
                              </p:par>
                            </p:childTnLst>
                          </p:cTn>
                        </p:par>
                        <p:par>
                          <p:cTn id="20" fill="hold">
                            <p:stCondLst>
                              <p:cond delay="2000"/>
                            </p:stCondLst>
                            <p:childTnLst>
                              <p:par>
                                <p:cTn id="21" presetID="9" presetClass="entr" presetSubtype="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dissolve">
                                      <p:cBhvr>
                                        <p:cTn id="23" dur="500"/>
                                        <p:tgtEl>
                                          <p:spTgt spid="20"/>
                                        </p:tgtEl>
                                      </p:cBhvr>
                                    </p:animEffect>
                                  </p:childTnLst>
                                </p:cTn>
                              </p:par>
                            </p:childTnLst>
                          </p:cTn>
                        </p:par>
                        <p:par>
                          <p:cTn id="24" fill="hold">
                            <p:stCondLst>
                              <p:cond delay="2500"/>
                            </p:stCondLst>
                            <p:childTnLst>
                              <p:par>
                                <p:cTn id="25" presetID="9"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dissolve">
                                      <p:cBhvr>
                                        <p:cTn id="27" dur="500"/>
                                        <p:tgtEl>
                                          <p:spTgt spid="7"/>
                                        </p:tgtEl>
                                      </p:cBhvr>
                                    </p:animEffect>
                                  </p:childTnLst>
                                </p:cTn>
                              </p:par>
                            </p:childTnLst>
                          </p:cTn>
                        </p:par>
                        <p:par>
                          <p:cTn id="28" fill="hold">
                            <p:stCondLst>
                              <p:cond delay="3000"/>
                            </p:stCondLst>
                            <p:childTnLst>
                              <p:par>
                                <p:cTn id="29" presetID="9" presetClass="entr" presetSubtype="0"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dissolve">
                                      <p:cBhvr>
                                        <p:cTn id="31" dur="500"/>
                                        <p:tgtEl>
                                          <p:spTgt spid="28"/>
                                        </p:tgtEl>
                                      </p:cBhvr>
                                    </p:animEffect>
                                  </p:childTnLst>
                                </p:cTn>
                              </p:par>
                            </p:childTnLst>
                          </p:cTn>
                        </p:par>
                        <p:par>
                          <p:cTn id="32" fill="hold">
                            <p:stCondLst>
                              <p:cond delay="3500"/>
                            </p:stCondLst>
                            <p:childTnLst>
                              <p:par>
                                <p:cTn id="33" presetID="9" presetClass="entr" presetSubtype="0" fill="hold"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dissolve">
                                      <p:cBhvr>
                                        <p:cTn id="35" dur="500"/>
                                        <p:tgtEl>
                                          <p:spTgt spid="26"/>
                                        </p:tgtEl>
                                      </p:cBhvr>
                                    </p:animEffect>
                                  </p:childTnLst>
                                </p:cTn>
                              </p:par>
                            </p:childTnLst>
                          </p:cTn>
                        </p:par>
                        <p:par>
                          <p:cTn id="36" fill="hold">
                            <p:stCondLst>
                              <p:cond delay="4000"/>
                            </p:stCondLst>
                            <p:childTnLst>
                              <p:par>
                                <p:cTn id="37" presetID="9"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dissolve">
                                      <p:cBhvr>
                                        <p:cTn id="39" dur="500"/>
                                        <p:tgtEl>
                                          <p:spTgt spid="22"/>
                                        </p:tgtEl>
                                      </p:cBhvr>
                                    </p:animEffect>
                                  </p:childTnLst>
                                </p:cTn>
                              </p:par>
                            </p:childTnLst>
                          </p:cTn>
                        </p:par>
                        <p:par>
                          <p:cTn id="40" fill="hold">
                            <p:stCondLst>
                              <p:cond delay="4500"/>
                            </p:stCondLst>
                            <p:childTnLst>
                              <p:par>
                                <p:cTn id="41" presetID="9" presetClass="entr" presetSubtype="0" fill="hold"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dissolve">
                                      <p:cBhvr>
                                        <p:cTn id="43" dur="500"/>
                                        <p:tgtEl>
                                          <p:spTgt spid="18"/>
                                        </p:tgtEl>
                                      </p:cBhvr>
                                    </p:animEffect>
                                  </p:childTnLst>
                                </p:cTn>
                              </p:par>
                            </p:childTnLst>
                          </p:cTn>
                        </p:par>
                        <p:par>
                          <p:cTn id="44" fill="hold">
                            <p:stCondLst>
                              <p:cond delay="5000"/>
                            </p:stCondLst>
                            <p:childTnLst>
                              <p:par>
                                <p:cTn id="45" presetID="9" presetClass="entr" presetSubtype="0" fill="hold"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dissolve">
                                      <p:cBhvr>
                                        <p:cTn id="47" dur="500"/>
                                        <p:tgtEl>
                                          <p:spTgt spid="17"/>
                                        </p:tgtEl>
                                      </p:cBhvr>
                                    </p:animEffect>
                                  </p:childTnLst>
                                </p:cTn>
                              </p:par>
                            </p:childTnLst>
                          </p:cTn>
                        </p:par>
                        <p:par>
                          <p:cTn id="48" fill="hold">
                            <p:stCondLst>
                              <p:cond delay="5500"/>
                            </p:stCondLst>
                            <p:childTnLst>
                              <p:par>
                                <p:cTn id="49" presetID="9" presetClass="entr" presetSubtype="0" fill="hold"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dissolve">
                                      <p:cBhvr>
                                        <p:cTn id="51" dur="500"/>
                                        <p:tgtEl>
                                          <p:spTgt spid="30"/>
                                        </p:tgtEl>
                                      </p:cBhvr>
                                    </p:animEffect>
                                  </p:childTnLst>
                                </p:cTn>
                              </p:par>
                            </p:childTnLst>
                          </p:cTn>
                        </p:par>
                        <p:par>
                          <p:cTn id="52" fill="hold">
                            <p:stCondLst>
                              <p:cond delay="6000"/>
                            </p:stCondLst>
                            <p:childTnLst>
                              <p:par>
                                <p:cTn id="53" presetID="9" presetClass="entr" presetSubtype="0" fill="hold" nodeType="after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dissolve">
                                      <p:cBhvr>
                                        <p:cTn id="55" dur="500"/>
                                        <p:tgtEl>
                                          <p:spTgt spid="16"/>
                                        </p:tgtEl>
                                      </p:cBhvr>
                                    </p:animEffect>
                                  </p:childTnLst>
                                </p:cTn>
                              </p:par>
                            </p:childTnLst>
                          </p:cTn>
                        </p:par>
                        <p:par>
                          <p:cTn id="56" fill="hold">
                            <p:stCondLst>
                              <p:cond delay="6500"/>
                            </p:stCondLst>
                            <p:childTnLst>
                              <p:par>
                                <p:cTn id="57" presetID="9" presetClass="entr" presetSubtype="0" fill="hold" nodeType="after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dissolve">
                                      <p:cBhvr>
                                        <p:cTn id="59" dur="500"/>
                                        <p:tgtEl>
                                          <p:spTgt spid="25"/>
                                        </p:tgtEl>
                                      </p:cBhvr>
                                    </p:animEffect>
                                  </p:childTnLst>
                                </p:cTn>
                              </p:par>
                            </p:childTnLst>
                          </p:cTn>
                        </p:par>
                        <p:par>
                          <p:cTn id="60" fill="hold">
                            <p:stCondLst>
                              <p:cond delay="7000"/>
                            </p:stCondLst>
                            <p:childTnLst>
                              <p:par>
                                <p:cTn id="61" presetID="9" presetClass="entr" presetSubtype="0" fill="hold" nodeType="after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dissolve">
                                      <p:cBhvr>
                                        <p:cTn id="63" dur="500"/>
                                        <p:tgtEl>
                                          <p:spTgt spid="10"/>
                                        </p:tgtEl>
                                      </p:cBhvr>
                                    </p:animEffect>
                                  </p:childTnLst>
                                </p:cTn>
                              </p:par>
                            </p:childTnLst>
                          </p:cTn>
                        </p:par>
                        <p:par>
                          <p:cTn id="64" fill="hold">
                            <p:stCondLst>
                              <p:cond delay="7500"/>
                            </p:stCondLst>
                            <p:childTnLst>
                              <p:par>
                                <p:cTn id="65" presetID="9" presetClass="entr" presetSubtype="0" fill="hold" nodeType="after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dissolve">
                                      <p:cBhvr>
                                        <p:cTn id="67" dur="500"/>
                                        <p:tgtEl>
                                          <p:spTgt spid="21"/>
                                        </p:tgtEl>
                                      </p:cBhvr>
                                    </p:animEffect>
                                  </p:childTnLst>
                                </p:cTn>
                              </p:par>
                            </p:childTnLst>
                          </p:cTn>
                        </p:par>
                        <p:par>
                          <p:cTn id="68" fill="hold">
                            <p:stCondLst>
                              <p:cond delay="8000"/>
                            </p:stCondLst>
                            <p:childTnLst>
                              <p:par>
                                <p:cTn id="69" presetID="9" presetClass="entr" presetSubtype="0" fill="hold" nodeType="after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dissolve">
                                      <p:cBhvr>
                                        <p:cTn id="71" dur="500"/>
                                        <p:tgtEl>
                                          <p:spTgt spid="12"/>
                                        </p:tgtEl>
                                      </p:cBhvr>
                                    </p:animEffect>
                                  </p:childTnLst>
                                </p:cTn>
                              </p:par>
                            </p:childTnLst>
                          </p:cTn>
                        </p:par>
                        <p:par>
                          <p:cTn id="72" fill="hold">
                            <p:stCondLst>
                              <p:cond delay="8500"/>
                            </p:stCondLst>
                            <p:childTnLst>
                              <p:par>
                                <p:cTn id="73" presetID="9" presetClass="entr" presetSubtype="0" fill="hold" nodeType="after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dissolve">
                                      <p:cBhvr>
                                        <p:cTn id="75" dur="500"/>
                                        <p:tgtEl>
                                          <p:spTgt spid="14"/>
                                        </p:tgtEl>
                                      </p:cBhvr>
                                    </p:animEffect>
                                  </p:childTnLst>
                                </p:cTn>
                              </p:par>
                            </p:childTnLst>
                          </p:cTn>
                        </p:par>
                        <p:par>
                          <p:cTn id="76" fill="hold">
                            <p:stCondLst>
                              <p:cond delay="9000"/>
                            </p:stCondLst>
                            <p:childTnLst>
                              <p:par>
                                <p:cTn id="77" presetID="9" presetClass="entr" presetSubtype="0" fill="hold" nodeType="afterEffect">
                                  <p:stCondLst>
                                    <p:cond delay="0"/>
                                  </p:stCondLst>
                                  <p:childTnLst>
                                    <p:set>
                                      <p:cBhvr>
                                        <p:cTn id="78" dur="1" fill="hold">
                                          <p:stCondLst>
                                            <p:cond delay="0"/>
                                          </p:stCondLst>
                                        </p:cTn>
                                        <p:tgtEl>
                                          <p:spTgt spid="19"/>
                                        </p:tgtEl>
                                        <p:attrNameLst>
                                          <p:attrName>style.visibility</p:attrName>
                                        </p:attrNameLst>
                                      </p:cBhvr>
                                      <p:to>
                                        <p:strVal val="visible"/>
                                      </p:to>
                                    </p:set>
                                    <p:animEffect transition="in" filter="dissolve">
                                      <p:cBhvr>
                                        <p:cTn id="7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2012" y="3284984"/>
            <a:ext cx="4036582" cy="678613"/>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30659" y="1340768"/>
            <a:ext cx="4445081" cy="4375951"/>
          </a:xfrm>
          <a:prstGeom prst="rect">
            <a:avLst/>
          </a:prstGeom>
        </p:spPr>
      </p:pic>
      <p:sp>
        <p:nvSpPr>
          <p:cNvPr id="2" name="Title 1"/>
          <p:cNvSpPr>
            <a:spLocks noGrp="1"/>
          </p:cNvSpPr>
          <p:nvPr>
            <p:ph type="title"/>
          </p:nvPr>
        </p:nvSpPr>
        <p:spPr>
          <a:xfrm>
            <a:off x="457200" y="274638"/>
            <a:ext cx="8229600" cy="778098"/>
          </a:xfrm>
        </p:spPr>
        <p:txBody>
          <a:bodyPr/>
          <a:lstStyle/>
          <a:p>
            <a:r>
              <a:rPr lang="pt-PT" dirty="0" err="1"/>
              <a:t>Higgs</a:t>
            </a:r>
            <a:r>
              <a:rPr lang="pt-PT" dirty="0"/>
              <a:t> </a:t>
            </a:r>
            <a:r>
              <a:rPr lang="pt-PT" dirty="0" err="1"/>
              <a:t>boson</a:t>
            </a:r>
            <a:r>
              <a:rPr lang="pt-PT" dirty="0"/>
              <a:t> </a:t>
            </a:r>
            <a:r>
              <a:rPr lang="pt-PT" dirty="0" err="1" smtClean="0"/>
              <a:t>width</a:t>
            </a:r>
            <a:endParaRPr lang="pt-PT" dirty="0"/>
          </a:p>
        </p:txBody>
      </p:sp>
      <p:sp>
        <p:nvSpPr>
          <p:cNvPr id="3" name="Content Placeholder 2"/>
          <p:cNvSpPr>
            <a:spLocks noGrp="1"/>
          </p:cNvSpPr>
          <p:nvPr>
            <p:ph idx="1"/>
          </p:nvPr>
        </p:nvSpPr>
        <p:spPr>
          <a:xfrm>
            <a:off x="1" y="1268760"/>
            <a:ext cx="4330658" cy="4962674"/>
          </a:xfrm>
        </p:spPr>
        <p:txBody>
          <a:bodyPr>
            <a:normAutofit fontScale="70000" lnSpcReduction="20000"/>
          </a:bodyPr>
          <a:lstStyle/>
          <a:p>
            <a:r>
              <a:rPr lang="pt-PT" dirty="0"/>
              <a:t>SM </a:t>
            </a:r>
            <a:r>
              <a:rPr lang="pt-PT" dirty="0" err="1"/>
              <a:t>Higgs</a:t>
            </a:r>
            <a:r>
              <a:rPr lang="pt-PT" dirty="0"/>
              <a:t> </a:t>
            </a:r>
            <a:r>
              <a:rPr lang="pt-PT" dirty="0" err="1" smtClean="0"/>
              <a:t>width</a:t>
            </a:r>
            <a:r>
              <a:rPr lang="pt-PT" dirty="0" smtClean="0"/>
              <a:t> Γ</a:t>
            </a:r>
            <a:r>
              <a:rPr lang="pt-PT" baseline="-25000" dirty="0" smtClean="0"/>
              <a:t>H</a:t>
            </a:r>
            <a:r>
              <a:rPr lang="pt-PT" dirty="0" smtClean="0"/>
              <a:t>~4.1 </a:t>
            </a:r>
            <a:r>
              <a:rPr lang="pt-PT" dirty="0" err="1" smtClean="0"/>
              <a:t>MeV</a:t>
            </a:r>
            <a:endParaRPr lang="pt-PT" dirty="0" smtClean="0"/>
          </a:p>
          <a:p>
            <a:pPr lvl="1"/>
            <a:r>
              <a:rPr lang="pt-PT" dirty="0"/>
              <a:t>T</a:t>
            </a:r>
            <a:r>
              <a:rPr lang="pt-PT" dirty="0" smtClean="0"/>
              <a:t>oo </a:t>
            </a:r>
            <a:r>
              <a:rPr lang="pt-PT" dirty="0" err="1"/>
              <a:t>small</a:t>
            </a:r>
            <a:r>
              <a:rPr lang="pt-PT" dirty="0"/>
              <a:t> to </a:t>
            </a:r>
            <a:r>
              <a:rPr lang="pt-PT" dirty="0" err="1"/>
              <a:t>be</a:t>
            </a:r>
            <a:r>
              <a:rPr lang="pt-PT" dirty="0"/>
              <a:t> </a:t>
            </a:r>
            <a:r>
              <a:rPr lang="pt-PT" dirty="0" err="1"/>
              <a:t>measured</a:t>
            </a:r>
            <a:r>
              <a:rPr lang="pt-PT" dirty="0"/>
              <a:t> </a:t>
            </a:r>
            <a:r>
              <a:rPr lang="pt-PT" dirty="0" err="1" smtClean="0"/>
              <a:t>directly</a:t>
            </a:r>
            <a:endParaRPr lang="pt-PT" dirty="0" smtClean="0"/>
          </a:p>
          <a:p>
            <a:pPr lvl="1"/>
            <a:r>
              <a:rPr lang="pt-PT" dirty="0" err="1"/>
              <a:t>Best</a:t>
            </a:r>
            <a:r>
              <a:rPr lang="pt-PT" dirty="0"/>
              <a:t> </a:t>
            </a:r>
            <a:r>
              <a:rPr lang="pt-PT" dirty="0" err="1"/>
              <a:t>direct</a:t>
            </a:r>
            <a:r>
              <a:rPr lang="pt-PT" dirty="0"/>
              <a:t> </a:t>
            </a:r>
            <a:r>
              <a:rPr lang="pt-PT" dirty="0" err="1"/>
              <a:t>limit</a:t>
            </a:r>
            <a:r>
              <a:rPr lang="pt-PT" dirty="0"/>
              <a:t> </a:t>
            </a:r>
            <a:r>
              <a:rPr lang="pt-PT" dirty="0" err="1"/>
              <a:t>from</a:t>
            </a:r>
            <a:r>
              <a:rPr lang="pt-PT" dirty="0"/>
              <a:t> CMS: </a:t>
            </a:r>
          </a:p>
          <a:p>
            <a:pPr lvl="2"/>
            <a:r>
              <a:rPr lang="pt-PT" dirty="0"/>
              <a:t>Γ</a:t>
            </a:r>
            <a:r>
              <a:rPr lang="pt-PT" baseline="-25000" dirty="0"/>
              <a:t>H </a:t>
            </a:r>
            <a:r>
              <a:rPr lang="pt-PT" dirty="0"/>
              <a:t>&lt; 1.1GeV @ 95% CL</a:t>
            </a:r>
          </a:p>
          <a:p>
            <a:r>
              <a:rPr lang="pt-PT" dirty="0" err="1" smtClean="0"/>
              <a:t>Off</a:t>
            </a:r>
            <a:r>
              <a:rPr lang="pt-PT" dirty="0" err="1"/>
              <a:t>-shell</a:t>
            </a:r>
            <a:r>
              <a:rPr lang="pt-PT" dirty="0"/>
              <a:t> </a:t>
            </a:r>
            <a:r>
              <a:rPr lang="pt-PT" dirty="0" err="1"/>
              <a:t>Higgs</a:t>
            </a:r>
            <a:r>
              <a:rPr lang="pt-PT" dirty="0"/>
              <a:t> </a:t>
            </a:r>
            <a:r>
              <a:rPr lang="pt-PT" dirty="0" err="1" smtClean="0"/>
              <a:t>production</a:t>
            </a:r>
            <a:r>
              <a:rPr lang="en-US" dirty="0" smtClean="0"/>
              <a:t> sensitive(*) to </a:t>
            </a:r>
            <a:r>
              <a:rPr lang="pt-PT" dirty="0"/>
              <a:t>Γ</a:t>
            </a:r>
            <a:r>
              <a:rPr lang="pt-PT" baseline="-25000" dirty="0"/>
              <a:t>H</a:t>
            </a:r>
            <a:endParaRPr lang="en-US" dirty="0" smtClean="0"/>
          </a:p>
          <a:p>
            <a:endParaRPr lang="pt-PT" dirty="0" smtClean="0"/>
          </a:p>
          <a:p>
            <a:endParaRPr lang="pt-PT" dirty="0"/>
          </a:p>
          <a:p>
            <a:r>
              <a:rPr lang="pt-PT" dirty="0" smtClean="0"/>
              <a:t>ATLAS </a:t>
            </a:r>
            <a:r>
              <a:rPr lang="pt-PT" dirty="0" err="1" smtClean="0"/>
              <a:t>measurement</a:t>
            </a:r>
            <a:r>
              <a:rPr lang="pt-PT" dirty="0" smtClean="0"/>
              <a:t>: </a:t>
            </a:r>
          </a:p>
          <a:p>
            <a:pPr lvl="1"/>
            <a:r>
              <a:rPr lang="pt-PT" b="1" dirty="0" smtClean="0">
                <a:sym typeface="Wingdings"/>
              </a:rPr>
              <a:t>ppH</a:t>
            </a:r>
            <a:r>
              <a:rPr lang="pt-PT" b="1" dirty="0" smtClean="0"/>
              <a:t>ZZ</a:t>
            </a:r>
            <a:r>
              <a:rPr lang="pt-PT" b="1" dirty="0">
                <a:sym typeface="Wingdings"/>
              </a:rPr>
              <a:t>4l </a:t>
            </a:r>
            <a:r>
              <a:rPr lang="pt-PT" dirty="0" err="1">
                <a:sym typeface="Wingdings"/>
              </a:rPr>
              <a:t>and</a:t>
            </a:r>
            <a:r>
              <a:rPr lang="pt-PT" dirty="0">
                <a:sym typeface="Wingdings"/>
              </a:rPr>
              <a:t> ZZ</a:t>
            </a:r>
            <a:r>
              <a:rPr lang="pt-PT" dirty="0" smtClean="0">
                <a:sym typeface="Wingdings"/>
              </a:rPr>
              <a:t>2l2</a:t>
            </a:r>
            <a:r>
              <a:rPr lang="el-GR" dirty="0" smtClean="0"/>
              <a:t>ν</a:t>
            </a:r>
            <a:endParaRPr lang="en-US" dirty="0"/>
          </a:p>
          <a:p>
            <a:pPr lvl="1"/>
            <a:r>
              <a:rPr lang="pt-PT" b="1" dirty="0"/>
              <a:t>m(</a:t>
            </a:r>
            <a:r>
              <a:rPr lang="pt-PT" b="1" dirty="0">
                <a:sym typeface="Wingdings"/>
              </a:rPr>
              <a:t>H</a:t>
            </a:r>
            <a:r>
              <a:rPr lang="pt-PT" b="1" dirty="0"/>
              <a:t>) &gt; 2 m(Z) </a:t>
            </a:r>
          </a:p>
          <a:p>
            <a:pPr lvl="1"/>
            <a:r>
              <a:rPr lang="pt-PT" dirty="0" smtClean="0"/>
              <a:t>36.1 fb</a:t>
            </a:r>
            <a:r>
              <a:rPr lang="pt-PT" baseline="30000" dirty="0" smtClean="0"/>
              <a:t>-1</a:t>
            </a:r>
            <a:r>
              <a:rPr lang="pt-PT" dirty="0" smtClean="0"/>
              <a:t> </a:t>
            </a:r>
            <a:r>
              <a:rPr lang="pt-PT" dirty="0" err="1" smtClean="0"/>
              <a:t>of</a:t>
            </a:r>
            <a:r>
              <a:rPr lang="pt-PT" dirty="0" smtClean="0"/>
              <a:t> 13 </a:t>
            </a:r>
            <a:r>
              <a:rPr lang="pt-PT" dirty="0" err="1" smtClean="0"/>
              <a:t>TeV</a:t>
            </a:r>
            <a:r>
              <a:rPr lang="pt-PT" dirty="0" smtClean="0"/>
              <a:t> data </a:t>
            </a:r>
          </a:p>
          <a:p>
            <a:pPr lvl="1"/>
            <a:r>
              <a:rPr lang="pt-PT" dirty="0" err="1" smtClean="0"/>
              <a:t>Observed</a:t>
            </a:r>
            <a:r>
              <a:rPr lang="pt-PT" dirty="0" smtClean="0"/>
              <a:t> </a:t>
            </a:r>
            <a:r>
              <a:rPr lang="pt-PT" dirty="0"/>
              <a:t>(</a:t>
            </a:r>
            <a:r>
              <a:rPr lang="pt-PT" dirty="0" err="1"/>
              <a:t>expected</a:t>
            </a:r>
            <a:r>
              <a:rPr lang="pt-PT" dirty="0"/>
              <a:t>) </a:t>
            </a:r>
            <a:r>
              <a:rPr lang="pt-PT" dirty="0" err="1" smtClean="0"/>
              <a:t>limit</a:t>
            </a:r>
            <a:r>
              <a:rPr lang="pt-PT" dirty="0" smtClean="0"/>
              <a:t>: </a:t>
            </a:r>
          </a:p>
          <a:p>
            <a:pPr lvl="2"/>
            <a:r>
              <a:rPr lang="pt-PT" dirty="0" smtClean="0">
                <a:solidFill>
                  <a:srgbClr val="FF0000"/>
                </a:solidFill>
              </a:rPr>
              <a:t>Γ</a:t>
            </a:r>
            <a:r>
              <a:rPr lang="pt-PT" baseline="-25000" dirty="0" smtClean="0">
                <a:solidFill>
                  <a:srgbClr val="FF0000"/>
                </a:solidFill>
              </a:rPr>
              <a:t>H </a:t>
            </a:r>
            <a:r>
              <a:rPr lang="pt-PT" dirty="0" smtClean="0">
                <a:solidFill>
                  <a:srgbClr val="FF0000"/>
                </a:solidFill>
              </a:rPr>
              <a:t>&lt; 14.4 </a:t>
            </a:r>
            <a:r>
              <a:rPr lang="pt-PT" dirty="0">
                <a:solidFill>
                  <a:srgbClr val="FF0000"/>
                </a:solidFill>
              </a:rPr>
              <a:t>(15.2) </a:t>
            </a:r>
            <a:r>
              <a:rPr lang="pt-PT" dirty="0" err="1" smtClean="0">
                <a:solidFill>
                  <a:srgbClr val="FF0000"/>
                </a:solidFill>
              </a:rPr>
              <a:t>MeV</a:t>
            </a:r>
            <a:endParaRPr lang="pt-PT" baseline="30000" dirty="0" smtClean="0">
              <a:solidFill>
                <a:srgbClr val="FF0000"/>
              </a:solidFill>
            </a:endParaRPr>
          </a:p>
        </p:txBody>
      </p:sp>
      <p:sp>
        <p:nvSpPr>
          <p:cNvPr id="4" name="Date Placeholder 3"/>
          <p:cNvSpPr>
            <a:spLocks noGrp="1"/>
          </p:cNvSpPr>
          <p:nvPr>
            <p:ph type="dt" sz="half" idx="10"/>
          </p:nvPr>
        </p:nvSpPr>
        <p:spPr/>
        <p:txBody>
          <a:bodyPr/>
          <a:lstStyle/>
          <a:p>
            <a:r>
              <a:rPr lang="en-US" smtClean="0"/>
              <a:t>Ricardo Gonçalo</a:t>
            </a:r>
            <a:endParaRPr lang="pt-PT"/>
          </a:p>
        </p:txBody>
      </p:sp>
      <p:sp>
        <p:nvSpPr>
          <p:cNvPr id="5" name="Footer Placeholder 4"/>
          <p:cNvSpPr>
            <a:spLocks noGrp="1"/>
          </p:cNvSpPr>
          <p:nvPr>
            <p:ph type="ftr" sz="quarter" idx="11"/>
          </p:nvPr>
        </p:nvSpPr>
        <p:spPr/>
        <p:txBody>
          <a:bodyPr/>
          <a:lstStyle/>
          <a:p>
            <a:r>
              <a:rPr lang="pt-PT" smtClean="0"/>
              <a:t>Seminar 15 May 2019 - FCUL</a:t>
            </a:r>
            <a:endParaRPr lang="pt-PT"/>
          </a:p>
        </p:txBody>
      </p:sp>
      <p:sp>
        <p:nvSpPr>
          <p:cNvPr id="6" name="Slide Number Placeholder 5"/>
          <p:cNvSpPr>
            <a:spLocks noGrp="1"/>
          </p:cNvSpPr>
          <p:nvPr>
            <p:ph type="sldNum" sz="quarter" idx="12"/>
          </p:nvPr>
        </p:nvSpPr>
        <p:spPr/>
        <p:txBody>
          <a:bodyPr/>
          <a:lstStyle/>
          <a:p>
            <a:fld id="{9B03DFD9-BCD4-D04F-A8C7-92475F67CE52}" type="slidenum">
              <a:rPr lang="pt-PT" smtClean="0"/>
              <a:t>40</a:t>
            </a:fld>
            <a:endParaRPr lang="pt-PT"/>
          </a:p>
        </p:txBody>
      </p:sp>
      <p:sp>
        <p:nvSpPr>
          <p:cNvPr id="7" name="TextBox 6"/>
          <p:cNvSpPr txBox="1"/>
          <p:nvPr/>
        </p:nvSpPr>
        <p:spPr>
          <a:xfrm>
            <a:off x="1043608" y="-27384"/>
            <a:ext cx="8100392" cy="338554"/>
          </a:xfrm>
          <a:prstGeom prst="rect">
            <a:avLst/>
          </a:prstGeom>
          <a:noFill/>
        </p:spPr>
        <p:txBody>
          <a:bodyPr wrap="square" rtlCol="0">
            <a:spAutoFit/>
          </a:bodyPr>
          <a:lstStyle/>
          <a:p>
            <a:pPr algn="r"/>
            <a:r>
              <a:rPr lang="pt-PT" sz="1600" dirty="0" smtClean="0"/>
              <a:t>arXiv</a:t>
            </a:r>
            <a:r>
              <a:rPr lang="pt-PT" sz="1600" dirty="0"/>
              <a:t>:</a:t>
            </a:r>
            <a:r>
              <a:rPr lang="pt-PT" sz="1600" dirty="0" smtClean="0"/>
              <a:t>1808.01191 [</a:t>
            </a:r>
            <a:r>
              <a:rPr lang="pt-PT" sz="1600" dirty="0" err="1" smtClean="0"/>
              <a:t>hep-ex</a:t>
            </a:r>
            <a:r>
              <a:rPr lang="pt-PT" sz="1600" dirty="0"/>
              <a:t>]/HIGG-2017-06</a:t>
            </a:r>
            <a:endParaRPr lang="pt-PT" sz="1600" dirty="0" smtClean="0"/>
          </a:p>
        </p:txBody>
      </p:sp>
      <p:pic>
        <p:nvPicPr>
          <p:cNvPr id="11" name="Picture 1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319464" y="1400663"/>
            <a:ext cx="4824536" cy="4631945"/>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727250" y="4149080"/>
            <a:ext cx="4953496" cy="1021419"/>
          </a:xfrm>
          <a:prstGeom prst="rect">
            <a:avLst/>
          </a:prstGeom>
        </p:spPr>
      </p:pic>
      <p:grpSp>
        <p:nvGrpSpPr>
          <p:cNvPr id="8" name="Group 7"/>
          <p:cNvGrpSpPr/>
          <p:nvPr/>
        </p:nvGrpSpPr>
        <p:grpSpPr>
          <a:xfrm>
            <a:off x="262012" y="188640"/>
            <a:ext cx="1623993" cy="898686"/>
            <a:chOff x="262012" y="578640"/>
            <a:chExt cx="1623993" cy="898686"/>
          </a:xfrm>
        </p:grpSpPr>
        <p:pic>
          <p:nvPicPr>
            <p:cNvPr id="14" name="Picture 13"/>
            <p:cNvPicPr>
              <a:picLocks noChangeAspect="1"/>
            </p:cNvPicPr>
            <p:nvPr/>
          </p:nvPicPr>
          <p:blipFill>
            <a:blip r:embed="rId7"/>
            <a:stretch>
              <a:fillRect/>
            </a:stretch>
          </p:blipFill>
          <p:spPr>
            <a:xfrm>
              <a:off x="262012" y="578640"/>
              <a:ext cx="1328679" cy="872995"/>
            </a:xfrm>
            <a:prstGeom prst="rect">
              <a:avLst/>
            </a:prstGeom>
          </p:spPr>
        </p:pic>
        <p:sp>
          <p:nvSpPr>
            <p:cNvPr id="15" name="TextBox 14"/>
            <p:cNvSpPr txBox="1"/>
            <p:nvPr/>
          </p:nvSpPr>
          <p:spPr>
            <a:xfrm rot="20650050">
              <a:off x="373837" y="1107994"/>
              <a:ext cx="1512168" cy="369332"/>
            </a:xfrm>
            <a:prstGeom prst="rect">
              <a:avLst/>
            </a:prstGeom>
            <a:noFill/>
          </p:spPr>
          <p:txBody>
            <a:bodyPr wrap="square" rtlCol="0">
              <a:spAutoFit/>
            </a:bodyPr>
            <a:lstStyle/>
            <a:p>
              <a:r>
                <a:rPr lang="pt-PT" b="1" dirty="0" smtClean="0">
                  <a:sym typeface="Wingdings"/>
                </a:rPr>
                <a:t>2 </a:t>
              </a:r>
              <a:r>
                <a:rPr lang="pt-PT" b="1" dirty="0" err="1" smtClean="0">
                  <a:sym typeface="Wingdings"/>
                </a:rPr>
                <a:t>Aug</a:t>
              </a:r>
              <a:r>
                <a:rPr lang="pt-PT" b="1" dirty="0" smtClean="0">
                  <a:sym typeface="Wingdings"/>
                </a:rPr>
                <a:t> </a:t>
              </a:r>
              <a:r>
                <a:rPr lang="pt-PT" b="1" dirty="0">
                  <a:sym typeface="Wingdings"/>
                </a:rPr>
                <a:t>2018</a:t>
              </a:r>
              <a:endParaRPr lang="pt-PT" dirty="0"/>
            </a:p>
          </p:txBody>
        </p:sp>
      </p:grpSp>
      <p:pic>
        <p:nvPicPr>
          <p:cNvPr id="10" name="Picture 9"/>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756576" y="698438"/>
            <a:ext cx="5887824" cy="1302458"/>
          </a:xfrm>
          <a:prstGeom prst="rect">
            <a:avLst/>
          </a:prstGeom>
        </p:spPr>
      </p:pic>
      <p:sp>
        <p:nvSpPr>
          <p:cNvPr id="16" name="TextBox 15"/>
          <p:cNvSpPr txBox="1"/>
          <p:nvPr/>
        </p:nvSpPr>
        <p:spPr>
          <a:xfrm>
            <a:off x="262012" y="6046768"/>
            <a:ext cx="8630468" cy="369332"/>
          </a:xfrm>
          <a:prstGeom prst="rect">
            <a:avLst/>
          </a:prstGeom>
          <a:noFill/>
          <a:ln>
            <a:solidFill>
              <a:srgbClr val="4F81BD"/>
            </a:solidFill>
          </a:ln>
        </p:spPr>
        <p:txBody>
          <a:bodyPr wrap="square" rtlCol="0">
            <a:spAutoFit/>
          </a:bodyPr>
          <a:lstStyle/>
          <a:p>
            <a:r>
              <a:rPr lang="pt-PT" dirty="0" smtClean="0"/>
              <a:t>(*) Assume </a:t>
            </a:r>
            <a:r>
              <a:rPr lang="pt-PT" dirty="0" err="1" smtClean="0"/>
              <a:t>interference</a:t>
            </a:r>
            <a:r>
              <a:rPr lang="pt-PT" dirty="0" smtClean="0"/>
              <a:t> </a:t>
            </a:r>
            <a:r>
              <a:rPr lang="pt-PT" dirty="0" err="1" smtClean="0"/>
              <a:t>term</a:t>
            </a:r>
            <a:r>
              <a:rPr lang="pt-PT" dirty="0" smtClean="0"/>
              <a:t> </a:t>
            </a:r>
            <a:r>
              <a:rPr lang="pt-PT" dirty="0" err="1" smtClean="0"/>
              <a:t>with</a:t>
            </a:r>
            <a:r>
              <a:rPr lang="pt-PT" dirty="0" smtClean="0"/>
              <a:t>                     </a:t>
            </a:r>
            <a:r>
              <a:rPr lang="pt-PT" dirty="0"/>
              <a:t> </a:t>
            </a:r>
            <a:r>
              <a:rPr lang="pt-PT" dirty="0" smtClean="0"/>
              <a:t>  </a:t>
            </a:r>
            <a:r>
              <a:rPr lang="pt-PT" dirty="0" err="1" smtClean="0"/>
              <a:t>proportional</a:t>
            </a:r>
            <a:r>
              <a:rPr lang="pt-PT" dirty="0" smtClean="0"/>
              <a:t> to </a:t>
            </a:r>
            <a:endParaRPr lang="pt-PT" dirty="0"/>
          </a:p>
        </p:txBody>
      </p:sp>
      <p:pic>
        <p:nvPicPr>
          <p:cNvPr id="17" name="Picture 16"/>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707904" y="6131418"/>
            <a:ext cx="936104" cy="249910"/>
          </a:xfrm>
          <a:prstGeom prst="rect">
            <a:avLst/>
          </a:prstGeom>
        </p:spPr>
      </p:pic>
      <p:pic>
        <p:nvPicPr>
          <p:cNvPr id="18" name="Picture 17"/>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299448" y="6080312"/>
            <a:ext cx="2232992" cy="301015"/>
          </a:xfrm>
          <a:prstGeom prst="rect">
            <a:avLst/>
          </a:prstGeom>
        </p:spPr>
      </p:pic>
    </p:spTree>
    <p:extLst>
      <p:ext uri="{BB962C8B-B14F-4D97-AF65-F5344CB8AC3E}">
        <p14:creationId xmlns:p14="http://schemas.microsoft.com/office/powerpoint/2010/main" val="31250738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pt-PT" dirty="0" err="1" smtClean="0"/>
              <a:t>Exploring</a:t>
            </a:r>
            <a:r>
              <a:rPr lang="pt-PT" dirty="0" smtClean="0"/>
              <a:t> </a:t>
            </a:r>
            <a:r>
              <a:rPr lang="pt-PT" dirty="0" err="1" smtClean="0"/>
              <a:t>the</a:t>
            </a:r>
            <a:r>
              <a:rPr lang="pt-PT" dirty="0" smtClean="0"/>
              <a:t> </a:t>
            </a:r>
            <a:r>
              <a:rPr lang="pt-PT" dirty="0" err="1" smtClean="0"/>
              <a:t>Yukawa</a:t>
            </a:r>
            <a:r>
              <a:rPr lang="pt-PT" dirty="0" smtClean="0"/>
              <a:t> sector</a:t>
            </a:r>
            <a:endParaRPr lang="pt-PT" dirty="0"/>
          </a:p>
        </p:txBody>
      </p:sp>
      <p:sp>
        <p:nvSpPr>
          <p:cNvPr id="5" name="Date Placeholder 4"/>
          <p:cNvSpPr>
            <a:spLocks noGrp="1"/>
          </p:cNvSpPr>
          <p:nvPr>
            <p:ph type="dt" sz="half" idx="10"/>
          </p:nvPr>
        </p:nvSpPr>
        <p:spPr/>
        <p:txBody>
          <a:bodyPr/>
          <a:lstStyle/>
          <a:p>
            <a:r>
              <a:rPr lang="en-US" smtClean="0"/>
              <a:t>Ricardo Gonçalo</a:t>
            </a:r>
            <a:endParaRPr lang="pt-PT"/>
          </a:p>
        </p:txBody>
      </p:sp>
      <p:sp>
        <p:nvSpPr>
          <p:cNvPr id="6" name="Footer Placeholder 5"/>
          <p:cNvSpPr>
            <a:spLocks noGrp="1"/>
          </p:cNvSpPr>
          <p:nvPr>
            <p:ph type="ftr" sz="quarter" idx="11"/>
          </p:nvPr>
        </p:nvSpPr>
        <p:spPr/>
        <p:txBody>
          <a:bodyPr/>
          <a:lstStyle/>
          <a:p>
            <a:r>
              <a:rPr lang="pt-PT" smtClean="0"/>
              <a:t>Seminar 15 May 2019 - FCUL</a:t>
            </a:r>
            <a:endParaRPr lang="pt-PT"/>
          </a:p>
        </p:txBody>
      </p:sp>
      <p:sp>
        <p:nvSpPr>
          <p:cNvPr id="7" name="Slide Number Placeholder 6"/>
          <p:cNvSpPr>
            <a:spLocks noGrp="1"/>
          </p:cNvSpPr>
          <p:nvPr>
            <p:ph type="sldNum" sz="quarter" idx="12"/>
          </p:nvPr>
        </p:nvSpPr>
        <p:spPr/>
        <p:txBody>
          <a:bodyPr/>
          <a:lstStyle/>
          <a:p>
            <a:fld id="{9B03DFD9-BCD4-D04F-A8C7-92475F67CE52}" type="slidenum">
              <a:rPr lang="pt-PT" smtClean="0"/>
              <a:t>41</a:t>
            </a:fld>
            <a:endParaRPr lang="pt-PT"/>
          </a:p>
        </p:txBody>
      </p:sp>
      <p:grpSp>
        <p:nvGrpSpPr>
          <p:cNvPr id="23" name="Group 22"/>
          <p:cNvGrpSpPr/>
          <p:nvPr/>
        </p:nvGrpSpPr>
        <p:grpSpPr>
          <a:xfrm>
            <a:off x="1979712" y="1296144"/>
            <a:ext cx="5361893" cy="5229200"/>
            <a:chOff x="1475656" y="1264926"/>
            <a:chExt cx="5361893" cy="5229200"/>
          </a:xfrm>
        </p:grpSpPr>
        <p:pic>
          <p:nvPicPr>
            <p:cNvPr id="18" name="Picture 1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475656" y="1264926"/>
              <a:ext cx="5361893" cy="5229200"/>
            </a:xfrm>
            <a:prstGeom prst="rect">
              <a:avLst/>
            </a:prstGeom>
          </p:spPr>
        </p:pic>
        <p:sp>
          <p:nvSpPr>
            <p:cNvPr id="19" name="Oval 18"/>
            <p:cNvSpPr/>
            <p:nvPr/>
          </p:nvSpPr>
          <p:spPr>
            <a:xfrm>
              <a:off x="5868144" y="2132856"/>
              <a:ext cx="397024" cy="432048"/>
            </a:xfrm>
            <a:prstGeom prst="ellips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PT"/>
            </a:p>
          </p:txBody>
        </p:sp>
        <p:sp>
          <p:nvSpPr>
            <p:cNvPr id="20" name="Oval 19"/>
            <p:cNvSpPr/>
            <p:nvPr/>
          </p:nvSpPr>
          <p:spPr>
            <a:xfrm>
              <a:off x="4283968" y="3429000"/>
              <a:ext cx="397024" cy="432048"/>
            </a:xfrm>
            <a:prstGeom prst="ellips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PT"/>
            </a:p>
          </p:txBody>
        </p:sp>
        <p:sp>
          <p:nvSpPr>
            <p:cNvPr id="21" name="Oval 20"/>
            <p:cNvSpPr/>
            <p:nvPr/>
          </p:nvSpPr>
          <p:spPr>
            <a:xfrm>
              <a:off x="3958952" y="3573016"/>
              <a:ext cx="397024" cy="432048"/>
            </a:xfrm>
            <a:prstGeom prst="ellips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PT"/>
            </a:p>
          </p:txBody>
        </p:sp>
        <p:sp>
          <p:nvSpPr>
            <p:cNvPr id="22" name="Oval 21"/>
            <p:cNvSpPr/>
            <p:nvPr/>
          </p:nvSpPr>
          <p:spPr>
            <a:xfrm>
              <a:off x="2590800" y="4437112"/>
              <a:ext cx="397024" cy="432048"/>
            </a:xfrm>
            <a:prstGeom prst="ellips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PT"/>
            </a:p>
          </p:txBody>
        </p:sp>
      </p:grpSp>
      <p:pic>
        <p:nvPicPr>
          <p:cNvPr id="15" name="Picture 1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52936" y="4365104"/>
            <a:ext cx="2845296" cy="974982"/>
          </a:xfrm>
          <a:prstGeom prst="rect">
            <a:avLst/>
          </a:prstGeom>
          <a:noFill/>
          <a:ln>
            <a:noFill/>
          </a:ln>
        </p:spPr>
      </p:pic>
    </p:spTree>
    <p:extLst>
      <p:ext uri="{BB962C8B-B14F-4D97-AF65-F5344CB8AC3E}">
        <p14:creationId xmlns:p14="http://schemas.microsoft.com/office/powerpoint/2010/main" val="91005788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lstStyle/>
          <a:p>
            <a:r>
              <a:rPr lang="pt-PT" dirty="0" err="1" smtClean="0"/>
              <a:t>Observation</a:t>
            </a:r>
            <a:r>
              <a:rPr lang="pt-PT" dirty="0" smtClean="0"/>
              <a:t> </a:t>
            </a:r>
            <a:r>
              <a:rPr lang="pt-PT" dirty="0" err="1" smtClean="0"/>
              <a:t>of</a:t>
            </a:r>
            <a:r>
              <a:rPr lang="pt-PT" dirty="0" smtClean="0"/>
              <a:t> </a:t>
            </a:r>
            <a:r>
              <a:rPr lang="pt-PT" dirty="0" err="1"/>
              <a:t>H</a:t>
            </a:r>
            <a:r>
              <a:rPr lang="pt-PT" dirty="0" err="1">
                <a:sym typeface="Wingdings"/>
              </a:rPr>
              <a:t></a:t>
            </a:r>
            <a:r>
              <a:rPr lang="pt-PT" dirty="0" err="1"/>
              <a:t>ττ</a:t>
            </a:r>
            <a:endParaRPr lang="pt-PT" dirty="0"/>
          </a:p>
        </p:txBody>
      </p:sp>
      <p:sp>
        <p:nvSpPr>
          <p:cNvPr id="3" name="Content Placeholder 2"/>
          <p:cNvSpPr>
            <a:spLocks noGrp="1"/>
          </p:cNvSpPr>
          <p:nvPr>
            <p:ph idx="1"/>
          </p:nvPr>
        </p:nvSpPr>
        <p:spPr>
          <a:xfrm>
            <a:off x="179512" y="1154060"/>
            <a:ext cx="5760640" cy="2634980"/>
          </a:xfrm>
        </p:spPr>
        <p:txBody>
          <a:bodyPr>
            <a:normAutofit fontScale="55000" lnSpcReduction="20000"/>
          </a:bodyPr>
          <a:lstStyle/>
          <a:p>
            <a:r>
              <a:rPr lang="pt-PT" dirty="0"/>
              <a:t>Combine </a:t>
            </a:r>
            <a:r>
              <a:rPr lang="pt-PT" dirty="0" err="1"/>
              <a:t>all</a:t>
            </a:r>
            <a:r>
              <a:rPr lang="pt-PT" dirty="0"/>
              <a:t> final: 𝝉</a:t>
            </a:r>
            <a:r>
              <a:rPr lang="pt-PT" baseline="-25000" dirty="0" err="1"/>
              <a:t>had</a:t>
            </a:r>
            <a:r>
              <a:rPr lang="pt-PT" dirty="0"/>
              <a:t>𝝉</a:t>
            </a:r>
            <a:r>
              <a:rPr lang="pt-PT" baseline="-25000" dirty="0" err="1"/>
              <a:t>had</a:t>
            </a:r>
            <a:r>
              <a:rPr lang="pt-PT" dirty="0"/>
              <a:t>, 𝝉</a:t>
            </a:r>
            <a:r>
              <a:rPr lang="pt-PT" baseline="-25000" dirty="0" err="1"/>
              <a:t>lep</a:t>
            </a:r>
            <a:r>
              <a:rPr lang="pt-PT" dirty="0"/>
              <a:t>𝝉</a:t>
            </a:r>
            <a:r>
              <a:rPr lang="pt-PT" baseline="-25000" dirty="0" err="1"/>
              <a:t>had</a:t>
            </a:r>
            <a:r>
              <a:rPr lang="pt-PT" dirty="0"/>
              <a:t>, </a:t>
            </a:r>
            <a:r>
              <a:rPr lang="pt-PT" dirty="0" smtClean="0"/>
              <a:t>𝝉</a:t>
            </a:r>
            <a:r>
              <a:rPr lang="pt-PT" baseline="-25000" dirty="0" err="1" smtClean="0"/>
              <a:t>lep</a:t>
            </a:r>
            <a:r>
              <a:rPr lang="pt-PT" dirty="0" smtClean="0"/>
              <a:t>𝝉</a:t>
            </a:r>
            <a:r>
              <a:rPr lang="pt-PT" baseline="-25000" dirty="0" err="1" smtClean="0"/>
              <a:t>lep</a:t>
            </a:r>
            <a:endParaRPr lang="pt-PT" baseline="-25000" dirty="0" smtClean="0"/>
          </a:p>
          <a:p>
            <a:r>
              <a:rPr lang="pt-PT" dirty="0" smtClean="0"/>
              <a:t>3 </a:t>
            </a:r>
            <a:r>
              <a:rPr lang="pt-PT" dirty="0" err="1" smtClean="0"/>
              <a:t>categories</a:t>
            </a:r>
            <a:r>
              <a:rPr lang="pt-PT" dirty="0"/>
              <a:t>: 0-jet</a:t>
            </a:r>
            <a:r>
              <a:rPr lang="pt-PT" dirty="0" smtClean="0"/>
              <a:t>, VBF </a:t>
            </a:r>
            <a:r>
              <a:rPr lang="pt-PT" dirty="0" err="1"/>
              <a:t>and</a:t>
            </a:r>
            <a:r>
              <a:rPr lang="pt-PT" dirty="0"/>
              <a:t> </a:t>
            </a:r>
            <a:r>
              <a:rPr lang="pt-PT" dirty="0" err="1"/>
              <a:t>boosted</a:t>
            </a:r>
            <a:r>
              <a:rPr lang="pt-PT" dirty="0"/>
              <a:t> (</a:t>
            </a:r>
            <a:r>
              <a:rPr lang="pt-PT" dirty="0" err="1"/>
              <a:t>mostly</a:t>
            </a:r>
            <a:r>
              <a:rPr lang="pt-PT" dirty="0"/>
              <a:t> </a:t>
            </a:r>
            <a:r>
              <a:rPr lang="pt-PT" dirty="0" err="1"/>
              <a:t>ggF</a:t>
            </a:r>
            <a:r>
              <a:rPr lang="pt-PT" dirty="0"/>
              <a:t>)</a:t>
            </a:r>
          </a:p>
          <a:p>
            <a:r>
              <a:rPr lang="pt-PT" dirty="0"/>
              <a:t>35.9 </a:t>
            </a:r>
            <a:r>
              <a:rPr lang="pt-PT" dirty="0" smtClean="0"/>
              <a:t>fb-1 </a:t>
            </a:r>
            <a:r>
              <a:rPr lang="pt-PT" dirty="0" err="1" smtClean="0"/>
              <a:t>of</a:t>
            </a:r>
            <a:r>
              <a:rPr lang="pt-PT" dirty="0" smtClean="0"/>
              <a:t> 13 </a:t>
            </a:r>
            <a:r>
              <a:rPr lang="pt-PT" dirty="0" err="1" smtClean="0"/>
              <a:t>TeV</a:t>
            </a:r>
            <a:r>
              <a:rPr lang="pt-PT" dirty="0" smtClean="0"/>
              <a:t> data</a:t>
            </a:r>
          </a:p>
          <a:p>
            <a:r>
              <a:rPr lang="en-US" dirty="0"/>
              <a:t>2D likelihood </a:t>
            </a:r>
            <a:r>
              <a:rPr lang="en-US" dirty="0" smtClean="0"/>
              <a:t>fit using m</a:t>
            </a:r>
            <a:r>
              <a:rPr lang="en-US" baseline="-25000" dirty="0" smtClean="0"/>
              <a:t>𝜏𝜏</a:t>
            </a:r>
            <a:r>
              <a:rPr lang="en-US" dirty="0" smtClean="0"/>
              <a:t>, </a:t>
            </a:r>
            <a:r>
              <a:rPr lang="en-US" dirty="0" err="1"/>
              <a:t>m</a:t>
            </a:r>
            <a:r>
              <a:rPr lang="en-US" baseline="-25000" dirty="0" err="1"/>
              <a:t>jj</a:t>
            </a:r>
            <a:r>
              <a:rPr lang="en-US" dirty="0"/>
              <a:t> or </a:t>
            </a:r>
            <a:r>
              <a:rPr lang="en-US" dirty="0" err="1" smtClean="0"/>
              <a:t>p</a:t>
            </a:r>
            <a:r>
              <a:rPr lang="en-US" baseline="-25000" dirty="0" err="1" smtClean="0"/>
              <a:t>T</a:t>
            </a:r>
            <a:r>
              <a:rPr lang="en-US" baseline="30000" dirty="0" smtClean="0"/>
              <a:t>𝜏𝜏</a:t>
            </a:r>
            <a:endParaRPr lang="en-US" dirty="0"/>
          </a:p>
          <a:p>
            <a:r>
              <a:rPr lang="en-US" dirty="0" smtClean="0"/>
              <a:t>Observed </a:t>
            </a:r>
            <a:r>
              <a:rPr lang="en-US" dirty="0"/>
              <a:t>(</a:t>
            </a:r>
            <a:r>
              <a:rPr lang="en-US" dirty="0" smtClean="0"/>
              <a:t>expected) </a:t>
            </a:r>
            <a:r>
              <a:rPr lang="en-US" dirty="0"/>
              <a:t>significance of 4.9𝝈 (4.7𝝈)</a:t>
            </a:r>
          </a:p>
          <a:p>
            <a:r>
              <a:rPr lang="en-US" dirty="0" smtClean="0"/>
              <a:t>Combining </a:t>
            </a:r>
            <a:r>
              <a:rPr lang="en-US" dirty="0"/>
              <a:t>with Run 1: </a:t>
            </a:r>
            <a:endParaRPr lang="en-US" dirty="0" smtClean="0"/>
          </a:p>
          <a:p>
            <a:pPr lvl="1"/>
            <a:r>
              <a:rPr lang="en-US" dirty="0"/>
              <a:t>36 fb-1 of 13 </a:t>
            </a:r>
            <a:r>
              <a:rPr lang="en-US" dirty="0" err="1"/>
              <a:t>TeV</a:t>
            </a:r>
            <a:r>
              <a:rPr lang="en-US" dirty="0"/>
              <a:t> data:  </a:t>
            </a:r>
            <a:r>
              <a:rPr lang="en-US" dirty="0" smtClean="0">
                <a:solidFill>
                  <a:srgbClr val="FF0000"/>
                </a:solidFill>
              </a:rPr>
              <a:t>4.9 </a:t>
            </a:r>
            <a:r>
              <a:rPr lang="en-US" dirty="0">
                <a:solidFill>
                  <a:srgbClr val="FF0000"/>
                </a:solidFill>
              </a:rPr>
              <a:t>𝝈 observed; </a:t>
            </a:r>
            <a:r>
              <a:rPr lang="en-US" dirty="0" smtClean="0">
                <a:solidFill>
                  <a:srgbClr val="FF0000"/>
                </a:solidFill>
              </a:rPr>
              <a:t>4.7 </a:t>
            </a:r>
            <a:r>
              <a:rPr lang="en-US" dirty="0">
                <a:solidFill>
                  <a:srgbClr val="FF0000"/>
                </a:solidFill>
              </a:rPr>
              <a:t>𝝈 expected</a:t>
            </a:r>
            <a:endParaRPr lang="pt-PT" dirty="0">
              <a:solidFill>
                <a:srgbClr val="FF0000"/>
              </a:solidFill>
            </a:endParaRPr>
          </a:p>
          <a:p>
            <a:pPr lvl="1"/>
            <a:r>
              <a:rPr lang="pt-PT" dirty="0" err="1"/>
              <a:t>Combining</a:t>
            </a:r>
            <a:r>
              <a:rPr lang="pt-PT" dirty="0"/>
              <a:t> </a:t>
            </a:r>
            <a:r>
              <a:rPr lang="pt-PT" dirty="0" err="1"/>
              <a:t>with</a:t>
            </a:r>
            <a:r>
              <a:rPr lang="pt-PT" dirty="0"/>
              <a:t> </a:t>
            </a:r>
            <a:r>
              <a:rPr lang="pt-PT" dirty="0" err="1" smtClean="0"/>
              <a:t>Run</a:t>
            </a:r>
            <a:r>
              <a:rPr lang="pt-PT" dirty="0" smtClean="0"/>
              <a:t> 1</a:t>
            </a:r>
            <a:r>
              <a:rPr lang="en-US" dirty="0" smtClean="0"/>
              <a:t>: </a:t>
            </a:r>
            <a:r>
              <a:rPr lang="en-US" dirty="0" smtClean="0">
                <a:solidFill>
                  <a:srgbClr val="FF0000"/>
                </a:solidFill>
              </a:rPr>
              <a:t>5.9 </a:t>
            </a:r>
            <a:r>
              <a:rPr lang="en-US" dirty="0">
                <a:solidFill>
                  <a:srgbClr val="FF0000"/>
                </a:solidFill>
              </a:rPr>
              <a:t>𝝈 observed; </a:t>
            </a:r>
            <a:r>
              <a:rPr lang="en-US" dirty="0" smtClean="0">
                <a:solidFill>
                  <a:srgbClr val="FF0000"/>
                </a:solidFill>
              </a:rPr>
              <a:t>5.9 </a:t>
            </a:r>
            <a:r>
              <a:rPr lang="en-US" dirty="0">
                <a:solidFill>
                  <a:srgbClr val="FF0000"/>
                </a:solidFill>
              </a:rPr>
              <a:t>𝝈 </a:t>
            </a:r>
            <a:r>
              <a:rPr lang="en-US" dirty="0" smtClean="0">
                <a:solidFill>
                  <a:srgbClr val="FF0000"/>
                </a:solidFill>
              </a:rPr>
              <a:t>expected</a:t>
            </a:r>
            <a:endParaRPr lang="pt-PT" dirty="0">
              <a:solidFill>
                <a:srgbClr val="FF0000"/>
              </a:solidFill>
            </a:endParaRPr>
          </a:p>
          <a:p>
            <a:pPr lvl="1"/>
            <a:r>
              <a:rPr lang="en-US" dirty="0" smtClean="0">
                <a:solidFill>
                  <a:srgbClr val="FF0000"/>
                </a:solidFill>
              </a:rPr>
              <a:t>𝝁 </a:t>
            </a:r>
            <a:r>
              <a:rPr lang="en-US" dirty="0">
                <a:solidFill>
                  <a:srgbClr val="FF0000"/>
                </a:solidFill>
              </a:rPr>
              <a:t>= 0.98 ± </a:t>
            </a:r>
            <a:r>
              <a:rPr lang="en-US" dirty="0" smtClean="0">
                <a:solidFill>
                  <a:srgbClr val="FF0000"/>
                </a:solidFill>
              </a:rPr>
              <a:t>0.18</a:t>
            </a:r>
            <a:endParaRPr lang="en-US" dirty="0">
              <a:solidFill>
                <a:srgbClr val="FF0000"/>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96136" y="980728"/>
            <a:ext cx="2906307" cy="281222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68042" y="3773230"/>
            <a:ext cx="3018758" cy="289613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40052" y="3717032"/>
            <a:ext cx="5600100" cy="3031981"/>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5768" y="-27384"/>
            <a:ext cx="653390" cy="653390"/>
          </a:xfrm>
          <a:prstGeom prst="rect">
            <a:avLst/>
          </a:prstGeom>
        </p:spPr>
      </p:pic>
      <p:sp>
        <p:nvSpPr>
          <p:cNvPr id="9" name="TextBox 8"/>
          <p:cNvSpPr txBox="1"/>
          <p:nvPr/>
        </p:nvSpPr>
        <p:spPr>
          <a:xfrm>
            <a:off x="5751478" y="17303"/>
            <a:ext cx="3384376" cy="369332"/>
          </a:xfrm>
          <a:prstGeom prst="rect">
            <a:avLst/>
          </a:prstGeom>
          <a:noFill/>
        </p:spPr>
        <p:txBody>
          <a:bodyPr wrap="square" rtlCol="0">
            <a:spAutoFit/>
          </a:bodyPr>
          <a:lstStyle/>
          <a:p>
            <a:pPr algn="r"/>
            <a:r>
              <a:rPr lang="hu-HU" dirty="0"/>
              <a:t>Phys. Lett. B 779 (2018) 283</a:t>
            </a:r>
            <a:endParaRPr lang="pt-PT" dirty="0"/>
          </a:p>
        </p:txBody>
      </p:sp>
      <p:sp>
        <p:nvSpPr>
          <p:cNvPr id="10" name="Date Placeholder 9"/>
          <p:cNvSpPr>
            <a:spLocks noGrp="1"/>
          </p:cNvSpPr>
          <p:nvPr>
            <p:ph type="dt" sz="half" idx="10"/>
          </p:nvPr>
        </p:nvSpPr>
        <p:spPr/>
        <p:txBody>
          <a:bodyPr/>
          <a:lstStyle/>
          <a:p>
            <a:r>
              <a:rPr lang="en-US" smtClean="0"/>
              <a:t>Ricardo Gonçalo</a:t>
            </a:r>
            <a:endParaRPr lang="pt-PT"/>
          </a:p>
        </p:txBody>
      </p:sp>
      <p:sp>
        <p:nvSpPr>
          <p:cNvPr id="11" name="Footer Placeholder 10"/>
          <p:cNvSpPr>
            <a:spLocks noGrp="1"/>
          </p:cNvSpPr>
          <p:nvPr>
            <p:ph type="ftr" sz="quarter" idx="11"/>
          </p:nvPr>
        </p:nvSpPr>
        <p:spPr/>
        <p:txBody>
          <a:bodyPr/>
          <a:lstStyle/>
          <a:p>
            <a:r>
              <a:rPr lang="pt-PT" smtClean="0"/>
              <a:t>Seminar 15 May 2019 - FCUL</a:t>
            </a:r>
            <a:endParaRPr lang="pt-PT"/>
          </a:p>
        </p:txBody>
      </p:sp>
      <p:sp>
        <p:nvSpPr>
          <p:cNvPr id="12" name="Slide Number Placeholder 11"/>
          <p:cNvSpPr>
            <a:spLocks noGrp="1"/>
          </p:cNvSpPr>
          <p:nvPr>
            <p:ph type="sldNum" sz="quarter" idx="12"/>
          </p:nvPr>
        </p:nvSpPr>
        <p:spPr/>
        <p:txBody>
          <a:bodyPr/>
          <a:lstStyle/>
          <a:p>
            <a:fld id="{9B03DFD9-BCD4-D04F-A8C7-92475F67CE52}" type="slidenum">
              <a:rPr lang="pt-PT" smtClean="0"/>
              <a:t>42</a:t>
            </a:fld>
            <a:endParaRPr lang="pt-PT"/>
          </a:p>
        </p:txBody>
      </p:sp>
    </p:spTree>
    <p:extLst>
      <p:ext uri="{BB962C8B-B14F-4D97-AF65-F5344CB8AC3E}">
        <p14:creationId xmlns:p14="http://schemas.microsoft.com/office/powerpoint/2010/main" val="3526000255"/>
      </p:ext>
    </p:extLst>
  </p:cSld>
  <p:clrMapOvr>
    <a:masterClrMapping/>
  </p:clrMapOvr>
  <mc:AlternateContent xmlns:mc="http://schemas.openxmlformats.org/markup-compatibility/2006" xmlns:p14="http://schemas.microsoft.com/office/powerpoint/2010/main">
    <mc:Choice Requires="p14">
      <p:transition spd="slow" p14:dur="2000" advTm="42976"/>
    </mc:Choice>
    <mc:Fallback xmlns="">
      <p:transition xmlns:p14="http://schemas.microsoft.com/office/powerpoint/2010/main" spd="slow" advTm="42976"/>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2114"/>
          </a:xfrm>
        </p:spPr>
        <p:txBody>
          <a:bodyPr>
            <a:normAutofit/>
          </a:bodyPr>
          <a:lstStyle/>
          <a:p>
            <a:r>
              <a:rPr lang="pt-PT" dirty="0" err="1" smtClean="0"/>
              <a:t>Observation</a:t>
            </a:r>
            <a:r>
              <a:rPr lang="pt-PT" dirty="0" smtClean="0"/>
              <a:t> </a:t>
            </a:r>
            <a:r>
              <a:rPr lang="pt-PT" dirty="0" err="1" smtClean="0"/>
              <a:t>of</a:t>
            </a:r>
            <a:r>
              <a:rPr lang="pt-PT" dirty="0" smtClean="0"/>
              <a:t> </a:t>
            </a:r>
            <a:r>
              <a:rPr lang="pt-PT" dirty="0" err="1" smtClean="0"/>
              <a:t>H</a:t>
            </a:r>
            <a:r>
              <a:rPr lang="pt-PT" dirty="0" err="1" smtClean="0">
                <a:sym typeface="Wingdings"/>
              </a:rPr>
              <a:t></a:t>
            </a:r>
            <a:r>
              <a:rPr lang="pt-PT" dirty="0" err="1" smtClean="0"/>
              <a:t>τ</a:t>
            </a:r>
            <a:r>
              <a:rPr lang="pt-PT" dirty="0" err="1"/>
              <a:t>τ</a:t>
            </a:r>
            <a:endParaRPr lang="pt-PT" dirty="0"/>
          </a:p>
        </p:txBody>
      </p:sp>
      <p:sp>
        <p:nvSpPr>
          <p:cNvPr id="3" name="Content Placeholder 2"/>
          <p:cNvSpPr>
            <a:spLocks noGrp="1"/>
          </p:cNvSpPr>
          <p:nvPr>
            <p:ph sz="half" idx="1"/>
          </p:nvPr>
        </p:nvSpPr>
        <p:spPr>
          <a:xfrm>
            <a:off x="192740" y="1196752"/>
            <a:ext cx="8843755" cy="2914111"/>
          </a:xfrm>
        </p:spPr>
        <p:txBody>
          <a:bodyPr>
            <a:normAutofit fontScale="62500" lnSpcReduction="20000"/>
          </a:bodyPr>
          <a:lstStyle/>
          <a:p>
            <a:r>
              <a:rPr lang="pt-PT" dirty="0" smtClean="0"/>
              <a:t>Combine </a:t>
            </a:r>
            <a:r>
              <a:rPr lang="pt-PT" dirty="0" err="1" smtClean="0"/>
              <a:t>all</a:t>
            </a:r>
            <a:r>
              <a:rPr lang="pt-PT" dirty="0" smtClean="0"/>
              <a:t> final: 𝝉</a:t>
            </a:r>
            <a:r>
              <a:rPr lang="pt-PT" baseline="-25000" dirty="0" err="1" smtClean="0"/>
              <a:t>had</a:t>
            </a:r>
            <a:r>
              <a:rPr lang="pt-PT" dirty="0" smtClean="0"/>
              <a:t>𝝉</a:t>
            </a:r>
            <a:r>
              <a:rPr lang="pt-PT" baseline="-25000" dirty="0" err="1" smtClean="0"/>
              <a:t>had</a:t>
            </a:r>
            <a:r>
              <a:rPr lang="pt-PT" dirty="0" smtClean="0"/>
              <a:t>, 𝝉</a:t>
            </a:r>
            <a:r>
              <a:rPr lang="pt-PT" baseline="-25000" dirty="0" err="1" smtClean="0"/>
              <a:t>lep</a:t>
            </a:r>
            <a:r>
              <a:rPr lang="pt-PT" dirty="0" smtClean="0"/>
              <a:t>𝝉</a:t>
            </a:r>
            <a:r>
              <a:rPr lang="pt-PT" baseline="-25000" dirty="0" err="1" smtClean="0"/>
              <a:t>had</a:t>
            </a:r>
            <a:r>
              <a:rPr lang="pt-PT" dirty="0" smtClean="0"/>
              <a:t>, 𝝉</a:t>
            </a:r>
            <a:r>
              <a:rPr lang="pt-PT" baseline="-25000" dirty="0" err="1" smtClean="0"/>
              <a:t>lep</a:t>
            </a:r>
            <a:r>
              <a:rPr lang="pt-PT" dirty="0" smtClean="0"/>
              <a:t>𝝉</a:t>
            </a:r>
            <a:r>
              <a:rPr lang="pt-PT" baseline="-25000" dirty="0" err="1" smtClean="0"/>
              <a:t>lep</a:t>
            </a:r>
            <a:endParaRPr lang="pt-PT" baseline="-25000" dirty="0" smtClean="0"/>
          </a:p>
          <a:p>
            <a:r>
              <a:rPr lang="pt-PT" dirty="0" err="1" smtClean="0"/>
              <a:t>Categories</a:t>
            </a:r>
            <a:r>
              <a:rPr lang="pt-PT" dirty="0" smtClean="0"/>
              <a:t> </a:t>
            </a:r>
            <a:r>
              <a:rPr lang="pt-PT" dirty="0" err="1" smtClean="0"/>
              <a:t>targeting</a:t>
            </a:r>
            <a:r>
              <a:rPr lang="pt-PT" dirty="0" smtClean="0"/>
              <a:t>  </a:t>
            </a:r>
            <a:r>
              <a:rPr lang="pt-PT" dirty="0" err="1" smtClean="0"/>
              <a:t>boosted</a:t>
            </a:r>
            <a:r>
              <a:rPr lang="pt-PT" dirty="0" smtClean="0"/>
              <a:t> </a:t>
            </a:r>
            <a:r>
              <a:rPr lang="pt-PT" dirty="0" err="1" smtClean="0"/>
              <a:t>Higgs</a:t>
            </a:r>
            <a:r>
              <a:rPr lang="pt-PT" dirty="0" smtClean="0"/>
              <a:t> (</a:t>
            </a:r>
            <a:r>
              <a:rPr lang="pt-PT" dirty="0" err="1" smtClean="0"/>
              <a:t>mostly</a:t>
            </a:r>
            <a:r>
              <a:rPr lang="pt-PT" dirty="0" smtClean="0"/>
              <a:t> </a:t>
            </a:r>
            <a:r>
              <a:rPr lang="pt-PT" dirty="0" err="1" smtClean="0"/>
              <a:t>ggF</a:t>
            </a:r>
            <a:r>
              <a:rPr lang="pt-PT" dirty="0" smtClean="0"/>
              <a:t>) </a:t>
            </a:r>
            <a:r>
              <a:rPr lang="pt-PT" dirty="0" err="1"/>
              <a:t>and</a:t>
            </a:r>
            <a:r>
              <a:rPr lang="pt-PT" dirty="0"/>
              <a:t> </a:t>
            </a:r>
            <a:r>
              <a:rPr lang="pt-PT" dirty="0" smtClean="0"/>
              <a:t>VBF (</a:t>
            </a:r>
            <a:r>
              <a:rPr lang="pt-PT" dirty="0" err="1" smtClean="0"/>
              <a:t>additional</a:t>
            </a:r>
            <a:r>
              <a:rPr lang="pt-PT" dirty="0" smtClean="0"/>
              <a:t> </a:t>
            </a:r>
            <a:r>
              <a:rPr lang="pt-PT" dirty="0" err="1" smtClean="0"/>
              <a:t>jets</a:t>
            </a:r>
            <a:r>
              <a:rPr lang="pt-PT" dirty="0" smtClean="0"/>
              <a:t>)</a:t>
            </a:r>
            <a:endParaRPr lang="pt-PT" dirty="0"/>
          </a:p>
          <a:p>
            <a:r>
              <a:rPr lang="pt-PT" dirty="0" err="1" smtClean="0"/>
              <a:t>Dominant</a:t>
            </a:r>
            <a:r>
              <a:rPr lang="pt-PT" dirty="0" smtClean="0"/>
              <a:t> </a:t>
            </a:r>
            <a:r>
              <a:rPr lang="pt-PT" dirty="0"/>
              <a:t>backgrounds </a:t>
            </a:r>
            <a:r>
              <a:rPr lang="pt-PT" dirty="0" err="1"/>
              <a:t>from</a:t>
            </a:r>
            <a:r>
              <a:rPr lang="pt-PT" dirty="0"/>
              <a:t> Z→𝝉𝝉 </a:t>
            </a:r>
            <a:r>
              <a:rPr lang="pt-PT" dirty="0" err="1"/>
              <a:t>and</a:t>
            </a:r>
            <a:r>
              <a:rPr lang="pt-PT" dirty="0"/>
              <a:t> </a:t>
            </a:r>
            <a:r>
              <a:rPr lang="pt-PT" dirty="0" err="1"/>
              <a:t>jets</a:t>
            </a:r>
            <a:r>
              <a:rPr lang="pt-PT" dirty="0"/>
              <a:t> </a:t>
            </a:r>
            <a:r>
              <a:rPr lang="pt-PT" dirty="0" err="1"/>
              <a:t>faking</a:t>
            </a:r>
            <a:r>
              <a:rPr lang="pt-PT" dirty="0"/>
              <a:t> taus</a:t>
            </a:r>
          </a:p>
          <a:p>
            <a:r>
              <a:rPr lang="pt-PT" dirty="0" err="1"/>
              <a:t>Cut-based</a:t>
            </a:r>
            <a:r>
              <a:rPr lang="pt-PT" dirty="0"/>
              <a:t> </a:t>
            </a:r>
            <a:r>
              <a:rPr lang="pt-PT" dirty="0" err="1"/>
              <a:t>analysis</a:t>
            </a:r>
            <a:r>
              <a:rPr lang="pt-PT" dirty="0"/>
              <a:t> </a:t>
            </a:r>
            <a:r>
              <a:rPr lang="pt-PT" dirty="0" err="1"/>
              <a:t>using</a:t>
            </a:r>
            <a:r>
              <a:rPr lang="pt-PT" dirty="0"/>
              <a:t> </a:t>
            </a:r>
            <a:r>
              <a:rPr lang="pt-PT" dirty="0" err="1"/>
              <a:t>fit</a:t>
            </a:r>
            <a:r>
              <a:rPr lang="pt-PT" dirty="0"/>
              <a:t> to m𝜏𝜏 </a:t>
            </a:r>
            <a:r>
              <a:rPr lang="pt-PT" dirty="0" err="1" smtClean="0"/>
              <a:t>distribution</a:t>
            </a:r>
            <a:r>
              <a:rPr lang="pt-PT" dirty="0"/>
              <a:t> </a:t>
            </a:r>
            <a:r>
              <a:rPr lang="pt-PT" dirty="0" err="1" smtClean="0"/>
              <a:t>in</a:t>
            </a:r>
            <a:r>
              <a:rPr lang="pt-PT" dirty="0" smtClean="0"/>
              <a:t> </a:t>
            </a:r>
            <a:r>
              <a:rPr lang="pt-PT" dirty="0"/>
              <a:t>13 </a:t>
            </a:r>
            <a:r>
              <a:rPr lang="pt-PT" dirty="0" err="1"/>
              <a:t>signal</a:t>
            </a:r>
            <a:r>
              <a:rPr lang="pt-PT" dirty="0"/>
              <a:t> </a:t>
            </a:r>
            <a:r>
              <a:rPr lang="pt-PT" dirty="0" err="1"/>
              <a:t>regions</a:t>
            </a:r>
            <a:endParaRPr lang="pt-PT" dirty="0"/>
          </a:p>
          <a:p>
            <a:r>
              <a:rPr lang="pt-PT" dirty="0" err="1" smtClean="0"/>
              <a:t>Largest</a:t>
            </a:r>
            <a:r>
              <a:rPr lang="pt-PT" dirty="0" smtClean="0"/>
              <a:t> </a:t>
            </a:r>
            <a:r>
              <a:rPr lang="pt-PT" dirty="0" err="1"/>
              <a:t>uncertainties</a:t>
            </a:r>
            <a:r>
              <a:rPr lang="pt-PT" dirty="0"/>
              <a:t>: data </a:t>
            </a:r>
            <a:r>
              <a:rPr lang="pt-PT" dirty="0" err="1"/>
              <a:t>and</a:t>
            </a:r>
            <a:r>
              <a:rPr lang="pt-PT" dirty="0"/>
              <a:t> MC </a:t>
            </a:r>
            <a:r>
              <a:rPr lang="pt-PT" dirty="0" err="1"/>
              <a:t>statistics</a:t>
            </a:r>
            <a:r>
              <a:rPr lang="pt-PT" dirty="0" smtClean="0"/>
              <a:t>, </a:t>
            </a:r>
            <a:r>
              <a:rPr lang="pt-PT" dirty="0" err="1" smtClean="0"/>
              <a:t>signal</a:t>
            </a:r>
            <a:r>
              <a:rPr lang="pt-PT" dirty="0" smtClean="0"/>
              <a:t> </a:t>
            </a:r>
            <a:r>
              <a:rPr lang="pt-PT" dirty="0" err="1"/>
              <a:t>modelling</a:t>
            </a:r>
            <a:r>
              <a:rPr lang="pt-PT" dirty="0"/>
              <a:t> </a:t>
            </a:r>
            <a:r>
              <a:rPr lang="pt-PT" dirty="0" err="1"/>
              <a:t>and</a:t>
            </a:r>
            <a:r>
              <a:rPr lang="pt-PT" dirty="0"/>
              <a:t> </a:t>
            </a:r>
            <a:r>
              <a:rPr lang="pt-PT" dirty="0" err="1" smtClean="0"/>
              <a:t>jets</a:t>
            </a:r>
            <a:endParaRPr lang="pt-PT" dirty="0" smtClean="0"/>
          </a:p>
          <a:p>
            <a:r>
              <a:rPr lang="en-US" dirty="0" smtClean="0"/>
              <a:t>Cross section measurement (13 </a:t>
            </a:r>
            <a:r>
              <a:rPr lang="en-US" dirty="0" err="1" smtClean="0"/>
              <a:t>TeV</a:t>
            </a:r>
            <a:r>
              <a:rPr lang="en-US" dirty="0" smtClean="0"/>
              <a:t>): </a:t>
            </a:r>
          </a:p>
          <a:p>
            <a:r>
              <a:rPr lang="pt-PT" dirty="0" smtClean="0">
                <a:solidFill>
                  <a:srgbClr val="FF0000"/>
                </a:solidFill>
              </a:rPr>
              <a:t>𝝈</a:t>
            </a:r>
            <a:r>
              <a:rPr lang="pt-PT" baseline="30000" dirty="0" err="1" smtClean="0">
                <a:solidFill>
                  <a:srgbClr val="FF0000"/>
                </a:solidFill>
              </a:rPr>
              <a:t>ggF</a:t>
            </a:r>
            <a:r>
              <a:rPr lang="pt-PT" dirty="0" smtClean="0">
                <a:solidFill>
                  <a:srgbClr val="FF0000"/>
                </a:solidFill>
              </a:rPr>
              <a:t> = </a:t>
            </a:r>
            <a:r>
              <a:rPr lang="en-US" dirty="0" smtClean="0">
                <a:solidFill>
                  <a:srgbClr val="FF0000"/>
                </a:solidFill>
              </a:rPr>
              <a:t>3.0 </a:t>
            </a:r>
            <a:r>
              <a:rPr lang="en-US" dirty="0">
                <a:solidFill>
                  <a:srgbClr val="FF0000"/>
                </a:solidFill>
              </a:rPr>
              <a:t>± </a:t>
            </a:r>
            <a:r>
              <a:rPr lang="en-US" dirty="0" smtClean="0">
                <a:solidFill>
                  <a:srgbClr val="FF0000"/>
                </a:solidFill>
              </a:rPr>
              <a:t>1.0 </a:t>
            </a:r>
            <a:r>
              <a:rPr lang="en-US" dirty="0">
                <a:solidFill>
                  <a:srgbClr val="FF0000"/>
                </a:solidFill>
              </a:rPr>
              <a:t>(stat.) </a:t>
            </a:r>
            <a:r>
              <a:rPr lang="en-US" baseline="30000" dirty="0" smtClean="0">
                <a:solidFill>
                  <a:srgbClr val="FF0000"/>
                </a:solidFill>
              </a:rPr>
              <a:t>+1.6</a:t>
            </a:r>
            <a:r>
              <a:rPr lang="en-US" baseline="-25000" dirty="0" smtClean="0">
                <a:solidFill>
                  <a:srgbClr val="FF0000"/>
                </a:solidFill>
              </a:rPr>
              <a:t>-1.2</a:t>
            </a:r>
            <a:r>
              <a:rPr lang="en-US" dirty="0" smtClean="0">
                <a:solidFill>
                  <a:srgbClr val="FF0000"/>
                </a:solidFill>
              </a:rPr>
              <a:t> </a:t>
            </a:r>
            <a:r>
              <a:rPr lang="en-US" dirty="0">
                <a:solidFill>
                  <a:srgbClr val="FF0000"/>
                </a:solidFill>
              </a:rPr>
              <a:t>(syst.) </a:t>
            </a:r>
            <a:r>
              <a:rPr lang="en-US" dirty="0" err="1" smtClean="0">
                <a:solidFill>
                  <a:srgbClr val="FF0000"/>
                </a:solidFill>
              </a:rPr>
              <a:t>pb</a:t>
            </a:r>
            <a:r>
              <a:rPr lang="en-US" dirty="0" smtClean="0"/>
              <a:t>;  </a:t>
            </a:r>
            <a:r>
              <a:rPr lang="pt-PT" dirty="0">
                <a:solidFill>
                  <a:srgbClr val="FF0000"/>
                </a:solidFill>
              </a:rPr>
              <a:t>𝝈</a:t>
            </a:r>
            <a:r>
              <a:rPr lang="pt-PT" baseline="30000" dirty="0">
                <a:solidFill>
                  <a:srgbClr val="FF0000"/>
                </a:solidFill>
              </a:rPr>
              <a:t>VBF</a:t>
            </a:r>
            <a:r>
              <a:rPr lang="pt-PT" dirty="0">
                <a:solidFill>
                  <a:srgbClr val="FF0000"/>
                </a:solidFill>
              </a:rPr>
              <a:t> = 0.28 ± 0.09 (</a:t>
            </a:r>
            <a:r>
              <a:rPr lang="pt-PT" dirty="0" err="1">
                <a:solidFill>
                  <a:srgbClr val="FF0000"/>
                </a:solidFill>
              </a:rPr>
              <a:t>stat</a:t>
            </a:r>
            <a:r>
              <a:rPr lang="pt-PT" dirty="0">
                <a:solidFill>
                  <a:srgbClr val="FF0000"/>
                </a:solidFill>
              </a:rPr>
              <a:t>.) ± 0.10 (</a:t>
            </a:r>
            <a:r>
              <a:rPr lang="pt-PT" dirty="0" err="1">
                <a:solidFill>
                  <a:srgbClr val="FF0000"/>
                </a:solidFill>
              </a:rPr>
              <a:t>syst</a:t>
            </a:r>
            <a:r>
              <a:rPr lang="pt-PT" dirty="0">
                <a:solidFill>
                  <a:srgbClr val="FF0000"/>
                </a:solidFill>
              </a:rPr>
              <a:t>.) pb</a:t>
            </a:r>
            <a:endParaRPr lang="en-US" dirty="0">
              <a:solidFill>
                <a:srgbClr val="FF0000"/>
              </a:solidFill>
            </a:endParaRPr>
          </a:p>
          <a:p>
            <a:r>
              <a:rPr lang="en-US" dirty="0"/>
              <a:t>Significance</a:t>
            </a:r>
            <a:r>
              <a:rPr lang="en-US" dirty="0" smtClean="0"/>
              <a:t>: </a:t>
            </a:r>
          </a:p>
          <a:p>
            <a:pPr lvl="1"/>
            <a:r>
              <a:rPr lang="en-US" dirty="0"/>
              <a:t>36 fb</a:t>
            </a:r>
            <a:r>
              <a:rPr lang="en-US" baseline="30000" dirty="0"/>
              <a:t>-1</a:t>
            </a:r>
            <a:r>
              <a:rPr lang="en-US" dirty="0"/>
              <a:t> of 13 </a:t>
            </a:r>
            <a:r>
              <a:rPr lang="en-US" dirty="0" err="1"/>
              <a:t>TeV</a:t>
            </a:r>
            <a:r>
              <a:rPr lang="en-US" dirty="0"/>
              <a:t> data</a:t>
            </a:r>
            <a:r>
              <a:rPr lang="en-US" dirty="0">
                <a:solidFill>
                  <a:srgbClr val="FF0000"/>
                </a:solidFill>
              </a:rPr>
              <a:t>: </a:t>
            </a:r>
            <a:r>
              <a:rPr lang="en-US" dirty="0" smtClean="0">
                <a:solidFill>
                  <a:srgbClr val="FF0000"/>
                </a:solidFill>
              </a:rPr>
              <a:t> 4.4 𝝈 observed; 4.1 𝝈 expected</a:t>
            </a:r>
            <a:endParaRPr lang="pt-PT" dirty="0" smtClean="0">
              <a:solidFill>
                <a:srgbClr val="FF0000"/>
              </a:solidFill>
            </a:endParaRPr>
          </a:p>
          <a:p>
            <a:pPr lvl="1"/>
            <a:r>
              <a:rPr lang="pt-PT" dirty="0" err="1" smtClean="0"/>
              <a:t>Combining</a:t>
            </a:r>
            <a:r>
              <a:rPr lang="pt-PT" dirty="0" smtClean="0"/>
              <a:t> </a:t>
            </a:r>
            <a:r>
              <a:rPr lang="pt-PT" dirty="0" err="1" smtClean="0"/>
              <a:t>with</a:t>
            </a:r>
            <a:r>
              <a:rPr lang="pt-PT" dirty="0" smtClean="0"/>
              <a:t> 7 </a:t>
            </a:r>
            <a:r>
              <a:rPr lang="pt-PT" dirty="0" err="1" smtClean="0"/>
              <a:t>and</a:t>
            </a:r>
            <a:r>
              <a:rPr lang="pt-PT" dirty="0" smtClean="0"/>
              <a:t> 8 </a:t>
            </a:r>
            <a:r>
              <a:rPr lang="pt-PT" dirty="0" err="1" smtClean="0"/>
              <a:t>TeV</a:t>
            </a:r>
            <a:r>
              <a:rPr lang="pt-PT" dirty="0" smtClean="0"/>
              <a:t> data</a:t>
            </a:r>
            <a:r>
              <a:rPr lang="en-US" dirty="0" smtClean="0"/>
              <a:t>: </a:t>
            </a:r>
            <a:r>
              <a:rPr lang="en-US" dirty="0" smtClean="0">
                <a:solidFill>
                  <a:srgbClr val="FF0000"/>
                </a:solidFill>
              </a:rPr>
              <a:t>6.4 </a:t>
            </a:r>
            <a:r>
              <a:rPr lang="en-US" dirty="0">
                <a:solidFill>
                  <a:srgbClr val="FF0000"/>
                </a:solidFill>
              </a:rPr>
              <a:t>𝝈 observed; </a:t>
            </a:r>
            <a:r>
              <a:rPr lang="en-US" dirty="0" smtClean="0">
                <a:solidFill>
                  <a:srgbClr val="FF0000"/>
                </a:solidFill>
              </a:rPr>
              <a:t>5.4 </a:t>
            </a:r>
            <a:r>
              <a:rPr lang="en-US" dirty="0">
                <a:solidFill>
                  <a:srgbClr val="FF0000"/>
                </a:solidFill>
              </a:rPr>
              <a:t>𝝈 expected</a:t>
            </a:r>
            <a:endParaRPr lang="pt-PT" dirty="0">
              <a:solidFill>
                <a:srgbClr val="FF0000"/>
              </a:solidFill>
            </a:endParaRPr>
          </a:p>
          <a:p>
            <a:endParaRPr lang="pt-PT" dirty="0" smtClean="0">
              <a:solidFill>
                <a:srgbClr val="FF0000"/>
              </a:solidFill>
            </a:endParaRPr>
          </a:p>
        </p:txBody>
      </p:sp>
      <p:sp>
        <p:nvSpPr>
          <p:cNvPr id="4" name="TextBox 3"/>
          <p:cNvSpPr txBox="1"/>
          <p:nvPr/>
        </p:nvSpPr>
        <p:spPr>
          <a:xfrm>
            <a:off x="5759624" y="0"/>
            <a:ext cx="3384376" cy="369332"/>
          </a:xfrm>
          <a:prstGeom prst="rect">
            <a:avLst/>
          </a:prstGeom>
          <a:noFill/>
        </p:spPr>
        <p:txBody>
          <a:bodyPr wrap="square" rtlCol="0">
            <a:spAutoFit/>
          </a:bodyPr>
          <a:lstStyle/>
          <a:p>
            <a:pPr algn="r"/>
            <a:r>
              <a:rPr lang="pt-PT" dirty="0"/>
              <a:t>ATLAS-CONF-2018-021</a:t>
            </a:r>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24128" y="4110748"/>
            <a:ext cx="3419872" cy="240691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4005064"/>
            <a:ext cx="3491880" cy="2512601"/>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375248" y="4083684"/>
            <a:ext cx="2420888" cy="2420888"/>
          </a:xfrm>
          <a:prstGeom prst="rect">
            <a:avLst/>
          </a:prstGeom>
        </p:spPr>
      </p:pic>
      <p:sp>
        <p:nvSpPr>
          <p:cNvPr id="12" name="Date Placeholder 11"/>
          <p:cNvSpPr>
            <a:spLocks noGrp="1"/>
          </p:cNvSpPr>
          <p:nvPr>
            <p:ph type="dt" sz="half" idx="10"/>
          </p:nvPr>
        </p:nvSpPr>
        <p:spPr/>
        <p:txBody>
          <a:bodyPr/>
          <a:lstStyle/>
          <a:p>
            <a:r>
              <a:rPr lang="en-US" smtClean="0"/>
              <a:t>Ricardo Gonçalo</a:t>
            </a:r>
            <a:endParaRPr lang="pt-PT"/>
          </a:p>
        </p:txBody>
      </p:sp>
      <p:sp>
        <p:nvSpPr>
          <p:cNvPr id="13" name="Footer Placeholder 12"/>
          <p:cNvSpPr>
            <a:spLocks noGrp="1"/>
          </p:cNvSpPr>
          <p:nvPr>
            <p:ph type="ftr" sz="quarter" idx="11"/>
          </p:nvPr>
        </p:nvSpPr>
        <p:spPr/>
        <p:txBody>
          <a:bodyPr/>
          <a:lstStyle/>
          <a:p>
            <a:r>
              <a:rPr lang="pt-PT" smtClean="0"/>
              <a:t>Seminar 15 May 2019 - FCUL</a:t>
            </a:r>
            <a:endParaRPr lang="pt-PT"/>
          </a:p>
        </p:txBody>
      </p:sp>
      <p:sp>
        <p:nvSpPr>
          <p:cNvPr id="14" name="Slide Number Placeholder 13"/>
          <p:cNvSpPr>
            <a:spLocks noGrp="1"/>
          </p:cNvSpPr>
          <p:nvPr>
            <p:ph type="sldNum" sz="quarter" idx="12"/>
          </p:nvPr>
        </p:nvSpPr>
        <p:spPr/>
        <p:txBody>
          <a:bodyPr/>
          <a:lstStyle/>
          <a:p>
            <a:fld id="{9B03DFD9-BCD4-D04F-A8C7-92475F67CE52}" type="slidenum">
              <a:rPr lang="pt-PT" smtClean="0"/>
              <a:t>43</a:t>
            </a:fld>
            <a:endParaRPr lang="pt-PT"/>
          </a:p>
        </p:txBody>
      </p:sp>
      <p:grpSp>
        <p:nvGrpSpPr>
          <p:cNvPr id="15" name="Group 14"/>
          <p:cNvGrpSpPr/>
          <p:nvPr/>
        </p:nvGrpSpPr>
        <p:grpSpPr>
          <a:xfrm>
            <a:off x="7480757" y="1415064"/>
            <a:ext cx="1750064" cy="1070374"/>
            <a:chOff x="8186532" y="1263590"/>
            <a:chExt cx="1750064" cy="1070374"/>
          </a:xfrm>
        </p:grpSpPr>
        <p:pic>
          <p:nvPicPr>
            <p:cNvPr id="16" name="Picture 15"/>
            <p:cNvPicPr>
              <a:picLocks noChangeAspect="1"/>
            </p:cNvPicPr>
            <p:nvPr/>
          </p:nvPicPr>
          <p:blipFill>
            <a:blip r:embed="rId6"/>
            <a:stretch>
              <a:fillRect/>
            </a:stretch>
          </p:blipFill>
          <p:spPr>
            <a:xfrm>
              <a:off x="8186532" y="1263590"/>
              <a:ext cx="1555739" cy="1022182"/>
            </a:xfrm>
            <a:prstGeom prst="rect">
              <a:avLst/>
            </a:prstGeom>
          </p:spPr>
        </p:pic>
        <p:sp>
          <p:nvSpPr>
            <p:cNvPr id="17" name="TextBox 16"/>
            <p:cNvSpPr txBox="1"/>
            <p:nvPr/>
          </p:nvSpPr>
          <p:spPr>
            <a:xfrm rot="20650050">
              <a:off x="8424428" y="1964632"/>
              <a:ext cx="1512168" cy="369332"/>
            </a:xfrm>
            <a:prstGeom prst="rect">
              <a:avLst/>
            </a:prstGeom>
            <a:noFill/>
          </p:spPr>
          <p:txBody>
            <a:bodyPr wrap="square" rtlCol="0">
              <a:spAutoFit/>
            </a:bodyPr>
            <a:lstStyle/>
            <a:p>
              <a:r>
                <a:rPr lang="pt-PT" b="1" dirty="0" smtClean="0">
                  <a:sym typeface="Wingdings"/>
                </a:rPr>
                <a:t>3 </a:t>
              </a:r>
              <a:r>
                <a:rPr lang="pt-PT" b="1" dirty="0" err="1" smtClean="0">
                  <a:sym typeface="Wingdings"/>
                </a:rPr>
                <a:t>June</a:t>
              </a:r>
              <a:r>
                <a:rPr lang="pt-PT" b="1" dirty="0" smtClean="0">
                  <a:sym typeface="Wingdings"/>
                </a:rPr>
                <a:t> </a:t>
              </a:r>
              <a:r>
                <a:rPr lang="pt-PT" b="1" dirty="0">
                  <a:sym typeface="Wingdings"/>
                </a:rPr>
                <a:t>2018</a:t>
              </a:r>
              <a:endParaRPr lang="pt-PT" dirty="0"/>
            </a:p>
          </p:txBody>
        </p:sp>
      </p:grpSp>
      <p:pic>
        <p:nvPicPr>
          <p:cNvPr id="18" name="Picture 17"/>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637" y="-19218"/>
            <a:ext cx="704050" cy="704050"/>
          </a:xfrm>
          <a:prstGeom prst="rect">
            <a:avLst/>
          </a:prstGeom>
        </p:spPr>
      </p:pic>
    </p:spTree>
    <p:extLst>
      <p:ext uri="{BB962C8B-B14F-4D97-AF65-F5344CB8AC3E}">
        <p14:creationId xmlns:p14="http://schemas.microsoft.com/office/powerpoint/2010/main" val="10994025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11"/>
          <p:cNvSpPr>
            <a:spLocks noGrp="1"/>
          </p:cNvSpPr>
          <p:nvPr>
            <p:ph type="dt" sz="half" idx="10"/>
          </p:nvPr>
        </p:nvSpPr>
        <p:spPr/>
        <p:txBody>
          <a:bodyPr/>
          <a:lstStyle/>
          <a:p>
            <a:r>
              <a:rPr lang="en-US" smtClean="0"/>
              <a:t>Ricardo Gonçalo</a:t>
            </a:r>
            <a:endParaRPr lang="pt-PT"/>
          </a:p>
        </p:txBody>
      </p:sp>
      <p:sp>
        <p:nvSpPr>
          <p:cNvPr id="13" name="Footer Placeholder 12"/>
          <p:cNvSpPr>
            <a:spLocks noGrp="1"/>
          </p:cNvSpPr>
          <p:nvPr>
            <p:ph type="ftr" sz="quarter" idx="11"/>
          </p:nvPr>
        </p:nvSpPr>
        <p:spPr/>
        <p:txBody>
          <a:bodyPr/>
          <a:lstStyle/>
          <a:p>
            <a:r>
              <a:rPr lang="pt-PT" smtClean="0"/>
              <a:t>Seminar 15 May 2019 - FCUL</a:t>
            </a:r>
            <a:endParaRPr lang="pt-PT"/>
          </a:p>
        </p:txBody>
      </p:sp>
      <p:sp>
        <p:nvSpPr>
          <p:cNvPr id="14" name="Slide Number Placeholder 13"/>
          <p:cNvSpPr>
            <a:spLocks noGrp="1"/>
          </p:cNvSpPr>
          <p:nvPr>
            <p:ph type="sldNum" sz="quarter" idx="12"/>
          </p:nvPr>
        </p:nvSpPr>
        <p:spPr/>
        <p:txBody>
          <a:bodyPr/>
          <a:lstStyle/>
          <a:p>
            <a:fld id="{9B03DFD9-BCD4-D04F-A8C7-92475F67CE52}" type="slidenum">
              <a:rPr lang="pt-PT" smtClean="0"/>
              <a:t>44</a:t>
            </a:fld>
            <a:endParaRPr lang="pt-PT"/>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20888" y="2831492"/>
            <a:ext cx="2091801" cy="2110763"/>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11560" y="4475789"/>
            <a:ext cx="2012796" cy="197460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76872" y="188640"/>
            <a:ext cx="2326368" cy="2190323"/>
          </a:xfrm>
          <a:prstGeom prst="rect">
            <a:avLst/>
          </a:prstGeom>
        </p:spPr>
      </p:pic>
      <p:sp>
        <p:nvSpPr>
          <p:cNvPr id="2" name="Title 1"/>
          <p:cNvSpPr>
            <a:spLocks noGrp="1"/>
          </p:cNvSpPr>
          <p:nvPr>
            <p:ph type="title"/>
          </p:nvPr>
        </p:nvSpPr>
        <p:spPr>
          <a:xfrm>
            <a:off x="920071" y="202630"/>
            <a:ext cx="8229600" cy="778098"/>
          </a:xfrm>
        </p:spPr>
        <p:txBody>
          <a:bodyPr>
            <a:normAutofit/>
          </a:bodyPr>
          <a:lstStyle/>
          <a:p>
            <a:r>
              <a:rPr lang="pt-PT" dirty="0" err="1" smtClean="0"/>
              <a:t>Observation</a:t>
            </a:r>
            <a:r>
              <a:rPr lang="pt-PT" dirty="0" smtClean="0"/>
              <a:t> </a:t>
            </a:r>
            <a:r>
              <a:rPr lang="pt-PT" dirty="0" err="1" smtClean="0"/>
              <a:t>of</a:t>
            </a:r>
            <a:r>
              <a:rPr lang="pt-PT" dirty="0" smtClean="0"/>
              <a:t> </a:t>
            </a:r>
            <a:r>
              <a:rPr lang="pt-PT" dirty="0" err="1" smtClean="0"/>
              <a:t>ttH</a:t>
            </a:r>
            <a:r>
              <a:rPr lang="pt-PT" dirty="0" smtClean="0"/>
              <a:t> </a:t>
            </a:r>
            <a:r>
              <a:rPr lang="pt-PT" dirty="0" err="1" smtClean="0"/>
              <a:t>production</a:t>
            </a:r>
            <a:endParaRPr lang="pt-PT" dirty="0"/>
          </a:p>
        </p:txBody>
      </p:sp>
      <p:sp>
        <p:nvSpPr>
          <p:cNvPr id="3" name="Content Placeholder 2"/>
          <p:cNvSpPr>
            <a:spLocks noGrp="1"/>
          </p:cNvSpPr>
          <p:nvPr>
            <p:ph sz="half" idx="1"/>
          </p:nvPr>
        </p:nvSpPr>
        <p:spPr>
          <a:xfrm>
            <a:off x="457200" y="1052736"/>
            <a:ext cx="8476184" cy="3423053"/>
          </a:xfrm>
        </p:spPr>
        <p:txBody>
          <a:bodyPr>
            <a:normAutofit fontScale="85000" lnSpcReduction="20000"/>
          </a:bodyPr>
          <a:lstStyle/>
          <a:p>
            <a:r>
              <a:rPr lang="pt-PT" b="1" dirty="0" err="1" smtClean="0"/>
              <a:t>Direct</a:t>
            </a:r>
            <a:r>
              <a:rPr lang="pt-PT" dirty="0" smtClean="0"/>
              <a:t> </a:t>
            </a:r>
            <a:r>
              <a:rPr lang="pt-PT" dirty="0" err="1" smtClean="0"/>
              <a:t>access</a:t>
            </a:r>
            <a:r>
              <a:rPr lang="pt-PT" dirty="0" smtClean="0"/>
              <a:t> to top </a:t>
            </a:r>
            <a:r>
              <a:rPr lang="pt-PT" dirty="0" err="1" smtClean="0"/>
              <a:t>Yukawa</a:t>
            </a:r>
            <a:r>
              <a:rPr lang="pt-PT" dirty="0" smtClean="0"/>
              <a:t> </a:t>
            </a:r>
            <a:r>
              <a:rPr lang="pt-PT" dirty="0" err="1" smtClean="0"/>
              <a:t>coupling</a:t>
            </a:r>
            <a:endParaRPr lang="pt-PT" dirty="0" smtClean="0"/>
          </a:p>
          <a:p>
            <a:r>
              <a:rPr lang="pt-PT" dirty="0" smtClean="0"/>
              <a:t>Experimental </a:t>
            </a:r>
            <a:r>
              <a:rPr lang="pt-PT" dirty="0" err="1" smtClean="0"/>
              <a:t>tour</a:t>
            </a:r>
            <a:r>
              <a:rPr lang="pt-PT" dirty="0" smtClean="0"/>
              <a:t>-de-force!</a:t>
            </a:r>
          </a:p>
          <a:p>
            <a:pPr lvl="1"/>
            <a:r>
              <a:rPr lang="pt-PT" dirty="0" err="1" smtClean="0"/>
              <a:t>Complex</a:t>
            </a:r>
            <a:r>
              <a:rPr lang="pt-PT" dirty="0" smtClean="0"/>
              <a:t> </a:t>
            </a:r>
            <a:r>
              <a:rPr lang="pt-PT" dirty="0"/>
              <a:t>final </a:t>
            </a:r>
            <a:r>
              <a:rPr lang="pt-PT" dirty="0" err="1" smtClean="0"/>
              <a:t>states</a:t>
            </a:r>
            <a:endParaRPr lang="pt-PT" dirty="0"/>
          </a:p>
          <a:p>
            <a:pPr lvl="1"/>
            <a:r>
              <a:rPr lang="pt-PT" dirty="0" err="1" smtClean="0"/>
              <a:t>Large</a:t>
            </a:r>
            <a:r>
              <a:rPr lang="pt-PT" dirty="0" smtClean="0"/>
              <a:t> </a:t>
            </a:r>
            <a:r>
              <a:rPr lang="pt-PT" dirty="0" err="1" smtClean="0"/>
              <a:t>irreducible</a:t>
            </a:r>
            <a:r>
              <a:rPr lang="pt-PT" dirty="0" smtClean="0"/>
              <a:t> backgrounds </a:t>
            </a:r>
          </a:p>
          <a:p>
            <a:pPr lvl="1"/>
            <a:r>
              <a:rPr lang="pt-PT" dirty="0" err="1" smtClean="0"/>
              <a:t>Small</a:t>
            </a:r>
            <a:r>
              <a:rPr lang="pt-PT" dirty="0" smtClean="0"/>
              <a:t> cross </a:t>
            </a:r>
            <a:r>
              <a:rPr lang="pt-PT" dirty="0" err="1" smtClean="0"/>
              <a:t>sections</a:t>
            </a:r>
            <a:r>
              <a:rPr lang="pt-PT" dirty="0" smtClean="0"/>
              <a:t>: O</a:t>
            </a:r>
            <a:r>
              <a:rPr lang="pt-PT" dirty="0"/>
              <a:t>(0.5)pb @ 13 </a:t>
            </a:r>
            <a:r>
              <a:rPr lang="pt-PT" dirty="0" err="1" smtClean="0"/>
              <a:t>TeV</a:t>
            </a:r>
            <a:endParaRPr lang="pt-PT" dirty="0" smtClean="0"/>
          </a:p>
          <a:p>
            <a:r>
              <a:rPr lang="pt-PT" dirty="0" smtClean="0"/>
              <a:t>Use </a:t>
            </a:r>
            <a:r>
              <a:rPr lang="pt-PT" dirty="0" err="1"/>
              <a:t>all</a:t>
            </a:r>
            <a:r>
              <a:rPr lang="pt-PT" dirty="0"/>
              <a:t> </a:t>
            </a:r>
            <a:r>
              <a:rPr lang="pt-PT" dirty="0" err="1" smtClean="0"/>
              <a:t>available</a:t>
            </a:r>
            <a:r>
              <a:rPr lang="pt-PT" dirty="0" smtClean="0"/>
              <a:t> final </a:t>
            </a:r>
            <a:r>
              <a:rPr lang="pt-PT" dirty="0" err="1" smtClean="0"/>
              <a:t>states</a:t>
            </a:r>
            <a:r>
              <a:rPr lang="pt-PT" dirty="0" smtClean="0"/>
              <a:t>:</a:t>
            </a:r>
          </a:p>
          <a:p>
            <a:pPr lvl="1"/>
            <a:r>
              <a:rPr lang="pt-PT" b="1" dirty="0" err="1" smtClean="0"/>
              <a:t>H</a:t>
            </a:r>
            <a:r>
              <a:rPr lang="pt-PT" b="1" dirty="0" err="1"/>
              <a:t>→</a:t>
            </a:r>
            <a:r>
              <a:rPr lang="pt-PT" b="1" dirty="0" err="1" smtClean="0"/>
              <a:t>bb</a:t>
            </a:r>
            <a:r>
              <a:rPr lang="pt-PT" dirty="0" smtClean="0"/>
              <a:t>: </a:t>
            </a:r>
            <a:r>
              <a:rPr lang="pt-PT" dirty="0" err="1" smtClean="0"/>
              <a:t>high</a:t>
            </a:r>
            <a:r>
              <a:rPr lang="pt-PT" dirty="0" smtClean="0"/>
              <a:t> </a:t>
            </a:r>
            <a:r>
              <a:rPr lang="pt-PT" dirty="0" err="1" smtClean="0"/>
              <a:t>stats</a:t>
            </a:r>
            <a:r>
              <a:rPr lang="pt-PT" dirty="0" smtClean="0"/>
              <a:t> </a:t>
            </a:r>
            <a:r>
              <a:rPr lang="pt-PT" dirty="0" err="1" smtClean="0"/>
              <a:t>but</a:t>
            </a:r>
            <a:r>
              <a:rPr lang="pt-PT" dirty="0" smtClean="0"/>
              <a:t> </a:t>
            </a:r>
            <a:r>
              <a:rPr lang="pt-PT" dirty="0" err="1" smtClean="0"/>
              <a:t>low</a:t>
            </a:r>
            <a:r>
              <a:rPr lang="pt-PT" dirty="0" smtClean="0"/>
              <a:t> </a:t>
            </a:r>
            <a:r>
              <a:rPr lang="pt-PT" dirty="0" err="1" smtClean="0"/>
              <a:t>purity</a:t>
            </a:r>
            <a:r>
              <a:rPr lang="pt-PT" dirty="0"/>
              <a:t> </a:t>
            </a:r>
            <a:r>
              <a:rPr lang="pt-PT" dirty="0" smtClean="0">
                <a:solidFill>
                  <a:srgbClr val="FF0000"/>
                </a:solidFill>
              </a:rPr>
              <a:t>BR</a:t>
            </a:r>
            <a:r>
              <a:rPr lang="pt-PT" dirty="0">
                <a:solidFill>
                  <a:srgbClr val="FF0000"/>
                </a:solidFill>
              </a:rPr>
              <a:t>≈</a:t>
            </a:r>
            <a:r>
              <a:rPr lang="pt-PT" dirty="0" smtClean="0">
                <a:solidFill>
                  <a:srgbClr val="FF0000"/>
                </a:solidFill>
              </a:rPr>
              <a:t>58</a:t>
            </a:r>
            <a:r>
              <a:rPr lang="pt-PT" dirty="0">
                <a:solidFill>
                  <a:srgbClr val="FF0000"/>
                </a:solidFill>
              </a:rPr>
              <a:t>%, S/</a:t>
            </a:r>
            <a:r>
              <a:rPr lang="pt-PT" dirty="0" smtClean="0">
                <a:solidFill>
                  <a:srgbClr val="FF0000"/>
                </a:solidFill>
              </a:rPr>
              <a:t>B≈1</a:t>
            </a:r>
            <a:r>
              <a:rPr lang="pt-PT" dirty="0">
                <a:solidFill>
                  <a:srgbClr val="FF0000"/>
                </a:solidFill>
              </a:rPr>
              <a:t>-6% </a:t>
            </a:r>
            <a:endParaRPr lang="pt-PT" dirty="0" smtClean="0">
              <a:solidFill>
                <a:srgbClr val="FF0000"/>
              </a:solidFill>
            </a:endParaRPr>
          </a:p>
          <a:p>
            <a:pPr lvl="1"/>
            <a:r>
              <a:rPr lang="pt-PT" b="1" dirty="0" err="1" smtClean="0"/>
              <a:t>Multileptons</a:t>
            </a:r>
            <a:r>
              <a:rPr lang="pt-PT" b="1" dirty="0" smtClean="0"/>
              <a:t>: </a:t>
            </a:r>
            <a:r>
              <a:rPr lang="pt-PT" dirty="0" smtClean="0"/>
              <a:t>H</a:t>
            </a:r>
            <a:r>
              <a:rPr lang="pt-PT" dirty="0"/>
              <a:t>→𝜏𝜏, H→WW</a:t>
            </a:r>
            <a:r>
              <a:rPr lang="pt-PT" dirty="0" smtClean="0"/>
              <a:t>*, H</a:t>
            </a:r>
            <a:r>
              <a:rPr lang="pt-PT" dirty="0"/>
              <a:t>→ZZ</a:t>
            </a:r>
            <a:r>
              <a:rPr lang="pt-PT" dirty="0" smtClean="0"/>
              <a:t>*</a:t>
            </a:r>
            <a:r>
              <a:rPr lang="pt-PT" b="1" dirty="0"/>
              <a:t> </a:t>
            </a:r>
            <a:r>
              <a:rPr lang="pt-PT" dirty="0" smtClean="0">
                <a:solidFill>
                  <a:srgbClr val="FF0000"/>
                </a:solidFill>
              </a:rPr>
              <a:t>BR </a:t>
            </a:r>
            <a:r>
              <a:rPr lang="pt-PT" dirty="0">
                <a:solidFill>
                  <a:srgbClr val="FF0000"/>
                </a:solidFill>
              </a:rPr>
              <a:t>= 30%, S/B=4-34% </a:t>
            </a:r>
            <a:endParaRPr lang="pt-PT" dirty="0" smtClean="0">
              <a:solidFill>
                <a:srgbClr val="FF0000"/>
              </a:solidFill>
            </a:endParaRPr>
          </a:p>
          <a:p>
            <a:pPr lvl="1"/>
            <a:r>
              <a:rPr lang="pt-PT" b="1" dirty="0"/>
              <a:t>H→𝛾𝛾</a:t>
            </a:r>
            <a:r>
              <a:rPr lang="pt-PT" dirty="0"/>
              <a:t>: </a:t>
            </a:r>
            <a:r>
              <a:rPr lang="pt-PT" dirty="0" err="1"/>
              <a:t>clean</a:t>
            </a:r>
            <a:r>
              <a:rPr lang="pt-PT" dirty="0"/>
              <a:t> </a:t>
            </a:r>
            <a:r>
              <a:rPr lang="pt-PT" dirty="0" err="1"/>
              <a:t>but</a:t>
            </a:r>
            <a:r>
              <a:rPr lang="pt-PT" dirty="0"/>
              <a:t> </a:t>
            </a:r>
            <a:r>
              <a:rPr lang="pt-PT" dirty="0" err="1"/>
              <a:t>low</a:t>
            </a:r>
            <a:r>
              <a:rPr lang="pt-PT" dirty="0"/>
              <a:t> </a:t>
            </a:r>
            <a:r>
              <a:rPr lang="pt-PT" dirty="0" err="1" smtClean="0"/>
              <a:t>stats</a:t>
            </a:r>
            <a:r>
              <a:rPr lang="pt-PT" dirty="0"/>
              <a:t> </a:t>
            </a:r>
            <a:r>
              <a:rPr lang="pt-PT" dirty="0" smtClean="0">
                <a:solidFill>
                  <a:srgbClr val="FF0000"/>
                </a:solidFill>
              </a:rPr>
              <a:t>BR </a:t>
            </a:r>
            <a:r>
              <a:rPr lang="pt-PT" dirty="0">
                <a:solidFill>
                  <a:srgbClr val="FF0000"/>
                </a:solidFill>
              </a:rPr>
              <a:t>= 0.23%, S/B=5-200% </a:t>
            </a:r>
          </a:p>
          <a:p>
            <a:pPr lvl="1"/>
            <a:r>
              <a:rPr lang="pt-PT" b="1" dirty="0" smtClean="0"/>
              <a:t>H</a:t>
            </a:r>
            <a:r>
              <a:rPr lang="pt-PT" b="1" dirty="0"/>
              <a:t>→ZZ</a:t>
            </a:r>
            <a:r>
              <a:rPr lang="pt-PT" b="1" dirty="0" smtClean="0"/>
              <a:t>*</a:t>
            </a:r>
            <a:r>
              <a:rPr lang="pt-PT" b="1" dirty="0" smtClean="0">
                <a:sym typeface="Wingdings"/>
              </a:rPr>
              <a:t>4lep</a:t>
            </a:r>
            <a:r>
              <a:rPr lang="pt-PT" dirty="0" smtClean="0">
                <a:sym typeface="Wingdings"/>
              </a:rPr>
              <a:t>: </a:t>
            </a:r>
            <a:r>
              <a:rPr lang="pt-PT" dirty="0" err="1" smtClean="0">
                <a:sym typeface="Wingdings"/>
              </a:rPr>
              <a:t>clean</a:t>
            </a:r>
            <a:r>
              <a:rPr lang="pt-PT" dirty="0" smtClean="0">
                <a:sym typeface="Wingdings"/>
              </a:rPr>
              <a:t> </a:t>
            </a:r>
            <a:r>
              <a:rPr lang="pt-PT" dirty="0" err="1" smtClean="0">
                <a:sym typeface="Wingdings"/>
              </a:rPr>
              <a:t>but</a:t>
            </a:r>
            <a:r>
              <a:rPr lang="pt-PT" dirty="0" smtClean="0">
                <a:sym typeface="Wingdings"/>
              </a:rPr>
              <a:t> </a:t>
            </a:r>
            <a:r>
              <a:rPr lang="pt-PT" dirty="0" err="1" smtClean="0">
                <a:sym typeface="Wingdings"/>
              </a:rPr>
              <a:t>very</a:t>
            </a:r>
            <a:r>
              <a:rPr lang="pt-PT" dirty="0" smtClean="0">
                <a:sym typeface="Wingdings"/>
              </a:rPr>
              <a:t> </a:t>
            </a:r>
            <a:r>
              <a:rPr lang="pt-PT" dirty="0" err="1" smtClean="0">
                <a:sym typeface="Wingdings"/>
              </a:rPr>
              <a:t>low</a:t>
            </a:r>
            <a:r>
              <a:rPr lang="pt-PT" dirty="0" smtClean="0">
                <a:sym typeface="Wingdings"/>
              </a:rPr>
              <a:t> </a:t>
            </a:r>
            <a:r>
              <a:rPr lang="pt-PT" dirty="0" err="1" smtClean="0">
                <a:sym typeface="Wingdings"/>
              </a:rPr>
              <a:t>stats</a:t>
            </a:r>
            <a:r>
              <a:rPr lang="pt-PT" dirty="0">
                <a:sym typeface="Wingdings"/>
              </a:rPr>
              <a:t> </a:t>
            </a:r>
            <a:r>
              <a:rPr lang="pt-PT" dirty="0" smtClean="0">
                <a:solidFill>
                  <a:srgbClr val="FF0000"/>
                </a:solidFill>
              </a:rPr>
              <a:t>BR </a:t>
            </a:r>
            <a:r>
              <a:rPr lang="pt-PT" dirty="0">
                <a:solidFill>
                  <a:srgbClr val="FF0000"/>
                </a:solidFill>
              </a:rPr>
              <a:t>= 0.01%, S/B=50-500</a:t>
            </a:r>
            <a:r>
              <a:rPr lang="pt-PT" dirty="0" smtClean="0">
                <a:solidFill>
                  <a:srgbClr val="FF0000"/>
                </a:solidFill>
              </a:rPr>
              <a:t>%</a:t>
            </a:r>
          </a:p>
        </p:txBody>
      </p:sp>
      <p:sp>
        <p:nvSpPr>
          <p:cNvPr id="9" name="TextBox 8"/>
          <p:cNvSpPr txBox="1"/>
          <p:nvPr/>
        </p:nvSpPr>
        <p:spPr>
          <a:xfrm>
            <a:off x="3693432" y="27320"/>
            <a:ext cx="5400600" cy="369332"/>
          </a:xfrm>
          <a:prstGeom prst="rect">
            <a:avLst/>
          </a:prstGeom>
          <a:noFill/>
        </p:spPr>
        <p:txBody>
          <a:bodyPr wrap="square" rtlCol="0">
            <a:spAutoFit/>
          </a:bodyPr>
          <a:lstStyle/>
          <a:p>
            <a:pPr algn="r"/>
            <a:r>
              <a:rPr lang="pt-PT" dirty="0"/>
              <a:t>arXiv:1804.02610 [</a:t>
            </a:r>
            <a:r>
              <a:rPr lang="pt-PT" dirty="0" err="1"/>
              <a:t>hep-ex</a:t>
            </a:r>
            <a:r>
              <a:rPr lang="pt-PT" dirty="0" smtClean="0"/>
              <a:t>]; arXiv</a:t>
            </a:r>
            <a:r>
              <a:rPr lang="pt-PT" dirty="0"/>
              <a:t>:1806.00425 [</a:t>
            </a:r>
            <a:r>
              <a:rPr lang="pt-PT" dirty="0" err="1"/>
              <a:t>hep-ex</a:t>
            </a:r>
            <a:r>
              <a:rPr lang="pt-PT" dirty="0" smtClean="0"/>
              <a:t>];</a:t>
            </a:r>
            <a:endParaRPr lang="pt-PT" dirty="0"/>
          </a:p>
        </p:txBody>
      </p:sp>
      <p:grpSp>
        <p:nvGrpSpPr>
          <p:cNvPr id="16" name="Group 15"/>
          <p:cNvGrpSpPr/>
          <p:nvPr/>
        </p:nvGrpSpPr>
        <p:grpSpPr>
          <a:xfrm>
            <a:off x="6948261" y="1388079"/>
            <a:ext cx="2055446" cy="1287169"/>
            <a:chOff x="7649699" y="1308533"/>
            <a:chExt cx="1845397" cy="1113636"/>
          </a:xfrm>
        </p:grpSpPr>
        <p:pic>
          <p:nvPicPr>
            <p:cNvPr id="17" name="Picture 16"/>
            <p:cNvPicPr>
              <a:picLocks noChangeAspect="1"/>
            </p:cNvPicPr>
            <p:nvPr/>
          </p:nvPicPr>
          <p:blipFill>
            <a:blip r:embed="rId6"/>
            <a:stretch>
              <a:fillRect/>
            </a:stretch>
          </p:blipFill>
          <p:spPr>
            <a:xfrm>
              <a:off x="7649699" y="1308533"/>
              <a:ext cx="1644452" cy="1080468"/>
            </a:xfrm>
            <a:prstGeom prst="rect">
              <a:avLst/>
            </a:prstGeom>
          </p:spPr>
        </p:pic>
        <p:sp>
          <p:nvSpPr>
            <p:cNvPr id="18" name="TextBox 17"/>
            <p:cNvSpPr txBox="1"/>
            <p:nvPr/>
          </p:nvSpPr>
          <p:spPr>
            <a:xfrm rot="20650050">
              <a:off x="7727060" y="2102629"/>
              <a:ext cx="1768036" cy="319540"/>
            </a:xfrm>
            <a:prstGeom prst="rect">
              <a:avLst/>
            </a:prstGeom>
            <a:noFill/>
          </p:spPr>
          <p:txBody>
            <a:bodyPr wrap="square" rtlCol="0">
              <a:spAutoFit/>
            </a:bodyPr>
            <a:lstStyle/>
            <a:p>
              <a:r>
                <a:rPr lang="pt-PT" b="1" dirty="0" err="1" smtClean="0">
                  <a:sym typeface="Wingdings"/>
                </a:rPr>
                <a:t>April</a:t>
              </a:r>
              <a:r>
                <a:rPr lang="pt-PT" b="1" dirty="0" smtClean="0">
                  <a:sym typeface="Wingdings"/>
                </a:rPr>
                <a:t> -  </a:t>
              </a:r>
              <a:r>
                <a:rPr lang="pt-PT" b="1" dirty="0" err="1" smtClean="0">
                  <a:sym typeface="Wingdings"/>
                </a:rPr>
                <a:t>June</a:t>
              </a:r>
              <a:r>
                <a:rPr lang="pt-PT" b="1" dirty="0" smtClean="0">
                  <a:sym typeface="Wingdings"/>
                </a:rPr>
                <a:t> 2018</a:t>
              </a:r>
              <a:endParaRPr lang="pt-PT" dirty="0"/>
            </a:p>
          </p:txBody>
        </p:sp>
      </p:grpSp>
      <p:pic>
        <p:nvPicPr>
          <p:cNvPr id="4" name="Picture 3"/>
          <p:cNvPicPr>
            <a:picLocks noChangeAspect="1"/>
          </p:cNvPicPr>
          <p:nvPr/>
        </p:nvPicPr>
        <p:blipFill>
          <a:blip r:embed="rId7"/>
          <a:stretch>
            <a:fillRect/>
          </a:stretch>
        </p:blipFill>
        <p:spPr>
          <a:xfrm>
            <a:off x="9587998" y="4448754"/>
            <a:ext cx="3009864" cy="1917700"/>
          </a:xfrm>
          <a:prstGeom prst="rect">
            <a:avLst/>
          </a:prstGeom>
        </p:spPr>
      </p:pic>
      <p:pic>
        <p:nvPicPr>
          <p:cNvPr id="21" name="Picture 20"/>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600906" y="4437112"/>
            <a:ext cx="1873682" cy="1974602"/>
          </a:xfrm>
          <a:prstGeom prst="rect">
            <a:avLst/>
          </a:prstGeom>
        </p:spPr>
      </p:pic>
      <p:pic>
        <p:nvPicPr>
          <p:cNvPr id="22" name="Picture 21"/>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759406" y="4454961"/>
            <a:ext cx="1841500" cy="1926978"/>
          </a:xfrm>
          <a:prstGeom prst="rect">
            <a:avLst/>
          </a:prstGeom>
        </p:spPr>
      </p:pic>
      <p:pic>
        <p:nvPicPr>
          <p:cNvPr id="23" name="Picture 22"/>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648982" y="4437112"/>
            <a:ext cx="1523418" cy="1961662"/>
          </a:xfrm>
          <a:prstGeom prst="rect">
            <a:avLst/>
          </a:prstGeom>
        </p:spPr>
      </p:pic>
      <p:pic>
        <p:nvPicPr>
          <p:cNvPr id="19" name="Picture 18"/>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05687" y="0"/>
            <a:ext cx="653390" cy="653390"/>
          </a:xfrm>
          <a:prstGeom prst="rect">
            <a:avLst/>
          </a:prstGeom>
        </p:spPr>
      </p:pic>
      <p:pic>
        <p:nvPicPr>
          <p:cNvPr id="20" name="Picture 19"/>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637" y="-19218"/>
            <a:ext cx="704050" cy="704050"/>
          </a:xfrm>
          <a:prstGeom prst="rect">
            <a:avLst/>
          </a:prstGeom>
        </p:spPr>
      </p:pic>
    </p:spTree>
    <p:extLst>
      <p:ext uri="{BB962C8B-B14F-4D97-AF65-F5344CB8AC3E}">
        <p14:creationId xmlns:p14="http://schemas.microsoft.com/office/powerpoint/2010/main" val="10821123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484768" y="3898211"/>
            <a:ext cx="2678682" cy="2089783"/>
          </a:xfrm>
          <a:prstGeom prst="rect">
            <a:avLst/>
          </a:prstGeom>
        </p:spPr>
      </p:pic>
      <p:sp>
        <p:nvSpPr>
          <p:cNvPr id="2" name="Title 1"/>
          <p:cNvSpPr>
            <a:spLocks noGrp="1"/>
          </p:cNvSpPr>
          <p:nvPr>
            <p:ph type="title"/>
          </p:nvPr>
        </p:nvSpPr>
        <p:spPr>
          <a:xfrm>
            <a:off x="1359076" y="332656"/>
            <a:ext cx="7327723" cy="634082"/>
          </a:xfrm>
        </p:spPr>
        <p:txBody>
          <a:bodyPr>
            <a:noAutofit/>
          </a:bodyPr>
          <a:lstStyle/>
          <a:p>
            <a:r>
              <a:rPr lang="pt-PT" sz="3600" dirty="0" err="1" smtClean="0"/>
              <a:t>ttH</a:t>
            </a:r>
            <a:r>
              <a:rPr lang="pt-PT" sz="3600" dirty="0" smtClean="0"/>
              <a:t> </a:t>
            </a:r>
            <a:r>
              <a:rPr lang="pt-PT" sz="3600" dirty="0" err="1" smtClean="0"/>
              <a:t>observation</a:t>
            </a:r>
            <a:r>
              <a:rPr lang="pt-PT" sz="3600" dirty="0" smtClean="0"/>
              <a:t>: </a:t>
            </a:r>
            <a:r>
              <a:rPr lang="pt-PT" sz="3600" dirty="0" err="1" smtClean="0">
                <a:sym typeface="Wingdings"/>
              </a:rPr>
              <a:t>bb</a:t>
            </a:r>
            <a:r>
              <a:rPr lang="pt-PT" sz="3600" dirty="0" smtClean="0">
                <a:sym typeface="Wingdings"/>
              </a:rPr>
              <a:t> </a:t>
            </a:r>
            <a:r>
              <a:rPr lang="pt-PT" sz="3600" dirty="0" err="1" smtClean="0">
                <a:sym typeface="Wingdings"/>
              </a:rPr>
              <a:t>and</a:t>
            </a:r>
            <a:r>
              <a:rPr lang="pt-PT" sz="3600" dirty="0" smtClean="0">
                <a:sym typeface="Wingdings"/>
              </a:rPr>
              <a:t> </a:t>
            </a:r>
            <a:r>
              <a:rPr lang="pt-PT" sz="3600" dirty="0" err="1" smtClean="0"/>
              <a:t>Multileptons</a:t>
            </a:r>
            <a:endParaRPr lang="pt-PT" sz="3600" dirty="0"/>
          </a:p>
        </p:txBody>
      </p:sp>
      <p:sp>
        <p:nvSpPr>
          <p:cNvPr id="3" name="Content Placeholder 2"/>
          <p:cNvSpPr>
            <a:spLocks noGrp="1"/>
          </p:cNvSpPr>
          <p:nvPr>
            <p:ph idx="1"/>
          </p:nvPr>
        </p:nvSpPr>
        <p:spPr>
          <a:xfrm>
            <a:off x="107504" y="764704"/>
            <a:ext cx="5430338" cy="5898752"/>
          </a:xfrm>
        </p:spPr>
        <p:txBody>
          <a:bodyPr>
            <a:noAutofit/>
          </a:bodyPr>
          <a:lstStyle/>
          <a:p>
            <a:pPr marL="0" indent="0">
              <a:buNone/>
            </a:pPr>
            <a:r>
              <a:rPr lang="pt-PT" sz="1600" b="1" dirty="0" err="1" smtClean="0"/>
              <a:t>ttH</a:t>
            </a:r>
            <a:r>
              <a:rPr lang="pt-PT" sz="1600" b="1" dirty="0" smtClean="0"/>
              <a:t>(</a:t>
            </a:r>
            <a:r>
              <a:rPr lang="pt-PT" sz="1600" b="1" dirty="0" err="1" smtClean="0"/>
              <a:t>H</a:t>
            </a:r>
            <a:r>
              <a:rPr lang="pt-PT" sz="1600" b="1" dirty="0" err="1" smtClean="0">
                <a:sym typeface="Wingdings"/>
              </a:rPr>
              <a:t>leptons</a:t>
            </a:r>
            <a:r>
              <a:rPr lang="pt-PT" sz="1600" b="1" dirty="0" smtClean="0">
                <a:sym typeface="Wingdings"/>
              </a:rPr>
              <a:t>)</a:t>
            </a:r>
            <a:endParaRPr lang="pt-PT" sz="1600" b="1" dirty="0" smtClean="0"/>
          </a:p>
          <a:p>
            <a:r>
              <a:rPr lang="pt-PT" sz="1600" dirty="0" err="1" smtClean="0"/>
              <a:t>Sensitive</a:t>
            </a:r>
            <a:r>
              <a:rPr lang="pt-PT" sz="1600" dirty="0" smtClean="0"/>
              <a:t> to: </a:t>
            </a:r>
            <a:r>
              <a:rPr lang="pt-PT" sz="1600" dirty="0"/>
              <a:t>H→𝜏𝜏, H→WW* </a:t>
            </a:r>
            <a:r>
              <a:rPr lang="pt-PT" sz="1600" dirty="0" err="1"/>
              <a:t>and</a:t>
            </a:r>
            <a:r>
              <a:rPr lang="pt-PT" sz="1600" dirty="0"/>
              <a:t> H→ZZ*</a:t>
            </a:r>
          </a:p>
          <a:p>
            <a:r>
              <a:rPr lang="pt-PT" sz="1600" dirty="0" smtClean="0"/>
              <a:t>Backgrounds: </a:t>
            </a:r>
            <a:r>
              <a:rPr lang="pt-PT" sz="1600" dirty="0" err="1" smtClean="0"/>
              <a:t>ttW</a:t>
            </a:r>
            <a:r>
              <a:rPr lang="pt-PT" sz="1600" dirty="0" smtClean="0"/>
              <a:t>/</a:t>
            </a:r>
            <a:r>
              <a:rPr lang="pt-PT" sz="1600" dirty="0" err="1" smtClean="0"/>
              <a:t>ttZ</a:t>
            </a:r>
            <a:r>
              <a:rPr lang="pt-PT" sz="1600" dirty="0" smtClean="0"/>
              <a:t>, </a:t>
            </a:r>
            <a:r>
              <a:rPr lang="pt-PT" sz="1600" dirty="0"/>
              <a:t>non-</a:t>
            </a:r>
            <a:r>
              <a:rPr lang="pt-PT" sz="1600" dirty="0" err="1"/>
              <a:t>prompt</a:t>
            </a:r>
            <a:r>
              <a:rPr lang="pt-PT" sz="1600" dirty="0"/>
              <a:t> </a:t>
            </a:r>
            <a:r>
              <a:rPr lang="pt-PT" sz="1600" dirty="0" err="1" smtClean="0"/>
              <a:t>leptons</a:t>
            </a:r>
            <a:r>
              <a:rPr lang="pt-PT" sz="1600" dirty="0" smtClean="0"/>
              <a:t> </a:t>
            </a:r>
            <a:r>
              <a:rPr lang="pt-PT" sz="1600" dirty="0" err="1" smtClean="0"/>
              <a:t>and</a:t>
            </a:r>
            <a:r>
              <a:rPr lang="pt-PT" sz="1600" dirty="0" smtClean="0"/>
              <a:t> </a:t>
            </a:r>
            <a:r>
              <a:rPr lang="pt-PT" sz="1600" dirty="0" err="1" smtClean="0"/>
              <a:t>fake</a:t>
            </a:r>
            <a:r>
              <a:rPr lang="pt-PT" sz="1600" dirty="0" smtClean="0"/>
              <a:t> </a:t>
            </a:r>
            <a:r>
              <a:rPr lang="pt-PT" sz="1600" dirty="0"/>
              <a:t>taus </a:t>
            </a:r>
            <a:endParaRPr lang="pt-PT" sz="1600" dirty="0" smtClean="0"/>
          </a:p>
          <a:p>
            <a:r>
              <a:rPr lang="pt-PT" sz="1600" dirty="0" err="1" smtClean="0"/>
              <a:t>Main</a:t>
            </a:r>
            <a:r>
              <a:rPr lang="pt-PT" sz="1600" dirty="0" smtClean="0"/>
              <a:t> </a:t>
            </a:r>
            <a:r>
              <a:rPr lang="pt-PT" sz="1600" dirty="0" err="1" smtClean="0"/>
              <a:t>uncertainties</a:t>
            </a:r>
            <a:r>
              <a:rPr lang="pt-PT" sz="1600" dirty="0"/>
              <a:t>: </a:t>
            </a:r>
            <a:r>
              <a:rPr lang="pt-PT" sz="1600" dirty="0" err="1"/>
              <a:t>signal</a:t>
            </a:r>
            <a:r>
              <a:rPr lang="pt-PT" sz="1600" dirty="0"/>
              <a:t> </a:t>
            </a:r>
            <a:r>
              <a:rPr lang="pt-PT" sz="1600" dirty="0" err="1"/>
              <a:t>modelling</a:t>
            </a:r>
            <a:r>
              <a:rPr lang="pt-PT" sz="1600" dirty="0"/>
              <a:t>, </a:t>
            </a:r>
            <a:r>
              <a:rPr lang="pt-PT" sz="1600" dirty="0" err="1"/>
              <a:t>jet</a:t>
            </a:r>
            <a:r>
              <a:rPr lang="pt-PT" sz="1600" dirty="0"/>
              <a:t> </a:t>
            </a:r>
            <a:r>
              <a:rPr lang="pt-PT" sz="1600" dirty="0" err="1" smtClean="0"/>
              <a:t>energy</a:t>
            </a:r>
            <a:r>
              <a:rPr lang="pt-PT" sz="1600" dirty="0" smtClean="0"/>
              <a:t> </a:t>
            </a:r>
            <a:r>
              <a:rPr lang="pt-PT" sz="1600" dirty="0" err="1" smtClean="0"/>
              <a:t>scale</a:t>
            </a:r>
            <a:r>
              <a:rPr lang="pt-PT" sz="1600" dirty="0" smtClean="0"/>
              <a:t> </a:t>
            </a:r>
            <a:r>
              <a:rPr lang="pt-PT" sz="1600" dirty="0" err="1"/>
              <a:t>and</a:t>
            </a:r>
            <a:r>
              <a:rPr lang="pt-PT" sz="1600" dirty="0"/>
              <a:t> non-</a:t>
            </a:r>
            <a:r>
              <a:rPr lang="pt-PT" sz="1600" dirty="0" err="1"/>
              <a:t>prompt</a:t>
            </a:r>
            <a:r>
              <a:rPr lang="pt-PT" sz="1600" dirty="0"/>
              <a:t> </a:t>
            </a:r>
            <a:r>
              <a:rPr lang="pt-PT" sz="1600" dirty="0" err="1"/>
              <a:t>lepton</a:t>
            </a:r>
            <a:r>
              <a:rPr lang="pt-PT" sz="1600" dirty="0"/>
              <a:t> </a:t>
            </a:r>
            <a:r>
              <a:rPr lang="pt-PT" sz="1600" dirty="0" err="1"/>
              <a:t>estimate</a:t>
            </a:r>
            <a:endParaRPr lang="pt-PT" sz="1600" dirty="0"/>
          </a:p>
          <a:p>
            <a:r>
              <a:rPr lang="pt-PT" sz="1600" dirty="0"/>
              <a:t>ATLAS: </a:t>
            </a:r>
            <a:r>
              <a:rPr lang="pt-PT" sz="1600" dirty="0">
                <a:solidFill>
                  <a:srgbClr val="FF0000"/>
                </a:solidFill>
              </a:rPr>
              <a:t>4.1𝝈 </a:t>
            </a:r>
            <a:r>
              <a:rPr lang="pt-PT" sz="1600" dirty="0" err="1">
                <a:solidFill>
                  <a:srgbClr val="FF0000"/>
                </a:solidFill>
              </a:rPr>
              <a:t>observed</a:t>
            </a:r>
            <a:r>
              <a:rPr lang="pt-PT" sz="1600" dirty="0">
                <a:solidFill>
                  <a:srgbClr val="FF0000"/>
                </a:solidFill>
              </a:rPr>
              <a:t>; 2.8𝝈 </a:t>
            </a:r>
            <a:r>
              <a:rPr lang="pt-PT" sz="1600" dirty="0" err="1">
                <a:solidFill>
                  <a:srgbClr val="FF0000"/>
                </a:solidFill>
              </a:rPr>
              <a:t>expected</a:t>
            </a:r>
            <a:endParaRPr lang="pt-PT" sz="1600" dirty="0">
              <a:solidFill>
                <a:srgbClr val="FF0000"/>
              </a:solidFill>
            </a:endParaRPr>
          </a:p>
          <a:p>
            <a:r>
              <a:rPr lang="pt-PT" sz="1600" dirty="0"/>
              <a:t>CMS: </a:t>
            </a:r>
            <a:r>
              <a:rPr lang="pt-PT" sz="1600" dirty="0">
                <a:solidFill>
                  <a:srgbClr val="FF0000"/>
                </a:solidFill>
              </a:rPr>
              <a:t>3.2𝝈 </a:t>
            </a:r>
            <a:r>
              <a:rPr lang="pt-PT" sz="1600" dirty="0" err="1">
                <a:solidFill>
                  <a:srgbClr val="FF0000"/>
                </a:solidFill>
              </a:rPr>
              <a:t>observed</a:t>
            </a:r>
            <a:r>
              <a:rPr lang="pt-PT" sz="1600" dirty="0">
                <a:solidFill>
                  <a:srgbClr val="FF0000"/>
                </a:solidFill>
              </a:rPr>
              <a:t>; 2.8𝝈 </a:t>
            </a:r>
            <a:r>
              <a:rPr lang="pt-PT" sz="1600" dirty="0" err="1">
                <a:solidFill>
                  <a:srgbClr val="FF0000"/>
                </a:solidFill>
              </a:rPr>
              <a:t>expected</a:t>
            </a:r>
            <a:endParaRPr lang="pt-PT" sz="1600" dirty="0">
              <a:solidFill>
                <a:srgbClr val="FF0000"/>
              </a:solidFill>
            </a:endParaRPr>
          </a:p>
          <a:p>
            <a:pPr marL="0" indent="0">
              <a:buNone/>
            </a:pPr>
            <a:endParaRPr lang="pt-PT" sz="1600" b="1" dirty="0" smtClean="0"/>
          </a:p>
          <a:p>
            <a:pPr marL="0" indent="0">
              <a:buNone/>
            </a:pPr>
            <a:r>
              <a:rPr lang="pt-PT" sz="1600" b="1" dirty="0" err="1" smtClean="0"/>
              <a:t>ttH</a:t>
            </a:r>
            <a:r>
              <a:rPr lang="pt-PT" sz="1600" b="1" dirty="0" smtClean="0"/>
              <a:t>(</a:t>
            </a:r>
            <a:r>
              <a:rPr lang="pt-PT" sz="1600" b="1" dirty="0" err="1" smtClean="0"/>
              <a:t>H</a:t>
            </a:r>
            <a:r>
              <a:rPr lang="pt-PT" sz="1600" b="1" dirty="0" err="1" smtClean="0">
                <a:sym typeface="Wingdings"/>
              </a:rPr>
              <a:t>bb</a:t>
            </a:r>
            <a:r>
              <a:rPr lang="pt-PT" sz="1600" b="1" dirty="0" smtClean="0">
                <a:sym typeface="Wingdings"/>
              </a:rPr>
              <a:t>):</a:t>
            </a:r>
          </a:p>
          <a:p>
            <a:r>
              <a:rPr lang="pt-PT" sz="1600" dirty="0" err="1" smtClean="0">
                <a:sym typeface="Wingdings"/>
              </a:rPr>
              <a:t>Profit</a:t>
            </a:r>
            <a:r>
              <a:rPr lang="pt-PT" sz="1600" dirty="0" smtClean="0">
                <a:sym typeface="Wingdings"/>
              </a:rPr>
              <a:t> </a:t>
            </a:r>
            <a:r>
              <a:rPr lang="pt-PT" sz="1600" dirty="0" err="1" smtClean="0">
                <a:sym typeface="Wingdings"/>
              </a:rPr>
              <a:t>from</a:t>
            </a:r>
            <a:r>
              <a:rPr lang="pt-PT" sz="1600" dirty="0" smtClean="0">
                <a:sym typeface="Wingdings"/>
              </a:rPr>
              <a:t> </a:t>
            </a:r>
            <a:r>
              <a:rPr lang="pt-PT" sz="1600" dirty="0" err="1" smtClean="0">
                <a:sym typeface="Wingdings"/>
              </a:rPr>
              <a:t>large</a:t>
            </a:r>
            <a:r>
              <a:rPr lang="pt-PT" sz="1600" dirty="0" smtClean="0">
                <a:sym typeface="Wingdings"/>
              </a:rPr>
              <a:t> </a:t>
            </a:r>
            <a:r>
              <a:rPr lang="pt-PT" sz="1600" dirty="0" err="1" smtClean="0">
                <a:sym typeface="Wingdings"/>
              </a:rPr>
              <a:t>Hbb</a:t>
            </a:r>
            <a:r>
              <a:rPr lang="pt-PT" sz="1600" dirty="0" smtClean="0">
                <a:sym typeface="Wingdings"/>
              </a:rPr>
              <a:t> </a:t>
            </a:r>
            <a:r>
              <a:rPr lang="pt-PT" sz="1600" dirty="0" err="1" smtClean="0">
                <a:sym typeface="Wingdings"/>
              </a:rPr>
              <a:t>branching</a:t>
            </a:r>
            <a:r>
              <a:rPr lang="pt-PT" sz="1600" dirty="0" smtClean="0">
                <a:sym typeface="Wingdings"/>
              </a:rPr>
              <a:t> ratio (58.4%)</a:t>
            </a:r>
            <a:endParaRPr lang="pt-PT" sz="1600" dirty="0"/>
          </a:p>
          <a:p>
            <a:r>
              <a:rPr lang="pt-PT" sz="1600" dirty="0" err="1" smtClean="0"/>
              <a:t>But</a:t>
            </a:r>
            <a:r>
              <a:rPr lang="pt-PT" sz="1600" dirty="0" smtClean="0"/>
              <a:t> </a:t>
            </a:r>
            <a:r>
              <a:rPr lang="pt-PT" sz="1600" dirty="0" err="1" smtClean="0"/>
              <a:t>challenging</a:t>
            </a:r>
            <a:r>
              <a:rPr lang="pt-PT" sz="1600" dirty="0" smtClean="0"/>
              <a:t> final </a:t>
            </a:r>
            <a:r>
              <a:rPr lang="pt-PT" sz="1600" dirty="0" err="1" smtClean="0"/>
              <a:t>state</a:t>
            </a:r>
            <a:r>
              <a:rPr lang="pt-PT" sz="1600" dirty="0" smtClean="0"/>
              <a:t>: </a:t>
            </a:r>
            <a:r>
              <a:rPr lang="pt-PT" sz="1600" dirty="0" err="1" smtClean="0"/>
              <a:t>large</a:t>
            </a:r>
            <a:r>
              <a:rPr lang="pt-PT" sz="1600" dirty="0" smtClean="0"/>
              <a:t> </a:t>
            </a:r>
            <a:r>
              <a:rPr lang="pt-PT" sz="1600" dirty="0" err="1" smtClean="0"/>
              <a:t>ttbb</a:t>
            </a:r>
            <a:r>
              <a:rPr lang="pt-PT" sz="1600" dirty="0" smtClean="0"/>
              <a:t> </a:t>
            </a:r>
            <a:r>
              <a:rPr lang="pt-PT" sz="1600" dirty="0" err="1" smtClean="0"/>
              <a:t>irreducible</a:t>
            </a:r>
            <a:r>
              <a:rPr lang="pt-PT" sz="1600" dirty="0" smtClean="0"/>
              <a:t> background, </a:t>
            </a:r>
            <a:r>
              <a:rPr lang="pt-PT" sz="1600" dirty="0" err="1" smtClean="0"/>
              <a:t>theory</a:t>
            </a:r>
            <a:r>
              <a:rPr lang="pt-PT" sz="1600" dirty="0" smtClean="0"/>
              <a:t> </a:t>
            </a:r>
            <a:r>
              <a:rPr lang="pt-PT" sz="1600" dirty="0" err="1" smtClean="0"/>
              <a:t>uncertainties</a:t>
            </a:r>
            <a:r>
              <a:rPr lang="pt-PT" sz="1600" dirty="0" smtClean="0"/>
              <a:t>, </a:t>
            </a:r>
            <a:r>
              <a:rPr lang="pt-PT" sz="1600" dirty="0" err="1" smtClean="0"/>
              <a:t>combinatorics</a:t>
            </a:r>
            <a:r>
              <a:rPr lang="pt-PT" sz="1600" dirty="0" smtClean="0"/>
              <a:t>...</a:t>
            </a:r>
          </a:p>
          <a:p>
            <a:r>
              <a:rPr lang="pt-PT" sz="1600" dirty="0" err="1" smtClean="0"/>
              <a:t>Main</a:t>
            </a:r>
            <a:r>
              <a:rPr lang="pt-PT" sz="1600" dirty="0" smtClean="0"/>
              <a:t> </a:t>
            </a:r>
            <a:r>
              <a:rPr lang="pt-PT" sz="1600" dirty="0" err="1" smtClean="0"/>
              <a:t>uncertainties</a:t>
            </a:r>
            <a:r>
              <a:rPr lang="pt-PT" sz="1600" dirty="0" smtClean="0"/>
              <a:t>: </a:t>
            </a:r>
            <a:r>
              <a:rPr lang="pt-PT" sz="1600" dirty="0" err="1" smtClean="0"/>
              <a:t>tt+heavy</a:t>
            </a:r>
            <a:r>
              <a:rPr lang="pt-PT" sz="1600" dirty="0" smtClean="0"/>
              <a:t> </a:t>
            </a:r>
            <a:r>
              <a:rPr lang="pt-PT" sz="1600" dirty="0" err="1" smtClean="0"/>
              <a:t>flavours</a:t>
            </a:r>
            <a:r>
              <a:rPr lang="pt-PT" sz="1600" dirty="0" smtClean="0"/>
              <a:t>, b </a:t>
            </a:r>
            <a:r>
              <a:rPr lang="pt-PT" sz="1600" dirty="0" err="1" smtClean="0"/>
              <a:t>tagging</a:t>
            </a:r>
            <a:r>
              <a:rPr lang="pt-PT" sz="1600" dirty="0" smtClean="0"/>
              <a:t>, </a:t>
            </a:r>
            <a:r>
              <a:rPr lang="pt-PT" sz="1600" dirty="0" err="1" smtClean="0"/>
              <a:t>jet</a:t>
            </a:r>
            <a:r>
              <a:rPr lang="pt-PT" sz="1600" dirty="0" smtClean="0"/>
              <a:t> </a:t>
            </a:r>
            <a:r>
              <a:rPr lang="pt-PT" sz="1600" dirty="0" err="1" smtClean="0"/>
              <a:t>calib</a:t>
            </a:r>
            <a:r>
              <a:rPr lang="pt-PT" sz="1600" dirty="0" smtClean="0"/>
              <a:t>.</a:t>
            </a:r>
          </a:p>
          <a:p>
            <a:r>
              <a:rPr lang="pt-PT" sz="1600" dirty="0"/>
              <a:t>ATLAS: </a:t>
            </a:r>
            <a:r>
              <a:rPr lang="pt-PT" sz="1600" dirty="0">
                <a:solidFill>
                  <a:srgbClr val="FF0000"/>
                </a:solidFill>
              </a:rPr>
              <a:t>1.2𝝈 </a:t>
            </a:r>
            <a:r>
              <a:rPr lang="pt-PT" sz="1600" dirty="0" err="1">
                <a:solidFill>
                  <a:srgbClr val="FF0000"/>
                </a:solidFill>
              </a:rPr>
              <a:t>observed</a:t>
            </a:r>
            <a:r>
              <a:rPr lang="pt-PT" sz="1600" dirty="0">
                <a:solidFill>
                  <a:srgbClr val="FF0000"/>
                </a:solidFill>
              </a:rPr>
              <a:t>; 1.6𝝈 </a:t>
            </a:r>
            <a:r>
              <a:rPr lang="pt-PT" sz="1600" dirty="0" err="1">
                <a:solidFill>
                  <a:srgbClr val="FF0000"/>
                </a:solidFill>
              </a:rPr>
              <a:t>expected</a:t>
            </a:r>
            <a:endParaRPr lang="pt-PT" sz="1600" dirty="0">
              <a:solidFill>
                <a:srgbClr val="FF0000"/>
              </a:solidFill>
            </a:endParaRPr>
          </a:p>
          <a:p>
            <a:r>
              <a:rPr lang="pt-PT" sz="1600" dirty="0"/>
              <a:t>CMS: </a:t>
            </a:r>
            <a:r>
              <a:rPr lang="pt-PT" sz="1600" dirty="0">
                <a:solidFill>
                  <a:srgbClr val="FF0000"/>
                </a:solidFill>
              </a:rPr>
              <a:t>1.6𝝈 </a:t>
            </a:r>
            <a:r>
              <a:rPr lang="pt-PT" sz="1600" dirty="0" err="1">
                <a:solidFill>
                  <a:srgbClr val="FF0000"/>
                </a:solidFill>
              </a:rPr>
              <a:t>observed</a:t>
            </a:r>
            <a:r>
              <a:rPr lang="pt-PT" sz="1600" dirty="0">
                <a:solidFill>
                  <a:srgbClr val="FF0000"/>
                </a:solidFill>
              </a:rPr>
              <a:t>; 2.2𝝈 </a:t>
            </a:r>
            <a:r>
              <a:rPr lang="pt-PT" sz="1600" dirty="0" err="1">
                <a:solidFill>
                  <a:srgbClr val="FF0000"/>
                </a:solidFill>
              </a:rPr>
              <a:t>expected</a:t>
            </a:r>
            <a:endParaRPr lang="pt-PT" sz="1600" dirty="0">
              <a:solidFill>
                <a:srgbClr val="FF0000"/>
              </a:solidFill>
            </a:endParaRPr>
          </a:p>
          <a:p>
            <a:pPr marL="0" indent="0">
              <a:buNone/>
            </a:pPr>
            <a:endParaRPr lang="pt-PT" sz="1600" dirty="0" smtClean="0"/>
          </a:p>
          <a:p>
            <a:pPr marL="0" indent="0">
              <a:buNone/>
            </a:pPr>
            <a:r>
              <a:rPr lang="pt-PT" sz="1600" dirty="0" smtClean="0"/>
              <a:t>For </a:t>
            </a:r>
            <a:r>
              <a:rPr lang="pt-PT" sz="1600" b="1" dirty="0" err="1" smtClean="0"/>
              <a:t>both</a:t>
            </a:r>
            <a:r>
              <a:rPr lang="pt-PT" sz="1600" dirty="0" smtClean="0"/>
              <a:t> </a:t>
            </a:r>
            <a:r>
              <a:rPr lang="pt-PT" sz="1600" dirty="0" err="1" smtClean="0"/>
              <a:t>channels</a:t>
            </a:r>
            <a:r>
              <a:rPr lang="pt-PT" sz="1600" dirty="0" smtClean="0"/>
              <a:t>: </a:t>
            </a:r>
          </a:p>
          <a:p>
            <a:r>
              <a:rPr lang="pt-PT" sz="1600" dirty="0" err="1"/>
              <a:t>I</a:t>
            </a:r>
            <a:r>
              <a:rPr lang="pt-PT" sz="1600" dirty="0" err="1" smtClean="0"/>
              <a:t>ntensive</a:t>
            </a:r>
            <a:r>
              <a:rPr lang="pt-PT" sz="1600" dirty="0" smtClean="0"/>
              <a:t> use </a:t>
            </a:r>
            <a:r>
              <a:rPr lang="pt-PT" sz="1600" dirty="0" err="1" smtClean="0"/>
              <a:t>of</a:t>
            </a:r>
            <a:r>
              <a:rPr lang="pt-PT" sz="1600" dirty="0" smtClean="0"/>
              <a:t> </a:t>
            </a:r>
            <a:r>
              <a:rPr lang="pt-PT" sz="1600" dirty="0" err="1" smtClean="0"/>
              <a:t>dedicated</a:t>
            </a:r>
            <a:r>
              <a:rPr lang="pt-PT" sz="1600" dirty="0" smtClean="0"/>
              <a:t> </a:t>
            </a:r>
            <a:r>
              <a:rPr lang="pt-PT" sz="1600" dirty="0" err="1" smtClean="0"/>
              <a:t>machine</a:t>
            </a:r>
            <a:r>
              <a:rPr lang="pt-PT" sz="1600" dirty="0" smtClean="0"/>
              <a:t> </a:t>
            </a:r>
            <a:r>
              <a:rPr lang="pt-PT" sz="1600" dirty="0" err="1" smtClean="0"/>
              <a:t>learning</a:t>
            </a:r>
            <a:r>
              <a:rPr lang="pt-PT" sz="1600" dirty="0" smtClean="0"/>
              <a:t> (NN, BDT) </a:t>
            </a:r>
            <a:r>
              <a:rPr lang="pt-PT" sz="1600" dirty="0" err="1" smtClean="0"/>
              <a:t>and</a:t>
            </a:r>
            <a:r>
              <a:rPr lang="pt-PT" sz="1600" dirty="0" smtClean="0"/>
              <a:t> </a:t>
            </a:r>
            <a:r>
              <a:rPr lang="pt-PT" sz="1600" dirty="0" err="1" smtClean="0"/>
              <a:t>matrix</a:t>
            </a:r>
            <a:r>
              <a:rPr lang="pt-PT" sz="1600" dirty="0" smtClean="0"/>
              <a:t> </a:t>
            </a:r>
            <a:r>
              <a:rPr lang="pt-PT" sz="1600" dirty="0" err="1" smtClean="0"/>
              <a:t>element</a:t>
            </a:r>
            <a:r>
              <a:rPr lang="pt-PT" sz="1600" dirty="0" smtClean="0"/>
              <a:t> </a:t>
            </a:r>
            <a:r>
              <a:rPr lang="pt-PT" sz="1600" dirty="0" err="1" smtClean="0"/>
              <a:t>methods</a:t>
            </a:r>
            <a:r>
              <a:rPr lang="pt-PT" sz="1600" dirty="0" smtClean="0"/>
              <a:t>: </a:t>
            </a:r>
            <a:r>
              <a:rPr lang="pt-PT" sz="1600" dirty="0" err="1" smtClean="0"/>
              <a:t>suppress</a:t>
            </a:r>
            <a:r>
              <a:rPr lang="pt-PT" sz="1600" dirty="0" smtClean="0"/>
              <a:t> </a:t>
            </a:r>
            <a:r>
              <a:rPr lang="pt-PT" sz="1600" dirty="0" err="1" smtClean="0"/>
              <a:t>fake</a:t>
            </a:r>
            <a:r>
              <a:rPr lang="pt-PT" sz="1600" dirty="0" smtClean="0"/>
              <a:t> </a:t>
            </a:r>
            <a:r>
              <a:rPr lang="pt-PT" sz="1600" dirty="0" err="1" smtClean="0"/>
              <a:t>leptons</a:t>
            </a:r>
            <a:r>
              <a:rPr lang="pt-PT" sz="1600" dirty="0" smtClean="0"/>
              <a:t>, </a:t>
            </a:r>
            <a:r>
              <a:rPr lang="pt-PT" sz="1600" dirty="0" err="1" smtClean="0"/>
              <a:t>reconstruct</a:t>
            </a:r>
            <a:r>
              <a:rPr lang="pt-PT" sz="1600" dirty="0" smtClean="0"/>
              <a:t> </a:t>
            </a:r>
            <a:r>
              <a:rPr lang="pt-PT" sz="1600" dirty="0" err="1" smtClean="0"/>
              <a:t>events</a:t>
            </a:r>
            <a:r>
              <a:rPr lang="pt-PT" sz="1600" dirty="0" smtClean="0"/>
              <a:t>, </a:t>
            </a:r>
            <a:r>
              <a:rPr lang="pt-PT" sz="1600" dirty="0" err="1" smtClean="0"/>
              <a:t>flavour</a:t>
            </a:r>
            <a:r>
              <a:rPr lang="pt-PT" sz="1600" dirty="0" smtClean="0"/>
              <a:t> </a:t>
            </a:r>
            <a:r>
              <a:rPr lang="pt-PT" sz="1600" dirty="0" err="1" smtClean="0"/>
              <a:t>tagging</a:t>
            </a:r>
            <a:r>
              <a:rPr lang="pt-PT" sz="1600" dirty="0" smtClean="0"/>
              <a:t>, </a:t>
            </a:r>
            <a:r>
              <a:rPr lang="pt-PT" sz="1600" dirty="0" err="1" smtClean="0"/>
              <a:t>and</a:t>
            </a:r>
            <a:r>
              <a:rPr lang="pt-PT" sz="1600" dirty="0" smtClean="0"/>
              <a:t> </a:t>
            </a:r>
            <a:r>
              <a:rPr lang="pt-PT" sz="1600" dirty="0" err="1"/>
              <a:t>enhance</a:t>
            </a:r>
            <a:r>
              <a:rPr lang="pt-PT" sz="1600" dirty="0"/>
              <a:t> </a:t>
            </a:r>
            <a:r>
              <a:rPr lang="pt-PT" sz="1600" dirty="0" smtClean="0"/>
              <a:t>S/B</a:t>
            </a:r>
          </a:p>
        </p:txBody>
      </p:sp>
      <p:sp>
        <p:nvSpPr>
          <p:cNvPr id="6" name="TextBox 5"/>
          <p:cNvSpPr txBox="1"/>
          <p:nvPr/>
        </p:nvSpPr>
        <p:spPr>
          <a:xfrm>
            <a:off x="1979712" y="-27384"/>
            <a:ext cx="7164287" cy="584776"/>
          </a:xfrm>
          <a:prstGeom prst="rect">
            <a:avLst/>
          </a:prstGeom>
          <a:noFill/>
        </p:spPr>
        <p:txBody>
          <a:bodyPr wrap="square" rtlCol="0">
            <a:spAutoFit/>
          </a:bodyPr>
          <a:lstStyle/>
          <a:p>
            <a:pPr algn="r"/>
            <a:r>
              <a:rPr lang="pt-PT" sz="1600" dirty="0" err="1"/>
              <a:t>ttH</a:t>
            </a:r>
            <a:r>
              <a:rPr lang="pt-PT" sz="1600" dirty="0"/>
              <a:t>(ML) </a:t>
            </a:r>
            <a:r>
              <a:rPr lang="pt-PT" sz="1600" dirty="0" err="1"/>
              <a:t>Phys</a:t>
            </a:r>
            <a:r>
              <a:rPr lang="pt-PT" sz="1600" dirty="0"/>
              <a:t>. Rev. D 97 (2018) 072003; arXiv:1803.05485 [</a:t>
            </a:r>
            <a:r>
              <a:rPr lang="pt-PT" sz="1600" dirty="0" err="1"/>
              <a:t>hep-ex</a:t>
            </a:r>
            <a:r>
              <a:rPr lang="pt-PT" sz="1600" dirty="0"/>
              <a:t>]</a:t>
            </a:r>
          </a:p>
          <a:p>
            <a:pPr algn="r"/>
            <a:r>
              <a:rPr lang="pt-PT" sz="1600" dirty="0" err="1"/>
              <a:t>ttH</a:t>
            </a:r>
            <a:r>
              <a:rPr lang="pt-PT" sz="1600" dirty="0"/>
              <a:t>(</a:t>
            </a:r>
            <a:r>
              <a:rPr lang="pt-PT" sz="1600" dirty="0" err="1"/>
              <a:t>bb</a:t>
            </a:r>
            <a:r>
              <a:rPr lang="pt-PT" sz="1600" dirty="0"/>
              <a:t>) </a:t>
            </a:r>
            <a:r>
              <a:rPr lang="pt-PT" sz="1600" dirty="0" err="1"/>
              <a:t>Phys</a:t>
            </a:r>
            <a:r>
              <a:rPr lang="pt-PT" sz="1600" dirty="0"/>
              <a:t>. Rev. D 97 (2018) 072016; JHEP 01 (2018) 054  </a:t>
            </a:r>
          </a:p>
        </p:txBody>
      </p:sp>
      <p:pic>
        <p:nvPicPr>
          <p:cNvPr id="13" name="Picture 1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60848" y="43302"/>
            <a:ext cx="2873896" cy="2590246"/>
          </a:xfrm>
          <a:prstGeom prst="rect">
            <a:avLst/>
          </a:prstGeom>
        </p:spPr>
      </p:pic>
      <p:sp>
        <p:nvSpPr>
          <p:cNvPr id="18" name="Date Placeholder 17"/>
          <p:cNvSpPr>
            <a:spLocks noGrp="1"/>
          </p:cNvSpPr>
          <p:nvPr>
            <p:ph type="dt" sz="half" idx="10"/>
          </p:nvPr>
        </p:nvSpPr>
        <p:spPr/>
        <p:txBody>
          <a:bodyPr/>
          <a:lstStyle/>
          <a:p>
            <a:r>
              <a:rPr lang="en-US" smtClean="0"/>
              <a:t>Ricardo Gonçalo</a:t>
            </a:r>
            <a:endParaRPr lang="pt-PT"/>
          </a:p>
        </p:txBody>
      </p:sp>
      <p:sp>
        <p:nvSpPr>
          <p:cNvPr id="19" name="Footer Placeholder 18"/>
          <p:cNvSpPr>
            <a:spLocks noGrp="1"/>
          </p:cNvSpPr>
          <p:nvPr>
            <p:ph type="ftr" sz="quarter" idx="11"/>
          </p:nvPr>
        </p:nvSpPr>
        <p:spPr/>
        <p:txBody>
          <a:bodyPr/>
          <a:lstStyle/>
          <a:p>
            <a:r>
              <a:rPr lang="pt-PT" smtClean="0"/>
              <a:t>Seminar 15 May 2019 - FCUL</a:t>
            </a:r>
            <a:endParaRPr lang="pt-PT"/>
          </a:p>
        </p:txBody>
      </p:sp>
      <p:sp>
        <p:nvSpPr>
          <p:cNvPr id="20" name="Slide Number Placeholder 19"/>
          <p:cNvSpPr>
            <a:spLocks noGrp="1"/>
          </p:cNvSpPr>
          <p:nvPr>
            <p:ph type="sldNum" sz="quarter" idx="12"/>
          </p:nvPr>
        </p:nvSpPr>
        <p:spPr/>
        <p:txBody>
          <a:bodyPr/>
          <a:lstStyle/>
          <a:p>
            <a:fld id="{9B03DFD9-BCD4-D04F-A8C7-92475F67CE52}" type="slidenum">
              <a:rPr lang="pt-PT" smtClean="0"/>
              <a:t>45</a:t>
            </a:fld>
            <a:endParaRPr lang="pt-PT"/>
          </a:p>
        </p:txBody>
      </p:sp>
      <p:pic>
        <p:nvPicPr>
          <p:cNvPr id="4" name="Picture 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626299" y="4138186"/>
            <a:ext cx="3266181" cy="2218164"/>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396536" y="2192190"/>
            <a:ext cx="2797968" cy="3821004"/>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123904" y="3279074"/>
            <a:ext cx="2821554" cy="2708920"/>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550016" y="-30682"/>
            <a:ext cx="2644488" cy="2204864"/>
          </a:xfrm>
          <a:prstGeom prst="rect">
            <a:avLst/>
          </a:prstGeom>
        </p:spPr>
      </p:pic>
      <p:pic>
        <p:nvPicPr>
          <p:cNvPr id="16" name="Picture 15"/>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868144" y="1124743"/>
            <a:ext cx="3197988" cy="2880321"/>
          </a:xfrm>
          <a:prstGeom prst="rect">
            <a:avLst/>
          </a:prstGeom>
        </p:spPr>
      </p:pic>
      <p:pic>
        <p:nvPicPr>
          <p:cNvPr id="17" name="Picture 16"/>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228500" y="1173614"/>
            <a:ext cx="3707904" cy="2115350"/>
          </a:xfrm>
          <a:prstGeom prst="rect">
            <a:avLst/>
          </a:prstGeom>
        </p:spPr>
      </p:pic>
      <p:pic>
        <p:nvPicPr>
          <p:cNvPr id="8" name="Picture 7"/>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738273" y="3115406"/>
            <a:ext cx="3145795" cy="3326239"/>
          </a:xfrm>
          <a:prstGeom prst="rect">
            <a:avLst/>
          </a:prstGeom>
        </p:spPr>
      </p:pic>
      <p:pic>
        <p:nvPicPr>
          <p:cNvPr id="22" name="Picture 21"/>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637" y="-19218"/>
            <a:ext cx="704050" cy="704050"/>
          </a:xfrm>
          <a:prstGeom prst="rect">
            <a:avLst/>
          </a:prstGeom>
        </p:spPr>
      </p:pic>
      <p:pic>
        <p:nvPicPr>
          <p:cNvPr id="23" name="Picture 22"/>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05687" y="0"/>
            <a:ext cx="653390" cy="653390"/>
          </a:xfrm>
          <a:prstGeom prst="rect">
            <a:avLst/>
          </a:prstGeom>
        </p:spPr>
      </p:pic>
    </p:spTree>
    <p:extLst>
      <p:ext uri="{BB962C8B-B14F-4D97-AF65-F5344CB8AC3E}">
        <p14:creationId xmlns:p14="http://schemas.microsoft.com/office/powerpoint/2010/main" val="29368398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9" presetClass="exit" presetSubtype="0" fill="hold" nodeType="withEffect">
                                  <p:stCondLst>
                                    <p:cond delay="0"/>
                                  </p:stCondLst>
                                  <p:childTnLst>
                                    <p:animEffect transition="out" filter="dissolve">
                                      <p:cBhvr>
                                        <p:cTn id="9" dur="500"/>
                                        <p:tgtEl>
                                          <p:spTgt spid="17"/>
                                        </p:tgtEl>
                                      </p:cBhvr>
                                    </p:animEffect>
                                    <p:set>
                                      <p:cBhvr>
                                        <p:cTn id="10"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4"/>
          <a:stretch>
            <a:fillRect/>
          </a:stretch>
        </p:blipFill>
        <p:spPr>
          <a:xfrm>
            <a:off x="3955184" y="1196752"/>
            <a:ext cx="1706153" cy="112101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5107" y="4240435"/>
            <a:ext cx="3069127" cy="2356917"/>
          </a:xfrm>
          <a:prstGeom prst="rect">
            <a:avLst/>
          </a:prstGeom>
        </p:spPr>
      </p:pic>
      <p:sp>
        <p:nvSpPr>
          <p:cNvPr id="2" name="Title 1"/>
          <p:cNvSpPr>
            <a:spLocks noGrp="1"/>
          </p:cNvSpPr>
          <p:nvPr>
            <p:ph type="title"/>
          </p:nvPr>
        </p:nvSpPr>
        <p:spPr>
          <a:xfrm>
            <a:off x="1619671" y="116632"/>
            <a:ext cx="5184577" cy="936104"/>
          </a:xfrm>
        </p:spPr>
        <p:txBody>
          <a:bodyPr>
            <a:noAutofit/>
          </a:bodyPr>
          <a:lstStyle/>
          <a:p>
            <a:r>
              <a:rPr lang="pt-PT" dirty="0" err="1" smtClean="0"/>
              <a:t>ttH</a:t>
            </a:r>
            <a:r>
              <a:rPr lang="pt-PT" dirty="0" smtClean="0"/>
              <a:t> </a:t>
            </a:r>
            <a:r>
              <a:rPr lang="pt-PT" dirty="0" err="1" smtClean="0"/>
              <a:t>observation</a:t>
            </a:r>
            <a:endParaRPr lang="pt-PT" dirty="0"/>
          </a:p>
        </p:txBody>
      </p:sp>
      <p:sp>
        <p:nvSpPr>
          <p:cNvPr id="3" name="Content Placeholder 2"/>
          <p:cNvSpPr>
            <a:spLocks noGrp="1"/>
          </p:cNvSpPr>
          <p:nvPr>
            <p:ph idx="1"/>
          </p:nvPr>
        </p:nvSpPr>
        <p:spPr>
          <a:xfrm>
            <a:off x="85107" y="929275"/>
            <a:ext cx="5628707" cy="3306087"/>
          </a:xfrm>
        </p:spPr>
        <p:txBody>
          <a:bodyPr>
            <a:normAutofit fontScale="55000" lnSpcReduction="20000"/>
          </a:bodyPr>
          <a:lstStyle/>
          <a:p>
            <a:pPr marL="0" indent="0">
              <a:buNone/>
            </a:pPr>
            <a:r>
              <a:rPr lang="pt-PT" b="1" dirty="0" smtClean="0"/>
              <a:t>CMS</a:t>
            </a:r>
            <a:r>
              <a:rPr lang="pt-PT" dirty="0"/>
              <a:t>: </a:t>
            </a:r>
          </a:p>
          <a:p>
            <a:r>
              <a:rPr lang="en-US" dirty="0" smtClean="0"/>
              <a:t>Combined Run 1 + </a:t>
            </a:r>
            <a:r>
              <a:rPr lang="pt-PT" dirty="0" smtClean="0"/>
              <a:t>36.1 </a:t>
            </a:r>
            <a:r>
              <a:rPr lang="pt-PT" dirty="0"/>
              <a:t>fb</a:t>
            </a:r>
            <a:r>
              <a:rPr lang="pt-PT" baseline="30000" dirty="0"/>
              <a:t>-</a:t>
            </a:r>
            <a:r>
              <a:rPr lang="pt-PT" baseline="30000" dirty="0" smtClean="0"/>
              <a:t>1</a:t>
            </a:r>
            <a:r>
              <a:rPr lang="en-US" dirty="0" smtClean="0"/>
              <a:t> Run 2:</a:t>
            </a:r>
            <a:r>
              <a:rPr lang="pt-PT" dirty="0" smtClean="0"/>
              <a:t> </a:t>
            </a:r>
            <a:endParaRPr lang="pt-PT" dirty="0"/>
          </a:p>
          <a:p>
            <a:r>
              <a:rPr lang="pt-PT" dirty="0">
                <a:solidFill>
                  <a:srgbClr val="FF0000"/>
                </a:solidFill>
              </a:rPr>
              <a:t>5.2 </a:t>
            </a:r>
            <a:r>
              <a:rPr lang="pt-PT" dirty="0" err="1">
                <a:solidFill>
                  <a:srgbClr val="FF0000"/>
                </a:solidFill>
              </a:rPr>
              <a:t>σ</a:t>
            </a:r>
            <a:r>
              <a:rPr lang="pt-PT" dirty="0">
                <a:solidFill>
                  <a:srgbClr val="FF0000"/>
                </a:solidFill>
              </a:rPr>
              <a:t> </a:t>
            </a:r>
            <a:r>
              <a:rPr lang="pt-PT" dirty="0" err="1">
                <a:solidFill>
                  <a:srgbClr val="FF0000"/>
                </a:solidFill>
              </a:rPr>
              <a:t>observed</a:t>
            </a:r>
            <a:r>
              <a:rPr lang="pt-PT" dirty="0">
                <a:solidFill>
                  <a:srgbClr val="FF0000"/>
                </a:solidFill>
              </a:rPr>
              <a:t>, 4.2 </a:t>
            </a:r>
            <a:r>
              <a:rPr lang="pt-PT" dirty="0" err="1">
                <a:solidFill>
                  <a:srgbClr val="FF0000"/>
                </a:solidFill>
              </a:rPr>
              <a:t>σ</a:t>
            </a:r>
            <a:r>
              <a:rPr lang="pt-PT" dirty="0">
                <a:solidFill>
                  <a:srgbClr val="FF0000"/>
                </a:solidFill>
              </a:rPr>
              <a:t> </a:t>
            </a:r>
            <a:r>
              <a:rPr lang="pt-PT" dirty="0" err="1">
                <a:solidFill>
                  <a:srgbClr val="FF0000"/>
                </a:solidFill>
              </a:rPr>
              <a:t>expected</a:t>
            </a:r>
            <a:endParaRPr lang="pt-PT" dirty="0">
              <a:solidFill>
                <a:srgbClr val="FF0000"/>
              </a:solidFill>
            </a:endParaRPr>
          </a:p>
          <a:p>
            <a:pPr marL="0" indent="0">
              <a:buNone/>
            </a:pPr>
            <a:r>
              <a:rPr lang="pt-PT" b="1" dirty="0" smtClean="0"/>
              <a:t>ATLAS</a:t>
            </a:r>
            <a:r>
              <a:rPr lang="pt-PT" dirty="0"/>
              <a:t>: </a:t>
            </a:r>
          </a:p>
          <a:p>
            <a:r>
              <a:rPr lang="pt-PT" dirty="0" err="1" smtClean="0"/>
              <a:t>ttH</a:t>
            </a:r>
            <a:r>
              <a:rPr lang="pt-PT" dirty="0" smtClean="0"/>
              <a:t>(</a:t>
            </a:r>
            <a:r>
              <a:rPr lang="pt-PT" dirty="0"/>
              <a:t>H→</a:t>
            </a:r>
            <a:r>
              <a:rPr lang="pt-PT" dirty="0" smtClean="0"/>
              <a:t>𝛾𝛾): </a:t>
            </a:r>
          </a:p>
          <a:p>
            <a:pPr lvl="1"/>
            <a:r>
              <a:rPr lang="pt-PT" dirty="0" smtClean="0"/>
              <a:t>New </a:t>
            </a:r>
            <a:r>
              <a:rPr lang="pt-PT" dirty="0" err="1" smtClean="0"/>
              <a:t>signal</a:t>
            </a:r>
            <a:r>
              <a:rPr lang="pt-PT" dirty="0" smtClean="0"/>
              <a:t> </a:t>
            </a:r>
            <a:r>
              <a:rPr lang="pt-PT" dirty="0" err="1" smtClean="0"/>
              <a:t>categories</a:t>
            </a:r>
            <a:r>
              <a:rPr lang="pt-PT" dirty="0" smtClean="0"/>
              <a:t> </a:t>
            </a:r>
            <a:r>
              <a:rPr lang="pt-PT" dirty="0" err="1" smtClean="0"/>
              <a:t>from</a:t>
            </a:r>
            <a:r>
              <a:rPr lang="pt-PT" dirty="0" smtClean="0"/>
              <a:t> BDT </a:t>
            </a:r>
            <a:r>
              <a:rPr lang="pt-PT" dirty="0" err="1" smtClean="0"/>
              <a:t>discriminant</a:t>
            </a:r>
            <a:endParaRPr lang="pt-PT" dirty="0" smtClean="0"/>
          </a:p>
          <a:p>
            <a:pPr lvl="1"/>
            <a:r>
              <a:rPr lang="pt-PT" b="1" dirty="0" err="1" smtClean="0">
                <a:solidFill>
                  <a:srgbClr val="FF0000"/>
                </a:solidFill>
              </a:rPr>
              <a:t>Sensitivity</a:t>
            </a:r>
            <a:r>
              <a:rPr lang="pt-PT" b="1" dirty="0" smtClean="0">
                <a:solidFill>
                  <a:srgbClr val="FF0000"/>
                </a:solidFill>
              </a:rPr>
              <a:t> </a:t>
            </a:r>
            <a:r>
              <a:rPr lang="pt-PT" b="1" dirty="0" err="1" smtClean="0">
                <a:solidFill>
                  <a:srgbClr val="FF0000"/>
                </a:solidFill>
              </a:rPr>
              <a:t>increased</a:t>
            </a:r>
            <a:r>
              <a:rPr lang="pt-PT" b="1" dirty="0" smtClean="0">
                <a:solidFill>
                  <a:srgbClr val="FF0000"/>
                </a:solidFill>
              </a:rPr>
              <a:t> </a:t>
            </a:r>
            <a:r>
              <a:rPr lang="pt-PT" b="1" dirty="0" err="1" smtClean="0">
                <a:solidFill>
                  <a:srgbClr val="FF0000"/>
                </a:solidFill>
              </a:rPr>
              <a:t>by</a:t>
            </a:r>
            <a:r>
              <a:rPr lang="pt-PT" b="1" dirty="0" smtClean="0">
                <a:solidFill>
                  <a:srgbClr val="FF0000"/>
                </a:solidFill>
              </a:rPr>
              <a:t> 50%</a:t>
            </a:r>
          </a:p>
          <a:p>
            <a:r>
              <a:rPr lang="pt-PT" dirty="0" err="1" smtClean="0"/>
              <a:t>Run</a:t>
            </a:r>
            <a:r>
              <a:rPr lang="pt-PT" dirty="0" smtClean="0"/>
              <a:t> 2 data </a:t>
            </a:r>
            <a:r>
              <a:rPr lang="pt-PT" dirty="0" err="1" smtClean="0"/>
              <a:t>from</a:t>
            </a:r>
            <a:r>
              <a:rPr lang="pt-PT" dirty="0" smtClean="0"/>
              <a:t> 2015+2016+</a:t>
            </a:r>
            <a:r>
              <a:rPr lang="pt-PT" dirty="0"/>
              <a:t>2017 </a:t>
            </a:r>
            <a:r>
              <a:rPr lang="pt-PT" dirty="0" smtClean="0"/>
              <a:t>(𝛾𝛾/ZZ)</a:t>
            </a:r>
            <a:r>
              <a:rPr lang="pt-PT" dirty="0"/>
              <a:t>: </a:t>
            </a:r>
            <a:r>
              <a:rPr lang="pt-PT" b="1" dirty="0" smtClean="0"/>
              <a:t>79.8 </a:t>
            </a:r>
            <a:r>
              <a:rPr lang="pt-PT" b="1" dirty="0"/>
              <a:t>fb</a:t>
            </a:r>
            <a:r>
              <a:rPr lang="pt-PT" b="1" baseline="30000" dirty="0"/>
              <a:t>-</a:t>
            </a:r>
            <a:r>
              <a:rPr lang="pt-PT" b="1" baseline="30000" dirty="0" smtClean="0"/>
              <a:t>1</a:t>
            </a:r>
            <a:endParaRPr lang="pt-PT" b="1" dirty="0" smtClean="0"/>
          </a:p>
          <a:p>
            <a:pPr lvl="1"/>
            <a:r>
              <a:rPr lang="pt-PT" dirty="0" smtClean="0">
                <a:solidFill>
                  <a:srgbClr val="FF0000"/>
                </a:solidFill>
              </a:rPr>
              <a:t>5.2 </a:t>
            </a:r>
            <a:r>
              <a:rPr lang="pt-PT" dirty="0" err="1">
                <a:solidFill>
                  <a:srgbClr val="FF0000"/>
                </a:solidFill>
              </a:rPr>
              <a:t>σ</a:t>
            </a:r>
            <a:r>
              <a:rPr lang="pt-PT" dirty="0">
                <a:solidFill>
                  <a:srgbClr val="FF0000"/>
                </a:solidFill>
              </a:rPr>
              <a:t> </a:t>
            </a:r>
            <a:r>
              <a:rPr lang="pt-PT" dirty="0" err="1">
                <a:solidFill>
                  <a:srgbClr val="FF0000"/>
                </a:solidFill>
              </a:rPr>
              <a:t>observed</a:t>
            </a:r>
            <a:r>
              <a:rPr lang="pt-PT" dirty="0">
                <a:solidFill>
                  <a:srgbClr val="FF0000"/>
                </a:solidFill>
              </a:rPr>
              <a:t>, 4.9 </a:t>
            </a:r>
            <a:r>
              <a:rPr lang="pt-PT" dirty="0" err="1">
                <a:solidFill>
                  <a:srgbClr val="FF0000"/>
                </a:solidFill>
              </a:rPr>
              <a:t>σ</a:t>
            </a:r>
            <a:r>
              <a:rPr lang="pt-PT" dirty="0">
                <a:solidFill>
                  <a:srgbClr val="FF0000"/>
                </a:solidFill>
              </a:rPr>
              <a:t> </a:t>
            </a:r>
            <a:r>
              <a:rPr lang="pt-PT" dirty="0" err="1">
                <a:solidFill>
                  <a:srgbClr val="FF0000"/>
                </a:solidFill>
              </a:rPr>
              <a:t>expected</a:t>
            </a:r>
            <a:endParaRPr lang="pt-PT" dirty="0">
              <a:solidFill>
                <a:srgbClr val="FF0000"/>
              </a:solidFill>
            </a:endParaRPr>
          </a:p>
          <a:p>
            <a:r>
              <a:rPr lang="en-US" dirty="0"/>
              <a:t>Adding </a:t>
            </a:r>
            <a:r>
              <a:rPr lang="en-US" dirty="0" smtClean="0"/>
              <a:t>Run 1: </a:t>
            </a:r>
            <a:r>
              <a:rPr lang="en-US" dirty="0">
                <a:solidFill>
                  <a:srgbClr val="FF0000"/>
                </a:solidFill>
              </a:rPr>
              <a:t>6.3 </a:t>
            </a:r>
            <a:r>
              <a:rPr lang="en-US" dirty="0" err="1">
                <a:solidFill>
                  <a:srgbClr val="FF0000"/>
                </a:solidFill>
              </a:rPr>
              <a:t>σ</a:t>
            </a:r>
            <a:r>
              <a:rPr lang="en-US" dirty="0">
                <a:solidFill>
                  <a:srgbClr val="FF0000"/>
                </a:solidFill>
              </a:rPr>
              <a:t> </a:t>
            </a:r>
            <a:r>
              <a:rPr lang="en-US" dirty="0" smtClean="0">
                <a:solidFill>
                  <a:srgbClr val="FF0000"/>
                </a:solidFill>
              </a:rPr>
              <a:t>observed, </a:t>
            </a:r>
            <a:r>
              <a:rPr lang="en-US" dirty="0">
                <a:solidFill>
                  <a:srgbClr val="FF0000"/>
                </a:solidFill>
              </a:rPr>
              <a:t>5.1 </a:t>
            </a:r>
            <a:r>
              <a:rPr lang="en-US" dirty="0" err="1">
                <a:solidFill>
                  <a:srgbClr val="FF0000"/>
                </a:solidFill>
              </a:rPr>
              <a:t>σ</a:t>
            </a:r>
            <a:r>
              <a:rPr lang="en-US" dirty="0">
                <a:solidFill>
                  <a:srgbClr val="FF0000"/>
                </a:solidFill>
              </a:rPr>
              <a:t> </a:t>
            </a:r>
            <a:r>
              <a:rPr lang="en-US" dirty="0" smtClean="0">
                <a:solidFill>
                  <a:srgbClr val="FF0000"/>
                </a:solidFill>
              </a:rPr>
              <a:t>expected</a:t>
            </a:r>
          </a:p>
          <a:p>
            <a:r>
              <a:rPr lang="en-US" dirty="0" smtClean="0"/>
              <a:t>Measured production cross </a:t>
            </a:r>
            <a:r>
              <a:rPr lang="en-US" dirty="0"/>
              <a:t>section </a:t>
            </a:r>
            <a:r>
              <a:rPr lang="en-US" dirty="0" smtClean="0"/>
              <a:t>at 13 </a:t>
            </a:r>
            <a:r>
              <a:rPr lang="en-US" dirty="0" err="1" smtClean="0"/>
              <a:t>TeV</a:t>
            </a:r>
            <a:r>
              <a:rPr lang="en-US" dirty="0" smtClean="0"/>
              <a:t>:</a:t>
            </a:r>
          </a:p>
          <a:p>
            <a:pPr marL="514350" lvl="1" indent="0">
              <a:buNone/>
            </a:pPr>
            <a:r>
              <a:rPr lang="en-US" dirty="0" smtClean="0">
                <a:solidFill>
                  <a:srgbClr val="FF0000"/>
                </a:solidFill>
              </a:rPr>
              <a:t> </a:t>
            </a:r>
            <a:r>
              <a:rPr lang="en-US" b="1" dirty="0">
                <a:solidFill>
                  <a:srgbClr val="FF0000"/>
                </a:solidFill>
              </a:rPr>
              <a:t>670 </a:t>
            </a:r>
            <a:r>
              <a:rPr lang="en-US" b="1" dirty="0" smtClean="0">
                <a:solidFill>
                  <a:srgbClr val="FF0000"/>
                </a:solidFill>
              </a:rPr>
              <a:t>± 90 </a:t>
            </a:r>
            <a:r>
              <a:rPr lang="en-US" b="1" dirty="0">
                <a:solidFill>
                  <a:srgbClr val="FF0000"/>
                </a:solidFill>
              </a:rPr>
              <a:t>(stat.) +110−</a:t>
            </a:r>
            <a:r>
              <a:rPr lang="en-US" b="1" dirty="0" smtClean="0">
                <a:solidFill>
                  <a:srgbClr val="FF0000"/>
                </a:solidFill>
              </a:rPr>
              <a:t>100 (syst.)</a:t>
            </a:r>
            <a:r>
              <a:rPr lang="pt-PT" b="1" dirty="0" smtClean="0">
                <a:solidFill>
                  <a:srgbClr val="FF0000"/>
                </a:solidFill>
              </a:rPr>
              <a:t> </a:t>
            </a:r>
            <a:r>
              <a:rPr lang="pt-PT" b="1" dirty="0" err="1" smtClean="0">
                <a:solidFill>
                  <a:srgbClr val="FF0000"/>
                </a:solidFill>
              </a:rPr>
              <a:t>fb</a:t>
            </a:r>
            <a:endParaRPr lang="pt-PT" b="1" dirty="0" smtClean="0">
              <a:solidFill>
                <a:srgbClr val="FF0000"/>
              </a:solidFill>
            </a:endParaRPr>
          </a:p>
        </p:txBody>
      </p:sp>
      <p:sp>
        <p:nvSpPr>
          <p:cNvPr id="6" name="TextBox 5"/>
          <p:cNvSpPr txBox="1"/>
          <p:nvPr/>
        </p:nvSpPr>
        <p:spPr>
          <a:xfrm>
            <a:off x="3779912" y="0"/>
            <a:ext cx="5364087" cy="369332"/>
          </a:xfrm>
          <a:prstGeom prst="rect">
            <a:avLst/>
          </a:prstGeom>
          <a:noFill/>
        </p:spPr>
        <p:txBody>
          <a:bodyPr wrap="square" rtlCol="0">
            <a:spAutoFit/>
          </a:bodyPr>
          <a:lstStyle/>
          <a:p>
            <a:pPr algn="r"/>
            <a:r>
              <a:rPr lang="pt-PT" dirty="0"/>
              <a:t>arXiv:</a:t>
            </a:r>
            <a:r>
              <a:rPr lang="pt-PT" dirty="0" smtClean="0"/>
              <a:t>1806.00425 [</a:t>
            </a:r>
            <a:r>
              <a:rPr lang="pt-PT" dirty="0" err="1" smtClean="0"/>
              <a:t>hep-ex</a:t>
            </a:r>
            <a:r>
              <a:rPr lang="pt-PT" dirty="0" smtClean="0"/>
              <a:t>]; arXiv</a:t>
            </a:r>
            <a:r>
              <a:rPr lang="pt-PT" dirty="0"/>
              <a:t>:1804.02610 [</a:t>
            </a:r>
            <a:r>
              <a:rPr lang="pt-PT" dirty="0" err="1"/>
              <a:t>hep-ex</a:t>
            </a:r>
            <a:r>
              <a:rPr lang="pt-PT" dirty="0" smtClean="0"/>
              <a:t>]</a:t>
            </a:r>
            <a:endParaRPr lang="pt-PT" dirty="0"/>
          </a:p>
        </p:txBody>
      </p:sp>
      <p:pic>
        <p:nvPicPr>
          <p:cNvPr id="7" name="Picture 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637" y="-19218"/>
            <a:ext cx="704050" cy="704050"/>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300" y="4255418"/>
            <a:ext cx="3439932" cy="2341933"/>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05687" y="0"/>
            <a:ext cx="653390" cy="653390"/>
          </a:xfrm>
          <a:prstGeom prst="rect">
            <a:avLst/>
          </a:prstGeom>
        </p:spPr>
      </p:pic>
      <p:pic>
        <p:nvPicPr>
          <p:cNvPr id="4" name="Picture 3"/>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708920" y="2636912"/>
            <a:ext cx="3012895" cy="2276872"/>
          </a:xfrm>
          <a:prstGeom prst="rect">
            <a:avLst/>
          </a:prstGeom>
        </p:spPr>
      </p:pic>
      <p:pic>
        <p:nvPicPr>
          <p:cNvPr id="5" name="Picture 4"/>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713814" y="4235364"/>
            <a:ext cx="3430186" cy="2547576"/>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575877" y="908720"/>
            <a:ext cx="3460619" cy="3320042"/>
          </a:xfrm>
          <a:prstGeom prst="rect">
            <a:avLst/>
          </a:prstGeom>
        </p:spPr>
      </p:pic>
      <p:pic>
        <p:nvPicPr>
          <p:cNvPr id="13" name="Picture 12"/>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3226242" y="4235362"/>
            <a:ext cx="2569894" cy="2491979"/>
          </a:xfrm>
          <a:prstGeom prst="rect">
            <a:avLst/>
          </a:prstGeom>
        </p:spPr>
      </p:pic>
      <p:sp>
        <p:nvSpPr>
          <p:cNvPr id="14" name="Date Placeholder 13"/>
          <p:cNvSpPr>
            <a:spLocks noGrp="1"/>
          </p:cNvSpPr>
          <p:nvPr>
            <p:ph type="dt" sz="half" idx="10"/>
          </p:nvPr>
        </p:nvSpPr>
        <p:spPr/>
        <p:txBody>
          <a:bodyPr/>
          <a:lstStyle/>
          <a:p>
            <a:r>
              <a:rPr lang="en-US" smtClean="0"/>
              <a:t>Ricardo Gonçalo</a:t>
            </a:r>
            <a:endParaRPr lang="pt-PT"/>
          </a:p>
        </p:txBody>
      </p:sp>
      <p:sp>
        <p:nvSpPr>
          <p:cNvPr id="15" name="Footer Placeholder 14"/>
          <p:cNvSpPr>
            <a:spLocks noGrp="1"/>
          </p:cNvSpPr>
          <p:nvPr>
            <p:ph type="ftr" sz="quarter" idx="11"/>
          </p:nvPr>
        </p:nvSpPr>
        <p:spPr/>
        <p:txBody>
          <a:bodyPr/>
          <a:lstStyle/>
          <a:p>
            <a:r>
              <a:rPr lang="pt-PT" smtClean="0"/>
              <a:t>Seminar 15 May 2019 - FCUL</a:t>
            </a:r>
            <a:endParaRPr lang="pt-PT"/>
          </a:p>
        </p:txBody>
      </p:sp>
      <p:sp>
        <p:nvSpPr>
          <p:cNvPr id="16" name="Slide Number Placeholder 15"/>
          <p:cNvSpPr>
            <a:spLocks noGrp="1"/>
          </p:cNvSpPr>
          <p:nvPr>
            <p:ph type="sldNum" sz="quarter" idx="12"/>
          </p:nvPr>
        </p:nvSpPr>
        <p:spPr>
          <a:xfrm>
            <a:off x="6553200" y="6525344"/>
            <a:ext cx="2133600" cy="365125"/>
          </a:xfrm>
        </p:spPr>
        <p:txBody>
          <a:bodyPr/>
          <a:lstStyle/>
          <a:p>
            <a:fld id="{9B03DFD9-BCD4-D04F-A8C7-92475F67CE52}" type="slidenum">
              <a:rPr lang="pt-PT" smtClean="0"/>
              <a:t>46</a:t>
            </a:fld>
            <a:endParaRPr lang="pt-PT"/>
          </a:p>
        </p:txBody>
      </p:sp>
    </p:spTree>
    <p:custDataLst>
      <p:tags r:id="rId1"/>
    </p:custDataLst>
    <p:extLst>
      <p:ext uri="{BB962C8B-B14F-4D97-AF65-F5344CB8AC3E}">
        <p14:creationId xmlns:p14="http://schemas.microsoft.com/office/powerpoint/2010/main" val="2754659203"/>
      </p:ext>
    </p:extLst>
  </p:cSld>
  <p:clrMapOvr>
    <a:masterClrMapping/>
  </p:clrMapOvr>
  <mc:AlternateContent xmlns:mc="http://schemas.openxmlformats.org/markup-compatibility/2006" xmlns:p14="http://schemas.microsoft.com/office/powerpoint/2010/main">
    <mc:Choice Requires="p14">
      <p:transition spd="slow" p14:dur="2000" advTm="81248"/>
    </mc:Choice>
    <mc:Fallback xmlns="">
      <p:transition xmlns:p14="http://schemas.microsoft.com/office/powerpoint/2010/main" spd="slow" advTm="81248"/>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Ricardo Gonçalo</a:t>
            </a:r>
            <a:endParaRPr lang="pt-PT"/>
          </a:p>
        </p:txBody>
      </p:sp>
      <p:sp>
        <p:nvSpPr>
          <p:cNvPr id="5" name="Footer Placeholder 4"/>
          <p:cNvSpPr>
            <a:spLocks noGrp="1"/>
          </p:cNvSpPr>
          <p:nvPr>
            <p:ph type="ftr" sz="quarter" idx="11"/>
          </p:nvPr>
        </p:nvSpPr>
        <p:spPr/>
        <p:txBody>
          <a:bodyPr/>
          <a:lstStyle/>
          <a:p>
            <a:r>
              <a:rPr lang="pt-PT" smtClean="0"/>
              <a:t>Seminar 15 May 2019 - FCUL</a:t>
            </a:r>
            <a:endParaRPr lang="pt-PT"/>
          </a:p>
        </p:txBody>
      </p:sp>
      <p:sp>
        <p:nvSpPr>
          <p:cNvPr id="6" name="Slide Number Placeholder 5"/>
          <p:cNvSpPr>
            <a:spLocks noGrp="1"/>
          </p:cNvSpPr>
          <p:nvPr>
            <p:ph type="sldNum" sz="quarter" idx="12"/>
          </p:nvPr>
        </p:nvSpPr>
        <p:spPr/>
        <p:txBody>
          <a:bodyPr/>
          <a:lstStyle/>
          <a:p>
            <a:fld id="{9B03DFD9-BCD4-D04F-A8C7-92475F67CE52}" type="slidenum">
              <a:rPr lang="pt-PT" smtClean="0"/>
              <a:t>47</a:t>
            </a:fld>
            <a:endParaRPr lang="pt-PT"/>
          </a:p>
        </p:txBody>
      </p:sp>
      <p:pic>
        <p:nvPicPr>
          <p:cNvPr id="7" name="Picture 6"/>
          <p:cNvPicPr>
            <a:picLocks noChangeAspect="1"/>
          </p:cNvPicPr>
          <p:nvPr/>
        </p:nvPicPr>
        <p:blipFill>
          <a:blip r:embed="rId3"/>
          <a:stretch>
            <a:fillRect/>
          </a:stretch>
        </p:blipFill>
        <p:spPr>
          <a:xfrm>
            <a:off x="0" y="406400"/>
            <a:ext cx="9144000" cy="6045200"/>
          </a:xfrm>
          <a:prstGeom prst="rect">
            <a:avLst/>
          </a:prstGeom>
        </p:spPr>
      </p:pic>
    </p:spTree>
    <p:extLst>
      <p:ext uri="{BB962C8B-B14F-4D97-AF65-F5344CB8AC3E}">
        <p14:creationId xmlns:p14="http://schemas.microsoft.com/office/powerpoint/2010/main" val="31509938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114800" cy="1143000"/>
          </a:xfrm>
        </p:spPr>
        <p:txBody>
          <a:bodyPr>
            <a:normAutofit fontScale="90000"/>
          </a:bodyPr>
          <a:lstStyle/>
          <a:p>
            <a:r>
              <a:rPr lang="pt-PT" dirty="0" err="1" smtClean="0"/>
              <a:t>Next</a:t>
            </a:r>
            <a:r>
              <a:rPr lang="pt-PT" dirty="0" smtClean="0"/>
              <a:t> </a:t>
            </a:r>
            <a:r>
              <a:rPr lang="pt-PT" dirty="0" err="1" smtClean="0"/>
              <a:t>steps</a:t>
            </a:r>
            <a:r>
              <a:rPr lang="pt-PT" dirty="0" smtClean="0"/>
              <a:t> </a:t>
            </a:r>
            <a:r>
              <a:rPr lang="pt-PT" dirty="0" err="1" smtClean="0"/>
              <a:t>in</a:t>
            </a:r>
            <a:r>
              <a:rPr lang="pt-PT" dirty="0" smtClean="0"/>
              <a:t> </a:t>
            </a:r>
            <a:r>
              <a:rPr lang="pt-PT" dirty="0" err="1" smtClean="0"/>
              <a:t>ttH</a:t>
            </a:r>
            <a:r>
              <a:rPr lang="pt-PT" dirty="0" smtClean="0"/>
              <a:t>(</a:t>
            </a:r>
            <a:r>
              <a:rPr lang="pt-PT" dirty="0" smtClean="0">
                <a:sym typeface="Wingdings"/>
              </a:rPr>
              <a:t></a:t>
            </a:r>
            <a:r>
              <a:rPr lang="pt-PT" dirty="0" err="1" smtClean="0">
                <a:sym typeface="Wingdings"/>
              </a:rPr>
              <a:t>bb</a:t>
            </a:r>
            <a:r>
              <a:rPr lang="pt-PT" dirty="0" smtClean="0">
                <a:sym typeface="Wingdings"/>
              </a:rPr>
              <a:t>)</a:t>
            </a:r>
            <a:r>
              <a:rPr lang="pt-PT" dirty="0" smtClean="0"/>
              <a:t> @ LIP</a:t>
            </a:r>
            <a:endParaRPr lang="pt-PT" dirty="0"/>
          </a:p>
        </p:txBody>
      </p:sp>
      <p:sp>
        <p:nvSpPr>
          <p:cNvPr id="15" name="Content Placeholder 14"/>
          <p:cNvSpPr>
            <a:spLocks noGrp="1"/>
          </p:cNvSpPr>
          <p:nvPr>
            <p:ph idx="1"/>
          </p:nvPr>
        </p:nvSpPr>
        <p:spPr>
          <a:xfrm>
            <a:off x="166629" y="1600201"/>
            <a:ext cx="4405371" cy="4756149"/>
          </a:xfrm>
        </p:spPr>
        <p:txBody>
          <a:bodyPr>
            <a:normAutofit fontScale="85000" lnSpcReduction="20000"/>
          </a:bodyPr>
          <a:lstStyle/>
          <a:p>
            <a:r>
              <a:rPr lang="pt-PT" dirty="0" err="1" smtClean="0"/>
              <a:t>In</a:t>
            </a:r>
            <a:r>
              <a:rPr lang="pt-PT" dirty="0" smtClean="0"/>
              <a:t> BSM </a:t>
            </a:r>
            <a:r>
              <a:rPr lang="pt-PT" dirty="0" err="1" smtClean="0"/>
              <a:t>scenarios</a:t>
            </a:r>
            <a:r>
              <a:rPr lang="pt-PT" dirty="0"/>
              <a:t> </a:t>
            </a:r>
            <a:r>
              <a:rPr lang="pt-PT" dirty="0" err="1" smtClean="0"/>
              <a:t>could</a:t>
            </a:r>
            <a:r>
              <a:rPr lang="pt-PT" dirty="0" smtClean="0"/>
              <a:t> </a:t>
            </a:r>
            <a:r>
              <a:rPr lang="pt-PT" dirty="0" err="1" smtClean="0"/>
              <a:t>have</a:t>
            </a:r>
            <a:r>
              <a:rPr lang="pt-PT" dirty="0" smtClean="0"/>
              <a:t> </a:t>
            </a:r>
            <a:r>
              <a:rPr lang="pt-PT" dirty="0" err="1" smtClean="0"/>
              <a:t>mixed</a:t>
            </a:r>
            <a:r>
              <a:rPr lang="pt-PT" dirty="0" smtClean="0"/>
              <a:t>-CP </a:t>
            </a:r>
            <a:r>
              <a:rPr lang="pt-PT" dirty="0" err="1" smtClean="0"/>
              <a:t>structure</a:t>
            </a:r>
            <a:r>
              <a:rPr lang="pt-PT" dirty="0" smtClean="0"/>
              <a:t> </a:t>
            </a:r>
            <a:r>
              <a:rPr lang="pt-PT" dirty="0" err="1" smtClean="0"/>
              <a:t>of</a:t>
            </a:r>
            <a:r>
              <a:rPr lang="pt-PT" dirty="0" smtClean="0"/>
              <a:t> top </a:t>
            </a:r>
            <a:r>
              <a:rPr lang="pt-PT" dirty="0" err="1" smtClean="0"/>
              <a:t>Yukawa</a:t>
            </a:r>
            <a:r>
              <a:rPr lang="pt-PT" dirty="0" smtClean="0"/>
              <a:t> </a:t>
            </a:r>
            <a:r>
              <a:rPr lang="pt-PT" dirty="0" err="1" smtClean="0"/>
              <a:t>coupling</a:t>
            </a:r>
            <a:endParaRPr lang="pt-PT" dirty="0" smtClean="0"/>
          </a:p>
          <a:p>
            <a:endParaRPr lang="pt-PT" dirty="0" smtClean="0"/>
          </a:p>
          <a:p>
            <a:endParaRPr lang="pt-PT" dirty="0" smtClean="0"/>
          </a:p>
          <a:p>
            <a:pPr lvl="1"/>
            <a:r>
              <a:rPr lang="pt-PT" dirty="0" smtClean="0"/>
              <a:t>e.g</a:t>
            </a:r>
            <a:r>
              <a:rPr lang="pt-PT" dirty="0"/>
              <a:t>. </a:t>
            </a:r>
            <a:r>
              <a:rPr lang="pt-PT" dirty="0" smtClean="0"/>
              <a:t>2HDM</a:t>
            </a:r>
          </a:p>
          <a:p>
            <a:pPr lvl="1"/>
            <a:r>
              <a:rPr lang="pt-PT" dirty="0" smtClean="0"/>
              <a:t>α = 0 </a:t>
            </a:r>
            <a:r>
              <a:rPr lang="pt-PT" dirty="0" err="1" smtClean="0"/>
              <a:t>recovers</a:t>
            </a:r>
            <a:r>
              <a:rPr lang="pt-PT" dirty="0" smtClean="0"/>
              <a:t> SM</a:t>
            </a:r>
          </a:p>
          <a:p>
            <a:r>
              <a:rPr lang="pt-PT" dirty="0" err="1" smtClean="0"/>
              <a:t>Study</a:t>
            </a:r>
            <a:r>
              <a:rPr lang="pt-PT" dirty="0" smtClean="0"/>
              <a:t> </a:t>
            </a:r>
            <a:r>
              <a:rPr lang="pt-PT" dirty="0" err="1" smtClean="0"/>
              <a:t>done</a:t>
            </a:r>
            <a:r>
              <a:rPr lang="pt-PT" dirty="0" smtClean="0"/>
              <a:t> </a:t>
            </a:r>
            <a:r>
              <a:rPr lang="pt-PT" dirty="0" err="1" smtClean="0"/>
              <a:t>with</a:t>
            </a:r>
            <a:r>
              <a:rPr lang="pt-PT" dirty="0" smtClean="0"/>
              <a:t> </a:t>
            </a:r>
            <a:r>
              <a:rPr lang="pt-PT" dirty="0" err="1" smtClean="0"/>
              <a:t>fast</a:t>
            </a:r>
            <a:r>
              <a:rPr lang="pt-PT" dirty="0" smtClean="0"/>
              <a:t> </a:t>
            </a:r>
            <a:r>
              <a:rPr lang="pt-PT" dirty="0" err="1" smtClean="0"/>
              <a:t>simulation</a:t>
            </a:r>
            <a:r>
              <a:rPr lang="pt-PT" dirty="0" smtClean="0"/>
              <a:t> </a:t>
            </a:r>
            <a:r>
              <a:rPr lang="pt-PT" dirty="0" err="1"/>
              <a:t>so</a:t>
            </a:r>
            <a:r>
              <a:rPr lang="pt-PT" dirty="0"/>
              <a:t> </a:t>
            </a:r>
            <a:r>
              <a:rPr lang="pt-PT" dirty="0" err="1" smtClean="0"/>
              <a:t>far</a:t>
            </a:r>
            <a:endParaRPr lang="pt-PT" dirty="0" smtClean="0"/>
          </a:p>
          <a:p>
            <a:r>
              <a:rPr lang="pt-PT" dirty="0" err="1" smtClean="0"/>
              <a:t>See</a:t>
            </a:r>
            <a:r>
              <a:rPr lang="pt-PT" dirty="0" smtClean="0"/>
              <a:t> e.g.:</a:t>
            </a:r>
          </a:p>
          <a:p>
            <a:pPr marL="0" indent="0">
              <a:buNone/>
            </a:pPr>
            <a:r>
              <a:rPr lang="pt-PT" sz="2800" dirty="0" smtClean="0"/>
              <a:t>	</a:t>
            </a:r>
            <a:r>
              <a:rPr lang="pt-PT" sz="2800" dirty="0" err="1" smtClean="0"/>
              <a:t>Phys</a:t>
            </a:r>
            <a:r>
              <a:rPr lang="pt-PT" sz="2800" dirty="0"/>
              <a:t>. Rev. D 96, 013004 </a:t>
            </a:r>
            <a:r>
              <a:rPr lang="pt-PT" sz="2800" dirty="0" smtClean="0"/>
              <a:t>2017</a:t>
            </a:r>
          </a:p>
          <a:p>
            <a:pPr marL="0" indent="0">
              <a:buNone/>
            </a:pPr>
            <a:r>
              <a:rPr lang="pt-PT" sz="2800" dirty="0" smtClean="0"/>
              <a:t>	</a:t>
            </a:r>
            <a:r>
              <a:rPr lang="pt-PT" sz="2800" dirty="0" err="1" smtClean="0"/>
              <a:t>Phys</a:t>
            </a:r>
            <a:r>
              <a:rPr lang="pt-PT" sz="2800" dirty="0"/>
              <a:t>. Rev. D 98, 033004 </a:t>
            </a:r>
            <a:r>
              <a:rPr lang="pt-PT" sz="2800" dirty="0" smtClean="0"/>
              <a:t>2018</a:t>
            </a:r>
          </a:p>
          <a:p>
            <a:pPr marL="0" indent="0">
              <a:buNone/>
            </a:pPr>
            <a:endParaRPr lang="pt-PT" dirty="0" smtClean="0"/>
          </a:p>
          <a:p>
            <a:endParaRPr lang="pt-PT" dirty="0"/>
          </a:p>
        </p:txBody>
      </p:sp>
      <p:sp>
        <p:nvSpPr>
          <p:cNvPr id="3" name="Date Placeholder 2"/>
          <p:cNvSpPr>
            <a:spLocks noGrp="1"/>
          </p:cNvSpPr>
          <p:nvPr>
            <p:ph type="dt" sz="half" idx="10"/>
          </p:nvPr>
        </p:nvSpPr>
        <p:spPr/>
        <p:txBody>
          <a:bodyPr/>
          <a:lstStyle/>
          <a:p>
            <a:r>
              <a:rPr lang="en-US" smtClean="0"/>
              <a:t>Ricardo Gonçalo</a:t>
            </a:r>
            <a:endParaRPr lang="pt-PT"/>
          </a:p>
        </p:txBody>
      </p:sp>
      <p:sp>
        <p:nvSpPr>
          <p:cNvPr id="4" name="Footer Placeholder 3"/>
          <p:cNvSpPr>
            <a:spLocks noGrp="1"/>
          </p:cNvSpPr>
          <p:nvPr>
            <p:ph type="ftr" sz="quarter" idx="11"/>
          </p:nvPr>
        </p:nvSpPr>
        <p:spPr/>
        <p:txBody>
          <a:bodyPr/>
          <a:lstStyle/>
          <a:p>
            <a:r>
              <a:rPr lang="pt-PT" smtClean="0"/>
              <a:t>Seminar 15 May 2019 - FCUL</a:t>
            </a:r>
            <a:endParaRPr lang="pt-PT"/>
          </a:p>
        </p:txBody>
      </p:sp>
      <p:sp>
        <p:nvSpPr>
          <p:cNvPr id="5" name="Slide Number Placeholder 4"/>
          <p:cNvSpPr>
            <a:spLocks noGrp="1"/>
          </p:cNvSpPr>
          <p:nvPr>
            <p:ph type="sldNum" sz="quarter" idx="12"/>
          </p:nvPr>
        </p:nvSpPr>
        <p:spPr/>
        <p:txBody>
          <a:bodyPr/>
          <a:lstStyle/>
          <a:p>
            <a:fld id="{9B03DFD9-BCD4-D04F-A8C7-92475F67CE52}" type="slidenum">
              <a:rPr lang="pt-PT" smtClean="0"/>
              <a:t>48</a:t>
            </a:fld>
            <a:endParaRPr lang="pt-PT"/>
          </a:p>
        </p:txBody>
      </p:sp>
      <p:pic>
        <p:nvPicPr>
          <p:cNvPr id="6" name="Picture 5"/>
          <p:cNvPicPr>
            <a:picLocks noChangeAspect="1"/>
          </p:cNvPicPr>
          <p:nvPr/>
        </p:nvPicPr>
        <p:blipFill>
          <a:blip r:embed="rId2"/>
          <a:stretch>
            <a:fillRect/>
          </a:stretch>
        </p:blipFill>
        <p:spPr>
          <a:xfrm>
            <a:off x="2032000" y="3048000"/>
            <a:ext cx="5080000" cy="749300"/>
          </a:xfrm>
          <a:prstGeom prst="rect">
            <a:avLst/>
          </a:prstGeom>
        </p:spPr>
      </p:pic>
      <p:pic>
        <p:nvPicPr>
          <p:cNvPr id="12" name="Picture 11"/>
          <p:cNvPicPr>
            <a:picLocks noChangeAspect="1"/>
          </p:cNvPicPr>
          <p:nvPr/>
        </p:nvPicPr>
        <p:blipFill>
          <a:blip r:embed="rId3"/>
          <a:stretch>
            <a:fillRect/>
          </a:stretch>
        </p:blipFill>
        <p:spPr>
          <a:xfrm>
            <a:off x="107663" y="2694380"/>
            <a:ext cx="4536345" cy="662612"/>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44674" y="121082"/>
            <a:ext cx="3942126" cy="2548925"/>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34904" y="2670007"/>
            <a:ext cx="4232937" cy="4096830"/>
          </a:xfrm>
          <a:prstGeom prst="rect">
            <a:avLst/>
          </a:prstGeom>
        </p:spPr>
      </p:pic>
      <p:pic>
        <p:nvPicPr>
          <p:cNvPr id="16" name="Picture 15"/>
          <p:cNvPicPr>
            <a:picLocks noChangeAspect="1"/>
          </p:cNvPicPr>
          <p:nvPr/>
        </p:nvPicPr>
        <p:blipFill>
          <a:blip r:embed="rId6"/>
          <a:stretch>
            <a:fillRect/>
          </a:stretch>
        </p:blipFill>
        <p:spPr>
          <a:xfrm>
            <a:off x="9612560" y="-143043"/>
            <a:ext cx="5859741" cy="5626099"/>
          </a:xfrm>
          <a:prstGeom prst="rect">
            <a:avLst/>
          </a:prstGeom>
        </p:spPr>
      </p:pic>
      <p:pic>
        <p:nvPicPr>
          <p:cNvPr id="17" name="Image" descr="Image"/>
          <p:cNvPicPr>
            <a:picLocks noChangeAspect="1"/>
          </p:cNvPicPr>
          <p:nvPr/>
        </p:nvPicPr>
        <p:blipFill>
          <a:blip r:embed="rId7">
            <a:extLst/>
          </a:blip>
          <a:stretch>
            <a:fillRect/>
          </a:stretch>
        </p:blipFill>
        <p:spPr>
          <a:xfrm>
            <a:off x="23466" y="0"/>
            <a:ext cx="609376" cy="404664"/>
          </a:xfrm>
          <a:prstGeom prst="rect">
            <a:avLst/>
          </a:prstGeom>
          <a:ln w="12700">
            <a:miter lim="400000"/>
          </a:ln>
        </p:spPr>
      </p:pic>
    </p:spTree>
    <p:extLst>
      <p:ext uri="{BB962C8B-B14F-4D97-AF65-F5344CB8AC3E}">
        <p14:creationId xmlns:p14="http://schemas.microsoft.com/office/powerpoint/2010/main" val="98205343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202630"/>
            <a:ext cx="6995120" cy="850106"/>
          </a:xfrm>
        </p:spPr>
        <p:txBody>
          <a:bodyPr/>
          <a:lstStyle/>
          <a:p>
            <a:r>
              <a:rPr lang="pt-PT" dirty="0" err="1" smtClean="0"/>
              <a:t>Observation</a:t>
            </a:r>
            <a:r>
              <a:rPr lang="pt-PT" dirty="0" smtClean="0"/>
              <a:t> </a:t>
            </a:r>
            <a:r>
              <a:rPr lang="pt-PT" dirty="0" err="1" smtClean="0"/>
              <a:t>of</a:t>
            </a:r>
            <a:r>
              <a:rPr lang="pt-PT" dirty="0" smtClean="0"/>
              <a:t> </a:t>
            </a:r>
            <a:r>
              <a:rPr lang="pt-PT" dirty="0" err="1" smtClean="0"/>
              <a:t>H</a:t>
            </a:r>
            <a:r>
              <a:rPr lang="pt-PT" dirty="0" err="1" smtClean="0">
                <a:sym typeface="Wingdings"/>
              </a:rPr>
              <a:t>bb</a:t>
            </a:r>
            <a:endParaRPr lang="pt-PT" dirty="0"/>
          </a:p>
        </p:txBody>
      </p:sp>
      <p:sp>
        <p:nvSpPr>
          <p:cNvPr id="12" name="TextBox 11"/>
          <p:cNvSpPr txBox="1"/>
          <p:nvPr/>
        </p:nvSpPr>
        <p:spPr>
          <a:xfrm>
            <a:off x="673224" y="2660"/>
            <a:ext cx="8460538" cy="369332"/>
          </a:xfrm>
          <a:prstGeom prst="rect">
            <a:avLst/>
          </a:prstGeom>
          <a:noFill/>
        </p:spPr>
        <p:txBody>
          <a:bodyPr wrap="square" rtlCol="0">
            <a:spAutoFit/>
          </a:bodyPr>
          <a:lstStyle/>
          <a:p>
            <a:pPr algn="r"/>
            <a:r>
              <a:rPr lang="pt-PT" dirty="0" smtClean="0"/>
              <a:t>arXiv:1808.08238</a:t>
            </a:r>
            <a:r>
              <a:rPr lang="pt-PT" dirty="0"/>
              <a:t>; arXiv:1808.08242 [</a:t>
            </a:r>
            <a:r>
              <a:rPr lang="pt-PT" dirty="0" err="1"/>
              <a:t>hep-ex</a:t>
            </a:r>
            <a:r>
              <a:rPr lang="pt-PT" dirty="0"/>
              <a:t>]</a:t>
            </a:r>
          </a:p>
        </p:txBody>
      </p:sp>
      <p:sp>
        <p:nvSpPr>
          <p:cNvPr id="13" name="Date Placeholder 12"/>
          <p:cNvSpPr>
            <a:spLocks noGrp="1"/>
          </p:cNvSpPr>
          <p:nvPr>
            <p:ph type="dt" sz="half" idx="10"/>
          </p:nvPr>
        </p:nvSpPr>
        <p:spPr/>
        <p:txBody>
          <a:bodyPr/>
          <a:lstStyle/>
          <a:p>
            <a:r>
              <a:rPr lang="en-US" smtClean="0"/>
              <a:t>Ricardo Gonçalo</a:t>
            </a:r>
            <a:endParaRPr lang="pt-PT"/>
          </a:p>
        </p:txBody>
      </p:sp>
      <p:sp>
        <p:nvSpPr>
          <p:cNvPr id="14" name="Footer Placeholder 13"/>
          <p:cNvSpPr>
            <a:spLocks noGrp="1"/>
          </p:cNvSpPr>
          <p:nvPr>
            <p:ph type="ftr" sz="quarter" idx="11"/>
          </p:nvPr>
        </p:nvSpPr>
        <p:spPr/>
        <p:txBody>
          <a:bodyPr/>
          <a:lstStyle/>
          <a:p>
            <a:r>
              <a:rPr lang="pt-PT" smtClean="0"/>
              <a:t>Seminar 15 May 2019 - FCUL</a:t>
            </a:r>
            <a:endParaRPr lang="pt-PT" dirty="0"/>
          </a:p>
        </p:txBody>
      </p:sp>
      <p:sp>
        <p:nvSpPr>
          <p:cNvPr id="15" name="Slide Number Placeholder 14"/>
          <p:cNvSpPr>
            <a:spLocks noGrp="1"/>
          </p:cNvSpPr>
          <p:nvPr>
            <p:ph type="sldNum" sz="quarter" idx="12"/>
          </p:nvPr>
        </p:nvSpPr>
        <p:spPr>
          <a:xfrm>
            <a:off x="6553200" y="6520259"/>
            <a:ext cx="2133600" cy="365125"/>
          </a:xfrm>
        </p:spPr>
        <p:txBody>
          <a:bodyPr/>
          <a:lstStyle/>
          <a:p>
            <a:fld id="{9B03DFD9-BCD4-D04F-A8C7-92475F67CE52}" type="slidenum">
              <a:rPr lang="pt-PT" smtClean="0"/>
              <a:t>49</a:t>
            </a:fld>
            <a:endParaRPr lang="pt-PT" dirty="0"/>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7489" y="4354737"/>
            <a:ext cx="2602378" cy="1983606"/>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351397" y="4354736"/>
            <a:ext cx="2444739" cy="1983606"/>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170564" y="4354736"/>
            <a:ext cx="2563512" cy="1983606"/>
          </a:xfrm>
          <a:prstGeom prst="rect">
            <a:avLst/>
          </a:prstGeom>
        </p:spPr>
      </p:pic>
      <p:grpSp>
        <p:nvGrpSpPr>
          <p:cNvPr id="16" name="Group 15"/>
          <p:cNvGrpSpPr/>
          <p:nvPr/>
        </p:nvGrpSpPr>
        <p:grpSpPr>
          <a:xfrm>
            <a:off x="7308303" y="2466711"/>
            <a:ext cx="2012882" cy="1252371"/>
            <a:chOff x="7683061" y="1329901"/>
            <a:chExt cx="1807182" cy="1083529"/>
          </a:xfrm>
        </p:grpSpPr>
        <p:pic>
          <p:nvPicPr>
            <p:cNvPr id="17" name="Picture 16"/>
            <p:cNvPicPr>
              <a:picLocks noChangeAspect="1"/>
            </p:cNvPicPr>
            <p:nvPr/>
          </p:nvPicPr>
          <p:blipFill>
            <a:blip r:embed="rId6"/>
            <a:stretch>
              <a:fillRect/>
            </a:stretch>
          </p:blipFill>
          <p:spPr>
            <a:xfrm>
              <a:off x="7683061" y="1329901"/>
              <a:ext cx="1454814" cy="955869"/>
            </a:xfrm>
            <a:prstGeom prst="rect">
              <a:avLst/>
            </a:prstGeom>
          </p:spPr>
        </p:pic>
        <p:sp>
          <p:nvSpPr>
            <p:cNvPr id="18" name="TextBox 17"/>
            <p:cNvSpPr txBox="1"/>
            <p:nvPr/>
          </p:nvSpPr>
          <p:spPr>
            <a:xfrm rot="20650050">
              <a:off x="7978075" y="2044098"/>
              <a:ext cx="1512168" cy="369332"/>
            </a:xfrm>
            <a:prstGeom prst="rect">
              <a:avLst/>
            </a:prstGeom>
            <a:noFill/>
          </p:spPr>
          <p:txBody>
            <a:bodyPr wrap="square" rtlCol="0">
              <a:spAutoFit/>
            </a:bodyPr>
            <a:lstStyle/>
            <a:p>
              <a:r>
                <a:rPr lang="pt-PT" b="1" dirty="0">
                  <a:sym typeface="Wingdings"/>
                </a:rPr>
                <a:t>9</a:t>
              </a:r>
              <a:r>
                <a:rPr lang="pt-PT" b="1" dirty="0" smtClean="0">
                  <a:sym typeface="Wingdings"/>
                </a:rPr>
                <a:t> </a:t>
              </a:r>
              <a:r>
                <a:rPr lang="pt-PT" b="1" dirty="0" err="1" smtClean="0">
                  <a:sym typeface="Wingdings"/>
                </a:rPr>
                <a:t>July</a:t>
              </a:r>
              <a:r>
                <a:rPr lang="pt-PT" b="1" dirty="0" smtClean="0">
                  <a:sym typeface="Wingdings"/>
                </a:rPr>
                <a:t> </a:t>
              </a:r>
              <a:r>
                <a:rPr lang="pt-PT" b="1" dirty="0">
                  <a:sym typeface="Wingdings"/>
                </a:rPr>
                <a:t>2018</a:t>
              </a:r>
              <a:endParaRPr lang="pt-PT" dirty="0"/>
            </a:p>
          </p:txBody>
        </p:sp>
      </p:grpSp>
      <p:pic>
        <p:nvPicPr>
          <p:cNvPr id="19" name="Picture 1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196208" y="3933056"/>
            <a:ext cx="2671936" cy="2563978"/>
          </a:xfrm>
          <a:prstGeom prst="rect">
            <a:avLst/>
          </a:prstGeom>
        </p:spPr>
      </p:pic>
      <p:pic>
        <p:nvPicPr>
          <p:cNvPr id="20" name="Picture 19"/>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019800" y="3933056"/>
            <a:ext cx="2714276" cy="2604608"/>
          </a:xfrm>
          <a:prstGeom prst="rect">
            <a:avLst/>
          </a:prstGeom>
        </p:spPr>
      </p:pic>
      <p:pic>
        <p:nvPicPr>
          <p:cNvPr id="21" name="Picture 20"/>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95536" y="3933056"/>
            <a:ext cx="2656656" cy="2549316"/>
          </a:xfrm>
          <a:prstGeom prst="rect">
            <a:avLst/>
          </a:prstGeom>
        </p:spPr>
      </p:pic>
      <p:sp>
        <p:nvSpPr>
          <p:cNvPr id="3" name="Content Placeholder 2"/>
          <p:cNvSpPr>
            <a:spLocks noGrp="1"/>
          </p:cNvSpPr>
          <p:nvPr>
            <p:ph idx="1"/>
          </p:nvPr>
        </p:nvSpPr>
        <p:spPr>
          <a:xfrm>
            <a:off x="217554" y="1196752"/>
            <a:ext cx="8516522" cy="2670497"/>
          </a:xfrm>
        </p:spPr>
        <p:txBody>
          <a:bodyPr>
            <a:normAutofit fontScale="62500" lnSpcReduction="20000"/>
          </a:bodyPr>
          <a:lstStyle/>
          <a:p>
            <a:r>
              <a:rPr lang="pt-PT" dirty="0" err="1" smtClean="0"/>
              <a:t>See</a:t>
            </a:r>
            <a:r>
              <a:rPr lang="pt-PT" dirty="0" smtClean="0"/>
              <a:t> </a:t>
            </a:r>
            <a:r>
              <a:rPr lang="pt-PT" b="1" dirty="0"/>
              <a:t>CERN </a:t>
            </a:r>
            <a:r>
              <a:rPr lang="pt-PT" b="1" dirty="0" err="1" smtClean="0"/>
              <a:t>seminar</a:t>
            </a:r>
            <a:r>
              <a:rPr lang="pt-PT" b="1" dirty="0" smtClean="0"/>
              <a:t>: </a:t>
            </a:r>
            <a:r>
              <a:rPr lang="pt-PT" b="1" dirty="0" err="1" smtClean="0"/>
              <a:t>observation</a:t>
            </a:r>
            <a:r>
              <a:rPr lang="pt-PT" b="1" dirty="0" smtClean="0"/>
              <a:t> </a:t>
            </a:r>
            <a:r>
              <a:rPr lang="pt-PT" b="1" dirty="0" err="1" smtClean="0"/>
              <a:t>in</a:t>
            </a:r>
            <a:r>
              <a:rPr lang="pt-PT" b="1" dirty="0" smtClean="0"/>
              <a:t> ATLAS </a:t>
            </a:r>
            <a:r>
              <a:rPr lang="pt-PT" b="1" dirty="0" err="1" smtClean="0"/>
              <a:t>and</a:t>
            </a:r>
            <a:r>
              <a:rPr lang="pt-PT" b="1" dirty="0" smtClean="0"/>
              <a:t> CMS </a:t>
            </a:r>
            <a:endParaRPr lang="pt-PT" dirty="0"/>
          </a:p>
          <a:p>
            <a:pPr lvl="1"/>
            <a:r>
              <a:rPr lang="pt-PT" dirty="0" err="1" smtClean="0"/>
              <a:t>https</a:t>
            </a:r>
            <a:r>
              <a:rPr lang="pt-PT" dirty="0"/>
              <a:t>://</a:t>
            </a:r>
            <a:r>
              <a:rPr lang="pt-PT" dirty="0" err="1"/>
              <a:t>indico.cern.ch</a:t>
            </a:r>
            <a:r>
              <a:rPr lang="pt-PT" dirty="0"/>
              <a:t>/</a:t>
            </a:r>
            <a:r>
              <a:rPr lang="pt-PT" dirty="0" err="1"/>
              <a:t>event</a:t>
            </a:r>
            <a:r>
              <a:rPr lang="pt-PT" dirty="0"/>
              <a:t>/750541</a:t>
            </a:r>
            <a:r>
              <a:rPr lang="pt-PT" dirty="0" smtClean="0"/>
              <a:t>/</a:t>
            </a:r>
          </a:p>
          <a:p>
            <a:r>
              <a:rPr lang="pt-PT" dirty="0" err="1" smtClean="0"/>
              <a:t>Largest</a:t>
            </a:r>
            <a:r>
              <a:rPr lang="pt-PT" dirty="0" smtClean="0"/>
              <a:t> </a:t>
            </a:r>
            <a:r>
              <a:rPr lang="pt-PT" dirty="0" err="1"/>
              <a:t>branching</a:t>
            </a:r>
            <a:r>
              <a:rPr lang="pt-PT" dirty="0"/>
              <a:t> </a:t>
            </a:r>
            <a:r>
              <a:rPr lang="pt-PT" dirty="0" err="1"/>
              <a:t>fraction</a:t>
            </a:r>
            <a:r>
              <a:rPr lang="pt-PT" dirty="0"/>
              <a:t> (58.4%) </a:t>
            </a:r>
            <a:r>
              <a:rPr lang="pt-PT" dirty="0" err="1" smtClean="0"/>
              <a:t>but</a:t>
            </a:r>
            <a:r>
              <a:rPr lang="pt-PT" dirty="0"/>
              <a:t> </a:t>
            </a:r>
            <a:r>
              <a:rPr lang="pt-PT" dirty="0" err="1" smtClean="0"/>
              <a:t>huge</a:t>
            </a:r>
            <a:r>
              <a:rPr lang="pt-PT" dirty="0" smtClean="0"/>
              <a:t> </a:t>
            </a:r>
            <a:r>
              <a:rPr lang="pt-PT" dirty="0"/>
              <a:t>background </a:t>
            </a:r>
            <a:r>
              <a:rPr lang="pt-PT" dirty="0" err="1"/>
              <a:t>from</a:t>
            </a:r>
            <a:r>
              <a:rPr lang="pt-PT" dirty="0"/>
              <a:t> </a:t>
            </a:r>
            <a:r>
              <a:rPr lang="pt-PT" dirty="0" err="1"/>
              <a:t>heavy</a:t>
            </a:r>
            <a:r>
              <a:rPr lang="pt-PT" dirty="0"/>
              <a:t> </a:t>
            </a:r>
            <a:r>
              <a:rPr lang="pt-PT" dirty="0" err="1" smtClean="0"/>
              <a:t>flavour</a:t>
            </a:r>
            <a:r>
              <a:rPr lang="pt-PT" dirty="0"/>
              <a:t> </a:t>
            </a:r>
            <a:r>
              <a:rPr lang="pt-PT" dirty="0" err="1" smtClean="0"/>
              <a:t>production</a:t>
            </a:r>
            <a:endParaRPr lang="pt-PT" dirty="0" smtClean="0"/>
          </a:p>
          <a:p>
            <a:r>
              <a:rPr lang="pt-PT" dirty="0" err="1" smtClean="0"/>
              <a:t>Must</a:t>
            </a:r>
            <a:r>
              <a:rPr lang="pt-PT" dirty="0" smtClean="0"/>
              <a:t> use </a:t>
            </a:r>
            <a:r>
              <a:rPr lang="pt-PT" dirty="0" err="1" smtClean="0"/>
              <a:t>associated</a:t>
            </a:r>
            <a:r>
              <a:rPr lang="pt-PT" dirty="0" smtClean="0"/>
              <a:t> </a:t>
            </a:r>
            <a:r>
              <a:rPr lang="pt-PT" dirty="0" err="1" smtClean="0"/>
              <a:t>production</a:t>
            </a:r>
            <a:r>
              <a:rPr lang="en-US" dirty="0" smtClean="0"/>
              <a:t>: WH/ZH</a:t>
            </a:r>
            <a:endParaRPr lang="en-US" dirty="0"/>
          </a:p>
          <a:p>
            <a:pPr lvl="1"/>
            <a:r>
              <a:rPr lang="en-US" dirty="0" smtClean="0"/>
              <a:t>Require </a:t>
            </a:r>
            <a:r>
              <a:rPr lang="en-US" dirty="0"/>
              <a:t>2 </a:t>
            </a:r>
            <a:r>
              <a:rPr lang="en-US" dirty="0" smtClean="0"/>
              <a:t>b </a:t>
            </a:r>
            <a:r>
              <a:rPr lang="en-US" dirty="0"/>
              <a:t>jets + 0 (Z→𝜈𝜈)</a:t>
            </a:r>
            <a:r>
              <a:rPr lang="en-US" dirty="0" smtClean="0"/>
              <a:t>, 1 </a:t>
            </a:r>
            <a:r>
              <a:rPr lang="en-US" dirty="0"/>
              <a:t>(W→ℓ𝜈) or 2 (Z→ℓℓ) </a:t>
            </a:r>
            <a:r>
              <a:rPr lang="en-US" dirty="0" smtClean="0"/>
              <a:t>leptons</a:t>
            </a:r>
          </a:p>
          <a:p>
            <a:r>
              <a:rPr lang="pt-PT" dirty="0" err="1"/>
              <a:t>Largest</a:t>
            </a:r>
            <a:r>
              <a:rPr lang="pt-PT" dirty="0"/>
              <a:t> </a:t>
            </a:r>
            <a:r>
              <a:rPr lang="pt-PT" dirty="0" smtClean="0"/>
              <a:t>backgrounds:</a:t>
            </a:r>
          </a:p>
          <a:p>
            <a:pPr lvl="1"/>
            <a:r>
              <a:rPr lang="pt-PT" dirty="0" err="1" smtClean="0"/>
              <a:t>Z+heavy</a:t>
            </a:r>
            <a:r>
              <a:rPr lang="pt-PT" dirty="0"/>
              <a:t> </a:t>
            </a:r>
            <a:r>
              <a:rPr lang="pt-PT" dirty="0" err="1" smtClean="0"/>
              <a:t>flavour</a:t>
            </a:r>
            <a:r>
              <a:rPr lang="pt-PT" dirty="0" smtClean="0"/>
              <a:t> </a:t>
            </a:r>
            <a:r>
              <a:rPr lang="pt-PT" dirty="0"/>
              <a:t>(0- </a:t>
            </a:r>
            <a:r>
              <a:rPr lang="pt-PT" dirty="0" err="1"/>
              <a:t>and</a:t>
            </a:r>
            <a:r>
              <a:rPr lang="pt-PT" dirty="0"/>
              <a:t> 2-lepton) </a:t>
            </a:r>
            <a:r>
              <a:rPr lang="pt-PT" dirty="0" err="1"/>
              <a:t>and</a:t>
            </a:r>
            <a:r>
              <a:rPr lang="pt-PT" dirty="0"/>
              <a:t> </a:t>
            </a:r>
            <a:r>
              <a:rPr lang="pt-PT" dirty="0" err="1"/>
              <a:t>tt</a:t>
            </a:r>
            <a:r>
              <a:rPr lang="pt-PT" dirty="0"/>
              <a:t> (1</a:t>
            </a:r>
            <a:r>
              <a:rPr lang="pt-PT" dirty="0" smtClean="0"/>
              <a:t>-lepton</a:t>
            </a:r>
            <a:r>
              <a:rPr lang="pt-PT" dirty="0"/>
              <a:t>) </a:t>
            </a:r>
          </a:p>
          <a:p>
            <a:pPr lvl="1"/>
            <a:r>
              <a:rPr lang="pt-PT" dirty="0" err="1" smtClean="0"/>
              <a:t>Irreducible</a:t>
            </a:r>
            <a:r>
              <a:rPr lang="pt-PT" dirty="0" smtClean="0"/>
              <a:t> background </a:t>
            </a:r>
            <a:r>
              <a:rPr lang="pt-PT" dirty="0" err="1" smtClean="0"/>
              <a:t>from</a:t>
            </a:r>
            <a:r>
              <a:rPr lang="pt-PT" dirty="0" smtClean="0"/>
              <a:t> </a:t>
            </a:r>
            <a:r>
              <a:rPr lang="pt-PT" dirty="0"/>
              <a:t>VZ </a:t>
            </a:r>
            <a:r>
              <a:rPr lang="pt-PT" dirty="0" err="1"/>
              <a:t>with</a:t>
            </a:r>
            <a:r>
              <a:rPr lang="pt-PT" dirty="0"/>
              <a:t> </a:t>
            </a:r>
            <a:r>
              <a:rPr lang="pt-PT" dirty="0" err="1"/>
              <a:t>Z→</a:t>
            </a:r>
            <a:r>
              <a:rPr lang="pt-PT" dirty="0" err="1" smtClean="0"/>
              <a:t>bb</a:t>
            </a:r>
            <a:endParaRPr lang="en-US" dirty="0" smtClean="0"/>
          </a:p>
          <a:p>
            <a:endParaRPr lang="pt-PT" dirty="0"/>
          </a:p>
        </p:txBody>
      </p:sp>
      <p:pic>
        <p:nvPicPr>
          <p:cNvPr id="22" name="Picture 21"/>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637" y="-19218"/>
            <a:ext cx="704050" cy="704050"/>
          </a:xfrm>
          <a:prstGeom prst="rect">
            <a:avLst/>
          </a:prstGeom>
        </p:spPr>
      </p:pic>
      <p:pic>
        <p:nvPicPr>
          <p:cNvPr id="23" name="Picture 22"/>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05687" y="0"/>
            <a:ext cx="653390" cy="653390"/>
          </a:xfrm>
          <a:prstGeom prst="rect">
            <a:avLst/>
          </a:prstGeom>
        </p:spPr>
      </p:pic>
    </p:spTree>
    <p:extLst>
      <p:ext uri="{BB962C8B-B14F-4D97-AF65-F5344CB8AC3E}">
        <p14:creationId xmlns:p14="http://schemas.microsoft.com/office/powerpoint/2010/main" val="11467567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par>
                                <p:cTn id="8" presetID="9"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dissolve">
                                      <p:cBhvr>
                                        <p:cTn id="10" dur="500"/>
                                        <p:tgtEl>
                                          <p:spTgt spid="19"/>
                                        </p:tgtEl>
                                      </p:cBhvr>
                                    </p:animEffect>
                                  </p:childTnLst>
                                </p:cTn>
                              </p:par>
                              <p:par>
                                <p:cTn id="11" presetID="9"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dissolve">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Ricardo Gonçalo</a:t>
            </a:r>
            <a:endParaRPr lang="pt-PT"/>
          </a:p>
        </p:txBody>
      </p:sp>
      <p:sp>
        <p:nvSpPr>
          <p:cNvPr id="4" name="Footer Placeholder 3"/>
          <p:cNvSpPr>
            <a:spLocks noGrp="1"/>
          </p:cNvSpPr>
          <p:nvPr>
            <p:ph type="ftr" sz="quarter" idx="11"/>
          </p:nvPr>
        </p:nvSpPr>
        <p:spPr/>
        <p:txBody>
          <a:bodyPr/>
          <a:lstStyle/>
          <a:p>
            <a:r>
              <a:rPr lang="pt-BR" smtClean="0"/>
              <a:t>Seminar 15 May 2019 - FCUL</a:t>
            </a:r>
            <a:endParaRPr lang="pt-PT"/>
          </a:p>
        </p:txBody>
      </p:sp>
      <p:sp>
        <p:nvSpPr>
          <p:cNvPr id="5" name="Slide Number Placeholder 4"/>
          <p:cNvSpPr>
            <a:spLocks noGrp="1"/>
          </p:cNvSpPr>
          <p:nvPr>
            <p:ph type="sldNum" sz="quarter" idx="12"/>
          </p:nvPr>
        </p:nvSpPr>
        <p:spPr/>
        <p:txBody>
          <a:bodyPr/>
          <a:lstStyle/>
          <a:p>
            <a:fld id="{55C6EEFB-C29B-144B-A5E1-95B550FB7806}" type="slidenum">
              <a:rPr lang="pt-PT" smtClean="0"/>
              <a:t>5</a:t>
            </a:fld>
            <a:endParaRPr lang="pt-PT"/>
          </a:p>
        </p:txBody>
      </p:sp>
      <p:pic>
        <p:nvPicPr>
          <p:cNvPr id="6" name="Picture 5"/>
          <p:cNvPicPr>
            <a:picLocks noChangeAspect="1"/>
          </p:cNvPicPr>
          <p:nvPr/>
        </p:nvPicPr>
        <p:blipFill>
          <a:blip r:embed="rId3"/>
          <a:stretch>
            <a:fillRect/>
          </a:stretch>
        </p:blipFill>
        <p:spPr>
          <a:xfrm>
            <a:off x="874905" y="548529"/>
            <a:ext cx="7111269" cy="2116352"/>
          </a:xfrm>
          <a:prstGeom prst="rect">
            <a:avLst/>
          </a:prstGeom>
        </p:spPr>
      </p:pic>
      <p:pic>
        <p:nvPicPr>
          <p:cNvPr id="7" name="Picture 6"/>
          <p:cNvPicPr>
            <a:picLocks noChangeAspect="1"/>
          </p:cNvPicPr>
          <p:nvPr/>
        </p:nvPicPr>
        <p:blipFill>
          <a:blip r:embed="rId4"/>
          <a:stretch>
            <a:fillRect/>
          </a:stretch>
        </p:blipFill>
        <p:spPr>
          <a:xfrm>
            <a:off x="5198899" y="2664881"/>
            <a:ext cx="2454602" cy="3691467"/>
          </a:xfrm>
          <a:prstGeom prst="rect">
            <a:avLst/>
          </a:prstGeom>
        </p:spPr>
      </p:pic>
      <p:grpSp>
        <p:nvGrpSpPr>
          <p:cNvPr id="10" name="Group 9"/>
          <p:cNvGrpSpPr/>
          <p:nvPr/>
        </p:nvGrpSpPr>
        <p:grpSpPr>
          <a:xfrm>
            <a:off x="1870335" y="2664881"/>
            <a:ext cx="2410417" cy="3691469"/>
            <a:chOff x="5068123" y="3166531"/>
            <a:chExt cx="2410417" cy="3691469"/>
          </a:xfrm>
        </p:grpSpPr>
        <p:pic>
          <p:nvPicPr>
            <p:cNvPr id="8" name="Picture 7"/>
            <p:cNvPicPr>
              <a:picLocks noChangeAspect="1"/>
            </p:cNvPicPr>
            <p:nvPr/>
          </p:nvPicPr>
          <p:blipFill>
            <a:blip r:embed="rId5"/>
            <a:stretch>
              <a:fillRect/>
            </a:stretch>
          </p:blipFill>
          <p:spPr>
            <a:xfrm>
              <a:off x="6294967" y="3166532"/>
              <a:ext cx="1183573" cy="3691468"/>
            </a:xfrm>
            <a:prstGeom prst="rect">
              <a:avLst/>
            </a:prstGeom>
          </p:spPr>
        </p:pic>
        <p:pic>
          <p:nvPicPr>
            <p:cNvPr id="9" name="Picture 8"/>
            <p:cNvPicPr>
              <a:picLocks noChangeAspect="1"/>
            </p:cNvPicPr>
            <p:nvPr/>
          </p:nvPicPr>
          <p:blipFill>
            <a:blip r:embed="rId6"/>
            <a:stretch>
              <a:fillRect/>
            </a:stretch>
          </p:blipFill>
          <p:spPr>
            <a:xfrm>
              <a:off x="5068123" y="3166531"/>
              <a:ext cx="1179219" cy="3691467"/>
            </a:xfrm>
            <a:prstGeom prst="rect">
              <a:avLst/>
            </a:prstGeom>
          </p:spPr>
        </p:pic>
      </p:grpSp>
    </p:spTree>
    <p:extLst>
      <p:ext uri="{BB962C8B-B14F-4D97-AF65-F5344CB8AC3E}">
        <p14:creationId xmlns:p14="http://schemas.microsoft.com/office/powerpoint/2010/main" val="2155257239"/>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stretch>
            <a:fillRect/>
          </a:stretch>
        </p:blipFill>
        <p:spPr>
          <a:xfrm>
            <a:off x="6067135" y="4004428"/>
            <a:ext cx="2086664" cy="2546227"/>
          </a:xfrm>
          <a:prstGeom prst="rect">
            <a:avLst/>
          </a:prstGeom>
        </p:spPr>
      </p:pic>
      <p:sp>
        <p:nvSpPr>
          <p:cNvPr id="2" name="Title 1"/>
          <p:cNvSpPr>
            <a:spLocks noGrp="1"/>
          </p:cNvSpPr>
          <p:nvPr>
            <p:ph type="title"/>
          </p:nvPr>
        </p:nvSpPr>
        <p:spPr>
          <a:xfrm>
            <a:off x="1142862" y="274638"/>
            <a:ext cx="6995120" cy="850106"/>
          </a:xfrm>
        </p:spPr>
        <p:txBody>
          <a:bodyPr/>
          <a:lstStyle/>
          <a:p>
            <a:r>
              <a:rPr lang="pt-PT" dirty="0" err="1" smtClean="0"/>
              <a:t>Observation</a:t>
            </a:r>
            <a:r>
              <a:rPr lang="pt-PT" dirty="0" smtClean="0"/>
              <a:t> </a:t>
            </a:r>
            <a:r>
              <a:rPr lang="pt-PT" dirty="0" err="1" smtClean="0"/>
              <a:t>of</a:t>
            </a:r>
            <a:r>
              <a:rPr lang="pt-PT" dirty="0" smtClean="0"/>
              <a:t> </a:t>
            </a:r>
            <a:r>
              <a:rPr lang="pt-PT" dirty="0" err="1" smtClean="0"/>
              <a:t>H</a:t>
            </a:r>
            <a:r>
              <a:rPr lang="pt-PT" dirty="0" err="1" smtClean="0">
                <a:sym typeface="Wingdings"/>
              </a:rPr>
              <a:t>bb</a:t>
            </a:r>
            <a:endParaRPr lang="pt-PT" dirty="0"/>
          </a:p>
        </p:txBody>
      </p:sp>
      <p:sp>
        <p:nvSpPr>
          <p:cNvPr id="3" name="Content Placeholder 2"/>
          <p:cNvSpPr>
            <a:spLocks noGrp="1"/>
          </p:cNvSpPr>
          <p:nvPr>
            <p:ph idx="1"/>
          </p:nvPr>
        </p:nvSpPr>
        <p:spPr>
          <a:xfrm>
            <a:off x="323528" y="1268760"/>
            <a:ext cx="4680520" cy="4745737"/>
          </a:xfrm>
        </p:spPr>
        <p:txBody>
          <a:bodyPr>
            <a:normAutofit fontScale="85000" lnSpcReduction="20000"/>
          </a:bodyPr>
          <a:lstStyle/>
          <a:p>
            <a:r>
              <a:rPr lang="pt-PT" dirty="0" err="1" smtClean="0"/>
              <a:t>Harder</a:t>
            </a:r>
            <a:r>
              <a:rPr lang="pt-PT" dirty="0" smtClean="0"/>
              <a:t> </a:t>
            </a:r>
            <a:r>
              <a:rPr lang="pt-PT" dirty="0" err="1" smtClean="0"/>
              <a:t>p</a:t>
            </a:r>
            <a:r>
              <a:rPr lang="pt-PT" baseline="-25000" dirty="0" err="1" smtClean="0"/>
              <a:t>T</a:t>
            </a:r>
            <a:r>
              <a:rPr lang="pt-PT" dirty="0" smtClean="0"/>
              <a:t> </a:t>
            </a:r>
            <a:r>
              <a:rPr lang="pt-PT" dirty="0" err="1"/>
              <a:t>spectrum</a:t>
            </a:r>
            <a:r>
              <a:rPr lang="pt-PT" dirty="0"/>
              <a:t> for </a:t>
            </a:r>
            <a:r>
              <a:rPr lang="pt-PT" dirty="0" err="1"/>
              <a:t>signal</a:t>
            </a:r>
            <a:r>
              <a:rPr lang="pt-PT" dirty="0"/>
              <a:t> </a:t>
            </a:r>
            <a:r>
              <a:rPr lang="pt-PT" dirty="0" err="1"/>
              <a:t>than</a:t>
            </a:r>
            <a:r>
              <a:rPr lang="pt-PT" dirty="0"/>
              <a:t> </a:t>
            </a:r>
            <a:r>
              <a:rPr lang="pt-PT" dirty="0" smtClean="0"/>
              <a:t>backgrounds </a:t>
            </a:r>
          </a:p>
          <a:p>
            <a:pPr lvl="1"/>
            <a:r>
              <a:rPr lang="pt-PT" dirty="0" err="1" smtClean="0"/>
              <a:t>Go</a:t>
            </a:r>
            <a:r>
              <a:rPr lang="pt-PT" dirty="0" smtClean="0"/>
              <a:t> </a:t>
            </a:r>
            <a:r>
              <a:rPr lang="pt-PT" dirty="0"/>
              <a:t>to </a:t>
            </a:r>
            <a:r>
              <a:rPr lang="pt-PT" dirty="0" err="1" smtClean="0"/>
              <a:t>high</a:t>
            </a:r>
            <a:r>
              <a:rPr lang="pt-PT" dirty="0" smtClean="0"/>
              <a:t> </a:t>
            </a:r>
            <a:r>
              <a:rPr lang="pt-PT" dirty="0" err="1" smtClean="0"/>
              <a:t>p</a:t>
            </a:r>
            <a:r>
              <a:rPr lang="pt-PT" baseline="-25000" dirty="0" err="1" smtClean="0"/>
              <a:t>T</a:t>
            </a:r>
            <a:r>
              <a:rPr lang="pt-PT" dirty="0" smtClean="0"/>
              <a:t> to improve </a:t>
            </a:r>
            <a:r>
              <a:rPr lang="pt-PT" dirty="0"/>
              <a:t>S/B</a:t>
            </a:r>
          </a:p>
          <a:p>
            <a:r>
              <a:rPr lang="pt-PT" dirty="0"/>
              <a:t> </a:t>
            </a:r>
            <a:r>
              <a:rPr lang="pt-PT" dirty="0" smtClean="0"/>
              <a:t>Use </a:t>
            </a:r>
            <a:r>
              <a:rPr lang="pt-PT" dirty="0"/>
              <a:t>for </a:t>
            </a:r>
            <a:r>
              <a:rPr lang="pt-PT" dirty="0" err="1"/>
              <a:t>event</a:t>
            </a:r>
            <a:r>
              <a:rPr lang="pt-PT" dirty="0"/>
              <a:t> </a:t>
            </a:r>
            <a:r>
              <a:rPr lang="pt-PT" dirty="0" err="1" smtClean="0"/>
              <a:t>categories</a:t>
            </a:r>
            <a:r>
              <a:rPr lang="pt-PT" dirty="0" smtClean="0"/>
              <a:t>:</a:t>
            </a:r>
            <a:endParaRPr lang="pt-PT" dirty="0"/>
          </a:p>
          <a:p>
            <a:pPr lvl="1"/>
            <a:r>
              <a:rPr lang="pt-PT" dirty="0"/>
              <a:t>75 &lt; </a:t>
            </a:r>
            <a:r>
              <a:rPr lang="pt-PT" dirty="0" err="1" smtClean="0"/>
              <a:t>p</a:t>
            </a:r>
            <a:r>
              <a:rPr lang="pt-PT" baseline="-25000" dirty="0" err="1" smtClean="0"/>
              <a:t>T</a:t>
            </a:r>
            <a:r>
              <a:rPr lang="pt-PT" baseline="30000" dirty="0" err="1" smtClean="0"/>
              <a:t>V</a:t>
            </a:r>
            <a:r>
              <a:rPr lang="pt-PT" baseline="30000" dirty="0"/>
              <a:t> </a:t>
            </a:r>
            <a:r>
              <a:rPr lang="pt-PT" dirty="0" smtClean="0"/>
              <a:t>&lt; </a:t>
            </a:r>
            <a:r>
              <a:rPr lang="pt-PT" dirty="0"/>
              <a:t>150 </a:t>
            </a:r>
            <a:r>
              <a:rPr lang="pt-PT" dirty="0" err="1" smtClean="0"/>
              <a:t>GeV</a:t>
            </a:r>
            <a:r>
              <a:rPr lang="pt-PT" dirty="0" smtClean="0"/>
              <a:t> (2</a:t>
            </a:r>
            <a:r>
              <a:rPr lang="en-US" dirty="0" smtClean="0"/>
              <a:t>ℓ only)</a:t>
            </a:r>
            <a:endParaRPr lang="pt-PT" dirty="0"/>
          </a:p>
          <a:p>
            <a:pPr lvl="1"/>
            <a:r>
              <a:rPr lang="pt-PT" dirty="0" smtClean="0"/>
              <a:t>150 </a:t>
            </a:r>
            <a:r>
              <a:rPr lang="pt-PT" dirty="0"/>
              <a:t>&lt; </a:t>
            </a:r>
            <a:r>
              <a:rPr lang="pt-PT" dirty="0" err="1"/>
              <a:t>p</a:t>
            </a:r>
            <a:r>
              <a:rPr lang="pt-PT" baseline="-25000" dirty="0" err="1"/>
              <a:t>T</a:t>
            </a:r>
            <a:r>
              <a:rPr lang="pt-PT" baseline="30000" dirty="0" err="1"/>
              <a:t>V</a:t>
            </a:r>
            <a:r>
              <a:rPr lang="pt-PT" baseline="30000" dirty="0"/>
              <a:t> </a:t>
            </a:r>
            <a:r>
              <a:rPr lang="pt-PT" dirty="0"/>
              <a:t>&lt; </a:t>
            </a:r>
            <a:r>
              <a:rPr lang="pt-PT" dirty="0" smtClean="0"/>
              <a:t>200 </a:t>
            </a:r>
            <a:r>
              <a:rPr lang="pt-PT" dirty="0" err="1"/>
              <a:t>GeV</a:t>
            </a:r>
            <a:endParaRPr lang="pt-PT" dirty="0"/>
          </a:p>
          <a:p>
            <a:pPr lvl="1"/>
            <a:r>
              <a:rPr lang="pt-PT" dirty="0" err="1" smtClean="0"/>
              <a:t>p</a:t>
            </a:r>
            <a:r>
              <a:rPr lang="pt-PT" baseline="-25000" dirty="0" err="1" smtClean="0"/>
              <a:t>T</a:t>
            </a:r>
            <a:r>
              <a:rPr lang="pt-PT" baseline="30000" dirty="0" err="1" smtClean="0"/>
              <a:t>V</a:t>
            </a:r>
            <a:r>
              <a:rPr lang="pt-PT" dirty="0" smtClean="0"/>
              <a:t> </a:t>
            </a:r>
            <a:r>
              <a:rPr lang="pt-PT" dirty="0"/>
              <a:t>&gt; </a:t>
            </a:r>
            <a:r>
              <a:rPr lang="pt-PT" dirty="0" smtClean="0"/>
              <a:t>200 </a:t>
            </a:r>
            <a:r>
              <a:rPr lang="pt-PT" dirty="0" err="1" smtClean="0"/>
              <a:t>GeV</a:t>
            </a:r>
            <a:endParaRPr lang="pt-PT" dirty="0" smtClean="0"/>
          </a:p>
          <a:p>
            <a:endParaRPr lang="pt-PT" dirty="0" smtClean="0"/>
          </a:p>
          <a:p>
            <a:r>
              <a:rPr lang="pt-PT" dirty="0" err="1" smtClean="0"/>
              <a:t>Main</a:t>
            </a:r>
            <a:r>
              <a:rPr lang="pt-PT" dirty="0" smtClean="0"/>
              <a:t> </a:t>
            </a:r>
            <a:r>
              <a:rPr lang="pt-PT" dirty="0" err="1"/>
              <a:t>discriminant</a:t>
            </a:r>
            <a:r>
              <a:rPr lang="pt-PT" dirty="0"/>
              <a:t> </a:t>
            </a:r>
            <a:r>
              <a:rPr lang="pt-PT" dirty="0" err="1"/>
              <a:t>variables</a:t>
            </a:r>
            <a:r>
              <a:rPr lang="pt-PT" dirty="0"/>
              <a:t> </a:t>
            </a:r>
            <a:r>
              <a:rPr lang="pt-PT" dirty="0" err="1" smtClean="0"/>
              <a:t>m</a:t>
            </a:r>
            <a:r>
              <a:rPr lang="pt-PT" baseline="-25000" dirty="0" err="1" smtClean="0"/>
              <a:t>bb</a:t>
            </a:r>
            <a:r>
              <a:rPr lang="pt-PT" dirty="0" smtClean="0"/>
              <a:t>, </a:t>
            </a:r>
            <a:r>
              <a:rPr lang="pt-PT" dirty="0" err="1"/>
              <a:t>p</a:t>
            </a:r>
            <a:r>
              <a:rPr lang="pt-PT" baseline="-25000" dirty="0" err="1"/>
              <a:t>T</a:t>
            </a:r>
            <a:r>
              <a:rPr lang="pt-PT" baseline="30000" dirty="0" err="1"/>
              <a:t>V</a:t>
            </a:r>
            <a:r>
              <a:rPr lang="pt-PT" dirty="0"/>
              <a:t> </a:t>
            </a:r>
            <a:r>
              <a:rPr lang="pt-PT" dirty="0" err="1"/>
              <a:t>and</a:t>
            </a:r>
            <a:r>
              <a:rPr lang="pt-PT" dirty="0"/>
              <a:t> </a:t>
            </a:r>
            <a:r>
              <a:rPr lang="pt-PT" dirty="0" err="1" smtClean="0"/>
              <a:t>ΔR</a:t>
            </a:r>
            <a:r>
              <a:rPr lang="pt-PT" baseline="-25000" dirty="0" err="1" smtClean="0"/>
              <a:t>bb</a:t>
            </a:r>
            <a:endParaRPr lang="en-US" dirty="0" smtClean="0"/>
          </a:p>
          <a:p>
            <a:pPr lvl="1"/>
            <a:r>
              <a:rPr lang="en-US" dirty="0" err="1" smtClean="0"/>
              <a:t>m</a:t>
            </a:r>
            <a:r>
              <a:rPr lang="en-US" baseline="-25000" dirty="0" err="1" smtClean="0"/>
              <a:t>bb</a:t>
            </a:r>
            <a:r>
              <a:rPr lang="en-US" dirty="0" smtClean="0"/>
              <a:t> resolution extremely important!</a:t>
            </a:r>
            <a:endParaRPr lang="pt-PT" dirty="0"/>
          </a:p>
          <a:p>
            <a:endParaRPr lang="pt-PT" dirty="0"/>
          </a:p>
        </p:txBody>
      </p:sp>
      <p:sp>
        <p:nvSpPr>
          <p:cNvPr id="12" name="TextBox 11"/>
          <p:cNvSpPr txBox="1"/>
          <p:nvPr/>
        </p:nvSpPr>
        <p:spPr>
          <a:xfrm>
            <a:off x="3923928" y="2660"/>
            <a:ext cx="5209834" cy="369332"/>
          </a:xfrm>
          <a:prstGeom prst="rect">
            <a:avLst/>
          </a:prstGeom>
          <a:noFill/>
        </p:spPr>
        <p:txBody>
          <a:bodyPr wrap="square" rtlCol="0">
            <a:spAutoFit/>
          </a:bodyPr>
          <a:lstStyle/>
          <a:p>
            <a:pPr algn="r"/>
            <a:r>
              <a:rPr lang="pt-PT" dirty="0"/>
              <a:t>arXiv:1808.08238</a:t>
            </a:r>
          </a:p>
        </p:txBody>
      </p:sp>
      <p:sp>
        <p:nvSpPr>
          <p:cNvPr id="13" name="Date Placeholder 12"/>
          <p:cNvSpPr>
            <a:spLocks noGrp="1"/>
          </p:cNvSpPr>
          <p:nvPr>
            <p:ph type="dt" sz="half" idx="10"/>
          </p:nvPr>
        </p:nvSpPr>
        <p:spPr/>
        <p:txBody>
          <a:bodyPr/>
          <a:lstStyle/>
          <a:p>
            <a:r>
              <a:rPr lang="en-US" smtClean="0"/>
              <a:t>Ricardo Gonçalo</a:t>
            </a:r>
            <a:endParaRPr lang="pt-PT"/>
          </a:p>
        </p:txBody>
      </p:sp>
      <p:sp>
        <p:nvSpPr>
          <p:cNvPr id="14" name="Footer Placeholder 13"/>
          <p:cNvSpPr>
            <a:spLocks noGrp="1"/>
          </p:cNvSpPr>
          <p:nvPr>
            <p:ph type="ftr" sz="quarter" idx="11"/>
          </p:nvPr>
        </p:nvSpPr>
        <p:spPr/>
        <p:txBody>
          <a:bodyPr/>
          <a:lstStyle/>
          <a:p>
            <a:r>
              <a:rPr lang="pt-PT" smtClean="0"/>
              <a:t>Seminar 15 May 2019 - FCUL</a:t>
            </a:r>
            <a:endParaRPr lang="pt-PT"/>
          </a:p>
        </p:txBody>
      </p:sp>
      <p:sp>
        <p:nvSpPr>
          <p:cNvPr id="15" name="Slide Number Placeholder 14"/>
          <p:cNvSpPr>
            <a:spLocks noGrp="1"/>
          </p:cNvSpPr>
          <p:nvPr>
            <p:ph type="sldNum" sz="quarter" idx="12"/>
          </p:nvPr>
        </p:nvSpPr>
        <p:spPr>
          <a:xfrm>
            <a:off x="6553200" y="6520259"/>
            <a:ext cx="2133600" cy="365125"/>
          </a:xfrm>
        </p:spPr>
        <p:txBody>
          <a:bodyPr/>
          <a:lstStyle/>
          <a:p>
            <a:fld id="{9B03DFD9-BCD4-D04F-A8C7-92475F67CE52}" type="slidenum">
              <a:rPr lang="pt-PT" smtClean="0"/>
              <a:t>50</a:t>
            </a:fld>
            <a:endParaRPr lang="pt-PT" dirty="0"/>
          </a:p>
        </p:txBody>
      </p:sp>
      <p:pic>
        <p:nvPicPr>
          <p:cNvPr id="16" name="Picture 1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780928" y="3521601"/>
            <a:ext cx="2597860" cy="2492896"/>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580112" y="996515"/>
            <a:ext cx="3106688" cy="2981165"/>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444208" y="5583707"/>
            <a:ext cx="1361604" cy="221557"/>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580112" y="3969779"/>
            <a:ext cx="3204945" cy="2542579"/>
          </a:xfrm>
          <a:prstGeom prst="rect">
            <a:avLst/>
          </a:prstGeom>
        </p:spPr>
      </p:pic>
      <p:cxnSp>
        <p:nvCxnSpPr>
          <p:cNvPr id="23" name="Straight Connector 22"/>
          <p:cNvCxnSpPr/>
          <p:nvPr/>
        </p:nvCxnSpPr>
        <p:spPr>
          <a:xfrm flipV="1">
            <a:off x="6444208" y="1124745"/>
            <a:ext cx="0" cy="2088231"/>
          </a:xfrm>
          <a:prstGeom prst="line">
            <a:avLst/>
          </a:prstGeom>
          <a:ln w="6350" cmpd="sng">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6732240" y="1124745"/>
            <a:ext cx="0" cy="2088231"/>
          </a:xfrm>
          <a:prstGeom prst="line">
            <a:avLst/>
          </a:prstGeom>
          <a:ln w="6350" cmpd="sng">
            <a:solidFill>
              <a:srgbClr val="FF0000"/>
            </a:solidFill>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764185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51415" y="3866005"/>
            <a:ext cx="3254145" cy="2490345"/>
          </a:xfrm>
          <a:prstGeom prst="rect">
            <a:avLst/>
          </a:prstGeom>
        </p:spPr>
      </p:pic>
      <p:sp>
        <p:nvSpPr>
          <p:cNvPr id="2" name="Title 1"/>
          <p:cNvSpPr>
            <a:spLocks noGrp="1"/>
          </p:cNvSpPr>
          <p:nvPr>
            <p:ph type="title"/>
          </p:nvPr>
        </p:nvSpPr>
        <p:spPr>
          <a:xfrm>
            <a:off x="1242838" y="274638"/>
            <a:ext cx="6995120" cy="850106"/>
          </a:xfrm>
        </p:spPr>
        <p:txBody>
          <a:bodyPr/>
          <a:lstStyle/>
          <a:p>
            <a:r>
              <a:rPr lang="pt-PT" dirty="0" err="1" smtClean="0"/>
              <a:t>Observation</a:t>
            </a:r>
            <a:r>
              <a:rPr lang="pt-PT" dirty="0" smtClean="0"/>
              <a:t> </a:t>
            </a:r>
            <a:r>
              <a:rPr lang="pt-PT" dirty="0" err="1" smtClean="0"/>
              <a:t>of</a:t>
            </a:r>
            <a:r>
              <a:rPr lang="pt-PT" dirty="0" smtClean="0"/>
              <a:t> </a:t>
            </a:r>
            <a:r>
              <a:rPr lang="pt-PT" dirty="0" err="1" smtClean="0"/>
              <a:t>H</a:t>
            </a:r>
            <a:r>
              <a:rPr lang="pt-PT" dirty="0" err="1" smtClean="0">
                <a:sym typeface="Wingdings"/>
              </a:rPr>
              <a:t>bb</a:t>
            </a:r>
            <a:endParaRPr lang="pt-PT" dirty="0"/>
          </a:p>
        </p:txBody>
      </p:sp>
      <p:sp>
        <p:nvSpPr>
          <p:cNvPr id="3" name="Content Placeholder 2"/>
          <p:cNvSpPr>
            <a:spLocks noGrp="1"/>
          </p:cNvSpPr>
          <p:nvPr>
            <p:ph idx="1"/>
          </p:nvPr>
        </p:nvSpPr>
        <p:spPr>
          <a:xfrm>
            <a:off x="73538" y="1268760"/>
            <a:ext cx="5285589" cy="4824536"/>
          </a:xfrm>
        </p:spPr>
        <p:txBody>
          <a:bodyPr>
            <a:normAutofit fontScale="77500" lnSpcReduction="20000"/>
          </a:bodyPr>
          <a:lstStyle/>
          <a:p>
            <a:r>
              <a:rPr lang="pt-PT" dirty="0" err="1" smtClean="0"/>
              <a:t>Run</a:t>
            </a:r>
            <a:r>
              <a:rPr lang="pt-PT" dirty="0" smtClean="0"/>
              <a:t> 2</a:t>
            </a:r>
            <a:r>
              <a:rPr lang="en-US" dirty="0" smtClean="0"/>
              <a:t>:</a:t>
            </a:r>
          </a:p>
          <a:p>
            <a:pPr lvl="1"/>
            <a:r>
              <a:rPr lang="en-US" dirty="0" smtClean="0"/>
              <a:t>Observed (expected) of 4.9𝝈 (4.3𝝈)</a:t>
            </a:r>
          </a:p>
          <a:p>
            <a:endParaRPr lang="pt-PT" dirty="0" smtClean="0"/>
          </a:p>
          <a:p>
            <a:r>
              <a:rPr lang="pt-PT" dirty="0" err="1" smtClean="0"/>
              <a:t>Adding</a:t>
            </a:r>
            <a:r>
              <a:rPr lang="pt-PT" dirty="0" smtClean="0"/>
              <a:t> </a:t>
            </a:r>
            <a:r>
              <a:rPr lang="pt-PT" dirty="0" err="1" smtClean="0"/>
              <a:t>Run</a:t>
            </a:r>
            <a:r>
              <a:rPr lang="pt-PT" dirty="0" smtClean="0"/>
              <a:t> 1</a:t>
            </a:r>
            <a:r>
              <a:rPr lang="en-US" dirty="0" smtClean="0"/>
              <a:t>:</a:t>
            </a:r>
            <a:endParaRPr lang="en-US" dirty="0"/>
          </a:p>
          <a:p>
            <a:pPr lvl="1"/>
            <a:r>
              <a:rPr lang="en-US" dirty="0">
                <a:solidFill>
                  <a:srgbClr val="000000"/>
                </a:solidFill>
              </a:rPr>
              <a:t>Observed (expected) of </a:t>
            </a:r>
            <a:r>
              <a:rPr lang="en-US" dirty="0" smtClean="0">
                <a:solidFill>
                  <a:srgbClr val="000000"/>
                </a:solidFill>
              </a:rPr>
              <a:t>4.9𝝈 (5.1𝝈</a:t>
            </a:r>
            <a:r>
              <a:rPr lang="en-US" dirty="0">
                <a:solidFill>
                  <a:srgbClr val="000000"/>
                </a:solidFill>
              </a:rPr>
              <a:t>)</a:t>
            </a:r>
          </a:p>
          <a:p>
            <a:endParaRPr lang="pt-PT" dirty="0" smtClean="0"/>
          </a:p>
          <a:p>
            <a:r>
              <a:rPr lang="pt-PT" dirty="0" err="1" smtClean="0"/>
              <a:t>Adding</a:t>
            </a:r>
            <a:r>
              <a:rPr lang="pt-PT" dirty="0" smtClean="0"/>
              <a:t> </a:t>
            </a:r>
            <a:r>
              <a:rPr lang="pt-PT" dirty="0" err="1" smtClean="0"/>
              <a:t>ttH</a:t>
            </a:r>
            <a:r>
              <a:rPr lang="pt-PT" dirty="0" smtClean="0"/>
              <a:t> </a:t>
            </a:r>
            <a:r>
              <a:rPr lang="pt-PT" dirty="0" err="1" smtClean="0"/>
              <a:t>and</a:t>
            </a:r>
            <a:r>
              <a:rPr lang="pt-PT" dirty="0" smtClean="0"/>
              <a:t> VBF: </a:t>
            </a:r>
          </a:p>
          <a:p>
            <a:pPr lvl="1"/>
            <a:r>
              <a:rPr lang="en-US" dirty="0" smtClean="0">
                <a:solidFill>
                  <a:srgbClr val="000000"/>
                </a:solidFill>
              </a:rPr>
              <a:t>Observed </a:t>
            </a:r>
            <a:r>
              <a:rPr lang="en-US" dirty="0">
                <a:solidFill>
                  <a:srgbClr val="000000"/>
                </a:solidFill>
              </a:rPr>
              <a:t>(expected) of </a:t>
            </a:r>
            <a:r>
              <a:rPr lang="en-US" dirty="0" smtClean="0">
                <a:solidFill>
                  <a:srgbClr val="000000"/>
                </a:solidFill>
              </a:rPr>
              <a:t>5.4𝝈 (5.5𝝈)</a:t>
            </a:r>
          </a:p>
          <a:p>
            <a:pPr lvl="1"/>
            <a:r>
              <a:rPr lang="pt-PT" b="1" dirty="0" err="1">
                <a:solidFill>
                  <a:srgbClr val="FF0000"/>
                </a:solidFill>
              </a:rPr>
              <a:t>Observation</a:t>
            </a:r>
            <a:r>
              <a:rPr lang="pt-PT" b="1" dirty="0">
                <a:solidFill>
                  <a:srgbClr val="FF0000"/>
                </a:solidFill>
              </a:rPr>
              <a:t> </a:t>
            </a:r>
            <a:r>
              <a:rPr lang="pt-PT" b="1" dirty="0" err="1">
                <a:solidFill>
                  <a:srgbClr val="FF0000"/>
                </a:solidFill>
              </a:rPr>
              <a:t>of</a:t>
            </a:r>
            <a:r>
              <a:rPr lang="pt-PT" b="1" dirty="0">
                <a:solidFill>
                  <a:srgbClr val="FF0000"/>
                </a:solidFill>
              </a:rPr>
              <a:t>  </a:t>
            </a:r>
            <a:r>
              <a:rPr lang="pt-PT" b="1" dirty="0" err="1">
                <a:solidFill>
                  <a:srgbClr val="FF0000"/>
                </a:solidFill>
              </a:rPr>
              <a:t>H</a:t>
            </a:r>
            <a:r>
              <a:rPr lang="pt-PT" b="1" dirty="0" err="1">
                <a:solidFill>
                  <a:srgbClr val="FF0000"/>
                </a:solidFill>
                <a:sym typeface="Wingdings"/>
              </a:rPr>
              <a:t>bb</a:t>
            </a:r>
            <a:r>
              <a:rPr lang="pt-PT" b="1" dirty="0">
                <a:solidFill>
                  <a:srgbClr val="FF0000"/>
                </a:solidFill>
                <a:sym typeface="Wingdings"/>
              </a:rPr>
              <a:t> </a:t>
            </a:r>
            <a:r>
              <a:rPr lang="pt-PT" b="1" dirty="0" err="1" smtClean="0">
                <a:solidFill>
                  <a:srgbClr val="FF0000"/>
                </a:solidFill>
                <a:sym typeface="Wingdings"/>
              </a:rPr>
              <a:t>decays</a:t>
            </a:r>
            <a:endParaRPr lang="en-US" dirty="0">
              <a:solidFill>
                <a:srgbClr val="FF0000"/>
              </a:solidFill>
            </a:endParaRPr>
          </a:p>
          <a:p>
            <a:endParaRPr lang="pt-PT" dirty="0" smtClean="0"/>
          </a:p>
          <a:p>
            <a:r>
              <a:rPr lang="pt-PT" dirty="0" err="1" smtClean="0"/>
              <a:t>Adding</a:t>
            </a:r>
            <a:r>
              <a:rPr lang="pt-PT" dirty="0" smtClean="0"/>
              <a:t> H</a:t>
            </a:r>
            <a:r>
              <a:rPr lang="pt-PT" dirty="0" smtClean="0">
                <a:sym typeface="Wingdings"/>
              </a:rPr>
              <a:t>ZZ </a:t>
            </a:r>
            <a:r>
              <a:rPr lang="pt-PT" dirty="0" err="1" smtClean="0">
                <a:sym typeface="Wingdings"/>
              </a:rPr>
              <a:t>and</a:t>
            </a:r>
            <a:r>
              <a:rPr lang="pt-PT" dirty="0" smtClean="0">
                <a:sym typeface="Wingdings"/>
              </a:rPr>
              <a:t> </a:t>
            </a:r>
            <a:r>
              <a:rPr lang="pt-PT" dirty="0" err="1" smtClean="0">
                <a:sym typeface="Wingdings"/>
              </a:rPr>
              <a:t>Hγγ</a:t>
            </a:r>
            <a:r>
              <a:rPr lang="pt-PT" dirty="0" smtClean="0"/>
              <a:t>: </a:t>
            </a:r>
            <a:endParaRPr lang="pt-PT" dirty="0"/>
          </a:p>
          <a:p>
            <a:pPr lvl="1"/>
            <a:r>
              <a:rPr lang="en-US" dirty="0" smtClean="0">
                <a:solidFill>
                  <a:srgbClr val="000000"/>
                </a:solidFill>
              </a:rPr>
              <a:t>Observed </a:t>
            </a:r>
            <a:r>
              <a:rPr lang="en-US" dirty="0">
                <a:solidFill>
                  <a:srgbClr val="000000"/>
                </a:solidFill>
              </a:rPr>
              <a:t>(expected) of </a:t>
            </a:r>
            <a:r>
              <a:rPr lang="en-US" dirty="0" smtClean="0">
                <a:solidFill>
                  <a:srgbClr val="000000"/>
                </a:solidFill>
              </a:rPr>
              <a:t>5.3𝝈 (4.8𝝈)</a:t>
            </a:r>
          </a:p>
          <a:p>
            <a:pPr lvl="1"/>
            <a:r>
              <a:rPr lang="pt-PT" b="1" dirty="0" err="1">
                <a:solidFill>
                  <a:srgbClr val="FF0000"/>
                </a:solidFill>
              </a:rPr>
              <a:t>Observation</a:t>
            </a:r>
            <a:r>
              <a:rPr lang="pt-PT" b="1" dirty="0">
                <a:solidFill>
                  <a:srgbClr val="FF0000"/>
                </a:solidFill>
              </a:rPr>
              <a:t> </a:t>
            </a:r>
            <a:r>
              <a:rPr lang="pt-PT" b="1" dirty="0" err="1">
                <a:solidFill>
                  <a:srgbClr val="FF0000"/>
                </a:solidFill>
              </a:rPr>
              <a:t>of</a:t>
            </a:r>
            <a:r>
              <a:rPr lang="pt-PT" b="1" dirty="0">
                <a:solidFill>
                  <a:srgbClr val="FF0000"/>
                </a:solidFill>
              </a:rPr>
              <a:t>  VH </a:t>
            </a:r>
            <a:r>
              <a:rPr lang="pt-PT" b="1" dirty="0" err="1" smtClean="0">
                <a:solidFill>
                  <a:srgbClr val="FF0000"/>
                </a:solidFill>
                <a:sym typeface="Wingdings"/>
              </a:rPr>
              <a:t>production</a:t>
            </a:r>
            <a:endParaRPr lang="en-US" dirty="0">
              <a:solidFill>
                <a:srgbClr val="FF0000"/>
              </a:solidFill>
            </a:endParaRPr>
          </a:p>
          <a:p>
            <a:endParaRPr lang="en-US" dirty="0" smtClean="0"/>
          </a:p>
          <a:p>
            <a:endParaRPr lang="pt-PT" dirty="0"/>
          </a:p>
        </p:txBody>
      </p:sp>
      <p:sp>
        <p:nvSpPr>
          <p:cNvPr id="12" name="TextBox 11"/>
          <p:cNvSpPr txBox="1"/>
          <p:nvPr/>
        </p:nvSpPr>
        <p:spPr>
          <a:xfrm>
            <a:off x="3923928" y="2660"/>
            <a:ext cx="5209834" cy="369332"/>
          </a:xfrm>
          <a:prstGeom prst="rect">
            <a:avLst/>
          </a:prstGeom>
          <a:noFill/>
        </p:spPr>
        <p:txBody>
          <a:bodyPr wrap="square" rtlCol="0">
            <a:spAutoFit/>
          </a:bodyPr>
          <a:lstStyle/>
          <a:p>
            <a:pPr algn="r"/>
            <a:r>
              <a:rPr lang="pt-PT" dirty="0"/>
              <a:t>arXiv:1808.08238</a:t>
            </a:r>
          </a:p>
        </p:txBody>
      </p:sp>
      <p:sp>
        <p:nvSpPr>
          <p:cNvPr id="13" name="Date Placeholder 12"/>
          <p:cNvSpPr>
            <a:spLocks noGrp="1"/>
          </p:cNvSpPr>
          <p:nvPr>
            <p:ph type="dt" sz="half" idx="10"/>
          </p:nvPr>
        </p:nvSpPr>
        <p:spPr/>
        <p:txBody>
          <a:bodyPr/>
          <a:lstStyle/>
          <a:p>
            <a:r>
              <a:rPr lang="en-US" smtClean="0"/>
              <a:t>Ricardo Gonçalo</a:t>
            </a:r>
            <a:endParaRPr lang="pt-PT"/>
          </a:p>
        </p:txBody>
      </p:sp>
      <p:sp>
        <p:nvSpPr>
          <p:cNvPr id="14" name="Footer Placeholder 13"/>
          <p:cNvSpPr>
            <a:spLocks noGrp="1"/>
          </p:cNvSpPr>
          <p:nvPr>
            <p:ph type="ftr" sz="quarter" idx="11"/>
          </p:nvPr>
        </p:nvSpPr>
        <p:spPr/>
        <p:txBody>
          <a:bodyPr/>
          <a:lstStyle/>
          <a:p>
            <a:r>
              <a:rPr lang="pt-PT" smtClean="0"/>
              <a:t>Seminar 15 May 2019 - FCUL</a:t>
            </a:r>
            <a:endParaRPr lang="pt-PT"/>
          </a:p>
        </p:txBody>
      </p:sp>
      <p:sp>
        <p:nvSpPr>
          <p:cNvPr id="15" name="Slide Number Placeholder 14"/>
          <p:cNvSpPr>
            <a:spLocks noGrp="1"/>
          </p:cNvSpPr>
          <p:nvPr>
            <p:ph type="sldNum" sz="quarter" idx="12"/>
          </p:nvPr>
        </p:nvSpPr>
        <p:spPr>
          <a:xfrm>
            <a:off x="6553200" y="6520259"/>
            <a:ext cx="2133600" cy="365125"/>
          </a:xfrm>
        </p:spPr>
        <p:txBody>
          <a:bodyPr/>
          <a:lstStyle/>
          <a:p>
            <a:fld id="{9B03DFD9-BCD4-D04F-A8C7-92475F67CE52}" type="slidenum">
              <a:rPr lang="pt-PT" smtClean="0"/>
              <a:t>51</a:t>
            </a:fld>
            <a:endParaRPr lang="pt-PT" dirty="0"/>
          </a:p>
        </p:txBody>
      </p:sp>
      <p:pic>
        <p:nvPicPr>
          <p:cNvPr id="11" name="Pictur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364088" y="991096"/>
            <a:ext cx="3665030" cy="2637192"/>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722566" y="3558498"/>
            <a:ext cx="3184446" cy="3055781"/>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361808" y="991096"/>
            <a:ext cx="3665030" cy="2637192"/>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206226" y="3645681"/>
            <a:ext cx="3799334" cy="2891971"/>
          </a:xfrm>
          <a:prstGeom prst="rect">
            <a:avLst/>
          </a:prstGeom>
        </p:spPr>
      </p:pic>
      <p:pic>
        <p:nvPicPr>
          <p:cNvPr id="7" name="Picture 6"/>
          <p:cNvPicPr>
            <a:picLocks noChangeAspect="1"/>
          </p:cNvPicPr>
          <p:nvPr/>
        </p:nvPicPr>
        <p:blipFill>
          <a:blip r:embed="rId8"/>
          <a:stretch>
            <a:fillRect/>
          </a:stretch>
        </p:blipFill>
        <p:spPr>
          <a:xfrm>
            <a:off x="-6733256" y="1268760"/>
            <a:ext cx="6235700" cy="673100"/>
          </a:xfrm>
          <a:prstGeom prst="rect">
            <a:avLst/>
          </a:prstGeom>
        </p:spPr>
      </p:pic>
      <p:pic>
        <p:nvPicPr>
          <p:cNvPr id="8" name="Picture 7"/>
          <p:cNvPicPr>
            <a:picLocks noChangeAspect="1"/>
          </p:cNvPicPr>
          <p:nvPr/>
        </p:nvPicPr>
        <p:blipFill>
          <a:blip r:embed="rId9"/>
          <a:stretch>
            <a:fillRect/>
          </a:stretch>
        </p:blipFill>
        <p:spPr>
          <a:xfrm>
            <a:off x="-7021288" y="2476500"/>
            <a:ext cx="6273800" cy="635000"/>
          </a:xfrm>
          <a:prstGeom prst="rect">
            <a:avLst/>
          </a:prstGeom>
        </p:spPr>
      </p:pic>
      <p:pic>
        <p:nvPicPr>
          <p:cNvPr id="9" name="Picture 8"/>
          <p:cNvPicPr>
            <a:picLocks noChangeAspect="1"/>
          </p:cNvPicPr>
          <p:nvPr/>
        </p:nvPicPr>
        <p:blipFill>
          <a:blip r:embed="rId10"/>
          <a:stretch>
            <a:fillRect/>
          </a:stretch>
        </p:blipFill>
        <p:spPr>
          <a:xfrm>
            <a:off x="-7666556" y="3628288"/>
            <a:ext cx="6896100" cy="647700"/>
          </a:xfrm>
          <a:prstGeom prst="rect">
            <a:avLst/>
          </a:prstGeom>
        </p:spPr>
      </p:pic>
      <p:pic>
        <p:nvPicPr>
          <p:cNvPr id="10" name="Picture 9"/>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359128" y="992737"/>
            <a:ext cx="3662750" cy="2635551"/>
          </a:xfrm>
          <a:prstGeom prst="rect">
            <a:avLst/>
          </a:prstGeom>
        </p:spPr>
      </p:pic>
      <p:pic>
        <p:nvPicPr>
          <p:cNvPr id="21" name="Picture 20"/>
          <p:cNvPicPr>
            <a:picLocks noChangeAspect="1"/>
          </p:cNvPicPr>
          <p:nvPr/>
        </p:nvPicPr>
        <p:blipFill>
          <a:blip r:embed="rId12"/>
          <a:stretch>
            <a:fillRect/>
          </a:stretch>
        </p:blipFill>
        <p:spPr>
          <a:xfrm>
            <a:off x="-6816302" y="4581128"/>
            <a:ext cx="6235700" cy="711200"/>
          </a:xfrm>
          <a:prstGeom prst="rect">
            <a:avLst/>
          </a:prstGeom>
        </p:spPr>
      </p:pic>
      <p:pic>
        <p:nvPicPr>
          <p:cNvPr id="22" name="Picture 21"/>
          <p:cNvPicPr>
            <a:picLocks noChangeAspect="1"/>
          </p:cNvPicPr>
          <p:nvPr/>
        </p:nvPicPr>
        <p:blipFill>
          <a:blip r:embed="rId13"/>
          <a:stretch>
            <a:fillRect/>
          </a:stretch>
        </p:blipFill>
        <p:spPr>
          <a:xfrm>
            <a:off x="-5306949" y="5597996"/>
            <a:ext cx="4699000" cy="495300"/>
          </a:xfrm>
          <a:prstGeom prst="rect">
            <a:avLst/>
          </a:prstGeom>
        </p:spPr>
      </p:pic>
    </p:spTree>
    <p:extLst>
      <p:ext uri="{BB962C8B-B14F-4D97-AF65-F5344CB8AC3E}">
        <p14:creationId xmlns:p14="http://schemas.microsoft.com/office/powerpoint/2010/main" val="26622020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nodeType="clickEffect">
                                  <p:stCondLst>
                                    <p:cond delay="0"/>
                                  </p:stCondLst>
                                  <p:childTnLst>
                                    <p:animEffect transition="out" filter="dissolve">
                                      <p:cBhvr>
                                        <p:cTn id="21" dur="500"/>
                                        <p:tgtEl>
                                          <p:spTgt spid="16"/>
                                        </p:tgtEl>
                                      </p:cBhvr>
                                    </p:animEffect>
                                    <p:set>
                                      <p:cBhvr>
                                        <p:cTn id="22" dur="1" fill="hold">
                                          <p:stCondLst>
                                            <p:cond delay="499"/>
                                          </p:stCondLst>
                                        </p:cTn>
                                        <p:tgtEl>
                                          <p:spTgt spid="16"/>
                                        </p:tgtEl>
                                        <p:attrNameLst>
                                          <p:attrName>style.visibility</p:attrName>
                                        </p:attrNameLst>
                                      </p:cBhvr>
                                      <p:to>
                                        <p:strVal val="hidden"/>
                                      </p:to>
                                    </p:set>
                                  </p:childTnLst>
                                </p:cTn>
                              </p:par>
                              <p:par>
                                <p:cTn id="23" presetID="9" presetClass="exit" presetSubtype="0" fill="hold" nodeType="withEffect">
                                  <p:stCondLst>
                                    <p:cond delay="0"/>
                                  </p:stCondLst>
                                  <p:childTnLst>
                                    <p:animEffect transition="out" filter="dissolve">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Ricardo Gonçalo</a:t>
            </a:r>
            <a:endParaRPr lang="pt-PT"/>
          </a:p>
        </p:txBody>
      </p:sp>
      <p:sp>
        <p:nvSpPr>
          <p:cNvPr id="5" name="Footer Placeholder 4"/>
          <p:cNvSpPr>
            <a:spLocks noGrp="1"/>
          </p:cNvSpPr>
          <p:nvPr>
            <p:ph type="ftr" sz="quarter" idx="11"/>
          </p:nvPr>
        </p:nvSpPr>
        <p:spPr/>
        <p:txBody>
          <a:bodyPr/>
          <a:lstStyle/>
          <a:p>
            <a:r>
              <a:rPr lang="pt-PT" smtClean="0"/>
              <a:t>Seminar 15 May 2019 - FCUL</a:t>
            </a:r>
            <a:endParaRPr lang="pt-PT"/>
          </a:p>
        </p:txBody>
      </p:sp>
      <p:sp>
        <p:nvSpPr>
          <p:cNvPr id="6" name="Slide Number Placeholder 5"/>
          <p:cNvSpPr>
            <a:spLocks noGrp="1"/>
          </p:cNvSpPr>
          <p:nvPr>
            <p:ph type="sldNum" sz="quarter" idx="12"/>
          </p:nvPr>
        </p:nvSpPr>
        <p:spPr/>
        <p:txBody>
          <a:bodyPr/>
          <a:lstStyle/>
          <a:p>
            <a:fld id="{9B03DFD9-BCD4-D04F-A8C7-92475F67CE52}" type="slidenum">
              <a:rPr lang="pt-PT" smtClean="0"/>
              <a:t>52</a:t>
            </a:fld>
            <a:endParaRPr lang="pt-PT"/>
          </a:p>
        </p:txBody>
      </p:sp>
      <p:pic>
        <p:nvPicPr>
          <p:cNvPr id="7" name="Picture 6"/>
          <p:cNvPicPr>
            <a:picLocks noChangeAspect="1"/>
          </p:cNvPicPr>
          <p:nvPr/>
        </p:nvPicPr>
        <p:blipFill>
          <a:blip r:embed="rId2"/>
          <a:stretch>
            <a:fillRect/>
          </a:stretch>
        </p:blipFill>
        <p:spPr>
          <a:xfrm>
            <a:off x="0" y="260648"/>
            <a:ext cx="9144000" cy="6038850"/>
          </a:xfrm>
          <a:prstGeom prst="rect">
            <a:avLst/>
          </a:prstGeom>
        </p:spPr>
      </p:pic>
    </p:spTree>
    <p:extLst>
      <p:ext uri="{BB962C8B-B14F-4D97-AF65-F5344CB8AC3E}">
        <p14:creationId xmlns:p14="http://schemas.microsoft.com/office/powerpoint/2010/main" val="2681491022"/>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lstStyle/>
          <a:p>
            <a:r>
              <a:rPr lang="pt-PT" dirty="0" err="1" smtClean="0"/>
              <a:t>H</a:t>
            </a:r>
            <a:r>
              <a:rPr lang="pt-PT" dirty="0" err="1" smtClean="0">
                <a:sym typeface="Wingdings"/>
              </a:rPr>
              <a:t>bb</a:t>
            </a:r>
            <a:r>
              <a:rPr lang="pt-PT" dirty="0" smtClean="0">
                <a:sym typeface="Wingdings"/>
              </a:rPr>
              <a:t> @ LIP</a:t>
            </a:r>
            <a:endParaRPr lang="pt-PT" dirty="0"/>
          </a:p>
        </p:txBody>
      </p:sp>
      <p:sp>
        <p:nvSpPr>
          <p:cNvPr id="11266" name="Rectangle 2"/>
          <p:cNvSpPr>
            <a:spLocks noGrp="1" noChangeArrowheads="1"/>
          </p:cNvSpPr>
          <p:nvPr>
            <p:ph idx="1"/>
          </p:nvPr>
        </p:nvSpPr>
        <p:spPr>
          <a:xfrm>
            <a:off x="0" y="1268760"/>
            <a:ext cx="5280025" cy="2232248"/>
          </a:xfrm>
          <a:ln/>
        </p:spPr>
        <p:txBody>
          <a:bodyPr>
            <a:noAutofit/>
          </a:bodyPr>
          <a:lstStyle/>
          <a:p>
            <a:pPr>
              <a:buClr>
                <a:srgbClr val="280099"/>
              </a:buClr>
              <a:buSzPct val="70000"/>
              <a:tabLst>
                <a:tab pos="381000" algn="l"/>
                <a:tab pos="830263" algn="l"/>
                <a:tab pos="1279525" algn="l"/>
                <a:tab pos="1728788" algn="l"/>
                <a:tab pos="2178050" algn="l"/>
                <a:tab pos="2627313" algn="l"/>
                <a:tab pos="3076575" algn="l"/>
                <a:tab pos="3525838" algn="l"/>
                <a:tab pos="3975100" algn="l"/>
                <a:tab pos="4424363" algn="l"/>
                <a:tab pos="4873625" algn="l"/>
                <a:tab pos="5322888" algn="l"/>
                <a:tab pos="5772150" algn="l"/>
                <a:tab pos="6221413" algn="l"/>
                <a:tab pos="6670675" algn="l"/>
                <a:tab pos="7119938" algn="l"/>
                <a:tab pos="7569200" algn="l"/>
                <a:tab pos="8018463" algn="l"/>
                <a:tab pos="8467725" algn="l"/>
                <a:tab pos="8916988" algn="l"/>
              </a:tabLst>
            </a:pPr>
            <a:r>
              <a:rPr lang="en-GB" sz="2000" dirty="0"/>
              <a:t>Boosted decision tree (BDT) </a:t>
            </a:r>
          </a:p>
          <a:p>
            <a:pPr>
              <a:buClr>
                <a:srgbClr val="280099"/>
              </a:buClr>
              <a:buSzPct val="70000"/>
              <a:tabLst>
                <a:tab pos="381000" algn="l"/>
                <a:tab pos="830263" algn="l"/>
                <a:tab pos="1279525" algn="l"/>
                <a:tab pos="1728788" algn="l"/>
                <a:tab pos="2178050" algn="l"/>
                <a:tab pos="2627313" algn="l"/>
                <a:tab pos="3076575" algn="l"/>
                <a:tab pos="3525838" algn="l"/>
                <a:tab pos="3975100" algn="l"/>
                <a:tab pos="4424363" algn="l"/>
                <a:tab pos="4873625" algn="l"/>
                <a:tab pos="5322888" algn="l"/>
                <a:tab pos="5772150" algn="l"/>
                <a:tab pos="6221413" algn="l"/>
                <a:tab pos="6670675" algn="l"/>
                <a:tab pos="7119938" algn="l"/>
                <a:tab pos="7569200" algn="l"/>
                <a:tab pos="8018463" algn="l"/>
                <a:tab pos="8467725" algn="l"/>
                <a:tab pos="8916988" algn="l"/>
              </a:tabLst>
            </a:pPr>
            <a:r>
              <a:rPr lang="en-GB" sz="2000" dirty="0"/>
              <a:t>Combine many different variables</a:t>
            </a:r>
          </a:p>
          <a:p>
            <a:pPr>
              <a:buClr>
                <a:srgbClr val="280099"/>
              </a:buClr>
              <a:buSzPct val="70000"/>
              <a:tabLst>
                <a:tab pos="381000" algn="l"/>
                <a:tab pos="830263" algn="l"/>
                <a:tab pos="1279525" algn="l"/>
                <a:tab pos="1728788" algn="l"/>
                <a:tab pos="2178050" algn="l"/>
                <a:tab pos="2627313" algn="l"/>
                <a:tab pos="3076575" algn="l"/>
                <a:tab pos="3525838" algn="l"/>
                <a:tab pos="3975100" algn="l"/>
                <a:tab pos="4424363" algn="l"/>
                <a:tab pos="4873625" algn="l"/>
                <a:tab pos="5322888" algn="l"/>
                <a:tab pos="5772150" algn="l"/>
                <a:tab pos="6221413" algn="l"/>
                <a:tab pos="6670675" algn="l"/>
                <a:tab pos="7119938" algn="l"/>
                <a:tab pos="7569200" algn="l"/>
                <a:tab pos="8018463" algn="l"/>
                <a:tab pos="8467725" algn="l"/>
                <a:tab pos="8916988" algn="l"/>
              </a:tabLst>
            </a:pPr>
            <a:r>
              <a:rPr lang="en-GB" sz="2000" dirty="0"/>
              <a:t>Trained in 8 categories: 3 lepton, 2/3 jets, low/high </a:t>
            </a:r>
            <a:r>
              <a:rPr lang="en-GB" sz="2000" dirty="0" err="1"/>
              <a:t>p</a:t>
            </a:r>
            <a:r>
              <a:rPr lang="en-GB" sz="2000" baseline="-25000" dirty="0" err="1"/>
              <a:t>T</a:t>
            </a:r>
            <a:r>
              <a:rPr lang="en-GB" sz="2000" baseline="30000" dirty="0" err="1"/>
              <a:t>V</a:t>
            </a:r>
            <a:r>
              <a:rPr lang="en-GB" sz="2000" dirty="0"/>
              <a:t> bin (2 lepton channel)</a:t>
            </a:r>
          </a:p>
          <a:p>
            <a:pPr>
              <a:buClr>
                <a:srgbClr val="280099"/>
              </a:buClr>
              <a:buSzPct val="70000"/>
              <a:tabLst>
                <a:tab pos="381000" algn="l"/>
                <a:tab pos="830263" algn="l"/>
                <a:tab pos="1279525" algn="l"/>
                <a:tab pos="1728788" algn="l"/>
                <a:tab pos="2178050" algn="l"/>
                <a:tab pos="2627313" algn="l"/>
                <a:tab pos="3076575" algn="l"/>
                <a:tab pos="3525838" algn="l"/>
                <a:tab pos="3975100" algn="l"/>
                <a:tab pos="4424363" algn="l"/>
                <a:tab pos="4873625" algn="l"/>
                <a:tab pos="5322888" algn="l"/>
                <a:tab pos="5772150" algn="l"/>
                <a:tab pos="6221413" algn="l"/>
                <a:tab pos="6670675" algn="l"/>
                <a:tab pos="7119938" algn="l"/>
                <a:tab pos="7569200" algn="l"/>
                <a:tab pos="8018463" algn="l"/>
                <a:tab pos="8467725" algn="l"/>
                <a:tab pos="8916988" algn="l"/>
              </a:tabLst>
            </a:pPr>
            <a:r>
              <a:rPr lang="en-GB" sz="2000" dirty="0"/>
              <a:t>Most discrimination from </a:t>
            </a:r>
            <a:r>
              <a:rPr lang="en-GB" sz="2000" dirty="0" err="1"/>
              <a:t>m</a:t>
            </a:r>
            <a:r>
              <a:rPr lang="en-GB" sz="2000" baseline="-25000" dirty="0" err="1"/>
              <a:t>bb</a:t>
            </a:r>
            <a:r>
              <a:rPr lang="en-GB" sz="2000" dirty="0"/>
              <a:t> and  DR(b</a:t>
            </a:r>
            <a:r>
              <a:rPr lang="en-GB" sz="2000" baseline="-25000" dirty="0"/>
              <a:t>1</a:t>
            </a:r>
            <a:r>
              <a:rPr lang="en-GB" sz="2000" dirty="0"/>
              <a:t>,b</a:t>
            </a:r>
            <a:r>
              <a:rPr lang="en-GB" sz="2000" baseline="-25000" dirty="0"/>
              <a:t>2</a:t>
            </a:r>
            <a:r>
              <a:rPr lang="en-GB" sz="2000" dirty="0" smtClean="0"/>
              <a:t>)</a:t>
            </a:r>
            <a:endParaRPr lang="en-GB" sz="2000" dirty="0"/>
          </a:p>
        </p:txBody>
      </p:sp>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27584" y="3252826"/>
            <a:ext cx="3490709" cy="326227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76057" y="1156146"/>
            <a:ext cx="4067944" cy="448242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1269" name="Text Box 5"/>
          <p:cNvSpPr txBox="1">
            <a:spLocks noChangeArrowheads="1"/>
          </p:cNvSpPr>
          <p:nvPr/>
        </p:nvSpPr>
        <p:spPr bwMode="auto">
          <a:xfrm>
            <a:off x="5076057" y="5638572"/>
            <a:ext cx="3779018" cy="876528"/>
          </a:xfrm>
          <a:prstGeom prst="rect">
            <a:avLst/>
          </a:prstGeom>
          <a:solidFill>
            <a:srgbClr val="FFFF00"/>
          </a:solidFill>
          <a:ln>
            <a:noFill/>
          </a:ln>
          <a:effectLst/>
        </p:spPr>
        <p:txBody>
          <a:bodyPr lIns="0" tIns="0" rIns="0" bIns="0"/>
          <a:lstStyle>
            <a:lvl1pPr marL="273050" indent="-273050">
              <a:tabLst>
                <a:tab pos="381000" algn="l"/>
                <a:tab pos="830263" algn="l"/>
                <a:tab pos="1279525" algn="l"/>
                <a:tab pos="1728788" algn="l"/>
                <a:tab pos="2178050" algn="l"/>
                <a:tab pos="2627313" algn="l"/>
                <a:tab pos="3076575" algn="l"/>
                <a:tab pos="3525838" algn="l"/>
                <a:tab pos="3975100" algn="l"/>
                <a:tab pos="4424363" algn="l"/>
                <a:tab pos="4873625" algn="l"/>
                <a:tab pos="5322888" algn="l"/>
                <a:tab pos="5772150" algn="l"/>
                <a:tab pos="6221413" algn="l"/>
                <a:tab pos="6670675" algn="l"/>
                <a:tab pos="7119938" algn="l"/>
                <a:tab pos="7569200" algn="l"/>
                <a:tab pos="8018463" algn="l"/>
                <a:tab pos="8467725" algn="l"/>
                <a:tab pos="8916988" algn="l"/>
              </a:tabLst>
              <a:defRPr sz="2000">
                <a:solidFill>
                  <a:srgbClr val="000000"/>
                </a:solidFill>
                <a:latin typeface="Century Schoolbook L" charset="0"/>
                <a:ea typeface="ＭＳ Ｐゴシック" charset="0"/>
                <a:cs typeface="MS Gothic" charset="0"/>
              </a:defRPr>
            </a:lvl1pPr>
            <a:lvl2pPr>
              <a:tabLst>
                <a:tab pos="381000" algn="l"/>
                <a:tab pos="830263" algn="l"/>
                <a:tab pos="1279525" algn="l"/>
                <a:tab pos="1728788" algn="l"/>
                <a:tab pos="2178050" algn="l"/>
                <a:tab pos="2627313" algn="l"/>
                <a:tab pos="3076575" algn="l"/>
                <a:tab pos="3525838" algn="l"/>
                <a:tab pos="3975100" algn="l"/>
                <a:tab pos="4424363" algn="l"/>
                <a:tab pos="4873625" algn="l"/>
                <a:tab pos="5322888" algn="l"/>
                <a:tab pos="5772150" algn="l"/>
                <a:tab pos="6221413" algn="l"/>
                <a:tab pos="6670675" algn="l"/>
                <a:tab pos="7119938" algn="l"/>
                <a:tab pos="7569200" algn="l"/>
                <a:tab pos="8018463" algn="l"/>
                <a:tab pos="8467725" algn="l"/>
                <a:tab pos="8916988" algn="l"/>
              </a:tabLst>
              <a:defRPr sz="2000">
                <a:solidFill>
                  <a:srgbClr val="000000"/>
                </a:solidFill>
                <a:latin typeface="Century Schoolbook L" charset="0"/>
                <a:ea typeface="ＭＳ Ｐゴシック" charset="0"/>
                <a:cs typeface="MS Gothic" charset="0"/>
              </a:defRPr>
            </a:lvl2pPr>
            <a:lvl3pPr>
              <a:tabLst>
                <a:tab pos="381000" algn="l"/>
                <a:tab pos="830263" algn="l"/>
                <a:tab pos="1279525" algn="l"/>
                <a:tab pos="1728788" algn="l"/>
                <a:tab pos="2178050" algn="l"/>
                <a:tab pos="2627313" algn="l"/>
                <a:tab pos="3076575" algn="l"/>
                <a:tab pos="3525838" algn="l"/>
                <a:tab pos="3975100" algn="l"/>
                <a:tab pos="4424363" algn="l"/>
                <a:tab pos="4873625" algn="l"/>
                <a:tab pos="5322888" algn="l"/>
                <a:tab pos="5772150" algn="l"/>
                <a:tab pos="6221413" algn="l"/>
                <a:tab pos="6670675" algn="l"/>
                <a:tab pos="7119938" algn="l"/>
                <a:tab pos="7569200" algn="l"/>
                <a:tab pos="8018463" algn="l"/>
                <a:tab pos="8467725" algn="l"/>
                <a:tab pos="8916988" algn="l"/>
              </a:tabLst>
              <a:defRPr sz="2000">
                <a:solidFill>
                  <a:srgbClr val="000000"/>
                </a:solidFill>
                <a:latin typeface="Century Schoolbook L" charset="0"/>
                <a:ea typeface="ＭＳ Ｐゴシック" charset="0"/>
                <a:cs typeface="MS Gothic" charset="0"/>
              </a:defRPr>
            </a:lvl3pPr>
            <a:lvl4pPr>
              <a:tabLst>
                <a:tab pos="381000" algn="l"/>
                <a:tab pos="830263" algn="l"/>
                <a:tab pos="1279525" algn="l"/>
                <a:tab pos="1728788" algn="l"/>
                <a:tab pos="2178050" algn="l"/>
                <a:tab pos="2627313" algn="l"/>
                <a:tab pos="3076575" algn="l"/>
                <a:tab pos="3525838" algn="l"/>
                <a:tab pos="3975100" algn="l"/>
                <a:tab pos="4424363" algn="l"/>
                <a:tab pos="4873625" algn="l"/>
                <a:tab pos="5322888" algn="l"/>
                <a:tab pos="5772150" algn="l"/>
                <a:tab pos="6221413" algn="l"/>
                <a:tab pos="6670675" algn="l"/>
                <a:tab pos="7119938" algn="l"/>
                <a:tab pos="7569200" algn="l"/>
                <a:tab pos="8018463" algn="l"/>
                <a:tab pos="8467725" algn="l"/>
                <a:tab pos="8916988" algn="l"/>
              </a:tabLst>
              <a:defRPr sz="2000">
                <a:solidFill>
                  <a:srgbClr val="000000"/>
                </a:solidFill>
                <a:latin typeface="Century Schoolbook L" charset="0"/>
                <a:ea typeface="ＭＳ Ｐゴシック" charset="0"/>
                <a:cs typeface="MS Gothic" charset="0"/>
              </a:defRPr>
            </a:lvl4pPr>
            <a:lvl5pPr>
              <a:tabLst>
                <a:tab pos="381000" algn="l"/>
                <a:tab pos="830263" algn="l"/>
                <a:tab pos="1279525" algn="l"/>
                <a:tab pos="1728788" algn="l"/>
                <a:tab pos="2178050" algn="l"/>
                <a:tab pos="2627313" algn="l"/>
                <a:tab pos="3076575" algn="l"/>
                <a:tab pos="3525838" algn="l"/>
                <a:tab pos="3975100" algn="l"/>
                <a:tab pos="4424363" algn="l"/>
                <a:tab pos="4873625" algn="l"/>
                <a:tab pos="5322888" algn="l"/>
                <a:tab pos="5772150" algn="l"/>
                <a:tab pos="6221413" algn="l"/>
                <a:tab pos="6670675" algn="l"/>
                <a:tab pos="7119938" algn="l"/>
                <a:tab pos="7569200" algn="l"/>
                <a:tab pos="8018463" algn="l"/>
                <a:tab pos="8467725" algn="l"/>
                <a:tab pos="8916988" algn="l"/>
              </a:tabLst>
              <a:defRPr sz="2000">
                <a:solidFill>
                  <a:srgbClr val="000000"/>
                </a:solidFill>
                <a:latin typeface="Century Schoolbook L" charset="0"/>
                <a:ea typeface="ＭＳ Ｐゴシック" charset="0"/>
                <a:cs typeface="MS Gothic" charset="0"/>
              </a:defRPr>
            </a:lvl5pPr>
            <a:lvl6pPr marL="2514600" indent="-228600" defTabSz="449263" eaLnBrk="0" fontAlgn="base" hangingPunct="0">
              <a:lnSpc>
                <a:spcPct val="70000"/>
              </a:lnSpc>
              <a:spcBef>
                <a:spcPct val="0"/>
              </a:spcBef>
              <a:spcAft>
                <a:spcPct val="0"/>
              </a:spcAft>
              <a:buClr>
                <a:srgbClr val="000000"/>
              </a:buClr>
              <a:buSzPct val="100000"/>
              <a:buFont typeface="Times New Roman" charset="0"/>
              <a:tabLst>
                <a:tab pos="381000" algn="l"/>
                <a:tab pos="830263" algn="l"/>
                <a:tab pos="1279525" algn="l"/>
                <a:tab pos="1728788" algn="l"/>
                <a:tab pos="2178050" algn="l"/>
                <a:tab pos="2627313" algn="l"/>
                <a:tab pos="3076575" algn="l"/>
                <a:tab pos="3525838" algn="l"/>
                <a:tab pos="3975100" algn="l"/>
                <a:tab pos="4424363" algn="l"/>
                <a:tab pos="4873625" algn="l"/>
                <a:tab pos="5322888" algn="l"/>
                <a:tab pos="5772150" algn="l"/>
                <a:tab pos="6221413" algn="l"/>
                <a:tab pos="6670675" algn="l"/>
                <a:tab pos="7119938" algn="l"/>
                <a:tab pos="7569200" algn="l"/>
                <a:tab pos="8018463" algn="l"/>
                <a:tab pos="8467725" algn="l"/>
                <a:tab pos="8916988" algn="l"/>
              </a:tabLst>
              <a:defRPr sz="2000">
                <a:solidFill>
                  <a:srgbClr val="000000"/>
                </a:solidFill>
                <a:latin typeface="Century Schoolbook L" charset="0"/>
                <a:ea typeface="ＭＳ Ｐゴシック" charset="0"/>
                <a:cs typeface="MS Gothic" charset="0"/>
              </a:defRPr>
            </a:lvl6pPr>
            <a:lvl7pPr marL="2971800" indent="-228600" defTabSz="449263" eaLnBrk="0" fontAlgn="base" hangingPunct="0">
              <a:lnSpc>
                <a:spcPct val="70000"/>
              </a:lnSpc>
              <a:spcBef>
                <a:spcPct val="0"/>
              </a:spcBef>
              <a:spcAft>
                <a:spcPct val="0"/>
              </a:spcAft>
              <a:buClr>
                <a:srgbClr val="000000"/>
              </a:buClr>
              <a:buSzPct val="100000"/>
              <a:buFont typeface="Times New Roman" charset="0"/>
              <a:tabLst>
                <a:tab pos="381000" algn="l"/>
                <a:tab pos="830263" algn="l"/>
                <a:tab pos="1279525" algn="l"/>
                <a:tab pos="1728788" algn="l"/>
                <a:tab pos="2178050" algn="l"/>
                <a:tab pos="2627313" algn="l"/>
                <a:tab pos="3076575" algn="l"/>
                <a:tab pos="3525838" algn="l"/>
                <a:tab pos="3975100" algn="l"/>
                <a:tab pos="4424363" algn="l"/>
                <a:tab pos="4873625" algn="l"/>
                <a:tab pos="5322888" algn="l"/>
                <a:tab pos="5772150" algn="l"/>
                <a:tab pos="6221413" algn="l"/>
                <a:tab pos="6670675" algn="l"/>
                <a:tab pos="7119938" algn="l"/>
                <a:tab pos="7569200" algn="l"/>
                <a:tab pos="8018463" algn="l"/>
                <a:tab pos="8467725" algn="l"/>
                <a:tab pos="8916988" algn="l"/>
              </a:tabLst>
              <a:defRPr sz="2000">
                <a:solidFill>
                  <a:srgbClr val="000000"/>
                </a:solidFill>
                <a:latin typeface="Century Schoolbook L" charset="0"/>
                <a:ea typeface="ＭＳ Ｐゴシック" charset="0"/>
                <a:cs typeface="MS Gothic" charset="0"/>
              </a:defRPr>
            </a:lvl7pPr>
            <a:lvl8pPr marL="3429000" indent="-228600" defTabSz="449263" eaLnBrk="0" fontAlgn="base" hangingPunct="0">
              <a:lnSpc>
                <a:spcPct val="70000"/>
              </a:lnSpc>
              <a:spcBef>
                <a:spcPct val="0"/>
              </a:spcBef>
              <a:spcAft>
                <a:spcPct val="0"/>
              </a:spcAft>
              <a:buClr>
                <a:srgbClr val="000000"/>
              </a:buClr>
              <a:buSzPct val="100000"/>
              <a:buFont typeface="Times New Roman" charset="0"/>
              <a:tabLst>
                <a:tab pos="381000" algn="l"/>
                <a:tab pos="830263" algn="l"/>
                <a:tab pos="1279525" algn="l"/>
                <a:tab pos="1728788" algn="l"/>
                <a:tab pos="2178050" algn="l"/>
                <a:tab pos="2627313" algn="l"/>
                <a:tab pos="3076575" algn="l"/>
                <a:tab pos="3525838" algn="l"/>
                <a:tab pos="3975100" algn="l"/>
                <a:tab pos="4424363" algn="l"/>
                <a:tab pos="4873625" algn="l"/>
                <a:tab pos="5322888" algn="l"/>
                <a:tab pos="5772150" algn="l"/>
                <a:tab pos="6221413" algn="l"/>
                <a:tab pos="6670675" algn="l"/>
                <a:tab pos="7119938" algn="l"/>
                <a:tab pos="7569200" algn="l"/>
                <a:tab pos="8018463" algn="l"/>
                <a:tab pos="8467725" algn="l"/>
                <a:tab pos="8916988" algn="l"/>
              </a:tabLst>
              <a:defRPr sz="2000">
                <a:solidFill>
                  <a:srgbClr val="000000"/>
                </a:solidFill>
                <a:latin typeface="Century Schoolbook L" charset="0"/>
                <a:ea typeface="ＭＳ Ｐゴシック" charset="0"/>
                <a:cs typeface="MS Gothic" charset="0"/>
              </a:defRPr>
            </a:lvl8pPr>
            <a:lvl9pPr marL="3886200" indent="-228600" defTabSz="449263" eaLnBrk="0" fontAlgn="base" hangingPunct="0">
              <a:lnSpc>
                <a:spcPct val="70000"/>
              </a:lnSpc>
              <a:spcBef>
                <a:spcPct val="0"/>
              </a:spcBef>
              <a:spcAft>
                <a:spcPct val="0"/>
              </a:spcAft>
              <a:buClr>
                <a:srgbClr val="000000"/>
              </a:buClr>
              <a:buSzPct val="100000"/>
              <a:buFont typeface="Times New Roman" charset="0"/>
              <a:tabLst>
                <a:tab pos="381000" algn="l"/>
                <a:tab pos="830263" algn="l"/>
                <a:tab pos="1279525" algn="l"/>
                <a:tab pos="1728788" algn="l"/>
                <a:tab pos="2178050" algn="l"/>
                <a:tab pos="2627313" algn="l"/>
                <a:tab pos="3076575" algn="l"/>
                <a:tab pos="3525838" algn="l"/>
                <a:tab pos="3975100" algn="l"/>
                <a:tab pos="4424363" algn="l"/>
                <a:tab pos="4873625" algn="l"/>
                <a:tab pos="5322888" algn="l"/>
                <a:tab pos="5772150" algn="l"/>
                <a:tab pos="6221413" algn="l"/>
                <a:tab pos="6670675" algn="l"/>
                <a:tab pos="7119938" algn="l"/>
                <a:tab pos="7569200" algn="l"/>
                <a:tab pos="8018463" algn="l"/>
                <a:tab pos="8467725" algn="l"/>
                <a:tab pos="8916988" algn="l"/>
              </a:tabLst>
              <a:defRPr sz="2000">
                <a:solidFill>
                  <a:srgbClr val="000000"/>
                </a:solidFill>
                <a:latin typeface="Century Schoolbook L" charset="0"/>
                <a:ea typeface="ＭＳ Ｐゴシック" charset="0"/>
                <a:cs typeface="MS Gothic" charset="0"/>
              </a:defRPr>
            </a:lvl9pPr>
          </a:lstStyle>
          <a:p>
            <a:pPr marL="0" indent="0" eaLnBrk="1" hangingPunct="1">
              <a:lnSpc>
                <a:spcPct val="111000"/>
              </a:lnSpc>
              <a:spcBef>
                <a:spcPts val="600"/>
              </a:spcBef>
              <a:buClr>
                <a:srgbClr val="280099"/>
              </a:buClr>
              <a:buSzPct val="70000"/>
            </a:pPr>
            <a:r>
              <a:rPr lang="en-GB" dirty="0">
                <a:solidFill>
                  <a:schemeClr val="tx1"/>
                </a:solidFill>
                <a:latin typeface="+mn-lt"/>
                <a:cs typeface="msgothic" charset="0"/>
              </a:rPr>
              <a:t>New in run 2: </a:t>
            </a:r>
            <a:endParaRPr lang="en-GB" dirty="0" smtClean="0">
              <a:solidFill>
                <a:schemeClr val="tx1"/>
              </a:solidFill>
              <a:latin typeface="+mn-lt"/>
              <a:cs typeface="msgothic" charset="0"/>
            </a:endParaRPr>
          </a:p>
          <a:p>
            <a:pPr marL="0" indent="0" eaLnBrk="1" hangingPunct="1">
              <a:lnSpc>
                <a:spcPct val="111000"/>
              </a:lnSpc>
              <a:spcBef>
                <a:spcPts val="600"/>
              </a:spcBef>
              <a:buClr>
                <a:srgbClr val="280099"/>
              </a:buClr>
              <a:buSzPct val="70000"/>
            </a:pPr>
            <a:r>
              <a:rPr lang="en-GB" dirty="0" err="1" smtClean="0">
                <a:solidFill>
                  <a:schemeClr val="tx1"/>
                </a:solidFill>
                <a:latin typeface="+mn-lt"/>
                <a:cs typeface="msgothic" charset="0"/>
              </a:rPr>
              <a:t>m</a:t>
            </a:r>
            <a:r>
              <a:rPr lang="en-GB" baseline="-33000" dirty="0" err="1" smtClean="0">
                <a:solidFill>
                  <a:schemeClr val="tx1"/>
                </a:solidFill>
                <a:latin typeface="+mn-lt"/>
                <a:cs typeface="msgothic" charset="0"/>
              </a:rPr>
              <a:t>Top</a:t>
            </a:r>
            <a:r>
              <a:rPr lang="en-GB" dirty="0">
                <a:solidFill>
                  <a:schemeClr val="tx1"/>
                </a:solidFill>
                <a:latin typeface="+mn-lt"/>
                <a:cs typeface="msgothic" charset="0"/>
              </a:rPr>
              <a:t>, |DY(V,H)| → +7% in sensitivity</a:t>
            </a:r>
          </a:p>
        </p:txBody>
      </p:sp>
      <p:sp>
        <p:nvSpPr>
          <p:cNvPr id="3" name="Date Placeholder 2"/>
          <p:cNvSpPr>
            <a:spLocks noGrp="1"/>
          </p:cNvSpPr>
          <p:nvPr>
            <p:ph type="dt" sz="half" idx="10"/>
          </p:nvPr>
        </p:nvSpPr>
        <p:spPr/>
        <p:txBody>
          <a:bodyPr/>
          <a:lstStyle/>
          <a:p>
            <a:r>
              <a:rPr lang="en-US" smtClean="0"/>
              <a:t>Ricardo Gonçalo</a:t>
            </a:r>
            <a:endParaRPr lang="pt-PT"/>
          </a:p>
        </p:txBody>
      </p:sp>
      <p:sp>
        <p:nvSpPr>
          <p:cNvPr id="4" name="Footer Placeholder 3"/>
          <p:cNvSpPr>
            <a:spLocks noGrp="1"/>
          </p:cNvSpPr>
          <p:nvPr>
            <p:ph type="ftr" sz="quarter" idx="11"/>
          </p:nvPr>
        </p:nvSpPr>
        <p:spPr/>
        <p:txBody>
          <a:bodyPr/>
          <a:lstStyle/>
          <a:p>
            <a:r>
              <a:rPr lang="pt-PT" smtClean="0"/>
              <a:t>Seminar 15 May 2019 - FCUL</a:t>
            </a:r>
            <a:endParaRPr lang="pt-PT"/>
          </a:p>
        </p:txBody>
      </p:sp>
      <p:sp>
        <p:nvSpPr>
          <p:cNvPr id="5" name="Slide Number Placeholder 4"/>
          <p:cNvSpPr>
            <a:spLocks noGrp="1"/>
          </p:cNvSpPr>
          <p:nvPr>
            <p:ph type="sldNum" sz="quarter" idx="12"/>
          </p:nvPr>
        </p:nvSpPr>
        <p:spPr/>
        <p:txBody>
          <a:bodyPr/>
          <a:lstStyle/>
          <a:p>
            <a:fld id="{9B03DFD9-BCD4-D04F-A8C7-92475F67CE52}" type="slidenum">
              <a:rPr lang="pt-PT" smtClean="0"/>
              <a:t>53</a:t>
            </a:fld>
            <a:endParaRPr lang="pt-PT"/>
          </a:p>
        </p:txBody>
      </p:sp>
      <p:pic>
        <p:nvPicPr>
          <p:cNvPr id="10" name="Image" descr="Image"/>
          <p:cNvPicPr>
            <a:picLocks noChangeAspect="1"/>
          </p:cNvPicPr>
          <p:nvPr/>
        </p:nvPicPr>
        <p:blipFill>
          <a:blip r:embed="rId5">
            <a:extLst/>
          </a:blip>
          <a:stretch>
            <a:fillRect/>
          </a:stretch>
        </p:blipFill>
        <p:spPr>
          <a:xfrm>
            <a:off x="23466" y="0"/>
            <a:ext cx="609376" cy="404664"/>
          </a:xfrm>
          <a:prstGeom prst="rect">
            <a:avLst/>
          </a:prstGeom>
          <a:ln w="12700">
            <a:miter lim="400000"/>
          </a:ln>
        </p:spPr>
      </p:pic>
    </p:spTree>
    <p:extLst>
      <p:ext uri="{BB962C8B-B14F-4D97-AF65-F5344CB8AC3E}">
        <p14:creationId xmlns:p14="http://schemas.microsoft.com/office/powerpoint/2010/main" val="410641908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04048" y="2308166"/>
            <a:ext cx="4030559" cy="3867708"/>
          </a:xfrm>
          <a:prstGeom prst="rect">
            <a:avLst/>
          </a:prstGeom>
        </p:spPr>
      </p:pic>
      <p:sp>
        <p:nvSpPr>
          <p:cNvPr id="3" name="Content Placeholder 2"/>
          <p:cNvSpPr>
            <a:spLocks noGrp="1"/>
          </p:cNvSpPr>
          <p:nvPr>
            <p:ph idx="1"/>
          </p:nvPr>
        </p:nvSpPr>
        <p:spPr>
          <a:xfrm>
            <a:off x="107504" y="1995280"/>
            <a:ext cx="4754418" cy="4036578"/>
          </a:xfrm>
        </p:spPr>
        <p:txBody>
          <a:bodyPr>
            <a:normAutofit fontScale="77500" lnSpcReduction="20000"/>
          </a:bodyPr>
          <a:lstStyle/>
          <a:p>
            <a:r>
              <a:rPr lang="pt-PT" dirty="0" err="1" smtClean="0"/>
              <a:t>Easy</a:t>
            </a:r>
            <a:r>
              <a:rPr lang="pt-PT" dirty="0" smtClean="0"/>
              <a:t> to </a:t>
            </a:r>
            <a:r>
              <a:rPr lang="pt-PT" dirty="0" err="1" smtClean="0"/>
              <a:t>trigger</a:t>
            </a:r>
            <a:r>
              <a:rPr lang="pt-PT" dirty="0" smtClean="0"/>
              <a:t> </a:t>
            </a:r>
            <a:r>
              <a:rPr lang="pt-PT" dirty="0" err="1" smtClean="0"/>
              <a:t>on</a:t>
            </a:r>
            <a:r>
              <a:rPr lang="pt-PT" dirty="0" smtClean="0"/>
              <a:t>, </a:t>
            </a:r>
            <a:r>
              <a:rPr lang="pt-PT" dirty="0" err="1" smtClean="0"/>
              <a:t>but</a:t>
            </a:r>
            <a:r>
              <a:rPr lang="pt-PT" dirty="0" smtClean="0"/>
              <a:t> </a:t>
            </a:r>
            <a:r>
              <a:rPr lang="pt-PT" dirty="0" err="1" smtClean="0"/>
              <a:t>very</a:t>
            </a:r>
            <a:r>
              <a:rPr lang="pt-PT" dirty="0" smtClean="0"/>
              <a:t> </a:t>
            </a:r>
            <a:r>
              <a:rPr lang="pt-PT" dirty="0" err="1" smtClean="0"/>
              <a:t>rare</a:t>
            </a:r>
            <a:endParaRPr lang="pt-PT" dirty="0" smtClean="0"/>
          </a:p>
          <a:p>
            <a:r>
              <a:rPr lang="pt-PT" dirty="0" err="1" smtClean="0"/>
              <a:t>Used</a:t>
            </a:r>
            <a:r>
              <a:rPr lang="pt-PT" dirty="0" smtClean="0"/>
              <a:t> 80 fb</a:t>
            </a:r>
            <a:r>
              <a:rPr lang="pt-PT" baseline="30000" dirty="0" smtClean="0"/>
              <a:t>-1</a:t>
            </a:r>
            <a:r>
              <a:rPr lang="pt-PT" dirty="0" smtClean="0"/>
              <a:t> </a:t>
            </a:r>
            <a:r>
              <a:rPr lang="pt-PT" dirty="0" err="1" smtClean="0"/>
              <a:t>of</a:t>
            </a:r>
            <a:r>
              <a:rPr lang="pt-PT" dirty="0" smtClean="0"/>
              <a:t> 13 </a:t>
            </a:r>
            <a:r>
              <a:rPr lang="pt-PT" dirty="0" err="1" smtClean="0"/>
              <a:t>TeV</a:t>
            </a:r>
            <a:r>
              <a:rPr lang="pt-PT" dirty="0" smtClean="0"/>
              <a:t> data</a:t>
            </a:r>
          </a:p>
          <a:p>
            <a:r>
              <a:rPr lang="pt-PT" dirty="0" err="1" smtClean="0"/>
              <a:t>Event</a:t>
            </a:r>
            <a:r>
              <a:rPr lang="pt-PT" dirty="0" smtClean="0"/>
              <a:t> </a:t>
            </a:r>
            <a:r>
              <a:rPr lang="pt-PT" dirty="0" err="1" smtClean="0"/>
              <a:t>categories</a:t>
            </a:r>
            <a:r>
              <a:rPr lang="pt-PT" dirty="0" smtClean="0"/>
              <a:t> </a:t>
            </a:r>
            <a:r>
              <a:rPr lang="pt-PT" dirty="0" err="1" smtClean="0"/>
              <a:t>based</a:t>
            </a:r>
            <a:r>
              <a:rPr lang="pt-PT" dirty="0" smtClean="0"/>
              <a:t> </a:t>
            </a:r>
            <a:r>
              <a:rPr lang="pt-PT" dirty="0" err="1" smtClean="0"/>
              <a:t>on</a:t>
            </a:r>
            <a:r>
              <a:rPr lang="pt-PT" dirty="0" smtClean="0"/>
              <a:t> </a:t>
            </a:r>
            <a:r>
              <a:rPr lang="pt-PT" dirty="0" err="1" smtClean="0"/>
              <a:t>muon</a:t>
            </a:r>
            <a:r>
              <a:rPr lang="pt-PT" dirty="0" smtClean="0"/>
              <a:t> </a:t>
            </a:r>
            <a:r>
              <a:rPr lang="pt-PT" dirty="0" err="1" smtClean="0"/>
              <a:t>η</a:t>
            </a:r>
            <a:r>
              <a:rPr lang="pt-PT" dirty="0" smtClean="0"/>
              <a:t>, </a:t>
            </a:r>
            <a:r>
              <a:rPr lang="pt-PT" dirty="0" err="1" smtClean="0"/>
              <a:t>p</a:t>
            </a:r>
            <a:r>
              <a:rPr lang="pt-PT" baseline="-25000" dirty="0" err="1" smtClean="0"/>
              <a:t>T</a:t>
            </a:r>
            <a:r>
              <a:rPr lang="pt-PT" baseline="30000" dirty="0" err="1" smtClean="0"/>
              <a:t>μμ</a:t>
            </a:r>
            <a:r>
              <a:rPr lang="pt-PT" dirty="0" smtClean="0"/>
              <a:t>, </a:t>
            </a:r>
            <a:r>
              <a:rPr lang="pt-PT" dirty="0" err="1"/>
              <a:t>and</a:t>
            </a:r>
            <a:r>
              <a:rPr lang="pt-PT" dirty="0"/>
              <a:t> </a:t>
            </a:r>
            <a:r>
              <a:rPr lang="pt-PT" dirty="0" smtClean="0"/>
              <a:t>VBF (BDT)</a:t>
            </a:r>
          </a:p>
          <a:p>
            <a:r>
              <a:rPr lang="pt-PT" dirty="0" err="1" smtClean="0"/>
              <a:t>Search</a:t>
            </a:r>
            <a:r>
              <a:rPr lang="pt-PT" dirty="0" smtClean="0"/>
              <a:t> </a:t>
            </a:r>
            <a:r>
              <a:rPr lang="pt-PT" dirty="0" err="1" smtClean="0"/>
              <a:t>peak</a:t>
            </a:r>
            <a:r>
              <a:rPr lang="pt-PT" dirty="0" smtClean="0"/>
              <a:t> </a:t>
            </a:r>
            <a:r>
              <a:rPr lang="pt-PT" dirty="0" err="1" smtClean="0"/>
              <a:t>in</a:t>
            </a:r>
            <a:r>
              <a:rPr lang="pt-PT" dirty="0" smtClean="0"/>
              <a:t> </a:t>
            </a:r>
            <a:r>
              <a:rPr lang="pt-PT" dirty="0" err="1" smtClean="0"/>
              <a:t>m</a:t>
            </a:r>
            <a:r>
              <a:rPr lang="pt-PT" baseline="-25000" dirty="0" err="1" smtClean="0"/>
              <a:t>μμ</a:t>
            </a:r>
            <a:endParaRPr lang="pt-PT" baseline="-25000" dirty="0"/>
          </a:p>
          <a:p>
            <a:r>
              <a:rPr lang="pt-PT" dirty="0" smtClean="0"/>
              <a:t>Background</a:t>
            </a:r>
            <a:r>
              <a:rPr lang="pt-PT" dirty="0"/>
              <a:t> </a:t>
            </a:r>
            <a:r>
              <a:rPr lang="pt-PT" dirty="0" err="1" smtClean="0"/>
              <a:t>from</a:t>
            </a:r>
            <a:r>
              <a:rPr lang="pt-PT" dirty="0"/>
              <a:t> </a:t>
            </a:r>
            <a:r>
              <a:rPr lang="pt-PT" dirty="0" err="1" smtClean="0"/>
              <a:t>sidebands</a:t>
            </a:r>
            <a:r>
              <a:rPr lang="pt-PT" dirty="0" smtClean="0"/>
              <a:t> à </a:t>
            </a:r>
            <a:r>
              <a:rPr lang="pt-PT" dirty="0" err="1" smtClean="0"/>
              <a:t>la</a:t>
            </a:r>
            <a:r>
              <a:rPr lang="pt-PT" dirty="0" smtClean="0"/>
              <a:t> </a:t>
            </a:r>
            <a:r>
              <a:rPr lang="pt-PT" dirty="0" err="1" smtClean="0"/>
              <a:t>H</a:t>
            </a:r>
            <a:r>
              <a:rPr lang="pt-PT" dirty="0" err="1" smtClean="0">
                <a:sym typeface="Wingdings"/>
              </a:rPr>
              <a:t></a:t>
            </a:r>
            <a:r>
              <a:rPr lang="pt-PT" dirty="0" err="1" smtClean="0"/>
              <a:t>γγ</a:t>
            </a:r>
            <a:r>
              <a:rPr lang="pt-PT" dirty="0" smtClean="0"/>
              <a:t> </a:t>
            </a:r>
            <a:r>
              <a:rPr lang="pt-PT" dirty="0" err="1" smtClean="0"/>
              <a:t>analysis</a:t>
            </a:r>
            <a:endParaRPr lang="pt-PT" dirty="0" smtClean="0"/>
          </a:p>
          <a:p>
            <a:r>
              <a:rPr lang="pt-PT" dirty="0" smtClean="0"/>
              <a:t>95% CL </a:t>
            </a:r>
            <a:r>
              <a:rPr lang="pt-PT" dirty="0" err="1" smtClean="0"/>
              <a:t>limits</a:t>
            </a:r>
            <a:r>
              <a:rPr lang="pt-PT" dirty="0" smtClean="0"/>
              <a:t>: </a:t>
            </a:r>
          </a:p>
          <a:p>
            <a:pPr marL="457200" lvl="1" indent="0">
              <a:buNone/>
            </a:pPr>
            <a:r>
              <a:rPr lang="pt-PT" dirty="0" smtClean="0">
                <a:solidFill>
                  <a:srgbClr val="FF0000"/>
                </a:solidFill>
              </a:rPr>
              <a:t>2.1 (</a:t>
            </a:r>
            <a:r>
              <a:rPr lang="pt-PT" dirty="0" err="1" smtClean="0">
                <a:solidFill>
                  <a:srgbClr val="FF0000"/>
                </a:solidFill>
              </a:rPr>
              <a:t>obs</a:t>
            </a:r>
            <a:r>
              <a:rPr lang="pt-PT" dirty="0" smtClean="0">
                <a:solidFill>
                  <a:srgbClr val="FF0000"/>
                </a:solidFill>
              </a:rPr>
              <a:t>), 2.0 (</a:t>
            </a:r>
            <a:r>
              <a:rPr lang="pt-PT" dirty="0" err="1" smtClean="0">
                <a:solidFill>
                  <a:srgbClr val="FF0000"/>
                </a:solidFill>
              </a:rPr>
              <a:t>exp</a:t>
            </a:r>
            <a:r>
              <a:rPr lang="pt-PT" dirty="0" smtClean="0">
                <a:solidFill>
                  <a:srgbClr val="FF0000"/>
                </a:solidFill>
              </a:rPr>
              <a:t>)</a:t>
            </a:r>
          </a:p>
          <a:p>
            <a:r>
              <a:rPr lang="pt-PT" b="1" dirty="0" err="1" smtClean="0">
                <a:solidFill>
                  <a:srgbClr val="FF0000"/>
                </a:solidFill>
              </a:rPr>
              <a:t>Getting</a:t>
            </a:r>
            <a:r>
              <a:rPr lang="pt-PT" b="1" dirty="0" smtClean="0">
                <a:solidFill>
                  <a:srgbClr val="FF0000"/>
                </a:solidFill>
              </a:rPr>
              <a:t> </a:t>
            </a:r>
            <a:r>
              <a:rPr lang="pt-PT" b="1" dirty="0" err="1" smtClean="0">
                <a:solidFill>
                  <a:srgbClr val="FF0000"/>
                </a:solidFill>
              </a:rPr>
              <a:t>close</a:t>
            </a:r>
            <a:r>
              <a:rPr lang="pt-PT" b="1" dirty="0" smtClean="0">
                <a:solidFill>
                  <a:srgbClr val="FF0000"/>
                </a:solidFill>
              </a:rPr>
              <a:t> to SM </a:t>
            </a:r>
            <a:r>
              <a:rPr lang="pt-PT" b="1" dirty="0" err="1" smtClean="0">
                <a:solidFill>
                  <a:srgbClr val="FF0000"/>
                </a:solidFill>
              </a:rPr>
              <a:t>sensitivity</a:t>
            </a:r>
            <a:r>
              <a:rPr lang="pt-PT" b="1" dirty="0" smtClean="0">
                <a:solidFill>
                  <a:srgbClr val="FF0000"/>
                </a:solidFill>
              </a:rPr>
              <a:t>!</a:t>
            </a:r>
            <a:endParaRPr lang="pt-PT" b="1" dirty="0">
              <a:solidFill>
                <a:srgbClr val="FF0000"/>
              </a:solidFill>
            </a:endParaRPr>
          </a:p>
        </p:txBody>
      </p:sp>
      <p:sp>
        <p:nvSpPr>
          <p:cNvPr id="4" name="Date Placeholder 3"/>
          <p:cNvSpPr>
            <a:spLocks noGrp="1"/>
          </p:cNvSpPr>
          <p:nvPr>
            <p:ph type="dt" sz="half" idx="10"/>
          </p:nvPr>
        </p:nvSpPr>
        <p:spPr/>
        <p:txBody>
          <a:bodyPr/>
          <a:lstStyle/>
          <a:p>
            <a:r>
              <a:rPr lang="en-US" smtClean="0"/>
              <a:t>Ricardo Gonçalo</a:t>
            </a:r>
            <a:endParaRPr lang="pt-PT"/>
          </a:p>
        </p:txBody>
      </p:sp>
      <p:sp>
        <p:nvSpPr>
          <p:cNvPr id="5" name="Footer Placeholder 4"/>
          <p:cNvSpPr>
            <a:spLocks noGrp="1"/>
          </p:cNvSpPr>
          <p:nvPr>
            <p:ph type="ftr" sz="quarter" idx="11"/>
          </p:nvPr>
        </p:nvSpPr>
        <p:spPr/>
        <p:txBody>
          <a:bodyPr/>
          <a:lstStyle/>
          <a:p>
            <a:r>
              <a:rPr lang="pt-PT" smtClean="0"/>
              <a:t>Seminar 15 May 2019 - FCUL</a:t>
            </a:r>
            <a:endParaRPr lang="pt-PT"/>
          </a:p>
        </p:txBody>
      </p:sp>
      <p:sp>
        <p:nvSpPr>
          <p:cNvPr id="6" name="Slide Number Placeholder 5"/>
          <p:cNvSpPr>
            <a:spLocks noGrp="1"/>
          </p:cNvSpPr>
          <p:nvPr>
            <p:ph type="sldNum" sz="quarter" idx="12"/>
          </p:nvPr>
        </p:nvSpPr>
        <p:spPr/>
        <p:txBody>
          <a:bodyPr/>
          <a:lstStyle/>
          <a:p>
            <a:fld id="{9B03DFD9-BCD4-D04F-A8C7-92475F67CE52}" type="slidenum">
              <a:rPr lang="pt-PT" smtClean="0"/>
              <a:t>54</a:t>
            </a:fld>
            <a:endParaRPr lang="pt-PT"/>
          </a:p>
        </p:txBody>
      </p:sp>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861920" y="1792106"/>
            <a:ext cx="4282079" cy="4445206"/>
          </a:xfrm>
          <a:prstGeom prst="rect">
            <a:avLst/>
          </a:prstGeom>
        </p:spPr>
      </p:pic>
      <p:pic>
        <p:nvPicPr>
          <p:cNvPr id="10" name="Picture 9"/>
          <p:cNvPicPr>
            <a:picLocks noChangeAspect="1"/>
          </p:cNvPicPr>
          <p:nvPr/>
        </p:nvPicPr>
        <p:blipFill>
          <a:blip r:embed="rId5"/>
          <a:stretch>
            <a:fillRect/>
          </a:stretch>
        </p:blipFill>
        <p:spPr>
          <a:xfrm>
            <a:off x="10620672" y="431652"/>
            <a:ext cx="1706153" cy="1121010"/>
          </a:xfrm>
          <a:prstGeom prst="rect">
            <a:avLst/>
          </a:prstGeom>
        </p:spPr>
      </p:pic>
      <p:sp>
        <p:nvSpPr>
          <p:cNvPr id="11" name="TextBox 10"/>
          <p:cNvSpPr txBox="1"/>
          <p:nvPr/>
        </p:nvSpPr>
        <p:spPr>
          <a:xfrm>
            <a:off x="4861921" y="-27384"/>
            <a:ext cx="4318591" cy="369332"/>
          </a:xfrm>
          <a:prstGeom prst="rect">
            <a:avLst/>
          </a:prstGeom>
          <a:noFill/>
        </p:spPr>
        <p:txBody>
          <a:bodyPr wrap="square" rtlCol="0">
            <a:spAutoFit/>
          </a:bodyPr>
          <a:lstStyle/>
          <a:p>
            <a:pPr algn="r"/>
            <a:r>
              <a:rPr lang="pt-PT" dirty="0"/>
              <a:t>ATLAS-CONF-2018-026</a:t>
            </a:r>
          </a:p>
        </p:txBody>
      </p:sp>
      <p:grpSp>
        <p:nvGrpSpPr>
          <p:cNvPr id="12" name="Group 11"/>
          <p:cNvGrpSpPr/>
          <p:nvPr/>
        </p:nvGrpSpPr>
        <p:grpSpPr>
          <a:xfrm>
            <a:off x="7223" y="139660"/>
            <a:ext cx="2026061" cy="1104818"/>
            <a:chOff x="7683061" y="1329901"/>
            <a:chExt cx="1819014" cy="955869"/>
          </a:xfrm>
        </p:grpSpPr>
        <p:pic>
          <p:nvPicPr>
            <p:cNvPr id="13" name="Picture 12"/>
            <p:cNvPicPr>
              <a:picLocks noChangeAspect="1"/>
            </p:cNvPicPr>
            <p:nvPr/>
          </p:nvPicPr>
          <p:blipFill>
            <a:blip r:embed="rId5"/>
            <a:stretch>
              <a:fillRect/>
            </a:stretch>
          </p:blipFill>
          <p:spPr>
            <a:xfrm>
              <a:off x="7683061" y="1329901"/>
              <a:ext cx="1454814" cy="955869"/>
            </a:xfrm>
            <a:prstGeom prst="rect">
              <a:avLst/>
            </a:prstGeom>
          </p:spPr>
        </p:pic>
        <p:sp>
          <p:nvSpPr>
            <p:cNvPr id="14" name="TextBox 13"/>
            <p:cNvSpPr txBox="1"/>
            <p:nvPr/>
          </p:nvSpPr>
          <p:spPr>
            <a:xfrm rot="20650050">
              <a:off x="7989907" y="1938802"/>
              <a:ext cx="1512168" cy="319539"/>
            </a:xfrm>
            <a:prstGeom prst="rect">
              <a:avLst/>
            </a:prstGeom>
            <a:noFill/>
          </p:spPr>
          <p:txBody>
            <a:bodyPr wrap="square" rtlCol="0">
              <a:spAutoFit/>
            </a:bodyPr>
            <a:lstStyle/>
            <a:p>
              <a:r>
                <a:rPr lang="pt-PT" b="1" dirty="0" smtClean="0">
                  <a:sym typeface="Wingdings"/>
                </a:rPr>
                <a:t>2 </a:t>
              </a:r>
              <a:r>
                <a:rPr lang="pt-PT" b="1" dirty="0" err="1" smtClean="0">
                  <a:sym typeface="Wingdings"/>
                </a:rPr>
                <a:t>July</a:t>
              </a:r>
              <a:r>
                <a:rPr lang="pt-PT" b="1" dirty="0" smtClean="0">
                  <a:sym typeface="Wingdings"/>
                </a:rPr>
                <a:t> </a:t>
              </a:r>
              <a:r>
                <a:rPr lang="pt-PT" b="1" dirty="0">
                  <a:sym typeface="Wingdings"/>
                </a:rPr>
                <a:t>2018</a:t>
              </a:r>
              <a:endParaRPr lang="pt-PT" dirty="0"/>
            </a:p>
          </p:txBody>
        </p:sp>
      </p:grpSp>
      <p:sp>
        <p:nvSpPr>
          <p:cNvPr id="2" name="Title 1"/>
          <p:cNvSpPr>
            <a:spLocks noGrp="1"/>
          </p:cNvSpPr>
          <p:nvPr>
            <p:ph type="title"/>
          </p:nvPr>
        </p:nvSpPr>
        <p:spPr>
          <a:xfrm>
            <a:off x="952042" y="623129"/>
            <a:ext cx="8229600" cy="922114"/>
          </a:xfrm>
        </p:spPr>
        <p:txBody>
          <a:bodyPr/>
          <a:lstStyle/>
          <a:p>
            <a:r>
              <a:rPr lang="pt-PT" dirty="0" smtClean="0"/>
              <a:t>2</a:t>
            </a:r>
            <a:r>
              <a:rPr lang="pt-PT" baseline="30000" dirty="0" smtClean="0"/>
              <a:t>nd</a:t>
            </a:r>
            <a:r>
              <a:rPr lang="pt-PT" dirty="0" smtClean="0"/>
              <a:t> </a:t>
            </a:r>
            <a:r>
              <a:rPr lang="pt-PT" dirty="0" err="1" smtClean="0"/>
              <a:t>generation</a:t>
            </a:r>
            <a:r>
              <a:rPr lang="pt-PT" dirty="0" smtClean="0"/>
              <a:t> </a:t>
            </a:r>
            <a:r>
              <a:rPr lang="pt-PT" dirty="0" err="1" smtClean="0"/>
              <a:t>Yukawa</a:t>
            </a:r>
            <a:r>
              <a:rPr lang="pt-PT" dirty="0" smtClean="0"/>
              <a:t>: </a:t>
            </a:r>
            <a:r>
              <a:rPr lang="pt-PT" dirty="0" err="1" smtClean="0"/>
              <a:t>H</a:t>
            </a:r>
            <a:r>
              <a:rPr lang="pt-PT" dirty="0" err="1" smtClean="0">
                <a:sym typeface="Wingdings"/>
              </a:rPr>
              <a:t>μμ</a:t>
            </a:r>
            <a:endParaRPr lang="pt-PT" dirty="0"/>
          </a:p>
        </p:txBody>
      </p:sp>
    </p:spTree>
    <p:extLst>
      <p:ext uri="{BB962C8B-B14F-4D97-AF65-F5344CB8AC3E}">
        <p14:creationId xmlns:p14="http://schemas.microsoft.com/office/powerpoint/2010/main" val="13005939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11841" y="2095696"/>
            <a:ext cx="5147282" cy="3703754"/>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540552" y="112519"/>
            <a:ext cx="4770642" cy="3431007"/>
          </a:xfrm>
          <a:prstGeom prst="rect">
            <a:avLst/>
          </a:prstGeom>
        </p:spPr>
      </p:pic>
      <p:sp>
        <p:nvSpPr>
          <p:cNvPr id="5" name="Title 4"/>
          <p:cNvSpPr>
            <a:spLocks noGrp="1"/>
          </p:cNvSpPr>
          <p:nvPr>
            <p:ph type="title"/>
          </p:nvPr>
        </p:nvSpPr>
        <p:spPr/>
        <p:txBody>
          <a:bodyPr/>
          <a:lstStyle/>
          <a:p>
            <a:r>
              <a:rPr lang="pt-PT" dirty="0" err="1" smtClean="0"/>
              <a:t>Combination</a:t>
            </a:r>
            <a:endParaRPr lang="pt-PT" dirty="0"/>
          </a:p>
        </p:txBody>
      </p:sp>
      <p:sp>
        <p:nvSpPr>
          <p:cNvPr id="2" name="Date Placeholder 1"/>
          <p:cNvSpPr>
            <a:spLocks noGrp="1"/>
          </p:cNvSpPr>
          <p:nvPr>
            <p:ph type="dt" sz="half" idx="10"/>
          </p:nvPr>
        </p:nvSpPr>
        <p:spPr/>
        <p:txBody>
          <a:bodyPr/>
          <a:lstStyle/>
          <a:p>
            <a:r>
              <a:rPr lang="en-US" smtClean="0"/>
              <a:t>Ricardo Gonçalo</a:t>
            </a:r>
            <a:endParaRPr lang="pt-PT"/>
          </a:p>
        </p:txBody>
      </p:sp>
      <p:sp>
        <p:nvSpPr>
          <p:cNvPr id="3" name="Footer Placeholder 2"/>
          <p:cNvSpPr>
            <a:spLocks noGrp="1"/>
          </p:cNvSpPr>
          <p:nvPr>
            <p:ph type="ftr" sz="quarter" idx="11"/>
          </p:nvPr>
        </p:nvSpPr>
        <p:spPr/>
        <p:txBody>
          <a:bodyPr/>
          <a:lstStyle/>
          <a:p>
            <a:r>
              <a:rPr lang="pt-PT" smtClean="0"/>
              <a:t>Seminar 15 May 2019 - FCUL</a:t>
            </a:r>
            <a:endParaRPr lang="pt-PT"/>
          </a:p>
        </p:txBody>
      </p:sp>
      <p:sp>
        <p:nvSpPr>
          <p:cNvPr id="4" name="Slide Number Placeholder 3"/>
          <p:cNvSpPr>
            <a:spLocks noGrp="1"/>
          </p:cNvSpPr>
          <p:nvPr>
            <p:ph type="sldNum" sz="quarter" idx="12"/>
          </p:nvPr>
        </p:nvSpPr>
        <p:spPr/>
        <p:txBody>
          <a:bodyPr/>
          <a:lstStyle/>
          <a:p>
            <a:fld id="{9B03DFD9-BCD4-D04F-A8C7-92475F67CE52}" type="slidenum">
              <a:rPr lang="pt-PT" smtClean="0"/>
              <a:t>55</a:t>
            </a:fld>
            <a:endParaRPr lang="pt-PT"/>
          </a:p>
        </p:txBody>
      </p:sp>
      <p:grpSp>
        <p:nvGrpSpPr>
          <p:cNvPr id="7" name="Group 6"/>
          <p:cNvGrpSpPr/>
          <p:nvPr/>
        </p:nvGrpSpPr>
        <p:grpSpPr>
          <a:xfrm>
            <a:off x="7308302" y="381674"/>
            <a:ext cx="1620406" cy="1121490"/>
            <a:chOff x="7683061" y="1329901"/>
            <a:chExt cx="1454814" cy="970294"/>
          </a:xfrm>
        </p:grpSpPr>
        <p:pic>
          <p:nvPicPr>
            <p:cNvPr id="8" name="Picture 7"/>
            <p:cNvPicPr>
              <a:picLocks noChangeAspect="1"/>
            </p:cNvPicPr>
            <p:nvPr/>
          </p:nvPicPr>
          <p:blipFill>
            <a:blip r:embed="rId5"/>
            <a:stretch>
              <a:fillRect/>
            </a:stretch>
          </p:blipFill>
          <p:spPr>
            <a:xfrm>
              <a:off x="7683061" y="1329901"/>
              <a:ext cx="1454814" cy="955869"/>
            </a:xfrm>
            <a:prstGeom prst="rect">
              <a:avLst/>
            </a:prstGeom>
          </p:spPr>
        </p:pic>
        <p:sp>
          <p:nvSpPr>
            <p:cNvPr id="9" name="TextBox 8"/>
            <p:cNvSpPr txBox="1"/>
            <p:nvPr/>
          </p:nvSpPr>
          <p:spPr>
            <a:xfrm rot="20650050">
              <a:off x="7888743" y="1980655"/>
              <a:ext cx="1237398" cy="319540"/>
            </a:xfrm>
            <a:prstGeom prst="rect">
              <a:avLst/>
            </a:prstGeom>
            <a:noFill/>
          </p:spPr>
          <p:txBody>
            <a:bodyPr wrap="square" rtlCol="0">
              <a:spAutoFit/>
            </a:bodyPr>
            <a:lstStyle/>
            <a:p>
              <a:r>
                <a:rPr lang="pt-PT" b="1" dirty="0" smtClean="0">
                  <a:sym typeface="Wingdings"/>
                </a:rPr>
                <a:t>7 </a:t>
              </a:r>
              <a:r>
                <a:rPr lang="pt-PT" b="1" dirty="0" err="1" smtClean="0">
                  <a:sym typeface="Wingdings"/>
                </a:rPr>
                <a:t>July</a:t>
              </a:r>
              <a:r>
                <a:rPr lang="pt-PT" b="1" dirty="0" smtClean="0">
                  <a:sym typeface="Wingdings"/>
                </a:rPr>
                <a:t> </a:t>
              </a:r>
              <a:r>
                <a:rPr lang="pt-PT" b="1" dirty="0">
                  <a:sym typeface="Wingdings"/>
                </a:rPr>
                <a:t>2018</a:t>
              </a:r>
              <a:endParaRPr lang="pt-PT" dirty="0"/>
            </a:p>
          </p:txBody>
        </p:sp>
      </p:grpSp>
      <p:pic>
        <p:nvPicPr>
          <p:cNvPr id="10" name="Picture 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011841" y="2098829"/>
            <a:ext cx="5168671" cy="3719145"/>
          </a:xfrm>
          <a:prstGeom prst="rect">
            <a:avLst/>
          </a:prstGeom>
        </p:spPr>
      </p:pic>
      <p:sp>
        <p:nvSpPr>
          <p:cNvPr id="11" name="TextBox 10"/>
          <p:cNvSpPr txBox="1"/>
          <p:nvPr/>
        </p:nvSpPr>
        <p:spPr>
          <a:xfrm>
            <a:off x="4861921" y="-27384"/>
            <a:ext cx="4318591" cy="369332"/>
          </a:xfrm>
          <a:prstGeom prst="rect">
            <a:avLst/>
          </a:prstGeom>
          <a:noFill/>
        </p:spPr>
        <p:txBody>
          <a:bodyPr wrap="square" rtlCol="0">
            <a:spAutoFit/>
          </a:bodyPr>
          <a:lstStyle/>
          <a:p>
            <a:pPr algn="r"/>
            <a:r>
              <a:rPr lang="pt-PT" dirty="0"/>
              <a:t>ATLAS-CONF-2018-</a:t>
            </a:r>
            <a:r>
              <a:rPr lang="pt-PT" dirty="0" smtClean="0"/>
              <a:t>031</a:t>
            </a:r>
            <a:endParaRPr lang="pt-PT" dirty="0"/>
          </a:p>
        </p:txBody>
      </p:sp>
      <p:sp>
        <p:nvSpPr>
          <p:cNvPr id="16" name="TextBox 15"/>
          <p:cNvSpPr txBox="1"/>
          <p:nvPr/>
        </p:nvSpPr>
        <p:spPr>
          <a:xfrm>
            <a:off x="177623" y="6073551"/>
            <a:ext cx="4754417" cy="307777"/>
          </a:xfrm>
          <a:prstGeom prst="rect">
            <a:avLst/>
          </a:prstGeom>
          <a:noFill/>
        </p:spPr>
        <p:txBody>
          <a:bodyPr wrap="square" rtlCol="0">
            <a:spAutoFit/>
          </a:bodyPr>
          <a:lstStyle/>
          <a:p>
            <a:r>
              <a:rPr lang="pt-PT" sz="1400" dirty="0" smtClean="0"/>
              <a:t>(*) </a:t>
            </a:r>
            <a:r>
              <a:rPr lang="pt-PT" sz="1400" dirty="0" err="1" smtClean="0"/>
              <a:t>In</a:t>
            </a:r>
            <a:r>
              <a:rPr lang="pt-PT" sz="1400" dirty="0" smtClean="0"/>
              <a:t> </a:t>
            </a:r>
            <a:r>
              <a:rPr lang="pt-PT" sz="1400" dirty="0" err="1" smtClean="0"/>
              <a:t>determination</a:t>
            </a:r>
            <a:r>
              <a:rPr lang="pt-PT" sz="1400" dirty="0" smtClean="0"/>
              <a:t> </a:t>
            </a:r>
            <a:r>
              <a:rPr lang="pt-PT" sz="1400" dirty="0" err="1" smtClean="0"/>
              <a:t>of</a:t>
            </a:r>
            <a:r>
              <a:rPr lang="pt-PT" sz="1400" dirty="0" smtClean="0"/>
              <a:t> </a:t>
            </a:r>
            <a:r>
              <a:rPr lang="pt-PT" sz="1400" dirty="0" err="1"/>
              <a:t>κ</a:t>
            </a:r>
            <a:r>
              <a:rPr lang="pt-PT" sz="1400" baseline="-25000" dirty="0" err="1" smtClean="0"/>
              <a:t>g</a:t>
            </a:r>
            <a:r>
              <a:rPr lang="pt-PT" sz="1400" dirty="0" smtClean="0"/>
              <a:t> </a:t>
            </a:r>
            <a:r>
              <a:rPr lang="pt-PT" sz="1400" dirty="0" err="1" smtClean="0"/>
              <a:t>and</a:t>
            </a:r>
            <a:r>
              <a:rPr lang="pt-PT" sz="1400" dirty="0" smtClean="0"/>
              <a:t> </a:t>
            </a:r>
            <a:r>
              <a:rPr lang="pt-PT" sz="1400" dirty="0" err="1" smtClean="0"/>
              <a:t>κ</a:t>
            </a:r>
            <a:r>
              <a:rPr lang="pt-PT" sz="1400" baseline="-25000" dirty="0" err="1" smtClean="0"/>
              <a:t>γ</a:t>
            </a:r>
            <a:r>
              <a:rPr lang="pt-PT" sz="1400" dirty="0" smtClean="0"/>
              <a:t> -  </a:t>
            </a:r>
            <a:r>
              <a:rPr lang="pt-PT" sz="1400" dirty="0" err="1" smtClean="0"/>
              <a:t>assumption</a:t>
            </a:r>
            <a:r>
              <a:rPr lang="pt-PT" sz="1400" dirty="0" smtClean="0"/>
              <a:t> </a:t>
            </a:r>
            <a:r>
              <a:rPr lang="pt-PT" sz="1400" dirty="0" err="1" smtClean="0"/>
              <a:t>dependent</a:t>
            </a:r>
            <a:endParaRPr lang="pt-PT" sz="1400" dirty="0"/>
          </a:p>
        </p:txBody>
      </p:sp>
      <p:sp>
        <p:nvSpPr>
          <p:cNvPr id="6" name="Content Placeholder 5"/>
          <p:cNvSpPr>
            <a:spLocks noGrp="1"/>
          </p:cNvSpPr>
          <p:nvPr>
            <p:ph idx="1"/>
          </p:nvPr>
        </p:nvSpPr>
        <p:spPr>
          <a:xfrm>
            <a:off x="35496" y="1268760"/>
            <a:ext cx="4176464" cy="4857403"/>
          </a:xfrm>
        </p:spPr>
        <p:txBody>
          <a:bodyPr>
            <a:normAutofit fontScale="62500" lnSpcReduction="20000"/>
          </a:bodyPr>
          <a:lstStyle/>
          <a:p>
            <a:r>
              <a:rPr lang="en-US" dirty="0" smtClean="0"/>
              <a:t>Combined </a:t>
            </a:r>
            <a:r>
              <a:rPr lang="en-US" dirty="0" err="1" smtClean="0"/>
              <a:t>γγ</a:t>
            </a:r>
            <a:r>
              <a:rPr lang="en-US" dirty="0" smtClean="0"/>
              <a:t>, </a:t>
            </a:r>
            <a:r>
              <a:rPr lang="en-US" dirty="0"/>
              <a:t>ZZ, </a:t>
            </a:r>
            <a:r>
              <a:rPr lang="en-US" dirty="0" err="1"/>
              <a:t>WW</a:t>
            </a:r>
            <a:r>
              <a:rPr lang="en-US" dirty="0" err="1" smtClean="0"/>
              <a:t>,ττ</a:t>
            </a:r>
            <a:r>
              <a:rPr lang="en-US" dirty="0" smtClean="0"/>
              <a:t>, </a:t>
            </a:r>
            <a:r>
              <a:rPr lang="en-US" dirty="0" err="1" smtClean="0"/>
              <a:t>μμ</a:t>
            </a:r>
            <a:r>
              <a:rPr lang="en-US" dirty="0" smtClean="0"/>
              <a:t> and bb (incl. </a:t>
            </a:r>
            <a:r>
              <a:rPr lang="en-US" dirty="0" err="1" smtClean="0"/>
              <a:t>ttH+tH</a:t>
            </a:r>
            <a:r>
              <a:rPr lang="en-US" dirty="0" smtClean="0"/>
              <a:t> modes)</a:t>
            </a:r>
          </a:p>
          <a:p>
            <a:pPr lvl="1"/>
            <a:r>
              <a:rPr lang="en-US" dirty="0" smtClean="0"/>
              <a:t>Up </a:t>
            </a:r>
            <a:r>
              <a:rPr lang="en-US" dirty="0"/>
              <a:t>to </a:t>
            </a:r>
            <a:r>
              <a:rPr lang="en-US" dirty="0" smtClean="0"/>
              <a:t>79.8 fb</a:t>
            </a:r>
            <a:r>
              <a:rPr lang="en-US" baseline="30000" dirty="0" smtClean="0"/>
              <a:t>-1</a:t>
            </a:r>
            <a:r>
              <a:rPr lang="en-US" dirty="0" smtClean="0"/>
              <a:t> </a:t>
            </a:r>
            <a:r>
              <a:rPr lang="en-US" dirty="0"/>
              <a:t>of </a:t>
            </a:r>
            <a:r>
              <a:rPr lang="en-US" dirty="0" smtClean="0"/>
              <a:t>√s </a:t>
            </a:r>
            <a:r>
              <a:rPr lang="en-US" dirty="0"/>
              <a:t>= 13 </a:t>
            </a:r>
            <a:r>
              <a:rPr lang="en-US" dirty="0" err="1" smtClean="0"/>
              <a:t>TeV</a:t>
            </a:r>
            <a:r>
              <a:rPr lang="en-US" dirty="0" smtClean="0"/>
              <a:t> data</a:t>
            </a:r>
          </a:p>
          <a:p>
            <a:r>
              <a:rPr lang="pt-PT" dirty="0" err="1" smtClean="0"/>
              <a:t>Combination</a:t>
            </a:r>
            <a:r>
              <a:rPr lang="pt-PT" dirty="0" smtClean="0"/>
              <a:t> </a:t>
            </a:r>
            <a:r>
              <a:rPr lang="pt-PT" dirty="0" err="1" smtClean="0"/>
              <a:t>yields</a:t>
            </a:r>
            <a:r>
              <a:rPr lang="pt-PT" b="1" dirty="0" smtClean="0"/>
              <a:t> </a:t>
            </a:r>
            <a:r>
              <a:rPr lang="pt-PT" dirty="0" smtClean="0"/>
              <a:t>VBF </a:t>
            </a:r>
            <a:r>
              <a:rPr lang="pt-PT" dirty="0" err="1" smtClean="0"/>
              <a:t>significance</a:t>
            </a:r>
            <a:r>
              <a:rPr lang="pt-PT" dirty="0" smtClean="0"/>
              <a:t> 6.5σ (5.3σ </a:t>
            </a:r>
            <a:r>
              <a:rPr lang="pt-PT" dirty="0" err="1" smtClean="0"/>
              <a:t>expected</a:t>
            </a:r>
            <a:r>
              <a:rPr lang="pt-PT" dirty="0" smtClean="0"/>
              <a:t>) </a:t>
            </a:r>
            <a:r>
              <a:rPr lang="pt-PT" b="1" dirty="0" err="1" smtClean="0"/>
              <a:t>from</a:t>
            </a:r>
            <a:r>
              <a:rPr lang="pt-PT" b="1" dirty="0" smtClean="0"/>
              <a:t> ATLAS </a:t>
            </a:r>
            <a:r>
              <a:rPr lang="pt-PT" b="1" dirty="0" err="1" smtClean="0"/>
              <a:t>alone</a:t>
            </a:r>
            <a:endParaRPr lang="pt-PT" b="1" dirty="0" smtClean="0"/>
          </a:p>
          <a:p>
            <a:r>
              <a:rPr lang="pl-PL" dirty="0" err="1" smtClean="0">
                <a:solidFill>
                  <a:srgbClr val="FF0000"/>
                </a:solidFill>
              </a:rPr>
              <a:t>Main</a:t>
            </a:r>
            <a:r>
              <a:rPr lang="pl-PL" dirty="0" smtClean="0">
                <a:solidFill>
                  <a:srgbClr val="FF0000"/>
                </a:solidFill>
              </a:rPr>
              <a:t> </a:t>
            </a:r>
            <a:r>
              <a:rPr lang="pl-PL" dirty="0" err="1">
                <a:solidFill>
                  <a:srgbClr val="FF0000"/>
                </a:solidFill>
              </a:rPr>
              <a:t>production</a:t>
            </a:r>
            <a:r>
              <a:rPr lang="pl-PL" dirty="0">
                <a:solidFill>
                  <a:srgbClr val="FF0000"/>
                </a:solidFill>
              </a:rPr>
              <a:t> </a:t>
            </a:r>
            <a:r>
              <a:rPr lang="pl-PL" dirty="0" err="1" smtClean="0">
                <a:solidFill>
                  <a:srgbClr val="FF0000"/>
                </a:solidFill>
              </a:rPr>
              <a:t>modes</a:t>
            </a:r>
            <a:r>
              <a:rPr lang="pl-PL" dirty="0" smtClean="0">
                <a:solidFill>
                  <a:srgbClr val="FF0000"/>
                </a:solidFill>
              </a:rPr>
              <a:t> (</a:t>
            </a:r>
            <a:r>
              <a:rPr lang="pl-PL" dirty="0" err="1" smtClean="0">
                <a:solidFill>
                  <a:srgbClr val="FF0000"/>
                </a:solidFill>
              </a:rPr>
              <a:t>ggF</a:t>
            </a:r>
            <a:r>
              <a:rPr lang="pl-PL" dirty="0">
                <a:solidFill>
                  <a:srgbClr val="FF0000"/>
                </a:solidFill>
              </a:rPr>
              <a:t>, VBF, </a:t>
            </a:r>
            <a:r>
              <a:rPr lang="pl-PL" dirty="0" smtClean="0">
                <a:solidFill>
                  <a:srgbClr val="FF0000"/>
                </a:solidFill>
              </a:rPr>
              <a:t>VH, </a:t>
            </a:r>
            <a:r>
              <a:rPr lang="pl-PL" dirty="0" err="1" smtClean="0">
                <a:solidFill>
                  <a:srgbClr val="FF0000"/>
                </a:solidFill>
              </a:rPr>
              <a:t>ttH</a:t>
            </a:r>
            <a:r>
              <a:rPr lang="pl-PL" dirty="0" smtClean="0">
                <a:solidFill>
                  <a:srgbClr val="FF0000"/>
                </a:solidFill>
              </a:rPr>
              <a:t>) </a:t>
            </a:r>
            <a:r>
              <a:rPr lang="pl-PL" dirty="0" err="1" smtClean="0">
                <a:solidFill>
                  <a:srgbClr val="FF0000"/>
                </a:solidFill>
              </a:rPr>
              <a:t>have</a:t>
            </a:r>
            <a:r>
              <a:rPr lang="pl-PL" dirty="0" smtClean="0">
                <a:solidFill>
                  <a:srgbClr val="FF0000"/>
                </a:solidFill>
              </a:rPr>
              <a:t> </a:t>
            </a:r>
            <a:r>
              <a:rPr lang="pl-PL" dirty="0" err="1" smtClean="0">
                <a:solidFill>
                  <a:srgbClr val="FF0000"/>
                </a:solidFill>
              </a:rPr>
              <a:t>all</a:t>
            </a:r>
            <a:r>
              <a:rPr lang="pl-PL" dirty="0" smtClean="0">
                <a:solidFill>
                  <a:srgbClr val="FF0000"/>
                </a:solidFill>
              </a:rPr>
              <a:t> </a:t>
            </a:r>
            <a:r>
              <a:rPr lang="pl-PL" dirty="0" err="1" smtClean="0">
                <a:solidFill>
                  <a:srgbClr val="FF0000"/>
                </a:solidFill>
              </a:rPr>
              <a:t>been</a:t>
            </a:r>
            <a:r>
              <a:rPr lang="pl-PL" dirty="0" smtClean="0">
                <a:solidFill>
                  <a:srgbClr val="FF0000"/>
                </a:solidFill>
              </a:rPr>
              <a:t> </a:t>
            </a:r>
            <a:r>
              <a:rPr lang="pl-PL" dirty="0" err="1">
                <a:solidFill>
                  <a:srgbClr val="FF0000"/>
                </a:solidFill>
              </a:rPr>
              <a:t>observed</a:t>
            </a:r>
            <a:r>
              <a:rPr lang="pl-PL" dirty="0">
                <a:solidFill>
                  <a:srgbClr val="FF0000"/>
                </a:solidFill>
              </a:rPr>
              <a:t>!</a:t>
            </a:r>
            <a:r>
              <a:rPr lang="pl-PL" dirty="0" smtClean="0">
                <a:solidFill>
                  <a:srgbClr val="FF0000"/>
                </a:solidFill>
              </a:rPr>
              <a:t>!</a:t>
            </a:r>
          </a:p>
          <a:p>
            <a:r>
              <a:rPr lang="pl-PL" dirty="0" err="1" smtClean="0">
                <a:solidFill>
                  <a:srgbClr val="000000"/>
                </a:solidFill>
              </a:rPr>
              <a:t>Good</a:t>
            </a:r>
            <a:r>
              <a:rPr lang="pl-PL" dirty="0" smtClean="0">
                <a:solidFill>
                  <a:srgbClr val="000000"/>
                </a:solidFill>
              </a:rPr>
              <a:t> </a:t>
            </a:r>
            <a:r>
              <a:rPr lang="pl-PL" dirty="0" err="1" smtClean="0">
                <a:solidFill>
                  <a:srgbClr val="000000"/>
                </a:solidFill>
              </a:rPr>
              <a:t>agreement</a:t>
            </a:r>
            <a:r>
              <a:rPr lang="pl-PL" dirty="0" smtClean="0">
                <a:solidFill>
                  <a:srgbClr val="000000"/>
                </a:solidFill>
              </a:rPr>
              <a:t> with SM </a:t>
            </a:r>
            <a:r>
              <a:rPr lang="pl-PL" dirty="0" err="1" smtClean="0">
                <a:solidFill>
                  <a:srgbClr val="000000"/>
                </a:solidFill>
              </a:rPr>
              <a:t>predictions</a:t>
            </a:r>
            <a:endParaRPr lang="pl-PL" dirty="0" smtClean="0">
              <a:solidFill>
                <a:srgbClr val="000000"/>
              </a:solidFill>
            </a:endParaRPr>
          </a:p>
          <a:p>
            <a:pPr marL="342900" lvl="1" indent="-342900">
              <a:buFont typeface="Arial"/>
              <a:buChar char="•"/>
            </a:pPr>
            <a:r>
              <a:rPr lang="en-US" sz="3200" dirty="0" smtClean="0"/>
              <a:t>Overall signal </a:t>
            </a:r>
            <a:r>
              <a:rPr lang="en-US" sz="3200" dirty="0"/>
              <a:t>strength:</a:t>
            </a:r>
            <a:r>
              <a:rPr lang="en-US" dirty="0">
                <a:solidFill>
                  <a:srgbClr val="FF0000"/>
                </a:solidFill>
              </a:rPr>
              <a:t> </a:t>
            </a:r>
            <a:endParaRPr lang="en-US" dirty="0" smtClean="0">
              <a:solidFill>
                <a:srgbClr val="FF0000"/>
              </a:solidFill>
            </a:endParaRPr>
          </a:p>
          <a:p>
            <a:pPr marL="0" lvl="1" indent="0">
              <a:buNone/>
            </a:pPr>
            <a:r>
              <a:rPr lang="en-US" dirty="0">
                <a:solidFill>
                  <a:srgbClr val="FF0000"/>
                </a:solidFill>
              </a:rPr>
              <a:t>	</a:t>
            </a:r>
            <a:r>
              <a:rPr lang="en-US" dirty="0" smtClean="0">
                <a:solidFill>
                  <a:srgbClr val="FF0000"/>
                </a:solidFill>
              </a:rPr>
              <a:t>	</a:t>
            </a:r>
            <a:r>
              <a:rPr lang="el-GR" dirty="0" smtClean="0">
                <a:solidFill>
                  <a:srgbClr val="FF0000"/>
                </a:solidFill>
              </a:rPr>
              <a:t>μ </a:t>
            </a:r>
            <a:r>
              <a:rPr lang="el-GR" dirty="0">
                <a:solidFill>
                  <a:srgbClr val="FF0000"/>
                </a:solidFill>
              </a:rPr>
              <a:t>= </a:t>
            </a:r>
            <a:r>
              <a:rPr lang="el-GR" dirty="0" smtClean="0">
                <a:solidFill>
                  <a:srgbClr val="FF0000"/>
                </a:solidFill>
              </a:rPr>
              <a:t>1.</a:t>
            </a:r>
            <a:r>
              <a:rPr lang="en-US" dirty="0" smtClean="0">
                <a:solidFill>
                  <a:srgbClr val="FF0000"/>
                </a:solidFill>
              </a:rPr>
              <a:t>13</a:t>
            </a:r>
            <a:r>
              <a:rPr lang="el-GR" dirty="0" smtClean="0">
                <a:solidFill>
                  <a:srgbClr val="FF0000"/>
                </a:solidFill>
              </a:rPr>
              <a:t> </a:t>
            </a:r>
            <a:r>
              <a:rPr lang="el-GR" baseline="30000" dirty="0">
                <a:solidFill>
                  <a:srgbClr val="FF0000"/>
                </a:solidFill>
              </a:rPr>
              <a:t>+</a:t>
            </a:r>
            <a:r>
              <a:rPr lang="el-GR" baseline="30000" dirty="0" smtClean="0">
                <a:solidFill>
                  <a:srgbClr val="FF0000"/>
                </a:solidFill>
              </a:rPr>
              <a:t>0.</a:t>
            </a:r>
            <a:r>
              <a:rPr lang="en-US" baseline="30000" dirty="0" smtClean="0">
                <a:solidFill>
                  <a:srgbClr val="FF0000"/>
                </a:solidFill>
              </a:rPr>
              <a:t>09</a:t>
            </a:r>
            <a:r>
              <a:rPr lang="el-GR" dirty="0" smtClean="0">
                <a:solidFill>
                  <a:srgbClr val="FF0000"/>
                </a:solidFill>
              </a:rPr>
              <a:t> </a:t>
            </a:r>
            <a:r>
              <a:rPr lang="en-US" baseline="-25000" dirty="0">
                <a:solidFill>
                  <a:srgbClr val="FF0000"/>
                </a:solidFill>
              </a:rPr>
              <a:t>-</a:t>
            </a:r>
            <a:r>
              <a:rPr lang="el-GR" baseline="-25000" dirty="0" smtClean="0">
                <a:solidFill>
                  <a:srgbClr val="FF0000"/>
                </a:solidFill>
              </a:rPr>
              <a:t>0.</a:t>
            </a:r>
            <a:r>
              <a:rPr lang="en-US" baseline="-25000" dirty="0" smtClean="0">
                <a:solidFill>
                  <a:srgbClr val="FF0000"/>
                </a:solidFill>
              </a:rPr>
              <a:t>08</a:t>
            </a:r>
            <a:endParaRPr lang="pl-PL" dirty="0" smtClean="0">
              <a:solidFill>
                <a:srgbClr val="000000"/>
              </a:solidFill>
            </a:endParaRPr>
          </a:p>
          <a:p>
            <a:r>
              <a:rPr lang="pl-PL" dirty="0" err="1" smtClean="0"/>
              <a:t>Quantified</a:t>
            </a:r>
            <a:r>
              <a:rPr lang="pl-PL" dirty="0" smtClean="0"/>
              <a:t> </a:t>
            </a:r>
            <a:r>
              <a:rPr lang="pl-PL" dirty="0" err="1" smtClean="0"/>
              <a:t>space</a:t>
            </a:r>
            <a:r>
              <a:rPr lang="pl-PL" dirty="0" smtClean="0"/>
              <a:t> for </a:t>
            </a:r>
            <a:r>
              <a:rPr lang="pl-PL" dirty="0" err="1" smtClean="0"/>
              <a:t>undetectable</a:t>
            </a:r>
            <a:r>
              <a:rPr lang="pl-PL" dirty="0" smtClean="0"/>
              <a:t> </a:t>
            </a:r>
            <a:r>
              <a:rPr lang="pl-PL" dirty="0" err="1" smtClean="0"/>
              <a:t>decays</a:t>
            </a:r>
            <a:r>
              <a:rPr lang="pl-PL" dirty="0" smtClean="0"/>
              <a:t> </a:t>
            </a:r>
            <a:r>
              <a:rPr lang="pl-PL" dirty="0" err="1" smtClean="0"/>
              <a:t>or</a:t>
            </a:r>
            <a:r>
              <a:rPr lang="pl-PL" dirty="0" smtClean="0"/>
              <a:t> </a:t>
            </a:r>
            <a:r>
              <a:rPr lang="pl-PL" dirty="0" err="1" smtClean="0"/>
              <a:t>modified</a:t>
            </a:r>
            <a:r>
              <a:rPr lang="pl-PL" dirty="0" smtClean="0"/>
              <a:t> BR (</a:t>
            </a:r>
            <a:r>
              <a:rPr lang="pl-PL" dirty="0" err="1" smtClean="0"/>
              <a:t>e.g</a:t>
            </a:r>
            <a:r>
              <a:rPr lang="pl-PL" dirty="0" smtClean="0"/>
              <a:t>. BSM </a:t>
            </a:r>
            <a:r>
              <a:rPr lang="pl-PL" dirty="0" err="1" smtClean="0"/>
              <a:t>H</a:t>
            </a:r>
            <a:r>
              <a:rPr lang="pl-PL" dirty="0" err="1" smtClean="0">
                <a:sym typeface="Wingdings"/>
              </a:rPr>
              <a:t>cc</a:t>
            </a:r>
            <a:r>
              <a:rPr lang="pl-PL" dirty="0" smtClean="0">
                <a:sym typeface="Wingdings"/>
              </a:rPr>
              <a:t>)</a:t>
            </a:r>
          </a:p>
          <a:p>
            <a:pPr lvl="1"/>
            <a:r>
              <a:rPr lang="da-DK" dirty="0" smtClean="0"/>
              <a:t>B</a:t>
            </a:r>
            <a:r>
              <a:rPr lang="da-DK" baseline="-25000" dirty="0" smtClean="0"/>
              <a:t>BSM</a:t>
            </a:r>
            <a:r>
              <a:rPr lang="da-DK" dirty="0" smtClean="0"/>
              <a:t> </a:t>
            </a:r>
            <a:r>
              <a:rPr lang="da-DK" dirty="0"/>
              <a:t>&lt; 0.13 at 95% CL</a:t>
            </a:r>
            <a:r>
              <a:rPr lang="da-DK" dirty="0" smtClean="0"/>
              <a:t>.(*) </a:t>
            </a:r>
            <a:endParaRPr lang="da-DK" dirty="0"/>
          </a:p>
          <a:p>
            <a:endParaRPr lang="pl-PL" dirty="0" smtClean="0"/>
          </a:p>
          <a:p>
            <a:endParaRPr lang="pt-PT" dirty="0"/>
          </a:p>
          <a:p>
            <a:endParaRPr lang="pt-PT" dirty="0"/>
          </a:p>
        </p:txBody>
      </p:sp>
    </p:spTree>
    <p:extLst>
      <p:ext uri="{BB962C8B-B14F-4D97-AF65-F5344CB8AC3E}">
        <p14:creationId xmlns:p14="http://schemas.microsoft.com/office/powerpoint/2010/main" val="6319230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pt-PT" dirty="0" smtClean="0"/>
              <a:t>Casting a </a:t>
            </a:r>
            <a:r>
              <a:rPr lang="pt-PT" dirty="0" err="1" smtClean="0"/>
              <a:t>wider</a:t>
            </a:r>
            <a:r>
              <a:rPr lang="pt-PT" dirty="0" smtClean="0"/>
              <a:t> </a:t>
            </a:r>
            <a:r>
              <a:rPr lang="pt-PT" dirty="0" err="1" smtClean="0"/>
              <a:t>net</a:t>
            </a:r>
            <a:endParaRPr lang="pt-PT" dirty="0"/>
          </a:p>
        </p:txBody>
      </p:sp>
      <p:sp>
        <p:nvSpPr>
          <p:cNvPr id="2" name="Date Placeholder 1"/>
          <p:cNvSpPr>
            <a:spLocks noGrp="1"/>
          </p:cNvSpPr>
          <p:nvPr>
            <p:ph type="dt" sz="half" idx="10"/>
          </p:nvPr>
        </p:nvSpPr>
        <p:spPr/>
        <p:txBody>
          <a:bodyPr/>
          <a:lstStyle/>
          <a:p>
            <a:r>
              <a:rPr lang="en-US" smtClean="0"/>
              <a:t>Ricardo Gonçalo</a:t>
            </a:r>
            <a:endParaRPr lang="pt-PT"/>
          </a:p>
        </p:txBody>
      </p:sp>
      <p:sp>
        <p:nvSpPr>
          <p:cNvPr id="3" name="Footer Placeholder 2"/>
          <p:cNvSpPr>
            <a:spLocks noGrp="1"/>
          </p:cNvSpPr>
          <p:nvPr>
            <p:ph type="ftr" sz="quarter" idx="11"/>
          </p:nvPr>
        </p:nvSpPr>
        <p:spPr/>
        <p:txBody>
          <a:bodyPr/>
          <a:lstStyle/>
          <a:p>
            <a:r>
              <a:rPr lang="pt-PT" smtClean="0"/>
              <a:t>Seminar 15 May 2019 - FCUL</a:t>
            </a:r>
            <a:endParaRPr lang="pt-PT"/>
          </a:p>
        </p:txBody>
      </p:sp>
      <p:sp>
        <p:nvSpPr>
          <p:cNvPr id="4" name="Slide Number Placeholder 3"/>
          <p:cNvSpPr>
            <a:spLocks noGrp="1"/>
          </p:cNvSpPr>
          <p:nvPr>
            <p:ph type="sldNum" sz="quarter" idx="12"/>
          </p:nvPr>
        </p:nvSpPr>
        <p:spPr/>
        <p:txBody>
          <a:bodyPr/>
          <a:lstStyle/>
          <a:p>
            <a:fld id="{9B03DFD9-BCD4-D04F-A8C7-92475F67CE52}" type="slidenum">
              <a:rPr lang="pt-PT" smtClean="0"/>
              <a:t>56</a:t>
            </a:fld>
            <a:endParaRPr lang="pt-PT"/>
          </a:p>
        </p:txBody>
      </p:sp>
      <p:pic>
        <p:nvPicPr>
          <p:cNvPr id="7" name="Picture 6"/>
          <p:cNvPicPr>
            <a:picLocks noChangeAspect="1"/>
          </p:cNvPicPr>
          <p:nvPr/>
        </p:nvPicPr>
        <p:blipFill>
          <a:blip r:embed="rId3"/>
          <a:stretch>
            <a:fillRect/>
          </a:stretch>
        </p:blipFill>
        <p:spPr>
          <a:xfrm>
            <a:off x="2195736" y="1988840"/>
            <a:ext cx="4824536" cy="3126816"/>
          </a:xfrm>
          <a:prstGeom prst="rect">
            <a:avLst/>
          </a:prstGeom>
        </p:spPr>
      </p:pic>
    </p:spTree>
    <p:extLst>
      <p:ext uri="{BB962C8B-B14F-4D97-AF65-F5344CB8AC3E}">
        <p14:creationId xmlns:p14="http://schemas.microsoft.com/office/powerpoint/2010/main" val="1124561033"/>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Ricardo Gonçalo</a:t>
            </a:r>
            <a:endParaRPr lang="pt-PT"/>
          </a:p>
        </p:txBody>
      </p:sp>
      <p:sp>
        <p:nvSpPr>
          <p:cNvPr id="3" name="Footer Placeholder 2"/>
          <p:cNvSpPr>
            <a:spLocks noGrp="1"/>
          </p:cNvSpPr>
          <p:nvPr>
            <p:ph type="ftr" sz="quarter" idx="11"/>
          </p:nvPr>
        </p:nvSpPr>
        <p:spPr/>
        <p:txBody>
          <a:bodyPr/>
          <a:lstStyle/>
          <a:p>
            <a:r>
              <a:rPr lang="pt-PT" smtClean="0"/>
              <a:t>Seminar 15 May 2019 - FCUL</a:t>
            </a:r>
            <a:endParaRPr lang="pt-PT"/>
          </a:p>
        </p:txBody>
      </p:sp>
      <p:sp>
        <p:nvSpPr>
          <p:cNvPr id="4" name="Slide Number Placeholder 3"/>
          <p:cNvSpPr>
            <a:spLocks noGrp="1"/>
          </p:cNvSpPr>
          <p:nvPr>
            <p:ph type="sldNum" sz="quarter" idx="12"/>
          </p:nvPr>
        </p:nvSpPr>
        <p:spPr/>
        <p:txBody>
          <a:bodyPr/>
          <a:lstStyle/>
          <a:p>
            <a:fld id="{9B03DFD9-BCD4-D04F-A8C7-92475F67CE52}" type="slidenum">
              <a:rPr lang="pt-PT" smtClean="0"/>
              <a:t>57</a:t>
            </a:fld>
            <a:endParaRPr lang="pt-PT"/>
          </a:p>
        </p:txBody>
      </p:sp>
      <p:pic>
        <p:nvPicPr>
          <p:cNvPr id="5" name="Picture 4"/>
          <p:cNvPicPr>
            <a:picLocks noChangeAspect="1"/>
          </p:cNvPicPr>
          <p:nvPr/>
        </p:nvPicPr>
        <p:blipFill>
          <a:blip r:embed="rId2"/>
          <a:stretch>
            <a:fillRect/>
          </a:stretch>
        </p:blipFill>
        <p:spPr>
          <a:xfrm>
            <a:off x="0" y="12700"/>
            <a:ext cx="9144000" cy="6814318"/>
          </a:xfrm>
          <a:prstGeom prst="rect">
            <a:avLst/>
          </a:prstGeom>
        </p:spPr>
      </p:pic>
      <p:sp>
        <p:nvSpPr>
          <p:cNvPr id="6" name="TextBox 5"/>
          <p:cNvSpPr txBox="1"/>
          <p:nvPr/>
        </p:nvSpPr>
        <p:spPr>
          <a:xfrm>
            <a:off x="7236296" y="12700"/>
            <a:ext cx="1907704" cy="646331"/>
          </a:xfrm>
          <a:prstGeom prst="rect">
            <a:avLst/>
          </a:prstGeom>
          <a:noFill/>
        </p:spPr>
        <p:txBody>
          <a:bodyPr wrap="square" rtlCol="0">
            <a:spAutoFit/>
          </a:bodyPr>
          <a:lstStyle/>
          <a:p>
            <a:r>
              <a:rPr lang="pt-PT" dirty="0" err="1" smtClean="0"/>
              <a:t>Trevor</a:t>
            </a:r>
            <a:r>
              <a:rPr lang="pt-PT" dirty="0" smtClean="0"/>
              <a:t> </a:t>
            </a:r>
            <a:r>
              <a:rPr lang="pt-PT" dirty="0" err="1" smtClean="0"/>
              <a:t>Vickey</a:t>
            </a:r>
            <a:endParaRPr lang="pt-PT" dirty="0" smtClean="0"/>
          </a:p>
          <a:p>
            <a:r>
              <a:rPr lang="pt-PT" dirty="0" err="1" smtClean="0"/>
              <a:t>IoP</a:t>
            </a:r>
            <a:r>
              <a:rPr lang="pt-PT" dirty="0" smtClean="0"/>
              <a:t> HEP Conf.2019</a:t>
            </a:r>
            <a:endParaRPr lang="pt-PT" dirty="0"/>
          </a:p>
        </p:txBody>
      </p:sp>
      <p:pic>
        <p:nvPicPr>
          <p:cNvPr id="8" name="Picture 7"/>
          <p:cNvPicPr>
            <a:picLocks noChangeAspect="1"/>
          </p:cNvPicPr>
          <p:nvPr/>
        </p:nvPicPr>
        <p:blipFill>
          <a:blip r:embed="rId3"/>
          <a:stretch>
            <a:fillRect/>
          </a:stretch>
        </p:blipFill>
        <p:spPr>
          <a:xfrm>
            <a:off x="47830" y="2276872"/>
            <a:ext cx="1620406" cy="1104817"/>
          </a:xfrm>
          <a:prstGeom prst="rect">
            <a:avLst/>
          </a:prstGeom>
        </p:spPr>
      </p:pic>
    </p:spTree>
    <p:extLst>
      <p:ext uri="{BB962C8B-B14F-4D97-AF65-F5344CB8AC3E}">
        <p14:creationId xmlns:p14="http://schemas.microsoft.com/office/powerpoint/2010/main" val="509475191"/>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30345" y="3674675"/>
            <a:ext cx="3610744" cy="2681675"/>
          </a:xfrm>
          <a:prstGeom prst="rect">
            <a:avLst/>
          </a:prstGeom>
        </p:spPr>
      </p:pic>
      <p:sp>
        <p:nvSpPr>
          <p:cNvPr id="2" name="Title 1"/>
          <p:cNvSpPr>
            <a:spLocks noGrp="1"/>
          </p:cNvSpPr>
          <p:nvPr>
            <p:ph type="title"/>
          </p:nvPr>
        </p:nvSpPr>
        <p:spPr>
          <a:xfrm>
            <a:off x="457200" y="274638"/>
            <a:ext cx="8229600" cy="850106"/>
          </a:xfrm>
        </p:spPr>
        <p:txBody>
          <a:bodyPr/>
          <a:lstStyle/>
          <a:p>
            <a:r>
              <a:rPr lang="pt-PT" dirty="0" err="1" smtClean="0"/>
              <a:t>Higgs</a:t>
            </a:r>
            <a:r>
              <a:rPr lang="pt-PT" dirty="0" smtClean="0"/>
              <a:t> + </a:t>
            </a:r>
            <a:r>
              <a:rPr lang="pt-PT" dirty="0" err="1" smtClean="0"/>
              <a:t>Dark</a:t>
            </a:r>
            <a:r>
              <a:rPr lang="pt-PT" dirty="0" smtClean="0"/>
              <a:t> </a:t>
            </a:r>
            <a:r>
              <a:rPr lang="pt-PT" dirty="0" err="1" smtClean="0"/>
              <a:t>Matter</a:t>
            </a:r>
            <a:endParaRPr lang="pt-PT" dirty="0"/>
          </a:p>
        </p:txBody>
      </p:sp>
      <p:sp>
        <p:nvSpPr>
          <p:cNvPr id="3" name="Content Placeholder 2"/>
          <p:cNvSpPr>
            <a:spLocks noGrp="1"/>
          </p:cNvSpPr>
          <p:nvPr>
            <p:ph idx="1"/>
          </p:nvPr>
        </p:nvSpPr>
        <p:spPr>
          <a:xfrm>
            <a:off x="288130" y="1311426"/>
            <a:ext cx="4851904" cy="5086658"/>
          </a:xfrm>
        </p:spPr>
        <p:txBody>
          <a:bodyPr>
            <a:normAutofit fontScale="77500" lnSpcReduction="20000"/>
          </a:bodyPr>
          <a:lstStyle/>
          <a:p>
            <a:r>
              <a:rPr lang="pt-PT" dirty="0" err="1" smtClean="0"/>
              <a:t>Used</a:t>
            </a:r>
            <a:r>
              <a:rPr lang="pt-PT" dirty="0" smtClean="0"/>
              <a:t> 79.8 fb</a:t>
            </a:r>
            <a:r>
              <a:rPr lang="pt-PT" baseline="30000" dirty="0" smtClean="0"/>
              <a:t>-1</a:t>
            </a:r>
            <a:r>
              <a:rPr lang="pt-PT" dirty="0" smtClean="0"/>
              <a:t> </a:t>
            </a:r>
            <a:r>
              <a:rPr lang="pt-PT" dirty="0" err="1" smtClean="0"/>
              <a:t>of</a:t>
            </a:r>
            <a:r>
              <a:rPr lang="pt-PT" dirty="0" smtClean="0"/>
              <a:t> 13 </a:t>
            </a:r>
            <a:r>
              <a:rPr lang="pt-PT" dirty="0" err="1" smtClean="0"/>
              <a:t>TeV</a:t>
            </a:r>
            <a:r>
              <a:rPr lang="pt-PT" dirty="0" smtClean="0"/>
              <a:t> data</a:t>
            </a:r>
          </a:p>
          <a:p>
            <a:pPr lvl="1"/>
            <a:r>
              <a:rPr lang="pt-PT" dirty="0" err="1" smtClean="0"/>
              <a:t>High</a:t>
            </a:r>
            <a:r>
              <a:rPr lang="pt-PT" dirty="0" smtClean="0"/>
              <a:t> </a:t>
            </a:r>
            <a:r>
              <a:rPr lang="pt-PT" dirty="0" err="1" smtClean="0"/>
              <a:t>E</a:t>
            </a:r>
            <a:r>
              <a:rPr lang="pt-PT" baseline="-25000" dirty="0" err="1" smtClean="0"/>
              <a:t>T</a:t>
            </a:r>
            <a:r>
              <a:rPr lang="pt-PT" baseline="30000" dirty="0" err="1" smtClean="0"/>
              <a:t>miss</a:t>
            </a:r>
            <a:r>
              <a:rPr lang="pt-PT" dirty="0" smtClean="0"/>
              <a:t> (&gt;150GeV) </a:t>
            </a:r>
            <a:r>
              <a:rPr lang="pt-PT" dirty="0" err="1" smtClean="0"/>
              <a:t>and</a:t>
            </a:r>
            <a:r>
              <a:rPr lang="pt-PT" dirty="0" smtClean="0"/>
              <a:t> b-</a:t>
            </a:r>
            <a:r>
              <a:rPr lang="pt-PT" dirty="0" err="1" smtClean="0"/>
              <a:t>tagging</a:t>
            </a:r>
            <a:r>
              <a:rPr lang="pt-PT" dirty="0" smtClean="0"/>
              <a:t> to </a:t>
            </a:r>
            <a:r>
              <a:rPr lang="pt-PT" dirty="0" err="1" smtClean="0"/>
              <a:t>suppress</a:t>
            </a:r>
            <a:r>
              <a:rPr lang="pt-PT" dirty="0" smtClean="0"/>
              <a:t> backgrounds</a:t>
            </a:r>
          </a:p>
          <a:p>
            <a:pPr lvl="1"/>
            <a:r>
              <a:rPr lang="pt-PT" dirty="0" err="1" smtClean="0"/>
              <a:t>Reconstruct</a:t>
            </a:r>
            <a:r>
              <a:rPr lang="pt-PT" dirty="0" smtClean="0"/>
              <a:t> b-</a:t>
            </a:r>
            <a:r>
              <a:rPr lang="pt-PT" dirty="0" err="1" smtClean="0"/>
              <a:t>jets</a:t>
            </a:r>
            <a:r>
              <a:rPr lang="pt-PT" dirty="0" smtClean="0"/>
              <a:t> as 2 </a:t>
            </a:r>
            <a:r>
              <a:rPr lang="pt-PT" dirty="0" err="1" smtClean="0"/>
              <a:t>small</a:t>
            </a:r>
            <a:r>
              <a:rPr lang="pt-PT" dirty="0" smtClean="0"/>
              <a:t> </a:t>
            </a:r>
            <a:r>
              <a:rPr lang="pt-PT" dirty="0" err="1" smtClean="0"/>
              <a:t>jets</a:t>
            </a:r>
            <a:r>
              <a:rPr lang="pt-PT" dirty="0" smtClean="0"/>
              <a:t> </a:t>
            </a:r>
            <a:r>
              <a:rPr lang="pt-PT" dirty="0" err="1" smtClean="0"/>
              <a:t>or</a:t>
            </a:r>
            <a:r>
              <a:rPr lang="pt-PT" dirty="0" smtClean="0"/>
              <a:t> </a:t>
            </a:r>
            <a:r>
              <a:rPr lang="pt-PT" dirty="0" err="1" smtClean="0"/>
              <a:t>merged</a:t>
            </a:r>
            <a:r>
              <a:rPr lang="pt-PT" dirty="0" smtClean="0"/>
              <a:t> </a:t>
            </a:r>
            <a:r>
              <a:rPr lang="pt-PT" dirty="0" err="1"/>
              <a:t>variable-radius</a:t>
            </a:r>
            <a:r>
              <a:rPr lang="pt-PT" dirty="0"/>
              <a:t> (VR</a:t>
            </a:r>
            <a:r>
              <a:rPr lang="pt-PT" dirty="0" smtClean="0"/>
              <a:t>) </a:t>
            </a:r>
            <a:r>
              <a:rPr lang="pt-PT" dirty="0" err="1" smtClean="0"/>
              <a:t>track</a:t>
            </a:r>
            <a:r>
              <a:rPr lang="pt-PT" dirty="0" smtClean="0"/>
              <a:t> </a:t>
            </a:r>
            <a:r>
              <a:rPr lang="pt-PT" dirty="0" err="1" smtClean="0"/>
              <a:t>jets</a:t>
            </a:r>
            <a:endParaRPr lang="pt-PT" dirty="0" smtClean="0"/>
          </a:p>
          <a:p>
            <a:endParaRPr lang="pt-PT" dirty="0" smtClean="0"/>
          </a:p>
          <a:p>
            <a:r>
              <a:rPr lang="pt-PT" dirty="0" err="1" smtClean="0"/>
              <a:t>Signal</a:t>
            </a:r>
            <a:r>
              <a:rPr lang="pt-PT" dirty="0" smtClean="0"/>
              <a:t> </a:t>
            </a:r>
            <a:r>
              <a:rPr lang="pt-PT" dirty="0" err="1" smtClean="0"/>
              <a:t>benchmark</a:t>
            </a:r>
            <a:r>
              <a:rPr lang="pt-PT" dirty="0" smtClean="0"/>
              <a:t>: </a:t>
            </a:r>
            <a:r>
              <a:rPr lang="pt-PT" dirty="0" err="1"/>
              <a:t>Type</a:t>
            </a:r>
            <a:r>
              <a:rPr lang="pt-PT" dirty="0"/>
              <a:t>-II </a:t>
            </a:r>
            <a:r>
              <a:rPr lang="pt-PT" dirty="0" smtClean="0"/>
              <a:t>2HDM + </a:t>
            </a:r>
            <a:r>
              <a:rPr lang="pt-PT" dirty="0"/>
              <a:t>U(1)</a:t>
            </a:r>
            <a:r>
              <a:rPr lang="pt-PT" baseline="-25000" dirty="0" smtClean="0"/>
              <a:t>Z’</a:t>
            </a:r>
            <a:r>
              <a:rPr lang="pt-PT" dirty="0" smtClean="0"/>
              <a:t> </a:t>
            </a:r>
            <a:r>
              <a:rPr lang="pt-PT" dirty="0" err="1" smtClean="0"/>
              <a:t>symmetry</a:t>
            </a:r>
            <a:r>
              <a:rPr lang="pt-PT" dirty="0"/>
              <a:t> </a:t>
            </a:r>
            <a:r>
              <a:rPr lang="pt-PT" dirty="0" smtClean="0"/>
              <a:t>(Z’-2HDM)</a:t>
            </a:r>
          </a:p>
          <a:p>
            <a:endParaRPr lang="pt-PT" dirty="0" smtClean="0"/>
          </a:p>
          <a:p>
            <a:r>
              <a:rPr lang="pt-PT" dirty="0" err="1" smtClean="0"/>
              <a:t>Main</a:t>
            </a:r>
            <a:r>
              <a:rPr lang="pt-PT" dirty="0" smtClean="0"/>
              <a:t> backgrounds: </a:t>
            </a:r>
            <a:r>
              <a:rPr lang="pt-PT" dirty="0" err="1" smtClean="0"/>
              <a:t>tt</a:t>
            </a:r>
            <a:r>
              <a:rPr lang="pt-PT" dirty="0" smtClean="0"/>
              <a:t>, W/</a:t>
            </a:r>
            <a:r>
              <a:rPr lang="pt-PT" dirty="0" err="1" smtClean="0"/>
              <a:t>Z+jets</a:t>
            </a:r>
            <a:endParaRPr lang="pt-PT" dirty="0" smtClean="0"/>
          </a:p>
          <a:p>
            <a:endParaRPr lang="pt-PT" dirty="0"/>
          </a:p>
          <a:p>
            <a:r>
              <a:rPr lang="pt-PT" dirty="0" err="1" smtClean="0"/>
              <a:t>Excluded</a:t>
            </a:r>
            <a:r>
              <a:rPr lang="pt-PT" dirty="0" smtClean="0"/>
              <a:t> </a:t>
            </a:r>
            <a:r>
              <a:rPr lang="pt-PT" dirty="0" err="1" smtClean="0"/>
              <a:t>region</a:t>
            </a:r>
            <a:r>
              <a:rPr lang="pt-PT" dirty="0" smtClean="0"/>
              <a:t> </a:t>
            </a:r>
            <a:r>
              <a:rPr lang="pt-PT" dirty="0" err="1" smtClean="0"/>
              <a:t>in</a:t>
            </a:r>
            <a:r>
              <a:rPr lang="pt-PT" dirty="0" smtClean="0"/>
              <a:t> </a:t>
            </a:r>
            <a:r>
              <a:rPr lang="pt-PT" dirty="0" err="1" smtClean="0"/>
              <a:t>m</a:t>
            </a:r>
            <a:r>
              <a:rPr lang="pt-PT" baseline="-25000" dirty="0" err="1" smtClean="0"/>
              <a:t>A</a:t>
            </a:r>
            <a:r>
              <a:rPr lang="pt-PT" dirty="0"/>
              <a:t> </a:t>
            </a:r>
            <a:r>
              <a:rPr lang="pt-PT" dirty="0" smtClean="0"/>
              <a:t>– </a:t>
            </a:r>
            <a:r>
              <a:rPr lang="pt-PT" dirty="0" err="1" smtClean="0"/>
              <a:t>m</a:t>
            </a:r>
            <a:r>
              <a:rPr lang="pt-PT" baseline="-25000" dirty="0" err="1" smtClean="0"/>
              <a:t>Z</a:t>
            </a:r>
            <a:r>
              <a:rPr lang="pt-PT" baseline="-25000" dirty="0" smtClean="0"/>
              <a:t>’</a:t>
            </a:r>
            <a:r>
              <a:rPr lang="pt-PT" dirty="0" smtClean="0"/>
              <a:t> plane</a:t>
            </a:r>
          </a:p>
          <a:p>
            <a:endParaRPr lang="pt-PT" dirty="0"/>
          </a:p>
        </p:txBody>
      </p:sp>
      <p:sp>
        <p:nvSpPr>
          <p:cNvPr id="4" name="Date Placeholder 3"/>
          <p:cNvSpPr>
            <a:spLocks noGrp="1"/>
          </p:cNvSpPr>
          <p:nvPr>
            <p:ph type="dt" sz="half" idx="10"/>
          </p:nvPr>
        </p:nvSpPr>
        <p:spPr/>
        <p:txBody>
          <a:bodyPr/>
          <a:lstStyle/>
          <a:p>
            <a:r>
              <a:rPr lang="en-US" smtClean="0"/>
              <a:t>Ricardo Gonçalo</a:t>
            </a:r>
            <a:endParaRPr lang="pt-PT"/>
          </a:p>
        </p:txBody>
      </p:sp>
      <p:sp>
        <p:nvSpPr>
          <p:cNvPr id="5" name="Footer Placeholder 4"/>
          <p:cNvSpPr>
            <a:spLocks noGrp="1"/>
          </p:cNvSpPr>
          <p:nvPr>
            <p:ph type="ftr" sz="quarter" idx="11"/>
          </p:nvPr>
        </p:nvSpPr>
        <p:spPr/>
        <p:txBody>
          <a:bodyPr/>
          <a:lstStyle/>
          <a:p>
            <a:r>
              <a:rPr lang="pt-PT" smtClean="0"/>
              <a:t>Seminar 15 May 2019 - FCUL</a:t>
            </a:r>
            <a:endParaRPr lang="pt-PT"/>
          </a:p>
        </p:txBody>
      </p:sp>
      <p:sp>
        <p:nvSpPr>
          <p:cNvPr id="6" name="Slide Number Placeholder 5"/>
          <p:cNvSpPr>
            <a:spLocks noGrp="1"/>
          </p:cNvSpPr>
          <p:nvPr>
            <p:ph type="sldNum" sz="quarter" idx="12"/>
          </p:nvPr>
        </p:nvSpPr>
        <p:spPr/>
        <p:txBody>
          <a:bodyPr/>
          <a:lstStyle/>
          <a:p>
            <a:fld id="{9B03DFD9-BCD4-D04F-A8C7-92475F67CE52}" type="slidenum">
              <a:rPr lang="pt-PT" smtClean="0"/>
              <a:t>58</a:t>
            </a:fld>
            <a:endParaRPr lang="pt-PT"/>
          </a:p>
        </p:txBody>
      </p:sp>
      <p:sp>
        <p:nvSpPr>
          <p:cNvPr id="8" name="TextBox 7"/>
          <p:cNvSpPr txBox="1"/>
          <p:nvPr/>
        </p:nvSpPr>
        <p:spPr>
          <a:xfrm>
            <a:off x="5615608" y="8931"/>
            <a:ext cx="3528392" cy="369332"/>
          </a:xfrm>
          <a:prstGeom prst="rect">
            <a:avLst/>
          </a:prstGeom>
          <a:noFill/>
        </p:spPr>
        <p:txBody>
          <a:bodyPr wrap="square" rtlCol="0">
            <a:spAutoFit/>
          </a:bodyPr>
          <a:lstStyle/>
          <a:p>
            <a:pPr algn="r"/>
            <a:r>
              <a:rPr lang="pt-PT" dirty="0"/>
              <a:t>ATLAS-CONF-2018-039</a:t>
            </a:r>
          </a:p>
        </p:txBody>
      </p:sp>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348880" y="1798294"/>
            <a:ext cx="2773634" cy="2710825"/>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140034" y="3734411"/>
            <a:ext cx="3801055" cy="2663674"/>
          </a:xfrm>
          <a:prstGeom prst="rect">
            <a:avLst/>
          </a:prstGeom>
        </p:spPr>
      </p:pic>
      <p:pic>
        <p:nvPicPr>
          <p:cNvPr id="7" name="Picture 6"/>
          <p:cNvPicPr>
            <a:picLocks noChangeAspect="1"/>
          </p:cNvPicPr>
          <p:nvPr/>
        </p:nvPicPr>
        <p:blipFill>
          <a:blip r:embed="rId6"/>
          <a:stretch>
            <a:fillRect/>
          </a:stretch>
        </p:blipFill>
        <p:spPr>
          <a:xfrm>
            <a:off x="5749280" y="1311426"/>
            <a:ext cx="3071192" cy="2341485"/>
          </a:xfrm>
          <a:prstGeom prst="rect">
            <a:avLst/>
          </a:prstGeom>
        </p:spPr>
      </p:pic>
      <p:grpSp>
        <p:nvGrpSpPr>
          <p:cNvPr id="14" name="Group 13"/>
          <p:cNvGrpSpPr/>
          <p:nvPr/>
        </p:nvGrpSpPr>
        <p:grpSpPr>
          <a:xfrm>
            <a:off x="39520" y="8931"/>
            <a:ext cx="1620406" cy="1121490"/>
            <a:chOff x="7683061" y="1329901"/>
            <a:chExt cx="1454814" cy="970294"/>
          </a:xfrm>
        </p:grpSpPr>
        <p:pic>
          <p:nvPicPr>
            <p:cNvPr id="15" name="Picture 14"/>
            <p:cNvPicPr>
              <a:picLocks noChangeAspect="1"/>
            </p:cNvPicPr>
            <p:nvPr/>
          </p:nvPicPr>
          <p:blipFill>
            <a:blip r:embed="rId7"/>
            <a:stretch>
              <a:fillRect/>
            </a:stretch>
          </p:blipFill>
          <p:spPr>
            <a:xfrm>
              <a:off x="7683061" y="1329901"/>
              <a:ext cx="1454814" cy="955869"/>
            </a:xfrm>
            <a:prstGeom prst="rect">
              <a:avLst/>
            </a:prstGeom>
          </p:spPr>
        </p:pic>
        <p:sp>
          <p:nvSpPr>
            <p:cNvPr id="16" name="TextBox 15"/>
            <p:cNvSpPr txBox="1"/>
            <p:nvPr/>
          </p:nvSpPr>
          <p:spPr>
            <a:xfrm rot="20650050">
              <a:off x="7888743" y="1980655"/>
              <a:ext cx="1237398" cy="319540"/>
            </a:xfrm>
            <a:prstGeom prst="rect">
              <a:avLst/>
            </a:prstGeom>
            <a:noFill/>
          </p:spPr>
          <p:txBody>
            <a:bodyPr wrap="square" rtlCol="0">
              <a:spAutoFit/>
            </a:bodyPr>
            <a:lstStyle/>
            <a:p>
              <a:r>
                <a:rPr lang="pt-PT" b="1" dirty="0" smtClean="0">
                  <a:sym typeface="Wingdings"/>
                </a:rPr>
                <a:t>25 </a:t>
              </a:r>
              <a:r>
                <a:rPr lang="pt-PT" b="1" dirty="0" err="1" smtClean="0">
                  <a:sym typeface="Wingdings"/>
                </a:rPr>
                <a:t>July</a:t>
              </a:r>
              <a:r>
                <a:rPr lang="pt-PT" b="1" dirty="0" smtClean="0">
                  <a:sym typeface="Wingdings"/>
                </a:rPr>
                <a:t> </a:t>
              </a:r>
              <a:r>
                <a:rPr lang="pt-PT" b="1" dirty="0">
                  <a:sym typeface="Wingdings"/>
                </a:rPr>
                <a:t>2018</a:t>
              </a:r>
              <a:endParaRPr lang="pt-PT" dirty="0"/>
            </a:p>
          </p:txBody>
        </p:sp>
      </p:grpSp>
      <p:pic>
        <p:nvPicPr>
          <p:cNvPr id="12" name="Picture 11"/>
          <p:cNvPicPr>
            <a:picLocks noChangeAspect="1"/>
          </p:cNvPicPr>
          <p:nvPr/>
        </p:nvPicPr>
        <p:blipFill>
          <a:blip r:embed="rId8"/>
          <a:stretch>
            <a:fillRect/>
          </a:stretch>
        </p:blipFill>
        <p:spPr>
          <a:xfrm>
            <a:off x="9468544" y="378263"/>
            <a:ext cx="5080000" cy="4610100"/>
          </a:xfrm>
          <a:prstGeom prst="rect">
            <a:avLst/>
          </a:prstGeom>
        </p:spPr>
      </p:pic>
    </p:spTree>
    <p:extLst>
      <p:ext uri="{BB962C8B-B14F-4D97-AF65-F5344CB8AC3E}">
        <p14:creationId xmlns:p14="http://schemas.microsoft.com/office/powerpoint/2010/main" val="30821065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20072" y="3713329"/>
            <a:ext cx="3073400" cy="2059495"/>
          </a:xfrm>
          <a:prstGeom prst="rect">
            <a:avLst/>
          </a:prstGeom>
        </p:spPr>
      </p:pic>
      <p:pic>
        <p:nvPicPr>
          <p:cNvPr id="22" name="Picture 2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63785" y="3535404"/>
            <a:ext cx="2980623" cy="2861639"/>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861920" y="2106160"/>
            <a:ext cx="4030559" cy="1409142"/>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572000" y="1439473"/>
            <a:ext cx="4267200" cy="621375"/>
          </a:xfrm>
          <a:prstGeom prst="rect">
            <a:avLst/>
          </a:prstGeom>
        </p:spPr>
      </p:pic>
      <p:sp>
        <p:nvSpPr>
          <p:cNvPr id="3" name="Content Placeholder 2"/>
          <p:cNvSpPr>
            <a:spLocks noGrp="1"/>
          </p:cNvSpPr>
          <p:nvPr>
            <p:ph idx="1"/>
          </p:nvPr>
        </p:nvSpPr>
        <p:spPr>
          <a:xfrm>
            <a:off x="0" y="1412776"/>
            <a:ext cx="4427984" cy="4943574"/>
          </a:xfrm>
        </p:spPr>
        <p:txBody>
          <a:bodyPr>
            <a:normAutofit fontScale="62500" lnSpcReduction="20000"/>
          </a:bodyPr>
          <a:lstStyle/>
          <a:p>
            <a:r>
              <a:rPr lang="pt-PT" dirty="0" err="1" smtClean="0"/>
              <a:t>The</a:t>
            </a:r>
            <a:r>
              <a:rPr lang="pt-PT" dirty="0" smtClean="0"/>
              <a:t> triple </a:t>
            </a:r>
            <a:r>
              <a:rPr lang="pt-PT" dirty="0" err="1" smtClean="0"/>
              <a:t>Higgs</a:t>
            </a:r>
            <a:r>
              <a:rPr lang="pt-PT" dirty="0" smtClean="0"/>
              <a:t> </a:t>
            </a:r>
            <a:r>
              <a:rPr lang="pt-PT" dirty="0" err="1" smtClean="0"/>
              <a:t>coupling</a:t>
            </a:r>
            <a:r>
              <a:rPr lang="pt-PT" dirty="0" smtClean="0"/>
              <a:t> </a:t>
            </a:r>
            <a:r>
              <a:rPr lang="pt-PT" dirty="0" err="1" smtClean="0"/>
              <a:t>λ</a:t>
            </a:r>
            <a:r>
              <a:rPr lang="pt-PT" baseline="-25000" dirty="0" err="1" smtClean="0"/>
              <a:t>HHH</a:t>
            </a:r>
            <a:r>
              <a:rPr lang="pt-PT" dirty="0" smtClean="0"/>
              <a:t> can </a:t>
            </a:r>
            <a:r>
              <a:rPr lang="pt-PT" dirty="0" err="1" smtClean="0"/>
              <a:t>be</a:t>
            </a:r>
            <a:r>
              <a:rPr lang="pt-PT" dirty="0" smtClean="0"/>
              <a:t> </a:t>
            </a:r>
            <a:r>
              <a:rPr lang="pt-PT" dirty="0" err="1" smtClean="0"/>
              <a:t>probed</a:t>
            </a:r>
            <a:r>
              <a:rPr lang="pt-PT" dirty="0" smtClean="0"/>
              <a:t> </a:t>
            </a:r>
            <a:r>
              <a:rPr lang="pt-PT" dirty="0" err="1" smtClean="0"/>
              <a:t>through</a:t>
            </a:r>
            <a:r>
              <a:rPr lang="pt-PT" dirty="0" smtClean="0"/>
              <a:t> </a:t>
            </a:r>
            <a:r>
              <a:rPr lang="pt-PT" dirty="0" err="1" smtClean="0"/>
              <a:t>di-Higgs</a:t>
            </a:r>
            <a:r>
              <a:rPr lang="pt-PT" dirty="0" smtClean="0"/>
              <a:t> </a:t>
            </a:r>
            <a:r>
              <a:rPr lang="pt-PT" dirty="0" err="1" smtClean="0"/>
              <a:t>production</a:t>
            </a:r>
            <a:endParaRPr lang="pt-PT" dirty="0"/>
          </a:p>
          <a:p>
            <a:r>
              <a:rPr lang="pt-PT" dirty="0" err="1" smtClean="0"/>
              <a:t>Very</a:t>
            </a:r>
            <a:r>
              <a:rPr lang="pt-PT" dirty="0" smtClean="0"/>
              <a:t> </a:t>
            </a:r>
            <a:r>
              <a:rPr lang="pt-PT" dirty="0" err="1" smtClean="0"/>
              <a:t>suppressed</a:t>
            </a:r>
            <a:r>
              <a:rPr lang="pt-PT" dirty="0" smtClean="0"/>
              <a:t> </a:t>
            </a:r>
            <a:r>
              <a:rPr lang="pt-PT" dirty="0" err="1"/>
              <a:t>in</a:t>
            </a:r>
            <a:r>
              <a:rPr lang="pt-PT" dirty="0"/>
              <a:t> SM</a:t>
            </a:r>
            <a:r>
              <a:rPr lang="pt-PT" dirty="0" smtClean="0"/>
              <a:t>! </a:t>
            </a:r>
          </a:p>
          <a:p>
            <a:pPr lvl="1"/>
            <a:r>
              <a:rPr lang="pt-PT" dirty="0" smtClean="0"/>
              <a:t>Negative </a:t>
            </a:r>
            <a:r>
              <a:rPr lang="pt-PT" dirty="0" err="1" smtClean="0"/>
              <a:t>interference</a:t>
            </a:r>
            <a:r>
              <a:rPr lang="pt-PT" dirty="0" smtClean="0"/>
              <a:t> </a:t>
            </a:r>
            <a:r>
              <a:rPr lang="pt-PT" dirty="0" err="1" smtClean="0"/>
              <a:t>between</a:t>
            </a:r>
            <a:r>
              <a:rPr lang="pt-PT" dirty="0" smtClean="0"/>
              <a:t> LO </a:t>
            </a:r>
            <a:r>
              <a:rPr lang="pt-PT" dirty="0" err="1" smtClean="0"/>
              <a:t>diagrams</a:t>
            </a:r>
            <a:r>
              <a:rPr lang="pt-PT" dirty="0" smtClean="0"/>
              <a:t> </a:t>
            </a:r>
          </a:p>
          <a:p>
            <a:pPr lvl="1"/>
            <a:r>
              <a:rPr lang="pt-PT" dirty="0" smtClean="0"/>
              <a:t>Cross </a:t>
            </a:r>
            <a:r>
              <a:rPr lang="pt-PT" dirty="0" err="1" smtClean="0"/>
              <a:t>section</a:t>
            </a:r>
            <a:r>
              <a:rPr lang="pt-PT" dirty="0" smtClean="0"/>
              <a:t> 1500x </a:t>
            </a:r>
            <a:r>
              <a:rPr lang="pt-PT" dirty="0" err="1" smtClean="0"/>
              <a:t>less</a:t>
            </a:r>
            <a:r>
              <a:rPr lang="pt-PT" dirty="0" smtClean="0"/>
              <a:t> </a:t>
            </a:r>
            <a:r>
              <a:rPr lang="pt-PT" dirty="0" err="1" smtClean="0"/>
              <a:t>than</a:t>
            </a:r>
            <a:r>
              <a:rPr lang="pt-PT" dirty="0" smtClean="0"/>
              <a:t> </a:t>
            </a:r>
            <a:r>
              <a:rPr lang="pt-PT" dirty="0" err="1" smtClean="0"/>
              <a:t>ggF</a:t>
            </a:r>
            <a:endParaRPr lang="pt-PT" dirty="0"/>
          </a:p>
          <a:p>
            <a:r>
              <a:rPr lang="pt-PT" dirty="0" err="1" smtClean="0"/>
              <a:t>Wide</a:t>
            </a:r>
            <a:r>
              <a:rPr lang="pt-PT" dirty="0" smtClean="0"/>
              <a:t> range </a:t>
            </a:r>
            <a:r>
              <a:rPr lang="pt-PT" dirty="0" err="1" smtClean="0"/>
              <a:t>of</a:t>
            </a:r>
            <a:r>
              <a:rPr lang="pt-PT" dirty="0" smtClean="0"/>
              <a:t> </a:t>
            </a:r>
            <a:r>
              <a:rPr lang="pt-PT" dirty="0" err="1"/>
              <a:t>decay</a:t>
            </a:r>
            <a:r>
              <a:rPr lang="pt-PT" dirty="0"/>
              <a:t> </a:t>
            </a:r>
            <a:r>
              <a:rPr lang="pt-PT" dirty="0" smtClean="0"/>
              <a:t>BR </a:t>
            </a:r>
            <a:r>
              <a:rPr lang="pt-PT" dirty="0" err="1" smtClean="0"/>
              <a:t>and</a:t>
            </a:r>
            <a:r>
              <a:rPr lang="pt-PT" dirty="0" smtClean="0"/>
              <a:t> </a:t>
            </a:r>
            <a:r>
              <a:rPr lang="pt-PT" dirty="0" err="1" smtClean="0"/>
              <a:t>channel</a:t>
            </a:r>
            <a:r>
              <a:rPr lang="pt-PT" dirty="0" smtClean="0"/>
              <a:t> </a:t>
            </a:r>
            <a:r>
              <a:rPr lang="pt-PT" dirty="0" err="1" smtClean="0"/>
              <a:t>purity</a:t>
            </a:r>
            <a:endParaRPr lang="pt-PT" dirty="0" smtClean="0"/>
          </a:p>
          <a:p>
            <a:r>
              <a:rPr lang="pt-PT" dirty="0" err="1" smtClean="0">
                <a:solidFill>
                  <a:srgbClr val="000000"/>
                </a:solidFill>
              </a:rPr>
              <a:t>bbττ</a:t>
            </a:r>
            <a:r>
              <a:rPr lang="pt-PT" dirty="0" smtClean="0">
                <a:solidFill>
                  <a:srgbClr val="000000"/>
                </a:solidFill>
              </a:rPr>
              <a:t> </a:t>
            </a:r>
            <a:r>
              <a:rPr lang="pt-PT" dirty="0" err="1" smtClean="0">
                <a:solidFill>
                  <a:srgbClr val="000000"/>
                </a:solidFill>
              </a:rPr>
              <a:t>analysis</a:t>
            </a:r>
            <a:r>
              <a:rPr lang="pt-PT" dirty="0" smtClean="0">
                <a:solidFill>
                  <a:srgbClr val="000000"/>
                </a:solidFill>
              </a:rPr>
              <a:t>:</a:t>
            </a:r>
            <a:endParaRPr lang="pt-PT" dirty="0" smtClean="0"/>
          </a:p>
          <a:p>
            <a:pPr lvl="1"/>
            <a:r>
              <a:rPr lang="pt-PT" dirty="0" err="1" smtClean="0"/>
              <a:t>Used</a:t>
            </a:r>
            <a:r>
              <a:rPr lang="pt-PT" dirty="0" smtClean="0"/>
              <a:t> 36 fb</a:t>
            </a:r>
            <a:r>
              <a:rPr lang="pt-PT" baseline="30000" dirty="0" smtClean="0"/>
              <a:t>-1</a:t>
            </a:r>
            <a:r>
              <a:rPr lang="pt-PT" dirty="0" smtClean="0"/>
              <a:t> </a:t>
            </a:r>
            <a:r>
              <a:rPr lang="pt-PT" dirty="0" err="1" smtClean="0"/>
              <a:t>of</a:t>
            </a:r>
            <a:r>
              <a:rPr lang="pt-PT" dirty="0" smtClean="0"/>
              <a:t> 13 </a:t>
            </a:r>
            <a:r>
              <a:rPr lang="pt-PT" dirty="0" err="1" smtClean="0"/>
              <a:t>TeV</a:t>
            </a:r>
            <a:r>
              <a:rPr lang="pt-PT" dirty="0" smtClean="0"/>
              <a:t> data</a:t>
            </a:r>
          </a:p>
          <a:p>
            <a:pPr lvl="1"/>
            <a:r>
              <a:rPr lang="pt-PT" dirty="0" smtClean="0">
                <a:solidFill>
                  <a:srgbClr val="000000"/>
                </a:solidFill>
              </a:rPr>
              <a:t>Final </a:t>
            </a:r>
            <a:r>
              <a:rPr lang="pt-PT" dirty="0" err="1" smtClean="0">
                <a:solidFill>
                  <a:srgbClr val="000000"/>
                </a:solidFill>
              </a:rPr>
              <a:t>state</a:t>
            </a:r>
            <a:r>
              <a:rPr lang="pt-PT" dirty="0" smtClean="0">
                <a:solidFill>
                  <a:srgbClr val="000000"/>
                </a:solidFill>
              </a:rPr>
              <a:t> BR</a:t>
            </a:r>
            <a:r>
              <a:rPr lang="pt-PT" dirty="0">
                <a:solidFill>
                  <a:srgbClr val="000000"/>
                </a:solidFill>
              </a:rPr>
              <a:t>(</a:t>
            </a:r>
            <a:r>
              <a:rPr lang="pt-PT" dirty="0" err="1">
                <a:solidFill>
                  <a:srgbClr val="000000"/>
                </a:solidFill>
              </a:rPr>
              <a:t>bbττ</a:t>
            </a:r>
            <a:r>
              <a:rPr lang="pt-PT" dirty="0">
                <a:solidFill>
                  <a:srgbClr val="000000"/>
                </a:solidFill>
              </a:rPr>
              <a:t>)=</a:t>
            </a:r>
            <a:r>
              <a:rPr lang="pt-PT" dirty="0" smtClean="0">
                <a:solidFill>
                  <a:srgbClr val="000000"/>
                </a:solidFill>
              </a:rPr>
              <a:t>7%</a:t>
            </a:r>
          </a:p>
          <a:p>
            <a:pPr lvl="1"/>
            <a:r>
              <a:rPr lang="pt-PT" dirty="0" smtClean="0">
                <a:solidFill>
                  <a:srgbClr val="000000"/>
                </a:solidFill>
              </a:rPr>
              <a:t>Non-</a:t>
            </a:r>
            <a:r>
              <a:rPr lang="pt-PT" dirty="0" err="1" smtClean="0">
                <a:solidFill>
                  <a:srgbClr val="000000"/>
                </a:solidFill>
              </a:rPr>
              <a:t>Resonant</a:t>
            </a:r>
            <a:r>
              <a:rPr lang="pt-PT" dirty="0" smtClean="0">
                <a:solidFill>
                  <a:srgbClr val="000000"/>
                </a:solidFill>
              </a:rPr>
              <a:t> 95% CL </a:t>
            </a:r>
            <a:r>
              <a:rPr lang="pt-PT" dirty="0" err="1" smtClean="0">
                <a:solidFill>
                  <a:srgbClr val="000000"/>
                </a:solidFill>
              </a:rPr>
              <a:t>limit</a:t>
            </a:r>
            <a:r>
              <a:rPr lang="pt-PT" dirty="0" smtClean="0">
                <a:solidFill>
                  <a:srgbClr val="000000"/>
                </a:solidFill>
              </a:rPr>
              <a:t>: </a:t>
            </a:r>
          </a:p>
          <a:p>
            <a:pPr marL="914400" lvl="2" indent="0">
              <a:buNone/>
            </a:pPr>
            <a:r>
              <a:rPr lang="pt-PT" b="1" dirty="0" err="1" smtClean="0">
                <a:solidFill>
                  <a:srgbClr val="000000"/>
                </a:solidFill>
              </a:rPr>
              <a:t>μ</a:t>
            </a:r>
            <a:r>
              <a:rPr lang="pt-PT" b="1" dirty="0" smtClean="0">
                <a:solidFill>
                  <a:srgbClr val="000000"/>
                </a:solidFill>
              </a:rPr>
              <a:t> &lt; 12.7 </a:t>
            </a:r>
            <a:r>
              <a:rPr lang="pt-PT" b="1" dirty="0" err="1" smtClean="0">
                <a:solidFill>
                  <a:srgbClr val="000000"/>
                </a:solidFill>
              </a:rPr>
              <a:t>observed</a:t>
            </a:r>
            <a:r>
              <a:rPr lang="pt-PT" b="1" dirty="0" smtClean="0">
                <a:solidFill>
                  <a:srgbClr val="000000"/>
                </a:solidFill>
              </a:rPr>
              <a:t> (14.8 </a:t>
            </a:r>
            <a:r>
              <a:rPr lang="pt-PT" b="1" dirty="0" err="1" smtClean="0">
                <a:solidFill>
                  <a:srgbClr val="000000"/>
                </a:solidFill>
              </a:rPr>
              <a:t>expexcted</a:t>
            </a:r>
            <a:r>
              <a:rPr lang="pt-PT" b="1" dirty="0" smtClean="0">
                <a:solidFill>
                  <a:srgbClr val="000000"/>
                </a:solidFill>
              </a:rPr>
              <a:t>)</a:t>
            </a:r>
          </a:p>
          <a:p>
            <a:r>
              <a:rPr lang="pt-PT" dirty="0" err="1" smtClean="0">
                <a:solidFill>
                  <a:srgbClr val="FF0000"/>
                </a:solidFill>
              </a:rPr>
              <a:t>Combination</a:t>
            </a:r>
            <a:r>
              <a:rPr lang="pt-PT" dirty="0" smtClean="0">
                <a:solidFill>
                  <a:srgbClr val="FF0000"/>
                </a:solidFill>
              </a:rPr>
              <a:t>: </a:t>
            </a:r>
            <a:r>
              <a:rPr lang="pt-PT" dirty="0" err="1" smtClean="0">
                <a:solidFill>
                  <a:srgbClr val="FF0000"/>
                </a:solidFill>
              </a:rPr>
              <a:t>at</a:t>
            </a:r>
            <a:r>
              <a:rPr lang="pt-PT" dirty="0" smtClean="0">
                <a:solidFill>
                  <a:srgbClr val="FF0000"/>
                </a:solidFill>
              </a:rPr>
              <a:t> ≈10 x SM </a:t>
            </a:r>
            <a:r>
              <a:rPr lang="pt-PT" dirty="0" err="1" smtClean="0">
                <a:solidFill>
                  <a:srgbClr val="FF0000"/>
                </a:solidFill>
              </a:rPr>
              <a:t>sensitivity</a:t>
            </a:r>
            <a:r>
              <a:rPr lang="pt-PT" dirty="0" smtClean="0">
                <a:solidFill>
                  <a:srgbClr val="FF0000"/>
                </a:solidFill>
              </a:rPr>
              <a:t> – </a:t>
            </a:r>
            <a:r>
              <a:rPr lang="pt-PT" dirty="0" err="1" smtClean="0">
                <a:solidFill>
                  <a:srgbClr val="FF0000"/>
                </a:solidFill>
              </a:rPr>
              <a:t>with</a:t>
            </a:r>
            <a:r>
              <a:rPr lang="pt-PT" dirty="0" smtClean="0">
                <a:solidFill>
                  <a:srgbClr val="FF0000"/>
                </a:solidFill>
              </a:rPr>
              <a:t> 3% </a:t>
            </a:r>
            <a:r>
              <a:rPr lang="pt-PT" dirty="0" err="1" smtClean="0">
                <a:solidFill>
                  <a:srgbClr val="FF0000"/>
                </a:solidFill>
              </a:rPr>
              <a:t>of</a:t>
            </a:r>
            <a:r>
              <a:rPr lang="pt-PT" dirty="0" smtClean="0">
                <a:solidFill>
                  <a:srgbClr val="FF0000"/>
                </a:solidFill>
              </a:rPr>
              <a:t> </a:t>
            </a:r>
            <a:r>
              <a:rPr lang="pt-PT" dirty="0" err="1" smtClean="0">
                <a:solidFill>
                  <a:srgbClr val="FF0000"/>
                </a:solidFill>
              </a:rPr>
              <a:t>the</a:t>
            </a:r>
            <a:r>
              <a:rPr lang="pt-PT" dirty="0" smtClean="0">
                <a:solidFill>
                  <a:srgbClr val="FF0000"/>
                </a:solidFill>
              </a:rPr>
              <a:t> HL-LHC </a:t>
            </a:r>
            <a:r>
              <a:rPr lang="pt-PT" dirty="0" err="1" smtClean="0">
                <a:solidFill>
                  <a:srgbClr val="FF0000"/>
                </a:solidFill>
              </a:rPr>
              <a:t>luminosity</a:t>
            </a:r>
            <a:r>
              <a:rPr lang="pt-PT" dirty="0" smtClean="0">
                <a:solidFill>
                  <a:srgbClr val="FF0000"/>
                </a:solidFill>
              </a:rPr>
              <a:t> </a:t>
            </a:r>
            <a:r>
              <a:rPr lang="pt-PT" dirty="0" err="1" smtClean="0">
                <a:solidFill>
                  <a:srgbClr val="FF0000"/>
                </a:solidFill>
              </a:rPr>
              <a:t>analyzed</a:t>
            </a:r>
            <a:endParaRPr lang="pt-PT" dirty="0">
              <a:solidFill>
                <a:srgbClr val="FF0000"/>
              </a:solidFill>
            </a:endParaRPr>
          </a:p>
        </p:txBody>
      </p:sp>
      <p:sp>
        <p:nvSpPr>
          <p:cNvPr id="4" name="Date Placeholder 3"/>
          <p:cNvSpPr>
            <a:spLocks noGrp="1"/>
          </p:cNvSpPr>
          <p:nvPr>
            <p:ph type="dt" sz="half" idx="10"/>
          </p:nvPr>
        </p:nvSpPr>
        <p:spPr/>
        <p:txBody>
          <a:bodyPr/>
          <a:lstStyle/>
          <a:p>
            <a:r>
              <a:rPr lang="en-US" smtClean="0"/>
              <a:t>Ricardo Gonçalo</a:t>
            </a:r>
            <a:endParaRPr lang="pt-PT" dirty="0"/>
          </a:p>
        </p:txBody>
      </p:sp>
      <p:sp>
        <p:nvSpPr>
          <p:cNvPr id="5" name="Footer Placeholder 4"/>
          <p:cNvSpPr>
            <a:spLocks noGrp="1"/>
          </p:cNvSpPr>
          <p:nvPr>
            <p:ph type="ftr" sz="quarter" idx="11"/>
          </p:nvPr>
        </p:nvSpPr>
        <p:spPr/>
        <p:txBody>
          <a:bodyPr/>
          <a:lstStyle/>
          <a:p>
            <a:r>
              <a:rPr lang="pt-PT" smtClean="0"/>
              <a:t>Seminar 15 May 2019 - FCUL</a:t>
            </a:r>
            <a:endParaRPr lang="pt-PT"/>
          </a:p>
        </p:txBody>
      </p:sp>
      <p:sp>
        <p:nvSpPr>
          <p:cNvPr id="6" name="Slide Number Placeholder 5"/>
          <p:cNvSpPr>
            <a:spLocks noGrp="1"/>
          </p:cNvSpPr>
          <p:nvPr>
            <p:ph type="sldNum" sz="quarter" idx="12"/>
          </p:nvPr>
        </p:nvSpPr>
        <p:spPr/>
        <p:txBody>
          <a:bodyPr/>
          <a:lstStyle/>
          <a:p>
            <a:fld id="{9B03DFD9-BCD4-D04F-A8C7-92475F67CE52}" type="slidenum">
              <a:rPr lang="pt-PT" smtClean="0"/>
              <a:t>59</a:t>
            </a:fld>
            <a:endParaRPr lang="pt-PT"/>
          </a:p>
        </p:txBody>
      </p:sp>
      <p:sp>
        <p:nvSpPr>
          <p:cNvPr id="2" name="Title 1"/>
          <p:cNvSpPr>
            <a:spLocks noGrp="1"/>
          </p:cNvSpPr>
          <p:nvPr>
            <p:ph type="title"/>
          </p:nvPr>
        </p:nvSpPr>
        <p:spPr>
          <a:xfrm>
            <a:off x="457200" y="274638"/>
            <a:ext cx="8229600" cy="922114"/>
          </a:xfrm>
        </p:spPr>
        <p:txBody>
          <a:bodyPr/>
          <a:lstStyle/>
          <a:p>
            <a:r>
              <a:rPr lang="pt-PT" dirty="0" smtClean="0"/>
              <a:t>Triple </a:t>
            </a:r>
            <a:r>
              <a:rPr lang="pt-PT" dirty="0" err="1" smtClean="0"/>
              <a:t>Higgs</a:t>
            </a:r>
            <a:r>
              <a:rPr lang="pt-PT" dirty="0" smtClean="0"/>
              <a:t> </a:t>
            </a:r>
            <a:r>
              <a:rPr lang="pt-PT" dirty="0" err="1" smtClean="0"/>
              <a:t>coupling</a:t>
            </a:r>
            <a:endParaRPr lang="pt-PT" dirty="0"/>
          </a:p>
        </p:txBody>
      </p:sp>
      <p:sp>
        <p:nvSpPr>
          <p:cNvPr id="11" name="TextBox 10"/>
          <p:cNvSpPr txBox="1"/>
          <p:nvPr/>
        </p:nvSpPr>
        <p:spPr>
          <a:xfrm>
            <a:off x="3124201" y="-27384"/>
            <a:ext cx="6056312" cy="369332"/>
          </a:xfrm>
          <a:prstGeom prst="rect">
            <a:avLst/>
          </a:prstGeom>
          <a:noFill/>
        </p:spPr>
        <p:txBody>
          <a:bodyPr wrap="square" rtlCol="0">
            <a:spAutoFit/>
          </a:bodyPr>
          <a:lstStyle/>
          <a:p>
            <a:pPr algn="r"/>
            <a:r>
              <a:rPr lang="pt-PT" dirty="0"/>
              <a:t>arXiv:</a:t>
            </a:r>
            <a:r>
              <a:rPr lang="pt-PT" dirty="0" smtClean="0"/>
              <a:t>1808.00336 [</a:t>
            </a:r>
            <a:r>
              <a:rPr lang="pt-PT" dirty="0" err="1" smtClean="0"/>
              <a:t>hep-ex</a:t>
            </a:r>
            <a:r>
              <a:rPr lang="pt-PT" dirty="0" smtClean="0"/>
              <a:t>]; </a:t>
            </a:r>
            <a:r>
              <a:rPr lang="pt-PT" dirty="0"/>
              <a:t>ATLAS-CONF-2018-043</a:t>
            </a:r>
          </a:p>
        </p:txBody>
      </p:sp>
      <p:pic>
        <p:nvPicPr>
          <p:cNvPr id="14" name="Picture 13"/>
          <p:cNvPicPr>
            <a:picLocks noChangeAspect="1"/>
          </p:cNvPicPr>
          <p:nvPr/>
        </p:nvPicPr>
        <p:blipFill>
          <a:blip r:embed="rId7"/>
          <a:stretch>
            <a:fillRect/>
          </a:stretch>
        </p:blipFill>
        <p:spPr>
          <a:xfrm>
            <a:off x="9612560" y="1547855"/>
            <a:ext cx="7823200" cy="1841500"/>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857677" y="3180492"/>
            <a:ext cx="3492077" cy="2592332"/>
          </a:xfrm>
          <a:prstGeom prst="rect">
            <a:avLst/>
          </a:prstGeom>
        </p:spPr>
      </p:pic>
      <p:grpSp>
        <p:nvGrpSpPr>
          <p:cNvPr id="19" name="Group 18"/>
          <p:cNvGrpSpPr/>
          <p:nvPr/>
        </p:nvGrpSpPr>
        <p:grpSpPr>
          <a:xfrm>
            <a:off x="-2289" y="4351"/>
            <a:ext cx="1630388" cy="1408425"/>
            <a:chOff x="7683061" y="1329901"/>
            <a:chExt cx="1463776" cy="1218545"/>
          </a:xfrm>
        </p:grpSpPr>
        <p:pic>
          <p:nvPicPr>
            <p:cNvPr id="20" name="Picture 19"/>
            <p:cNvPicPr>
              <a:picLocks noChangeAspect="1"/>
            </p:cNvPicPr>
            <p:nvPr/>
          </p:nvPicPr>
          <p:blipFill>
            <a:blip r:embed="rId9"/>
            <a:stretch>
              <a:fillRect/>
            </a:stretch>
          </p:blipFill>
          <p:spPr>
            <a:xfrm>
              <a:off x="7683061" y="1329901"/>
              <a:ext cx="1454814" cy="955869"/>
            </a:xfrm>
            <a:prstGeom prst="rect">
              <a:avLst/>
            </a:prstGeom>
          </p:spPr>
        </p:pic>
        <p:sp>
          <p:nvSpPr>
            <p:cNvPr id="21" name="TextBox 20"/>
            <p:cNvSpPr txBox="1"/>
            <p:nvPr/>
          </p:nvSpPr>
          <p:spPr>
            <a:xfrm rot="20650050">
              <a:off x="7909439" y="1989251"/>
              <a:ext cx="1237398" cy="559195"/>
            </a:xfrm>
            <a:prstGeom prst="rect">
              <a:avLst/>
            </a:prstGeom>
            <a:noFill/>
          </p:spPr>
          <p:txBody>
            <a:bodyPr wrap="square" rtlCol="0">
              <a:spAutoFit/>
            </a:bodyPr>
            <a:lstStyle/>
            <a:p>
              <a:r>
                <a:rPr lang="pt-PT" b="1" dirty="0" smtClean="0">
                  <a:sym typeface="Wingdings"/>
                </a:rPr>
                <a:t>7 </a:t>
              </a:r>
              <a:r>
                <a:rPr lang="pt-PT" b="1" dirty="0" err="1" smtClean="0">
                  <a:sym typeface="Wingdings"/>
                </a:rPr>
                <a:t>July</a:t>
              </a:r>
              <a:r>
                <a:rPr lang="pt-PT" b="1" dirty="0" smtClean="0">
                  <a:sym typeface="Wingdings"/>
                </a:rPr>
                <a:t> 2018</a:t>
              </a:r>
            </a:p>
            <a:p>
              <a:r>
                <a:rPr lang="pt-PT" b="1" dirty="0" smtClean="0">
                  <a:sym typeface="Wingdings"/>
                </a:rPr>
                <a:t>4 </a:t>
              </a:r>
              <a:r>
                <a:rPr lang="pt-PT" b="1" dirty="0" err="1" smtClean="0">
                  <a:sym typeface="Wingdings"/>
                </a:rPr>
                <a:t>Sep</a:t>
              </a:r>
              <a:r>
                <a:rPr lang="pt-PT" b="1" dirty="0" smtClean="0">
                  <a:sym typeface="Wingdings"/>
                </a:rPr>
                <a:t> 2018</a:t>
              </a:r>
              <a:endParaRPr lang="pt-PT" dirty="0"/>
            </a:p>
          </p:txBody>
        </p:sp>
      </p:grpSp>
      <p:pic>
        <p:nvPicPr>
          <p:cNvPr id="7" name="Picture 6"/>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933056" y="4351"/>
            <a:ext cx="3595820" cy="2841048"/>
          </a:xfrm>
          <a:prstGeom prst="rect">
            <a:avLst/>
          </a:prstGeom>
        </p:spPr>
      </p:pic>
      <p:sp>
        <p:nvSpPr>
          <p:cNvPr id="8" name="TextBox 7"/>
          <p:cNvSpPr txBox="1"/>
          <p:nvPr/>
        </p:nvSpPr>
        <p:spPr>
          <a:xfrm>
            <a:off x="107504" y="6156012"/>
            <a:ext cx="5156281" cy="369332"/>
          </a:xfrm>
          <a:prstGeom prst="rect">
            <a:avLst/>
          </a:prstGeom>
          <a:noFill/>
        </p:spPr>
        <p:txBody>
          <a:bodyPr wrap="square" rtlCol="0">
            <a:spAutoFit/>
          </a:bodyPr>
          <a:lstStyle/>
          <a:p>
            <a:r>
              <a:rPr lang="pt-PT" dirty="0" err="1" smtClean="0"/>
              <a:t>Di-Higgs</a:t>
            </a:r>
            <a:r>
              <a:rPr lang="pt-PT" dirty="0" smtClean="0"/>
              <a:t> </a:t>
            </a:r>
            <a:r>
              <a:rPr lang="pt-PT" dirty="0" err="1" smtClean="0"/>
              <a:t>combination</a:t>
            </a:r>
            <a:r>
              <a:rPr lang="pt-PT" dirty="0" smtClean="0"/>
              <a:t> </a:t>
            </a:r>
            <a:r>
              <a:rPr lang="pt-PT" dirty="0" err="1" smtClean="0"/>
              <a:t>plot</a:t>
            </a:r>
            <a:r>
              <a:rPr lang="pt-PT" dirty="0" smtClean="0"/>
              <a:t> </a:t>
            </a:r>
            <a:r>
              <a:rPr lang="pt-PT" dirty="0" smtClean="0">
                <a:hlinkClick r:id="rId11"/>
              </a:rPr>
              <a:t>here</a:t>
            </a:r>
            <a:endParaRPr lang="pt-PT" dirty="0"/>
          </a:p>
        </p:txBody>
      </p:sp>
      <p:pic>
        <p:nvPicPr>
          <p:cNvPr id="10" name="Picture 9"/>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004048" y="3573016"/>
            <a:ext cx="3672407" cy="2880428"/>
          </a:xfrm>
          <a:prstGeom prst="rect">
            <a:avLst/>
          </a:prstGeom>
        </p:spPr>
      </p:pic>
    </p:spTree>
    <p:extLst>
      <p:ext uri="{BB962C8B-B14F-4D97-AF65-F5344CB8AC3E}">
        <p14:creationId xmlns:p14="http://schemas.microsoft.com/office/powerpoint/2010/main" val="17607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Symmetries in field theory"/>
          <p:cNvSpPr txBox="1">
            <a:spLocks noGrp="1"/>
          </p:cNvSpPr>
          <p:nvPr>
            <p:ph type="title"/>
          </p:nvPr>
        </p:nvSpPr>
        <p:spPr>
          <a:prstGeom prst="rect">
            <a:avLst/>
          </a:prstGeom>
        </p:spPr>
        <p:txBody>
          <a:bodyPr>
            <a:normAutofit/>
          </a:bodyPr>
          <a:lstStyle>
            <a:lvl1pPr>
              <a:lnSpc>
                <a:spcPct val="93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3600"/>
            </a:lvl1pPr>
          </a:lstStyle>
          <a:p>
            <a:r>
              <a:rPr sz="4400" dirty="0"/>
              <a:t>Symmetries in field theory</a:t>
            </a:r>
          </a:p>
        </p:txBody>
      </p:sp>
      <p:sp>
        <p:nvSpPr>
          <p:cNvPr id="2" name="Content Placeholder 1"/>
          <p:cNvSpPr>
            <a:spLocks noGrp="1"/>
          </p:cNvSpPr>
          <p:nvPr>
            <p:ph idx="1"/>
          </p:nvPr>
        </p:nvSpPr>
        <p:spPr>
          <a:xfrm>
            <a:off x="244249" y="1243941"/>
            <a:ext cx="8678040" cy="1388717"/>
          </a:xfrm>
        </p:spPr>
        <p:txBody>
          <a:bodyPr>
            <a:normAutofit fontScale="92500"/>
          </a:bodyPr>
          <a:lstStyle/>
          <a:p>
            <a:r>
              <a:rPr lang="pt-PT" dirty="0" err="1"/>
              <a:t>Symmetries</a:t>
            </a:r>
            <a:r>
              <a:rPr lang="pt-PT" dirty="0"/>
              <a:t> </a:t>
            </a:r>
            <a:r>
              <a:rPr lang="pt-PT" dirty="0" smtClean="0"/>
              <a:t>→  </a:t>
            </a:r>
            <a:r>
              <a:rPr lang="pt-PT" dirty="0" err="1"/>
              <a:t>Interactions</a:t>
            </a:r>
            <a:r>
              <a:rPr lang="pt-PT" dirty="0"/>
              <a:t>!</a:t>
            </a:r>
          </a:p>
          <a:p>
            <a:r>
              <a:rPr lang="pt-PT" dirty="0" err="1"/>
              <a:t>Equations</a:t>
            </a:r>
            <a:r>
              <a:rPr lang="pt-PT" dirty="0"/>
              <a:t> </a:t>
            </a:r>
            <a:r>
              <a:rPr lang="pt-PT" dirty="0" err="1"/>
              <a:t>locally</a:t>
            </a:r>
            <a:r>
              <a:rPr lang="pt-PT" dirty="0"/>
              <a:t> </a:t>
            </a:r>
            <a:r>
              <a:rPr lang="pt-PT" dirty="0" err="1"/>
              <a:t>invariant</a:t>
            </a:r>
            <a:r>
              <a:rPr lang="pt-PT" dirty="0"/>
              <a:t> for </a:t>
            </a:r>
            <a:r>
              <a:rPr lang="pt-PT" dirty="0" err="1"/>
              <a:t>certain</a:t>
            </a:r>
            <a:r>
              <a:rPr lang="pt-PT" dirty="0"/>
              <a:t> </a:t>
            </a:r>
            <a:r>
              <a:rPr lang="pt-PT" dirty="0" err="1"/>
              <a:t>symmetries</a:t>
            </a:r>
            <a:endParaRPr lang="pt-PT" dirty="0"/>
          </a:p>
        </p:txBody>
      </p:sp>
      <p:sp>
        <p:nvSpPr>
          <p:cNvPr id="263" name="Slide Number"/>
          <p:cNvSpPr txBox="1">
            <a:spLocks noGrp="1"/>
          </p:cNvSpPr>
          <p:nvPr>
            <p:ph type="sldNum" sz="quarter" idx="12"/>
          </p:nvPr>
        </p:nvSpPr>
        <p:spPr>
          <a:prstGeom prst="rect">
            <a:avLst/>
          </a:prstGeom>
          <a:extLst>
            <a:ext uri="{C572A759-6A51-4108-AA02-DFA0A04FC94B}">
              <ma14:wrappingTextBoxFlag xmlns:ma14="http://schemas.microsoft.com/office/mac/drawingml/2011/main" val="1"/>
            </a:ext>
          </a:extLst>
        </p:spPr>
        <p:txBody>
          <a:bodyPr/>
          <a:lstStyle>
            <a:lvl1pPr>
              <a:defRPr sz="1600">
                <a:solidFill>
                  <a:srgbClr val="000000"/>
                </a:solidFill>
                <a:latin typeface="Century Schoolbook L"/>
                <a:ea typeface="Century Schoolbook L"/>
                <a:cs typeface="Century Schoolbook L"/>
                <a:sym typeface="Century Schoolbook L"/>
              </a:defRPr>
            </a:lvl1pPr>
          </a:lstStyle>
          <a:p>
            <a:fld id="{86CB4B4D-7CA3-9044-876B-883B54F8677D}" type="slidenum">
              <a:t>6</a:t>
            </a:fld>
            <a:endParaRPr/>
          </a:p>
        </p:txBody>
      </p:sp>
      <p:pic>
        <p:nvPicPr>
          <p:cNvPr id="264" name="image.png" descr="image.png"/>
          <p:cNvPicPr>
            <a:picLocks noChangeAspect="1"/>
          </p:cNvPicPr>
          <p:nvPr/>
        </p:nvPicPr>
        <p:blipFill>
          <a:blip r:embed="rId2">
            <a:extLst/>
          </a:blip>
          <a:stretch>
            <a:fillRect/>
          </a:stretch>
        </p:blipFill>
        <p:spPr>
          <a:xfrm>
            <a:off x="3091709" y="2348880"/>
            <a:ext cx="4964114" cy="2114550"/>
          </a:xfrm>
          <a:prstGeom prst="rect">
            <a:avLst/>
          </a:prstGeom>
          <a:ln w="12700">
            <a:miter lim="400000"/>
          </a:ln>
        </p:spPr>
      </p:pic>
      <p:sp>
        <p:nvSpPr>
          <p:cNvPr id="267" name="U(1) × SU(2) × SU(3)"/>
          <p:cNvSpPr txBox="1"/>
          <p:nvPr/>
        </p:nvSpPr>
        <p:spPr>
          <a:xfrm>
            <a:off x="2643187" y="4937025"/>
            <a:ext cx="5861159" cy="826601"/>
          </a:xfrm>
          <a:prstGeom prst="rect">
            <a:avLst/>
          </a:prstGeom>
          <a:ln w="12700">
            <a:miter lim="400000"/>
          </a:ln>
          <a:extLst>
            <a:ext uri="{C572A759-6A51-4108-AA02-DFA0A04FC94B}">
              <ma14:wrappingTextBoxFlag xmlns:ma14="http://schemas.microsoft.com/office/mac/drawingml/2011/main" val="1"/>
            </a:ext>
          </a:extLst>
        </p:spPr>
        <p:txBody>
          <a:bodyPr wrap="none" lIns="44999" tIns="44999" rIns="44999" bIns="44999">
            <a:spAutoFit/>
          </a:bodyPr>
          <a:lstStyle/>
          <a:p>
            <a: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4800">
                <a:solidFill>
                  <a:srgbClr val="FF0000"/>
                </a:solidFill>
                <a:latin typeface="Century Schoolbook L"/>
                <a:ea typeface="Century Schoolbook L"/>
                <a:cs typeface="Century Schoolbook L"/>
                <a:sym typeface="Century Schoolbook L"/>
              </a:defRPr>
            </a:pPr>
            <a:r>
              <a:t>U(1)</a:t>
            </a:r>
            <a:r>
              <a:rPr>
                <a:solidFill>
                  <a:srgbClr val="000000"/>
                </a:solidFill>
              </a:rPr>
              <a:t> </a:t>
            </a:r>
            <a:r>
              <a:rPr>
                <a:solidFill>
                  <a:srgbClr val="000000"/>
                </a:solidFill>
                <a:latin typeface="Symbol Neu"/>
                <a:ea typeface="Symbol Neu"/>
                <a:cs typeface="Symbol Neu"/>
                <a:sym typeface="Symbol Neu"/>
              </a:rPr>
              <a:t>× </a:t>
            </a:r>
            <a:r>
              <a:rPr>
                <a:solidFill>
                  <a:srgbClr val="0000FF"/>
                </a:solidFill>
              </a:rPr>
              <a:t>SU(2) </a:t>
            </a:r>
            <a:r>
              <a:rPr>
                <a:solidFill>
                  <a:srgbClr val="000000"/>
                </a:solidFill>
                <a:latin typeface="Symbol Neu"/>
                <a:ea typeface="Symbol Neu"/>
                <a:cs typeface="Symbol Neu"/>
                <a:sym typeface="Symbol Neu"/>
              </a:rPr>
              <a:t>× </a:t>
            </a:r>
            <a:r>
              <a:rPr>
                <a:solidFill>
                  <a:srgbClr val="008000"/>
                </a:solidFill>
              </a:rPr>
              <a:t>SU(3)</a:t>
            </a:r>
          </a:p>
        </p:txBody>
      </p:sp>
      <p:sp>
        <p:nvSpPr>
          <p:cNvPr id="268" name="Phase"/>
          <p:cNvSpPr txBox="1"/>
          <p:nvPr/>
        </p:nvSpPr>
        <p:spPr>
          <a:xfrm>
            <a:off x="2829069" y="4473575"/>
            <a:ext cx="893474" cy="394800"/>
          </a:xfrm>
          <a:prstGeom prst="rect">
            <a:avLst/>
          </a:prstGeom>
          <a:ln w="12700">
            <a:miter lim="400000"/>
          </a:ln>
          <a:extLst>
            <a:ext uri="{C572A759-6A51-4108-AA02-DFA0A04FC94B}">
              <ma14:wrappingTextBoxFlag xmlns:ma14="http://schemas.microsoft.com/office/mac/drawingml/2011/main" val="1"/>
            </a:ext>
          </a:extLst>
        </p:spPr>
        <p:txBody>
          <a:bodyPr wrap="none" lIns="44999" tIns="44999" rIns="44999" bIns="44999">
            <a:spAutoFit/>
          </a:bodyPr>
          <a:lstStyle>
            <a:lvl1pPr algn="ctr">
              <a:lnSpc>
                <a:spcPct val="10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latin typeface="Century Schoolbook L"/>
                <a:ea typeface="Century Schoolbook L"/>
                <a:cs typeface="Century Schoolbook L"/>
                <a:sym typeface="Century Schoolbook L"/>
              </a:defRPr>
            </a:lvl1pPr>
          </a:lstStyle>
          <a:p>
            <a:r>
              <a:t>Phase </a:t>
            </a:r>
          </a:p>
        </p:txBody>
      </p:sp>
      <p:sp>
        <p:nvSpPr>
          <p:cNvPr id="269" name="3D rotation"/>
          <p:cNvSpPr txBox="1"/>
          <p:nvPr/>
        </p:nvSpPr>
        <p:spPr>
          <a:xfrm>
            <a:off x="4449584" y="4499068"/>
            <a:ext cx="1345168" cy="394801"/>
          </a:xfrm>
          <a:prstGeom prst="rect">
            <a:avLst/>
          </a:prstGeom>
          <a:ln w="12700">
            <a:miter lim="400000"/>
          </a:ln>
          <a:extLst>
            <a:ext uri="{C572A759-6A51-4108-AA02-DFA0A04FC94B}">
              <ma14:wrappingTextBoxFlag xmlns:ma14="http://schemas.microsoft.com/office/mac/drawingml/2011/main" val="1"/>
            </a:ext>
          </a:extLst>
        </p:spPr>
        <p:txBody>
          <a:bodyPr wrap="none" lIns="44999" tIns="44999" rIns="44999" bIns="44999">
            <a:spAutoFit/>
          </a:bodyPr>
          <a:lstStyle>
            <a:lvl1pPr algn="ctr">
              <a:lnSpc>
                <a:spcPct val="10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latin typeface="Century Schoolbook L"/>
                <a:ea typeface="Century Schoolbook L"/>
                <a:cs typeface="Century Schoolbook L"/>
                <a:sym typeface="Century Schoolbook L"/>
              </a:defRPr>
            </a:lvl1pPr>
          </a:lstStyle>
          <a:p>
            <a:r>
              <a:t>3D rotation</a:t>
            </a:r>
          </a:p>
        </p:txBody>
      </p:sp>
      <p:sp>
        <p:nvSpPr>
          <p:cNvPr id="270" name="Generalisation of SU(2)"/>
          <p:cNvSpPr txBox="1"/>
          <p:nvPr/>
        </p:nvSpPr>
        <p:spPr>
          <a:xfrm>
            <a:off x="6521792" y="4321175"/>
            <a:ext cx="2024660" cy="699600"/>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lvl1pPr algn="ctr">
              <a:lnSpc>
                <a:spcPct val="10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latin typeface="Century Schoolbook L"/>
                <a:ea typeface="Century Schoolbook L"/>
                <a:cs typeface="Century Schoolbook L"/>
                <a:sym typeface="Century Schoolbook L"/>
              </a:defRPr>
            </a:lvl1pPr>
          </a:lstStyle>
          <a:p>
            <a:r>
              <a:t>Generalisation of SU(2)</a:t>
            </a:r>
          </a:p>
        </p:txBody>
      </p:sp>
      <p:grpSp>
        <p:nvGrpSpPr>
          <p:cNvPr id="273" name="Group"/>
          <p:cNvGrpSpPr/>
          <p:nvPr/>
        </p:nvGrpSpPr>
        <p:grpSpPr>
          <a:xfrm>
            <a:off x="215900" y="3681412"/>
            <a:ext cx="2160588" cy="1095376"/>
            <a:chOff x="0" y="0"/>
            <a:chExt cx="2160587" cy="1095375"/>
          </a:xfrm>
        </p:grpSpPr>
        <p:sp>
          <p:nvSpPr>
            <p:cNvPr id="271" name="Rectangle"/>
            <p:cNvSpPr/>
            <p:nvPr/>
          </p:nvSpPr>
          <p:spPr>
            <a:xfrm>
              <a:off x="0" y="-1"/>
              <a:ext cx="2160588" cy="1095377"/>
            </a:xfrm>
            <a:prstGeom prst="rect">
              <a:avLst/>
            </a:prstGeom>
            <a:noFill/>
            <a:ln w="9525" cap="flat">
              <a:solidFill>
                <a:srgbClr val="000000"/>
              </a:solidFill>
              <a:prstDash val="solid"/>
              <a:round/>
            </a:ln>
            <a:effectLst/>
          </p:spPr>
          <p:txBody>
            <a:bodyPr wrap="square" lIns="45719" tIns="45719" rIns="45719" bIns="45719" numCol="1" anchor="t">
              <a:noAutofit/>
            </a:bodyPr>
            <a:lstStyle/>
            <a:p>
              <a:pPr algn="ctr">
                <a:lnSpc>
                  <a:spcPct val="10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200">
                  <a:latin typeface="Century Schoolbook L"/>
                  <a:ea typeface="Century Schoolbook L"/>
                  <a:cs typeface="Century Schoolbook L"/>
                  <a:sym typeface="Century Schoolbook L"/>
                </a:defRPr>
              </a:pPr>
              <a:endParaRPr/>
            </a:p>
          </p:txBody>
        </p:sp>
        <p:sp>
          <p:nvSpPr>
            <p:cNvPr id="272" name="Standard Model Symmetry Group"/>
            <p:cNvSpPr txBox="1"/>
            <p:nvPr/>
          </p:nvSpPr>
          <p:spPr>
            <a:xfrm>
              <a:off x="0" y="-1"/>
              <a:ext cx="2160588" cy="1080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4999" tIns="44999" rIns="44999" bIns="44999" numCol="1" anchor="t">
              <a:spAutoFit/>
            </a:bodyPr>
            <a:lstStyle>
              <a:lvl1pPr algn="ctr">
                <a:lnSpc>
                  <a:spcPct val="10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200">
                  <a:latin typeface="Century Schoolbook L"/>
                  <a:ea typeface="Century Schoolbook L"/>
                  <a:cs typeface="Century Schoolbook L"/>
                  <a:sym typeface="Century Schoolbook L"/>
                </a:defRPr>
              </a:lvl1pPr>
            </a:lstStyle>
            <a:p>
              <a:r>
                <a:rPr dirty="0"/>
                <a:t>Standard Model Symmetry Group</a:t>
              </a:r>
            </a:p>
          </p:txBody>
        </p:sp>
      </p:grpSp>
      <p:sp>
        <p:nvSpPr>
          <p:cNvPr id="274" name="Line"/>
          <p:cNvSpPr/>
          <p:nvPr/>
        </p:nvSpPr>
        <p:spPr>
          <a:xfrm flipH="1">
            <a:off x="2461974" y="5741030"/>
            <a:ext cx="388310" cy="388310"/>
          </a:xfrm>
          <a:prstGeom prst="line">
            <a:avLst/>
          </a:prstGeom>
          <a:ln w="25400">
            <a:solidFill>
              <a:srgbClr val="FF0000"/>
            </a:solidFill>
            <a:tailEnd type="triangle"/>
          </a:ln>
        </p:spPr>
        <p:txBody>
          <a:bodyPr lIns="45719" rIns="45719"/>
          <a:lstStyle/>
          <a:p>
            <a:endParaRPr/>
          </a:p>
        </p:txBody>
      </p:sp>
      <p:sp>
        <p:nvSpPr>
          <p:cNvPr id="275" name="Photon…"/>
          <p:cNvSpPr txBox="1"/>
          <p:nvPr/>
        </p:nvSpPr>
        <p:spPr>
          <a:xfrm>
            <a:off x="1116568" y="5770746"/>
            <a:ext cx="2519363" cy="699601"/>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p>
            <a:pPr>
              <a:lnSpc>
                <a:spcPct val="10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solidFill>
                  <a:srgbClr val="DC2300"/>
                </a:solidFill>
                <a:latin typeface="Century Schoolbook L"/>
                <a:ea typeface="Century Schoolbook L"/>
                <a:cs typeface="Century Schoolbook L"/>
                <a:sym typeface="Century Schoolbook L"/>
              </a:defRPr>
            </a:pPr>
            <a:r>
              <a:t>Photon</a:t>
            </a:r>
          </a:p>
          <a:p>
            <a:pPr>
              <a:lnSpc>
                <a:spcPct val="10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solidFill>
                  <a:srgbClr val="DC2300"/>
                </a:solidFill>
                <a:latin typeface="Century Schoolbook L"/>
                <a:ea typeface="Century Schoolbook L"/>
                <a:cs typeface="Century Schoolbook L"/>
                <a:sym typeface="Century Schoolbook L"/>
              </a:defRPr>
            </a:pPr>
            <a:r>
              <a:t>Electromagnetism</a:t>
            </a:r>
          </a:p>
        </p:txBody>
      </p:sp>
      <p:sp>
        <p:nvSpPr>
          <p:cNvPr id="276" name="Week interactions…"/>
          <p:cNvSpPr txBox="1"/>
          <p:nvPr/>
        </p:nvSpPr>
        <p:spPr>
          <a:xfrm>
            <a:off x="4121943" y="5806782"/>
            <a:ext cx="2519364" cy="702141"/>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p>
            <a:pPr>
              <a:lnSpc>
                <a:spcPct val="10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solidFill>
                  <a:srgbClr val="0000FF"/>
                </a:solidFill>
                <a:latin typeface="Century Schoolbook L"/>
                <a:ea typeface="Century Schoolbook L"/>
                <a:cs typeface="Century Schoolbook L"/>
                <a:sym typeface="Century Schoolbook L"/>
              </a:defRPr>
            </a:pPr>
            <a:r>
              <a:t>Week interactions</a:t>
            </a:r>
          </a:p>
          <a:p>
            <a:pPr>
              <a:lnSpc>
                <a:spcPct val="10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solidFill>
                  <a:srgbClr val="0000FF"/>
                </a:solidFill>
                <a:latin typeface="Century Schoolbook L"/>
                <a:ea typeface="Century Schoolbook L"/>
                <a:cs typeface="Century Schoolbook L"/>
                <a:sym typeface="Century Schoolbook L"/>
              </a:defRPr>
            </a:pPr>
            <a:r>
              <a:t>Bosons W</a:t>
            </a:r>
            <a:r>
              <a:rPr baseline="33000"/>
              <a:t>+</a:t>
            </a:r>
            <a:r>
              <a:t>,W</a:t>
            </a:r>
            <a:r>
              <a:rPr baseline="33000"/>
              <a:t>-</a:t>
            </a:r>
            <a:r>
              <a:t>,Z</a:t>
            </a:r>
          </a:p>
        </p:txBody>
      </p:sp>
      <p:sp>
        <p:nvSpPr>
          <p:cNvPr id="277" name="Line"/>
          <p:cNvSpPr/>
          <p:nvPr/>
        </p:nvSpPr>
        <p:spPr>
          <a:xfrm>
            <a:off x="5040312" y="5604192"/>
            <a:ext cx="1" cy="266701"/>
          </a:xfrm>
          <a:prstGeom prst="line">
            <a:avLst/>
          </a:prstGeom>
          <a:ln w="25400">
            <a:solidFill>
              <a:srgbClr val="0000FF"/>
            </a:solidFill>
            <a:tailEnd type="triangle"/>
          </a:ln>
        </p:spPr>
        <p:txBody>
          <a:bodyPr lIns="45719" rIns="45719"/>
          <a:lstStyle/>
          <a:p>
            <a:endParaRPr/>
          </a:p>
        </p:txBody>
      </p:sp>
      <p:sp>
        <p:nvSpPr>
          <p:cNvPr id="278" name="Strong interaction…"/>
          <p:cNvSpPr txBox="1"/>
          <p:nvPr/>
        </p:nvSpPr>
        <p:spPr>
          <a:xfrm>
            <a:off x="6721475" y="5819702"/>
            <a:ext cx="2519363" cy="699601"/>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p>
            <a:pPr>
              <a:lnSpc>
                <a:spcPct val="10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solidFill>
                  <a:srgbClr val="004A4A"/>
                </a:solidFill>
                <a:latin typeface="Century Schoolbook L"/>
                <a:ea typeface="Century Schoolbook L"/>
                <a:cs typeface="Century Schoolbook L"/>
                <a:sym typeface="Century Schoolbook L"/>
              </a:defRPr>
            </a:pPr>
            <a:r>
              <a:t>Strong interaction</a:t>
            </a:r>
          </a:p>
          <a:p>
            <a:pPr>
              <a:lnSpc>
                <a:spcPct val="10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solidFill>
                  <a:srgbClr val="004A4A"/>
                </a:solidFill>
                <a:latin typeface="Century Schoolbook L"/>
                <a:ea typeface="Century Schoolbook L"/>
                <a:cs typeface="Century Schoolbook L"/>
                <a:sym typeface="Century Schoolbook L"/>
              </a:defRPr>
            </a:pPr>
            <a:r>
              <a:t>Gluons</a:t>
            </a:r>
          </a:p>
        </p:txBody>
      </p:sp>
      <p:sp>
        <p:nvSpPr>
          <p:cNvPr id="279" name="Line"/>
          <p:cNvSpPr/>
          <p:nvPr/>
        </p:nvSpPr>
        <p:spPr>
          <a:xfrm>
            <a:off x="7381874" y="5584804"/>
            <a:ext cx="1" cy="354034"/>
          </a:xfrm>
          <a:prstGeom prst="line">
            <a:avLst/>
          </a:prstGeom>
          <a:ln w="25400">
            <a:solidFill>
              <a:srgbClr val="355E00"/>
            </a:solidFill>
            <a:tailEnd type="triangle"/>
          </a:ln>
        </p:spPr>
        <p:txBody>
          <a:bodyPr lIns="45719" rIns="45719"/>
          <a:lstStyle/>
          <a:p>
            <a:endParaRPr/>
          </a:p>
        </p:txBody>
      </p:sp>
      <p:sp>
        <p:nvSpPr>
          <p:cNvPr id="3" name="Date Placeholder 2"/>
          <p:cNvSpPr>
            <a:spLocks noGrp="1"/>
          </p:cNvSpPr>
          <p:nvPr>
            <p:ph type="dt" sz="half" idx="10"/>
          </p:nvPr>
        </p:nvSpPr>
        <p:spPr/>
        <p:txBody>
          <a:bodyPr/>
          <a:lstStyle/>
          <a:p>
            <a:r>
              <a:rPr lang="en-US" smtClean="0"/>
              <a:t>Ricardo Gonçalo</a:t>
            </a:r>
            <a:endParaRPr lang="pt-PT"/>
          </a:p>
        </p:txBody>
      </p:sp>
      <p:sp>
        <p:nvSpPr>
          <p:cNvPr id="4" name="Footer Placeholder 3"/>
          <p:cNvSpPr>
            <a:spLocks noGrp="1"/>
          </p:cNvSpPr>
          <p:nvPr>
            <p:ph type="ftr" sz="quarter" idx="11"/>
          </p:nvPr>
        </p:nvSpPr>
        <p:spPr/>
        <p:txBody>
          <a:bodyPr/>
          <a:lstStyle/>
          <a:p>
            <a:r>
              <a:rPr lang="pt-PT" smtClean="0"/>
              <a:t>Seminar 15 May 2019 - FCUL</a:t>
            </a:r>
            <a:endParaRPr lang="pt-PT"/>
          </a:p>
        </p:txBody>
      </p:sp>
    </p:spTree>
    <p:extLst>
      <p:ext uri="{BB962C8B-B14F-4D97-AF65-F5344CB8AC3E}">
        <p14:creationId xmlns:p14="http://schemas.microsoft.com/office/powerpoint/2010/main" val="41547033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pt-PT" dirty="0" err="1" smtClean="0"/>
              <a:t>The</a:t>
            </a:r>
            <a:r>
              <a:rPr lang="pt-PT" dirty="0" smtClean="0"/>
              <a:t> future</a:t>
            </a:r>
            <a:endParaRPr lang="pt-PT" dirty="0"/>
          </a:p>
        </p:txBody>
      </p:sp>
      <p:sp>
        <p:nvSpPr>
          <p:cNvPr id="4" name="Date Placeholder 3"/>
          <p:cNvSpPr>
            <a:spLocks noGrp="1"/>
          </p:cNvSpPr>
          <p:nvPr>
            <p:ph type="dt" sz="half" idx="10"/>
          </p:nvPr>
        </p:nvSpPr>
        <p:spPr/>
        <p:txBody>
          <a:bodyPr/>
          <a:lstStyle/>
          <a:p>
            <a:r>
              <a:rPr lang="en-US" smtClean="0"/>
              <a:t>Ricardo Gonçalo</a:t>
            </a:r>
            <a:endParaRPr lang="pt-PT"/>
          </a:p>
        </p:txBody>
      </p:sp>
      <p:sp>
        <p:nvSpPr>
          <p:cNvPr id="5" name="Footer Placeholder 4"/>
          <p:cNvSpPr>
            <a:spLocks noGrp="1"/>
          </p:cNvSpPr>
          <p:nvPr>
            <p:ph type="ftr" sz="quarter" idx="11"/>
          </p:nvPr>
        </p:nvSpPr>
        <p:spPr/>
        <p:txBody>
          <a:bodyPr/>
          <a:lstStyle/>
          <a:p>
            <a:r>
              <a:rPr lang="pt-PT" smtClean="0"/>
              <a:t>Seminar 15 May 2019 - FCUL</a:t>
            </a:r>
            <a:endParaRPr lang="pt-PT"/>
          </a:p>
        </p:txBody>
      </p:sp>
      <p:sp>
        <p:nvSpPr>
          <p:cNvPr id="6" name="Slide Number Placeholder 5"/>
          <p:cNvSpPr>
            <a:spLocks noGrp="1"/>
          </p:cNvSpPr>
          <p:nvPr>
            <p:ph type="sldNum" sz="quarter" idx="12"/>
          </p:nvPr>
        </p:nvSpPr>
        <p:spPr/>
        <p:txBody>
          <a:bodyPr/>
          <a:lstStyle/>
          <a:p>
            <a:fld id="{9B03DFD9-BCD4-D04F-A8C7-92475F67CE52}" type="slidenum">
              <a:rPr lang="pt-PT" smtClean="0"/>
              <a:t>60</a:t>
            </a:fld>
            <a:endParaRPr lang="pt-PT"/>
          </a:p>
        </p:txBody>
      </p:sp>
      <p:pic>
        <p:nvPicPr>
          <p:cNvPr id="8" name="Picture 7"/>
          <p:cNvPicPr>
            <a:picLocks noChangeAspect="1"/>
          </p:cNvPicPr>
          <p:nvPr/>
        </p:nvPicPr>
        <p:blipFill>
          <a:blip r:embed="rId2"/>
          <a:stretch>
            <a:fillRect/>
          </a:stretch>
        </p:blipFill>
        <p:spPr>
          <a:xfrm>
            <a:off x="2489200" y="1196752"/>
            <a:ext cx="4165600" cy="5295900"/>
          </a:xfrm>
          <a:prstGeom prst="rect">
            <a:avLst/>
          </a:prstGeom>
        </p:spPr>
      </p:pic>
      <p:pic>
        <p:nvPicPr>
          <p:cNvPr id="11" name="Picture 10"/>
          <p:cNvPicPr>
            <a:picLocks noChangeAspect="1"/>
          </p:cNvPicPr>
          <p:nvPr/>
        </p:nvPicPr>
        <p:blipFill>
          <a:blip r:embed="rId3"/>
          <a:stretch>
            <a:fillRect/>
          </a:stretch>
        </p:blipFill>
        <p:spPr>
          <a:xfrm>
            <a:off x="9972600" y="1196752"/>
            <a:ext cx="5381337" cy="4170536"/>
          </a:xfrm>
          <a:prstGeom prst="rect">
            <a:avLst/>
          </a:prstGeom>
        </p:spPr>
      </p:pic>
    </p:spTree>
    <p:extLst>
      <p:ext uri="{BB962C8B-B14F-4D97-AF65-F5344CB8AC3E}">
        <p14:creationId xmlns:p14="http://schemas.microsoft.com/office/powerpoint/2010/main" val="692005598"/>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274638"/>
            <a:ext cx="8229600" cy="706090"/>
          </a:xfrm>
        </p:spPr>
        <p:txBody>
          <a:bodyPr>
            <a:normAutofit fontScale="90000"/>
          </a:bodyPr>
          <a:lstStyle/>
          <a:p>
            <a:r>
              <a:rPr lang="pt-PT" dirty="0" smtClean="0"/>
              <a:t>LHC </a:t>
            </a:r>
            <a:r>
              <a:rPr lang="pt-PT" dirty="0" err="1" smtClean="0"/>
              <a:t>and</a:t>
            </a:r>
            <a:r>
              <a:rPr lang="pt-PT" dirty="0" smtClean="0"/>
              <a:t> HL-LHC </a:t>
            </a:r>
            <a:r>
              <a:rPr lang="pt-PT" dirty="0" err="1" smtClean="0"/>
              <a:t>timeline</a:t>
            </a:r>
            <a:endParaRPr lang="pt-PT" dirty="0"/>
          </a:p>
        </p:txBody>
      </p:sp>
      <p:sp>
        <p:nvSpPr>
          <p:cNvPr id="5" name="Date Placeholder 4"/>
          <p:cNvSpPr>
            <a:spLocks noGrp="1"/>
          </p:cNvSpPr>
          <p:nvPr>
            <p:ph type="dt" sz="half" idx="10"/>
          </p:nvPr>
        </p:nvSpPr>
        <p:spPr/>
        <p:txBody>
          <a:bodyPr/>
          <a:lstStyle/>
          <a:p>
            <a:r>
              <a:rPr lang="en-US" smtClean="0"/>
              <a:t>Ricardo Gonçalo</a:t>
            </a:r>
            <a:endParaRPr lang="pt-PT"/>
          </a:p>
        </p:txBody>
      </p:sp>
      <p:sp>
        <p:nvSpPr>
          <p:cNvPr id="6" name="Footer Placeholder 5"/>
          <p:cNvSpPr>
            <a:spLocks noGrp="1"/>
          </p:cNvSpPr>
          <p:nvPr>
            <p:ph type="ftr" sz="quarter" idx="11"/>
          </p:nvPr>
        </p:nvSpPr>
        <p:spPr/>
        <p:txBody>
          <a:bodyPr/>
          <a:lstStyle/>
          <a:p>
            <a:r>
              <a:rPr lang="pt-PT" smtClean="0"/>
              <a:t>Seminar 15 May 2019 - FCUL</a:t>
            </a:r>
            <a:endParaRPr lang="pt-PT"/>
          </a:p>
        </p:txBody>
      </p:sp>
      <p:sp>
        <p:nvSpPr>
          <p:cNvPr id="7" name="Slide Number Placeholder 6"/>
          <p:cNvSpPr>
            <a:spLocks noGrp="1"/>
          </p:cNvSpPr>
          <p:nvPr>
            <p:ph type="sldNum" sz="quarter" idx="12"/>
          </p:nvPr>
        </p:nvSpPr>
        <p:spPr/>
        <p:txBody>
          <a:bodyPr/>
          <a:lstStyle/>
          <a:p>
            <a:fld id="{9B03DFD9-BCD4-D04F-A8C7-92475F67CE52}" type="slidenum">
              <a:rPr lang="pt-PT" smtClean="0"/>
              <a:t>61</a:t>
            </a:fld>
            <a:endParaRPr lang="pt-PT"/>
          </a:p>
        </p:txBody>
      </p: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980728"/>
            <a:ext cx="9144000" cy="5499980"/>
          </a:xfrm>
          <a:prstGeom prst="rect">
            <a:avLst/>
          </a:prstGeom>
          <a:ln>
            <a:noFill/>
          </a:ln>
          <a:effectLst/>
        </p:spPr>
      </p:pic>
    </p:spTree>
    <p:extLst>
      <p:ext uri="{BB962C8B-B14F-4D97-AF65-F5344CB8AC3E}">
        <p14:creationId xmlns:p14="http://schemas.microsoft.com/office/powerpoint/2010/main" val="3031331429"/>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72000" y="153480"/>
            <a:ext cx="4392488" cy="3875588"/>
          </a:xfrm>
          <a:prstGeom prst="rect">
            <a:avLst/>
          </a:prstGeom>
        </p:spPr>
      </p:pic>
      <p:sp>
        <p:nvSpPr>
          <p:cNvPr id="4" name="Title 3"/>
          <p:cNvSpPr>
            <a:spLocks noGrp="1"/>
          </p:cNvSpPr>
          <p:nvPr>
            <p:ph type="title"/>
          </p:nvPr>
        </p:nvSpPr>
        <p:spPr>
          <a:xfrm>
            <a:off x="457200" y="274638"/>
            <a:ext cx="3833026" cy="1143000"/>
          </a:xfrm>
        </p:spPr>
        <p:txBody>
          <a:bodyPr>
            <a:normAutofit/>
          </a:bodyPr>
          <a:lstStyle/>
          <a:p>
            <a:r>
              <a:rPr lang="pt-PT" sz="4000" dirty="0" smtClean="0"/>
              <a:t>LHC Upgrades</a:t>
            </a:r>
            <a:endParaRPr lang="pt-PT" sz="4000" dirty="0"/>
          </a:p>
        </p:txBody>
      </p:sp>
      <p:sp>
        <p:nvSpPr>
          <p:cNvPr id="5" name="Content Placeholder 4"/>
          <p:cNvSpPr>
            <a:spLocks noGrp="1"/>
          </p:cNvSpPr>
          <p:nvPr>
            <p:ph idx="1"/>
          </p:nvPr>
        </p:nvSpPr>
        <p:spPr>
          <a:xfrm>
            <a:off x="179512" y="1417637"/>
            <a:ext cx="4536504" cy="3067481"/>
          </a:xfrm>
        </p:spPr>
        <p:txBody>
          <a:bodyPr>
            <a:noAutofit/>
          </a:bodyPr>
          <a:lstStyle/>
          <a:p>
            <a:pPr>
              <a:lnSpc>
                <a:spcPct val="90000"/>
              </a:lnSpc>
              <a:spcBef>
                <a:spcPts val="0"/>
              </a:spcBef>
              <a:spcAft>
                <a:spcPts val="600"/>
              </a:spcAft>
            </a:pPr>
            <a:r>
              <a:rPr lang="pt-PT" sz="2000" dirty="0" err="1" smtClean="0">
                <a:solidFill>
                  <a:srgbClr val="000000"/>
                </a:solidFill>
              </a:rPr>
              <a:t>Development</a:t>
            </a:r>
            <a:r>
              <a:rPr lang="pt-PT" sz="2000" dirty="0" smtClean="0">
                <a:solidFill>
                  <a:srgbClr val="000000"/>
                </a:solidFill>
              </a:rPr>
              <a:t> </a:t>
            </a:r>
            <a:r>
              <a:rPr lang="pt-PT" sz="2000" dirty="0" err="1" smtClean="0">
                <a:solidFill>
                  <a:srgbClr val="000000"/>
                </a:solidFill>
              </a:rPr>
              <a:t>of</a:t>
            </a:r>
            <a:r>
              <a:rPr lang="pt-PT" sz="2000" dirty="0" smtClean="0">
                <a:solidFill>
                  <a:srgbClr val="000000"/>
                </a:solidFill>
              </a:rPr>
              <a:t> a </a:t>
            </a:r>
            <a:r>
              <a:rPr lang="pt-PT" sz="2000" dirty="0" err="1" smtClean="0">
                <a:solidFill>
                  <a:srgbClr val="000000"/>
                </a:solidFill>
              </a:rPr>
              <a:t>new</a:t>
            </a:r>
            <a:r>
              <a:rPr lang="pt-PT" sz="2000" dirty="0" smtClean="0">
                <a:solidFill>
                  <a:srgbClr val="000000"/>
                </a:solidFill>
              </a:rPr>
              <a:t> </a:t>
            </a:r>
            <a:r>
              <a:rPr lang="pt-PT" sz="2000" dirty="0" err="1" smtClean="0">
                <a:solidFill>
                  <a:srgbClr val="000000"/>
                </a:solidFill>
              </a:rPr>
              <a:t>generation</a:t>
            </a:r>
            <a:r>
              <a:rPr lang="pt-PT" sz="2000" dirty="0" smtClean="0">
                <a:solidFill>
                  <a:srgbClr val="000000"/>
                </a:solidFill>
              </a:rPr>
              <a:t> </a:t>
            </a:r>
            <a:r>
              <a:rPr lang="pt-PT" sz="2000" dirty="0" err="1" smtClean="0">
                <a:solidFill>
                  <a:srgbClr val="000000"/>
                </a:solidFill>
              </a:rPr>
              <a:t>of</a:t>
            </a:r>
            <a:r>
              <a:rPr lang="pt-PT" sz="2000" dirty="0" smtClean="0">
                <a:solidFill>
                  <a:srgbClr val="000000"/>
                </a:solidFill>
              </a:rPr>
              <a:t> </a:t>
            </a:r>
            <a:r>
              <a:rPr lang="pt-PT" sz="2000" dirty="0" err="1" smtClean="0">
                <a:solidFill>
                  <a:srgbClr val="000000"/>
                </a:solidFill>
              </a:rPr>
              <a:t>superconducting</a:t>
            </a:r>
            <a:r>
              <a:rPr lang="pt-PT" sz="2000" dirty="0" smtClean="0">
                <a:solidFill>
                  <a:srgbClr val="000000"/>
                </a:solidFill>
              </a:rPr>
              <a:t> </a:t>
            </a:r>
            <a:r>
              <a:rPr lang="pt-PT" sz="2000" dirty="0" err="1" smtClean="0">
                <a:solidFill>
                  <a:srgbClr val="000000"/>
                </a:solidFill>
              </a:rPr>
              <a:t>magnets</a:t>
            </a:r>
            <a:r>
              <a:rPr lang="pt-PT" sz="2000" dirty="0" smtClean="0">
                <a:solidFill>
                  <a:srgbClr val="000000"/>
                </a:solidFill>
              </a:rPr>
              <a:t> </a:t>
            </a:r>
            <a:r>
              <a:rPr lang="pt-PT" sz="2000" dirty="0" err="1" smtClean="0">
                <a:solidFill>
                  <a:srgbClr val="000000"/>
                </a:solidFill>
              </a:rPr>
              <a:t>with</a:t>
            </a:r>
            <a:r>
              <a:rPr lang="pt-PT" sz="2000" dirty="0" smtClean="0">
                <a:solidFill>
                  <a:srgbClr val="000000"/>
                </a:solidFill>
              </a:rPr>
              <a:t> </a:t>
            </a:r>
            <a:r>
              <a:rPr lang="pt-PT" sz="2000" dirty="0" err="1" smtClean="0">
                <a:solidFill>
                  <a:srgbClr val="000000"/>
                </a:solidFill>
              </a:rPr>
              <a:t>higher</a:t>
            </a:r>
            <a:r>
              <a:rPr lang="pt-PT" sz="2000" dirty="0" smtClean="0">
                <a:solidFill>
                  <a:srgbClr val="000000"/>
                </a:solidFill>
              </a:rPr>
              <a:t> </a:t>
            </a:r>
            <a:r>
              <a:rPr lang="pt-PT" sz="2000" dirty="0" err="1" smtClean="0">
                <a:solidFill>
                  <a:srgbClr val="000000"/>
                </a:solidFill>
              </a:rPr>
              <a:t>critical</a:t>
            </a:r>
            <a:r>
              <a:rPr lang="pt-PT" sz="2000" dirty="0" smtClean="0">
                <a:solidFill>
                  <a:srgbClr val="000000"/>
                </a:solidFill>
              </a:rPr>
              <a:t> </a:t>
            </a:r>
            <a:r>
              <a:rPr lang="pt-PT" sz="2000" dirty="0" err="1" smtClean="0">
                <a:solidFill>
                  <a:srgbClr val="000000"/>
                </a:solidFill>
              </a:rPr>
              <a:t>field</a:t>
            </a:r>
            <a:r>
              <a:rPr lang="pt-PT" sz="2000" dirty="0" smtClean="0">
                <a:solidFill>
                  <a:srgbClr val="000000"/>
                </a:solidFill>
              </a:rPr>
              <a:t> (Nb</a:t>
            </a:r>
            <a:r>
              <a:rPr lang="pt-PT" sz="2000" baseline="-25000" dirty="0" smtClean="0">
                <a:solidFill>
                  <a:srgbClr val="000000"/>
                </a:solidFill>
              </a:rPr>
              <a:t>3</a:t>
            </a:r>
            <a:r>
              <a:rPr lang="pt-PT" sz="2000" dirty="0" smtClean="0">
                <a:solidFill>
                  <a:srgbClr val="000000"/>
                </a:solidFill>
              </a:rPr>
              <a:t>Sn):</a:t>
            </a:r>
          </a:p>
          <a:p>
            <a:pPr lvl="1">
              <a:lnSpc>
                <a:spcPct val="90000"/>
              </a:lnSpc>
              <a:spcBef>
                <a:spcPts val="0"/>
              </a:spcBef>
              <a:spcAft>
                <a:spcPts val="600"/>
              </a:spcAft>
              <a:buFont typeface="Arial"/>
              <a:buChar char="•"/>
            </a:pPr>
            <a:r>
              <a:rPr lang="pt-PT" sz="1600" dirty="0" smtClean="0">
                <a:solidFill>
                  <a:srgbClr val="000000"/>
                </a:solidFill>
              </a:rPr>
              <a:t>13.5 T </a:t>
            </a:r>
            <a:r>
              <a:rPr lang="pt-PT" sz="1600" dirty="0" err="1" smtClean="0">
                <a:solidFill>
                  <a:srgbClr val="000000"/>
                </a:solidFill>
              </a:rPr>
              <a:t>instead</a:t>
            </a:r>
            <a:r>
              <a:rPr lang="pt-PT" sz="1600" dirty="0" smtClean="0">
                <a:solidFill>
                  <a:srgbClr val="000000"/>
                </a:solidFill>
              </a:rPr>
              <a:t> </a:t>
            </a:r>
            <a:r>
              <a:rPr lang="pt-PT" sz="1600" dirty="0" err="1" smtClean="0">
                <a:solidFill>
                  <a:srgbClr val="000000"/>
                </a:solidFill>
              </a:rPr>
              <a:t>of</a:t>
            </a:r>
            <a:r>
              <a:rPr lang="pt-PT" sz="1600" dirty="0" smtClean="0">
                <a:solidFill>
                  <a:srgbClr val="000000"/>
                </a:solidFill>
              </a:rPr>
              <a:t> 8 T (LHC, </a:t>
            </a:r>
            <a:r>
              <a:rPr lang="pt-PT" sz="1600" dirty="0" err="1" smtClean="0">
                <a:solidFill>
                  <a:srgbClr val="000000"/>
                </a:solidFill>
              </a:rPr>
              <a:t>NbTi</a:t>
            </a:r>
            <a:r>
              <a:rPr lang="pt-PT" sz="1600" dirty="0" smtClean="0">
                <a:solidFill>
                  <a:srgbClr val="000000"/>
                </a:solidFill>
              </a:rPr>
              <a:t>)</a:t>
            </a:r>
          </a:p>
          <a:p>
            <a:pPr>
              <a:lnSpc>
                <a:spcPct val="90000"/>
              </a:lnSpc>
              <a:spcBef>
                <a:spcPts val="0"/>
              </a:spcBef>
              <a:spcAft>
                <a:spcPts val="600"/>
              </a:spcAft>
            </a:pPr>
            <a:r>
              <a:rPr lang="pt-PT" sz="2000" dirty="0" err="1" smtClean="0">
                <a:solidFill>
                  <a:srgbClr val="000000"/>
                </a:solidFill>
              </a:rPr>
              <a:t>Development</a:t>
            </a:r>
            <a:r>
              <a:rPr lang="pt-PT" sz="2000" dirty="0" smtClean="0">
                <a:solidFill>
                  <a:srgbClr val="000000"/>
                </a:solidFill>
              </a:rPr>
              <a:t> </a:t>
            </a:r>
            <a:r>
              <a:rPr lang="pt-PT" sz="2000" dirty="0" err="1" smtClean="0">
                <a:solidFill>
                  <a:srgbClr val="000000"/>
                </a:solidFill>
              </a:rPr>
              <a:t>of</a:t>
            </a:r>
            <a:r>
              <a:rPr lang="pt-PT" sz="2000" dirty="0" smtClean="0">
                <a:solidFill>
                  <a:srgbClr val="000000"/>
                </a:solidFill>
              </a:rPr>
              <a:t> “</a:t>
            </a:r>
            <a:r>
              <a:rPr lang="pt-PT" sz="2000" dirty="0" err="1" smtClean="0">
                <a:solidFill>
                  <a:srgbClr val="000000"/>
                </a:solidFill>
              </a:rPr>
              <a:t>crab</a:t>
            </a:r>
            <a:r>
              <a:rPr lang="pt-PT" sz="2000" dirty="0" smtClean="0">
                <a:solidFill>
                  <a:srgbClr val="000000"/>
                </a:solidFill>
              </a:rPr>
              <a:t> </a:t>
            </a:r>
            <a:r>
              <a:rPr lang="pt-PT" sz="2000" dirty="0" err="1" smtClean="0">
                <a:solidFill>
                  <a:srgbClr val="000000"/>
                </a:solidFill>
              </a:rPr>
              <a:t>cavities</a:t>
            </a:r>
            <a:r>
              <a:rPr lang="pt-PT" sz="2000" dirty="0" smtClean="0">
                <a:solidFill>
                  <a:srgbClr val="000000"/>
                </a:solidFill>
              </a:rPr>
              <a:t>” to </a:t>
            </a:r>
            <a:r>
              <a:rPr lang="pt-PT" sz="2000" dirty="0" err="1" smtClean="0">
                <a:solidFill>
                  <a:srgbClr val="000000"/>
                </a:solidFill>
              </a:rPr>
              <a:t>increase</a:t>
            </a:r>
            <a:r>
              <a:rPr lang="pt-PT" sz="2000" dirty="0" smtClean="0">
                <a:solidFill>
                  <a:srgbClr val="000000"/>
                </a:solidFill>
              </a:rPr>
              <a:t> </a:t>
            </a:r>
            <a:r>
              <a:rPr lang="pt-PT" sz="2000" dirty="0" err="1" smtClean="0">
                <a:solidFill>
                  <a:srgbClr val="000000"/>
                </a:solidFill>
              </a:rPr>
              <a:t>bunch</a:t>
            </a:r>
            <a:r>
              <a:rPr lang="pt-PT" sz="2000" dirty="0" smtClean="0">
                <a:solidFill>
                  <a:srgbClr val="000000"/>
                </a:solidFill>
              </a:rPr>
              <a:t> </a:t>
            </a:r>
            <a:r>
              <a:rPr lang="pt-PT" sz="2000" dirty="0" err="1" smtClean="0">
                <a:solidFill>
                  <a:srgbClr val="000000"/>
                </a:solidFill>
              </a:rPr>
              <a:t>overlap</a:t>
            </a:r>
            <a:endParaRPr lang="pt-PT" sz="2000" dirty="0" smtClean="0">
              <a:solidFill>
                <a:srgbClr val="000000"/>
              </a:solidFill>
            </a:endParaRPr>
          </a:p>
          <a:p>
            <a:pPr>
              <a:lnSpc>
                <a:spcPct val="90000"/>
              </a:lnSpc>
              <a:spcBef>
                <a:spcPts val="0"/>
              </a:spcBef>
              <a:spcAft>
                <a:spcPts val="600"/>
              </a:spcAft>
            </a:pPr>
            <a:r>
              <a:rPr lang="pt-PT" sz="2000" dirty="0" err="1" smtClean="0">
                <a:solidFill>
                  <a:srgbClr val="000000"/>
                </a:solidFill>
              </a:rPr>
              <a:t>Colimators</a:t>
            </a:r>
            <a:r>
              <a:rPr lang="pt-PT" sz="2000" dirty="0" smtClean="0">
                <a:solidFill>
                  <a:srgbClr val="000000"/>
                </a:solidFill>
              </a:rPr>
              <a:t>, </a:t>
            </a:r>
            <a:r>
              <a:rPr lang="pt-PT" sz="2000" dirty="0" err="1" smtClean="0">
                <a:solidFill>
                  <a:srgbClr val="000000"/>
                </a:solidFill>
              </a:rPr>
              <a:t>connectors</a:t>
            </a:r>
            <a:r>
              <a:rPr lang="pt-PT" sz="2000" dirty="0" smtClean="0">
                <a:solidFill>
                  <a:srgbClr val="000000"/>
                </a:solidFill>
              </a:rPr>
              <a:t>, civil </a:t>
            </a:r>
            <a:r>
              <a:rPr lang="pt-PT" sz="2000" dirty="0" err="1" smtClean="0">
                <a:solidFill>
                  <a:srgbClr val="000000"/>
                </a:solidFill>
              </a:rPr>
              <a:t>eng</a:t>
            </a:r>
            <a:r>
              <a:rPr lang="pt-PT" sz="2000" dirty="0" smtClean="0">
                <a:solidFill>
                  <a:srgbClr val="000000"/>
                </a:solidFill>
              </a:rPr>
              <a:t>., </a:t>
            </a:r>
            <a:r>
              <a:rPr lang="pt-PT" sz="2000" dirty="0" err="1" smtClean="0">
                <a:solidFill>
                  <a:srgbClr val="000000"/>
                </a:solidFill>
              </a:rPr>
              <a:t>etc</a:t>
            </a:r>
            <a:endParaRPr lang="pt-PT" sz="2000" dirty="0" smtClean="0">
              <a:solidFill>
                <a:srgbClr val="000000"/>
              </a:solidFill>
            </a:endParaRPr>
          </a:p>
        </p:txBody>
      </p:sp>
      <p:pic>
        <p:nvPicPr>
          <p:cNvPr id="7" name="Picture 4"/>
          <p:cNvPicPr>
            <a:picLocks noChangeAspect="1" noChangeArrowheads="1"/>
          </p:cNvPicPr>
          <p:nvPr/>
        </p:nvPicPr>
        <p:blipFill>
          <a:blip r:embed="rId4" cstate="email"/>
          <a:srcRect/>
          <a:stretch>
            <a:fillRect/>
          </a:stretch>
        </p:blipFill>
        <p:spPr bwMode="auto">
          <a:xfrm>
            <a:off x="4559084" y="4226303"/>
            <a:ext cx="4127715" cy="2293956"/>
          </a:xfrm>
          <a:prstGeom prst="rect">
            <a:avLst/>
          </a:prstGeom>
          <a:noFill/>
          <a:ln>
            <a:solidFill>
              <a:srgbClr val="FFFFFF"/>
            </a:solidFill>
          </a:ln>
          <a:effectLst/>
        </p:spPr>
      </p:pic>
      <p:sp>
        <p:nvSpPr>
          <p:cNvPr id="8" name="Date Placeholder 1"/>
          <p:cNvSpPr txBox="1">
            <a:spLocks/>
          </p:cNvSpPr>
          <p:nvPr/>
        </p:nvSpPr>
        <p:spPr>
          <a:xfrm>
            <a:off x="457200" y="6520259"/>
            <a:ext cx="2133600" cy="365125"/>
          </a:xfrm>
          <a:prstGeom prst="rect">
            <a:avLst/>
          </a:prstGeom>
        </p:spPr>
        <p:txBody>
          <a:bodyPr/>
          <a:lstStyle>
            <a:defPPr>
              <a:defRPr lang="en-GB"/>
            </a:defPPr>
            <a:lvl1pPr algn="l" defTabSz="449263"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ＭＳ Ｐゴシック" charset="0"/>
                <a:cs typeface="ＭＳ Ｐゴシック" charset="0"/>
              </a:defRPr>
            </a:lvl1pPr>
            <a:lvl2pPr marL="742950" indent="-285750" algn="l" defTabSz="449263"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ＭＳ Ｐゴシック" charset="0"/>
                <a:cs typeface="ＭＳ Ｐゴシック" charset="0"/>
              </a:defRPr>
            </a:lvl2pPr>
            <a:lvl3pPr marL="1143000" indent="-228600" algn="l" defTabSz="449263"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ＭＳ Ｐゴシック" charset="0"/>
                <a:cs typeface="ＭＳ Ｐゴシック" charset="0"/>
              </a:defRPr>
            </a:lvl3pPr>
            <a:lvl4pPr marL="1600200" indent="-228600" algn="l" defTabSz="449263"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ＭＳ Ｐゴシック" charset="0"/>
                <a:cs typeface="ＭＳ Ｐゴシック" charset="0"/>
              </a:defRPr>
            </a:lvl4pPr>
            <a:lvl5pPr marL="2057400" indent="-228600" algn="l" defTabSz="449263"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r>
              <a:rPr lang="en-US" sz="1200" smtClean="0">
                <a:solidFill>
                  <a:schemeClr val="bg2"/>
                </a:solidFill>
              </a:rPr>
              <a:t>R. Gonçalo - LIP</a:t>
            </a:r>
            <a:endParaRPr lang="pt-PT" sz="1200" dirty="0">
              <a:solidFill>
                <a:schemeClr val="bg2"/>
              </a:solidFill>
            </a:endParaRPr>
          </a:p>
        </p:txBody>
      </p:sp>
      <p:sp>
        <p:nvSpPr>
          <p:cNvPr id="9" name="Footer Placeholder 2"/>
          <p:cNvSpPr txBox="1">
            <a:spLocks/>
          </p:cNvSpPr>
          <p:nvPr/>
        </p:nvSpPr>
        <p:spPr>
          <a:xfrm>
            <a:off x="3124200" y="6520259"/>
            <a:ext cx="2895600" cy="365125"/>
          </a:xfrm>
          <a:prstGeom prst="rect">
            <a:avLst/>
          </a:prstGeom>
        </p:spPr>
        <p:txBody>
          <a:bodyPr/>
          <a:lstStyle>
            <a:defPPr>
              <a:defRPr lang="en-GB"/>
            </a:defPPr>
            <a:lvl1pPr algn="l" defTabSz="449263"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ＭＳ Ｐゴシック" charset="0"/>
                <a:cs typeface="ＭＳ Ｐゴシック" charset="0"/>
              </a:defRPr>
            </a:lvl1pPr>
            <a:lvl2pPr marL="742950" indent="-285750" algn="l" defTabSz="449263"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ＭＳ Ｐゴシック" charset="0"/>
                <a:cs typeface="ＭＳ Ｐゴシック" charset="0"/>
              </a:defRPr>
            </a:lvl2pPr>
            <a:lvl3pPr marL="1143000" indent="-228600" algn="l" defTabSz="449263"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ＭＳ Ｐゴシック" charset="0"/>
                <a:cs typeface="ＭＳ Ｐゴシック" charset="0"/>
              </a:defRPr>
            </a:lvl3pPr>
            <a:lvl4pPr marL="1600200" indent="-228600" algn="l" defTabSz="449263"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ＭＳ Ｐゴシック" charset="0"/>
                <a:cs typeface="ＭＳ Ｐゴシック" charset="0"/>
              </a:defRPr>
            </a:lvl4pPr>
            <a:lvl5pPr marL="2057400" indent="-228600" algn="l" defTabSz="449263"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r>
              <a:rPr lang="pt-PT" sz="1200" smtClean="0">
                <a:solidFill>
                  <a:schemeClr val="bg2"/>
                </a:solidFill>
              </a:rPr>
              <a:t>Ciência 2018</a:t>
            </a:r>
            <a:endParaRPr lang="pt-PT" sz="1200" dirty="0">
              <a:solidFill>
                <a:schemeClr val="bg2"/>
              </a:solidFill>
            </a:endParaRPr>
          </a:p>
        </p:txBody>
      </p:sp>
      <p:sp>
        <p:nvSpPr>
          <p:cNvPr id="10" name="Slide Number Placeholder 4"/>
          <p:cNvSpPr txBox="1">
            <a:spLocks/>
          </p:cNvSpPr>
          <p:nvPr/>
        </p:nvSpPr>
        <p:spPr>
          <a:xfrm>
            <a:off x="6553200" y="6520259"/>
            <a:ext cx="2133600" cy="365125"/>
          </a:xfrm>
          <a:prstGeom prst="rect">
            <a:avLst/>
          </a:prstGeom>
        </p:spPr>
        <p:txBody>
          <a:bodyPr/>
          <a:lstStyle>
            <a:defPPr>
              <a:defRPr lang="en-GB"/>
            </a:defPPr>
            <a:lvl1pPr algn="l" defTabSz="449263"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ＭＳ Ｐゴシック" charset="0"/>
                <a:cs typeface="ＭＳ Ｐゴシック" charset="0"/>
              </a:defRPr>
            </a:lvl1pPr>
            <a:lvl2pPr marL="742950" indent="-285750" algn="l" defTabSz="449263"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ＭＳ Ｐゴシック" charset="0"/>
                <a:cs typeface="ＭＳ Ｐゴシック" charset="0"/>
              </a:defRPr>
            </a:lvl2pPr>
            <a:lvl3pPr marL="1143000" indent="-228600" algn="l" defTabSz="449263"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ＭＳ Ｐゴシック" charset="0"/>
                <a:cs typeface="ＭＳ Ｐゴシック" charset="0"/>
              </a:defRPr>
            </a:lvl3pPr>
            <a:lvl4pPr marL="1600200" indent="-228600" algn="l" defTabSz="449263"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ＭＳ Ｐゴシック" charset="0"/>
                <a:cs typeface="ＭＳ Ｐゴシック" charset="0"/>
              </a:defRPr>
            </a:lvl4pPr>
            <a:lvl5pPr marL="2057400" indent="-228600" algn="l" defTabSz="449263"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r"/>
            <a:fld id="{9B03DFD9-BCD4-D04F-A8C7-92475F67CE52}" type="slidenum">
              <a:rPr lang="pt-PT" sz="1200" smtClean="0">
                <a:solidFill>
                  <a:schemeClr val="bg2"/>
                </a:solidFill>
              </a:rPr>
              <a:pPr algn="r"/>
              <a:t>62</a:t>
            </a:fld>
            <a:endParaRPr lang="pt-PT" sz="1200" dirty="0">
              <a:solidFill>
                <a:schemeClr val="bg2"/>
              </a:solidFill>
            </a:endParaRPr>
          </a:p>
        </p:txBody>
      </p:sp>
      <p:sp>
        <p:nvSpPr>
          <p:cNvPr id="3" name="Date Placeholder 2"/>
          <p:cNvSpPr>
            <a:spLocks noGrp="1"/>
          </p:cNvSpPr>
          <p:nvPr>
            <p:ph type="dt" sz="half" idx="10"/>
          </p:nvPr>
        </p:nvSpPr>
        <p:spPr/>
        <p:txBody>
          <a:bodyPr/>
          <a:lstStyle/>
          <a:p>
            <a:r>
              <a:rPr lang="en-US" smtClean="0"/>
              <a:t>Ricardo Gonçalo</a:t>
            </a:r>
            <a:endParaRPr lang="pt-PT"/>
          </a:p>
        </p:txBody>
      </p:sp>
      <p:sp>
        <p:nvSpPr>
          <p:cNvPr id="11" name="Footer Placeholder 10"/>
          <p:cNvSpPr>
            <a:spLocks noGrp="1"/>
          </p:cNvSpPr>
          <p:nvPr>
            <p:ph type="ftr" sz="quarter" idx="11"/>
          </p:nvPr>
        </p:nvSpPr>
        <p:spPr/>
        <p:txBody>
          <a:bodyPr/>
          <a:lstStyle/>
          <a:p>
            <a:r>
              <a:rPr lang="pt-PT" smtClean="0"/>
              <a:t>Seminar 15 May 2019 - FCUL</a:t>
            </a:r>
            <a:endParaRPr lang="pt-PT"/>
          </a:p>
        </p:txBody>
      </p:sp>
      <p:sp>
        <p:nvSpPr>
          <p:cNvPr id="12" name="Slide Number Placeholder 11"/>
          <p:cNvSpPr>
            <a:spLocks noGrp="1"/>
          </p:cNvSpPr>
          <p:nvPr>
            <p:ph type="sldNum" sz="quarter" idx="12"/>
          </p:nvPr>
        </p:nvSpPr>
        <p:spPr/>
        <p:txBody>
          <a:bodyPr/>
          <a:lstStyle/>
          <a:p>
            <a:fld id="{9B03DFD9-BCD4-D04F-A8C7-92475F67CE52}" type="slidenum">
              <a:rPr lang="pt-PT" smtClean="0"/>
              <a:t>62</a:t>
            </a:fld>
            <a:endParaRPr lang="pt-PT"/>
          </a:p>
        </p:txBody>
      </p:sp>
      <p:pic>
        <p:nvPicPr>
          <p:cNvPr id="13" name="Picture 1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0028" y="4033640"/>
            <a:ext cx="3381892" cy="2327969"/>
          </a:xfrm>
          <a:prstGeom prst="rect">
            <a:avLst/>
          </a:prstGeom>
        </p:spPr>
      </p:pic>
      <p:pic>
        <p:nvPicPr>
          <p:cNvPr id="6" name="Picture 2"/>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206871" y="4030042"/>
            <a:ext cx="4260476" cy="2495302"/>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9908935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6" descr="ATLAS_black.jpg"/>
          <p:cNvPicPr>
            <a:picLocks noChangeAspect="1"/>
          </p:cNvPicPr>
          <p:nvPr/>
        </p:nvPicPr>
        <p:blipFill>
          <a:blip r:embed="rId3" cstate="print">
            <a:extLst>
              <a:ext uri="{BEBA8EAE-BF5A-486C-A8C5-ECC9F3942E4B}">
                <a14:imgProps xmlns:a14="http://schemas.microsoft.com/office/drawing/2010/main">
                  <a14:imgLayer r:embed="rId4">
                    <a14:imgEffect>
                      <a14:backgroundRemoval t="63" b="99813" l="104" r="100000">
                        <a14:foregroundMark x1="11107" y1="20438" x2="12699" y2="42750"/>
                        <a14:foregroundMark x1="10208" y1="39875" x2="11280" y2="50063"/>
                        <a14:foregroundMark x1="16401" y1="37000" x2="17439" y2="64125"/>
                        <a14:foregroundMark x1="11799" y1="64125" x2="13218" y2="69813"/>
                        <a14:foregroundMark x1="13564" y1="76563" x2="16920" y2="88938"/>
                      </a14:backgroundRemoval>
                    </a14:imgEffect>
                  </a14:imgLayer>
                </a14:imgProps>
              </a:ext>
              <a:ext uri="{28A0092B-C50C-407E-A947-70E740481C1C}">
                <a14:useLocalDpi xmlns:a14="http://schemas.microsoft.com/office/drawing/2010/main"/>
              </a:ext>
            </a:extLst>
          </a:blip>
          <a:srcRect l="-334" r="-334"/>
          <a:stretch>
            <a:fillRect/>
          </a:stretch>
        </p:blipFill>
        <p:spPr bwMode="auto">
          <a:xfrm>
            <a:off x="251520" y="932724"/>
            <a:ext cx="7848872" cy="48393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pic>
      <p:grpSp>
        <p:nvGrpSpPr>
          <p:cNvPr id="24" name="Group 23"/>
          <p:cNvGrpSpPr/>
          <p:nvPr/>
        </p:nvGrpSpPr>
        <p:grpSpPr>
          <a:xfrm>
            <a:off x="4644008" y="188640"/>
            <a:ext cx="4165274" cy="3048339"/>
            <a:chOff x="4644008" y="141480"/>
            <a:chExt cx="4165274" cy="2286254"/>
          </a:xfrm>
        </p:grpSpPr>
        <p:grpSp>
          <p:nvGrpSpPr>
            <p:cNvPr id="9" name="Group 8"/>
            <p:cNvGrpSpPr/>
            <p:nvPr/>
          </p:nvGrpSpPr>
          <p:grpSpPr>
            <a:xfrm>
              <a:off x="6372200" y="141480"/>
              <a:ext cx="2437082" cy="1471385"/>
              <a:chOff x="755576" y="3430593"/>
              <a:chExt cx="2437082" cy="1471385"/>
            </a:xfrm>
          </p:grpSpPr>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38774" y="3700623"/>
                <a:ext cx="2149049" cy="1201355"/>
              </a:xfrm>
              <a:prstGeom prst="rect">
                <a:avLst/>
              </a:prstGeom>
              <a:ln>
                <a:solidFill>
                  <a:schemeClr val="tx1"/>
                </a:solidFill>
              </a:ln>
            </p:spPr>
          </p:pic>
          <p:sp>
            <p:nvSpPr>
              <p:cNvPr id="8" name="TextBox 7"/>
              <p:cNvSpPr txBox="1"/>
              <p:nvPr/>
            </p:nvSpPr>
            <p:spPr>
              <a:xfrm>
                <a:off x="755576" y="3430593"/>
                <a:ext cx="2437082" cy="276999"/>
              </a:xfrm>
              <a:prstGeom prst="rect">
                <a:avLst/>
              </a:prstGeom>
              <a:noFill/>
              <a:ln>
                <a:noFill/>
              </a:ln>
            </p:spPr>
            <p:txBody>
              <a:bodyPr wrap="square" rtlCol="0">
                <a:spAutoFit/>
              </a:bodyPr>
              <a:lstStyle/>
              <a:p>
                <a:r>
                  <a:rPr lang="pt-PT" dirty="0" smtClean="0">
                    <a:solidFill>
                      <a:srgbClr val="000000"/>
                    </a:solidFill>
                  </a:rPr>
                  <a:t>New </a:t>
                </a:r>
                <a:r>
                  <a:rPr lang="pt-PT" dirty="0" err="1" smtClean="0">
                    <a:solidFill>
                      <a:srgbClr val="000000"/>
                    </a:solidFill>
                  </a:rPr>
                  <a:t>tracking</a:t>
                </a:r>
                <a:r>
                  <a:rPr lang="pt-PT" dirty="0">
                    <a:solidFill>
                      <a:srgbClr val="000000"/>
                    </a:solidFill>
                  </a:rPr>
                  <a:t> </a:t>
                </a:r>
                <a:r>
                  <a:rPr lang="pt-PT" dirty="0" smtClean="0">
                    <a:solidFill>
                      <a:srgbClr val="000000"/>
                    </a:solidFill>
                  </a:rPr>
                  <a:t>detector</a:t>
                </a:r>
              </a:p>
            </p:txBody>
          </p:sp>
        </p:grpSp>
        <p:cxnSp>
          <p:nvCxnSpPr>
            <p:cNvPr id="11" name="Straight Arrow Connector 10"/>
            <p:cNvCxnSpPr>
              <a:stCxn id="7" idx="1"/>
            </p:cNvCxnSpPr>
            <p:nvPr/>
          </p:nvCxnSpPr>
          <p:spPr bwMode="auto">
            <a:xfrm flipH="1">
              <a:off x="4644008" y="1012188"/>
              <a:ext cx="1811390" cy="1415546"/>
            </a:xfrm>
            <a:prstGeom prst="straightConnector1">
              <a:avLst/>
            </a:prstGeom>
            <a:solidFill>
              <a:srgbClr val="00B8FF"/>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31" name="Group 30"/>
          <p:cNvGrpSpPr/>
          <p:nvPr/>
        </p:nvGrpSpPr>
        <p:grpSpPr>
          <a:xfrm>
            <a:off x="251520" y="260648"/>
            <a:ext cx="4320480" cy="2592288"/>
            <a:chOff x="251520" y="195486"/>
            <a:chExt cx="4320480" cy="1944216"/>
          </a:xfrm>
        </p:grpSpPr>
        <p:grpSp>
          <p:nvGrpSpPr>
            <p:cNvPr id="28" name="Group 27"/>
            <p:cNvGrpSpPr/>
            <p:nvPr/>
          </p:nvGrpSpPr>
          <p:grpSpPr>
            <a:xfrm>
              <a:off x="251520" y="195486"/>
              <a:ext cx="4320480" cy="864096"/>
              <a:chOff x="2699792" y="0"/>
              <a:chExt cx="4320480" cy="864096"/>
            </a:xfrm>
          </p:grpSpPr>
          <p:sp>
            <p:nvSpPr>
              <p:cNvPr id="5" name="TextBox 4"/>
              <p:cNvSpPr txBox="1"/>
              <p:nvPr/>
            </p:nvSpPr>
            <p:spPr>
              <a:xfrm>
                <a:off x="3995936" y="0"/>
                <a:ext cx="3024336" cy="692498"/>
              </a:xfrm>
              <a:prstGeom prst="rect">
                <a:avLst/>
              </a:prstGeom>
              <a:noFill/>
              <a:ln>
                <a:noFill/>
              </a:ln>
            </p:spPr>
            <p:txBody>
              <a:bodyPr wrap="square" rtlCol="0">
                <a:spAutoFit/>
              </a:bodyPr>
              <a:lstStyle/>
              <a:p>
                <a:r>
                  <a:rPr lang="pt-PT" dirty="0" err="1" smtClean="0">
                    <a:solidFill>
                      <a:srgbClr val="000000"/>
                    </a:solidFill>
                  </a:rPr>
                  <a:t>Calorimeter</a:t>
                </a:r>
                <a:r>
                  <a:rPr lang="pt-PT" dirty="0" smtClean="0">
                    <a:solidFill>
                      <a:srgbClr val="000000"/>
                    </a:solidFill>
                  </a:rPr>
                  <a:t>: </a:t>
                </a:r>
                <a:r>
                  <a:rPr lang="pt-PT" dirty="0" err="1" smtClean="0">
                    <a:solidFill>
                      <a:srgbClr val="000000"/>
                    </a:solidFill>
                  </a:rPr>
                  <a:t>new</a:t>
                </a:r>
                <a:r>
                  <a:rPr lang="pt-PT" dirty="0" smtClean="0">
                    <a:solidFill>
                      <a:srgbClr val="000000"/>
                    </a:solidFill>
                  </a:rPr>
                  <a:t> DAQ </a:t>
                </a:r>
                <a:r>
                  <a:rPr lang="pt-PT" dirty="0" err="1" smtClean="0">
                    <a:solidFill>
                      <a:srgbClr val="000000"/>
                    </a:solidFill>
                  </a:rPr>
                  <a:t>electronics</a:t>
                </a:r>
                <a:r>
                  <a:rPr lang="pt-PT" dirty="0" smtClean="0">
                    <a:solidFill>
                      <a:srgbClr val="000000"/>
                    </a:solidFill>
                  </a:rPr>
                  <a:t>, </a:t>
                </a:r>
                <a:r>
                  <a:rPr lang="pt-PT" dirty="0" smtClean="0">
                    <a:solidFill>
                      <a:srgbClr val="FF0000"/>
                    </a:solidFill>
                  </a:rPr>
                  <a:t>HV </a:t>
                </a:r>
                <a:r>
                  <a:rPr lang="pt-PT" dirty="0" err="1" smtClean="0">
                    <a:solidFill>
                      <a:srgbClr val="FF0000"/>
                    </a:solidFill>
                  </a:rPr>
                  <a:t>sources</a:t>
                </a:r>
                <a:r>
                  <a:rPr lang="pt-PT" dirty="0" smtClean="0">
                    <a:solidFill>
                      <a:srgbClr val="FF0000"/>
                    </a:solidFill>
                  </a:rPr>
                  <a:t>  </a:t>
                </a:r>
                <a:r>
                  <a:rPr lang="pt-PT" dirty="0" err="1" smtClean="0">
                    <a:solidFill>
                      <a:srgbClr val="FF0000"/>
                    </a:solidFill>
                  </a:rPr>
                  <a:t>and</a:t>
                </a:r>
                <a:r>
                  <a:rPr lang="pt-PT" dirty="0" smtClean="0">
                    <a:solidFill>
                      <a:srgbClr val="FF0000"/>
                    </a:solidFill>
                  </a:rPr>
                  <a:t> </a:t>
                </a:r>
                <a:r>
                  <a:rPr lang="pt-PT" dirty="0" err="1" smtClean="0">
                    <a:solidFill>
                      <a:srgbClr val="FF0000"/>
                    </a:solidFill>
                  </a:rPr>
                  <a:t>gap</a:t>
                </a:r>
                <a:r>
                  <a:rPr lang="pt-PT" dirty="0" smtClean="0">
                    <a:solidFill>
                      <a:srgbClr val="FF0000"/>
                    </a:solidFill>
                  </a:rPr>
                  <a:t> </a:t>
                </a:r>
                <a:r>
                  <a:rPr lang="pt-PT" dirty="0" err="1" smtClean="0">
                    <a:solidFill>
                      <a:srgbClr val="FF0000"/>
                    </a:solidFill>
                  </a:rPr>
                  <a:t>scintillators</a:t>
                </a:r>
                <a:endParaRPr lang="pt-PT" dirty="0">
                  <a:solidFill>
                    <a:srgbClr val="FF0000"/>
                  </a:solidFill>
                </a:endParaRPr>
              </a:p>
            </p:txBody>
          </p:sp>
          <p:pic>
            <p:nvPicPr>
              <p:cNvPr id="25" name="Picture 2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699792" y="0"/>
                <a:ext cx="1312551" cy="864096"/>
              </a:xfrm>
              <a:prstGeom prst="rect">
                <a:avLst/>
              </a:prstGeom>
            </p:spPr>
          </p:pic>
        </p:grpSp>
        <p:cxnSp>
          <p:nvCxnSpPr>
            <p:cNvPr id="29" name="Straight Arrow Connector 28"/>
            <p:cNvCxnSpPr/>
            <p:nvPr/>
          </p:nvCxnSpPr>
          <p:spPr bwMode="auto">
            <a:xfrm>
              <a:off x="1979712" y="1059582"/>
              <a:ext cx="2592288" cy="1080120"/>
            </a:xfrm>
            <a:prstGeom prst="straightConnector1">
              <a:avLst/>
            </a:prstGeom>
            <a:solidFill>
              <a:srgbClr val="00B8FF"/>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34" name="Group 33"/>
          <p:cNvGrpSpPr/>
          <p:nvPr/>
        </p:nvGrpSpPr>
        <p:grpSpPr>
          <a:xfrm>
            <a:off x="467544" y="5373216"/>
            <a:ext cx="3744416" cy="1152128"/>
            <a:chOff x="323528" y="3867894"/>
            <a:chExt cx="3744416" cy="864096"/>
          </a:xfrm>
        </p:grpSpPr>
        <p:pic>
          <p:nvPicPr>
            <p:cNvPr id="32" name="Picture 3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23528" y="3867894"/>
              <a:ext cx="1312551" cy="864096"/>
            </a:xfrm>
            <a:prstGeom prst="rect">
              <a:avLst/>
            </a:prstGeom>
          </p:spPr>
        </p:pic>
        <p:sp>
          <p:nvSpPr>
            <p:cNvPr id="33" name="TextBox 32"/>
            <p:cNvSpPr txBox="1"/>
            <p:nvPr/>
          </p:nvSpPr>
          <p:spPr>
            <a:xfrm>
              <a:off x="1619672" y="3867894"/>
              <a:ext cx="2448272" cy="692497"/>
            </a:xfrm>
            <a:prstGeom prst="rect">
              <a:avLst/>
            </a:prstGeom>
            <a:noFill/>
            <a:ln>
              <a:noFill/>
            </a:ln>
          </p:spPr>
          <p:txBody>
            <a:bodyPr wrap="square" rtlCol="0">
              <a:spAutoFit/>
            </a:bodyPr>
            <a:lstStyle/>
            <a:p>
              <a:r>
                <a:rPr lang="pt-PT" dirty="0" smtClean="0">
                  <a:solidFill>
                    <a:srgbClr val="000000"/>
                  </a:solidFill>
                </a:rPr>
                <a:t>New </a:t>
              </a:r>
              <a:r>
                <a:rPr lang="pt-PT" dirty="0" err="1" smtClean="0">
                  <a:solidFill>
                    <a:srgbClr val="000000"/>
                  </a:solidFill>
                </a:rPr>
                <a:t>dedicated</a:t>
              </a:r>
              <a:r>
                <a:rPr lang="pt-PT" dirty="0" smtClean="0">
                  <a:solidFill>
                    <a:srgbClr val="000000"/>
                  </a:solidFill>
                </a:rPr>
                <a:t> </a:t>
              </a:r>
              <a:r>
                <a:rPr lang="pt-PT" dirty="0" smtClean="0">
                  <a:solidFill>
                    <a:srgbClr val="FF0000"/>
                  </a:solidFill>
                </a:rPr>
                <a:t>hardware </a:t>
              </a:r>
              <a:r>
                <a:rPr lang="pt-PT" dirty="0" err="1" smtClean="0">
                  <a:solidFill>
                    <a:srgbClr val="FF0000"/>
                  </a:solidFill>
                </a:rPr>
                <a:t>tracking</a:t>
              </a:r>
              <a:r>
                <a:rPr lang="pt-PT" dirty="0" smtClean="0">
                  <a:solidFill>
                    <a:srgbClr val="FF0000"/>
                  </a:solidFill>
                </a:rPr>
                <a:t> </a:t>
              </a:r>
              <a:r>
                <a:rPr lang="pt-PT" dirty="0" err="1" smtClean="0">
                  <a:solidFill>
                    <a:srgbClr val="FF0000"/>
                  </a:solidFill>
                </a:rPr>
                <a:t>processor</a:t>
              </a:r>
              <a:r>
                <a:rPr lang="pt-PT" dirty="0" smtClean="0">
                  <a:solidFill>
                    <a:srgbClr val="FF0000"/>
                  </a:solidFill>
                </a:rPr>
                <a:t> </a:t>
              </a:r>
              <a:r>
                <a:rPr lang="pt-PT" dirty="0" smtClean="0">
                  <a:solidFill>
                    <a:srgbClr val="000000"/>
                  </a:solidFill>
                </a:rPr>
                <a:t>for </a:t>
              </a:r>
              <a:r>
                <a:rPr lang="pt-PT" dirty="0" err="1" smtClean="0">
                  <a:solidFill>
                    <a:srgbClr val="000000"/>
                  </a:solidFill>
                </a:rPr>
                <a:t>trigger</a:t>
              </a:r>
              <a:endParaRPr lang="pt-PT" dirty="0">
                <a:solidFill>
                  <a:srgbClr val="000000"/>
                </a:solidFill>
              </a:endParaRPr>
            </a:p>
          </p:txBody>
        </p:sp>
      </p:grpSp>
      <p:grpSp>
        <p:nvGrpSpPr>
          <p:cNvPr id="42" name="Group 41"/>
          <p:cNvGrpSpPr/>
          <p:nvPr/>
        </p:nvGrpSpPr>
        <p:grpSpPr>
          <a:xfrm>
            <a:off x="5413641" y="2424872"/>
            <a:ext cx="3648439" cy="4389225"/>
            <a:chOff x="5413640" y="1818653"/>
            <a:chExt cx="3648439" cy="3291919"/>
          </a:xfrm>
        </p:grpSpPr>
        <p:grpSp>
          <p:nvGrpSpPr>
            <p:cNvPr id="40" name="Group 39"/>
            <p:cNvGrpSpPr/>
            <p:nvPr/>
          </p:nvGrpSpPr>
          <p:grpSpPr>
            <a:xfrm>
              <a:off x="5413640" y="1818653"/>
              <a:ext cx="3648439" cy="3291919"/>
              <a:chOff x="5413640" y="1818653"/>
              <a:chExt cx="3648439" cy="3291919"/>
            </a:xfrm>
          </p:grpSpPr>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backgroundRemoval t="220" b="90000" l="538" r="100000"/>
                        </a14:imgEffect>
                      </a14:imgLayer>
                    </a14:imgProps>
                  </a:ext>
                </a:extLst>
              </a:blip>
              <a:stretch>
                <a:fillRect/>
              </a:stretch>
            </p:blipFill>
            <p:spPr>
              <a:xfrm rot="443200" flipH="1">
                <a:off x="6370664" y="1818653"/>
                <a:ext cx="2691415" cy="3291919"/>
              </a:xfrm>
              <a:prstGeom prst="rect">
                <a:avLst/>
              </a:prstGeom>
            </p:spPr>
          </p:pic>
          <p:cxnSp>
            <p:nvCxnSpPr>
              <p:cNvPr id="35" name="Straight Connector 34"/>
              <p:cNvCxnSpPr/>
              <p:nvPr/>
            </p:nvCxnSpPr>
            <p:spPr bwMode="auto">
              <a:xfrm flipH="1">
                <a:off x="5574827" y="1923678"/>
                <a:ext cx="2093517" cy="0"/>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7" name="Straight Connector 36"/>
              <p:cNvCxnSpPr>
                <a:endCxn id="13" idx="1"/>
              </p:cNvCxnSpPr>
              <p:nvPr/>
            </p:nvCxnSpPr>
            <p:spPr bwMode="auto">
              <a:xfrm flipH="1" flipV="1">
                <a:off x="5413640" y="2923221"/>
                <a:ext cx="1750648" cy="1592745"/>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sp>
          <p:nvSpPr>
            <p:cNvPr id="41" name="TextBox 40"/>
            <p:cNvSpPr txBox="1"/>
            <p:nvPr/>
          </p:nvSpPr>
          <p:spPr>
            <a:xfrm>
              <a:off x="7020272" y="2063398"/>
              <a:ext cx="1728192" cy="692498"/>
            </a:xfrm>
            <a:prstGeom prst="rect">
              <a:avLst/>
            </a:prstGeom>
            <a:noFill/>
            <a:ln>
              <a:noFill/>
            </a:ln>
          </p:spPr>
          <p:txBody>
            <a:bodyPr wrap="square" rtlCol="0">
              <a:spAutoFit/>
            </a:bodyPr>
            <a:lstStyle/>
            <a:p>
              <a:r>
                <a:rPr lang="pt-PT" dirty="0" smtClean="0">
                  <a:solidFill>
                    <a:schemeClr val="bg1"/>
                  </a:solidFill>
                </a:rPr>
                <a:t>New </a:t>
              </a:r>
              <a:r>
                <a:rPr lang="pt-PT" dirty="0" err="1" smtClean="0">
                  <a:solidFill>
                    <a:schemeClr val="bg1"/>
                  </a:solidFill>
                </a:rPr>
                <a:t>muon</a:t>
              </a:r>
              <a:r>
                <a:rPr lang="pt-PT" dirty="0" smtClean="0">
                  <a:solidFill>
                    <a:schemeClr val="bg1"/>
                  </a:solidFill>
                </a:rPr>
                <a:t> detector “</a:t>
              </a:r>
              <a:r>
                <a:rPr lang="pt-PT" dirty="0" err="1" smtClean="0">
                  <a:solidFill>
                    <a:schemeClr val="bg1"/>
                  </a:solidFill>
                </a:rPr>
                <a:t>Small</a:t>
              </a:r>
              <a:r>
                <a:rPr lang="pt-PT" dirty="0" smtClean="0">
                  <a:solidFill>
                    <a:schemeClr val="bg1"/>
                  </a:solidFill>
                </a:rPr>
                <a:t> </a:t>
              </a:r>
              <a:r>
                <a:rPr lang="pt-PT" dirty="0" err="1" smtClean="0">
                  <a:solidFill>
                    <a:schemeClr val="bg1"/>
                  </a:solidFill>
                </a:rPr>
                <a:t>Wheel</a:t>
              </a:r>
              <a:r>
                <a:rPr lang="pt-PT" dirty="0" smtClean="0">
                  <a:solidFill>
                    <a:schemeClr val="bg1"/>
                  </a:solidFill>
                </a:rPr>
                <a:t>”</a:t>
              </a:r>
            </a:p>
          </p:txBody>
        </p:sp>
      </p:grpSp>
      <p:grpSp>
        <p:nvGrpSpPr>
          <p:cNvPr id="27" name="Group 26"/>
          <p:cNvGrpSpPr/>
          <p:nvPr/>
        </p:nvGrpSpPr>
        <p:grpSpPr>
          <a:xfrm>
            <a:off x="4644008" y="2756925"/>
            <a:ext cx="2625826" cy="3509891"/>
            <a:chOff x="4644008" y="2067694"/>
            <a:chExt cx="2625826" cy="2632418"/>
          </a:xfrm>
        </p:grpSpPr>
        <p:grpSp>
          <p:nvGrpSpPr>
            <p:cNvPr id="23" name="Group 22"/>
            <p:cNvGrpSpPr/>
            <p:nvPr/>
          </p:nvGrpSpPr>
          <p:grpSpPr>
            <a:xfrm>
              <a:off x="4947859" y="2067694"/>
              <a:ext cx="2321975" cy="2032804"/>
              <a:chOff x="4947859" y="2067694"/>
              <a:chExt cx="2321975" cy="2032804"/>
            </a:xfrm>
          </p:grpSpPr>
          <p:pic>
            <p:nvPicPr>
              <p:cNvPr id="13" name="Picture 12"/>
              <p:cNvPicPr>
                <a:picLocks noChangeAspect="1"/>
              </p:cNvPicPr>
              <p:nvPr/>
            </p:nvPicPr>
            <p:blipFill>
              <a:blip r:embed="rId9">
                <a:extLst>
                  <a:ext uri="{BEBA8EAE-BF5A-486C-A8C5-ECC9F3942E4B}">
                    <a14:imgProps xmlns:a14="http://schemas.microsoft.com/office/drawing/2010/main">
                      <a14:imgLayer r:embed="rId10">
                        <a14:imgEffect>
                          <a14:backgroundRemoval t="749" b="97605" l="9746" r="99153"/>
                        </a14:imgEffect>
                      </a14:imgLayer>
                    </a14:imgProps>
                  </a:ext>
                </a:extLst>
              </a:blip>
              <a:stretch>
                <a:fillRect/>
              </a:stretch>
            </p:blipFill>
            <p:spPr>
              <a:xfrm rot="1034737">
                <a:off x="5370956" y="2308901"/>
                <a:ext cx="1898878" cy="1791597"/>
              </a:xfrm>
              <a:prstGeom prst="rect">
                <a:avLst/>
              </a:prstGeom>
            </p:spPr>
          </p:pic>
          <p:cxnSp>
            <p:nvCxnSpPr>
              <p:cNvPr id="17" name="Straight Connector 16"/>
              <p:cNvCxnSpPr/>
              <p:nvPr/>
            </p:nvCxnSpPr>
            <p:spPr bwMode="auto">
              <a:xfrm flipH="1" flipV="1">
                <a:off x="5220072" y="2067694"/>
                <a:ext cx="1152128" cy="288032"/>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8" name="Straight Connector 17"/>
              <p:cNvCxnSpPr/>
              <p:nvPr/>
            </p:nvCxnSpPr>
            <p:spPr bwMode="auto">
              <a:xfrm flipH="1" flipV="1">
                <a:off x="5364088" y="2571750"/>
                <a:ext cx="864096" cy="1296144"/>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1" name="Pie 20"/>
              <p:cNvSpPr/>
              <p:nvPr/>
            </p:nvSpPr>
            <p:spPr bwMode="auto">
              <a:xfrm rot="9513934">
                <a:off x="4947859" y="2067864"/>
                <a:ext cx="504056" cy="576064"/>
              </a:xfrm>
              <a:prstGeom prst="pie">
                <a:avLst>
                  <a:gd name="adj1" fmla="val 7191657"/>
                  <a:gd name="adj2" fmla="val 15534844"/>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pt-PT" sz="1800" b="0" i="0" u="none" strike="noStrike" cap="none" normalizeH="0" baseline="0">
                  <a:ln>
                    <a:noFill/>
                  </a:ln>
                  <a:solidFill>
                    <a:srgbClr val="000000"/>
                  </a:solidFill>
                  <a:effectLst/>
                  <a:latin typeface="Arial" charset="0"/>
                  <a:ea typeface="ＭＳ Ｐゴシック" charset="0"/>
                  <a:cs typeface="Microsoft YaHei" charset="0"/>
                </a:endParaRPr>
              </a:p>
            </p:txBody>
          </p:sp>
        </p:grpSp>
        <p:sp>
          <p:nvSpPr>
            <p:cNvPr id="26" name="TextBox 25"/>
            <p:cNvSpPr txBox="1"/>
            <p:nvPr/>
          </p:nvSpPr>
          <p:spPr>
            <a:xfrm>
              <a:off x="4644008" y="4007614"/>
              <a:ext cx="1872208" cy="692498"/>
            </a:xfrm>
            <a:prstGeom prst="rect">
              <a:avLst/>
            </a:prstGeom>
            <a:noFill/>
            <a:ln>
              <a:noFill/>
            </a:ln>
          </p:spPr>
          <p:txBody>
            <a:bodyPr wrap="square" rtlCol="0">
              <a:spAutoFit/>
            </a:bodyPr>
            <a:lstStyle/>
            <a:p>
              <a:r>
                <a:rPr lang="pt-PT" dirty="0" err="1" smtClean="0">
                  <a:solidFill>
                    <a:srgbClr val="000000"/>
                  </a:solidFill>
                </a:rPr>
                <a:t>High</a:t>
              </a:r>
              <a:r>
                <a:rPr lang="pt-PT" dirty="0" smtClean="0">
                  <a:solidFill>
                    <a:srgbClr val="000000"/>
                  </a:solidFill>
                </a:rPr>
                <a:t> </a:t>
              </a:r>
              <a:r>
                <a:rPr lang="pt-PT" dirty="0" err="1" smtClean="0">
                  <a:solidFill>
                    <a:srgbClr val="000000"/>
                  </a:solidFill>
                </a:rPr>
                <a:t>Granualrity</a:t>
              </a:r>
              <a:r>
                <a:rPr lang="pt-PT" dirty="0" smtClean="0">
                  <a:solidFill>
                    <a:srgbClr val="000000"/>
                  </a:solidFill>
                </a:rPr>
                <a:t> </a:t>
              </a:r>
              <a:r>
                <a:rPr lang="pt-PT" dirty="0" err="1" smtClean="0">
                  <a:solidFill>
                    <a:srgbClr val="000000"/>
                  </a:solidFill>
                </a:rPr>
                <a:t>Timing</a:t>
              </a:r>
              <a:r>
                <a:rPr lang="pt-PT" dirty="0" smtClean="0">
                  <a:solidFill>
                    <a:srgbClr val="000000"/>
                  </a:solidFill>
                </a:rPr>
                <a:t> Detector </a:t>
              </a:r>
            </a:p>
            <a:p>
              <a:r>
                <a:rPr lang="pt-PT" dirty="0" smtClean="0">
                  <a:solidFill>
                    <a:srgbClr val="000000"/>
                  </a:solidFill>
                </a:rPr>
                <a:t>(30ps/</a:t>
              </a:r>
              <a:r>
                <a:rPr lang="pt-PT" dirty="0" err="1" smtClean="0">
                  <a:solidFill>
                    <a:srgbClr val="000000"/>
                  </a:solidFill>
                </a:rPr>
                <a:t>track</a:t>
              </a:r>
              <a:r>
                <a:rPr lang="pt-PT" dirty="0" smtClean="0">
                  <a:solidFill>
                    <a:srgbClr val="000000"/>
                  </a:solidFill>
                </a:rPr>
                <a:t>)</a:t>
              </a:r>
              <a:endParaRPr lang="pt-PT" dirty="0">
                <a:solidFill>
                  <a:srgbClr val="000000"/>
                </a:solidFill>
              </a:endParaRPr>
            </a:p>
          </p:txBody>
        </p:sp>
      </p:grpSp>
      <p:sp>
        <p:nvSpPr>
          <p:cNvPr id="3" name="TextBox 2"/>
          <p:cNvSpPr txBox="1"/>
          <p:nvPr/>
        </p:nvSpPr>
        <p:spPr>
          <a:xfrm>
            <a:off x="10508814" y="1843824"/>
            <a:ext cx="184666" cy="369332"/>
          </a:xfrm>
          <a:prstGeom prst="rect">
            <a:avLst/>
          </a:prstGeom>
          <a:noFill/>
        </p:spPr>
        <p:txBody>
          <a:bodyPr wrap="none" rtlCol="0">
            <a:spAutoFit/>
          </a:bodyPr>
          <a:lstStyle/>
          <a:p>
            <a:endParaRPr lang="pt-PT" dirty="0"/>
          </a:p>
        </p:txBody>
      </p:sp>
      <p:sp>
        <p:nvSpPr>
          <p:cNvPr id="6" name="Date Placeholder 5"/>
          <p:cNvSpPr>
            <a:spLocks noGrp="1"/>
          </p:cNvSpPr>
          <p:nvPr>
            <p:ph type="dt" sz="half" idx="10"/>
          </p:nvPr>
        </p:nvSpPr>
        <p:spPr/>
        <p:txBody>
          <a:bodyPr/>
          <a:lstStyle/>
          <a:p>
            <a:r>
              <a:rPr lang="en-US" smtClean="0"/>
              <a:t>Ricardo Gonçalo</a:t>
            </a:r>
            <a:endParaRPr lang="pt-PT"/>
          </a:p>
        </p:txBody>
      </p:sp>
      <p:sp>
        <p:nvSpPr>
          <p:cNvPr id="10" name="Footer Placeholder 9"/>
          <p:cNvSpPr>
            <a:spLocks noGrp="1"/>
          </p:cNvSpPr>
          <p:nvPr>
            <p:ph type="ftr" sz="quarter" idx="11"/>
          </p:nvPr>
        </p:nvSpPr>
        <p:spPr/>
        <p:txBody>
          <a:bodyPr/>
          <a:lstStyle/>
          <a:p>
            <a:r>
              <a:rPr lang="pt-PT" smtClean="0"/>
              <a:t>Seminar 15 May 2019 - FCUL</a:t>
            </a:r>
            <a:endParaRPr lang="pt-PT"/>
          </a:p>
        </p:txBody>
      </p:sp>
      <p:sp>
        <p:nvSpPr>
          <p:cNvPr id="12" name="Slide Number Placeholder 11"/>
          <p:cNvSpPr>
            <a:spLocks noGrp="1"/>
          </p:cNvSpPr>
          <p:nvPr>
            <p:ph type="sldNum" sz="quarter" idx="12"/>
          </p:nvPr>
        </p:nvSpPr>
        <p:spPr/>
        <p:txBody>
          <a:bodyPr/>
          <a:lstStyle/>
          <a:p>
            <a:fld id="{9B03DFD9-BCD4-D04F-A8C7-92475F67CE52}" type="slidenum">
              <a:rPr lang="pt-PT" smtClean="0"/>
              <a:t>63</a:t>
            </a:fld>
            <a:endParaRPr lang="pt-PT"/>
          </a:p>
        </p:txBody>
      </p:sp>
      <p:grpSp>
        <p:nvGrpSpPr>
          <p:cNvPr id="39" name="Group 38"/>
          <p:cNvGrpSpPr/>
          <p:nvPr/>
        </p:nvGrpSpPr>
        <p:grpSpPr>
          <a:xfrm>
            <a:off x="4355976" y="188640"/>
            <a:ext cx="1764196" cy="2502973"/>
            <a:chOff x="4355976" y="188640"/>
            <a:chExt cx="1764196" cy="2502973"/>
          </a:xfrm>
        </p:grpSpPr>
        <p:pic>
          <p:nvPicPr>
            <p:cNvPr id="14" name="Picture 13"/>
            <p:cNvPicPr>
              <a:picLocks noChangeAspect="1"/>
            </p:cNvPicPr>
            <p:nvPr/>
          </p:nvPicPr>
          <p:blipFill>
            <a:blip r:embed="rId11"/>
            <a:stretch>
              <a:fillRect/>
            </a:stretch>
          </p:blipFill>
          <p:spPr>
            <a:xfrm>
              <a:off x="4463988" y="557972"/>
              <a:ext cx="1512168" cy="945960"/>
            </a:xfrm>
            <a:prstGeom prst="rect">
              <a:avLst/>
            </a:prstGeom>
          </p:spPr>
        </p:pic>
        <p:sp>
          <p:nvSpPr>
            <p:cNvPr id="19" name="TextBox 18"/>
            <p:cNvSpPr txBox="1"/>
            <p:nvPr/>
          </p:nvSpPr>
          <p:spPr>
            <a:xfrm>
              <a:off x="4355976" y="188640"/>
              <a:ext cx="1764196" cy="369332"/>
            </a:xfrm>
            <a:prstGeom prst="rect">
              <a:avLst/>
            </a:prstGeom>
            <a:noFill/>
          </p:spPr>
          <p:txBody>
            <a:bodyPr wrap="square" rtlCol="0">
              <a:spAutoFit/>
            </a:bodyPr>
            <a:lstStyle/>
            <a:p>
              <a:r>
                <a:rPr lang="pt-PT" dirty="0" smtClean="0">
                  <a:solidFill>
                    <a:srgbClr val="FF0000"/>
                  </a:solidFill>
                </a:rPr>
                <a:t>Gap </a:t>
              </a:r>
              <a:r>
                <a:rPr lang="pt-PT" dirty="0" err="1" smtClean="0">
                  <a:solidFill>
                    <a:srgbClr val="FF0000"/>
                  </a:solidFill>
                </a:rPr>
                <a:t>scintillators</a:t>
              </a:r>
              <a:endParaRPr lang="pt-PT" dirty="0">
                <a:solidFill>
                  <a:srgbClr val="FF0000"/>
                </a:solidFill>
              </a:endParaRPr>
            </a:p>
          </p:txBody>
        </p:sp>
        <p:cxnSp>
          <p:nvCxnSpPr>
            <p:cNvPr id="43" name="Straight Arrow Connector 42"/>
            <p:cNvCxnSpPr>
              <a:stCxn id="14" idx="2"/>
            </p:cNvCxnSpPr>
            <p:nvPr/>
          </p:nvCxnSpPr>
          <p:spPr bwMode="auto">
            <a:xfrm flipH="1">
              <a:off x="5059538" y="1503932"/>
              <a:ext cx="160534" cy="1187681"/>
            </a:xfrm>
            <a:prstGeom prst="straightConnector1">
              <a:avLst/>
            </a:prstGeom>
            <a:solidFill>
              <a:srgbClr val="00B8FF"/>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pic>
        <p:nvPicPr>
          <p:cNvPr id="44" name="Image" descr="Image"/>
          <p:cNvPicPr>
            <a:picLocks noChangeAspect="1"/>
          </p:cNvPicPr>
          <p:nvPr/>
        </p:nvPicPr>
        <p:blipFill>
          <a:blip r:embed="rId12">
            <a:extLst/>
          </a:blip>
          <a:stretch>
            <a:fillRect/>
          </a:stretch>
        </p:blipFill>
        <p:spPr>
          <a:xfrm>
            <a:off x="3128306" y="889083"/>
            <a:ext cx="444079" cy="294896"/>
          </a:xfrm>
          <a:prstGeom prst="rect">
            <a:avLst/>
          </a:prstGeom>
          <a:ln w="12700">
            <a:miter lim="400000"/>
          </a:ln>
        </p:spPr>
      </p:pic>
      <p:pic>
        <p:nvPicPr>
          <p:cNvPr id="45" name="Image" descr="Image"/>
          <p:cNvPicPr>
            <a:picLocks noChangeAspect="1"/>
          </p:cNvPicPr>
          <p:nvPr/>
        </p:nvPicPr>
        <p:blipFill>
          <a:blip r:embed="rId12">
            <a:extLst/>
          </a:blip>
          <a:stretch>
            <a:fillRect/>
          </a:stretch>
        </p:blipFill>
        <p:spPr>
          <a:xfrm>
            <a:off x="4523098" y="557972"/>
            <a:ext cx="444079" cy="294896"/>
          </a:xfrm>
          <a:prstGeom prst="rect">
            <a:avLst/>
          </a:prstGeom>
          <a:ln w="12700">
            <a:miter lim="400000"/>
          </a:ln>
        </p:spPr>
      </p:pic>
      <p:pic>
        <p:nvPicPr>
          <p:cNvPr id="46" name="Image" descr="Image"/>
          <p:cNvPicPr>
            <a:picLocks noChangeAspect="1"/>
          </p:cNvPicPr>
          <p:nvPr/>
        </p:nvPicPr>
        <p:blipFill>
          <a:blip r:embed="rId12">
            <a:extLst/>
          </a:blip>
          <a:stretch>
            <a:fillRect/>
          </a:stretch>
        </p:blipFill>
        <p:spPr>
          <a:xfrm>
            <a:off x="1822710" y="6226752"/>
            <a:ext cx="444079" cy="294896"/>
          </a:xfrm>
          <a:prstGeom prst="rect">
            <a:avLst/>
          </a:prstGeom>
          <a:ln w="12700">
            <a:miter lim="400000"/>
          </a:ln>
        </p:spPr>
      </p:pic>
    </p:spTree>
    <p:extLst>
      <p:ext uri="{BB962C8B-B14F-4D97-AF65-F5344CB8AC3E}">
        <p14:creationId xmlns:p14="http://schemas.microsoft.com/office/powerpoint/2010/main" val="6059016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dissolv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dissolv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dissolve">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dissolv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dissolv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dissolve">
                                      <p:cBhvr>
                                        <p:cTn id="3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624"/>
            <a:ext cx="5399309" cy="922114"/>
          </a:xfrm>
        </p:spPr>
        <p:txBody>
          <a:bodyPr>
            <a:normAutofit fontScale="90000"/>
          </a:bodyPr>
          <a:lstStyle/>
          <a:p>
            <a:r>
              <a:rPr lang="pt-PT" dirty="0" smtClean="0"/>
              <a:t>Future </a:t>
            </a:r>
            <a:r>
              <a:rPr lang="pt-PT" dirty="0" err="1" smtClean="0"/>
              <a:t>of</a:t>
            </a:r>
            <a:r>
              <a:rPr lang="pt-PT" dirty="0" smtClean="0"/>
              <a:t> </a:t>
            </a:r>
            <a:r>
              <a:rPr lang="pt-PT" dirty="0" err="1" smtClean="0"/>
              <a:t>Higgs</a:t>
            </a:r>
            <a:r>
              <a:rPr lang="pt-PT" dirty="0" smtClean="0"/>
              <a:t>: HL-LHC</a:t>
            </a:r>
            <a:endParaRPr lang="pt-PT" dirty="0"/>
          </a:p>
        </p:txBody>
      </p:sp>
      <p:sp>
        <p:nvSpPr>
          <p:cNvPr id="3" name="Content Placeholder 2"/>
          <p:cNvSpPr>
            <a:spLocks noGrp="1"/>
          </p:cNvSpPr>
          <p:nvPr>
            <p:ph idx="1"/>
          </p:nvPr>
        </p:nvSpPr>
        <p:spPr>
          <a:xfrm>
            <a:off x="1090631" y="3134170"/>
            <a:ext cx="3618250" cy="1224136"/>
          </a:xfrm>
        </p:spPr>
        <p:txBody>
          <a:bodyPr>
            <a:normAutofit/>
          </a:bodyPr>
          <a:lstStyle/>
          <a:p>
            <a:r>
              <a:rPr lang="pt-PT" dirty="0" smtClean="0"/>
              <a:t>A </a:t>
            </a:r>
            <a:r>
              <a:rPr lang="pt-PT" dirty="0" err="1" smtClean="0"/>
              <a:t>lot</a:t>
            </a:r>
            <a:r>
              <a:rPr lang="pt-PT" dirty="0" smtClean="0"/>
              <a:t> can </a:t>
            </a:r>
            <a:r>
              <a:rPr lang="pt-PT" dirty="0" err="1" smtClean="0"/>
              <a:t>be</a:t>
            </a:r>
            <a:r>
              <a:rPr lang="pt-PT" dirty="0" smtClean="0"/>
              <a:t> </a:t>
            </a:r>
            <a:r>
              <a:rPr lang="pt-PT" dirty="0" err="1" smtClean="0"/>
              <a:t>done</a:t>
            </a:r>
            <a:r>
              <a:rPr lang="pt-PT" dirty="0" smtClean="0"/>
              <a:t> </a:t>
            </a:r>
            <a:r>
              <a:rPr lang="pt-PT" dirty="0" err="1" smtClean="0"/>
              <a:t>with</a:t>
            </a:r>
            <a:r>
              <a:rPr lang="pt-PT" dirty="0" smtClean="0"/>
              <a:t> 3000fb</a:t>
            </a:r>
            <a:r>
              <a:rPr lang="pt-PT" baseline="30000" dirty="0" smtClean="0"/>
              <a:t>-1</a:t>
            </a:r>
            <a:r>
              <a:rPr lang="pt-PT" dirty="0" smtClean="0"/>
              <a:t> !!!</a:t>
            </a:r>
            <a:endParaRPr lang="pt-PT" dirty="0"/>
          </a:p>
        </p:txBody>
      </p:sp>
      <p:sp>
        <p:nvSpPr>
          <p:cNvPr id="4" name="Date Placeholder 3"/>
          <p:cNvSpPr>
            <a:spLocks noGrp="1"/>
          </p:cNvSpPr>
          <p:nvPr>
            <p:ph type="dt" sz="half" idx="10"/>
          </p:nvPr>
        </p:nvSpPr>
        <p:spPr/>
        <p:txBody>
          <a:bodyPr/>
          <a:lstStyle/>
          <a:p>
            <a:r>
              <a:rPr lang="en-US" smtClean="0"/>
              <a:t>Ricardo Gonçalo</a:t>
            </a:r>
            <a:endParaRPr lang="pt-PT"/>
          </a:p>
        </p:txBody>
      </p:sp>
      <p:sp>
        <p:nvSpPr>
          <p:cNvPr id="5" name="Footer Placeholder 4"/>
          <p:cNvSpPr>
            <a:spLocks noGrp="1"/>
          </p:cNvSpPr>
          <p:nvPr>
            <p:ph type="ftr" sz="quarter" idx="11"/>
          </p:nvPr>
        </p:nvSpPr>
        <p:spPr/>
        <p:txBody>
          <a:bodyPr/>
          <a:lstStyle/>
          <a:p>
            <a:r>
              <a:rPr lang="pt-PT" smtClean="0"/>
              <a:t>Seminar 15 May 2019 - FCUL</a:t>
            </a:r>
            <a:endParaRPr lang="pt-PT"/>
          </a:p>
        </p:txBody>
      </p:sp>
      <p:sp>
        <p:nvSpPr>
          <p:cNvPr id="6" name="Slide Number Placeholder 5"/>
          <p:cNvSpPr>
            <a:spLocks noGrp="1"/>
          </p:cNvSpPr>
          <p:nvPr>
            <p:ph type="sldNum" sz="quarter" idx="12"/>
          </p:nvPr>
        </p:nvSpPr>
        <p:spPr/>
        <p:txBody>
          <a:bodyPr/>
          <a:lstStyle/>
          <a:p>
            <a:fld id="{9B03DFD9-BCD4-D04F-A8C7-92475F67CE52}" type="slidenum">
              <a:rPr lang="pt-PT" smtClean="0"/>
              <a:t>64</a:t>
            </a:fld>
            <a:endParaRPr lang="pt-PT"/>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99309" y="332656"/>
            <a:ext cx="3500741" cy="339403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89313" y="3746238"/>
            <a:ext cx="3707904" cy="2666695"/>
          </a:xfrm>
          <a:prstGeom prst="rect">
            <a:avLst/>
          </a:prstGeom>
        </p:spPr>
      </p:pic>
      <p:sp>
        <p:nvSpPr>
          <p:cNvPr id="9" name="TextBox 8"/>
          <p:cNvSpPr txBox="1"/>
          <p:nvPr/>
        </p:nvSpPr>
        <p:spPr>
          <a:xfrm>
            <a:off x="7308304" y="1412776"/>
            <a:ext cx="1588913" cy="1200329"/>
          </a:xfrm>
          <a:prstGeom prst="rect">
            <a:avLst/>
          </a:prstGeom>
          <a:noFill/>
        </p:spPr>
        <p:txBody>
          <a:bodyPr wrap="square" rtlCol="0">
            <a:spAutoFit/>
          </a:bodyPr>
          <a:lstStyle/>
          <a:p>
            <a:r>
              <a:rPr lang="pt-PT" dirty="0" err="1" smtClean="0"/>
              <a:t>H</a:t>
            </a:r>
            <a:r>
              <a:rPr lang="pt-PT" dirty="0" err="1" smtClean="0">
                <a:sym typeface="Wingdings"/>
              </a:rPr>
              <a:t>cc</a:t>
            </a:r>
            <a:endParaRPr lang="pt-PT" dirty="0" smtClean="0">
              <a:sym typeface="Wingdings"/>
            </a:endParaRPr>
          </a:p>
          <a:p>
            <a:r>
              <a:rPr lang="pt-PT" b="1" dirty="0" err="1" smtClean="0"/>
              <a:t>Limit</a:t>
            </a:r>
            <a:r>
              <a:rPr lang="pt-PT" b="1" dirty="0" smtClean="0"/>
              <a:t> </a:t>
            </a:r>
            <a:r>
              <a:rPr lang="pt-PT" b="1" dirty="0" err="1" smtClean="0"/>
              <a:t>of</a:t>
            </a:r>
            <a:r>
              <a:rPr lang="pt-PT" b="1" dirty="0" smtClean="0"/>
              <a:t> </a:t>
            </a:r>
            <a:r>
              <a:rPr lang="pt-PT" b="1" dirty="0" err="1" smtClean="0"/>
              <a:t>μ</a:t>
            </a:r>
            <a:r>
              <a:rPr lang="pt-PT" b="1" dirty="0" smtClean="0"/>
              <a:t> = 6.3 </a:t>
            </a:r>
            <a:r>
              <a:rPr lang="pt-PT" b="1" dirty="0" err="1" smtClean="0"/>
              <a:t>at</a:t>
            </a:r>
            <a:r>
              <a:rPr lang="pt-PT" b="1" dirty="0" smtClean="0"/>
              <a:t> 95% CL</a:t>
            </a:r>
            <a:endParaRPr lang="pt-PT" b="1" dirty="0"/>
          </a:p>
          <a:p>
            <a:endParaRPr lang="pt-PT" dirty="0"/>
          </a:p>
        </p:txBody>
      </p:sp>
      <p:sp>
        <p:nvSpPr>
          <p:cNvPr id="10" name="TextBox 9"/>
          <p:cNvSpPr txBox="1"/>
          <p:nvPr/>
        </p:nvSpPr>
        <p:spPr>
          <a:xfrm>
            <a:off x="6372200" y="4159566"/>
            <a:ext cx="1475184" cy="646331"/>
          </a:xfrm>
          <a:prstGeom prst="rect">
            <a:avLst/>
          </a:prstGeom>
          <a:noFill/>
        </p:spPr>
        <p:txBody>
          <a:bodyPr wrap="square" rtlCol="0">
            <a:spAutoFit/>
          </a:bodyPr>
          <a:lstStyle/>
          <a:p>
            <a:r>
              <a:rPr lang="pt-PT" dirty="0" err="1" smtClean="0"/>
              <a:t>H</a:t>
            </a:r>
            <a:r>
              <a:rPr lang="pt-PT" dirty="0" err="1" smtClean="0">
                <a:sym typeface="Wingdings"/>
              </a:rPr>
              <a:t>μμ</a:t>
            </a:r>
            <a:endParaRPr lang="pt-PT" dirty="0" smtClean="0">
              <a:sym typeface="Wingdings"/>
            </a:endParaRPr>
          </a:p>
          <a:p>
            <a:r>
              <a:rPr lang="pt-PT" b="1" dirty="0" smtClean="0"/>
              <a:t>9σ </a:t>
            </a:r>
            <a:r>
              <a:rPr lang="pt-PT" b="1" dirty="0" err="1" smtClean="0"/>
              <a:t>expected</a:t>
            </a:r>
            <a:endParaRPr lang="pt-PT" b="1" dirty="0"/>
          </a:p>
        </p:txBody>
      </p:sp>
    </p:spTree>
    <p:extLst>
      <p:ext uri="{BB962C8B-B14F-4D97-AF65-F5344CB8AC3E}">
        <p14:creationId xmlns:p14="http://schemas.microsoft.com/office/powerpoint/2010/main" val="1410171698"/>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89589" y="1897993"/>
            <a:ext cx="3439932" cy="2341933"/>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780928" y="2667362"/>
            <a:ext cx="3266181" cy="2218164"/>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843871" y="1591546"/>
            <a:ext cx="3265568" cy="3133626"/>
          </a:xfrm>
          <a:prstGeom prst="rect">
            <a:avLst/>
          </a:prstGeom>
        </p:spPr>
      </p:pic>
      <p:sp>
        <p:nvSpPr>
          <p:cNvPr id="3" name="Content Placeholder 2"/>
          <p:cNvSpPr>
            <a:spLocks noGrp="1"/>
          </p:cNvSpPr>
          <p:nvPr>
            <p:ph idx="1"/>
          </p:nvPr>
        </p:nvSpPr>
        <p:spPr>
          <a:xfrm>
            <a:off x="0" y="1047999"/>
            <a:ext cx="5292080" cy="4037186"/>
          </a:xfrm>
        </p:spPr>
        <p:txBody>
          <a:bodyPr>
            <a:noAutofit/>
          </a:bodyPr>
          <a:lstStyle/>
          <a:p>
            <a:r>
              <a:rPr lang="pl-PL" sz="2000" dirty="0" err="1" smtClean="0"/>
              <a:t>Important</a:t>
            </a:r>
            <a:r>
              <a:rPr lang="pl-PL" sz="2000" dirty="0" smtClean="0"/>
              <a:t> </a:t>
            </a:r>
            <a:r>
              <a:rPr lang="pl-PL" sz="2000" dirty="0" err="1" smtClean="0"/>
              <a:t>milestones</a:t>
            </a:r>
            <a:r>
              <a:rPr lang="pl-PL" sz="2000" dirty="0" smtClean="0"/>
              <a:t> </a:t>
            </a:r>
            <a:r>
              <a:rPr lang="pl-PL" sz="2000" dirty="0" err="1" smtClean="0"/>
              <a:t>crossed</a:t>
            </a:r>
            <a:r>
              <a:rPr lang="pl-PL" sz="2000" dirty="0" smtClean="0"/>
              <a:t> </a:t>
            </a:r>
            <a:r>
              <a:rPr lang="pl-PL" sz="2000" dirty="0" err="1" smtClean="0"/>
              <a:t>last</a:t>
            </a:r>
            <a:r>
              <a:rPr lang="pl-PL" sz="2000" dirty="0" smtClean="0"/>
              <a:t> </a:t>
            </a:r>
            <a:r>
              <a:rPr lang="pl-PL" sz="2000" dirty="0" err="1" smtClean="0"/>
              <a:t>year</a:t>
            </a:r>
            <a:r>
              <a:rPr lang="pl-PL" sz="2000" dirty="0" smtClean="0"/>
              <a:t> with </a:t>
            </a:r>
            <a:r>
              <a:rPr lang="pl-PL" sz="2000" b="1" dirty="0" err="1" smtClean="0"/>
              <a:t>ttH</a:t>
            </a:r>
            <a:r>
              <a:rPr lang="pl-PL" sz="2000" dirty="0" smtClean="0"/>
              <a:t> and </a:t>
            </a:r>
            <a:r>
              <a:rPr lang="pl-PL" sz="2000" b="1" dirty="0" err="1" smtClean="0"/>
              <a:t>H</a:t>
            </a:r>
            <a:r>
              <a:rPr lang="pl-PL" sz="2000" b="1" dirty="0" err="1">
                <a:sym typeface="Wingdings"/>
              </a:rPr>
              <a:t></a:t>
            </a:r>
            <a:r>
              <a:rPr lang="pl-PL" sz="2000" b="1" dirty="0" err="1" smtClean="0">
                <a:sym typeface="Wingdings"/>
              </a:rPr>
              <a:t>bb</a:t>
            </a:r>
            <a:r>
              <a:rPr lang="pl-PL" sz="2000" b="1" dirty="0" smtClean="0">
                <a:sym typeface="Wingdings"/>
              </a:rPr>
              <a:t> </a:t>
            </a:r>
            <a:r>
              <a:rPr lang="pl-PL" sz="2000" dirty="0" err="1" smtClean="0">
                <a:sym typeface="Wingdings"/>
              </a:rPr>
              <a:t>observations</a:t>
            </a:r>
            <a:r>
              <a:rPr lang="pl-PL" sz="2000" dirty="0" smtClean="0">
                <a:sym typeface="Wingdings"/>
              </a:rPr>
              <a:t>!</a:t>
            </a:r>
            <a:endParaRPr lang="pl-PL" sz="2000" dirty="0" smtClean="0"/>
          </a:p>
          <a:p>
            <a:r>
              <a:rPr lang="pl-PL" sz="2000" dirty="0" err="1" smtClean="0"/>
              <a:t>Main</a:t>
            </a:r>
            <a:r>
              <a:rPr lang="pl-PL" sz="2000" dirty="0" smtClean="0"/>
              <a:t> </a:t>
            </a:r>
            <a:r>
              <a:rPr lang="pl-PL" sz="2000" dirty="0" err="1"/>
              <a:t>production</a:t>
            </a:r>
            <a:r>
              <a:rPr lang="pl-PL" sz="2000" dirty="0"/>
              <a:t> </a:t>
            </a:r>
            <a:r>
              <a:rPr lang="pl-PL" sz="2000" dirty="0" err="1"/>
              <a:t>modes</a:t>
            </a:r>
            <a:r>
              <a:rPr lang="pl-PL" sz="2000" dirty="0"/>
              <a:t> (</a:t>
            </a:r>
            <a:r>
              <a:rPr lang="pl-PL" sz="2000" dirty="0" err="1"/>
              <a:t>ggF</a:t>
            </a:r>
            <a:r>
              <a:rPr lang="pl-PL" sz="2000" dirty="0"/>
              <a:t>, VBF, VH, </a:t>
            </a:r>
            <a:r>
              <a:rPr lang="pl-PL" sz="2000" dirty="0" err="1"/>
              <a:t>ttH</a:t>
            </a:r>
            <a:r>
              <a:rPr lang="pl-PL" sz="2000" dirty="0"/>
              <a:t>) </a:t>
            </a:r>
            <a:r>
              <a:rPr lang="pl-PL" sz="2000" b="1" dirty="0" err="1"/>
              <a:t>have</a:t>
            </a:r>
            <a:r>
              <a:rPr lang="pl-PL" sz="2000" b="1" dirty="0"/>
              <a:t> </a:t>
            </a:r>
            <a:r>
              <a:rPr lang="pl-PL" sz="2000" b="1" dirty="0" err="1"/>
              <a:t>all</a:t>
            </a:r>
            <a:r>
              <a:rPr lang="pl-PL" sz="2000" b="1" dirty="0"/>
              <a:t> </a:t>
            </a:r>
            <a:r>
              <a:rPr lang="pl-PL" sz="2000" b="1" dirty="0" err="1"/>
              <a:t>been</a:t>
            </a:r>
            <a:r>
              <a:rPr lang="pl-PL" sz="2000" b="1" dirty="0"/>
              <a:t> </a:t>
            </a:r>
            <a:r>
              <a:rPr lang="pl-PL" sz="2000" b="1" dirty="0" err="1"/>
              <a:t>obser</a:t>
            </a:r>
            <a:r>
              <a:rPr lang="pl-PL" sz="2000" dirty="0" err="1"/>
              <a:t>ved</a:t>
            </a:r>
            <a:r>
              <a:rPr lang="pl-PL" sz="2000" dirty="0"/>
              <a:t>!</a:t>
            </a:r>
            <a:r>
              <a:rPr lang="pl-PL" sz="2000" dirty="0" smtClean="0"/>
              <a:t>!</a:t>
            </a:r>
          </a:p>
          <a:p>
            <a:r>
              <a:rPr lang="pl-PL" sz="2000" dirty="0" smtClean="0"/>
              <a:t>The </a:t>
            </a:r>
            <a:r>
              <a:rPr lang="pl-PL" sz="2000" dirty="0" err="1" smtClean="0"/>
              <a:t>Higgs</a:t>
            </a:r>
            <a:r>
              <a:rPr lang="pl-PL" sz="2000" dirty="0" smtClean="0"/>
              <a:t> </a:t>
            </a:r>
            <a:r>
              <a:rPr lang="pl-PL" sz="2000" dirty="0" err="1" smtClean="0"/>
              <a:t>sector</a:t>
            </a:r>
            <a:r>
              <a:rPr lang="pl-PL" sz="2000" dirty="0" smtClean="0"/>
              <a:t> </a:t>
            </a:r>
            <a:r>
              <a:rPr lang="pl-PL" sz="2000" dirty="0" err="1" smtClean="0"/>
              <a:t>continues</a:t>
            </a:r>
            <a:r>
              <a:rPr lang="pl-PL" sz="2000" dirty="0" smtClean="0"/>
              <a:t> to </a:t>
            </a:r>
            <a:r>
              <a:rPr lang="pl-PL" sz="2000" dirty="0" err="1" smtClean="0"/>
              <a:t>look</a:t>
            </a:r>
            <a:r>
              <a:rPr lang="pl-PL" sz="2000" dirty="0" smtClean="0"/>
              <a:t> SM-</a:t>
            </a:r>
            <a:r>
              <a:rPr lang="pl-PL" sz="2000" dirty="0" err="1" smtClean="0"/>
              <a:t>like</a:t>
            </a:r>
            <a:r>
              <a:rPr lang="pl-PL" sz="2000" dirty="0" smtClean="0"/>
              <a:t> </a:t>
            </a:r>
          </a:p>
          <a:p>
            <a:r>
              <a:rPr lang="pl-PL" sz="2000" b="1" dirty="0" smtClean="0"/>
              <a:t>But!</a:t>
            </a:r>
          </a:p>
          <a:p>
            <a:r>
              <a:rPr lang="pt-PT" sz="2000" dirty="0" err="1" smtClean="0"/>
              <a:t>We</a:t>
            </a:r>
            <a:r>
              <a:rPr lang="pt-PT" sz="2000" dirty="0" smtClean="0"/>
              <a:t> </a:t>
            </a:r>
            <a:r>
              <a:rPr lang="pt-PT" sz="2000" dirty="0" err="1" smtClean="0"/>
              <a:t>know</a:t>
            </a:r>
            <a:r>
              <a:rPr lang="pt-PT" sz="2000" dirty="0" smtClean="0"/>
              <a:t> </a:t>
            </a:r>
            <a:r>
              <a:rPr lang="pt-PT" sz="2000" b="1" dirty="0" err="1" smtClean="0"/>
              <a:t>there</a:t>
            </a:r>
            <a:r>
              <a:rPr lang="pt-PT" sz="2000" b="1" dirty="0" smtClean="0"/>
              <a:t> </a:t>
            </a:r>
            <a:r>
              <a:rPr lang="pt-PT" sz="2000" b="1" dirty="0" err="1" smtClean="0"/>
              <a:t>is</a:t>
            </a:r>
            <a:r>
              <a:rPr lang="pt-PT" sz="2000" b="1" dirty="0" smtClean="0"/>
              <a:t> </a:t>
            </a:r>
            <a:r>
              <a:rPr lang="pt-PT" sz="2000" b="1" dirty="0" err="1" smtClean="0"/>
              <a:t>new</a:t>
            </a:r>
            <a:r>
              <a:rPr lang="pt-PT" sz="2000" b="1" dirty="0" smtClean="0"/>
              <a:t> </a:t>
            </a:r>
            <a:r>
              <a:rPr lang="pt-PT" sz="2000" b="1" dirty="0" err="1" smtClean="0"/>
              <a:t>physics</a:t>
            </a:r>
            <a:r>
              <a:rPr lang="pt-PT" sz="2000" b="1" dirty="0" smtClean="0"/>
              <a:t> </a:t>
            </a:r>
            <a:r>
              <a:rPr lang="pt-PT" sz="2000" b="1" dirty="0" err="1" smtClean="0"/>
              <a:t>out</a:t>
            </a:r>
            <a:r>
              <a:rPr lang="pt-PT" sz="2000" b="1" dirty="0" smtClean="0"/>
              <a:t> </a:t>
            </a:r>
            <a:r>
              <a:rPr lang="pt-PT" sz="2000" b="1" dirty="0" err="1" smtClean="0"/>
              <a:t>there</a:t>
            </a:r>
            <a:r>
              <a:rPr lang="pt-PT" sz="2000" dirty="0" smtClean="0"/>
              <a:t>!</a:t>
            </a:r>
          </a:p>
          <a:p>
            <a:r>
              <a:rPr lang="pt-PT" sz="2000" dirty="0" smtClean="0"/>
              <a:t>≈</a:t>
            </a:r>
            <a:r>
              <a:rPr lang="pl-PL" sz="2000" dirty="0" smtClean="0"/>
              <a:t> </a:t>
            </a:r>
            <a:r>
              <a:rPr lang="pl-PL" sz="2000" dirty="0"/>
              <a:t>3000 fb</a:t>
            </a:r>
            <a:r>
              <a:rPr lang="pl-PL" sz="2000" baseline="30000" dirty="0"/>
              <a:t>-1</a:t>
            </a:r>
            <a:r>
              <a:rPr lang="pl-PL" sz="2000" dirty="0"/>
              <a:t> of </a:t>
            </a:r>
            <a:r>
              <a:rPr lang="pl-PL" sz="2000" dirty="0" smtClean="0"/>
              <a:t>data </a:t>
            </a:r>
            <a:r>
              <a:rPr lang="pl-PL" sz="2000" dirty="0" err="1" smtClean="0"/>
              <a:t>expected</a:t>
            </a:r>
            <a:r>
              <a:rPr lang="pl-PL" sz="2000" dirty="0" smtClean="0"/>
              <a:t> </a:t>
            </a:r>
            <a:r>
              <a:rPr lang="pl-PL" sz="2000" dirty="0" err="1" smtClean="0"/>
              <a:t>at</a:t>
            </a:r>
            <a:r>
              <a:rPr lang="pl-PL" sz="2000" dirty="0" smtClean="0"/>
              <a:t> the HL-LHC</a:t>
            </a:r>
            <a:endParaRPr lang="pl-PL" sz="2000" dirty="0"/>
          </a:p>
          <a:p>
            <a:r>
              <a:rPr lang="pl-PL" sz="2000" dirty="0" smtClean="0"/>
              <a:t>We </a:t>
            </a:r>
            <a:r>
              <a:rPr lang="pl-PL" sz="2000" dirty="0" err="1" smtClean="0"/>
              <a:t>have</a:t>
            </a:r>
            <a:r>
              <a:rPr lang="pl-PL" sz="2000" dirty="0" smtClean="0"/>
              <a:t> a </a:t>
            </a:r>
            <a:r>
              <a:rPr lang="pl-PL" sz="2000" dirty="0" err="1" smtClean="0"/>
              <a:t>strong</a:t>
            </a:r>
            <a:r>
              <a:rPr lang="pl-PL" sz="2000" dirty="0" smtClean="0"/>
              <a:t> </a:t>
            </a:r>
            <a:r>
              <a:rPr lang="pl-PL" sz="2000" dirty="0" err="1" smtClean="0"/>
              <a:t>programme</a:t>
            </a:r>
            <a:r>
              <a:rPr lang="pl-PL" sz="2000" dirty="0" smtClean="0"/>
              <a:t> of</a:t>
            </a:r>
            <a:r>
              <a:rPr lang="pl-PL" sz="2000" b="1" dirty="0" smtClean="0"/>
              <a:t> precision </a:t>
            </a:r>
            <a:r>
              <a:rPr lang="pl-PL" sz="2000" b="1" dirty="0" err="1" smtClean="0"/>
              <a:t>measurements</a:t>
            </a:r>
            <a:r>
              <a:rPr lang="pl-PL" sz="2000" b="1" dirty="0" smtClean="0"/>
              <a:t> </a:t>
            </a:r>
            <a:r>
              <a:rPr lang="pl-PL" sz="2000" dirty="0" smtClean="0"/>
              <a:t>and</a:t>
            </a:r>
            <a:r>
              <a:rPr lang="pl-PL" sz="2000" b="1" dirty="0" smtClean="0"/>
              <a:t> </a:t>
            </a:r>
            <a:r>
              <a:rPr lang="pl-PL" sz="2000" b="1" dirty="0" err="1" smtClean="0"/>
              <a:t>searches</a:t>
            </a:r>
            <a:r>
              <a:rPr lang="pl-PL" sz="2000" b="1" dirty="0" smtClean="0"/>
              <a:t> </a:t>
            </a:r>
            <a:r>
              <a:rPr lang="pl-PL" sz="2000" dirty="0" smtClean="0"/>
              <a:t>for </a:t>
            </a:r>
            <a:r>
              <a:rPr lang="pl-PL" sz="2000" dirty="0" err="1" smtClean="0"/>
              <a:t>new</a:t>
            </a:r>
            <a:r>
              <a:rPr lang="pl-PL" sz="2000" dirty="0" smtClean="0"/>
              <a:t> </a:t>
            </a:r>
            <a:r>
              <a:rPr lang="pl-PL" sz="2000" dirty="0" err="1" smtClean="0"/>
              <a:t>Higgs</a:t>
            </a:r>
            <a:r>
              <a:rPr lang="pl-PL" sz="2000" dirty="0" smtClean="0"/>
              <a:t> </a:t>
            </a:r>
            <a:r>
              <a:rPr lang="pl-PL" sz="2000" dirty="0" err="1" smtClean="0"/>
              <a:t>states</a:t>
            </a:r>
            <a:r>
              <a:rPr lang="pl-PL" sz="2000" dirty="0" smtClean="0"/>
              <a:t> and </a:t>
            </a:r>
            <a:r>
              <a:rPr lang="pl-PL" sz="2000" dirty="0" err="1" smtClean="0"/>
              <a:t>decays</a:t>
            </a:r>
            <a:endParaRPr lang="pl-PL" sz="2000" dirty="0" smtClean="0"/>
          </a:p>
          <a:p>
            <a:endParaRPr lang="pl-PL" sz="2000" dirty="0" smtClean="0"/>
          </a:p>
        </p:txBody>
      </p:sp>
      <p:sp>
        <p:nvSpPr>
          <p:cNvPr id="8" name="Date Placeholder 7"/>
          <p:cNvSpPr>
            <a:spLocks noGrp="1"/>
          </p:cNvSpPr>
          <p:nvPr>
            <p:ph type="dt" sz="half" idx="10"/>
          </p:nvPr>
        </p:nvSpPr>
        <p:spPr/>
        <p:txBody>
          <a:bodyPr/>
          <a:lstStyle/>
          <a:p>
            <a:r>
              <a:rPr lang="en-US" smtClean="0"/>
              <a:t>Ricardo Gonçalo</a:t>
            </a:r>
            <a:endParaRPr lang="pt-PT"/>
          </a:p>
        </p:txBody>
      </p:sp>
      <p:sp>
        <p:nvSpPr>
          <p:cNvPr id="9" name="Footer Placeholder 8"/>
          <p:cNvSpPr>
            <a:spLocks noGrp="1"/>
          </p:cNvSpPr>
          <p:nvPr>
            <p:ph type="ftr" sz="quarter" idx="11"/>
          </p:nvPr>
        </p:nvSpPr>
        <p:spPr/>
        <p:txBody>
          <a:bodyPr/>
          <a:lstStyle/>
          <a:p>
            <a:r>
              <a:rPr lang="pt-PT" smtClean="0"/>
              <a:t>Seminar 15 May 2019 - FCUL</a:t>
            </a:r>
            <a:endParaRPr lang="pt-PT"/>
          </a:p>
        </p:txBody>
      </p:sp>
      <p:sp>
        <p:nvSpPr>
          <p:cNvPr id="10" name="Slide Number Placeholder 9"/>
          <p:cNvSpPr>
            <a:spLocks noGrp="1"/>
          </p:cNvSpPr>
          <p:nvPr>
            <p:ph type="sldNum" sz="quarter" idx="12"/>
          </p:nvPr>
        </p:nvSpPr>
        <p:spPr/>
        <p:txBody>
          <a:bodyPr/>
          <a:lstStyle/>
          <a:p>
            <a:fld id="{9B03DFD9-BCD4-D04F-A8C7-92475F67CE52}" type="slidenum">
              <a:rPr lang="pt-PT" smtClean="0"/>
              <a:t>65</a:t>
            </a:fld>
            <a:endParaRPr lang="pt-PT"/>
          </a:p>
        </p:txBody>
      </p:sp>
      <p:sp>
        <p:nvSpPr>
          <p:cNvPr id="5" name="TextBox 4"/>
          <p:cNvSpPr txBox="1"/>
          <p:nvPr/>
        </p:nvSpPr>
        <p:spPr>
          <a:xfrm>
            <a:off x="243088" y="5229201"/>
            <a:ext cx="8749288" cy="1200329"/>
          </a:xfrm>
          <a:prstGeom prst="rect">
            <a:avLst/>
          </a:prstGeom>
          <a:solidFill>
            <a:schemeClr val="bg1"/>
          </a:solidFill>
          <a:ln>
            <a:solidFill>
              <a:schemeClr val="tx1"/>
            </a:solidFill>
          </a:ln>
        </p:spPr>
        <p:txBody>
          <a:bodyPr wrap="square" rtlCol="0">
            <a:spAutoFit/>
          </a:bodyPr>
          <a:lstStyle/>
          <a:p>
            <a:r>
              <a:rPr lang="pt-PT" dirty="0" err="1" smtClean="0"/>
              <a:t>Overall</a:t>
            </a:r>
            <a:r>
              <a:rPr lang="pt-PT" dirty="0" smtClean="0"/>
              <a:t> </a:t>
            </a:r>
            <a:r>
              <a:rPr lang="pt-PT" dirty="0" err="1" smtClean="0"/>
              <a:t>highlight</a:t>
            </a:r>
            <a:r>
              <a:rPr lang="pt-PT" dirty="0" smtClean="0"/>
              <a:t> </a:t>
            </a:r>
            <a:r>
              <a:rPr lang="pt-PT" dirty="0" err="1" smtClean="0"/>
              <a:t>from</a:t>
            </a:r>
            <a:r>
              <a:rPr lang="pt-PT" dirty="0" smtClean="0"/>
              <a:t> </a:t>
            </a:r>
            <a:r>
              <a:rPr lang="pt-PT" dirty="0" err="1" smtClean="0"/>
              <a:t>the</a:t>
            </a:r>
            <a:r>
              <a:rPr lang="pt-PT" dirty="0" smtClean="0"/>
              <a:t> </a:t>
            </a:r>
            <a:r>
              <a:rPr lang="pt-PT" dirty="0" err="1" smtClean="0"/>
              <a:t>past</a:t>
            </a:r>
            <a:r>
              <a:rPr lang="pt-PT" dirty="0" smtClean="0"/>
              <a:t> </a:t>
            </a:r>
            <a:r>
              <a:rPr lang="pt-PT" dirty="0" err="1" smtClean="0"/>
              <a:t>year</a:t>
            </a:r>
            <a:r>
              <a:rPr lang="pt-PT" dirty="0" smtClean="0"/>
              <a:t> (</a:t>
            </a:r>
            <a:r>
              <a:rPr lang="pt-PT" dirty="0" err="1" smtClean="0"/>
              <a:t>very</a:t>
            </a:r>
            <a:r>
              <a:rPr lang="pt-PT" dirty="0" smtClean="0"/>
              <a:t> </a:t>
            </a:r>
            <a:r>
              <a:rPr lang="pt-PT" dirty="0" err="1" smtClean="0"/>
              <a:t>personal</a:t>
            </a:r>
            <a:r>
              <a:rPr lang="pt-PT" dirty="0" smtClean="0"/>
              <a:t> </a:t>
            </a:r>
            <a:r>
              <a:rPr lang="pt-PT" dirty="0" err="1" smtClean="0"/>
              <a:t>bias</a:t>
            </a:r>
            <a:r>
              <a:rPr lang="pt-PT" dirty="0" smtClean="0"/>
              <a:t>!): </a:t>
            </a:r>
          </a:p>
          <a:p>
            <a:r>
              <a:rPr lang="pt-PT" dirty="0" smtClean="0"/>
              <a:t>“</a:t>
            </a:r>
            <a:r>
              <a:rPr lang="pt-PT" b="1" i="1" dirty="0" err="1"/>
              <a:t>The</a:t>
            </a:r>
            <a:r>
              <a:rPr lang="pt-PT" b="1" i="1" dirty="0"/>
              <a:t> &gt;5σ </a:t>
            </a:r>
            <a:r>
              <a:rPr lang="pt-PT" b="1" i="1" dirty="0" err="1"/>
              <a:t>observations</a:t>
            </a:r>
            <a:r>
              <a:rPr lang="pt-PT" b="1" i="1" dirty="0"/>
              <a:t> </a:t>
            </a:r>
            <a:r>
              <a:rPr lang="pt-PT" b="1" i="1" dirty="0" err="1"/>
              <a:t>of</a:t>
            </a:r>
            <a:r>
              <a:rPr lang="pt-PT" b="1" i="1" dirty="0"/>
              <a:t> </a:t>
            </a:r>
            <a:r>
              <a:rPr lang="pt-PT" b="1" i="1" dirty="0" err="1"/>
              <a:t>ttH</a:t>
            </a:r>
            <a:r>
              <a:rPr lang="pt-PT" b="1" i="1" dirty="0"/>
              <a:t> </a:t>
            </a:r>
            <a:r>
              <a:rPr lang="pt-PT" b="1" i="1" dirty="0" err="1"/>
              <a:t>and</a:t>
            </a:r>
            <a:r>
              <a:rPr lang="pt-PT" b="1" i="1" dirty="0"/>
              <a:t> H → </a:t>
            </a:r>
            <a:r>
              <a:rPr lang="pt-PT" b="1" i="1" dirty="0" err="1"/>
              <a:t>ττ</a:t>
            </a:r>
            <a:r>
              <a:rPr lang="pt-PT" b="1" i="1" dirty="0"/>
              <a:t>, </a:t>
            </a:r>
            <a:r>
              <a:rPr lang="pt-PT" b="1" i="1" dirty="0" err="1"/>
              <a:t>independently</a:t>
            </a:r>
            <a:r>
              <a:rPr lang="pt-PT" b="1" i="1" dirty="0"/>
              <a:t> </a:t>
            </a:r>
            <a:r>
              <a:rPr lang="pt-PT" b="1" i="1" dirty="0" err="1"/>
              <a:t>by</a:t>
            </a:r>
            <a:r>
              <a:rPr lang="pt-PT" b="1" i="1" dirty="0"/>
              <a:t> ATLAS </a:t>
            </a:r>
            <a:r>
              <a:rPr lang="pt-PT" b="1" i="1" dirty="0" err="1"/>
              <a:t>and</a:t>
            </a:r>
            <a:r>
              <a:rPr lang="pt-PT" b="1" i="1" dirty="0"/>
              <a:t> CMS, </a:t>
            </a:r>
            <a:r>
              <a:rPr lang="pt-PT" b="1" i="1" dirty="0" err="1"/>
              <a:t>firmly</a:t>
            </a:r>
            <a:r>
              <a:rPr lang="pt-PT" b="1" i="1" dirty="0"/>
              <a:t> </a:t>
            </a:r>
            <a:r>
              <a:rPr lang="pt-PT" b="1" i="1" dirty="0" err="1"/>
              <a:t>establish</a:t>
            </a:r>
            <a:r>
              <a:rPr lang="pt-PT" b="1" i="1" dirty="0"/>
              <a:t> </a:t>
            </a:r>
            <a:r>
              <a:rPr lang="pt-PT" b="1" i="1" dirty="0" err="1"/>
              <a:t>the</a:t>
            </a:r>
            <a:r>
              <a:rPr lang="pt-PT" b="1" i="1" dirty="0"/>
              <a:t> </a:t>
            </a:r>
            <a:r>
              <a:rPr lang="pt-PT" b="1" i="1" dirty="0" err="1"/>
              <a:t>existence</a:t>
            </a:r>
            <a:r>
              <a:rPr lang="pt-PT" b="1" i="1" dirty="0"/>
              <a:t> </a:t>
            </a:r>
            <a:r>
              <a:rPr lang="pt-PT" b="1" i="1" dirty="0" err="1"/>
              <a:t>of</a:t>
            </a:r>
            <a:r>
              <a:rPr lang="pt-PT" b="1" i="1" dirty="0"/>
              <a:t> a </a:t>
            </a:r>
            <a:r>
              <a:rPr lang="pt-PT" b="1" i="1" dirty="0" err="1"/>
              <a:t>new</a:t>
            </a:r>
            <a:r>
              <a:rPr lang="pt-PT" b="1" i="1" dirty="0"/>
              <a:t> </a:t>
            </a:r>
            <a:r>
              <a:rPr lang="pt-PT" b="1" i="1" dirty="0" err="1"/>
              <a:t>kind</a:t>
            </a:r>
            <a:r>
              <a:rPr lang="pt-PT" b="1" i="1" dirty="0"/>
              <a:t> </a:t>
            </a:r>
            <a:r>
              <a:rPr lang="pt-PT" b="1" i="1" dirty="0" err="1"/>
              <a:t>of</a:t>
            </a:r>
            <a:r>
              <a:rPr lang="pt-PT" b="1" i="1" dirty="0"/>
              <a:t> fundamental </a:t>
            </a:r>
            <a:r>
              <a:rPr lang="pt-PT" b="1" i="1" dirty="0" err="1"/>
              <a:t>interaction</a:t>
            </a:r>
            <a:r>
              <a:rPr lang="pt-PT" b="1" i="1" dirty="0" smtClean="0"/>
              <a:t>, </a:t>
            </a:r>
            <a:r>
              <a:rPr lang="pt-PT" b="1" i="1" dirty="0" err="1" smtClean="0"/>
              <a:t>Yukawa</a:t>
            </a:r>
            <a:r>
              <a:rPr lang="pt-PT" b="1" i="1" dirty="0" smtClean="0"/>
              <a:t> </a:t>
            </a:r>
            <a:r>
              <a:rPr lang="pt-PT" b="1" i="1" dirty="0" err="1"/>
              <a:t>interactions</a:t>
            </a:r>
            <a:r>
              <a:rPr lang="pt-PT" dirty="0"/>
              <a:t>.</a:t>
            </a:r>
            <a:r>
              <a:rPr lang="pt-PT" dirty="0" smtClean="0"/>
              <a:t>”</a:t>
            </a:r>
          </a:p>
          <a:p>
            <a:r>
              <a:rPr lang="pt-PT" dirty="0" err="1"/>
              <a:t>Gavin</a:t>
            </a:r>
            <a:r>
              <a:rPr lang="pt-PT" dirty="0"/>
              <a:t> </a:t>
            </a:r>
            <a:r>
              <a:rPr lang="pt-PT" dirty="0" err="1"/>
              <a:t>Salam</a:t>
            </a:r>
            <a:r>
              <a:rPr lang="pt-PT" dirty="0"/>
              <a:t> (LHCP’18) </a:t>
            </a:r>
          </a:p>
        </p:txBody>
      </p:sp>
      <p:pic>
        <p:nvPicPr>
          <p:cNvPr id="17" name="Picture 16"/>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047767" y="1684626"/>
            <a:ext cx="4096233" cy="2947466"/>
          </a:xfrm>
          <a:prstGeom prst="rect">
            <a:avLst/>
          </a:prstGeom>
        </p:spPr>
      </p:pic>
      <p:grpSp>
        <p:nvGrpSpPr>
          <p:cNvPr id="16" name="Group 15"/>
          <p:cNvGrpSpPr/>
          <p:nvPr/>
        </p:nvGrpSpPr>
        <p:grpSpPr>
          <a:xfrm>
            <a:off x="5148064" y="806677"/>
            <a:ext cx="3844312" cy="3680177"/>
            <a:chOff x="9040750" y="1364471"/>
            <a:chExt cx="3844312" cy="3680177"/>
          </a:xfrm>
        </p:grpSpPr>
        <p:pic>
          <p:nvPicPr>
            <p:cNvPr id="14" name="Picture 13"/>
            <p:cNvPicPr>
              <a:picLocks noChangeAspect="1"/>
            </p:cNvPicPr>
            <p:nvPr/>
          </p:nvPicPr>
          <p:blipFill>
            <a:blip r:embed="rId8"/>
            <a:stretch>
              <a:fillRect/>
            </a:stretch>
          </p:blipFill>
          <p:spPr>
            <a:xfrm>
              <a:off x="9040750" y="1364471"/>
              <a:ext cx="3844312" cy="3680177"/>
            </a:xfrm>
            <a:prstGeom prst="rect">
              <a:avLst/>
            </a:prstGeom>
          </p:spPr>
        </p:pic>
        <p:sp>
          <p:nvSpPr>
            <p:cNvPr id="15" name="Rectangle 14"/>
            <p:cNvSpPr/>
            <p:nvPr/>
          </p:nvSpPr>
          <p:spPr>
            <a:xfrm>
              <a:off x="10404648" y="2924944"/>
              <a:ext cx="1152128" cy="360040"/>
            </a:xfrm>
            <a:prstGeom prst="rect">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PT"/>
            </a:p>
          </p:txBody>
        </p:sp>
      </p:grpSp>
      <p:sp>
        <p:nvSpPr>
          <p:cNvPr id="2" name="Title 1"/>
          <p:cNvSpPr>
            <a:spLocks noGrp="1"/>
          </p:cNvSpPr>
          <p:nvPr>
            <p:ph type="title"/>
          </p:nvPr>
        </p:nvSpPr>
        <p:spPr>
          <a:xfrm>
            <a:off x="457200" y="15521"/>
            <a:ext cx="8229600" cy="1143000"/>
          </a:xfrm>
        </p:spPr>
        <p:txBody>
          <a:bodyPr>
            <a:normAutofit/>
          </a:bodyPr>
          <a:lstStyle/>
          <a:p>
            <a:r>
              <a:rPr lang="pt-PT" dirty="0" err="1" smtClean="0"/>
              <a:t>Summary</a:t>
            </a:r>
            <a:endParaRPr lang="pt-PT" dirty="0"/>
          </a:p>
        </p:txBody>
      </p:sp>
    </p:spTree>
    <p:custDataLst>
      <p:tags r:id="rId1"/>
    </p:custDataLst>
    <p:extLst>
      <p:ext uri="{BB962C8B-B14F-4D97-AF65-F5344CB8AC3E}">
        <p14:creationId xmlns:p14="http://schemas.microsoft.com/office/powerpoint/2010/main" val="30045051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par>
                                <p:cTn id="8" presetID="9"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ssolv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dissolv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dissolve">
                                      <p:cBhvr>
                                        <p:cTn id="20" dur="500"/>
                                        <p:tgtEl>
                                          <p:spTgt spid="16"/>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dissolv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96752"/>
          </a:xfrm>
        </p:spPr>
        <p:txBody>
          <a:bodyPr>
            <a:noAutofit/>
          </a:bodyPr>
          <a:lstStyle/>
          <a:p>
            <a:r>
              <a:rPr lang="pt-PT" sz="6600" dirty="0" err="1" smtClean="0">
                <a:solidFill>
                  <a:schemeClr val="bg1"/>
                </a:solidFill>
              </a:rPr>
              <a:t>In</a:t>
            </a:r>
            <a:r>
              <a:rPr lang="pt-PT" sz="6600" dirty="0" smtClean="0">
                <a:solidFill>
                  <a:schemeClr val="bg1"/>
                </a:solidFill>
              </a:rPr>
              <a:t> </a:t>
            </a:r>
            <a:r>
              <a:rPr lang="pt-PT" sz="6600" dirty="0" err="1" smtClean="0">
                <a:solidFill>
                  <a:schemeClr val="bg1"/>
                </a:solidFill>
              </a:rPr>
              <a:t>conclusion</a:t>
            </a:r>
            <a:endParaRPr lang="pt-PT" sz="6600" dirty="0">
              <a:solidFill>
                <a:schemeClr val="bg1"/>
              </a:solidFill>
            </a:endParaRPr>
          </a:p>
        </p:txBody>
      </p:sp>
      <p:sp>
        <p:nvSpPr>
          <p:cNvPr id="8" name="Date Placeholder 7"/>
          <p:cNvSpPr>
            <a:spLocks noGrp="1"/>
          </p:cNvSpPr>
          <p:nvPr>
            <p:ph type="dt" sz="half" idx="10"/>
          </p:nvPr>
        </p:nvSpPr>
        <p:spPr/>
        <p:txBody>
          <a:bodyPr/>
          <a:lstStyle/>
          <a:p>
            <a:r>
              <a:rPr lang="en-US" smtClean="0"/>
              <a:t>Ricardo Gonçalo</a:t>
            </a:r>
            <a:endParaRPr lang="pt-PT"/>
          </a:p>
        </p:txBody>
      </p:sp>
      <p:sp>
        <p:nvSpPr>
          <p:cNvPr id="9" name="Footer Placeholder 8"/>
          <p:cNvSpPr>
            <a:spLocks noGrp="1"/>
          </p:cNvSpPr>
          <p:nvPr>
            <p:ph type="ftr" sz="quarter" idx="11"/>
          </p:nvPr>
        </p:nvSpPr>
        <p:spPr/>
        <p:txBody>
          <a:bodyPr/>
          <a:lstStyle/>
          <a:p>
            <a:r>
              <a:rPr lang="pt-PT" smtClean="0"/>
              <a:t>Seminar 15 May 2019 - FCUL</a:t>
            </a:r>
            <a:endParaRPr lang="pt-PT"/>
          </a:p>
        </p:txBody>
      </p:sp>
      <p:sp>
        <p:nvSpPr>
          <p:cNvPr id="10" name="Slide Number Placeholder 9"/>
          <p:cNvSpPr>
            <a:spLocks noGrp="1"/>
          </p:cNvSpPr>
          <p:nvPr>
            <p:ph type="sldNum" sz="quarter" idx="12"/>
          </p:nvPr>
        </p:nvSpPr>
        <p:spPr/>
        <p:txBody>
          <a:bodyPr/>
          <a:lstStyle/>
          <a:p>
            <a:fld id="{9B03DFD9-BCD4-D04F-A8C7-92475F67CE52}" type="slidenum">
              <a:rPr lang="pt-PT" smtClean="0"/>
              <a:t>66</a:t>
            </a:fld>
            <a:endParaRPr lang="pt-PT"/>
          </a:p>
        </p:txBody>
      </p:sp>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790438" y="1484784"/>
            <a:ext cx="3957699" cy="2839784"/>
          </a:xfrm>
          <a:prstGeom prst="rect">
            <a:avLst/>
          </a:prstGeom>
        </p:spPr>
      </p:pic>
      <p:sp>
        <p:nvSpPr>
          <p:cNvPr id="13" name="TextBox 12"/>
          <p:cNvSpPr txBox="1"/>
          <p:nvPr/>
        </p:nvSpPr>
        <p:spPr>
          <a:xfrm>
            <a:off x="1" y="5877272"/>
            <a:ext cx="9144000" cy="369332"/>
          </a:xfrm>
          <a:prstGeom prst="rect">
            <a:avLst/>
          </a:prstGeom>
          <a:solidFill>
            <a:srgbClr val="FFFF00"/>
          </a:solidFill>
        </p:spPr>
        <p:txBody>
          <a:bodyPr wrap="square" rtlCol="0">
            <a:spAutoFit/>
          </a:bodyPr>
          <a:lstStyle/>
          <a:p>
            <a:pPr algn="ctr"/>
            <a:r>
              <a:rPr lang="pt-PT" dirty="0" err="1" smtClean="0"/>
              <a:t>See</a:t>
            </a:r>
            <a:r>
              <a:rPr lang="pt-PT" dirty="0" smtClean="0"/>
              <a:t> </a:t>
            </a:r>
            <a:r>
              <a:rPr lang="pt-PT" dirty="0" err="1" smtClean="0"/>
              <a:t>here</a:t>
            </a:r>
            <a:r>
              <a:rPr lang="pt-PT" dirty="0" smtClean="0"/>
              <a:t> for more: </a:t>
            </a:r>
            <a:r>
              <a:rPr lang="pt-PT" dirty="0">
                <a:hlinkClick r:id="rId4"/>
              </a:rPr>
              <a:t>ATLAS Public results </a:t>
            </a:r>
            <a:r>
              <a:rPr lang="pt-PT" dirty="0" smtClean="0">
                <a:hlinkClick r:id="rId4"/>
              </a:rPr>
              <a:t>page</a:t>
            </a:r>
            <a:endParaRPr lang="pt-PT" dirty="0"/>
          </a:p>
        </p:txBody>
      </p:sp>
      <p:pic>
        <p:nvPicPr>
          <p:cNvPr id="5" name="Picture 4"/>
          <p:cNvPicPr>
            <a:picLocks noChangeAspect="1"/>
          </p:cNvPicPr>
          <p:nvPr/>
        </p:nvPicPr>
        <p:blipFill>
          <a:blip r:embed="rId5"/>
          <a:stretch>
            <a:fillRect/>
          </a:stretch>
        </p:blipFill>
        <p:spPr>
          <a:xfrm>
            <a:off x="9612560" y="4496953"/>
            <a:ext cx="4289325" cy="3174101"/>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0" y="34558"/>
            <a:ext cx="9144620" cy="5859872"/>
          </a:xfrm>
          <a:prstGeom prst="rect">
            <a:avLst/>
          </a:prstGeom>
        </p:spPr>
      </p:pic>
      <p:pic>
        <p:nvPicPr>
          <p:cNvPr id="16" name="Picture 15"/>
          <p:cNvPicPr>
            <a:picLocks noChangeAspect="1"/>
          </p:cNvPicPr>
          <p:nvPr/>
        </p:nvPicPr>
        <p:blipFill>
          <a:blip r:embed="rId7">
            <a:extLst>
              <a:ext uri="{BEBA8EAE-BF5A-486C-A8C5-ECC9F3942E4B}">
                <a14:imgProps xmlns:a14="http://schemas.microsoft.com/office/drawing/2010/main">
                  <a14:imgLayer r:embed="rId8">
                    <a14:imgEffect>
                      <a14:backgroundRemoval t="9966" b="89949" l="2102" r="98485">
                        <a14:foregroundMark x1="47654" y1="38330" x2="49071" y2="55537"/>
                        <a14:foregroundMark x1="53959" y1="37734" x2="55230" y2="53407"/>
                        <a14:foregroundMark x1="63832" y1="36797" x2="64174" y2="54003"/>
                        <a14:foregroundMark x1="72972" y1="35945" x2="74194" y2="51874"/>
                        <a14:foregroundMark x1="80352" y1="35264" x2="80890" y2="47530"/>
                        <a14:foregroundMark x1="90176" y1="33135" x2="90567" y2="40801"/>
                        <a14:foregroundMark x1="91789" y1="50000" x2="90909" y2="52129"/>
                        <a14:foregroundMark x1="38172" y1="40801" x2="37634" y2="54600"/>
                        <a14:foregroundMark x1="26735" y1="44463" x2="26735" y2="60733"/>
                        <a14:foregroundMark x1="19159" y1="46337" x2="20039" y2="59796"/>
                        <a14:foregroundMark x1="8798" y1="47530" x2="14223" y2="57666"/>
                        <a14:foregroundMark x1="6549" y1="37990" x2="9873" y2="37138"/>
                        <a14:backgroundMark x1="22874" y1="48552" x2="23803" y2="65843"/>
                        <a14:backgroundMark x1="28641" y1="51363" x2="29081" y2="52981"/>
                        <a14:backgroundMark x1="83040" y1="36116" x2="83236" y2="38927"/>
                        <a14:backgroundMark x1="44526" y1="43356" x2="44526" y2="55792"/>
                      </a14:backgroundRemoval>
                    </a14:imgEffect>
                  </a14:imgLayer>
                </a14:imgProps>
              </a:ext>
            </a:extLst>
          </a:blip>
          <a:stretch>
            <a:fillRect/>
          </a:stretch>
        </p:blipFill>
        <p:spPr>
          <a:xfrm>
            <a:off x="2123728" y="1468116"/>
            <a:ext cx="5801710" cy="3329036"/>
          </a:xfrm>
          <a:prstGeom prst="rect">
            <a:avLst/>
          </a:prstGeom>
        </p:spPr>
      </p:pic>
    </p:spTree>
    <p:custDataLst>
      <p:tags r:id="rId1"/>
    </p:custDataLst>
    <p:extLst>
      <p:ext uri="{BB962C8B-B14F-4D97-AF65-F5344CB8AC3E}">
        <p14:creationId xmlns:p14="http://schemas.microsoft.com/office/powerpoint/2010/main" val="31404328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a:ext>
            </a:extLst>
          </a:blip>
          <a:srcRect b="6916"/>
          <a:stretch/>
        </p:blipFill>
        <p:spPr>
          <a:xfrm>
            <a:off x="3635896" y="1507505"/>
            <a:ext cx="5508104" cy="3963058"/>
          </a:xfrm>
          <a:prstGeom prst="rect">
            <a:avLst/>
          </a:prstGeom>
        </p:spPr>
      </p:pic>
      <p:sp>
        <p:nvSpPr>
          <p:cNvPr id="2" name="Title 1"/>
          <p:cNvSpPr>
            <a:spLocks noGrp="1"/>
          </p:cNvSpPr>
          <p:nvPr>
            <p:ph type="title"/>
          </p:nvPr>
        </p:nvSpPr>
        <p:spPr>
          <a:xfrm>
            <a:off x="251520" y="1403997"/>
            <a:ext cx="6183659" cy="4041227"/>
          </a:xfrm>
        </p:spPr>
        <p:txBody>
          <a:bodyPr>
            <a:noAutofit/>
          </a:bodyPr>
          <a:lstStyle/>
          <a:p>
            <a:pPr algn="l"/>
            <a:r>
              <a:rPr lang="pt-PT" sz="9600" dirty="0" err="1" smtClean="0"/>
              <a:t>Free</a:t>
            </a:r>
            <a:r>
              <a:rPr lang="pt-PT" sz="9600" dirty="0" smtClean="0"/>
              <a:t/>
            </a:r>
            <a:br>
              <a:rPr lang="pt-PT" sz="9600" dirty="0" smtClean="0"/>
            </a:br>
            <a:r>
              <a:rPr lang="pt-PT" sz="9600" dirty="0" err="1" smtClean="0"/>
              <a:t>Bonus</a:t>
            </a:r>
            <a:r>
              <a:rPr lang="pt-PT" sz="9600" dirty="0" smtClean="0"/>
              <a:t> Slides</a:t>
            </a:r>
            <a:endParaRPr lang="pt-PT" sz="9600" dirty="0"/>
          </a:p>
        </p:txBody>
      </p:sp>
      <p:sp>
        <p:nvSpPr>
          <p:cNvPr id="3" name="Date Placeholder 2"/>
          <p:cNvSpPr>
            <a:spLocks noGrp="1"/>
          </p:cNvSpPr>
          <p:nvPr>
            <p:ph type="dt" sz="half" idx="10"/>
          </p:nvPr>
        </p:nvSpPr>
        <p:spPr/>
        <p:txBody>
          <a:bodyPr/>
          <a:lstStyle/>
          <a:p>
            <a:r>
              <a:rPr lang="en-US" smtClean="0"/>
              <a:t>Ricardo Gonçalo</a:t>
            </a:r>
            <a:endParaRPr lang="pt-PT"/>
          </a:p>
        </p:txBody>
      </p:sp>
      <p:sp>
        <p:nvSpPr>
          <p:cNvPr id="4" name="Footer Placeholder 3"/>
          <p:cNvSpPr>
            <a:spLocks noGrp="1"/>
          </p:cNvSpPr>
          <p:nvPr>
            <p:ph type="ftr" sz="quarter" idx="11"/>
          </p:nvPr>
        </p:nvSpPr>
        <p:spPr/>
        <p:txBody>
          <a:bodyPr/>
          <a:lstStyle/>
          <a:p>
            <a:r>
              <a:rPr lang="pt-PT" smtClean="0"/>
              <a:t>Seminar 15 May 2019 - FCUL</a:t>
            </a:r>
            <a:endParaRPr lang="pt-PT"/>
          </a:p>
        </p:txBody>
      </p:sp>
      <p:sp>
        <p:nvSpPr>
          <p:cNvPr id="5" name="Slide Number Placeholder 4"/>
          <p:cNvSpPr>
            <a:spLocks noGrp="1"/>
          </p:cNvSpPr>
          <p:nvPr>
            <p:ph type="sldNum" sz="quarter" idx="12"/>
          </p:nvPr>
        </p:nvSpPr>
        <p:spPr/>
        <p:txBody>
          <a:bodyPr/>
          <a:lstStyle/>
          <a:p>
            <a:fld id="{9B03DFD9-BCD4-D04F-A8C7-92475F67CE52}" type="slidenum">
              <a:rPr lang="pt-PT" smtClean="0"/>
              <a:t>67</a:t>
            </a:fld>
            <a:endParaRPr lang="pt-PT"/>
          </a:p>
        </p:txBody>
      </p:sp>
    </p:spTree>
    <p:extLst>
      <p:ext uri="{BB962C8B-B14F-4D97-AF65-F5344CB8AC3E}">
        <p14:creationId xmlns:p14="http://schemas.microsoft.com/office/powerpoint/2010/main" val="4093975948"/>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Ricardo Gonçalo</a:t>
            </a:r>
            <a:endParaRPr lang="pt-PT"/>
          </a:p>
        </p:txBody>
      </p:sp>
      <p:sp>
        <p:nvSpPr>
          <p:cNvPr id="3" name="Footer Placeholder 2"/>
          <p:cNvSpPr>
            <a:spLocks noGrp="1"/>
          </p:cNvSpPr>
          <p:nvPr>
            <p:ph type="ftr" sz="quarter" idx="11"/>
          </p:nvPr>
        </p:nvSpPr>
        <p:spPr/>
        <p:txBody>
          <a:bodyPr/>
          <a:lstStyle/>
          <a:p>
            <a:r>
              <a:rPr lang="pt-PT" smtClean="0"/>
              <a:t>Seminar 15 May 2019 - FCUL</a:t>
            </a:r>
            <a:endParaRPr lang="pt-PT"/>
          </a:p>
        </p:txBody>
      </p:sp>
      <p:sp>
        <p:nvSpPr>
          <p:cNvPr id="4" name="Slide Number Placeholder 3"/>
          <p:cNvSpPr>
            <a:spLocks noGrp="1"/>
          </p:cNvSpPr>
          <p:nvPr>
            <p:ph type="sldNum" sz="quarter" idx="12"/>
          </p:nvPr>
        </p:nvSpPr>
        <p:spPr/>
        <p:txBody>
          <a:bodyPr/>
          <a:lstStyle/>
          <a:p>
            <a:fld id="{9B03DFD9-BCD4-D04F-A8C7-92475F67CE52}" type="slidenum">
              <a:rPr lang="pt-PT" smtClean="0"/>
              <a:t>68</a:t>
            </a:fld>
            <a:endParaRPr lang="pt-PT"/>
          </a:p>
        </p:txBody>
      </p:sp>
      <p:pic>
        <p:nvPicPr>
          <p:cNvPr id="5" name="image.png" descr="image.png"/>
          <p:cNvPicPr>
            <a:picLocks noChangeAspect="1"/>
          </p:cNvPicPr>
          <p:nvPr/>
        </p:nvPicPr>
        <p:blipFill>
          <a:blip r:embed="rId2">
            <a:extLst/>
          </a:blip>
          <a:stretch>
            <a:fillRect/>
          </a:stretch>
        </p:blipFill>
        <p:spPr>
          <a:xfrm>
            <a:off x="1115616" y="692696"/>
            <a:ext cx="6905625" cy="5324475"/>
          </a:xfrm>
          <a:prstGeom prst="rect">
            <a:avLst/>
          </a:prstGeom>
          <a:ln w="12700">
            <a:miter lim="400000"/>
          </a:ln>
        </p:spPr>
      </p:pic>
    </p:spTree>
    <p:extLst>
      <p:ext uri="{BB962C8B-B14F-4D97-AF65-F5344CB8AC3E}">
        <p14:creationId xmlns:p14="http://schemas.microsoft.com/office/powerpoint/2010/main" val="3481027257"/>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4638"/>
            <a:ext cx="8229600" cy="781027"/>
          </a:xfrm>
        </p:spPr>
        <p:txBody>
          <a:bodyPr/>
          <a:lstStyle/>
          <a:p>
            <a:r>
              <a:rPr lang="en-US" dirty="0" smtClean="0"/>
              <a:t>Two Higgs Doublet Model (2HDM)</a:t>
            </a:r>
            <a:endParaRPr lang="en-US" dirty="0"/>
          </a:p>
        </p:txBody>
      </p:sp>
      <p:sp>
        <p:nvSpPr>
          <p:cNvPr id="9" name="Content Placeholder 8"/>
          <p:cNvSpPr>
            <a:spLocks noGrp="1"/>
          </p:cNvSpPr>
          <p:nvPr>
            <p:ph sz="half" idx="2"/>
          </p:nvPr>
        </p:nvSpPr>
        <p:spPr>
          <a:xfrm>
            <a:off x="457200" y="1223960"/>
            <a:ext cx="8686800" cy="2887384"/>
          </a:xfrm>
        </p:spPr>
        <p:txBody>
          <a:bodyPr>
            <a:normAutofit fontScale="85000" lnSpcReduction="20000"/>
          </a:bodyPr>
          <a:lstStyle/>
          <a:p>
            <a:r>
              <a:rPr lang="en-US" dirty="0"/>
              <a:t>Two Higgs doublets: Φ</a:t>
            </a:r>
            <a:r>
              <a:rPr lang="en-US" baseline="-25000" dirty="0"/>
              <a:t>1</a:t>
            </a:r>
            <a:r>
              <a:rPr lang="en-US" dirty="0"/>
              <a:t> and </a:t>
            </a:r>
            <a:r>
              <a:rPr lang="en-US" dirty="0" smtClean="0"/>
              <a:t>Φ</a:t>
            </a:r>
            <a:r>
              <a:rPr lang="en-US" baseline="-25000" dirty="0" smtClean="0"/>
              <a:t>2</a:t>
            </a:r>
            <a:r>
              <a:rPr lang="en-US" dirty="0" smtClean="0"/>
              <a:t> </a:t>
            </a:r>
            <a:r>
              <a:rPr lang="en-US" dirty="0" smtClean="0">
                <a:sym typeface="Wingdings"/>
              </a:rPr>
              <a:t> 5 Higgs bosons incl. 2 charged </a:t>
            </a:r>
            <a:endParaRPr lang="en-US" dirty="0"/>
          </a:p>
          <a:p>
            <a:r>
              <a:rPr lang="en-US" dirty="0" smtClean="0"/>
              <a:t>Free </a:t>
            </a:r>
            <a:r>
              <a:rPr lang="en-US" dirty="0"/>
              <a:t>parameters: </a:t>
            </a:r>
            <a:endParaRPr lang="en-US" dirty="0" smtClean="0"/>
          </a:p>
          <a:p>
            <a:pPr lvl="1"/>
            <a:r>
              <a:rPr lang="en-US" dirty="0" smtClean="0"/>
              <a:t>4 </a:t>
            </a:r>
            <a:r>
              <a:rPr lang="en-US" dirty="0"/>
              <a:t>masses </a:t>
            </a:r>
            <a:r>
              <a:rPr lang="en-US" dirty="0" smtClean="0"/>
              <a:t>(Do we </a:t>
            </a:r>
            <a:r>
              <a:rPr lang="en-US" dirty="0"/>
              <a:t>know one</a:t>
            </a:r>
            <a:r>
              <a:rPr lang="en-US" dirty="0" smtClean="0"/>
              <a:t>? Assume it’s </a:t>
            </a:r>
            <a:r>
              <a:rPr lang="en-US" dirty="0" err="1" smtClean="0"/>
              <a:t>m</a:t>
            </a:r>
            <a:r>
              <a:rPr lang="en-US" baseline="-25000" dirty="0" err="1" smtClean="0"/>
              <a:t>h</a:t>
            </a:r>
            <a:r>
              <a:rPr lang="en-US" dirty="0" smtClean="0"/>
              <a:t>) </a:t>
            </a:r>
          </a:p>
          <a:p>
            <a:pPr lvl="1"/>
            <a:r>
              <a:rPr lang="en-US" dirty="0" smtClean="0"/>
              <a:t>tan </a:t>
            </a:r>
            <a:r>
              <a:rPr lang="en-US" dirty="0"/>
              <a:t>β = </a:t>
            </a:r>
            <a:r>
              <a:rPr lang="en-US" i="1" dirty="0"/>
              <a:t>v</a:t>
            </a:r>
            <a:r>
              <a:rPr lang="en-US" baseline="-25000" dirty="0"/>
              <a:t>1</a:t>
            </a:r>
            <a:r>
              <a:rPr lang="en-US" dirty="0"/>
              <a:t>/</a:t>
            </a:r>
            <a:r>
              <a:rPr lang="en-US" i="1" dirty="0" smtClean="0"/>
              <a:t>v</a:t>
            </a:r>
            <a:r>
              <a:rPr lang="en-US" baseline="-25000" dirty="0" smtClean="0"/>
              <a:t>2</a:t>
            </a:r>
            <a:r>
              <a:rPr lang="en-US" dirty="0" smtClean="0"/>
              <a:t> ratio of </a:t>
            </a:r>
            <a:r>
              <a:rPr lang="en-US" dirty="0" err="1" smtClean="0"/>
              <a:t>v.e.v.’s</a:t>
            </a:r>
            <a:r>
              <a:rPr lang="en-US" dirty="0"/>
              <a:t> of Φ</a:t>
            </a:r>
            <a:r>
              <a:rPr lang="en-US" baseline="-25000" dirty="0"/>
              <a:t>1</a:t>
            </a:r>
            <a:r>
              <a:rPr lang="en-US" dirty="0"/>
              <a:t> and Φ</a:t>
            </a:r>
            <a:r>
              <a:rPr lang="en-US" baseline="-25000" dirty="0"/>
              <a:t>2</a:t>
            </a:r>
            <a:endParaRPr lang="en-US" dirty="0" smtClean="0"/>
          </a:p>
          <a:p>
            <a:pPr lvl="1"/>
            <a:r>
              <a:rPr lang="en-US" dirty="0" smtClean="0"/>
              <a:t>Mixing angle of h and H: α </a:t>
            </a:r>
            <a:endParaRPr lang="en-US" dirty="0"/>
          </a:p>
          <a:p>
            <a:r>
              <a:rPr lang="en-US" dirty="0" smtClean="0"/>
              <a:t>4 possible Yukawa coupling arrangements (“types”) with no FCNC</a:t>
            </a:r>
          </a:p>
          <a:p>
            <a:r>
              <a:rPr lang="en-US" dirty="0" smtClean="0"/>
              <a:t>Most common SUSY benchmark (MSSM) is based on Type II</a:t>
            </a:r>
          </a:p>
          <a:p>
            <a:r>
              <a:rPr lang="en-US" dirty="0" smtClean="0"/>
              <a:t>If </a:t>
            </a:r>
            <a:r>
              <a:rPr lang="en-US" dirty="0" err="1" smtClean="0"/>
              <a:t>cos</a:t>
            </a:r>
            <a:r>
              <a:rPr lang="en-US" dirty="0" smtClean="0"/>
              <a:t>(β-α) = 0, h = Standard Model H</a:t>
            </a:r>
            <a:r>
              <a:rPr lang="en-US" baseline="30000" dirty="0" smtClean="0"/>
              <a:t>0</a:t>
            </a:r>
            <a:endParaRPr lang="en-US" baseline="30000" dirty="0"/>
          </a:p>
        </p:txBody>
      </p:sp>
      <p:sp>
        <p:nvSpPr>
          <p:cNvPr id="3" name="Date Placeholder 2"/>
          <p:cNvSpPr>
            <a:spLocks noGrp="1"/>
          </p:cNvSpPr>
          <p:nvPr>
            <p:ph type="dt" sz="half" idx="10"/>
          </p:nvPr>
        </p:nvSpPr>
        <p:spPr/>
        <p:txBody>
          <a:bodyPr/>
          <a:lstStyle/>
          <a:p>
            <a:r>
              <a:rPr lang="en-US" smtClean="0"/>
              <a:t>Ricardo Gonçalo</a:t>
            </a:r>
            <a:endParaRPr lang="en-US"/>
          </a:p>
        </p:txBody>
      </p:sp>
      <p:sp>
        <p:nvSpPr>
          <p:cNvPr id="4" name="Footer Placeholder 3"/>
          <p:cNvSpPr>
            <a:spLocks noGrp="1"/>
          </p:cNvSpPr>
          <p:nvPr>
            <p:ph type="ftr" sz="quarter" idx="11"/>
          </p:nvPr>
        </p:nvSpPr>
        <p:spPr/>
        <p:txBody>
          <a:bodyPr/>
          <a:lstStyle/>
          <a:p>
            <a:r>
              <a:rPr lang="en-US" smtClean="0"/>
              <a:t>Seminar 15 May 2019 - FCUL</a:t>
            </a:r>
            <a:endParaRPr lang="en-US"/>
          </a:p>
        </p:txBody>
      </p:sp>
      <p:sp>
        <p:nvSpPr>
          <p:cNvPr id="5" name="Slide Number Placeholder 4"/>
          <p:cNvSpPr>
            <a:spLocks noGrp="1"/>
          </p:cNvSpPr>
          <p:nvPr>
            <p:ph type="sldNum" sz="quarter" idx="12"/>
          </p:nvPr>
        </p:nvSpPr>
        <p:spPr/>
        <p:txBody>
          <a:bodyPr/>
          <a:lstStyle/>
          <a:p>
            <a:fld id="{7B08EC5E-55E3-8448-9DC5-21BE8846BAF7}" type="slidenum">
              <a:rPr lang="en-US" smtClean="0"/>
              <a:t>69</a:t>
            </a:fld>
            <a:endParaRPr lang="en-US"/>
          </a:p>
        </p:txBody>
      </p:sp>
      <p:pic>
        <p:nvPicPr>
          <p:cNvPr id="8" name="Picture 7"/>
          <p:cNvPicPr>
            <a:picLocks noChangeAspect="1"/>
          </p:cNvPicPr>
          <p:nvPr/>
        </p:nvPicPr>
        <p:blipFill>
          <a:blip r:embed="rId2"/>
          <a:stretch>
            <a:fillRect/>
          </a:stretch>
        </p:blipFill>
        <p:spPr>
          <a:xfrm>
            <a:off x="457200" y="4111344"/>
            <a:ext cx="8369300" cy="2336800"/>
          </a:xfrm>
          <a:prstGeom prst="rect">
            <a:avLst/>
          </a:prstGeom>
        </p:spPr>
      </p:pic>
    </p:spTree>
    <p:extLst>
      <p:ext uri="{BB962C8B-B14F-4D97-AF65-F5344CB8AC3E}">
        <p14:creationId xmlns:p14="http://schemas.microsoft.com/office/powerpoint/2010/main" val="390344445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solidFill>
                  <a:srgbClr val="FFFFFF"/>
                </a:solidFill>
                <a:latin typeface="Arial"/>
                <a:cs typeface="Arial"/>
              </a:rPr>
              <a:t>Ricardo Gonçalo</a:t>
            </a:r>
            <a:endParaRPr lang="pt-PT">
              <a:solidFill>
                <a:srgbClr val="FFFFFF"/>
              </a:solidFill>
              <a:latin typeface="Arial"/>
              <a:cs typeface="Arial"/>
            </a:endParaRPr>
          </a:p>
        </p:txBody>
      </p:sp>
      <p:sp>
        <p:nvSpPr>
          <p:cNvPr id="4" name="Footer Placeholder 3"/>
          <p:cNvSpPr>
            <a:spLocks noGrp="1"/>
          </p:cNvSpPr>
          <p:nvPr>
            <p:ph type="ftr" sz="quarter" idx="11"/>
          </p:nvPr>
        </p:nvSpPr>
        <p:spPr/>
        <p:txBody>
          <a:bodyPr/>
          <a:lstStyle/>
          <a:p>
            <a:r>
              <a:rPr lang="pt-BR" smtClean="0">
                <a:solidFill>
                  <a:srgbClr val="FFFFFF"/>
                </a:solidFill>
                <a:latin typeface="Arial"/>
                <a:cs typeface="Arial"/>
              </a:rPr>
              <a:t>Seminar 15 May 2019 - FCUL</a:t>
            </a:r>
            <a:endParaRPr lang="pt-PT">
              <a:solidFill>
                <a:srgbClr val="FFFFFF"/>
              </a:solidFill>
              <a:latin typeface="Arial"/>
              <a:cs typeface="Arial"/>
            </a:endParaRPr>
          </a:p>
        </p:txBody>
      </p:sp>
      <p:sp>
        <p:nvSpPr>
          <p:cNvPr id="5" name="Slide Number Placeholder 4"/>
          <p:cNvSpPr>
            <a:spLocks noGrp="1"/>
          </p:cNvSpPr>
          <p:nvPr>
            <p:ph type="sldNum" sz="quarter" idx="12"/>
          </p:nvPr>
        </p:nvSpPr>
        <p:spPr/>
        <p:txBody>
          <a:bodyPr/>
          <a:lstStyle/>
          <a:p>
            <a:fld id="{55C6EEFB-C29B-144B-A5E1-95B550FB7806}" type="slidenum">
              <a:rPr lang="pt-PT" smtClean="0">
                <a:solidFill>
                  <a:srgbClr val="FFFFFF"/>
                </a:solidFill>
                <a:latin typeface="Arial"/>
                <a:cs typeface="Arial"/>
              </a:rPr>
              <a:t>7</a:t>
            </a:fld>
            <a:endParaRPr lang="pt-PT">
              <a:solidFill>
                <a:srgbClr val="FFFFFF"/>
              </a:solidFill>
              <a:latin typeface="Arial"/>
              <a:cs typeface="Arial"/>
            </a:endParaRPr>
          </a:p>
        </p:txBody>
      </p:sp>
      <p:pic>
        <p:nvPicPr>
          <p:cNvPr id="22" name="Picture 21"/>
          <p:cNvPicPr>
            <a:picLocks noChangeAspect="1"/>
          </p:cNvPicPr>
          <p:nvPr/>
        </p:nvPicPr>
        <p:blipFill>
          <a:blip r:embed="rId3"/>
          <a:stretch>
            <a:fillRect/>
          </a:stretch>
        </p:blipFill>
        <p:spPr>
          <a:xfrm>
            <a:off x="-5365104" y="535092"/>
            <a:ext cx="4527370" cy="3483559"/>
          </a:xfrm>
          <a:prstGeom prst="rect">
            <a:avLst/>
          </a:prstGeom>
        </p:spPr>
      </p:pic>
      <p:pic>
        <p:nvPicPr>
          <p:cNvPr id="19" name="Picture 18"/>
          <p:cNvPicPr>
            <a:picLocks noChangeAspect="1"/>
          </p:cNvPicPr>
          <p:nvPr/>
        </p:nvPicPr>
        <p:blipFill>
          <a:blip r:embed="rId4"/>
          <a:stretch>
            <a:fillRect/>
          </a:stretch>
        </p:blipFill>
        <p:spPr>
          <a:xfrm>
            <a:off x="3491880" y="133696"/>
            <a:ext cx="4564252" cy="5007637"/>
          </a:xfrm>
          <a:prstGeom prst="rect">
            <a:avLst/>
          </a:prstGeom>
        </p:spPr>
      </p:pic>
      <p:pic>
        <p:nvPicPr>
          <p:cNvPr id="13" name="Picture 12"/>
          <p:cNvPicPr>
            <a:picLocks noChangeAspect="1"/>
          </p:cNvPicPr>
          <p:nvPr/>
        </p:nvPicPr>
        <p:blipFill>
          <a:blip r:embed="rId5">
            <a:alphaModFix/>
          </a:blip>
          <a:stretch>
            <a:fillRect/>
          </a:stretch>
        </p:blipFill>
        <p:spPr>
          <a:xfrm>
            <a:off x="3275856" y="125304"/>
            <a:ext cx="5095540" cy="5007636"/>
          </a:xfrm>
          <a:prstGeom prst="rect">
            <a:avLst/>
          </a:prstGeom>
        </p:spPr>
      </p:pic>
      <p:grpSp>
        <p:nvGrpSpPr>
          <p:cNvPr id="7" name="Group 6"/>
          <p:cNvGrpSpPr/>
          <p:nvPr/>
        </p:nvGrpSpPr>
        <p:grpSpPr>
          <a:xfrm>
            <a:off x="0" y="1868030"/>
            <a:ext cx="4098093" cy="4989970"/>
            <a:chOff x="0" y="1868030"/>
            <a:chExt cx="4098093" cy="4989970"/>
          </a:xfrm>
        </p:grpSpPr>
        <p:pic>
          <p:nvPicPr>
            <p:cNvPr id="15" name="Picture 14"/>
            <p:cNvPicPr>
              <a:picLocks noChangeAspect="1"/>
            </p:cNvPicPr>
            <p:nvPr/>
          </p:nvPicPr>
          <p:blipFill rotWithShape="1">
            <a:blip r:embed="rId6">
              <a:extLst>
                <a:ext uri="{BEBA8EAE-BF5A-486C-A8C5-ECC9F3942E4B}">
                  <a14:imgProps xmlns:a14="http://schemas.microsoft.com/office/drawing/2010/main">
                    <a14:imgLayer r:embed="rId7">
                      <a14:imgEffect>
                        <a14:backgroundRemoval t="2375" b="99625" l="170" r="100000">
                          <a14:foregroundMark x1="18537" y1="17375" x2="18537" y2="17375"/>
                          <a14:foregroundMark x1="12755" y1="9375" x2="23980" y2="9625"/>
                          <a14:foregroundMark x1="13095" y1="21375" x2="29082" y2="31625"/>
                          <a14:foregroundMark x1="52211" y1="67625" x2="51190" y2="98625"/>
                          <a14:foregroundMark x1="38605" y1="66000" x2="48129" y2="96375"/>
                          <a14:foregroundMark x1="26701" y1="68625" x2="26701" y2="95375"/>
                          <a14:foregroundMark x1="15816" y1="70625" x2="22619" y2="97000"/>
                          <a14:foregroundMark x1="29082" y1="14375" x2="29082" y2="14375"/>
                          <a14:foregroundMark x1="30272" y1="17875" x2="30272" y2="17875"/>
                          <a14:foregroundMark x1="30612" y1="23000" x2="30612" y2="23000"/>
                          <a14:foregroundMark x1="73980" y1="58750" x2="63605" y2="92750"/>
                          <a14:foregroundMark x1="76020" y1="51875" x2="97619" y2="82000"/>
                          <a14:backgroundMark x1="68537" y1="33000" x2="68537" y2="33000"/>
                          <a14:backgroundMark x1="4082" y1="26125" x2="4082" y2="26125"/>
                          <a14:backgroundMark x1="82143" y1="52750" x2="99150" y2="78375"/>
                          <a14:backgroundMark x1="76361" y1="34125" x2="76361" y2="34125"/>
                        </a14:backgroundRemoval>
                      </a14:imgEffect>
                    </a14:imgLayer>
                  </a14:imgProps>
                </a:ext>
              </a:extLst>
            </a:blip>
            <a:srcRect b="15887"/>
            <a:stretch/>
          </p:blipFill>
          <p:spPr>
            <a:xfrm>
              <a:off x="0" y="1868030"/>
              <a:ext cx="4098093" cy="4989970"/>
            </a:xfrm>
            <a:prstGeom prst="rect">
              <a:avLst/>
            </a:prstGeom>
          </p:spPr>
        </p:pic>
        <p:sp>
          <p:nvSpPr>
            <p:cNvPr id="16" name="TextBox 15"/>
            <p:cNvSpPr txBox="1"/>
            <p:nvPr/>
          </p:nvSpPr>
          <p:spPr>
            <a:xfrm>
              <a:off x="611560" y="6033184"/>
              <a:ext cx="2298758" cy="646331"/>
            </a:xfrm>
            <a:prstGeom prst="rect">
              <a:avLst/>
            </a:prstGeom>
            <a:noFill/>
          </p:spPr>
          <p:txBody>
            <a:bodyPr wrap="square" rtlCol="0">
              <a:spAutoFit/>
            </a:bodyPr>
            <a:lstStyle/>
            <a:p>
              <a:pPr algn="ctr"/>
              <a:r>
                <a:rPr lang="pt-PT" dirty="0" smtClean="0">
                  <a:solidFill>
                    <a:schemeClr val="bg2"/>
                  </a:solidFill>
                  <a:latin typeface="Arial"/>
                  <a:cs typeface="Arial"/>
                </a:rPr>
                <a:t>Richard </a:t>
              </a:r>
              <a:r>
                <a:rPr lang="pt-PT" dirty="0" err="1" smtClean="0">
                  <a:solidFill>
                    <a:schemeClr val="bg2"/>
                  </a:solidFill>
                  <a:latin typeface="Arial"/>
                  <a:cs typeface="Arial"/>
                </a:rPr>
                <a:t>Feynman</a:t>
              </a:r>
              <a:r>
                <a:rPr lang="pt-PT" dirty="0" smtClean="0">
                  <a:solidFill>
                    <a:schemeClr val="bg2"/>
                  </a:solidFill>
                  <a:latin typeface="Arial"/>
                  <a:cs typeface="Arial"/>
                </a:rPr>
                <a:t> (1918 - 1988)</a:t>
              </a:r>
              <a:endParaRPr lang="pt-PT" dirty="0">
                <a:solidFill>
                  <a:schemeClr val="bg2"/>
                </a:solidFill>
                <a:latin typeface="Arial"/>
                <a:cs typeface="Arial"/>
              </a:endParaRPr>
            </a:p>
          </p:txBody>
        </p:sp>
      </p:grpSp>
      <p:grpSp>
        <p:nvGrpSpPr>
          <p:cNvPr id="10" name="Group 9"/>
          <p:cNvGrpSpPr/>
          <p:nvPr/>
        </p:nvGrpSpPr>
        <p:grpSpPr>
          <a:xfrm>
            <a:off x="9540552" y="2276872"/>
            <a:ext cx="2917639" cy="3481277"/>
            <a:chOff x="0" y="3380863"/>
            <a:chExt cx="2400301" cy="3037198"/>
          </a:xfrm>
        </p:grpSpPr>
        <p:pic>
          <p:nvPicPr>
            <p:cNvPr id="6" name="Picture 5"/>
            <p:cNvPicPr>
              <a:picLocks noChangeAspect="1"/>
            </p:cNvPicPr>
            <p:nvPr/>
          </p:nvPicPr>
          <p:blipFill>
            <a:blip r:embed="rId8">
              <a:extLst>
                <a:ext uri="{BEBA8EAE-BF5A-486C-A8C5-ECC9F3942E4B}">
                  <a14:imgProps xmlns:a14="http://schemas.microsoft.com/office/drawing/2010/main">
                    <a14:imgLayer r:embed="rId9">
                      <a14:imgEffect>
                        <a14:backgroundRemoval t="267" b="100000" l="0" r="100000">
                          <a14:foregroundMark x1="18500" y1="58533" x2="90167" y2="64400"/>
                          <a14:foregroundMark x1="71333" y1="38933" x2="97500" y2="56933"/>
                          <a14:foregroundMark x1="94167" y1="78133" x2="94167" y2="94533"/>
                          <a14:foregroundMark x1="5000" y1="59067" x2="19167" y2="53733"/>
                          <a14:foregroundMark x1="56667" y1="4533" x2="62000" y2="16133"/>
                          <a14:foregroundMark x1="3667" y1="66400" x2="6333" y2="95600"/>
                          <a14:foregroundMark x1="85333" y1="45867" x2="94833" y2="46667"/>
                          <a14:backgroundMark x1="27167" y1="40533" x2="19833" y2="28400"/>
                          <a14:backgroundMark x1="72000" y1="5067" x2="84833" y2="40000"/>
                          <a14:backgroundMark x1="95500" y1="18800" x2="92167" y2="2400"/>
                          <a14:backgroundMark x1="94833" y1="39467" x2="86167" y2="43733"/>
                          <a14:backgroundMark x1="57500" y1="933" x2="56667" y2="267"/>
                        </a14:backgroundRemoval>
                      </a14:imgEffect>
                    </a14:imgLayer>
                  </a14:imgProps>
                </a:ext>
              </a:extLst>
            </a:blip>
            <a:stretch>
              <a:fillRect/>
            </a:stretch>
          </p:blipFill>
          <p:spPr>
            <a:xfrm flipH="1">
              <a:off x="0" y="3380863"/>
              <a:ext cx="2400301" cy="3037198"/>
            </a:xfrm>
            <a:prstGeom prst="rect">
              <a:avLst/>
            </a:prstGeom>
          </p:spPr>
        </p:pic>
        <p:sp>
          <p:nvSpPr>
            <p:cNvPr id="9" name="TextBox 8"/>
            <p:cNvSpPr txBox="1"/>
            <p:nvPr/>
          </p:nvSpPr>
          <p:spPr>
            <a:xfrm>
              <a:off x="226654" y="5723467"/>
              <a:ext cx="2173647" cy="646331"/>
            </a:xfrm>
            <a:prstGeom prst="rect">
              <a:avLst/>
            </a:prstGeom>
            <a:noFill/>
          </p:spPr>
          <p:txBody>
            <a:bodyPr wrap="square" rtlCol="0">
              <a:spAutoFit/>
            </a:bodyPr>
            <a:lstStyle/>
            <a:p>
              <a:pPr algn="ctr"/>
              <a:r>
                <a:rPr lang="en-US" dirty="0" smtClean="0">
                  <a:solidFill>
                    <a:srgbClr val="FFFFFF"/>
                  </a:solidFill>
                  <a:latin typeface="Arial"/>
                  <a:cs typeface="Arial"/>
                </a:rPr>
                <a:t>Werner Heisenberg (1901 – 1976)</a:t>
              </a:r>
              <a:endParaRPr lang="pt-PT" dirty="0">
                <a:solidFill>
                  <a:srgbClr val="FFFFFF"/>
                </a:solidFill>
                <a:latin typeface="Arial"/>
                <a:cs typeface="Arial"/>
              </a:endParaRPr>
            </a:p>
          </p:txBody>
        </p:sp>
      </p:grpSp>
    </p:spTree>
    <p:extLst>
      <p:ext uri="{BB962C8B-B14F-4D97-AF65-F5344CB8AC3E}">
        <p14:creationId xmlns:p14="http://schemas.microsoft.com/office/powerpoint/2010/main" val="33276695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843585"/>
          </a:xfrm>
        </p:spPr>
        <p:txBody>
          <a:bodyPr/>
          <a:lstStyle/>
          <a:p>
            <a:r>
              <a:rPr lang="pt-PT" dirty="0" err="1" smtClean="0"/>
              <a:t>Implications</a:t>
            </a:r>
            <a:r>
              <a:rPr lang="pt-PT" dirty="0" smtClean="0"/>
              <a:t> for 2HDM</a:t>
            </a:r>
            <a:endParaRPr lang="pt-PT" dirty="0"/>
          </a:p>
        </p:txBody>
      </p:sp>
      <p:sp>
        <p:nvSpPr>
          <p:cNvPr id="19" name="Content Placeholder 18"/>
          <p:cNvSpPr>
            <a:spLocks noGrp="1"/>
          </p:cNvSpPr>
          <p:nvPr>
            <p:ph idx="1"/>
          </p:nvPr>
        </p:nvSpPr>
        <p:spPr>
          <a:xfrm>
            <a:off x="60170" y="1598064"/>
            <a:ext cx="3178696" cy="4525963"/>
          </a:xfrm>
        </p:spPr>
        <p:txBody>
          <a:bodyPr>
            <a:normAutofit fontScale="92500"/>
          </a:bodyPr>
          <a:lstStyle/>
          <a:p>
            <a:r>
              <a:rPr lang="pt-PT" dirty="0" smtClean="0"/>
              <a:t>H(125) </a:t>
            </a:r>
            <a:r>
              <a:rPr lang="pt-PT" dirty="0" err="1" smtClean="0"/>
              <a:t>assumed</a:t>
            </a:r>
            <a:r>
              <a:rPr lang="pt-PT" dirty="0" smtClean="0"/>
              <a:t> to </a:t>
            </a:r>
            <a:r>
              <a:rPr lang="pt-PT" dirty="0" err="1" smtClean="0"/>
              <a:t>be</a:t>
            </a:r>
            <a:r>
              <a:rPr lang="pt-PT" dirty="0" smtClean="0"/>
              <a:t> </a:t>
            </a:r>
            <a:r>
              <a:rPr lang="pt-PT" dirty="0" err="1" smtClean="0"/>
              <a:t>light</a:t>
            </a:r>
            <a:r>
              <a:rPr lang="pt-PT" dirty="0" smtClean="0"/>
              <a:t> CP-</a:t>
            </a:r>
            <a:r>
              <a:rPr lang="pt-PT" dirty="0" err="1" smtClean="0"/>
              <a:t>even</a:t>
            </a:r>
            <a:r>
              <a:rPr lang="pt-PT" dirty="0" smtClean="0"/>
              <a:t> neutral </a:t>
            </a:r>
            <a:r>
              <a:rPr lang="pt-PT" dirty="0" err="1" smtClean="0"/>
              <a:t>scalar</a:t>
            </a:r>
            <a:r>
              <a:rPr lang="pt-PT" dirty="0" smtClean="0"/>
              <a:t> </a:t>
            </a:r>
            <a:r>
              <a:rPr lang="pt-PT" i="1" dirty="0" smtClean="0"/>
              <a:t>h</a:t>
            </a:r>
            <a:r>
              <a:rPr lang="pt-PT" dirty="0" smtClean="0"/>
              <a:t> </a:t>
            </a:r>
            <a:r>
              <a:rPr lang="pt-PT" dirty="0" err="1" smtClean="0"/>
              <a:t>in</a:t>
            </a:r>
            <a:r>
              <a:rPr lang="pt-PT" dirty="0" smtClean="0"/>
              <a:t> 2HDM</a:t>
            </a:r>
          </a:p>
          <a:p>
            <a:endParaRPr lang="pt-PT" dirty="0" smtClean="0"/>
          </a:p>
          <a:p>
            <a:r>
              <a:rPr lang="pt-PT" i="1" dirty="0" smtClean="0"/>
              <a:t>h</a:t>
            </a:r>
            <a:r>
              <a:rPr lang="pt-PT" dirty="0" smtClean="0"/>
              <a:t> </a:t>
            </a:r>
            <a:r>
              <a:rPr lang="pt-PT" dirty="0" err="1" smtClean="0"/>
              <a:t>production</a:t>
            </a:r>
            <a:r>
              <a:rPr lang="pt-PT" dirty="0" smtClean="0"/>
              <a:t> </a:t>
            </a:r>
            <a:r>
              <a:rPr lang="pt-PT" dirty="0" err="1"/>
              <a:t>and</a:t>
            </a:r>
            <a:r>
              <a:rPr lang="pt-PT" dirty="0"/>
              <a:t> </a:t>
            </a:r>
            <a:r>
              <a:rPr lang="pt-PT" dirty="0" err="1"/>
              <a:t>decay</a:t>
            </a:r>
            <a:r>
              <a:rPr lang="pt-PT" dirty="0"/>
              <a:t> </a:t>
            </a:r>
            <a:r>
              <a:rPr lang="pt-PT" dirty="0" err="1" smtClean="0"/>
              <a:t>same</a:t>
            </a:r>
            <a:r>
              <a:rPr lang="pt-PT" dirty="0" smtClean="0"/>
              <a:t> </a:t>
            </a:r>
            <a:r>
              <a:rPr lang="pt-PT" dirty="0"/>
              <a:t>as </a:t>
            </a:r>
            <a:r>
              <a:rPr lang="pt-PT" dirty="0" smtClean="0"/>
              <a:t>for </a:t>
            </a:r>
            <a:r>
              <a:rPr lang="pt-PT" dirty="0"/>
              <a:t>SM </a:t>
            </a:r>
            <a:r>
              <a:rPr lang="pt-PT" dirty="0" err="1"/>
              <a:t>Higgs</a:t>
            </a:r>
            <a:r>
              <a:rPr lang="pt-PT" dirty="0"/>
              <a:t> </a:t>
            </a:r>
            <a:r>
              <a:rPr lang="pt-PT" dirty="0" err="1"/>
              <a:t>boson</a:t>
            </a:r>
            <a:endParaRPr lang="pt-PT" dirty="0"/>
          </a:p>
        </p:txBody>
      </p:sp>
      <p:sp>
        <p:nvSpPr>
          <p:cNvPr id="2" name="Date Placeholder 1"/>
          <p:cNvSpPr>
            <a:spLocks noGrp="1"/>
          </p:cNvSpPr>
          <p:nvPr>
            <p:ph type="dt" sz="half" idx="10"/>
          </p:nvPr>
        </p:nvSpPr>
        <p:spPr/>
        <p:txBody>
          <a:bodyPr/>
          <a:lstStyle/>
          <a:p>
            <a:r>
              <a:rPr lang="en-US" smtClean="0"/>
              <a:t>Ricardo Gonçalo</a:t>
            </a:r>
            <a:endParaRPr lang="pt-PT"/>
          </a:p>
        </p:txBody>
      </p:sp>
      <p:sp>
        <p:nvSpPr>
          <p:cNvPr id="3" name="Footer Placeholder 2"/>
          <p:cNvSpPr>
            <a:spLocks noGrp="1"/>
          </p:cNvSpPr>
          <p:nvPr>
            <p:ph type="ftr" sz="quarter" idx="11"/>
          </p:nvPr>
        </p:nvSpPr>
        <p:spPr/>
        <p:txBody>
          <a:bodyPr/>
          <a:lstStyle/>
          <a:p>
            <a:r>
              <a:rPr lang="pt-PT" smtClean="0"/>
              <a:t>Seminar 15 May 2019 - FCUL</a:t>
            </a:r>
            <a:endParaRPr lang="pt-PT"/>
          </a:p>
        </p:txBody>
      </p:sp>
      <p:sp>
        <p:nvSpPr>
          <p:cNvPr id="4" name="Slide Number Placeholder 3"/>
          <p:cNvSpPr>
            <a:spLocks noGrp="1"/>
          </p:cNvSpPr>
          <p:nvPr>
            <p:ph type="sldNum" sz="quarter" idx="12"/>
          </p:nvPr>
        </p:nvSpPr>
        <p:spPr/>
        <p:txBody>
          <a:bodyPr/>
          <a:lstStyle/>
          <a:p>
            <a:fld id="{9B03DFD9-BCD4-D04F-A8C7-92475F67CE52}" type="slidenum">
              <a:rPr lang="pt-PT" smtClean="0"/>
              <a:t>70</a:t>
            </a:fld>
            <a:endParaRPr lang="pt-PT"/>
          </a:p>
        </p:txBody>
      </p:sp>
      <p:sp>
        <p:nvSpPr>
          <p:cNvPr id="11" name="TextBox 10"/>
          <p:cNvSpPr txBox="1"/>
          <p:nvPr/>
        </p:nvSpPr>
        <p:spPr>
          <a:xfrm>
            <a:off x="4861921" y="-27384"/>
            <a:ext cx="4318591" cy="369332"/>
          </a:xfrm>
          <a:prstGeom prst="rect">
            <a:avLst/>
          </a:prstGeom>
          <a:noFill/>
        </p:spPr>
        <p:txBody>
          <a:bodyPr wrap="square" rtlCol="0">
            <a:spAutoFit/>
          </a:bodyPr>
          <a:lstStyle/>
          <a:p>
            <a:pPr algn="r"/>
            <a:r>
              <a:rPr lang="pt-PT" dirty="0"/>
              <a:t>ATLAS-CONF-2018-</a:t>
            </a:r>
            <a:r>
              <a:rPr lang="pt-PT" dirty="0" smtClean="0"/>
              <a:t>031</a:t>
            </a:r>
            <a:endParaRPr lang="pt-PT" dirty="0"/>
          </a:p>
        </p:txBody>
      </p:sp>
      <p:pic>
        <p:nvPicPr>
          <p:cNvPr id="15" name="Picture 1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48636" y="1118223"/>
            <a:ext cx="2843929" cy="2742825"/>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192566" y="1118223"/>
            <a:ext cx="2843930" cy="2742825"/>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348636" y="3861048"/>
            <a:ext cx="2843929" cy="2742824"/>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192565" y="3861046"/>
            <a:ext cx="2843931" cy="2742826"/>
          </a:xfrm>
          <a:prstGeom prst="rect">
            <a:avLst/>
          </a:prstGeom>
        </p:spPr>
      </p:pic>
    </p:spTree>
    <p:extLst>
      <p:ext uri="{BB962C8B-B14F-4D97-AF65-F5344CB8AC3E}">
        <p14:creationId xmlns:p14="http://schemas.microsoft.com/office/powerpoint/2010/main" val="2456076066"/>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1560" y="3571158"/>
            <a:ext cx="3169205" cy="3170210"/>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932895" y="3085142"/>
            <a:ext cx="4522720" cy="3800242"/>
          </a:xfrm>
          <a:prstGeom prst="rect">
            <a:avLst/>
          </a:prstGeom>
        </p:spPr>
      </p:pic>
      <p:sp>
        <p:nvSpPr>
          <p:cNvPr id="3" name="Content Placeholder 2"/>
          <p:cNvSpPr>
            <a:spLocks noGrp="1"/>
          </p:cNvSpPr>
          <p:nvPr>
            <p:ph sz="half" idx="1"/>
          </p:nvPr>
        </p:nvSpPr>
        <p:spPr>
          <a:xfrm>
            <a:off x="18254" y="845292"/>
            <a:ext cx="4738245" cy="2871740"/>
          </a:xfrm>
        </p:spPr>
        <p:txBody>
          <a:bodyPr>
            <a:normAutofit fontScale="85000" lnSpcReduction="10000"/>
          </a:bodyPr>
          <a:lstStyle/>
          <a:p>
            <a:r>
              <a:rPr lang="pt-PT" dirty="0" err="1"/>
              <a:t>Simplified</a:t>
            </a:r>
            <a:r>
              <a:rPr lang="pt-PT" dirty="0"/>
              <a:t> </a:t>
            </a:r>
            <a:r>
              <a:rPr lang="pt-PT" dirty="0" err="1"/>
              <a:t>template</a:t>
            </a:r>
            <a:r>
              <a:rPr lang="pt-PT" dirty="0"/>
              <a:t> cross </a:t>
            </a:r>
            <a:r>
              <a:rPr lang="pt-PT" dirty="0" err="1"/>
              <a:t>sections</a:t>
            </a:r>
            <a:r>
              <a:rPr lang="pt-PT" dirty="0"/>
              <a:t> (STXS</a:t>
            </a:r>
            <a:r>
              <a:rPr lang="pt-PT" dirty="0" smtClean="0"/>
              <a:t>):</a:t>
            </a:r>
            <a:endParaRPr lang="pt-PT" dirty="0"/>
          </a:p>
          <a:p>
            <a:pPr lvl="1"/>
            <a:r>
              <a:rPr lang="pt-PT" dirty="0" err="1" smtClean="0"/>
              <a:t>Independent</a:t>
            </a:r>
            <a:r>
              <a:rPr lang="pt-PT" dirty="0" smtClean="0"/>
              <a:t>, </a:t>
            </a:r>
            <a:r>
              <a:rPr lang="pt-PT" dirty="0" err="1" smtClean="0"/>
              <a:t>simple</a:t>
            </a:r>
            <a:r>
              <a:rPr lang="pt-PT" dirty="0" smtClean="0"/>
              <a:t> </a:t>
            </a:r>
            <a:r>
              <a:rPr lang="pt-PT" dirty="0" err="1"/>
              <a:t>fiducial</a:t>
            </a:r>
            <a:r>
              <a:rPr lang="pt-PT" dirty="0"/>
              <a:t> </a:t>
            </a:r>
            <a:r>
              <a:rPr lang="pt-PT" dirty="0" err="1"/>
              <a:t>region</a:t>
            </a:r>
            <a:r>
              <a:rPr lang="pt-PT" dirty="0"/>
              <a:t> </a:t>
            </a:r>
            <a:r>
              <a:rPr lang="pt-PT" dirty="0" err="1" smtClean="0"/>
              <a:t>definition</a:t>
            </a:r>
            <a:r>
              <a:rPr lang="pt-PT" dirty="0" smtClean="0"/>
              <a:t> </a:t>
            </a:r>
            <a:r>
              <a:rPr lang="pt-PT" dirty="0"/>
              <a:t>for </a:t>
            </a:r>
            <a:r>
              <a:rPr lang="pt-PT" dirty="0" err="1"/>
              <a:t>each</a:t>
            </a:r>
            <a:r>
              <a:rPr lang="pt-PT" dirty="0"/>
              <a:t> </a:t>
            </a:r>
            <a:r>
              <a:rPr lang="pt-PT" dirty="0" err="1" smtClean="0"/>
              <a:t>production</a:t>
            </a:r>
            <a:r>
              <a:rPr lang="pt-PT" dirty="0" smtClean="0"/>
              <a:t> </a:t>
            </a:r>
            <a:r>
              <a:rPr lang="pt-PT" dirty="0" err="1"/>
              <a:t>mode</a:t>
            </a:r>
            <a:endParaRPr lang="pt-PT" dirty="0"/>
          </a:p>
          <a:p>
            <a:pPr lvl="1"/>
            <a:r>
              <a:rPr lang="pt-PT" dirty="0" err="1"/>
              <a:t>Common</a:t>
            </a:r>
            <a:r>
              <a:rPr lang="pt-PT" dirty="0"/>
              <a:t> for ATLAS, CMS </a:t>
            </a:r>
            <a:r>
              <a:rPr lang="pt-PT" dirty="0" err="1"/>
              <a:t>and</a:t>
            </a:r>
            <a:r>
              <a:rPr lang="pt-PT" dirty="0"/>
              <a:t> </a:t>
            </a:r>
            <a:r>
              <a:rPr lang="pt-PT" dirty="0" err="1"/>
              <a:t>theory</a:t>
            </a:r>
            <a:endParaRPr lang="pt-PT" dirty="0"/>
          </a:p>
          <a:p>
            <a:pPr lvl="1"/>
            <a:r>
              <a:rPr lang="pt-PT" dirty="0" err="1" smtClean="0"/>
              <a:t>Good</a:t>
            </a:r>
            <a:r>
              <a:rPr lang="pt-PT" dirty="0" smtClean="0"/>
              <a:t> balance </a:t>
            </a:r>
            <a:r>
              <a:rPr lang="pt-PT" dirty="0" err="1" smtClean="0"/>
              <a:t>between</a:t>
            </a:r>
            <a:r>
              <a:rPr lang="pt-PT" dirty="0" smtClean="0"/>
              <a:t> </a:t>
            </a:r>
            <a:r>
              <a:rPr lang="pt-PT" dirty="0"/>
              <a:t>experimental </a:t>
            </a:r>
            <a:r>
              <a:rPr lang="pt-PT" dirty="0" err="1"/>
              <a:t>precision</a:t>
            </a:r>
            <a:r>
              <a:rPr lang="pt-PT" dirty="0"/>
              <a:t> </a:t>
            </a:r>
            <a:r>
              <a:rPr lang="pt-PT" dirty="0" err="1"/>
              <a:t>and</a:t>
            </a:r>
            <a:r>
              <a:rPr lang="pt-PT" dirty="0"/>
              <a:t> </a:t>
            </a:r>
            <a:r>
              <a:rPr lang="pt-PT" dirty="0" err="1"/>
              <a:t>theory</a:t>
            </a:r>
            <a:r>
              <a:rPr lang="pt-PT" dirty="0"/>
              <a:t> </a:t>
            </a:r>
            <a:r>
              <a:rPr lang="pt-PT" dirty="0" err="1" smtClean="0"/>
              <a:t>uncertainty</a:t>
            </a:r>
            <a:endParaRPr lang="pt-PT" dirty="0"/>
          </a:p>
        </p:txBody>
      </p:sp>
      <p:sp>
        <p:nvSpPr>
          <p:cNvPr id="4" name="Date Placeholder 3"/>
          <p:cNvSpPr>
            <a:spLocks noGrp="1"/>
          </p:cNvSpPr>
          <p:nvPr>
            <p:ph type="dt" sz="half" idx="10"/>
          </p:nvPr>
        </p:nvSpPr>
        <p:spPr/>
        <p:txBody>
          <a:bodyPr/>
          <a:lstStyle/>
          <a:p>
            <a:r>
              <a:rPr lang="en-US" smtClean="0"/>
              <a:t>Ricardo Gonçalo</a:t>
            </a:r>
            <a:endParaRPr lang="pt-PT"/>
          </a:p>
        </p:txBody>
      </p:sp>
      <p:sp>
        <p:nvSpPr>
          <p:cNvPr id="5" name="Footer Placeholder 4"/>
          <p:cNvSpPr>
            <a:spLocks noGrp="1"/>
          </p:cNvSpPr>
          <p:nvPr>
            <p:ph type="ftr" sz="quarter" idx="11"/>
          </p:nvPr>
        </p:nvSpPr>
        <p:spPr/>
        <p:txBody>
          <a:bodyPr/>
          <a:lstStyle/>
          <a:p>
            <a:r>
              <a:rPr lang="pt-PT" smtClean="0"/>
              <a:t>Seminar 15 May 2019 - FCUL</a:t>
            </a:r>
            <a:endParaRPr lang="pt-PT"/>
          </a:p>
        </p:txBody>
      </p:sp>
      <p:sp>
        <p:nvSpPr>
          <p:cNvPr id="6" name="Slide Number Placeholder 5"/>
          <p:cNvSpPr>
            <a:spLocks noGrp="1"/>
          </p:cNvSpPr>
          <p:nvPr>
            <p:ph type="sldNum" sz="quarter" idx="12"/>
          </p:nvPr>
        </p:nvSpPr>
        <p:spPr>
          <a:xfrm>
            <a:off x="6553200" y="6520259"/>
            <a:ext cx="2133600" cy="365125"/>
          </a:xfrm>
        </p:spPr>
        <p:txBody>
          <a:bodyPr/>
          <a:lstStyle/>
          <a:p>
            <a:fld id="{9B03DFD9-BCD4-D04F-A8C7-92475F67CE52}" type="slidenum">
              <a:rPr lang="pt-PT" smtClean="0"/>
              <a:t>71</a:t>
            </a:fld>
            <a:endParaRPr lang="pt-PT"/>
          </a:p>
        </p:txBody>
      </p:sp>
      <p:pic>
        <p:nvPicPr>
          <p:cNvPr id="8" name="Picture 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187059" y="548680"/>
            <a:ext cx="4776665" cy="193542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348880" y="1806480"/>
            <a:ext cx="2966679" cy="3245040"/>
          </a:xfrm>
          <a:prstGeom prst="rect">
            <a:avLst/>
          </a:prstGeom>
        </p:spPr>
      </p:pic>
      <p:sp>
        <p:nvSpPr>
          <p:cNvPr id="10" name="TextBox 9"/>
          <p:cNvSpPr txBox="1"/>
          <p:nvPr/>
        </p:nvSpPr>
        <p:spPr>
          <a:xfrm>
            <a:off x="2590800" y="0"/>
            <a:ext cx="6553200" cy="369332"/>
          </a:xfrm>
          <a:prstGeom prst="rect">
            <a:avLst/>
          </a:prstGeom>
          <a:noFill/>
        </p:spPr>
        <p:txBody>
          <a:bodyPr wrap="square" rtlCol="0">
            <a:spAutoFit/>
          </a:bodyPr>
          <a:lstStyle/>
          <a:p>
            <a:pPr algn="r"/>
            <a:r>
              <a:rPr lang="pt-PT" dirty="0" smtClean="0"/>
              <a:t>ATLAS</a:t>
            </a:r>
            <a:r>
              <a:rPr lang="pt-PT" dirty="0"/>
              <a:t>-CONF-2017-</a:t>
            </a:r>
            <a:r>
              <a:rPr lang="pt-PT" dirty="0" smtClean="0"/>
              <a:t>047</a:t>
            </a:r>
            <a:r>
              <a:rPr lang="pt-PT" dirty="0"/>
              <a:t>; ATLAS-CONF-2018-028</a:t>
            </a:r>
          </a:p>
        </p:txBody>
      </p:sp>
      <p:pic>
        <p:nvPicPr>
          <p:cNvPr id="18" name="Picture 17"/>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756499" y="3558874"/>
            <a:ext cx="4401841" cy="3326510"/>
          </a:xfrm>
          <a:prstGeom prst="rect">
            <a:avLst/>
          </a:prstGeom>
        </p:spPr>
      </p:pic>
      <p:grpSp>
        <p:nvGrpSpPr>
          <p:cNvPr id="12" name="Group 11"/>
          <p:cNvGrpSpPr/>
          <p:nvPr/>
        </p:nvGrpSpPr>
        <p:grpSpPr>
          <a:xfrm>
            <a:off x="2641109" y="107118"/>
            <a:ext cx="1549152" cy="794144"/>
            <a:chOff x="8028384" y="1556792"/>
            <a:chExt cx="1549152" cy="794144"/>
          </a:xfrm>
        </p:grpSpPr>
        <p:pic>
          <p:nvPicPr>
            <p:cNvPr id="13" name="Picture 12"/>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028384" y="1556792"/>
              <a:ext cx="1109490" cy="728979"/>
            </a:xfrm>
            <a:prstGeom prst="rect">
              <a:avLst/>
            </a:prstGeom>
          </p:spPr>
        </p:pic>
        <p:sp>
          <p:nvSpPr>
            <p:cNvPr id="14" name="TextBox 13"/>
            <p:cNvSpPr txBox="1"/>
            <p:nvPr/>
          </p:nvSpPr>
          <p:spPr>
            <a:xfrm rot="20650050">
              <a:off x="8065368" y="1981604"/>
              <a:ext cx="1512168" cy="369332"/>
            </a:xfrm>
            <a:prstGeom prst="rect">
              <a:avLst/>
            </a:prstGeom>
            <a:noFill/>
          </p:spPr>
          <p:txBody>
            <a:bodyPr wrap="square" rtlCol="0">
              <a:spAutoFit/>
            </a:bodyPr>
            <a:lstStyle/>
            <a:p>
              <a:r>
                <a:rPr lang="pt-PT" b="1" dirty="0">
                  <a:sym typeface="Wingdings"/>
                </a:rPr>
                <a:t>5</a:t>
              </a:r>
              <a:r>
                <a:rPr lang="pt-PT" b="1" dirty="0" smtClean="0">
                  <a:sym typeface="Wingdings"/>
                </a:rPr>
                <a:t> </a:t>
              </a:r>
              <a:r>
                <a:rPr lang="pt-PT" b="1" dirty="0" err="1" smtClean="0">
                  <a:sym typeface="Wingdings"/>
                </a:rPr>
                <a:t>July</a:t>
              </a:r>
              <a:r>
                <a:rPr lang="pt-PT" b="1" dirty="0" smtClean="0">
                  <a:sym typeface="Wingdings"/>
                </a:rPr>
                <a:t> </a:t>
              </a:r>
              <a:r>
                <a:rPr lang="pt-PT" b="1" dirty="0">
                  <a:sym typeface="Wingdings"/>
                </a:rPr>
                <a:t>2018</a:t>
              </a:r>
              <a:endParaRPr lang="pt-PT" dirty="0"/>
            </a:p>
          </p:txBody>
        </p:sp>
      </p:grpSp>
      <p:pic>
        <p:nvPicPr>
          <p:cNvPr id="16" name="Picture 15"/>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673632" y="369332"/>
            <a:ext cx="4470367" cy="3347700"/>
          </a:xfrm>
          <a:prstGeom prst="rect">
            <a:avLst/>
          </a:prstGeom>
        </p:spPr>
      </p:pic>
      <p:pic>
        <p:nvPicPr>
          <p:cNvPr id="17" name="Picture 16"/>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637" y="-19218"/>
            <a:ext cx="704050" cy="704050"/>
          </a:xfrm>
          <a:prstGeom prst="rect">
            <a:avLst/>
          </a:prstGeom>
        </p:spPr>
      </p:pic>
      <p:pic>
        <p:nvPicPr>
          <p:cNvPr id="19" name="Picture 18"/>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50258" y="-5253"/>
            <a:ext cx="653390" cy="653390"/>
          </a:xfrm>
          <a:prstGeom prst="rect">
            <a:avLst/>
          </a:prstGeom>
        </p:spPr>
      </p:pic>
    </p:spTree>
    <p:extLst>
      <p:ext uri="{BB962C8B-B14F-4D97-AF65-F5344CB8AC3E}">
        <p14:creationId xmlns:p14="http://schemas.microsoft.com/office/powerpoint/2010/main" val="38756336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191117" y="0"/>
            <a:ext cx="7616676" cy="7036844"/>
          </a:xfrm>
          <a:prstGeom prst="rect">
            <a:avLst/>
          </a:prstGeom>
        </p:spPr>
      </p:pic>
      <p:sp>
        <p:nvSpPr>
          <p:cNvPr id="2" name="Title 1"/>
          <p:cNvSpPr>
            <a:spLocks noGrp="1"/>
          </p:cNvSpPr>
          <p:nvPr>
            <p:ph type="title"/>
          </p:nvPr>
        </p:nvSpPr>
        <p:spPr>
          <a:xfrm>
            <a:off x="-36512" y="16898"/>
            <a:ext cx="5688632" cy="1685876"/>
          </a:xfrm>
        </p:spPr>
        <p:txBody>
          <a:bodyPr>
            <a:normAutofit/>
          </a:bodyPr>
          <a:lstStyle/>
          <a:p>
            <a:r>
              <a:rPr lang="pt-PT" dirty="0" smtClean="0">
                <a:latin typeface="Rosewood Std Regular"/>
                <a:cs typeface="Rosewood Std Regular"/>
              </a:rPr>
              <a:t>M</a:t>
            </a:r>
            <a:r>
              <a:rPr lang="pt-PT" baseline="-25000" dirty="0" smtClean="0">
                <a:latin typeface="Rosewood Std Regular"/>
                <a:cs typeface="Rosewood Std Regular"/>
              </a:rPr>
              <a:t>W</a:t>
            </a:r>
            <a:r>
              <a:rPr lang="pt-PT" dirty="0" smtClean="0">
                <a:latin typeface="Rosewood Std Regular"/>
                <a:cs typeface="Rosewood Std Regular"/>
              </a:rPr>
              <a:t> </a:t>
            </a:r>
            <a:r>
              <a:rPr lang="pt-PT" dirty="0" err="1" smtClean="0">
                <a:latin typeface="Rosewood Std Regular"/>
                <a:cs typeface="Rosewood Std Regular"/>
              </a:rPr>
              <a:t>and</a:t>
            </a:r>
            <a:r>
              <a:rPr lang="pt-PT" dirty="0" smtClean="0">
                <a:latin typeface="Rosewood Std Regular"/>
                <a:cs typeface="Rosewood Std Regular"/>
              </a:rPr>
              <a:t> </a:t>
            </a:r>
            <a:r>
              <a:rPr lang="pt-PT" dirty="0" err="1" smtClean="0">
                <a:latin typeface="Rosewood Std Regular"/>
                <a:cs typeface="Rosewood Std Regular"/>
              </a:rPr>
              <a:t>M</a:t>
            </a:r>
            <a:r>
              <a:rPr lang="pt-PT" baseline="-25000" dirty="0" err="1" smtClean="0">
                <a:latin typeface="Rosewood Std Regular"/>
                <a:cs typeface="Rosewood Std Regular"/>
              </a:rPr>
              <a:t>t</a:t>
            </a:r>
            <a:r>
              <a:rPr lang="pt-PT" dirty="0" smtClean="0">
                <a:latin typeface="Rosewood Std Regular"/>
                <a:cs typeface="Rosewood Std Regular"/>
              </a:rPr>
              <a:t>:      </a:t>
            </a:r>
            <a:br>
              <a:rPr lang="pt-PT" dirty="0" smtClean="0">
                <a:latin typeface="Rosewood Std Regular"/>
                <a:cs typeface="Rosewood Std Regular"/>
              </a:rPr>
            </a:br>
            <a:r>
              <a:rPr lang="pt-PT" dirty="0" err="1" smtClean="0">
                <a:latin typeface="Rosewood Std Regular"/>
                <a:cs typeface="Rosewood Std Regular"/>
              </a:rPr>
              <a:t>The</a:t>
            </a:r>
            <a:r>
              <a:rPr lang="pt-PT" dirty="0" smtClean="0">
                <a:latin typeface="Rosewood Std Regular"/>
                <a:cs typeface="Rosewood Std Regular"/>
              </a:rPr>
              <a:t> </a:t>
            </a:r>
            <a:r>
              <a:rPr lang="pt-PT" dirty="0" err="1" smtClean="0">
                <a:latin typeface="Rosewood Std Regular"/>
                <a:cs typeface="Rosewood Std Regular"/>
              </a:rPr>
              <a:t>Story</a:t>
            </a:r>
            <a:r>
              <a:rPr lang="pt-PT" dirty="0" smtClean="0">
                <a:latin typeface="Rosewood Std Regular"/>
                <a:cs typeface="Rosewood Std Regular"/>
              </a:rPr>
              <a:t> </a:t>
            </a:r>
            <a:r>
              <a:rPr lang="pt-PT" dirty="0" err="1" smtClean="0">
                <a:latin typeface="Rosewood Std Regular"/>
                <a:cs typeface="Rosewood Std Regular"/>
              </a:rPr>
              <a:t>So</a:t>
            </a:r>
            <a:r>
              <a:rPr lang="pt-PT" dirty="0" smtClean="0">
                <a:latin typeface="Rosewood Std Regular"/>
                <a:cs typeface="Rosewood Std Regular"/>
              </a:rPr>
              <a:t> </a:t>
            </a:r>
            <a:r>
              <a:rPr lang="pt-PT" dirty="0" err="1" smtClean="0">
                <a:latin typeface="Rosewood Std Regular"/>
                <a:cs typeface="Rosewood Std Regular"/>
              </a:rPr>
              <a:t>Far</a:t>
            </a:r>
            <a:r>
              <a:rPr lang="pt-PT" dirty="0" smtClean="0">
                <a:latin typeface="Rosewood Std Regular"/>
                <a:cs typeface="Rosewood Std Regular"/>
              </a:rPr>
              <a:t>...</a:t>
            </a:r>
            <a:endParaRPr lang="pt-PT" dirty="0">
              <a:latin typeface="Rosewood Std Regular"/>
              <a:cs typeface="Rosewood Std Regular"/>
            </a:endParaRPr>
          </a:p>
        </p:txBody>
      </p:sp>
      <p:sp>
        <p:nvSpPr>
          <p:cNvPr id="3" name="Date Placeholder 2"/>
          <p:cNvSpPr>
            <a:spLocks noGrp="1"/>
          </p:cNvSpPr>
          <p:nvPr>
            <p:ph type="dt" sz="half" idx="10"/>
          </p:nvPr>
        </p:nvSpPr>
        <p:spPr/>
        <p:txBody>
          <a:bodyPr/>
          <a:lstStyle/>
          <a:p>
            <a:r>
              <a:rPr lang="en-US" smtClean="0"/>
              <a:t>Ricardo Gonçalo</a:t>
            </a:r>
            <a:endParaRPr lang="pt-PT"/>
          </a:p>
        </p:txBody>
      </p:sp>
      <p:sp>
        <p:nvSpPr>
          <p:cNvPr id="4" name="Footer Placeholder 3"/>
          <p:cNvSpPr>
            <a:spLocks noGrp="1"/>
          </p:cNvSpPr>
          <p:nvPr>
            <p:ph type="ftr" sz="quarter" idx="11"/>
          </p:nvPr>
        </p:nvSpPr>
        <p:spPr/>
        <p:txBody>
          <a:bodyPr/>
          <a:lstStyle/>
          <a:p>
            <a:r>
              <a:rPr lang="pt-PT" smtClean="0"/>
              <a:t>Seminar 15 May 2019 - FCUL</a:t>
            </a:r>
            <a:endParaRPr lang="pt-PT"/>
          </a:p>
        </p:txBody>
      </p:sp>
      <p:sp>
        <p:nvSpPr>
          <p:cNvPr id="11" name="Slide Number Placeholder 10"/>
          <p:cNvSpPr>
            <a:spLocks noGrp="1"/>
          </p:cNvSpPr>
          <p:nvPr>
            <p:ph type="sldNum" sz="quarter" idx="12"/>
          </p:nvPr>
        </p:nvSpPr>
        <p:spPr/>
        <p:txBody>
          <a:bodyPr/>
          <a:lstStyle/>
          <a:p>
            <a:fld id="{9B03DFD9-BCD4-D04F-A8C7-92475F67CE52}" type="slidenum">
              <a:rPr lang="pt-PT" smtClean="0"/>
              <a:t>72</a:t>
            </a:fld>
            <a:endParaRPr lang="pt-PT"/>
          </a:p>
        </p:txBody>
      </p:sp>
      <p:pic>
        <p:nvPicPr>
          <p:cNvPr id="16" name="Picture 15" descr="LHC_topmass_sep2017.pdf"/>
          <p:cNvPicPr>
            <a:picLocks noChangeAspect="1"/>
          </p:cNvPicPr>
          <p:nvPr/>
        </p:nvPicPr>
        <p:blipFill>
          <a:blip r:embed="rId4">
            <a:extLst>
              <a:ext uri="{28A0092B-C50C-407E-A947-70E740481C1C}">
                <a14:useLocalDpi xmlns:a14="http://schemas.microsoft.com/office/drawing/2010/main"/>
              </a:ext>
            </a:extLst>
          </a:blip>
          <a:stretch>
            <a:fillRect/>
          </a:stretch>
        </p:blipFill>
        <p:spPr>
          <a:xfrm rot="5400000">
            <a:off x="5298778" y="1406079"/>
            <a:ext cx="3343780" cy="4077256"/>
          </a:xfrm>
          <a:prstGeom prst="rect">
            <a:avLst/>
          </a:prstGeom>
        </p:spPr>
      </p:pic>
      <p:sp>
        <p:nvSpPr>
          <p:cNvPr id="18" name="TextBox 17"/>
          <p:cNvSpPr txBox="1"/>
          <p:nvPr/>
        </p:nvSpPr>
        <p:spPr>
          <a:xfrm rot="5400000">
            <a:off x="6173049" y="3341854"/>
            <a:ext cx="5765299" cy="307777"/>
          </a:xfrm>
          <a:prstGeom prst="rect">
            <a:avLst/>
          </a:prstGeom>
          <a:noFill/>
        </p:spPr>
        <p:txBody>
          <a:bodyPr wrap="square" rtlCol="0">
            <a:spAutoFit/>
          </a:bodyPr>
          <a:lstStyle/>
          <a:p>
            <a:r>
              <a:rPr lang="pt-PT" sz="1400" dirty="0" err="1"/>
              <a:t>https</a:t>
            </a:r>
            <a:r>
              <a:rPr lang="pt-PT" sz="1400" dirty="0"/>
              <a:t>://</a:t>
            </a:r>
            <a:r>
              <a:rPr lang="pt-PT" sz="1400" dirty="0" err="1"/>
              <a:t>twiki.cern.ch</a:t>
            </a:r>
            <a:r>
              <a:rPr lang="pt-PT" sz="1400" dirty="0"/>
              <a:t>/</a:t>
            </a:r>
            <a:r>
              <a:rPr lang="pt-PT" sz="1400" dirty="0" err="1"/>
              <a:t>twiki</a:t>
            </a:r>
            <a:r>
              <a:rPr lang="pt-PT" sz="1400" dirty="0"/>
              <a:t>/bin/</a:t>
            </a:r>
            <a:r>
              <a:rPr lang="pt-PT" sz="1400" dirty="0" err="1"/>
              <a:t>view</a:t>
            </a:r>
            <a:r>
              <a:rPr lang="pt-PT" sz="1400" dirty="0"/>
              <a:t>/</a:t>
            </a:r>
            <a:r>
              <a:rPr lang="pt-PT" sz="1400" dirty="0" err="1"/>
              <a:t>LHCPhysics</a:t>
            </a:r>
            <a:r>
              <a:rPr lang="pt-PT" sz="1400" dirty="0"/>
              <a:t>/</a:t>
            </a:r>
            <a:r>
              <a:rPr lang="pt-PT" sz="1400" dirty="0" err="1"/>
              <a:t>LHCTopWGSummaryPlots</a:t>
            </a:r>
            <a:endParaRPr lang="pt-PT" sz="1400" dirty="0"/>
          </a:p>
        </p:txBody>
      </p:sp>
      <p:grpSp>
        <p:nvGrpSpPr>
          <p:cNvPr id="5" name="Group 4"/>
          <p:cNvGrpSpPr/>
          <p:nvPr/>
        </p:nvGrpSpPr>
        <p:grpSpPr>
          <a:xfrm>
            <a:off x="35496" y="1518108"/>
            <a:ext cx="4830599" cy="3598486"/>
            <a:chOff x="35496" y="1518108"/>
            <a:chExt cx="4830599" cy="3598486"/>
          </a:xfrm>
        </p:grpSpPr>
        <p:pic>
          <p:nvPicPr>
            <p:cNvPr id="13" name="Picture 1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5496" y="1628506"/>
              <a:ext cx="4830599" cy="3488088"/>
            </a:xfrm>
            <a:prstGeom prst="rect">
              <a:avLst/>
            </a:prstGeom>
          </p:spPr>
        </p:pic>
        <p:sp>
          <p:nvSpPr>
            <p:cNvPr id="14" name="TextBox 13"/>
            <p:cNvSpPr txBox="1"/>
            <p:nvPr/>
          </p:nvSpPr>
          <p:spPr>
            <a:xfrm>
              <a:off x="1612032" y="1518108"/>
              <a:ext cx="3024336" cy="369332"/>
            </a:xfrm>
            <a:prstGeom prst="rect">
              <a:avLst/>
            </a:prstGeom>
            <a:noFill/>
          </p:spPr>
          <p:txBody>
            <a:bodyPr wrap="square" rtlCol="0">
              <a:spAutoFit/>
            </a:bodyPr>
            <a:lstStyle/>
            <a:p>
              <a:pPr algn="r"/>
              <a:r>
                <a:rPr lang="tr-TR" dirty="0" err="1" smtClean="0"/>
                <a:t>Eur</a:t>
              </a:r>
              <a:r>
                <a:rPr lang="tr-TR" dirty="0" smtClean="0"/>
                <a:t>. </a:t>
              </a:r>
              <a:r>
                <a:rPr lang="tr-TR" dirty="0" err="1" smtClean="0"/>
                <a:t>Phys</a:t>
              </a:r>
              <a:r>
                <a:rPr lang="tr-TR" dirty="0" smtClean="0"/>
                <a:t>. J. C 78 (2018) 110</a:t>
              </a:r>
            </a:p>
          </p:txBody>
        </p:sp>
      </p:grpSp>
      <p:sp>
        <p:nvSpPr>
          <p:cNvPr id="6" name="TextBox 5"/>
          <p:cNvSpPr txBox="1"/>
          <p:nvPr/>
        </p:nvSpPr>
        <p:spPr>
          <a:xfrm>
            <a:off x="5130894" y="5512876"/>
            <a:ext cx="3689378" cy="584776"/>
          </a:xfrm>
          <a:prstGeom prst="rect">
            <a:avLst/>
          </a:prstGeom>
          <a:noFill/>
        </p:spPr>
        <p:txBody>
          <a:bodyPr wrap="square" rtlCol="0">
            <a:spAutoFit/>
          </a:bodyPr>
          <a:lstStyle/>
          <a:p>
            <a:r>
              <a:rPr lang="pt-PT" sz="3200" dirty="0" smtClean="0"/>
              <a:t>Per </a:t>
            </a:r>
            <a:r>
              <a:rPr lang="pt-PT" sz="3200" dirty="0" err="1" smtClean="0"/>
              <a:t>mille</a:t>
            </a:r>
            <a:r>
              <a:rPr lang="pt-PT" sz="3200" dirty="0" smtClean="0"/>
              <a:t> </a:t>
            </a:r>
            <a:r>
              <a:rPr lang="pt-PT" sz="3200" dirty="0" err="1" smtClean="0"/>
              <a:t>precision</a:t>
            </a:r>
            <a:r>
              <a:rPr lang="pt-PT" sz="3200" dirty="0" smtClean="0"/>
              <a:t>!</a:t>
            </a:r>
            <a:endParaRPr lang="pt-PT" sz="3200" baseline="-25000" dirty="0"/>
          </a:p>
        </p:txBody>
      </p:sp>
    </p:spTree>
    <p:extLst>
      <p:ext uri="{BB962C8B-B14F-4D97-AF65-F5344CB8AC3E}">
        <p14:creationId xmlns:p14="http://schemas.microsoft.com/office/powerpoint/2010/main" val="330236342"/>
      </p:ext>
    </p:extLst>
  </p:cSld>
  <p:clrMapOvr>
    <a:masterClrMapping/>
  </p:clrMapOvr>
  <mc:AlternateContent xmlns:mc="http://schemas.openxmlformats.org/markup-compatibility/2006" xmlns:p14="http://schemas.microsoft.com/office/powerpoint/2010/main">
    <mc:Choice Requires="p14">
      <p:transition spd="slow" p14:dur="2000" advTm="24700"/>
    </mc:Choice>
    <mc:Fallback xmlns="">
      <p:transition xmlns:p14="http://schemas.microsoft.com/office/powerpoint/2010/main" spd="slow" advTm="24700"/>
    </mc:Fallback>
  </mc:AlternateContent>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0" y="1117600"/>
            <a:ext cx="3776341" cy="5752042"/>
          </a:xfrm>
          <a:prstGeom prst="rect">
            <a:avLst/>
          </a:prstGeom>
        </p:spPr>
      </p:pic>
      <p:pic>
        <p:nvPicPr>
          <p:cNvPr id="16" name="Picture 15" descr="Euler.png"/>
          <p:cNvPicPr>
            <a:picLocks noChangeAspect="1"/>
          </p:cNvPicPr>
          <p:nvPr/>
        </p:nvPicPr>
        <p:blipFill>
          <a:blip r:embed="rId4">
            <a:grayscl/>
            <a:extLst>
              <a:ext uri="{BEBA8EAE-BF5A-486C-A8C5-ECC9F3942E4B}">
                <a14:imgProps xmlns:a14="http://schemas.microsoft.com/office/drawing/2010/main">
                  <a14:imgLayer r:embed="rId5">
                    <a14:imgEffect>
                      <a14:saturation sat="113000"/>
                    </a14:imgEffect>
                  </a14:imgLayer>
                </a14:imgProps>
              </a:ext>
              <a:ext uri="{28A0092B-C50C-407E-A947-70E740481C1C}">
                <a14:useLocalDpi xmlns:a14="http://schemas.microsoft.com/office/drawing/2010/main" val="0"/>
              </a:ext>
            </a:extLst>
          </a:blip>
          <a:stretch>
            <a:fillRect/>
          </a:stretch>
        </p:blipFill>
        <p:spPr>
          <a:xfrm>
            <a:off x="3491880" y="2175669"/>
            <a:ext cx="3776027" cy="5159513"/>
          </a:xfrm>
          <a:prstGeom prst="rect">
            <a:avLst/>
          </a:prstGeom>
        </p:spPr>
      </p:pic>
      <p:sp>
        <p:nvSpPr>
          <p:cNvPr id="10" name="TextBox 9"/>
          <p:cNvSpPr txBox="1"/>
          <p:nvPr/>
        </p:nvSpPr>
        <p:spPr>
          <a:xfrm>
            <a:off x="635000" y="6049490"/>
            <a:ext cx="2992434" cy="338554"/>
          </a:xfrm>
          <a:prstGeom prst="rect">
            <a:avLst/>
          </a:prstGeom>
          <a:noFill/>
        </p:spPr>
        <p:txBody>
          <a:bodyPr wrap="square" rtlCol="0">
            <a:spAutoFit/>
          </a:bodyPr>
          <a:lstStyle/>
          <a:p>
            <a:r>
              <a:rPr lang="pt-PT" sz="1600" dirty="0" err="1" smtClean="0">
                <a:solidFill>
                  <a:schemeClr val="bg1"/>
                </a:solidFill>
              </a:rPr>
              <a:t>Emmy</a:t>
            </a:r>
            <a:r>
              <a:rPr lang="pt-PT" sz="1600" dirty="0" smtClean="0">
                <a:solidFill>
                  <a:schemeClr val="bg1"/>
                </a:solidFill>
              </a:rPr>
              <a:t> </a:t>
            </a:r>
            <a:r>
              <a:rPr lang="pt-PT" sz="1600" dirty="0" err="1" smtClean="0">
                <a:solidFill>
                  <a:schemeClr val="bg1"/>
                </a:solidFill>
              </a:rPr>
              <a:t>Noether</a:t>
            </a:r>
            <a:r>
              <a:rPr lang="pt-PT" sz="1600" dirty="0" smtClean="0">
                <a:solidFill>
                  <a:schemeClr val="bg1"/>
                </a:solidFill>
              </a:rPr>
              <a:t> (1882 </a:t>
            </a:r>
            <a:r>
              <a:rPr lang="pt-PT" sz="1600" dirty="0">
                <a:solidFill>
                  <a:schemeClr val="bg1"/>
                </a:solidFill>
              </a:rPr>
              <a:t>– </a:t>
            </a:r>
            <a:r>
              <a:rPr lang="pt-PT" sz="1600" dirty="0" smtClean="0">
                <a:solidFill>
                  <a:schemeClr val="bg1"/>
                </a:solidFill>
              </a:rPr>
              <a:t>1935)</a:t>
            </a:r>
            <a:endParaRPr lang="pt-PT" sz="1600" dirty="0">
              <a:solidFill>
                <a:schemeClr val="bg1"/>
              </a:solidFill>
            </a:endParaRPr>
          </a:p>
        </p:txBody>
      </p:sp>
      <p:sp>
        <p:nvSpPr>
          <p:cNvPr id="7" name="Title 6"/>
          <p:cNvSpPr>
            <a:spLocks noGrp="1"/>
          </p:cNvSpPr>
          <p:nvPr>
            <p:ph type="ctrTitle"/>
          </p:nvPr>
        </p:nvSpPr>
        <p:spPr>
          <a:xfrm>
            <a:off x="0" y="224992"/>
            <a:ext cx="9144000" cy="1321860"/>
          </a:xfrm>
        </p:spPr>
        <p:txBody>
          <a:bodyPr>
            <a:normAutofit/>
          </a:bodyPr>
          <a:lstStyle/>
          <a:p>
            <a:r>
              <a:rPr lang="en-GB" dirty="0" err="1" smtClean="0"/>
              <a:t>Lagrangians</a:t>
            </a:r>
            <a:r>
              <a:rPr lang="en-GB" dirty="0" smtClean="0"/>
              <a:t>, symmetries and all that</a:t>
            </a:r>
            <a:endParaRPr lang="en-GB" dirty="0"/>
          </a:p>
        </p:txBody>
      </p:sp>
      <p:grpSp>
        <p:nvGrpSpPr>
          <p:cNvPr id="6" name="Group 5"/>
          <p:cNvGrpSpPr/>
          <p:nvPr/>
        </p:nvGrpSpPr>
        <p:grpSpPr>
          <a:xfrm>
            <a:off x="5740401" y="3104177"/>
            <a:ext cx="3403600" cy="3790689"/>
            <a:chOff x="5269723" y="2772833"/>
            <a:chExt cx="3874279" cy="4112534"/>
          </a:xfrm>
        </p:grpSpPr>
        <p:pic>
          <p:nvPicPr>
            <p:cNvPr id="9" name="Picture 8"/>
            <p:cNvPicPr>
              <a:picLocks noChangeAspect="1"/>
            </p:cNvPicPr>
            <p:nvPr/>
          </p:nvPicPr>
          <p:blipFill>
            <a:blip r:embed="rId6"/>
            <a:stretch>
              <a:fillRect/>
            </a:stretch>
          </p:blipFill>
          <p:spPr>
            <a:xfrm>
              <a:off x="5481747" y="2772833"/>
              <a:ext cx="3662253" cy="4085166"/>
            </a:xfrm>
            <a:prstGeom prst="rect">
              <a:avLst/>
            </a:prstGeom>
          </p:spPr>
        </p:pic>
        <p:sp>
          <p:nvSpPr>
            <p:cNvPr id="5" name="TextBox 4"/>
            <p:cNvSpPr txBox="1"/>
            <p:nvPr/>
          </p:nvSpPr>
          <p:spPr>
            <a:xfrm>
              <a:off x="5269723" y="6317724"/>
              <a:ext cx="3874279" cy="567643"/>
            </a:xfrm>
            <a:prstGeom prst="rect">
              <a:avLst/>
            </a:prstGeom>
            <a:noFill/>
          </p:spPr>
          <p:txBody>
            <a:bodyPr wrap="square" rtlCol="0">
              <a:spAutoFit/>
            </a:bodyPr>
            <a:lstStyle/>
            <a:p>
              <a:pPr algn="r"/>
              <a:r>
                <a:rPr lang="en-GB" sz="1400" dirty="0">
                  <a:solidFill>
                    <a:schemeClr val="bg1"/>
                  </a:solidFill>
                </a:rPr>
                <a:t>Joseph-Louis Lagrange (1736–1813)</a:t>
              </a:r>
            </a:p>
            <a:p>
              <a:pPr algn="r"/>
              <a:endParaRPr lang="pt-PT" sz="1400" dirty="0"/>
            </a:p>
          </p:txBody>
        </p:sp>
      </p:grpSp>
      <p:sp>
        <p:nvSpPr>
          <p:cNvPr id="17" name="TextBox 16"/>
          <p:cNvSpPr txBox="1"/>
          <p:nvPr/>
        </p:nvSpPr>
        <p:spPr>
          <a:xfrm>
            <a:off x="3709808" y="5498580"/>
            <a:ext cx="2826465" cy="584776"/>
          </a:xfrm>
          <a:prstGeom prst="rect">
            <a:avLst/>
          </a:prstGeom>
          <a:noFill/>
        </p:spPr>
        <p:txBody>
          <a:bodyPr wrap="square" rtlCol="0">
            <a:spAutoFit/>
          </a:bodyPr>
          <a:lstStyle/>
          <a:p>
            <a:pPr algn="r"/>
            <a:r>
              <a:rPr lang="en-GB" sz="1600" dirty="0" smtClean="0">
                <a:solidFill>
                  <a:schemeClr val="bg1"/>
                </a:solidFill>
              </a:rPr>
              <a:t>Leonhard Euler(1707–1783)</a:t>
            </a:r>
            <a:endParaRPr lang="en-GB" sz="1600" dirty="0">
              <a:solidFill>
                <a:schemeClr val="bg1"/>
              </a:solidFill>
            </a:endParaRPr>
          </a:p>
          <a:p>
            <a:pPr algn="r"/>
            <a:endParaRPr lang="pt-PT" sz="1600" dirty="0"/>
          </a:p>
        </p:txBody>
      </p:sp>
    </p:spTree>
    <p:extLst>
      <p:ext uri="{BB962C8B-B14F-4D97-AF65-F5344CB8AC3E}">
        <p14:creationId xmlns:p14="http://schemas.microsoft.com/office/powerpoint/2010/main" val="66676761"/>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2134" y="274638"/>
            <a:ext cx="7044267" cy="1346814"/>
          </a:xfrm>
        </p:spPr>
        <p:txBody>
          <a:bodyPr>
            <a:normAutofit fontScale="90000"/>
          </a:bodyPr>
          <a:lstStyle/>
          <a:p>
            <a:r>
              <a:rPr lang="en-GB" dirty="0" smtClean="0"/>
              <a:t>Reminder: </a:t>
            </a:r>
            <a:r>
              <a:rPr lang="en-GB" dirty="0" err="1" smtClean="0"/>
              <a:t>Lagrangians</a:t>
            </a:r>
            <a:r>
              <a:rPr lang="en-GB" dirty="0" smtClean="0"/>
              <a:t> in classical mechanics</a:t>
            </a:r>
            <a:endParaRPr lang="en-GB" dirty="0"/>
          </a:p>
        </p:txBody>
      </p:sp>
      <p:sp>
        <p:nvSpPr>
          <p:cNvPr id="3" name="Content Placeholder 2"/>
          <p:cNvSpPr>
            <a:spLocks noGrp="1"/>
          </p:cNvSpPr>
          <p:nvPr>
            <p:ph sz="half" idx="1"/>
          </p:nvPr>
        </p:nvSpPr>
        <p:spPr>
          <a:xfrm>
            <a:off x="256213" y="1621452"/>
            <a:ext cx="8430587" cy="3784429"/>
          </a:xfrm>
        </p:spPr>
        <p:txBody>
          <a:bodyPr>
            <a:normAutofit/>
          </a:bodyPr>
          <a:lstStyle/>
          <a:p>
            <a:pPr marL="0" indent="0">
              <a:buNone/>
            </a:pPr>
            <a:r>
              <a:rPr lang="en-GB" dirty="0" smtClean="0"/>
              <a:t>The equations of motion of a system are derived from a scalar </a:t>
            </a:r>
            <a:r>
              <a:rPr lang="en-GB" b="1" dirty="0" err="1" smtClean="0"/>
              <a:t>Lagrangian</a:t>
            </a:r>
            <a:r>
              <a:rPr lang="en-GB" dirty="0" smtClean="0"/>
              <a:t> function of </a:t>
            </a:r>
            <a:r>
              <a:rPr lang="en-GB" b="1" dirty="0" smtClean="0"/>
              <a:t>generalized coordinates </a:t>
            </a:r>
            <a:r>
              <a:rPr lang="en-GB" dirty="0" smtClean="0"/>
              <a:t>and </a:t>
            </a:r>
            <a:r>
              <a:rPr lang="en-GB" b="1" dirty="0" smtClean="0"/>
              <a:t>velocities</a:t>
            </a:r>
            <a:r>
              <a:rPr lang="en-GB" dirty="0" smtClean="0"/>
              <a:t> (time derivatives)</a:t>
            </a:r>
          </a:p>
          <a:p>
            <a:pPr marL="0" indent="0">
              <a:buNone/>
            </a:pPr>
            <a:endParaRPr lang="en-GB" dirty="0" smtClean="0"/>
          </a:p>
          <a:p>
            <a:pPr marL="0" indent="0">
              <a:buNone/>
            </a:pPr>
            <a:endParaRPr lang="en-GB" dirty="0" smtClean="0"/>
          </a:p>
          <a:p>
            <a:pPr marL="0" indent="0">
              <a:buNone/>
            </a:pPr>
            <a:r>
              <a:rPr lang="en-GB" dirty="0" smtClean="0"/>
              <a:t>and from the </a:t>
            </a:r>
            <a:r>
              <a:rPr lang="en-GB" b="1" dirty="0" smtClean="0"/>
              <a:t>Euler-Lagrange’s equations</a:t>
            </a:r>
            <a:r>
              <a:rPr lang="en-GB" dirty="0" smtClean="0"/>
              <a:t>:</a:t>
            </a:r>
          </a:p>
          <a:p>
            <a:pPr marL="0" indent="0">
              <a:buNone/>
            </a:pPr>
            <a:endParaRPr lang="en-GB" dirty="0" smtClean="0"/>
          </a:p>
        </p:txBody>
      </p:sp>
      <p:sp>
        <p:nvSpPr>
          <p:cNvPr id="4" name="Date Placeholder 3"/>
          <p:cNvSpPr>
            <a:spLocks noGrp="1"/>
          </p:cNvSpPr>
          <p:nvPr>
            <p:ph type="dt" sz="half" idx="10"/>
          </p:nvPr>
        </p:nvSpPr>
        <p:spPr/>
        <p:txBody>
          <a:bodyPr/>
          <a:lstStyle/>
          <a:p>
            <a:r>
              <a:rPr lang="en-US" smtClean="0"/>
              <a:t>Ricardo Gonçalo</a:t>
            </a:r>
            <a:endParaRPr lang="en-US"/>
          </a:p>
        </p:txBody>
      </p:sp>
      <p:sp>
        <p:nvSpPr>
          <p:cNvPr id="5" name="Footer Placeholder 4"/>
          <p:cNvSpPr>
            <a:spLocks noGrp="1"/>
          </p:cNvSpPr>
          <p:nvPr>
            <p:ph type="ftr" sz="quarter" idx="11"/>
          </p:nvPr>
        </p:nvSpPr>
        <p:spPr/>
        <p:txBody>
          <a:bodyPr/>
          <a:lstStyle/>
          <a:p>
            <a:r>
              <a:rPr lang="en-US" smtClean="0"/>
              <a:t>Seminar 15 May 2019 - FCUL</a:t>
            </a:r>
            <a:endParaRPr lang="en-US"/>
          </a:p>
        </p:txBody>
      </p:sp>
      <p:sp>
        <p:nvSpPr>
          <p:cNvPr id="6" name="Slide Number Placeholder 5"/>
          <p:cNvSpPr>
            <a:spLocks noGrp="1"/>
          </p:cNvSpPr>
          <p:nvPr>
            <p:ph type="sldNum" sz="quarter" idx="12"/>
          </p:nvPr>
        </p:nvSpPr>
        <p:spPr/>
        <p:txBody>
          <a:bodyPr/>
          <a:lstStyle/>
          <a:p>
            <a:fld id="{7B08EC5E-55E3-8448-9DC5-21BE8846BAF7}" type="slidenum">
              <a:rPr lang="en-US" smtClean="0"/>
              <a:t>74</a:t>
            </a:fld>
            <a:endParaRPr lang="en-US"/>
          </a:p>
        </p:txBody>
      </p:sp>
      <p:pic>
        <p:nvPicPr>
          <p:cNvPr id="7" name="Picture 6"/>
          <p:cNvPicPr>
            <a:picLocks noChangeAspect="1"/>
          </p:cNvPicPr>
          <p:nvPr/>
        </p:nvPicPr>
        <p:blipFill>
          <a:blip r:embed="rId2"/>
          <a:stretch>
            <a:fillRect/>
          </a:stretch>
        </p:blipFill>
        <p:spPr>
          <a:xfrm>
            <a:off x="2590800" y="3076768"/>
            <a:ext cx="4030129" cy="798598"/>
          </a:xfrm>
          <a:prstGeom prst="rect">
            <a:avLst/>
          </a:prstGeom>
        </p:spPr>
      </p:pic>
      <p:pic>
        <p:nvPicPr>
          <p:cNvPr id="11" name="Picture 10"/>
          <p:cNvPicPr>
            <a:picLocks noChangeAspect="1"/>
          </p:cNvPicPr>
          <p:nvPr/>
        </p:nvPicPr>
        <p:blipFill>
          <a:blip r:embed="rId3"/>
          <a:stretch>
            <a:fillRect/>
          </a:stretch>
        </p:blipFill>
        <p:spPr>
          <a:xfrm>
            <a:off x="2336800" y="4559214"/>
            <a:ext cx="4859866" cy="1242454"/>
          </a:xfrm>
          <a:prstGeom prst="rect">
            <a:avLst/>
          </a:prstGeom>
        </p:spPr>
      </p:pic>
    </p:spTree>
    <p:extLst>
      <p:ext uri="{BB962C8B-B14F-4D97-AF65-F5344CB8AC3E}">
        <p14:creationId xmlns:p14="http://schemas.microsoft.com/office/powerpoint/2010/main" val="231046145"/>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439332" y="1703592"/>
            <a:ext cx="6891867" cy="787643"/>
          </a:xfrm>
          <a:prstGeom prst="rect">
            <a:avLst/>
          </a:prstGeom>
        </p:spPr>
      </p:pic>
      <p:pic>
        <p:nvPicPr>
          <p:cNvPr id="12" name="Picture 11"/>
          <p:cNvPicPr>
            <a:picLocks noChangeAspect="1"/>
          </p:cNvPicPr>
          <p:nvPr/>
        </p:nvPicPr>
        <p:blipFill rotWithShape="1">
          <a:blip r:embed="rId3"/>
          <a:srcRect r="5604"/>
          <a:stretch/>
        </p:blipFill>
        <p:spPr>
          <a:xfrm>
            <a:off x="1202267" y="2911304"/>
            <a:ext cx="7687732" cy="849453"/>
          </a:xfrm>
          <a:prstGeom prst="rect">
            <a:avLst/>
          </a:prstGeom>
        </p:spPr>
      </p:pic>
      <p:pic>
        <p:nvPicPr>
          <p:cNvPr id="11" name="Picture 10"/>
          <p:cNvPicPr>
            <a:picLocks noChangeAspect="1"/>
          </p:cNvPicPr>
          <p:nvPr/>
        </p:nvPicPr>
        <p:blipFill>
          <a:blip r:embed="rId4"/>
          <a:stretch>
            <a:fillRect/>
          </a:stretch>
        </p:blipFill>
        <p:spPr>
          <a:xfrm>
            <a:off x="3124200" y="4169305"/>
            <a:ext cx="3225800" cy="824696"/>
          </a:xfrm>
          <a:prstGeom prst="rect">
            <a:avLst/>
          </a:prstGeom>
        </p:spPr>
      </p:pic>
      <p:sp>
        <p:nvSpPr>
          <p:cNvPr id="2" name="Title 1"/>
          <p:cNvSpPr>
            <a:spLocks noGrp="1"/>
          </p:cNvSpPr>
          <p:nvPr>
            <p:ph type="title"/>
          </p:nvPr>
        </p:nvSpPr>
        <p:spPr>
          <a:xfrm>
            <a:off x="457200" y="274638"/>
            <a:ext cx="8229600" cy="893762"/>
          </a:xfrm>
        </p:spPr>
        <p:txBody>
          <a:bodyPr>
            <a:normAutofit/>
          </a:bodyPr>
          <a:lstStyle/>
          <a:p>
            <a:r>
              <a:rPr lang="en-GB" dirty="0" smtClean="0"/>
              <a:t>Example</a:t>
            </a:r>
            <a:endParaRPr lang="en-GB" dirty="0"/>
          </a:p>
        </p:txBody>
      </p:sp>
      <p:sp>
        <p:nvSpPr>
          <p:cNvPr id="3" name="Content Placeholder 2"/>
          <p:cNvSpPr>
            <a:spLocks noGrp="1"/>
          </p:cNvSpPr>
          <p:nvPr>
            <p:ph sz="half" idx="1"/>
          </p:nvPr>
        </p:nvSpPr>
        <p:spPr>
          <a:xfrm>
            <a:off x="190693" y="1168400"/>
            <a:ext cx="8430587" cy="4741333"/>
          </a:xfrm>
        </p:spPr>
        <p:txBody>
          <a:bodyPr>
            <a:normAutofit fontScale="92500" lnSpcReduction="10000"/>
          </a:bodyPr>
          <a:lstStyle/>
          <a:p>
            <a:pPr marL="0" indent="0">
              <a:buNone/>
            </a:pPr>
            <a:r>
              <a:rPr lang="en-GB" dirty="0" smtClean="0"/>
              <a:t>Particle in a conservative potential V. The </a:t>
            </a:r>
            <a:r>
              <a:rPr lang="en-GB" dirty="0" err="1" smtClean="0"/>
              <a:t>Lagrangian</a:t>
            </a:r>
            <a:endParaRPr lang="en-GB" dirty="0" smtClean="0"/>
          </a:p>
          <a:p>
            <a:pPr marL="0" indent="0">
              <a:buNone/>
            </a:pPr>
            <a:endParaRPr lang="en-GB" dirty="0" smtClean="0"/>
          </a:p>
          <a:p>
            <a:pPr marL="0" indent="0">
              <a:buNone/>
            </a:pPr>
            <a:endParaRPr lang="en-GB" dirty="0"/>
          </a:p>
          <a:p>
            <a:pPr marL="0" indent="0">
              <a:buNone/>
            </a:pPr>
            <a:r>
              <a:rPr lang="en-GB" dirty="0"/>
              <a:t>h</a:t>
            </a:r>
            <a:r>
              <a:rPr lang="en-GB" dirty="0" smtClean="0"/>
              <a:t>as derivatives (e.g. for </a:t>
            </a:r>
            <a:r>
              <a:rPr lang="en-GB" i="1" dirty="0" smtClean="0"/>
              <a:t>x</a:t>
            </a:r>
            <a:r>
              <a:rPr lang="en-GB" dirty="0" smtClean="0"/>
              <a:t>)</a:t>
            </a:r>
          </a:p>
          <a:p>
            <a:pPr marL="0" indent="0">
              <a:buNone/>
            </a:pPr>
            <a:endParaRPr lang="en-GB" dirty="0" smtClean="0"/>
          </a:p>
          <a:p>
            <a:pPr marL="0" indent="0">
              <a:buNone/>
            </a:pPr>
            <a:endParaRPr lang="en-GB" dirty="0" smtClean="0"/>
          </a:p>
          <a:p>
            <a:pPr marL="0" indent="0">
              <a:buNone/>
            </a:pPr>
            <a:r>
              <a:rPr lang="en-GB" dirty="0"/>
              <a:t>a</a:t>
            </a:r>
            <a:r>
              <a:rPr lang="en-GB" dirty="0" smtClean="0"/>
              <a:t>nd Euler-Lagrange’s equations</a:t>
            </a:r>
          </a:p>
          <a:p>
            <a:pPr marL="0" indent="0">
              <a:buNone/>
            </a:pPr>
            <a:endParaRPr lang="en-GB" dirty="0"/>
          </a:p>
          <a:p>
            <a:pPr marL="0" indent="0">
              <a:buNone/>
            </a:pPr>
            <a:endParaRPr lang="en-GB" dirty="0" smtClean="0"/>
          </a:p>
          <a:p>
            <a:pPr marL="0" indent="0">
              <a:buNone/>
            </a:pPr>
            <a:r>
              <a:rPr lang="en-GB" dirty="0"/>
              <a:t>f</a:t>
            </a:r>
            <a:r>
              <a:rPr lang="en-GB" dirty="0" smtClean="0"/>
              <a:t>inally give us Newton’s familiar 2</a:t>
            </a:r>
            <a:r>
              <a:rPr lang="en-GB" baseline="30000" dirty="0" smtClean="0"/>
              <a:t>nd</a:t>
            </a:r>
            <a:r>
              <a:rPr lang="en-GB" dirty="0" smtClean="0"/>
              <a:t> law!</a:t>
            </a:r>
          </a:p>
          <a:p>
            <a:pPr marL="0" indent="0">
              <a:buNone/>
            </a:pPr>
            <a:endParaRPr lang="en-GB" dirty="0" smtClean="0"/>
          </a:p>
        </p:txBody>
      </p:sp>
      <p:sp>
        <p:nvSpPr>
          <p:cNvPr id="4" name="Date Placeholder 3"/>
          <p:cNvSpPr>
            <a:spLocks noGrp="1"/>
          </p:cNvSpPr>
          <p:nvPr>
            <p:ph type="dt" sz="half" idx="10"/>
          </p:nvPr>
        </p:nvSpPr>
        <p:spPr/>
        <p:txBody>
          <a:bodyPr/>
          <a:lstStyle/>
          <a:p>
            <a:r>
              <a:rPr lang="en-US" smtClean="0"/>
              <a:t>Ricardo Gonçalo</a:t>
            </a:r>
            <a:endParaRPr lang="en-US"/>
          </a:p>
        </p:txBody>
      </p:sp>
      <p:sp>
        <p:nvSpPr>
          <p:cNvPr id="5" name="Footer Placeholder 4"/>
          <p:cNvSpPr>
            <a:spLocks noGrp="1"/>
          </p:cNvSpPr>
          <p:nvPr>
            <p:ph type="ftr" sz="quarter" idx="11"/>
          </p:nvPr>
        </p:nvSpPr>
        <p:spPr/>
        <p:txBody>
          <a:bodyPr/>
          <a:lstStyle/>
          <a:p>
            <a:r>
              <a:rPr lang="en-US" smtClean="0"/>
              <a:t>Seminar 15 May 2019 - FCUL</a:t>
            </a:r>
            <a:endParaRPr lang="en-US"/>
          </a:p>
        </p:txBody>
      </p:sp>
      <p:sp>
        <p:nvSpPr>
          <p:cNvPr id="6" name="Slide Number Placeholder 5"/>
          <p:cNvSpPr>
            <a:spLocks noGrp="1"/>
          </p:cNvSpPr>
          <p:nvPr>
            <p:ph type="sldNum" sz="quarter" idx="12"/>
          </p:nvPr>
        </p:nvSpPr>
        <p:spPr/>
        <p:txBody>
          <a:bodyPr/>
          <a:lstStyle/>
          <a:p>
            <a:fld id="{7B08EC5E-55E3-8448-9DC5-21BE8846BAF7}" type="slidenum">
              <a:rPr lang="en-US" smtClean="0"/>
              <a:t>75</a:t>
            </a:fld>
            <a:endParaRPr lang="en-US"/>
          </a:p>
        </p:txBody>
      </p:sp>
      <p:pic>
        <p:nvPicPr>
          <p:cNvPr id="15" name="Picture 14"/>
          <p:cNvPicPr>
            <a:picLocks noChangeAspect="1"/>
          </p:cNvPicPr>
          <p:nvPr/>
        </p:nvPicPr>
        <p:blipFill>
          <a:blip r:embed="rId5"/>
          <a:stretch>
            <a:fillRect/>
          </a:stretch>
        </p:blipFill>
        <p:spPr>
          <a:xfrm>
            <a:off x="391679" y="5517984"/>
            <a:ext cx="8466667" cy="725461"/>
          </a:xfrm>
          <a:prstGeom prst="rect">
            <a:avLst/>
          </a:prstGeom>
        </p:spPr>
      </p:pic>
    </p:spTree>
    <p:extLst>
      <p:ext uri="{BB962C8B-B14F-4D97-AF65-F5344CB8AC3E}">
        <p14:creationId xmlns:p14="http://schemas.microsoft.com/office/powerpoint/2010/main" val="3436337888"/>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stretch>
            <a:fillRect/>
          </a:stretch>
        </p:blipFill>
        <p:spPr>
          <a:xfrm>
            <a:off x="575733" y="3926526"/>
            <a:ext cx="8229600" cy="658368"/>
          </a:xfrm>
          <a:prstGeom prst="rect">
            <a:avLst/>
          </a:prstGeom>
        </p:spPr>
      </p:pic>
      <p:sp>
        <p:nvSpPr>
          <p:cNvPr id="2" name="Title 1"/>
          <p:cNvSpPr>
            <a:spLocks noGrp="1"/>
          </p:cNvSpPr>
          <p:nvPr>
            <p:ph type="title"/>
          </p:nvPr>
        </p:nvSpPr>
        <p:spPr>
          <a:xfrm>
            <a:off x="457200" y="274638"/>
            <a:ext cx="8229600" cy="864104"/>
          </a:xfrm>
        </p:spPr>
        <p:txBody>
          <a:bodyPr>
            <a:normAutofit/>
          </a:bodyPr>
          <a:lstStyle/>
          <a:p>
            <a:r>
              <a:rPr lang="en-GB" dirty="0" smtClean="0"/>
              <a:t>Symmetries and conservation laws</a:t>
            </a:r>
            <a:endParaRPr lang="en-GB" dirty="0"/>
          </a:p>
        </p:txBody>
      </p:sp>
      <p:sp>
        <p:nvSpPr>
          <p:cNvPr id="4" name="Date Placeholder 3"/>
          <p:cNvSpPr>
            <a:spLocks noGrp="1"/>
          </p:cNvSpPr>
          <p:nvPr>
            <p:ph type="dt" sz="half" idx="10"/>
          </p:nvPr>
        </p:nvSpPr>
        <p:spPr/>
        <p:txBody>
          <a:bodyPr/>
          <a:lstStyle/>
          <a:p>
            <a:r>
              <a:rPr lang="en-US" smtClean="0"/>
              <a:t>Ricardo Gonçalo</a:t>
            </a:r>
            <a:endParaRPr lang="en-US"/>
          </a:p>
        </p:txBody>
      </p:sp>
      <p:sp>
        <p:nvSpPr>
          <p:cNvPr id="5" name="Footer Placeholder 4"/>
          <p:cNvSpPr>
            <a:spLocks noGrp="1"/>
          </p:cNvSpPr>
          <p:nvPr>
            <p:ph type="ftr" sz="quarter" idx="11"/>
          </p:nvPr>
        </p:nvSpPr>
        <p:spPr/>
        <p:txBody>
          <a:bodyPr/>
          <a:lstStyle/>
          <a:p>
            <a:r>
              <a:rPr lang="en-US" smtClean="0"/>
              <a:t>Seminar 15 May 2019 - FCUL</a:t>
            </a:r>
            <a:endParaRPr lang="en-US"/>
          </a:p>
        </p:txBody>
      </p:sp>
      <p:sp>
        <p:nvSpPr>
          <p:cNvPr id="6" name="Slide Number Placeholder 5"/>
          <p:cNvSpPr>
            <a:spLocks noGrp="1"/>
          </p:cNvSpPr>
          <p:nvPr>
            <p:ph type="sldNum" sz="quarter" idx="12"/>
          </p:nvPr>
        </p:nvSpPr>
        <p:spPr/>
        <p:txBody>
          <a:bodyPr/>
          <a:lstStyle/>
          <a:p>
            <a:fld id="{7B08EC5E-55E3-8448-9DC5-21BE8846BAF7}" type="slidenum">
              <a:rPr lang="en-US" smtClean="0"/>
              <a:t>76</a:t>
            </a:fld>
            <a:endParaRPr lang="en-US"/>
          </a:p>
        </p:txBody>
      </p:sp>
      <p:pic>
        <p:nvPicPr>
          <p:cNvPr id="20" name="Picture 19"/>
          <p:cNvPicPr>
            <a:picLocks noChangeAspect="1"/>
          </p:cNvPicPr>
          <p:nvPr/>
        </p:nvPicPr>
        <p:blipFill>
          <a:blip r:embed="rId3"/>
          <a:stretch>
            <a:fillRect/>
          </a:stretch>
        </p:blipFill>
        <p:spPr>
          <a:xfrm>
            <a:off x="1875367" y="5277454"/>
            <a:ext cx="5744634" cy="778013"/>
          </a:xfrm>
          <a:prstGeom prst="rect">
            <a:avLst/>
          </a:prstGeom>
        </p:spPr>
      </p:pic>
      <p:sp>
        <p:nvSpPr>
          <p:cNvPr id="21" name="Content Placeholder 20"/>
          <p:cNvSpPr>
            <a:spLocks noGrp="1"/>
          </p:cNvSpPr>
          <p:nvPr>
            <p:ph sz="half" idx="2"/>
          </p:nvPr>
        </p:nvSpPr>
        <p:spPr>
          <a:xfrm>
            <a:off x="268714" y="1101394"/>
            <a:ext cx="8672086" cy="5440504"/>
          </a:xfrm>
        </p:spPr>
        <p:txBody>
          <a:bodyPr>
            <a:normAutofit fontScale="92500" lnSpcReduction="10000"/>
          </a:bodyPr>
          <a:lstStyle/>
          <a:p>
            <a:pPr marL="0" indent="0">
              <a:buNone/>
            </a:pPr>
            <a:r>
              <a:rPr lang="en-GB" sz="2600" dirty="0" err="1" smtClean="0"/>
              <a:t>Noether’s</a:t>
            </a:r>
            <a:r>
              <a:rPr lang="en-GB" sz="2600" dirty="0" smtClean="0"/>
              <a:t> theorem: </a:t>
            </a:r>
          </a:p>
          <a:p>
            <a:pPr marL="400050" lvl="1" indent="0">
              <a:buNone/>
            </a:pPr>
            <a:r>
              <a:rPr lang="en-GB" sz="2600" b="1" dirty="0" smtClean="0">
                <a:solidFill>
                  <a:srgbClr val="FF0000"/>
                </a:solidFill>
                <a:latin typeface="Apple Chancery"/>
                <a:cs typeface="Apple Chancery"/>
              </a:rPr>
              <a:t>If </a:t>
            </a:r>
            <a:r>
              <a:rPr lang="en-GB" sz="2600" b="1" dirty="0">
                <a:solidFill>
                  <a:srgbClr val="FF0000"/>
                </a:solidFill>
                <a:latin typeface="Apple Chancery"/>
                <a:cs typeface="Apple Chancery"/>
              </a:rPr>
              <a:t>a system has a continuous symmetry property, then there are corresponding quantities whose values are conserved in time</a:t>
            </a:r>
            <a:r>
              <a:rPr lang="en-GB" sz="2600" b="1" dirty="0" smtClean="0">
                <a:solidFill>
                  <a:srgbClr val="FF0000"/>
                </a:solidFill>
                <a:latin typeface="Apple Chancery"/>
                <a:cs typeface="Apple Chancery"/>
              </a:rPr>
              <a:t>.</a:t>
            </a:r>
            <a:endParaRPr lang="en-GB" sz="2600" dirty="0" smtClean="0">
              <a:solidFill>
                <a:srgbClr val="FF0000"/>
              </a:solidFill>
              <a:latin typeface="Apple Chancery"/>
              <a:cs typeface="Apple Chancery"/>
            </a:endParaRPr>
          </a:p>
          <a:p>
            <a:pPr marL="0" indent="0">
              <a:buNone/>
            </a:pPr>
            <a:r>
              <a:rPr lang="en-GB" sz="2600" dirty="0" smtClean="0"/>
              <a:t>Simplest case: Coordinates not explicitly appearing in the </a:t>
            </a:r>
            <a:r>
              <a:rPr lang="en-GB" sz="2600" dirty="0" err="1" smtClean="0"/>
              <a:t>Lagrangian</a:t>
            </a:r>
            <a:r>
              <a:rPr lang="en-GB" sz="2600" dirty="0" smtClean="0"/>
              <a:t> </a:t>
            </a:r>
          </a:p>
          <a:p>
            <a:pPr>
              <a:buFont typeface="Symbol" charset="0"/>
              <a:buChar char=""/>
            </a:pPr>
            <a:r>
              <a:rPr lang="en-GB" sz="2600" dirty="0" err="1" smtClean="0"/>
              <a:t>Lagrangian</a:t>
            </a:r>
            <a:r>
              <a:rPr lang="en-GB" sz="2600" dirty="0" smtClean="0"/>
              <a:t> invariant over a continuous transformation of the coordinates</a:t>
            </a:r>
          </a:p>
          <a:p>
            <a:pPr marL="0" indent="0">
              <a:buNone/>
            </a:pPr>
            <a:r>
              <a:rPr lang="en-GB" sz="2600" dirty="0" smtClean="0"/>
              <a:t>Example: mass </a:t>
            </a:r>
            <a:r>
              <a:rPr lang="en-GB" sz="2600" b="1" dirty="0" smtClean="0"/>
              <a:t>m</a:t>
            </a:r>
            <a:r>
              <a:rPr lang="en-GB" sz="2600" dirty="0" smtClean="0"/>
              <a:t> orbiting in the field of a fixed mass </a:t>
            </a:r>
            <a:r>
              <a:rPr lang="en-GB" sz="2600" b="1" dirty="0" smtClean="0"/>
              <a:t>M</a:t>
            </a:r>
          </a:p>
          <a:p>
            <a:pPr marL="0" indent="0">
              <a:buNone/>
            </a:pPr>
            <a:endParaRPr lang="en-GB" sz="2600" b="1" dirty="0"/>
          </a:p>
          <a:p>
            <a:pPr marL="0" indent="0">
              <a:buNone/>
            </a:pPr>
            <a:endParaRPr lang="en-GB" sz="2600" b="1" dirty="0" smtClean="0"/>
          </a:p>
          <a:p>
            <a:pPr marL="0" indent="0">
              <a:buNone/>
            </a:pPr>
            <a:r>
              <a:rPr lang="en-GB" sz="2600" dirty="0" smtClean="0"/>
              <a:t>Since the </a:t>
            </a:r>
            <a:r>
              <a:rPr lang="en-GB" sz="2600" dirty="0" err="1" smtClean="0"/>
              <a:t>lagrangian</a:t>
            </a:r>
            <a:r>
              <a:rPr lang="en-GB" sz="2600" dirty="0" smtClean="0"/>
              <a:t> doesn’t depend explicitly on </a:t>
            </a:r>
            <a:r>
              <a:rPr lang="en-GB" sz="2600" b="1" dirty="0" err="1" smtClean="0"/>
              <a:t>φ</a:t>
            </a:r>
            <a:r>
              <a:rPr lang="en-GB" sz="2600" b="1" dirty="0" smtClean="0"/>
              <a:t> </a:t>
            </a:r>
            <a:r>
              <a:rPr lang="en-GB" sz="2600" dirty="0"/>
              <a:t>(symmetry with respect </a:t>
            </a:r>
            <a:r>
              <a:rPr lang="en-GB" sz="2600" dirty="0" smtClean="0"/>
              <a:t>to rotations in space), the Euler-Lagrange equation gives</a:t>
            </a:r>
          </a:p>
          <a:p>
            <a:pPr marL="0" indent="0">
              <a:buNone/>
            </a:pPr>
            <a:endParaRPr lang="en-GB" sz="2600" b="1" dirty="0" smtClean="0"/>
          </a:p>
          <a:p>
            <a:pPr marL="0" indent="0">
              <a:buNone/>
            </a:pPr>
            <a:endParaRPr lang="en-GB" sz="2600" dirty="0"/>
          </a:p>
          <a:p>
            <a:pPr marL="0" indent="0">
              <a:buNone/>
            </a:pPr>
            <a:r>
              <a:rPr lang="en-GB" sz="2600" dirty="0" smtClean="0"/>
              <a:t>Where the </a:t>
            </a:r>
            <a:r>
              <a:rPr lang="en-GB" sz="2600" b="1" dirty="0" smtClean="0"/>
              <a:t>angular momentum J</a:t>
            </a:r>
            <a:r>
              <a:rPr lang="en-GB" sz="2600" dirty="0" smtClean="0"/>
              <a:t> is a constant of motion!</a:t>
            </a:r>
          </a:p>
        </p:txBody>
      </p:sp>
    </p:spTree>
    <p:extLst>
      <p:ext uri="{BB962C8B-B14F-4D97-AF65-F5344CB8AC3E}">
        <p14:creationId xmlns:p14="http://schemas.microsoft.com/office/powerpoint/2010/main" val="4054640142"/>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11"/>
          <p:cNvSpPr>
            <a:spLocks noGrp="1"/>
          </p:cNvSpPr>
          <p:nvPr>
            <p:ph type="dt" sz="half" idx="10"/>
          </p:nvPr>
        </p:nvSpPr>
        <p:spPr/>
        <p:txBody>
          <a:bodyPr/>
          <a:lstStyle/>
          <a:p>
            <a:r>
              <a:rPr lang="en-US" smtClean="0"/>
              <a:t>Ricardo Gonçalo</a:t>
            </a:r>
            <a:endParaRPr lang="pt-PT"/>
          </a:p>
        </p:txBody>
      </p:sp>
      <p:sp>
        <p:nvSpPr>
          <p:cNvPr id="13" name="Footer Placeholder 12"/>
          <p:cNvSpPr>
            <a:spLocks noGrp="1"/>
          </p:cNvSpPr>
          <p:nvPr>
            <p:ph type="ftr" sz="quarter" idx="11"/>
          </p:nvPr>
        </p:nvSpPr>
        <p:spPr/>
        <p:txBody>
          <a:bodyPr/>
          <a:lstStyle/>
          <a:p>
            <a:r>
              <a:rPr lang="pt-PT" smtClean="0"/>
              <a:t>Seminar 15 May 2019 - FCUL</a:t>
            </a:r>
            <a:endParaRPr lang="pt-PT"/>
          </a:p>
        </p:txBody>
      </p:sp>
      <p:sp>
        <p:nvSpPr>
          <p:cNvPr id="14" name="Slide Number Placeholder 13"/>
          <p:cNvSpPr>
            <a:spLocks noGrp="1"/>
          </p:cNvSpPr>
          <p:nvPr>
            <p:ph type="sldNum" sz="quarter" idx="12"/>
          </p:nvPr>
        </p:nvSpPr>
        <p:spPr/>
        <p:txBody>
          <a:bodyPr/>
          <a:lstStyle/>
          <a:p>
            <a:fld id="{55C6EEFB-C29B-144B-A5E1-95B550FB7806}" type="slidenum">
              <a:rPr lang="pt-PT" smtClean="0"/>
              <a:t>77</a:t>
            </a:fld>
            <a:endParaRPr lang="pt-PT"/>
          </a:p>
        </p:txBody>
      </p:sp>
      <p:pic>
        <p:nvPicPr>
          <p:cNvPr id="8" name="Picture 7"/>
          <p:cNvPicPr>
            <a:picLocks noChangeAspect="1"/>
          </p:cNvPicPr>
          <p:nvPr/>
        </p:nvPicPr>
        <p:blipFill>
          <a:blip r:embed="rId3"/>
          <a:stretch>
            <a:fillRect/>
          </a:stretch>
        </p:blipFill>
        <p:spPr>
          <a:xfrm>
            <a:off x="3036508" y="3846829"/>
            <a:ext cx="4042717" cy="3010534"/>
          </a:xfrm>
          <a:prstGeom prst="rect">
            <a:avLst/>
          </a:prstGeom>
        </p:spPr>
      </p:pic>
      <p:pic>
        <p:nvPicPr>
          <p:cNvPr id="6" name="Picture 5"/>
          <p:cNvPicPr>
            <a:picLocks noChangeAspect="1"/>
          </p:cNvPicPr>
          <p:nvPr/>
        </p:nvPicPr>
        <p:blipFill>
          <a:blip r:embed="rId4"/>
          <a:stretch>
            <a:fillRect/>
          </a:stretch>
        </p:blipFill>
        <p:spPr>
          <a:xfrm>
            <a:off x="2812403" y="1679379"/>
            <a:ext cx="3527953" cy="1224339"/>
          </a:xfrm>
          <a:prstGeom prst="rect">
            <a:avLst/>
          </a:prstGeom>
        </p:spPr>
      </p:pic>
      <p:sp>
        <p:nvSpPr>
          <p:cNvPr id="2" name="Title 1"/>
          <p:cNvSpPr>
            <a:spLocks noGrp="1"/>
          </p:cNvSpPr>
          <p:nvPr>
            <p:ph type="title"/>
          </p:nvPr>
        </p:nvSpPr>
        <p:spPr/>
        <p:txBody>
          <a:bodyPr/>
          <a:lstStyle/>
          <a:p>
            <a:r>
              <a:rPr lang="pt-PT" dirty="0" err="1" smtClean="0"/>
              <a:t>Let’s</a:t>
            </a:r>
            <a:r>
              <a:rPr lang="pt-PT" dirty="0" smtClean="0"/>
              <a:t> </a:t>
            </a:r>
            <a:r>
              <a:rPr lang="pt-PT" dirty="0" err="1" smtClean="0"/>
              <a:t>go</a:t>
            </a:r>
            <a:r>
              <a:rPr lang="pt-PT" dirty="0" smtClean="0"/>
              <a:t> to quantum </a:t>
            </a:r>
            <a:r>
              <a:rPr lang="pt-PT" dirty="0" err="1" smtClean="0"/>
              <a:t>fields</a:t>
            </a:r>
            <a:r>
              <a:rPr lang="pt-PT" dirty="0" smtClean="0"/>
              <a:t>...</a:t>
            </a:r>
            <a:endParaRPr lang="pt-PT" dirty="0"/>
          </a:p>
        </p:txBody>
      </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39243" y1="52914" x2="39243" y2="52914"/>
                        <a14:foregroundMark x1="35458" y1="44325" x2="8566" y2="55982"/>
                        <a14:foregroundMark x1="37450" y1="42178" x2="28486" y2="80061"/>
                        <a14:foregroundMark x1="58167" y1="46012" x2="58167" y2="46012"/>
                        <a14:backgroundMark x1="1793" y1="60736" x2="1793" y2="60736"/>
                        <a14:backgroundMark x1="1195" y1="62730" x2="1195" y2="62730"/>
                        <a14:backgroundMark x1="797" y1="65031" x2="797" y2="65031"/>
                        <a14:backgroundMark x1="797" y1="68405" x2="797" y2="68405"/>
                      </a14:backgroundRemoval>
                    </a14:imgEffect>
                  </a14:imgLayer>
                </a14:imgProps>
              </a:ext>
            </a:extLst>
          </a:blip>
          <a:stretch>
            <a:fillRect/>
          </a:stretch>
        </p:blipFill>
        <p:spPr>
          <a:xfrm>
            <a:off x="6283258" y="3174567"/>
            <a:ext cx="2864282" cy="3720143"/>
          </a:xfrm>
          <a:prstGeom prst="rect">
            <a:avLst/>
          </a:prstGeom>
        </p:spPr>
      </p:pic>
      <p:pic>
        <p:nvPicPr>
          <p:cNvPr id="7" name="Picture 6"/>
          <p:cNvPicPr>
            <a:picLocks noChangeAspect="1"/>
          </p:cNvPicPr>
          <p:nvPr/>
        </p:nvPicPr>
        <p:blipFill rotWithShape="1">
          <a:blip r:embed="rId7">
            <a:extLst>
              <a:ext uri="{BEBA8EAE-BF5A-486C-A8C5-ECC9F3942E4B}">
                <a14:imgProps xmlns:a14="http://schemas.microsoft.com/office/drawing/2010/main">
                  <a14:imgLayer r:embed="rId8">
                    <a14:imgEffect>
                      <a14:backgroundRemoval t="2375" b="99625" l="170" r="100000">
                        <a14:foregroundMark x1="18537" y1="17375" x2="18537" y2="17375"/>
                        <a14:foregroundMark x1="12755" y1="9375" x2="23980" y2="9625"/>
                        <a14:foregroundMark x1="13095" y1="21375" x2="29082" y2="31625"/>
                        <a14:foregroundMark x1="52211" y1="67625" x2="51190" y2="98625"/>
                        <a14:foregroundMark x1="38605" y1="66000" x2="48129" y2="96375"/>
                        <a14:foregroundMark x1="26701" y1="68625" x2="26701" y2="95375"/>
                        <a14:foregroundMark x1="15816" y1="70625" x2="22619" y2="97000"/>
                        <a14:foregroundMark x1="29082" y1="14375" x2="29082" y2="14375"/>
                        <a14:foregroundMark x1="30272" y1="17875" x2="30272" y2="17875"/>
                        <a14:foregroundMark x1="30612" y1="23000" x2="30612" y2="23000"/>
                        <a14:foregroundMark x1="73980" y1="58750" x2="63605" y2="92750"/>
                        <a14:foregroundMark x1="76020" y1="51875" x2="97619" y2="82000"/>
                        <a14:backgroundMark x1="68537" y1="33000" x2="68537" y2="33000"/>
                        <a14:backgroundMark x1="4082" y1="26125" x2="4082" y2="26125"/>
                        <a14:backgroundMark x1="82143" y1="52750" x2="99150" y2="78375"/>
                        <a14:backgroundMark x1="76361" y1="34125" x2="76361" y2="34125"/>
                      </a14:backgroundRemoval>
                    </a14:imgEffect>
                  </a14:imgLayer>
                </a14:imgProps>
              </a:ext>
            </a:extLst>
          </a:blip>
          <a:srcRect b="15887"/>
          <a:stretch/>
        </p:blipFill>
        <p:spPr>
          <a:xfrm>
            <a:off x="0" y="1904741"/>
            <a:ext cx="4098093" cy="4989970"/>
          </a:xfrm>
          <a:prstGeom prst="rect">
            <a:avLst/>
          </a:prstGeom>
        </p:spPr>
      </p:pic>
      <p:sp>
        <p:nvSpPr>
          <p:cNvPr id="9" name="TextBox 8"/>
          <p:cNvSpPr txBox="1"/>
          <p:nvPr/>
        </p:nvSpPr>
        <p:spPr>
          <a:xfrm>
            <a:off x="401172" y="6177291"/>
            <a:ext cx="1787461" cy="646331"/>
          </a:xfrm>
          <a:prstGeom prst="rect">
            <a:avLst/>
          </a:prstGeom>
          <a:noFill/>
        </p:spPr>
        <p:txBody>
          <a:bodyPr wrap="square" rtlCol="0">
            <a:spAutoFit/>
          </a:bodyPr>
          <a:lstStyle/>
          <a:p>
            <a:pPr algn="ctr"/>
            <a:r>
              <a:rPr lang="pt-PT" dirty="0" smtClean="0">
                <a:solidFill>
                  <a:srgbClr val="FFFFFF"/>
                </a:solidFill>
              </a:rPr>
              <a:t>Richard </a:t>
            </a:r>
            <a:r>
              <a:rPr lang="pt-PT" dirty="0" err="1" smtClean="0">
                <a:solidFill>
                  <a:srgbClr val="FFFFFF"/>
                </a:solidFill>
              </a:rPr>
              <a:t>Feynman</a:t>
            </a:r>
            <a:r>
              <a:rPr lang="pt-PT" dirty="0" smtClean="0">
                <a:solidFill>
                  <a:srgbClr val="FFFFFF"/>
                </a:solidFill>
              </a:rPr>
              <a:t> (1918 - 1988)</a:t>
            </a:r>
            <a:endParaRPr lang="pt-PT" dirty="0">
              <a:solidFill>
                <a:srgbClr val="FFFFFF"/>
              </a:solidFill>
            </a:endParaRPr>
          </a:p>
        </p:txBody>
      </p:sp>
      <p:sp>
        <p:nvSpPr>
          <p:cNvPr id="10" name="TextBox 9"/>
          <p:cNvSpPr txBox="1"/>
          <p:nvPr/>
        </p:nvSpPr>
        <p:spPr>
          <a:xfrm>
            <a:off x="7534757" y="5515294"/>
            <a:ext cx="1665272" cy="923330"/>
          </a:xfrm>
          <a:prstGeom prst="rect">
            <a:avLst/>
          </a:prstGeom>
          <a:noFill/>
        </p:spPr>
        <p:txBody>
          <a:bodyPr wrap="square" rtlCol="0">
            <a:spAutoFit/>
          </a:bodyPr>
          <a:lstStyle/>
          <a:p>
            <a:pPr algn="ctr"/>
            <a:r>
              <a:rPr lang="pt-PT" dirty="0" err="1" smtClean="0">
                <a:solidFill>
                  <a:srgbClr val="FFFFFF"/>
                </a:solidFill>
              </a:rPr>
              <a:t>Erwin</a:t>
            </a:r>
            <a:r>
              <a:rPr lang="pt-PT" dirty="0" smtClean="0">
                <a:solidFill>
                  <a:srgbClr val="FFFFFF"/>
                </a:solidFill>
              </a:rPr>
              <a:t> </a:t>
            </a:r>
            <a:r>
              <a:rPr lang="pt-PT" dirty="0" err="1" smtClean="0">
                <a:solidFill>
                  <a:srgbClr val="FFFFFF"/>
                </a:solidFill>
              </a:rPr>
              <a:t>Schrödinger</a:t>
            </a:r>
            <a:r>
              <a:rPr lang="pt-PT" dirty="0" smtClean="0">
                <a:solidFill>
                  <a:srgbClr val="FFFFFF"/>
                </a:solidFill>
              </a:rPr>
              <a:t> (1887 - 1961)</a:t>
            </a:r>
            <a:endParaRPr lang="pt-PT" dirty="0">
              <a:solidFill>
                <a:srgbClr val="FFFFFF"/>
              </a:solidFill>
            </a:endParaRPr>
          </a:p>
        </p:txBody>
      </p:sp>
      <p:sp>
        <p:nvSpPr>
          <p:cNvPr id="11" name="TextBox 10"/>
          <p:cNvSpPr txBox="1"/>
          <p:nvPr/>
        </p:nvSpPr>
        <p:spPr>
          <a:xfrm>
            <a:off x="3940080" y="6544052"/>
            <a:ext cx="2400275" cy="369332"/>
          </a:xfrm>
          <a:prstGeom prst="rect">
            <a:avLst/>
          </a:prstGeom>
          <a:noFill/>
        </p:spPr>
        <p:txBody>
          <a:bodyPr wrap="square" rtlCol="0">
            <a:spAutoFit/>
          </a:bodyPr>
          <a:lstStyle/>
          <a:p>
            <a:pPr algn="ctr"/>
            <a:r>
              <a:rPr lang="pt-PT" dirty="0" err="1" smtClean="0"/>
              <a:t>Schrödinger’s</a:t>
            </a:r>
            <a:r>
              <a:rPr lang="pt-PT" dirty="0" smtClean="0"/>
              <a:t> </a:t>
            </a:r>
            <a:r>
              <a:rPr lang="pt-PT" dirty="0" err="1" smtClean="0"/>
              <a:t>cat</a:t>
            </a:r>
            <a:r>
              <a:rPr lang="pt-PT" dirty="0" smtClean="0"/>
              <a:t> (?-?)</a:t>
            </a:r>
            <a:endParaRPr lang="pt-PT" dirty="0"/>
          </a:p>
        </p:txBody>
      </p:sp>
    </p:spTree>
    <p:extLst>
      <p:ext uri="{BB962C8B-B14F-4D97-AF65-F5344CB8AC3E}">
        <p14:creationId xmlns:p14="http://schemas.microsoft.com/office/powerpoint/2010/main" val="413728813"/>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274638"/>
            <a:ext cx="8229600" cy="893302"/>
          </a:xfrm>
        </p:spPr>
        <p:txBody>
          <a:bodyPr/>
          <a:lstStyle/>
          <a:p>
            <a:r>
              <a:rPr lang="en-GB" dirty="0" smtClean="0"/>
              <a:t>Now in quantum field theory…</a:t>
            </a:r>
            <a:endParaRPr lang="en-GB" dirty="0"/>
          </a:p>
        </p:txBody>
      </p:sp>
      <p:sp>
        <p:nvSpPr>
          <p:cNvPr id="9" name="Content Placeholder 8"/>
          <p:cNvSpPr>
            <a:spLocks noGrp="1"/>
          </p:cNvSpPr>
          <p:nvPr>
            <p:ph idx="1"/>
          </p:nvPr>
        </p:nvSpPr>
        <p:spPr>
          <a:xfrm>
            <a:off x="336168" y="1102820"/>
            <a:ext cx="8686800" cy="1290325"/>
          </a:xfrm>
        </p:spPr>
        <p:txBody>
          <a:bodyPr>
            <a:normAutofit fontScale="85000" lnSpcReduction="10000"/>
          </a:bodyPr>
          <a:lstStyle/>
          <a:p>
            <a:pPr marL="0" indent="0">
              <a:buNone/>
            </a:pPr>
            <a:r>
              <a:rPr lang="en-GB" dirty="0"/>
              <a:t>Imagine space as an infinite continuum of balls </a:t>
            </a:r>
            <a:r>
              <a:rPr lang="en-GB" dirty="0" smtClean="0"/>
              <a:t>and springs</a:t>
            </a:r>
            <a:r>
              <a:rPr lang="en-GB" dirty="0"/>
              <a:t>, where each ball is connected to its neighbours by elastic bands. </a:t>
            </a:r>
            <a:r>
              <a:rPr lang="en-GB" b="1" dirty="0"/>
              <a:t>Particles are  perturbations of this </a:t>
            </a:r>
            <a:r>
              <a:rPr lang="en-GB" b="1" dirty="0" smtClean="0"/>
              <a:t>field</a:t>
            </a:r>
            <a:endParaRPr lang="en-GB" b="1" dirty="0"/>
          </a:p>
        </p:txBody>
      </p:sp>
      <p:sp>
        <p:nvSpPr>
          <p:cNvPr id="5" name="Date Placeholder 4"/>
          <p:cNvSpPr>
            <a:spLocks noGrp="1"/>
          </p:cNvSpPr>
          <p:nvPr>
            <p:ph type="dt" sz="half" idx="10"/>
          </p:nvPr>
        </p:nvSpPr>
        <p:spPr/>
        <p:txBody>
          <a:bodyPr/>
          <a:lstStyle/>
          <a:p>
            <a:r>
              <a:rPr lang="en-US" smtClean="0"/>
              <a:t>Ricardo Gonçalo</a:t>
            </a:r>
            <a:endParaRPr lang="en-US"/>
          </a:p>
        </p:txBody>
      </p:sp>
      <p:sp>
        <p:nvSpPr>
          <p:cNvPr id="6" name="Footer Placeholder 5"/>
          <p:cNvSpPr>
            <a:spLocks noGrp="1"/>
          </p:cNvSpPr>
          <p:nvPr>
            <p:ph type="ftr" sz="quarter" idx="11"/>
          </p:nvPr>
        </p:nvSpPr>
        <p:spPr/>
        <p:txBody>
          <a:bodyPr/>
          <a:lstStyle/>
          <a:p>
            <a:r>
              <a:rPr lang="en-US" smtClean="0"/>
              <a:t>Seminar 15 May 2019 - FCUL</a:t>
            </a:r>
            <a:endParaRPr lang="en-US"/>
          </a:p>
        </p:txBody>
      </p:sp>
      <p:sp>
        <p:nvSpPr>
          <p:cNvPr id="7" name="Slide Number Placeholder 6"/>
          <p:cNvSpPr>
            <a:spLocks noGrp="1"/>
          </p:cNvSpPr>
          <p:nvPr>
            <p:ph type="sldNum" sz="quarter" idx="12"/>
          </p:nvPr>
        </p:nvSpPr>
        <p:spPr/>
        <p:txBody>
          <a:bodyPr/>
          <a:lstStyle/>
          <a:p>
            <a:fld id="{7B08EC5E-55E3-8448-9DC5-21BE8846BAF7}" type="slidenum">
              <a:rPr lang="en-US" smtClean="0"/>
              <a:t>78</a:t>
            </a:fld>
            <a:endParaRPr lang="en-US"/>
          </a:p>
        </p:txBody>
      </p:sp>
      <p:pic>
        <p:nvPicPr>
          <p:cNvPr id="12" name="Picture 11"/>
          <p:cNvPicPr>
            <a:picLocks noChangeAspect="1"/>
          </p:cNvPicPr>
          <p:nvPr/>
        </p:nvPicPr>
        <p:blipFill>
          <a:blip r:embed="rId2"/>
          <a:stretch>
            <a:fillRect/>
          </a:stretch>
        </p:blipFill>
        <p:spPr>
          <a:xfrm>
            <a:off x="1137849" y="2458265"/>
            <a:ext cx="6612496" cy="3898085"/>
          </a:xfrm>
          <a:prstGeom prst="rect">
            <a:avLst/>
          </a:prstGeom>
        </p:spPr>
      </p:pic>
      <p:grpSp>
        <p:nvGrpSpPr>
          <p:cNvPr id="23" name="Group 22"/>
          <p:cNvGrpSpPr/>
          <p:nvPr/>
        </p:nvGrpSpPr>
        <p:grpSpPr>
          <a:xfrm>
            <a:off x="252918" y="2279216"/>
            <a:ext cx="6553999" cy="4439600"/>
            <a:chOff x="252918" y="2279216"/>
            <a:chExt cx="6553999" cy="4439600"/>
          </a:xfrm>
        </p:grpSpPr>
        <p:cxnSp>
          <p:nvCxnSpPr>
            <p:cNvPr id="14" name="Straight Arrow Connector 13"/>
            <p:cNvCxnSpPr/>
            <p:nvPr/>
          </p:nvCxnSpPr>
          <p:spPr>
            <a:xfrm>
              <a:off x="457200" y="6153885"/>
              <a:ext cx="6349717" cy="488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479352" y="2279216"/>
              <a:ext cx="2711791" cy="404334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2422034" y="2279216"/>
              <a:ext cx="702166" cy="646331"/>
            </a:xfrm>
            <a:prstGeom prst="rect">
              <a:avLst/>
            </a:prstGeom>
            <a:noFill/>
          </p:spPr>
          <p:txBody>
            <a:bodyPr wrap="square" rtlCol="0">
              <a:spAutoFit/>
            </a:bodyPr>
            <a:lstStyle/>
            <a:p>
              <a:r>
                <a:rPr lang="pt-PT" sz="3600" dirty="0" smtClean="0"/>
                <a:t>y</a:t>
              </a:r>
              <a:endParaRPr lang="pt-PT" sz="3600" dirty="0"/>
            </a:p>
          </p:txBody>
        </p:sp>
        <p:sp>
          <p:nvSpPr>
            <p:cNvPr id="19" name="TextBox 18"/>
            <p:cNvSpPr txBox="1"/>
            <p:nvPr/>
          </p:nvSpPr>
          <p:spPr>
            <a:xfrm>
              <a:off x="6019800" y="6072485"/>
              <a:ext cx="702166" cy="646331"/>
            </a:xfrm>
            <a:prstGeom prst="rect">
              <a:avLst/>
            </a:prstGeom>
            <a:noFill/>
          </p:spPr>
          <p:txBody>
            <a:bodyPr wrap="square" rtlCol="0">
              <a:spAutoFit/>
            </a:bodyPr>
            <a:lstStyle/>
            <a:p>
              <a:r>
                <a:rPr lang="pt-PT" sz="3600" dirty="0" smtClean="0"/>
                <a:t>x</a:t>
              </a:r>
              <a:endParaRPr lang="pt-PT" sz="3600" dirty="0"/>
            </a:p>
          </p:txBody>
        </p:sp>
        <p:cxnSp>
          <p:nvCxnSpPr>
            <p:cNvPr id="20" name="Straight Arrow Connector 19"/>
            <p:cNvCxnSpPr/>
            <p:nvPr/>
          </p:nvCxnSpPr>
          <p:spPr>
            <a:xfrm flipV="1">
              <a:off x="599190" y="4346792"/>
              <a:ext cx="0" cy="212817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252918" y="3738900"/>
              <a:ext cx="1538298" cy="646331"/>
            </a:xfrm>
            <a:prstGeom prst="rect">
              <a:avLst/>
            </a:prstGeom>
            <a:noFill/>
          </p:spPr>
          <p:txBody>
            <a:bodyPr wrap="square" rtlCol="0">
              <a:spAutoFit/>
            </a:bodyPr>
            <a:lstStyle/>
            <a:p>
              <a:r>
                <a:rPr lang="pt-PT" sz="3600" dirty="0" err="1" smtClean="0"/>
                <a:t>ϕ</a:t>
              </a:r>
              <a:r>
                <a:rPr lang="pt-PT" sz="3600" dirty="0" smtClean="0"/>
                <a:t>(</a:t>
              </a:r>
              <a:r>
                <a:rPr lang="pt-PT" sz="3600" dirty="0" err="1" smtClean="0"/>
                <a:t>x,y</a:t>
              </a:r>
              <a:r>
                <a:rPr lang="pt-PT" sz="3600" dirty="0" smtClean="0"/>
                <a:t>)</a:t>
              </a:r>
              <a:endParaRPr lang="pt-PT" sz="3600" dirty="0"/>
            </a:p>
          </p:txBody>
        </p:sp>
      </p:grpSp>
    </p:spTree>
    <p:extLst>
      <p:ext uri="{BB962C8B-B14F-4D97-AF65-F5344CB8AC3E}">
        <p14:creationId xmlns:p14="http://schemas.microsoft.com/office/powerpoint/2010/main" val="40609905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2940170" y="2912991"/>
            <a:ext cx="5686336" cy="772759"/>
          </a:xfrm>
          <a:prstGeom prst="rect">
            <a:avLst/>
          </a:prstGeom>
        </p:spPr>
      </p:pic>
      <p:sp>
        <p:nvSpPr>
          <p:cNvPr id="4" name="Date Placeholder 3"/>
          <p:cNvSpPr>
            <a:spLocks noGrp="1"/>
          </p:cNvSpPr>
          <p:nvPr>
            <p:ph type="dt" sz="half" idx="10"/>
          </p:nvPr>
        </p:nvSpPr>
        <p:spPr/>
        <p:txBody>
          <a:bodyPr/>
          <a:lstStyle/>
          <a:p>
            <a:r>
              <a:rPr lang="en-US" smtClean="0"/>
              <a:t>Ricardo Gonçalo</a:t>
            </a:r>
            <a:endParaRPr lang="en-US"/>
          </a:p>
        </p:txBody>
      </p:sp>
      <p:sp>
        <p:nvSpPr>
          <p:cNvPr id="5" name="Footer Placeholder 4"/>
          <p:cNvSpPr>
            <a:spLocks noGrp="1"/>
          </p:cNvSpPr>
          <p:nvPr>
            <p:ph type="ftr" sz="quarter" idx="11"/>
          </p:nvPr>
        </p:nvSpPr>
        <p:spPr/>
        <p:txBody>
          <a:bodyPr/>
          <a:lstStyle/>
          <a:p>
            <a:r>
              <a:rPr lang="en-US" smtClean="0"/>
              <a:t>Seminar 15 May 2019 - FCUL</a:t>
            </a:r>
            <a:endParaRPr lang="en-US"/>
          </a:p>
        </p:txBody>
      </p:sp>
      <p:sp>
        <p:nvSpPr>
          <p:cNvPr id="6" name="Slide Number Placeholder 5"/>
          <p:cNvSpPr>
            <a:spLocks noGrp="1"/>
          </p:cNvSpPr>
          <p:nvPr>
            <p:ph type="sldNum" sz="quarter" idx="12"/>
          </p:nvPr>
        </p:nvSpPr>
        <p:spPr/>
        <p:txBody>
          <a:bodyPr/>
          <a:lstStyle/>
          <a:p>
            <a:fld id="{7B08EC5E-55E3-8448-9DC5-21BE8846BAF7}" type="slidenum">
              <a:rPr lang="en-US" smtClean="0"/>
              <a:t>79</a:t>
            </a:fld>
            <a:endParaRPr lang="en-US"/>
          </a:p>
        </p:txBody>
      </p:sp>
      <p:pic>
        <p:nvPicPr>
          <p:cNvPr id="3" name="Picture 2"/>
          <p:cNvPicPr>
            <a:picLocks noChangeAspect="1"/>
          </p:cNvPicPr>
          <p:nvPr/>
        </p:nvPicPr>
        <p:blipFill>
          <a:blip r:embed="rId3"/>
          <a:stretch>
            <a:fillRect/>
          </a:stretch>
        </p:blipFill>
        <p:spPr>
          <a:xfrm>
            <a:off x="149305" y="4343402"/>
            <a:ext cx="4882989" cy="776619"/>
          </a:xfrm>
          <a:prstGeom prst="rect">
            <a:avLst/>
          </a:prstGeom>
        </p:spPr>
      </p:pic>
      <p:pic>
        <p:nvPicPr>
          <p:cNvPr id="7" name="Picture 6"/>
          <p:cNvPicPr>
            <a:picLocks noChangeAspect="1"/>
          </p:cNvPicPr>
          <p:nvPr/>
        </p:nvPicPr>
        <p:blipFill>
          <a:blip r:embed="rId4"/>
          <a:stretch>
            <a:fillRect/>
          </a:stretch>
        </p:blipFill>
        <p:spPr>
          <a:xfrm>
            <a:off x="6047055" y="4263384"/>
            <a:ext cx="2779974" cy="869992"/>
          </a:xfrm>
          <a:prstGeom prst="rect">
            <a:avLst/>
          </a:prstGeom>
        </p:spPr>
      </p:pic>
      <p:pic>
        <p:nvPicPr>
          <p:cNvPr id="9" name="Picture 8"/>
          <p:cNvPicPr>
            <a:picLocks noChangeAspect="1"/>
          </p:cNvPicPr>
          <p:nvPr/>
        </p:nvPicPr>
        <p:blipFill>
          <a:blip r:embed="rId5"/>
          <a:stretch>
            <a:fillRect/>
          </a:stretch>
        </p:blipFill>
        <p:spPr>
          <a:xfrm>
            <a:off x="2105224" y="5462361"/>
            <a:ext cx="4907605" cy="941864"/>
          </a:xfrm>
          <a:prstGeom prst="rect">
            <a:avLst/>
          </a:prstGeom>
        </p:spPr>
      </p:pic>
      <p:pic>
        <p:nvPicPr>
          <p:cNvPr id="10" name="Picture 9"/>
          <p:cNvPicPr>
            <a:picLocks noChangeAspect="1"/>
          </p:cNvPicPr>
          <p:nvPr/>
        </p:nvPicPr>
        <p:blipFill>
          <a:blip r:embed="rId6"/>
          <a:stretch>
            <a:fillRect/>
          </a:stretch>
        </p:blipFill>
        <p:spPr>
          <a:xfrm>
            <a:off x="3055769" y="774286"/>
            <a:ext cx="2630566" cy="874321"/>
          </a:xfrm>
          <a:prstGeom prst="rect">
            <a:avLst/>
          </a:prstGeom>
        </p:spPr>
      </p:pic>
      <p:sp>
        <p:nvSpPr>
          <p:cNvPr id="21" name="Content Placeholder 20"/>
          <p:cNvSpPr>
            <a:spLocks noGrp="1"/>
          </p:cNvSpPr>
          <p:nvPr>
            <p:ph sz="half" idx="2"/>
          </p:nvPr>
        </p:nvSpPr>
        <p:spPr>
          <a:xfrm>
            <a:off x="221665" y="205065"/>
            <a:ext cx="8875286" cy="5415786"/>
          </a:xfrm>
        </p:spPr>
        <p:txBody>
          <a:bodyPr>
            <a:noAutofit/>
          </a:bodyPr>
          <a:lstStyle/>
          <a:p>
            <a:pPr marL="0" indent="0">
              <a:buNone/>
            </a:pPr>
            <a:r>
              <a:rPr lang="en-GB" dirty="0" smtClean="0"/>
              <a:t>Generalized coordinates are now </a:t>
            </a:r>
            <a:r>
              <a:rPr lang="en-GB" b="1" dirty="0" smtClean="0"/>
              <a:t>fields</a:t>
            </a:r>
            <a:r>
              <a:rPr lang="en-GB" dirty="0" smtClean="0"/>
              <a:t> (dislocation of each spring)</a:t>
            </a:r>
            <a:endParaRPr lang="en-GB" dirty="0"/>
          </a:p>
          <a:p>
            <a:pPr marL="0" indent="0">
              <a:buNone/>
            </a:pPr>
            <a:endParaRPr lang="en-GB" sz="2400" b="1" dirty="0" smtClean="0"/>
          </a:p>
          <a:p>
            <a:pPr marL="0" indent="0">
              <a:buNone/>
            </a:pPr>
            <a:r>
              <a:rPr lang="en-GB" dirty="0" smtClean="0"/>
              <a:t>In </a:t>
            </a:r>
            <a:r>
              <a:rPr lang="en-GB" dirty="0"/>
              <a:t>a relativistic theory we must treat space and time coordinates </a:t>
            </a:r>
            <a:r>
              <a:rPr lang="en-GB" dirty="0" smtClean="0"/>
              <a:t>on </a:t>
            </a:r>
            <a:r>
              <a:rPr lang="en-GB" dirty="0"/>
              <a:t>an equal footing, so the </a:t>
            </a:r>
            <a:r>
              <a:rPr lang="en-GB" dirty="0" smtClean="0"/>
              <a:t>derivatives </a:t>
            </a:r>
            <a:r>
              <a:rPr lang="en-GB" dirty="0"/>
              <a:t>in the </a:t>
            </a:r>
            <a:r>
              <a:rPr lang="en-GB" dirty="0" smtClean="0"/>
              <a:t>classical equations are now</a:t>
            </a:r>
          </a:p>
          <a:p>
            <a:pPr marL="0" indent="0">
              <a:buNone/>
            </a:pPr>
            <a:endParaRPr lang="en-GB" sz="3200" dirty="0" smtClean="0"/>
          </a:p>
          <a:p>
            <a:pPr marL="0" indent="0">
              <a:buNone/>
            </a:pPr>
            <a:r>
              <a:rPr lang="en-GB" dirty="0" smtClean="0"/>
              <a:t>In </a:t>
            </a:r>
            <a:r>
              <a:rPr lang="en-GB" dirty="0"/>
              <a:t>place of a </a:t>
            </a:r>
            <a:r>
              <a:rPr lang="en-GB" dirty="0" err="1"/>
              <a:t>Lagrangian</a:t>
            </a:r>
            <a:r>
              <a:rPr lang="en-GB" dirty="0"/>
              <a:t> we have a </a:t>
            </a:r>
            <a:r>
              <a:rPr lang="en-GB" b="1" dirty="0" err="1"/>
              <a:t>Lagrangian</a:t>
            </a:r>
            <a:r>
              <a:rPr lang="en-GB" b="1" dirty="0"/>
              <a:t> </a:t>
            </a:r>
            <a:r>
              <a:rPr lang="en-GB" b="1" dirty="0" smtClean="0"/>
              <a:t>density </a:t>
            </a:r>
            <a:r>
              <a:rPr lang="en-GB" dirty="0" smtClean="0"/>
              <a:t>(we call it </a:t>
            </a:r>
            <a:r>
              <a:rPr lang="en-GB" dirty="0" err="1" smtClean="0"/>
              <a:t>Lagrangian</a:t>
            </a:r>
            <a:r>
              <a:rPr lang="en-GB" dirty="0" smtClean="0"/>
              <a:t> anyway, just to be confusing)</a:t>
            </a:r>
            <a:endParaRPr lang="en-GB" dirty="0"/>
          </a:p>
          <a:p>
            <a:pPr marL="0" indent="0">
              <a:buNone/>
            </a:pPr>
            <a:r>
              <a:rPr lang="en-GB" dirty="0" smtClean="0"/>
              <a:t>										   with:</a:t>
            </a:r>
            <a:endParaRPr lang="en-GB" sz="1050" dirty="0" smtClean="0"/>
          </a:p>
          <a:p>
            <a:pPr marL="0" indent="0">
              <a:buNone/>
            </a:pPr>
            <a:r>
              <a:rPr lang="en-GB" dirty="0" smtClean="0"/>
              <a:t>The new Euler-Lagrange equation now becomes</a:t>
            </a:r>
            <a:endParaRPr lang="en-GB" b="1" dirty="0" smtClean="0"/>
          </a:p>
        </p:txBody>
      </p:sp>
    </p:spTree>
    <p:extLst>
      <p:ext uri="{BB962C8B-B14F-4D97-AF65-F5344CB8AC3E}">
        <p14:creationId xmlns:p14="http://schemas.microsoft.com/office/powerpoint/2010/main" val="19622639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763818" y="0"/>
            <a:ext cx="5380182" cy="6858000"/>
          </a:xfrm>
          <a:prstGeom prst="rect">
            <a:avLst/>
          </a:prstGeom>
        </p:spPr>
      </p:pic>
      <p:sp>
        <p:nvSpPr>
          <p:cNvPr id="21" name="Title 20"/>
          <p:cNvSpPr>
            <a:spLocks noGrp="1"/>
          </p:cNvSpPr>
          <p:nvPr>
            <p:ph type="title"/>
          </p:nvPr>
        </p:nvSpPr>
        <p:spPr>
          <a:xfrm>
            <a:off x="0" y="325170"/>
            <a:ext cx="4211959" cy="1143000"/>
          </a:xfrm>
        </p:spPr>
        <p:txBody>
          <a:bodyPr>
            <a:noAutofit/>
          </a:bodyPr>
          <a:lstStyle/>
          <a:p>
            <a:pPr algn="l"/>
            <a:r>
              <a:rPr lang="pt-PT" sz="3200" dirty="0" err="1" smtClean="0"/>
              <a:t>The</a:t>
            </a:r>
            <a:r>
              <a:rPr lang="pt-PT" sz="3200" dirty="0" smtClean="0"/>
              <a:t> Standard </a:t>
            </a:r>
            <a:r>
              <a:rPr lang="pt-PT" sz="3200" dirty="0" err="1" smtClean="0"/>
              <a:t>Model</a:t>
            </a:r>
            <a:r>
              <a:rPr lang="pt-PT" sz="3200" dirty="0" smtClean="0"/>
              <a:t> </a:t>
            </a:r>
            <a:r>
              <a:rPr lang="pt-PT" sz="3200" dirty="0" err="1" smtClean="0"/>
              <a:t>of</a:t>
            </a:r>
            <a:r>
              <a:rPr lang="pt-PT" sz="3200" dirty="0" smtClean="0"/>
              <a:t> </a:t>
            </a:r>
            <a:r>
              <a:rPr lang="pt-PT" sz="3200" dirty="0" err="1" smtClean="0"/>
              <a:t>Particle</a:t>
            </a:r>
            <a:r>
              <a:rPr lang="pt-PT" sz="3200" dirty="0" smtClean="0"/>
              <a:t> </a:t>
            </a:r>
            <a:r>
              <a:rPr lang="pt-PT" sz="3200" dirty="0" err="1" smtClean="0"/>
              <a:t>Physics</a:t>
            </a:r>
            <a:endParaRPr lang="pt-PT" sz="3200" dirty="0"/>
          </a:p>
        </p:txBody>
      </p:sp>
      <p:sp>
        <p:nvSpPr>
          <p:cNvPr id="3" name="Date Placeholder 2"/>
          <p:cNvSpPr>
            <a:spLocks noGrp="1"/>
          </p:cNvSpPr>
          <p:nvPr>
            <p:ph type="dt" sz="half" idx="10"/>
          </p:nvPr>
        </p:nvSpPr>
        <p:spPr/>
        <p:txBody>
          <a:bodyPr/>
          <a:lstStyle/>
          <a:p>
            <a:r>
              <a:rPr lang="en-US" smtClean="0">
                <a:solidFill>
                  <a:srgbClr val="FFFFFF"/>
                </a:solidFill>
                <a:latin typeface="Arial"/>
                <a:cs typeface="Arial"/>
              </a:rPr>
              <a:t>Ricardo Gonçalo</a:t>
            </a:r>
            <a:endParaRPr lang="pt-PT">
              <a:solidFill>
                <a:srgbClr val="FFFFFF"/>
              </a:solidFill>
              <a:latin typeface="Arial"/>
              <a:cs typeface="Arial"/>
            </a:endParaRPr>
          </a:p>
        </p:txBody>
      </p:sp>
      <p:sp>
        <p:nvSpPr>
          <p:cNvPr id="4" name="Footer Placeholder 3"/>
          <p:cNvSpPr>
            <a:spLocks noGrp="1"/>
          </p:cNvSpPr>
          <p:nvPr>
            <p:ph type="ftr" sz="quarter" idx="11"/>
          </p:nvPr>
        </p:nvSpPr>
        <p:spPr>
          <a:xfrm>
            <a:off x="3124200" y="6538912"/>
            <a:ext cx="2895600" cy="365125"/>
          </a:xfrm>
        </p:spPr>
        <p:txBody>
          <a:bodyPr/>
          <a:lstStyle/>
          <a:p>
            <a:r>
              <a:rPr lang="pt-BR" dirty="0" err="1" smtClean="0">
                <a:solidFill>
                  <a:srgbClr val="7F7F7F"/>
                </a:solidFill>
                <a:latin typeface="Arial"/>
                <a:cs typeface="Arial"/>
              </a:rPr>
              <a:t>Seminar</a:t>
            </a:r>
            <a:r>
              <a:rPr lang="pt-BR" dirty="0" smtClean="0">
                <a:solidFill>
                  <a:srgbClr val="7F7F7F"/>
                </a:solidFill>
                <a:latin typeface="Arial"/>
                <a:cs typeface="Arial"/>
              </a:rPr>
              <a:t> 15 May 2019 - FCUL</a:t>
            </a:r>
            <a:endParaRPr lang="pt-PT" dirty="0">
              <a:solidFill>
                <a:srgbClr val="7F7F7F"/>
              </a:solidFill>
              <a:latin typeface="Arial"/>
              <a:cs typeface="Arial"/>
            </a:endParaRPr>
          </a:p>
        </p:txBody>
      </p:sp>
      <p:sp>
        <p:nvSpPr>
          <p:cNvPr id="5" name="Slide Number Placeholder 4"/>
          <p:cNvSpPr>
            <a:spLocks noGrp="1"/>
          </p:cNvSpPr>
          <p:nvPr>
            <p:ph type="sldNum" sz="quarter" idx="12"/>
          </p:nvPr>
        </p:nvSpPr>
        <p:spPr/>
        <p:txBody>
          <a:bodyPr/>
          <a:lstStyle/>
          <a:p>
            <a:fld id="{7B08EC5E-55E3-8448-9DC5-21BE8846BAF7}" type="slidenum">
              <a:rPr lang="en-US" smtClean="0">
                <a:solidFill>
                  <a:prstClr val="black">
                    <a:tint val="75000"/>
                  </a:prstClr>
                </a:solidFill>
                <a:latin typeface="Arial"/>
                <a:cs typeface="Arial"/>
              </a:rPr>
              <a:pPr/>
              <a:t>8</a:t>
            </a:fld>
            <a:endParaRPr lang="en-US">
              <a:solidFill>
                <a:prstClr val="black">
                  <a:tint val="75000"/>
                </a:prstClr>
              </a:solidFill>
              <a:latin typeface="Arial"/>
              <a:cs typeface="Arial"/>
            </a:endParaRPr>
          </a:p>
        </p:txBody>
      </p:sp>
      <p:pic>
        <p:nvPicPr>
          <p:cNvPr id="7" name="Picture 6"/>
          <p:cNvPicPr>
            <a:picLocks noChangeAspect="1"/>
          </p:cNvPicPr>
          <p:nvPr/>
        </p:nvPicPr>
        <p:blipFill rotWithShape="1">
          <a:blip r:embed="rId4">
            <a:extLst>
              <a:ext uri="{BEBA8EAE-BF5A-486C-A8C5-ECC9F3942E4B}">
                <a14:imgProps xmlns:a14="http://schemas.microsoft.com/office/drawing/2010/main">
                  <a14:imgLayer r:embed="rId5">
                    <a14:imgEffect>
                      <a14:backgroundRemoval t="3088" b="99287" l="10000" r="90000">
                        <a14:foregroundMark x1="54750" y1="42518" x2="54750" y2="42518"/>
                        <a14:backgroundMark x1="24583" y1="40736" x2="25417" y2="60214"/>
                        <a14:backgroundMark x1="35417" y1="93705" x2="43417" y2="96675"/>
                      </a14:backgroundRemoval>
                    </a14:imgEffect>
                  </a14:imgLayer>
                </a14:imgProps>
              </a:ext>
            </a:extLst>
          </a:blip>
          <a:srcRect l="9411" r="25326"/>
          <a:stretch/>
        </p:blipFill>
        <p:spPr>
          <a:xfrm>
            <a:off x="779822" y="2811987"/>
            <a:ext cx="2605987" cy="2801761"/>
          </a:xfrm>
          <a:prstGeom prst="rect">
            <a:avLst/>
          </a:prstGeom>
        </p:spPr>
      </p:pic>
      <p:pic>
        <p:nvPicPr>
          <p:cNvPr id="14" name="Picture 13"/>
          <p:cNvPicPr>
            <a:picLocks noChangeAspect="1"/>
          </p:cNvPicPr>
          <p:nvPr/>
        </p:nvPicPr>
        <p:blipFill>
          <a:blip r:embed="rId6"/>
          <a:stretch>
            <a:fillRect/>
          </a:stretch>
        </p:blipFill>
        <p:spPr>
          <a:xfrm>
            <a:off x="1" y="1575795"/>
            <a:ext cx="3938957" cy="4785719"/>
          </a:xfrm>
          <a:prstGeom prst="rect">
            <a:avLst/>
          </a:prstGeom>
        </p:spPr>
      </p:pic>
      <p:grpSp>
        <p:nvGrpSpPr>
          <p:cNvPr id="20" name="Group 19"/>
          <p:cNvGrpSpPr/>
          <p:nvPr/>
        </p:nvGrpSpPr>
        <p:grpSpPr>
          <a:xfrm>
            <a:off x="3707904" y="1052736"/>
            <a:ext cx="1062743" cy="1045321"/>
            <a:chOff x="3892768" y="482249"/>
            <a:chExt cx="1062743" cy="1045321"/>
          </a:xfrm>
        </p:grpSpPr>
        <p:pic>
          <p:nvPicPr>
            <p:cNvPr id="16" name="Picture 15"/>
            <p:cNvPicPr>
              <a:picLocks noChangeAspect="1"/>
            </p:cNvPicPr>
            <p:nvPr/>
          </p:nvPicPr>
          <p:blipFill>
            <a:blip r:embed="rId7">
              <a:extLst>
                <a:ext uri="{BEBA8EAE-BF5A-486C-A8C5-ECC9F3942E4B}">
                  <a14:imgProps xmlns:a14="http://schemas.microsoft.com/office/drawing/2010/main">
                    <a14:imgLayer r:embed="rId8">
                      <a14:imgEffect>
                        <a14:backgroundRemoval t="417" b="99167" l="0" r="99180"/>
                      </a14:imgEffect>
                    </a14:imgLayer>
                  </a14:imgProps>
                </a:ext>
              </a:extLst>
            </a:blip>
            <a:stretch>
              <a:fillRect/>
            </a:stretch>
          </p:blipFill>
          <p:spPr>
            <a:xfrm>
              <a:off x="3892768" y="482249"/>
              <a:ext cx="1062743" cy="1045321"/>
            </a:xfrm>
            <a:prstGeom prst="rect">
              <a:avLst/>
            </a:prstGeom>
          </p:spPr>
        </p:pic>
        <p:sp>
          <p:nvSpPr>
            <p:cNvPr id="17" name="TextBox 16"/>
            <p:cNvSpPr txBox="1"/>
            <p:nvPr/>
          </p:nvSpPr>
          <p:spPr>
            <a:xfrm>
              <a:off x="3940665" y="900200"/>
              <a:ext cx="979004" cy="523220"/>
            </a:xfrm>
            <a:prstGeom prst="rect">
              <a:avLst/>
            </a:prstGeom>
            <a:noFill/>
          </p:spPr>
          <p:txBody>
            <a:bodyPr wrap="square" rtlCol="0">
              <a:spAutoFit/>
            </a:bodyPr>
            <a:lstStyle/>
            <a:p>
              <a:r>
                <a:rPr lang="pt-PT" sz="2800" dirty="0" smtClean="0">
                  <a:solidFill>
                    <a:schemeClr val="bg2"/>
                  </a:solidFill>
                  <a:latin typeface="Arial"/>
                  <a:cs typeface="Arial"/>
                </a:rPr>
                <a:t>2015</a:t>
              </a:r>
              <a:endParaRPr lang="pt-PT" sz="2800" dirty="0">
                <a:solidFill>
                  <a:schemeClr val="bg2"/>
                </a:solidFill>
                <a:latin typeface="Arial"/>
                <a:cs typeface="Arial"/>
              </a:endParaRPr>
            </a:p>
          </p:txBody>
        </p:sp>
      </p:grpSp>
      <p:grpSp>
        <p:nvGrpSpPr>
          <p:cNvPr id="19" name="Group 18"/>
          <p:cNvGrpSpPr/>
          <p:nvPr/>
        </p:nvGrpSpPr>
        <p:grpSpPr>
          <a:xfrm>
            <a:off x="6637058" y="5225293"/>
            <a:ext cx="1175302" cy="1156035"/>
            <a:chOff x="7968698" y="5092364"/>
            <a:chExt cx="1175302" cy="1156035"/>
          </a:xfrm>
        </p:grpSpPr>
        <p:pic>
          <p:nvPicPr>
            <p:cNvPr id="15" name="Picture 14"/>
            <p:cNvPicPr>
              <a:picLocks noChangeAspect="1"/>
            </p:cNvPicPr>
            <p:nvPr/>
          </p:nvPicPr>
          <p:blipFill>
            <a:blip r:embed="rId7">
              <a:extLst>
                <a:ext uri="{BEBA8EAE-BF5A-486C-A8C5-ECC9F3942E4B}">
                  <a14:imgProps xmlns:a14="http://schemas.microsoft.com/office/drawing/2010/main">
                    <a14:imgLayer r:embed="rId9">
                      <a14:imgEffect>
                        <a14:backgroundRemoval t="417" b="99167" l="0" r="99180"/>
                      </a14:imgEffect>
                    </a14:imgLayer>
                  </a14:imgProps>
                </a:ext>
              </a:extLst>
            </a:blip>
            <a:stretch>
              <a:fillRect/>
            </a:stretch>
          </p:blipFill>
          <p:spPr>
            <a:xfrm>
              <a:off x="7968698" y="5092364"/>
              <a:ext cx="1175302" cy="1156035"/>
            </a:xfrm>
            <a:prstGeom prst="rect">
              <a:avLst/>
            </a:prstGeom>
          </p:spPr>
        </p:pic>
        <p:sp>
          <p:nvSpPr>
            <p:cNvPr id="18" name="TextBox 17"/>
            <p:cNvSpPr txBox="1"/>
            <p:nvPr/>
          </p:nvSpPr>
          <p:spPr>
            <a:xfrm>
              <a:off x="8081237" y="5608370"/>
              <a:ext cx="979004" cy="523220"/>
            </a:xfrm>
            <a:prstGeom prst="rect">
              <a:avLst/>
            </a:prstGeom>
            <a:noFill/>
          </p:spPr>
          <p:txBody>
            <a:bodyPr wrap="square" rtlCol="0">
              <a:spAutoFit/>
            </a:bodyPr>
            <a:lstStyle/>
            <a:p>
              <a:r>
                <a:rPr lang="pt-PT" sz="2800" dirty="0" smtClean="0">
                  <a:solidFill>
                    <a:schemeClr val="bg2"/>
                  </a:solidFill>
                  <a:latin typeface="Arial"/>
                  <a:cs typeface="Arial"/>
                </a:rPr>
                <a:t>2013</a:t>
              </a:r>
              <a:endParaRPr lang="pt-PT" sz="2800" dirty="0">
                <a:solidFill>
                  <a:schemeClr val="bg2"/>
                </a:solidFill>
                <a:latin typeface="Arial"/>
                <a:cs typeface="Arial"/>
              </a:endParaRPr>
            </a:p>
          </p:txBody>
        </p:sp>
      </p:grpSp>
    </p:spTree>
    <p:extLst>
      <p:ext uri="{BB962C8B-B14F-4D97-AF65-F5344CB8AC3E}">
        <p14:creationId xmlns:p14="http://schemas.microsoft.com/office/powerpoint/2010/main" val="14621574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par>
                                <p:cTn id="13" presetID="9"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dissolve">
                                      <p:cBhvr>
                                        <p:cTn id="20" dur="500"/>
                                        <p:tgtEl>
                                          <p:spTgt spid="19"/>
                                        </p:tgtEl>
                                      </p:cBhvr>
                                    </p:animEffect>
                                  </p:childTnLst>
                                </p:cTn>
                              </p:par>
                            </p:childTnLst>
                          </p:cTn>
                        </p:par>
                        <p:par>
                          <p:cTn id="21" fill="hold">
                            <p:stCondLst>
                              <p:cond delay="500"/>
                            </p:stCondLst>
                            <p:childTnLst>
                              <p:par>
                                <p:cTn id="22" presetID="9" presetClass="entr" presetSubtype="0" fill="hold"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dissolve">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32980"/>
          </a:xfrm>
        </p:spPr>
        <p:txBody>
          <a:bodyPr/>
          <a:lstStyle/>
          <a:p>
            <a:r>
              <a:rPr lang="en-GB" dirty="0" smtClean="0"/>
              <a:t>Gauge invariance</a:t>
            </a:r>
            <a:endParaRPr lang="en-GB" dirty="0"/>
          </a:p>
        </p:txBody>
      </p:sp>
      <p:sp>
        <p:nvSpPr>
          <p:cNvPr id="4" name="Date Placeholder 3"/>
          <p:cNvSpPr>
            <a:spLocks noGrp="1"/>
          </p:cNvSpPr>
          <p:nvPr>
            <p:ph type="dt" sz="half" idx="10"/>
          </p:nvPr>
        </p:nvSpPr>
        <p:spPr/>
        <p:txBody>
          <a:bodyPr/>
          <a:lstStyle/>
          <a:p>
            <a:r>
              <a:rPr lang="en-US" smtClean="0"/>
              <a:t>Ricardo Gonçalo</a:t>
            </a:r>
            <a:endParaRPr lang="en-US"/>
          </a:p>
        </p:txBody>
      </p:sp>
      <p:sp>
        <p:nvSpPr>
          <p:cNvPr id="5" name="Footer Placeholder 4"/>
          <p:cNvSpPr>
            <a:spLocks noGrp="1"/>
          </p:cNvSpPr>
          <p:nvPr>
            <p:ph type="ftr" sz="quarter" idx="11"/>
          </p:nvPr>
        </p:nvSpPr>
        <p:spPr/>
        <p:txBody>
          <a:bodyPr/>
          <a:lstStyle/>
          <a:p>
            <a:r>
              <a:rPr lang="en-US" smtClean="0"/>
              <a:t>Seminar 15 May 2019 - FCUL</a:t>
            </a:r>
            <a:endParaRPr lang="en-US"/>
          </a:p>
        </p:txBody>
      </p:sp>
      <p:sp>
        <p:nvSpPr>
          <p:cNvPr id="6" name="Slide Number Placeholder 5"/>
          <p:cNvSpPr>
            <a:spLocks noGrp="1"/>
          </p:cNvSpPr>
          <p:nvPr>
            <p:ph type="sldNum" sz="quarter" idx="12"/>
          </p:nvPr>
        </p:nvSpPr>
        <p:spPr/>
        <p:txBody>
          <a:bodyPr/>
          <a:lstStyle/>
          <a:p>
            <a:fld id="{7B08EC5E-55E3-8448-9DC5-21BE8846BAF7}" type="slidenum">
              <a:rPr lang="en-US" smtClean="0"/>
              <a:t>80</a:t>
            </a:fld>
            <a:endParaRPr lang="en-US"/>
          </a:p>
        </p:txBody>
      </p:sp>
      <p:pic>
        <p:nvPicPr>
          <p:cNvPr id="16" name="Picture 15"/>
          <p:cNvPicPr>
            <a:picLocks noChangeAspect="1"/>
          </p:cNvPicPr>
          <p:nvPr/>
        </p:nvPicPr>
        <p:blipFill>
          <a:blip r:embed="rId3"/>
          <a:stretch>
            <a:fillRect/>
          </a:stretch>
        </p:blipFill>
        <p:spPr>
          <a:xfrm>
            <a:off x="1725246" y="1970494"/>
            <a:ext cx="5184695" cy="736049"/>
          </a:xfrm>
          <a:prstGeom prst="rect">
            <a:avLst/>
          </a:prstGeom>
        </p:spPr>
      </p:pic>
      <p:pic>
        <p:nvPicPr>
          <p:cNvPr id="17" name="Picture 16"/>
          <p:cNvPicPr>
            <a:picLocks noChangeAspect="1"/>
          </p:cNvPicPr>
          <p:nvPr/>
        </p:nvPicPr>
        <p:blipFill>
          <a:blip r:embed="rId4"/>
          <a:stretch>
            <a:fillRect/>
          </a:stretch>
        </p:blipFill>
        <p:spPr>
          <a:xfrm>
            <a:off x="2084904" y="3193671"/>
            <a:ext cx="4655052" cy="695893"/>
          </a:xfrm>
          <a:prstGeom prst="rect">
            <a:avLst/>
          </a:prstGeom>
        </p:spPr>
      </p:pic>
      <p:sp>
        <p:nvSpPr>
          <p:cNvPr id="3" name="Content Placeholder 2"/>
          <p:cNvSpPr>
            <a:spLocks noGrp="1"/>
          </p:cNvSpPr>
          <p:nvPr>
            <p:ph idx="1"/>
          </p:nvPr>
        </p:nvSpPr>
        <p:spPr>
          <a:xfrm>
            <a:off x="105843" y="1107618"/>
            <a:ext cx="8976988" cy="3494421"/>
          </a:xfrm>
        </p:spPr>
        <p:txBody>
          <a:bodyPr>
            <a:normAutofit fontScale="85000" lnSpcReduction="20000"/>
          </a:bodyPr>
          <a:lstStyle/>
          <a:p>
            <a:pPr marL="0" indent="0">
              <a:buNone/>
            </a:pPr>
            <a:r>
              <a:rPr lang="en-GB" dirty="0" smtClean="0"/>
              <a:t>Take the Dirac </a:t>
            </a:r>
            <a:r>
              <a:rPr lang="en-GB" dirty="0" err="1" smtClean="0"/>
              <a:t>Lagrangian</a:t>
            </a:r>
            <a:r>
              <a:rPr lang="en-GB" dirty="0" smtClean="0"/>
              <a:t> for a field </a:t>
            </a:r>
            <a:r>
              <a:rPr lang="en-GB" dirty="0" err="1" smtClean="0"/>
              <a:t>ψ</a:t>
            </a:r>
            <a:r>
              <a:rPr lang="en-GB" dirty="0" smtClean="0"/>
              <a:t> representing a spin-½ particle, for example an electron: </a:t>
            </a:r>
          </a:p>
          <a:p>
            <a:pPr marL="0" indent="0">
              <a:buNone/>
            </a:pPr>
            <a:endParaRPr lang="en-GB" dirty="0" smtClean="0"/>
          </a:p>
          <a:p>
            <a:pPr marL="0" indent="0">
              <a:buNone/>
            </a:pPr>
            <a:endParaRPr lang="en-GB" dirty="0" smtClean="0"/>
          </a:p>
          <a:p>
            <a:pPr marL="0" indent="0">
              <a:buNone/>
            </a:pPr>
            <a:r>
              <a:rPr lang="en-GB" dirty="0" smtClean="0"/>
              <a:t>It is invariant under a global U(1) phase transformation like:</a:t>
            </a:r>
          </a:p>
          <a:p>
            <a:pPr marL="0" indent="0">
              <a:buNone/>
            </a:pPr>
            <a:endParaRPr lang="en-GB" dirty="0" smtClean="0"/>
          </a:p>
          <a:p>
            <a:pPr marL="0" indent="0">
              <a:buNone/>
            </a:pPr>
            <a:endParaRPr lang="en-GB" dirty="0" smtClean="0"/>
          </a:p>
          <a:p>
            <a:pPr marL="0" indent="0">
              <a:buNone/>
            </a:pPr>
            <a:r>
              <a:rPr lang="en-GB" dirty="0" smtClean="0"/>
              <a:t>Where </a:t>
            </a:r>
            <a:r>
              <a:rPr lang="en-GB" b="1" dirty="0" err="1" smtClean="0"/>
              <a:t>χ</a:t>
            </a:r>
            <a:r>
              <a:rPr lang="en-GB" dirty="0" smtClean="0"/>
              <a:t> is a constant</a:t>
            </a:r>
            <a:endParaRPr lang="en-GB" dirty="0"/>
          </a:p>
          <a:p>
            <a:pPr marL="0" indent="0">
              <a:buNone/>
            </a:pPr>
            <a:endParaRPr lang="en-GB" dirty="0" smtClean="0"/>
          </a:p>
          <a:p>
            <a:pPr marL="0" indent="0">
              <a:buNone/>
            </a:pPr>
            <a:endParaRPr lang="en-GB" dirty="0"/>
          </a:p>
          <a:p>
            <a:pPr marL="0" indent="0">
              <a:buNone/>
            </a:pPr>
            <a:endParaRPr lang="en-GB" dirty="0" smtClean="0"/>
          </a:p>
        </p:txBody>
      </p:sp>
      <p:pic>
        <p:nvPicPr>
          <p:cNvPr id="19" name="Picture 18"/>
          <p:cNvPicPr>
            <a:picLocks noChangeAspect="1"/>
          </p:cNvPicPr>
          <p:nvPr/>
        </p:nvPicPr>
        <p:blipFill>
          <a:blip r:embed="rId5"/>
          <a:stretch>
            <a:fillRect/>
          </a:stretch>
        </p:blipFill>
        <p:spPr>
          <a:xfrm>
            <a:off x="623205" y="4417147"/>
            <a:ext cx="8191928" cy="722132"/>
          </a:xfrm>
          <a:prstGeom prst="rect">
            <a:avLst/>
          </a:prstGeom>
        </p:spPr>
      </p:pic>
    </p:spTree>
    <p:extLst>
      <p:ext uri="{BB962C8B-B14F-4D97-AF65-F5344CB8AC3E}">
        <p14:creationId xmlns:p14="http://schemas.microsoft.com/office/powerpoint/2010/main" val="2101285629"/>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374475" y="1118754"/>
            <a:ext cx="8525310" cy="1143922"/>
          </a:xfrm>
          <a:prstGeom prst="rect">
            <a:avLst/>
          </a:prstGeom>
        </p:spPr>
      </p:pic>
      <p:pic>
        <p:nvPicPr>
          <p:cNvPr id="12" name="Picture 11"/>
          <p:cNvPicPr>
            <a:picLocks noChangeAspect="1"/>
          </p:cNvPicPr>
          <p:nvPr/>
        </p:nvPicPr>
        <p:blipFill>
          <a:blip r:embed="rId4"/>
          <a:stretch>
            <a:fillRect/>
          </a:stretch>
        </p:blipFill>
        <p:spPr>
          <a:xfrm>
            <a:off x="1651075" y="3537757"/>
            <a:ext cx="6923080" cy="748703"/>
          </a:xfrm>
          <a:prstGeom prst="rect">
            <a:avLst/>
          </a:prstGeom>
        </p:spPr>
      </p:pic>
      <p:sp>
        <p:nvSpPr>
          <p:cNvPr id="2" name="Title 1"/>
          <p:cNvSpPr>
            <a:spLocks noGrp="1"/>
          </p:cNvSpPr>
          <p:nvPr>
            <p:ph type="title"/>
          </p:nvPr>
        </p:nvSpPr>
        <p:spPr>
          <a:xfrm>
            <a:off x="0" y="-2122"/>
            <a:ext cx="9144000" cy="930091"/>
          </a:xfrm>
        </p:spPr>
        <p:txBody>
          <a:bodyPr>
            <a:normAutofit/>
          </a:bodyPr>
          <a:lstStyle/>
          <a:p>
            <a:r>
              <a:rPr lang="en-GB" dirty="0" smtClean="0"/>
              <a:t>Local gauge invariance and </a:t>
            </a:r>
            <a:r>
              <a:rPr lang="en-GB" dirty="0"/>
              <a:t>interactions</a:t>
            </a:r>
            <a:endParaRPr lang="pt-PT" dirty="0"/>
          </a:p>
        </p:txBody>
      </p:sp>
      <p:sp>
        <p:nvSpPr>
          <p:cNvPr id="3" name="Content Placeholder 2"/>
          <p:cNvSpPr>
            <a:spLocks noGrp="1"/>
          </p:cNvSpPr>
          <p:nvPr>
            <p:ph idx="1"/>
          </p:nvPr>
        </p:nvSpPr>
        <p:spPr>
          <a:xfrm>
            <a:off x="213740" y="895406"/>
            <a:ext cx="8930259" cy="5942243"/>
          </a:xfrm>
        </p:spPr>
        <p:txBody>
          <a:bodyPr>
            <a:normAutofit fontScale="70000" lnSpcReduction="20000"/>
          </a:bodyPr>
          <a:lstStyle/>
          <a:p>
            <a:pPr marL="0" indent="0">
              <a:buNone/>
            </a:pPr>
            <a:r>
              <a:rPr lang="en-GB" dirty="0" smtClean="0"/>
              <a:t>If </a:t>
            </a:r>
            <a:r>
              <a:rPr lang="en-GB" b="1" dirty="0" err="1"/>
              <a:t>χ</a:t>
            </a:r>
            <a:r>
              <a:rPr lang="en-GB" b="1" dirty="0"/>
              <a:t> </a:t>
            </a:r>
            <a:r>
              <a:rPr lang="en-GB" dirty="0"/>
              <a:t>= </a:t>
            </a:r>
            <a:r>
              <a:rPr lang="en-GB" b="1" dirty="0" err="1"/>
              <a:t>χ</a:t>
            </a:r>
            <a:r>
              <a:rPr lang="en-GB" b="1" dirty="0"/>
              <a:t> </a:t>
            </a:r>
            <a:r>
              <a:rPr lang="en-GB" dirty="0"/>
              <a:t>(</a:t>
            </a:r>
            <a:r>
              <a:rPr lang="en-GB" i="1" dirty="0"/>
              <a:t>x</a:t>
            </a:r>
            <a:r>
              <a:rPr lang="en-GB" dirty="0"/>
              <a:t>) then </a:t>
            </a:r>
            <a:r>
              <a:rPr lang="en-GB" dirty="0" smtClean="0"/>
              <a:t>we get extra terms in the </a:t>
            </a:r>
            <a:r>
              <a:rPr lang="en-GB" dirty="0" err="1" smtClean="0"/>
              <a:t>Lagrangian</a:t>
            </a:r>
            <a:r>
              <a:rPr lang="en-GB" dirty="0" smtClean="0"/>
              <a:t>:</a:t>
            </a:r>
          </a:p>
          <a:p>
            <a:pPr marL="0" indent="0">
              <a:buNone/>
            </a:pPr>
            <a:endParaRPr lang="en-GB" dirty="0"/>
          </a:p>
          <a:p>
            <a:pPr marL="0" indent="0">
              <a:buNone/>
            </a:pPr>
            <a:endParaRPr lang="en-GB" dirty="0"/>
          </a:p>
          <a:p>
            <a:pPr marL="0" indent="0">
              <a:buNone/>
            </a:pPr>
            <a:endParaRPr lang="en-GB" dirty="0" smtClean="0"/>
          </a:p>
          <a:p>
            <a:pPr marL="0" indent="0">
              <a:buNone/>
            </a:pPr>
            <a:r>
              <a:rPr lang="en-GB" dirty="0" smtClean="0"/>
              <a:t>But </a:t>
            </a:r>
            <a:r>
              <a:rPr lang="en-GB" dirty="0"/>
              <a:t>we can now make the </a:t>
            </a:r>
            <a:r>
              <a:rPr lang="en-GB" dirty="0" err="1"/>
              <a:t>Lagrangian</a:t>
            </a:r>
            <a:r>
              <a:rPr lang="en-GB" dirty="0"/>
              <a:t> </a:t>
            </a:r>
            <a:r>
              <a:rPr lang="en-GB" dirty="0" smtClean="0"/>
              <a:t>invariant by </a:t>
            </a:r>
            <a:r>
              <a:rPr lang="en-GB" dirty="0"/>
              <a:t>adding an </a:t>
            </a:r>
            <a:r>
              <a:rPr lang="en-GB" b="1" i="1" dirty="0"/>
              <a:t>interaction term</a:t>
            </a:r>
            <a:r>
              <a:rPr lang="en-GB" dirty="0"/>
              <a:t> with a new </a:t>
            </a:r>
            <a:r>
              <a:rPr lang="en-GB" b="1" dirty="0"/>
              <a:t>gauge</a:t>
            </a:r>
            <a:r>
              <a:rPr lang="en-GB" dirty="0"/>
              <a:t> field </a:t>
            </a:r>
            <a:r>
              <a:rPr lang="en-GB" b="1" i="1" dirty="0" err="1" smtClean="0"/>
              <a:t>A</a:t>
            </a:r>
            <a:r>
              <a:rPr lang="en-GB" b="1" i="1" baseline="-25000" dirty="0" err="1" smtClean="0"/>
              <a:t>μ</a:t>
            </a:r>
            <a:r>
              <a:rPr lang="en-GB" dirty="0" smtClean="0"/>
              <a:t> which transforms as:</a:t>
            </a:r>
          </a:p>
          <a:p>
            <a:pPr marL="0" indent="0">
              <a:buNone/>
            </a:pPr>
            <a:endParaRPr lang="en-GB" dirty="0" smtClean="0"/>
          </a:p>
          <a:p>
            <a:pPr marL="0" indent="0">
              <a:buNone/>
            </a:pPr>
            <a:endParaRPr lang="en-GB" dirty="0" smtClean="0"/>
          </a:p>
          <a:p>
            <a:pPr marL="0" indent="0">
              <a:buNone/>
            </a:pPr>
            <a:r>
              <a:rPr lang="en-GB" dirty="0" smtClean="0"/>
              <a:t>We get: </a:t>
            </a:r>
          </a:p>
          <a:p>
            <a:pPr marL="0" indent="0">
              <a:buNone/>
            </a:pPr>
            <a:endParaRPr lang="en-GB" dirty="0" smtClean="0"/>
          </a:p>
          <a:p>
            <a:pPr marL="0" indent="0">
              <a:buNone/>
            </a:pPr>
            <a:r>
              <a:rPr lang="en-GB" dirty="0" smtClean="0"/>
              <a:t>A few things to note:</a:t>
            </a:r>
          </a:p>
          <a:p>
            <a:pPr marL="514350" indent="-514350">
              <a:buFont typeface="+mj-lt"/>
              <a:buAutoNum type="arabicPeriod"/>
            </a:pPr>
            <a:r>
              <a:rPr lang="en-GB" dirty="0" smtClean="0"/>
              <a:t>Gauge theories are </a:t>
            </a:r>
            <a:r>
              <a:rPr lang="en-GB" dirty="0" err="1" smtClean="0"/>
              <a:t>renormalizable</a:t>
            </a:r>
            <a:r>
              <a:rPr lang="en-GB" dirty="0" smtClean="0"/>
              <a:t>, i.e. calculable</a:t>
            </a:r>
            <a:r>
              <a:rPr lang="en-GB" dirty="0"/>
              <a:t> </a:t>
            </a:r>
            <a:r>
              <a:rPr lang="en-GB" dirty="0" smtClean="0"/>
              <a:t>without infinities popping up everywhere (Nobel prize of </a:t>
            </a:r>
            <a:r>
              <a:rPr lang="en-GB" dirty="0" err="1" smtClean="0"/>
              <a:t>t’Hooft</a:t>
            </a:r>
            <a:r>
              <a:rPr lang="en-GB" dirty="0" smtClean="0"/>
              <a:t> and </a:t>
            </a:r>
            <a:r>
              <a:rPr lang="en-GB" dirty="0" err="1" smtClean="0"/>
              <a:t>Veltman</a:t>
            </a:r>
            <a:r>
              <a:rPr lang="en-GB" dirty="0"/>
              <a:t>)</a:t>
            </a:r>
            <a:endParaRPr lang="en-GB" dirty="0" smtClean="0"/>
          </a:p>
          <a:p>
            <a:pPr marL="514350" indent="-514350">
              <a:buFont typeface="+mj-lt"/>
              <a:buAutoNum type="arabicPeriod"/>
            </a:pPr>
            <a:r>
              <a:rPr lang="en-GB" dirty="0" smtClean="0"/>
              <a:t>The new </a:t>
            </a:r>
            <a:r>
              <a:rPr lang="en-GB" dirty="0"/>
              <a:t>gauge field </a:t>
            </a:r>
            <a:r>
              <a:rPr lang="en-GB" b="1" i="1" dirty="0" err="1"/>
              <a:t>A</a:t>
            </a:r>
            <a:r>
              <a:rPr lang="en-GB" b="1" i="1" baseline="-25000" dirty="0" err="1"/>
              <a:t>μ</a:t>
            </a:r>
            <a:r>
              <a:rPr lang="en-GB" dirty="0"/>
              <a:t> is the photon in QED </a:t>
            </a:r>
          </a:p>
          <a:p>
            <a:pPr marL="514350" indent="-514350">
              <a:buFont typeface="+mj-lt"/>
              <a:buAutoNum type="arabicPeriod"/>
            </a:pPr>
            <a:r>
              <a:rPr lang="en-GB" dirty="0" smtClean="0"/>
              <a:t>The mass of the fermion is the coefficient of the term on </a:t>
            </a:r>
            <a:r>
              <a:rPr lang="en-GB" b="1" dirty="0" err="1" smtClean="0"/>
              <a:t>ψ</a:t>
            </a:r>
            <a:r>
              <a:rPr lang="en-GB" b="1" dirty="0" err="1"/>
              <a:t>ψ</a:t>
            </a:r>
            <a:endParaRPr lang="en-GB" b="1" dirty="0"/>
          </a:p>
          <a:p>
            <a:pPr marL="514350" indent="-514350">
              <a:buFont typeface="+mj-lt"/>
              <a:buAutoNum type="arabicPeriod"/>
            </a:pPr>
            <a:r>
              <a:rPr lang="en-GB" dirty="0" smtClean="0"/>
              <a:t>There is no term in </a:t>
            </a:r>
            <a:r>
              <a:rPr lang="en-GB" b="1" i="1" dirty="0" err="1" smtClean="0"/>
              <a:t>A</a:t>
            </a:r>
            <a:r>
              <a:rPr lang="en-GB" b="1" i="1" baseline="-25000" dirty="0" err="1" smtClean="0"/>
              <a:t>μ</a:t>
            </a:r>
            <a:r>
              <a:rPr lang="en-GB" b="1" i="1" dirty="0" err="1" smtClean="0"/>
              <a:t>A</a:t>
            </a:r>
            <a:r>
              <a:rPr lang="en-GB" b="1" i="1" baseline="30000" dirty="0" err="1" smtClean="0"/>
              <a:t>μ</a:t>
            </a:r>
            <a:r>
              <a:rPr lang="en-GB" dirty="0" smtClean="0"/>
              <a:t> (the photon has zero mass) </a:t>
            </a:r>
            <a:r>
              <a:rPr lang="en-GB" dirty="0" smtClean="0">
                <a:sym typeface="Wingdings"/>
              </a:rPr>
              <a:t> this is the beginning of the Higgs story…</a:t>
            </a:r>
            <a:endParaRPr lang="en-GB" dirty="0"/>
          </a:p>
          <a:p>
            <a:endParaRPr lang="pt-PT" dirty="0"/>
          </a:p>
        </p:txBody>
      </p:sp>
      <p:pic>
        <p:nvPicPr>
          <p:cNvPr id="13" name="Picture 12"/>
          <p:cNvPicPr>
            <a:picLocks noChangeAspect="1"/>
          </p:cNvPicPr>
          <p:nvPr/>
        </p:nvPicPr>
        <p:blipFill>
          <a:blip r:embed="rId5"/>
          <a:stretch>
            <a:fillRect/>
          </a:stretch>
        </p:blipFill>
        <p:spPr>
          <a:xfrm>
            <a:off x="2325266" y="2886552"/>
            <a:ext cx="4070332" cy="701781"/>
          </a:xfrm>
          <a:prstGeom prst="rect">
            <a:avLst/>
          </a:prstGeom>
        </p:spPr>
      </p:pic>
      <p:cxnSp>
        <p:nvCxnSpPr>
          <p:cNvPr id="15" name="Straight Connector 14"/>
          <p:cNvCxnSpPr/>
          <p:nvPr/>
        </p:nvCxnSpPr>
        <p:spPr>
          <a:xfrm>
            <a:off x="7487305" y="5491303"/>
            <a:ext cx="211657" cy="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 name="Date Placeholder 18"/>
          <p:cNvSpPr>
            <a:spLocks noGrp="1"/>
          </p:cNvSpPr>
          <p:nvPr>
            <p:ph type="dt" sz="half" idx="10"/>
          </p:nvPr>
        </p:nvSpPr>
        <p:spPr/>
        <p:txBody>
          <a:bodyPr/>
          <a:lstStyle/>
          <a:p>
            <a:r>
              <a:rPr lang="en-US" smtClean="0"/>
              <a:t>Ricardo Gonçalo</a:t>
            </a:r>
            <a:endParaRPr lang="pt-PT"/>
          </a:p>
        </p:txBody>
      </p:sp>
      <p:sp>
        <p:nvSpPr>
          <p:cNvPr id="20" name="Footer Placeholder 19"/>
          <p:cNvSpPr>
            <a:spLocks noGrp="1"/>
          </p:cNvSpPr>
          <p:nvPr>
            <p:ph type="ftr" sz="quarter" idx="11"/>
          </p:nvPr>
        </p:nvSpPr>
        <p:spPr/>
        <p:txBody>
          <a:bodyPr/>
          <a:lstStyle/>
          <a:p>
            <a:r>
              <a:rPr lang="pt-PT" smtClean="0"/>
              <a:t>Seminar 15 May 2019 - FCUL</a:t>
            </a:r>
            <a:endParaRPr lang="pt-PT"/>
          </a:p>
        </p:txBody>
      </p:sp>
      <p:sp>
        <p:nvSpPr>
          <p:cNvPr id="21" name="Slide Number Placeholder 20"/>
          <p:cNvSpPr>
            <a:spLocks noGrp="1"/>
          </p:cNvSpPr>
          <p:nvPr>
            <p:ph type="sldNum" sz="quarter" idx="12"/>
          </p:nvPr>
        </p:nvSpPr>
        <p:spPr/>
        <p:txBody>
          <a:bodyPr/>
          <a:lstStyle/>
          <a:p>
            <a:fld id="{55C6EEFB-C29B-144B-A5E1-95B550FB7806}" type="slidenum">
              <a:rPr lang="pt-PT" smtClean="0"/>
              <a:t>81</a:t>
            </a:fld>
            <a:endParaRPr lang="pt-PT"/>
          </a:p>
        </p:txBody>
      </p:sp>
    </p:spTree>
    <p:extLst>
      <p:ext uri="{BB962C8B-B14F-4D97-AF65-F5344CB8AC3E}">
        <p14:creationId xmlns:p14="http://schemas.microsoft.com/office/powerpoint/2010/main" val="2466458219"/>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17638"/>
            <a:ext cx="9144000" cy="1143000"/>
          </a:xfrm>
        </p:spPr>
        <p:txBody>
          <a:bodyPr>
            <a:normAutofit/>
          </a:bodyPr>
          <a:lstStyle/>
          <a:p>
            <a:r>
              <a:rPr lang="pt-PT" dirty="0" err="1" smtClean="0"/>
              <a:t>Now</a:t>
            </a:r>
            <a:r>
              <a:rPr lang="pt-PT" dirty="0" smtClean="0"/>
              <a:t> for </a:t>
            </a:r>
            <a:r>
              <a:rPr lang="pt-PT" dirty="0" err="1" smtClean="0"/>
              <a:t>the</a:t>
            </a:r>
            <a:r>
              <a:rPr lang="pt-PT" dirty="0" smtClean="0"/>
              <a:t> </a:t>
            </a:r>
            <a:r>
              <a:rPr lang="pt-PT" dirty="0" err="1" smtClean="0"/>
              <a:t>problems</a:t>
            </a:r>
            <a:r>
              <a:rPr lang="pt-PT" dirty="0" smtClean="0"/>
              <a:t>...</a:t>
            </a:r>
            <a:endParaRPr lang="pt-PT" dirty="0"/>
          </a:p>
        </p:txBody>
      </p:sp>
      <p:pic>
        <p:nvPicPr>
          <p:cNvPr id="7" name="Picture 6"/>
          <p:cNvPicPr>
            <a:picLocks noChangeAspect="1"/>
          </p:cNvPicPr>
          <p:nvPr/>
        </p:nvPicPr>
        <p:blipFill>
          <a:blip r:embed="rId2"/>
          <a:stretch>
            <a:fillRect/>
          </a:stretch>
        </p:blipFill>
        <p:spPr>
          <a:xfrm>
            <a:off x="0" y="2993356"/>
            <a:ext cx="9062590" cy="3864644"/>
          </a:xfrm>
          <a:prstGeom prst="rect">
            <a:avLst/>
          </a:prstGeom>
        </p:spPr>
      </p:pic>
      <p:sp>
        <p:nvSpPr>
          <p:cNvPr id="8" name="Date Placeholder 7"/>
          <p:cNvSpPr>
            <a:spLocks noGrp="1"/>
          </p:cNvSpPr>
          <p:nvPr>
            <p:ph type="dt" sz="half" idx="10"/>
          </p:nvPr>
        </p:nvSpPr>
        <p:spPr/>
        <p:txBody>
          <a:bodyPr/>
          <a:lstStyle/>
          <a:p>
            <a:r>
              <a:rPr lang="en-US" smtClean="0"/>
              <a:t>Ricardo Gonçalo</a:t>
            </a:r>
            <a:endParaRPr lang="pt-PT"/>
          </a:p>
        </p:txBody>
      </p:sp>
      <p:sp>
        <p:nvSpPr>
          <p:cNvPr id="9" name="Footer Placeholder 8"/>
          <p:cNvSpPr>
            <a:spLocks noGrp="1"/>
          </p:cNvSpPr>
          <p:nvPr>
            <p:ph type="ftr" sz="quarter" idx="11"/>
          </p:nvPr>
        </p:nvSpPr>
        <p:spPr/>
        <p:txBody>
          <a:bodyPr/>
          <a:lstStyle/>
          <a:p>
            <a:r>
              <a:rPr lang="pt-PT" smtClean="0"/>
              <a:t>Seminar 15 May 2019 - FCUL</a:t>
            </a:r>
            <a:endParaRPr lang="pt-PT"/>
          </a:p>
        </p:txBody>
      </p:sp>
      <p:sp>
        <p:nvSpPr>
          <p:cNvPr id="10" name="Slide Number Placeholder 9"/>
          <p:cNvSpPr>
            <a:spLocks noGrp="1"/>
          </p:cNvSpPr>
          <p:nvPr>
            <p:ph type="sldNum" sz="quarter" idx="12"/>
          </p:nvPr>
        </p:nvSpPr>
        <p:spPr/>
        <p:txBody>
          <a:bodyPr/>
          <a:lstStyle/>
          <a:p>
            <a:fld id="{55C6EEFB-C29B-144B-A5E1-95B550FB7806}" type="slidenum">
              <a:rPr lang="pt-PT" smtClean="0"/>
              <a:t>82</a:t>
            </a:fld>
            <a:endParaRPr lang="pt-PT"/>
          </a:p>
        </p:txBody>
      </p:sp>
    </p:spTree>
    <p:extLst>
      <p:ext uri="{BB962C8B-B14F-4D97-AF65-F5344CB8AC3E}">
        <p14:creationId xmlns:p14="http://schemas.microsoft.com/office/powerpoint/2010/main" val="995595674"/>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23790"/>
            <a:ext cx="2133600" cy="365125"/>
          </a:xfrm>
        </p:spPr>
        <p:txBody>
          <a:bodyPr/>
          <a:lstStyle/>
          <a:p>
            <a:r>
              <a:rPr lang="en-US" smtClean="0"/>
              <a:t>Ricardo Gonçalo</a:t>
            </a:r>
            <a:endParaRPr lang="en-US"/>
          </a:p>
        </p:txBody>
      </p:sp>
      <p:sp>
        <p:nvSpPr>
          <p:cNvPr id="5" name="Footer Placeholder 4"/>
          <p:cNvSpPr>
            <a:spLocks noGrp="1"/>
          </p:cNvSpPr>
          <p:nvPr>
            <p:ph type="ftr" sz="quarter" idx="11"/>
          </p:nvPr>
        </p:nvSpPr>
        <p:spPr>
          <a:xfrm>
            <a:off x="3124200" y="6323790"/>
            <a:ext cx="2895600" cy="365125"/>
          </a:xfrm>
        </p:spPr>
        <p:txBody>
          <a:bodyPr/>
          <a:lstStyle/>
          <a:p>
            <a:r>
              <a:rPr lang="en-US" smtClean="0"/>
              <a:t>Seminar 15 May 2019 - FCUL</a:t>
            </a:r>
            <a:endParaRPr lang="en-US"/>
          </a:p>
        </p:txBody>
      </p:sp>
      <p:sp>
        <p:nvSpPr>
          <p:cNvPr id="6" name="Slide Number Placeholder 5"/>
          <p:cNvSpPr>
            <a:spLocks noGrp="1"/>
          </p:cNvSpPr>
          <p:nvPr>
            <p:ph type="sldNum" sz="quarter" idx="12"/>
          </p:nvPr>
        </p:nvSpPr>
        <p:spPr>
          <a:xfrm>
            <a:off x="6553200" y="6323790"/>
            <a:ext cx="2133600" cy="365125"/>
          </a:xfrm>
        </p:spPr>
        <p:txBody>
          <a:bodyPr/>
          <a:lstStyle/>
          <a:p>
            <a:fld id="{7B08EC5E-55E3-8448-9DC5-21BE8846BAF7}" type="slidenum">
              <a:rPr lang="en-US" smtClean="0"/>
              <a:t>83</a:t>
            </a:fld>
            <a:endParaRPr lang="en-US"/>
          </a:p>
        </p:txBody>
      </p:sp>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512" y="933976"/>
            <a:ext cx="9144000" cy="571500"/>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74107" y="3111866"/>
            <a:ext cx="3775941" cy="651024"/>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7504" y="3978914"/>
            <a:ext cx="8703081" cy="796257"/>
          </a:xfrm>
          <a:prstGeom prst="rect">
            <a:avLst/>
          </a:prstGeom>
        </p:spPr>
      </p:pic>
      <p:sp>
        <p:nvSpPr>
          <p:cNvPr id="3" name="Content Placeholder 2"/>
          <p:cNvSpPr>
            <a:spLocks noGrp="1"/>
          </p:cNvSpPr>
          <p:nvPr>
            <p:ph idx="1"/>
          </p:nvPr>
        </p:nvSpPr>
        <p:spPr>
          <a:xfrm>
            <a:off x="250473" y="450522"/>
            <a:ext cx="8686800" cy="6218838"/>
          </a:xfrm>
        </p:spPr>
        <p:txBody>
          <a:bodyPr>
            <a:normAutofit fontScale="70000" lnSpcReduction="20000"/>
          </a:bodyPr>
          <a:lstStyle/>
          <a:p>
            <a:pPr marL="0" indent="0">
              <a:buNone/>
            </a:pPr>
            <a:r>
              <a:rPr lang="en-GB" b="1" dirty="0"/>
              <a:t>1</a:t>
            </a:r>
            <a:r>
              <a:rPr lang="en-GB" b="1" dirty="0" smtClean="0"/>
              <a:t>: </a:t>
            </a:r>
            <a:r>
              <a:rPr lang="en-GB" b="1" dirty="0" smtClean="0"/>
              <a:t>Mass of elementary particles and gauge bosons</a:t>
            </a:r>
          </a:p>
          <a:p>
            <a:pPr marL="0" indent="0">
              <a:buNone/>
            </a:pPr>
            <a:endParaRPr lang="en-GB" sz="3400" b="1" dirty="0" smtClean="0"/>
          </a:p>
          <a:p>
            <a:pPr marL="514350" indent="-514350">
              <a:buAutoNum type="arabicPeriod"/>
            </a:pPr>
            <a:endParaRPr lang="en-GB" dirty="0"/>
          </a:p>
          <a:p>
            <a:pPr marL="0" indent="0">
              <a:buNone/>
            </a:pPr>
            <a:r>
              <a:rPr lang="en-GB" dirty="0" smtClean="0"/>
              <a:t>To keep the </a:t>
            </a:r>
            <a:r>
              <a:rPr lang="en-GB" dirty="0" err="1" smtClean="0"/>
              <a:t>Lagrangian</a:t>
            </a:r>
            <a:r>
              <a:rPr lang="en-GB" dirty="0" smtClean="0"/>
              <a:t> gauge invariant against a U(1) </a:t>
            </a:r>
            <a:r>
              <a:rPr lang="en-GB" b="1" dirty="0" smtClean="0"/>
              <a:t>local</a:t>
            </a:r>
            <a:r>
              <a:rPr lang="en-GB" dirty="0" smtClean="0"/>
              <a:t> phase transformation:  </a:t>
            </a:r>
          </a:p>
          <a:p>
            <a:pPr marL="0" indent="0">
              <a:buNone/>
            </a:pPr>
            <a:endParaRPr lang="en-GB" dirty="0"/>
          </a:p>
          <a:p>
            <a:pPr marL="0" indent="0">
              <a:buNone/>
            </a:pPr>
            <a:endParaRPr lang="en-GB" dirty="0"/>
          </a:p>
          <a:p>
            <a:pPr marL="0" indent="0">
              <a:buNone/>
            </a:pPr>
            <a:r>
              <a:rPr lang="en-GB" dirty="0" smtClean="0"/>
              <a:t>with </a:t>
            </a:r>
            <a:r>
              <a:rPr lang="en-GB" b="1" dirty="0" err="1"/>
              <a:t>χ</a:t>
            </a:r>
            <a:r>
              <a:rPr lang="en-GB" b="1" dirty="0"/>
              <a:t> </a:t>
            </a:r>
            <a:r>
              <a:rPr lang="en-GB" dirty="0"/>
              <a:t>= </a:t>
            </a:r>
            <a:r>
              <a:rPr lang="en-GB" b="1" dirty="0" err="1"/>
              <a:t>χ</a:t>
            </a:r>
            <a:r>
              <a:rPr lang="en-GB" b="1" dirty="0"/>
              <a:t> </a:t>
            </a:r>
            <a:r>
              <a:rPr lang="en-GB" dirty="0"/>
              <a:t>(</a:t>
            </a:r>
            <a:r>
              <a:rPr lang="en-GB" i="1" dirty="0"/>
              <a:t>x</a:t>
            </a:r>
            <a:r>
              <a:rPr lang="en-GB" dirty="0" smtClean="0"/>
              <a:t>). </a:t>
            </a:r>
            <a:r>
              <a:rPr lang="en-GB" dirty="0"/>
              <a:t>T</a:t>
            </a:r>
            <a:r>
              <a:rPr lang="en-GB" dirty="0" smtClean="0"/>
              <a:t>he photon field transforms as: </a:t>
            </a:r>
          </a:p>
          <a:p>
            <a:pPr marL="0" indent="0">
              <a:buNone/>
            </a:pPr>
            <a:endParaRPr lang="en-GB" dirty="0" smtClean="0"/>
          </a:p>
          <a:p>
            <a:pPr marL="0" indent="0">
              <a:buNone/>
            </a:pPr>
            <a:endParaRPr lang="en-GB" dirty="0" smtClean="0"/>
          </a:p>
          <a:p>
            <a:pPr marL="0" indent="0">
              <a:buNone/>
            </a:pPr>
            <a:r>
              <a:rPr lang="en-GB" dirty="0" smtClean="0"/>
              <a:t>But the </a:t>
            </a:r>
            <a:r>
              <a:rPr lang="en-GB" b="1" i="1" dirty="0" err="1" smtClean="0"/>
              <a:t>A</a:t>
            </a:r>
            <a:r>
              <a:rPr lang="en-GB" b="1" i="1" baseline="30000" dirty="0" err="1" smtClean="0"/>
              <a:t>μ</a:t>
            </a:r>
            <a:r>
              <a:rPr lang="en-GB" dirty="0"/>
              <a:t> </a:t>
            </a:r>
            <a:r>
              <a:rPr lang="en-GB" dirty="0" smtClean="0"/>
              <a:t>mass term breaks the invariance of the </a:t>
            </a:r>
            <a:r>
              <a:rPr lang="en-GB" dirty="0" err="1" smtClean="0"/>
              <a:t>Lagrangian</a:t>
            </a:r>
            <a:r>
              <a:rPr lang="en-GB" dirty="0" smtClean="0"/>
              <a:t>:</a:t>
            </a:r>
            <a:endParaRPr lang="en-GB" dirty="0"/>
          </a:p>
          <a:p>
            <a:pPr marL="0" indent="0">
              <a:buNone/>
            </a:pPr>
            <a:endParaRPr lang="en-GB" dirty="0" smtClean="0"/>
          </a:p>
          <a:p>
            <a:pPr marL="0" indent="0">
              <a:buNone/>
            </a:pPr>
            <a:endParaRPr lang="en-GB" sz="3400" dirty="0" smtClean="0"/>
          </a:p>
          <a:p>
            <a:pPr marL="0" indent="0">
              <a:buNone/>
            </a:pPr>
            <a:r>
              <a:rPr lang="en-GB" dirty="0" smtClean="0"/>
              <a:t>For the SU(2)</a:t>
            </a:r>
            <a:r>
              <a:rPr lang="en-GB" baseline="-25000" dirty="0" smtClean="0"/>
              <a:t>L</a:t>
            </a:r>
            <a:r>
              <a:rPr lang="en-GB" dirty="0" smtClean="0"/>
              <a:t> gauge symmetry transformations of the </a:t>
            </a:r>
            <a:r>
              <a:rPr lang="en-GB" b="1" dirty="0" smtClean="0"/>
              <a:t>weak interaction</a:t>
            </a:r>
            <a:r>
              <a:rPr lang="en-GB" dirty="0" smtClean="0"/>
              <a:t> the fermion </a:t>
            </a:r>
            <a:r>
              <a:rPr lang="en-GB" dirty="0"/>
              <a:t>mass </a:t>
            </a:r>
            <a:r>
              <a:rPr lang="en-GB" dirty="0" smtClean="0"/>
              <a:t>term </a:t>
            </a:r>
            <a:r>
              <a:rPr lang="en-GB" b="1" i="1" dirty="0" err="1" smtClean="0"/>
              <a:t>m</a:t>
            </a:r>
            <a:r>
              <a:rPr lang="en-GB" b="1" i="1" baseline="-25000" dirty="0" err="1" smtClean="0"/>
              <a:t>e</a:t>
            </a:r>
            <a:r>
              <a:rPr lang="en-GB" b="1" i="1" dirty="0" err="1" smtClean="0"/>
              <a:t>ψψ</a:t>
            </a:r>
            <a:r>
              <a:rPr lang="en-GB" b="1" i="1" dirty="0" smtClean="0"/>
              <a:t> </a:t>
            </a:r>
            <a:r>
              <a:rPr lang="en-GB" dirty="0" smtClean="0"/>
              <a:t>also breaks invariance!</a:t>
            </a:r>
          </a:p>
          <a:p>
            <a:pPr marL="0" indent="0">
              <a:buNone/>
            </a:pPr>
            <a:endParaRPr lang="en-GB" dirty="0" smtClean="0"/>
          </a:p>
          <a:p>
            <a:pPr marL="0" indent="0">
              <a:buNone/>
            </a:pPr>
            <a:r>
              <a:rPr lang="en-GB" dirty="0" smtClean="0"/>
              <a:t>Bottom line: </a:t>
            </a:r>
            <a:r>
              <a:rPr lang="en-GB" b="1" dirty="0" smtClean="0"/>
              <a:t>the SM (without the Higgs mechanism) results in wrong calculations and breaks down for massive particles</a:t>
            </a:r>
            <a:endParaRPr lang="en-GB" b="1" dirty="0"/>
          </a:p>
          <a:p>
            <a:pPr marL="514350" indent="-514350">
              <a:buAutoNum type="arabicPeriod"/>
            </a:pPr>
            <a:endParaRPr lang="en-GB" dirty="0" smtClean="0"/>
          </a:p>
          <a:p>
            <a:pPr marL="514350" indent="-514350">
              <a:buAutoNum type="arabicPeriod"/>
            </a:pPr>
            <a:endParaRPr lang="en-GB" dirty="0" smtClean="0"/>
          </a:p>
          <a:p>
            <a:pPr marL="514350" indent="-514350">
              <a:buAutoNum type="arabicPeriod"/>
            </a:pPr>
            <a:endParaRPr lang="en-GB" dirty="0"/>
          </a:p>
        </p:txBody>
      </p:sp>
      <p:cxnSp>
        <p:nvCxnSpPr>
          <p:cNvPr id="17" name="Straight Connector 16"/>
          <p:cNvCxnSpPr/>
          <p:nvPr/>
        </p:nvCxnSpPr>
        <p:spPr>
          <a:xfrm>
            <a:off x="3352231" y="5145920"/>
            <a:ext cx="211657" cy="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374107" y="1954946"/>
            <a:ext cx="4655052" cy="695893"/>
          </a:xfrm>
          <a:prstGeom prst="rect">
            <a:avLst/>
          </a:prstGeom>
        </p:spPr>
      </p:pic>
    </p:spTree>
    <p:extLst>
      <p:ext uri="{BB962C8B-B14F-4D97-AF65-F5344CB8AC3E}">
        <p14:creationId xmlns:p14="http://schemas.microsoft.com/office/powerpoint/2010/main" val="1914933153"/>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462253"/>
            <a:ext cx="9144000" cy="1695368"/>
          </a:xfrm>
          <a:prstGeom prst="rect">
            <a:avLst/>
          </a:prstGeom>
        </p:spPr>
      </p:pic>
      <p:sp>
        <p:nvSpPr>
          <p:cNvPr id="3" name="Content Placeholder 2"/>
          <p:cNvSpPr>
            <a:spLocks noGrp="1"/>
          </p:cNvSpPr>
          <p:nvPr>
            <p:ph idx="1"/>
          </p:nvPr>
        </p:nvSpPr>
        <p:spPr>
          <a:xfrm>
            <a:off x="250473" y="364493"/>
            <a:ext cx="4253057" cy="3928604"/>
          </a:xfrm>
        </p:spPr>
        <p:txBody>
          <a:bodyPr>
            <a:normAutofit fontScale="77500" lnSpcReduction="20000"/>
          </a:bodyPr>
          <a:lstStyle/>
          <a:p>
            <a:pPr marL="0" indent="0">
              <a:buNone/>
            </a:pPr>
            <a:r>
              <a:rPr lang="en-GB" b="1" dirty="0" smtClean="0"/>
              <a:t>2: </a:t>
            </a:r>
            <a:r>
              <a:rPr lang="en-GB" b="1" dirty="0" smtClean="0"/>
              <a:t>Longitudinal gauge-boson scattering</a:t>
            </a:r>
          </a:p>
          <a:p>
            <a:pPr marL="0" indent="0">
              <a:buNone/>
            </a:pPr>
            <a:r>
              <a:rPr lang="en-GB" dirty="0" smtClean="0"/>
              <a:t>In the absence of the Higgs, some processes have cross sections that grow with the centre of mass energy of the collision… i.e. breaks </a:t>
            </a:r>
            <a:r>
              <a:rPr lang="en-GB" dirty="0" err="1" smtClean="0"/>
              <a:t>unitarity</a:t>
            </a:r>
            <a:r>
              <a:rPr lang="en-GB" dirty="0" smtClean="0"/>
              <a:t>!</a:t>
            </a:r>
          </a:p>
          <a:p>
            <a:pPr marL="0" indent="0">
              <a:buNone/>
            </a:pPr>
            <a:endParaRPr lang="en-GB" dirty="0" smtClean="0"/>
          </a:p>
          <a:p>
            <a:pPr marL="0" indent="0">
              <a:buNone/>
            </a:pPr>
            <a:r>
              <a:rPr lang="en-GB" dirty="0" smtClean="0"/>
              <a:t>The Higgs regulates the cross section through negative interference</a:t>
            </a:r>
          </a:p>
        </p:txBody>
      </p:sp>
      <p:sp>
        <p:nvSpPr>
          <p:cNvPr id="4" name="Date Placeholder 3"/>
          <p:cNvSpPr>
            <a:spLocks noGrp="1"/>
          </p:cNvSpPr>
          <p:nvPr>
            <p:ph type="dt" sz="half" idx="10"/>
          </p:nvPr>
        </p:nvSpPr>
        <p:spPr/>
        <p:txBody>
          <a:bodyPr/>
          <a:lstStyle/>
          <a:p>
            <a:r>
              <a:rPr lang="en-US" smtClean="0"/>
              <a:t>Ricardo Gonçalo</a:t>
            </a:r>
            <a:endParaRPr lang="en-US"/>
          </a:p>
        </p:txBody>
      </p:sp>
      <p:sp>
        <p:nvSpPr>
          <p:cNvPr id="5" name="Footer Placeholder 4"/>
          <p:cNvSpPr>
            <a:spLocks noGrp="1"/>
          </p:cNvSpPr>
          <p:nvPr>
            <p:ph type="ftr" sz="quarter" idx="11"/>
          </p:nvPr>
        </p:nvSpPr>
        <p:spPr>
          <a:xfrm>
            <a:off x="3124200" y="6453336"/>
            <a:ext cx="2895600" cy="365125"/>
          </a:xfrm>
        </p:spPr>
        <p:txBody>
          <a:bodyPr/>
          <a:lstStyle/>
          <a:p>
            <a:r>
              <a:rPr lang="en-US" dirty="0" smtClean="0"/>
              <a:t>Seminar 15 May 2019 - FCUL</a:t>
            </a:r>
            <a:endParaRPr lang="en-US" dirty="0"/>
          </a:p>
        </p:txBody>
      </p:sp>
      <p:sp>
        <p:nvSpPr>
          <p:cNvPr id="6" name="Slide Number Placeholder 5"/>
          <p:cNvSpPr>
            <a:spLocks noGrp="1"/>
          </p:cNvSpPr>
          <p:nvPr>
            <p:ph type="sldNum" sz="quarter" idx="12"/>
          </p:nvPr>
        </p:nvSpPr>
        <p:spPr/>
        <p:txBody>
          <a:bodyPr/>
          <a:lstStyle/>
          <a:p>
            <a:fld id="{7B08EC5E-55E3-8448-9DC5-21BE8846BAF7}" type="slidenum">
              <a:rPr lang="en-US" smtClean="0"/>
              <a:t>84</a:t>
            </a:fld>
            <a:endParaRPr lang="en-US"/>
          </a:p>
        </p:txBody>
      </p:sp>
      <p:sp>
        <p:nvSpPr>
          <p:cNvPr id="11" name="TextBox 10"/>
          <p:cNvSpPr txBox="1"/>
          <p:nvPr/>
        </p:nvSpPr>
        <p:spPr>
          <a:xfrm>
            <a:off x="2214261" y="6173901"/>
            <a:ext cx="6929740" cy="369332"/>
          </a:xfrm>
          <a:prstGeom prst="rect">
            <a:avLst/>
          </a:prstGeom>
          <a:noFill/>
        </p:spPr>
        <p:txBody>
          <a:bodyPr wrap="square" rtlCol="0">
            <a:spAutoFit/>
          </a:bodyPr>
          <a:lstStyle/>
          <a:p>
            <a:pPr algn="r"/>
            <a:r>
              <a:rPr lang="pt-PT" dirty="0" err="1" smtClean="0"/>
              <a:t>Feynman</a:t>
            </a:r>
            <a:r>
              <a:rPr lang="pt-PT" dirty="0" smtClean="0"/>
              <a:t> </a:t>
            </a:r>
            <a:r>
              <a:rPr lang="pt-PT" dirty="0" err="1" smtClean="0"/>
              <a:t>diagrams</a:t>
            </a:r>
            <a:r>
              <a:rPr lang="pt-PT" dirty="0" smtClean="0"/>
              <a:t> </a:t>
            </a:r>
            <a:r>
              <a:rPr lang="pt-PT" dirty="0" err="1" smtClean="0"/>
              <a:t>contributing</a:t>
            </a:r>
            <a:r>
              <a:rPr lang="pt-PT" dirty="0" smtClean="0"/>
              <a:t> to</a:t>
            </a:r>
            <a:r>
              <a:rPr lang="en-GB" dirty="0" smtClean="0"/>
              <a:t> </a:t>
            </a:r>
            <a:r>
              <a:rPr lang="en-GB" dirty="0"/>
              <a:t>longitudinal WW scattering</a:t>
            </a:r>
            <a:endParaRPr lang="pt-PT" dirty="0"/>
          </a:p>
        </p:txBody>
      </p:sp>
      <p:grpSp>
        <p:nvGrpSpPr>
          <p:cNvPr id="14" name="Group 13"/>
          <p:cNvGrpSpPr/>
          <p:nvPr/>
        </p:nvGrpSpPr>
        <p:grpSpPr>
          <a:xfrm>
            <a:off x="4503530" y="478452"/>
            <a:ext cx="4576611" cy="4048921"/>
            <a:chOff x="4503530" y="478452"/>
            <a:chExt cx="4576611" cy="4048921"/>
          </a:xfrm>
        </p:grpSpPr>
        <p:pic>
          <p:nvPicPr>
            <p:cNvPr id="13" name="Picture 1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03530" y="592415"/>
              <a:ext cx="4576611" cy="3934958"/>
            </a:xfrm>
            <a:prstGeom prst="rect">
              <a:avLst/>
            </a:prstGeom>
          </p:spPr>
        </p:pic>
        <p:sp>
          <p:nvSpPr>
            <p:cNvPr id="12" name="TextBox 11"/>
            <p:cNvSpPr txBox="1"/>
            <p:nvPr/>
          </p:nvSpPr>
          <p:spPr>
            <a:xfrm>
              <a:off x="6431120" y="478452"/>
              <a:ext cx="2451052" cy="338554"/>
            </a:xfrm>
            <a:prstGeom prst="rect">
              <a:avLst/>
            </a:prstGeom>
            <a:noFill/>
          </p:spPr>
          <p:txBody>
            <a:bodyPr wrap="square" rtlCol="0">
              <a:spAutoFit/>
            </a:bodyPr>
            <a:lstStyle/>
            <a:p>
              <a:pPr algn="r"/>
              <a:r>
                <a:rPr lang="pt-PT" sz="1600" dirty="0" err="1" smtClean="0"/>
                <a:t>J.C.Romão</a:t>
              </a:r>
              <a:endParaRPr lang="pt-PT" sz="1600" dirty="0"/>
            </a:p>
          </p:txBody>
        </p:sp>
      </p:grpSp>
    </p:spTree>
    <p:extLst>
      <p:ext uri="{BB962C8B-B14F-4D97-AF65-F5344CB8AC3E}">
        <p14:creationId xmlns:p14="http://schemas.microsoft.com/office/powerpoint/2010/main" val="1895771195"/>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lstStyle/>
          <a:p>
            <a:r>
              <a:rPr lang="pt-PT" dirty="0" err="1" smtClean="0"/>
              <a:t>Charged</a:t>
            </a:r>
            <a:r>
              <a:rPr lang="pt-PT" dirty="0" smtClean="0"/>
              <a:t> </a:t>
            </a:r>
            <a:r>
              <a:rPr lang="pt-PT" dirty="0" err="1" smtClean="0"/>
              <a:t>Higgs</a:t>
            </a:r>
            <a:r>
              <a:rPr lang="pt-PT" dirty="0" smtClean="0"/>
              <a:t>: H</a:t>
            </a:r>
            <a:r>
              <a:rPr lang="pt-PT" baseline="30000" dirty="0" smtClean="0"/>
              <a:t>+</a:t>
            </a:r>
            <a:r>
              <a:rPr lang="pt-PT" dirty="0" smtClean="0">
                <a:sym typeface="Wingdings"/>
              </a:rPr>
              <a:t></a:t>
            </a:r>
            <a:r>
              <a:rPr lang="pt-PT" dirty="0" err="1" smtClean="0">
                <a:sym typeface="Wingdings"/>
              </a:rPr>
              <a:t>tb</a:t>
            </a:r>
            <a:endParaRPr lang="pt-PT" dirty="0"/>
          </a:p>
        </p:txBody>
      </p:sp>
      <p:sp>
        <p:nvSpPr>
          <p:cNvPr id="3" name="Content Placeholder 2"/>
          <p:cNvSpPr>
            <a:spLocks noGrp="1"/>
          </p:cNvSpPr>
          <p:nvPr>
            <p:ph idx="1"/>
          </p:nvPr>
        </p:nvSpPr>
        <p:spPr>
          <a:xfrm>
            <a:off x="152045" y="1268760"/>
            <a:ext cx="5140035" cy="5258511"/>
          </a:xfrm>
        </p:spPr>
        <p:txBody>
          <a:bodyPr>
            <a:normAutofit fontScale="70000" lnSpcReduction="20000"/>
          </a:bodyPr>
          <a:lstStyle/>
          <a:p>
            <a:r>
              <a:rPr lang="pt-PT" dirty="0" err="1" smtClean="0"/>
              <a:t>Explored</a:t>
            </a:r>
            <a:r>
              <a:rPr lang="pt-PT" dirty="0" smtClean="0"/>
              <a:t> single</a:t>
            </a:r>
            <a:r>
              <a:rPr lang="pt-PT" dirty="0"/>
              <a:t>-</a:t>
            </a:r>
            <a:r>
              <a:rPr lang="pt-PT" dirty="0" err="1"/>
              <a:t>lepton</a:t>
            </a:r>
            <a:r>
              <a:rPr lang="pt-PT" dirty="0"/>
              <a:t> </a:t>
            </a:r>
            <a:r>
              <a:rPr lang="pt-PT" dirty="0" err="1"/>
              <a:t>and</a:t>
            </a:r>
            <a:r>
              <a:rPr lang="pt-PT" dirty="0"/>
              <a:t> </a:t>
            </a:r>
            <a:r>
              <a:rPr lang="pt-PT" dirty="0" err="1"/>
              <a:t>dilepton</a:t>
            </a:r>
            <a:r>
              <a:rPr lang="pt-PT" dirty="0"/>
              <a:t> </a:t>
            </a:r>
            <a:r>
              <a:rPr lang="pt-PT" dirty="0" err="1"/>
              <a:t>tt</a:t>
            </a:r>
            <a:r>
              <a:rPr lang="pt-PT" dirty="0"/>
              <a:t> final </a:t>
            </a:r>
            <a:r>
              <a:rPr lang="pt-PT" dirty="0" err="1" smtClean="0"/>
              <a:t>states</a:t>
            </a:r>
            <a:endParaRPr lang="pt-PT" dirty="0"/>
          </a:p>
          <a:p>
            <a:pPr lvl="1"/>
            <a:r>
              <a:rPr lang="pt-PT" dirty="0" err="1" smtClean="0"/>
              <a:t>In</a:t>
            </a:r>
            <a:r>
              <a:rPr lang="pt-PT" dirty="0" smtClean="0"/>
              <a:t> </a:t>
            </a:r>
            <a:r>
              <a:rPr lang="pt-PT" dirty="0"/>
              <a:t>range </a:t>
            </a:r>
            <a:r>
              <a:rPr lang="pt-PT" dirty="0" err="1"/>
              <a:t>m</a:t>
            </a:r>
            <a:r>
              <a:rPr lang="pt-PT" baseline="-25000" dirty="0" err="1"/>
              <a:t>H</a:t>
            </a:r>
            <a:r>
              <a:rPr lang="pt-PT" baseline="-25000" dirty="0"/>
              <a:t>+</a:t>
            </a:r>
            <a:r>
              <a:rPr lang="pt-PT" dirty="0"/>
              <a:t>: 200 – 2000 </a:t>
            </a:r>
            <a:r>
              <a:rPr lang="pt-PT" dirty="0" err="1"/>
              <a:t>GeV</a:t>
            </a:r>
            <a:endParaRPr lang="pt-PT" dirty="0"/>
          </a:p>
          <a:p>
            <a:r>
              <a:rPr lang="pt-PT" dirty="0" smtClean="0"/>
              <a:t>36.1 </a:t>
            </a:r>
            <a:r>
              <a:rPr lang="pt-PT" dirty="0"/>
              <a:t>fb</a:t>
            </a:r>
            <a:r>
              <a:rPr lang="pt-PT" baseline="30000" dirty="0"/>
              <a:t>-1</a:t>
            </a:r>
            <a:r>
              <a:rPr lang="pt-PT" dirty="0"/>
              <a:t> </a:t>
            </a:r>
            <a:r>
              <a:rPr lang="pt-PT" dirty="0" err="1"/>
              <a:t>of</a:t>
            </a:r>
            <a:r>
              <a:rPr lang="pt-PT" dirty="0"/>
              <a:t> 13 </a:t>
            </a:r>
            <a:r>
              <a:rPr lang="pt-PT" dirty="0" err="1"/>
              <a:t>TeV</a:t>
            </a:r>
            <a:r>
              <a:rPr lang="pt-PT" dirty="0"/>
              <a:t> data</a:t>
            </a:r>
          </a:p>
          <a:p>
            <a:endParaRPr lang="pt-PT" dirty="0" smtClean="0"/>
          </a:p>
          <a:p>
            <a:r>
              <a:rPr lang="pt-PT" dirty="0" err="1" smtClean="0"/>
              <a:t>Events</a:t>
            </a:r>
            <a:r>
              <a:rPr lang="pt-PT" dirty="0" smtClean="0"/>
              <a:t> </a:t>
            </a:r>
            <a:r>
              <a:rPr lang="pt-PT" dirty="0" err="1" smtClean="0"/>
              <a:t>categories</a:t>
            </a:r>
            <a:r>
              <a:rPr lang="pt-PT" dirty="0" smtClean="0"/>
              <a:t>: </a:t>
            </a:r>
            <a:r>
              <a:rPr lang="pt-PT" dirty="0" err="1" smtClean="0"/>
              <a:t>N</a:t>
            </a:r>
            <a:r>
              <a:rPr lang="pt-PT" baseline="-25000" dirty="0" err="1" smtClean="0"/>
              <a:t>jets</a:t>
            </a:r>
            <a:r>
              <a:rPr lang="pt-PT" dirty="0" smtClean="0"/>
              <a:t> </a:t>
            </a:r>
            <a:r>
              <a:rPr lang="pt-PT" dirty="0" err="1" smtClean="0"/>
              <a:t>and</a:t>
            </a:r>
            <a:r>
              <a:rPr lang="pt-PT" dirty="0" smtClean="0"/>
              <a:t> </a:t>
            </a:r>
            <a:r>
              <a:rPr lang="pt-PT" dirty="0" err="1" smtClean="0"/>
              <a:t>N</a:t>
            </a:r>
            <a:r>
              <a:rPr lang="pt-PT" baseline="-25000" dirty="0" err="1" smtClean="0"/>
              <a:t>b-tags</a:t>
            </a:r>
            <a:r>
              <a:rPr lang="pt-PT" dirty="0" smtClean="0"/>
              <a:t> </a:t>
            </a:r>
          </a:p>
          <a:p>
            <a:pPr lvl="1"/>
            <a:r>
              <a:rPr lang="pt-PT" dirty="0" err="1"/>
              <a:t>A</a:t>
            </a:r>
            <a:r>
              <a:rPr lang="pt-PT" dirty="0" err="1" smtClean="0"/>
              <a:t>llow</a:t>
            </a:r>
            <a:r>
              <a:rPr lang="pt-PT" dirty="0" smtClean="0"/>
              <a:t> to </a:t>
            </a:r>
            <a:r>
              <a:rPr lang="pt-PT" dirty="0" err="1" smtClean="0"/>
              <a:t>constrain</a:t>
            </a:r>
            <a:r>
              <a:rPr lang="pt-PT" dirty="0" smtClean="0"/>
              <a:t> backgrounds </a:t>
            </a:r>
            <a:r>
              <a:rPr lang="pt-PT" dirty="0" err="1" smtClean="0"/>
              <a:t>in</a:t>
            </a:r>
            <a:r>
              <a:rPr lang="pt-PT" dirty="0" smtClean="0"/>
              <a:t> </a:t>
            </a:r>
            <a:r>
              <a:rPr lang="pt-PT" dirty="0" err="1" smtClean="0"/>
              <a:t>simultaneous</a:t>
            </a:r>
            <a:r>
              <a:rPr lang="pt-PT" dirty="0" smtClean="0"/>
              <a:t> </a:t>
            </a:r>
            <a:r>
              <a:rPr lang="pt-PT" dirty="0" err="1" smtClean="0"/>
              <a:t>fit</a:t>
            </a:r>
            <a:endParaRPr lang="pt-PT" dirty="0" smtClean="0"/>
          </a:p>
          <a:p>
            <a:endParaRPr lang="pt-PT" dirty="0" smtClean="0"/>
          </a:p>
          <a:p>
            <a:r>
              <a:rPr lang="pt-PT" dirty="0" err="1" smtClean="0"/>
              <a:t>BDTs</a:t>
            </a:r>
            <a:r>
              <a:rPr lang="pt-PT" dirty="0" smtClean="0"/>
              <a:t> </a:t>
            </a:r>
            <a:r>
              <a:rPr lang="pt-PT" dirty="0" err="1" smtClean="0"/>
              <a:t>trained</a:t>
            </a:r>
            <a:r>
              <a:rPr lang="pt-PT" dirty="0" smtClean="0"/>
              <a:t> </a:t>
            </a:r>
            <a:r>
              <a:rPr lang="pt-PT" dirty="0" err="1"/>
              <a:t>in</a:t>
            </a:r>
            <a:r>
              <a:rPr lang="pt-PT" dirty="0"/>
              <a:t> </a:t>
            </a:r>
            <a:r>
              <a:rPr lang="pt-PT" dirty="0" err="1"/>
              <a:t>signal</a:t>
            </a:r>
            <a:r>
              <a:rPr lang="pt-PT" dirty="0"/>
              <a:t> </a:t>
            </a:r>
            <a:r>
              <a:rPr lang="pt-PT" dirty="0" err="1" smtClean="0"/>
              <a:t>regions</a:t>
            </a:r>
            <a:r>
              <a:rPr lang="pt-PT" dirty="0" smtClean="0"/>
              <a:t> </a:t>
            </a:r>
          </a:p>
          <a:p>
            <a:pPr lvl="1"/>
            <a:r>
              <a:rPr lang="pt-PT" dirty="0" err="1" smtClean="0"/>
              <a:t>Separate</a:t>
            </a:r>
            <a:r>
              <a:rPr lang="pt-PT" dirty="0" smtClean="0"/>
              <a:t> </a:t>
            </a:r>
            <a:r>
              <a:rPr lang="pt-PT" dirty="0" err="1" smtClean="0"/>
              <a:t>signal</a:t>
            </a:r>
            <a:r>
              <a:rPr lang="pt-PT" dirty="0" smtClean="0"/>
              <a:t> </a:t>
            </a:r>
            <a:r>
              <a:rPr lang="pt-PT" dirty="0" err="1" smtClean="0"/>
              <a:t>and</a:t>
            </a:r>
            <a:r>
              <a:rPr lang="pt-PT" dirty="0" smtClean="0"/>
              <a:t> background for 18 </a:t>
            </a:r>
            <a:r>
              <a:rPr lang="pt-PT" dirty="0" err="1" smtClean="0"/>
              <a:t>mass</a:t>
            </a:r>
            <a:r>
              <a:rPr lang="pt-PT" dirty="0" smtClean="0"/>
              <a:t> </a:t>
            </a:r>
            <a:r>
              <a:rPr lang="pt-PT" dirty="0" err="1" smtClean="0"/>
              <a:t>points</a:t>
            </a:r>
            <a:endParaRPr lang="pt-PT" dirty="0" smtClean="0"/>
          </a:p>
          <a:p>
            <a:pPr lvl="1"/>
            <a:r>
              <a:rPr lang="pt-PT" dirty="0" err="1" smtClean="0"/>
              <a:t>Matrix</a:t>
            </a:r>
            <a:r>
              <a:rPr lang="pt-PT" dirty="0" smtClean="0"/>
              <a:t> </a:t>
            </a:r>
            <a:r>
              <a:rPr lang="pt-PT" dirty="0" err="1" smtClean="0"/>
              <a:t>method</a:t>
            </a:r>
            <a:r>
              <a:rPr lang="pt-PT" dirty="0" smtClean="0"/>
              <a:t> </a:t>
            </a:r>
            <a:r>
              <a:rPr lang="pt-PT" dirty="0" err="1" smtClean="0"/>
              <a:t>used</a:t>
            </a:r>
            <a:r>
              <a:rPr lang="pt-PT" dirty="0" smtClean="0"/>
              <a:t> </a:t>
            </a:r>
            <a:r>
              <a:rPr lang="pt-PT" dirty="0" err="1" smtClean="0"/>
              <a:t>in</a:t>
            </a:r>
            <a:r>
              <a:rPr lang="pt-PT" dirty="0" smtClean="0"/>
              <a:t> single-</a:t>
            </a:r>
            <a:r>
              <a:rPr lang="pt-PT" dirty="0" err="1" smtClean="0"/>
              <a:t>lepton</a:t>
            </a:r>
            <a:r>
              <a:rPr lang="pt-PT" dirty="0" smtClean="0"/>
              <a:t> </a:t>
            </a:r>
            <a:r>
              <a:rPr lang="pt-PT" dirty="0" err="1" smtClean="0"/>
              <a:t>channel</a:t>
            </a:r>
            <a:endParaRPr lang="pt-PT" dirty="0" smtClean="0"/>
          </a:p>
          <a:p>
            <a:endParaRPr lang="pt-PT" dirty="0" smtClean="0"/>
          </a:p>
          <a:p>
            <a:r>
              <a:rPr lang="pt-PT" dirty="0" err="1" smtClean="0"/>
              <a:t>Extracted</a:t>
            </a:r>
            <a:r>
              <a:rPr lang="pt-PT" dirty="0" smtClean="0"/>
              <a:t> </a:t>
            </a:r>
            <a:r>
              <a:rPr lang="pt-PT" dirty="0" err="1" smtClean="0"/>
              <a:t>limits</a:t>
            </a:r>
            <a:r>
              <a:rPr lang="pt-PT" dirty="0" smtClean="0"/>
              <a:t> </a:t>
            </a:r>
            <a:r>
              <a:rPr lang="pt-PT" dirty="0" err="1" smtClean="0"/>
              <a:t>on</a:t>
            </a:r>
            <a:r>
              <a:rPr lang="pt-PT" dirty="0" smtClean="0"/>
              <a:t> </a:t>
            </a:r>
            <a:r>
              <a:rPr lang="pt-PT" dirty="0" err="1" smtClean="0"/>
              <a:t>σ</a:t>
            </a:r>
            <a:r>
              <a:rPr lang="pt-PT" dirty="0" smtClean="0"/>
              <a:t> x BR </a:t>
            </a:r>
            <a:r>
              <a:rPr lang="pt-PT" dirty="0" err="1" smtClean="0"/>
              <a:t>and</a:t>
            </a:r>
            <a:r>
              <a:rPr lang="pt-PT" dirty="0" smtClean="0"/>
              <a:t> </a:t>
            </a:r>
            <a:r>
              <a:rPr lang="pt-PT" dirty="0" err="1" smtClean="0"/>
              <a:t>on</a:t>
            </a:r>
            <a:r>
              <a:rPr lang="pt-PT" dirty="0" smtClean="0"/>
              <a:t> </a:t>
            </a:r>
            <a:r>
              <a:rPr lang="pt-PT" dirty="0" err="1"/>
              <a:t>m</a:t>
            </a:r>
            <a:r>
              <a:rPr lang="pt-PT" baseline="-25000" dirty="0" err="1"/>
              <a:t>H</a:t>
            </a:r>
            <a:r>
              <a:rPr lang="pt-PT" baseline="-25000" dirty="0" smtClean="0"/>
              <a:t>+</a:t>
            </a:r>
            <a:r>
              <a:rPr lang="pt-PT" dirty="0"/>
              <a:t> </a:t>
            </a:r>
            <a:r>
              <a:rPr lang="pt-PT" dirty="0" smtClean="0"/>
              <a:t>- </a:t>
            </a:r>
            <a:r>
              <a:rPr lang="pt-PT" dirty="0" err="1" smtClean="0"/>
              <a:t>tan</a:t>
            </a:r>
            <a:r>
              <a:rPr lang="pt-PT" dirty="0" smtClean="0"/>
              <a:t> β plane for </a:t>
            </a:r>
            <a:r>
              <a:rPr lang="pt-PT" dirty="0" err="1" smtClean="0"/>
              <a:t>two</a:t>
            </a:r>
            <a:r>
              <a:rPr lang="pt-PT" dirty="0" smtClean="0"/>
              <a:t> MSSM </a:t>
            </a:r>
            <a:r>
              <a:rPr lang="pt-PT" dirty="0" err="1" smtClean="0"/>
              <a:t>scenarios</a:t>
            </a:r>
            <a:endParaRPr lang="pt-PT" dirty="0" smtClean="0"/>
          </a:p>
          <a:p>
            <a:endParaRPr lang="pt-PT" dirty="0" smtClean="0"/>
          </a:p>
          <a:p>
            <a:endParaRPr lang="pt-PT" dirty="0"/>
          </a:p>
        </p:txBody>
      </p:sp>
      <p:sp>
        <p:nvSpPr>
          <p:cNvPr id="4" name="Date Placeholder 3"/>
          <p:cNvSpPr>
            <a:spLocks noGrp="1"/>
          </p:cNvSpPr>
          <p:nvPr>
            <p:ph type="dt" sz="half" idx="10"/>
          </p:nvPr>
        </p:nvSpPr>
        <p:spPr/>
        <p:txBody>
          <a:bodyPr/>
          <a:lstStyle/>
          <a:p>
            <a:r>
              <a:rPr lang="en-US" smtClean="0"/>
              <a:t>Ricardo Gonçalo</a:t>
            </a:r>
            <a:endParaRPr lang="pt-PT"/>
          </a:p>
        </p:txBody>
      </p:sp>
      <p:sp>
        <p:nvSpPr>
          <p:cNvPr id="5" name="Footer Placeholder 4"/>
          <p:cNvSpPr>
            <a:spLocks noGrp="1"/>
          </p:cNvSpPr>
          <p:nvPr>
            <p:ph type="ftr" sz="quarter" idx="11"/>
          </p:nvPr>
        </p:nvSpPr>
        <p:spPr/>
        <p:txBody>
          <a:bodyPr/>
          <a:lstStyle/>
          <a:p>
            <a:r>
              <a:rPr lang="pt-PT" smtClean="0"/>
              <a:t>Seminar 15 May 2019 - FCUL</a:t>
            </a:r>
            <a:endParaRPr lang="pt-PT"/>
          </a:p>
        </p:txBody>
      </p:sp>
      <p:sp>
        <p:nvSpPr>
          <p:cNvPr id="6" name="Slide Number Placeholder 5"/>
          <p:cNvSpPr>
            <a:spLocks noGrp="1"/>
          </p:cNvSpPr>
          <p:nvPr>
            <p:ph type="sldNum" sz="quarter" idx="12"/>
          </p:nvPr>
        </p:nvSpPr>
        <p:spPr/>
        <p:txBody>
          <a:bodyPr/>
          <a:lstStyle/>
          <a:p>
            <a:fld id="{9B03DFD9-BCD4-D04F-A8C7-92475F67CE52}" type="slidenum">
              <a:rPr lang="pt-PT" smtClean="0"/>
              <a:t>85</a:t>
            </a:fld>
            <a:endParaRPr lang="pt-PT"/>
          </a:p>
        </p:txBody>
      </p:sp>
      <p:sp>
        <p:nvSpPr>
          <p:cNvPr id="8" name="TextBox 7"/>
          <p:cNvSpPr txBox="1"/>
          <p:nvPr/>
        </p:nvSpPr>
        <p:spPr>
          <a:xfrm>
            <a:off x="5615608" y="8931"/>
            <a:ext cx="3528392" cy="369332"/>
          </a:xfrm>
          <a:prstGeom prst="rect">
            <a:avLst/>
          </a:prstGeom>
          <a:noFill/>
        </p:spPr>
        <p:txBody>
          <a:bodyPr wrap="square" rtlCol="0">
            <a:spAutoFit/>
          </a:bodyPr>
          <a:lstStyle/>
          <a:p>
            <a:pPr algn="r"/>
            <a:r>
              <a:rPr lang="pt-PT" dirty="0"/>
              <a:t> arXiv:</a:t>
            </a:r>
            <a:r>
              <a:rPr lang="pt-PT" dirty="0" smtClean="0"/>
              <a:t>1808.03599</a:t>
            </a:r>
            <a:endParaRPr lang="pt-PT" dirty="0"/>
          </a:p>
        </p:txBody>
      </p:sp>
      <p:grpSp>
        <p:nvGrpSpPr>
          <p:cNvPr id="13" name="Group 12"/>
          <p:cNvGrpSpPr/>
          <p:nvPr/>
        </p:nvGrpSpPr>
        <p:grpSpPr>
          <a:xfrm>
            <a:off x="0" y="16454"/>
            <a:ext cx="1620406" cy="1121490"/>
            <a:chOff x="7683061" y="1329901"/>
            <a:chExt cx="1454814" cy="970294"/>
          </a:xfrm>
        </p:grpSpPr>
        <p:pic>
          <p:nvPicPr>
            <p:cNvPr id="14" name="Picture 13"/>
            <p:cNvPicPr>
              <a:picLocks noChangeAspect="1"/>
            </p:cNvPicPr>
            <p:nvPr/>
          </p:nvPicPr>
          <p:blipFill>
            <a:blip r:embed="rId3"/>
            <a:stretch>
              <a:fillRect/>
            </a:stretch>
          </p:blipFill>
          <p:spPr>
            <a:xfrm>
              <a:off x="7683061" y="1329901"/>
              <a:ext cx="1454814" cy="955869"/>
            </a:xfrm>
            <a:prstGeom prst="rect">
              <a:avLst/>
            </a:prstGeom>
          </p:spPr>
        </p:pic>
        <p:sp>
          <p:nvSpPr>
            <p:cNvPr id="15" name="TextBox 14"/>
            <p:cNvSpPr txBox="1"/>
            <p:nvPr/>
          </p:nvSpPr>
          <p:spPr>
            <a:xfrm rot="20650050">
              <a:off x="7888743" y="1980655"/>
              <a:ext cx="1237398" cy="319540"/>
            </a:xfrm>
            <a:prstGeom prst="rect">
              <a:avLst/>
            </a:prstGeom>
            <a:noFill/>
          </p:spPr>
          <p:txBody>
            <a:bodyPr wrap="square" rtlCol="0">
              <a:spAutoFit/>
            </a:bodyPr>
            <a:lstStyle/>
            <a:p>
              <a:r>
                <a:rPr lang="pt-PT" b="1" dirty="0" smtClean="0">
                  <a:sym typeface="Wingdings"/>
                </a:rPr>
                <a:t>10 </a:t>
              </a:r>
              <a:r>
                <a:rPr lang="pt-PT" b="1" dirty="0" err="1" smtClean="0">
                  <a:sym typeface="Wingdings"/>
                </a:rPr>
                <a:t>Aug</a:t>
              </a:r>
              <a:r>
                <a:rPr lang="pt-PT" b="1" dirty="0" smtClean="0">
                  <a:sym typeface="Wingdings"/>
                </a:rPr>
                <a:t> </a:t>
              </a:r>
              <a:r>
                <a:rPr lang="pt-PT" b="1" dirty="0">
                  <a:sym typeface="Wingdings"/>
                </a:rPr>
                <a:t>2018</a:t>
              </a:r>
              <a:endParaRPr lang="pt-PT" dirty="0"/>
            </a:p>
          </p:txBody>
        </p:sp>
      </p:grpSp>
      <p:pic>
        <p:nvPicPr>
          <p:cNvPr id="16" name="Picture 15"/>
          <p:cNvPicPr>
            <a:picLocks noChangeAspect="1"/>
          </p:cNvPicPr>
          <p:nvPr/>
        </p:nvPicPr>
        <p:blipFill>
          <a:blip r:embed="rId4"/>
          <a:stretch>
            <a:fillRect/>
          </a:stretch>
        </p:blipFill>
        <p:spPr>
          <a:xfrm>
            <a:off x="5842815" y="1110508"/>
            <a:ext cx="2977657" cy="2102468"/>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782215" y="3212976"/>
            <a:ext cx="2904585" cy="2868334"/>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140035" y="3212976"/>
            <a:ext cx="4040478" cy="2911431"/>
          </a:xfrm>
          <a:prstGeom prst="rect">
            <a:avLst/>
          </a:prstGeom>
        </p:spPr>
      </p:pic>
    </p:spTree>
    <p:extLst>
      <p:ext uri="{BB962C8B-B14F-4D97-AF65-F5344CB8AC3E}">
        <p14:creationId xmlns:p14="http://schemas.microsoft.com/office/powerpoint/2010/main" val="32676220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Ricardo Gonçalo</a:t>
            </a:r>
            <a:endParaRPr lang="en-US"/>
          </a:p>
        </p:txBody>
      </p:sp>
      <p:sp>
        <p:nvSpPr>
          <p:cNvPr id="5" name="Footer Placeholder 4"/>
          <p:cNvSpPr>
            <a:spLocks noGrp="1"/>
          </p:cNvSpPr>
          <p:nvPr>
            <p:ph type="ftr" sz="quarter" idx="11"/>
          </p:nvPr>
        </p:nvSpPr>
        <p:spPr/>
        <p:txBody>
          <a:bodyPr/>
          <a:lstStyle/>
          <a:p>
            <a:r>
              <a:rPr lang="en-US" smtClean="0"/>
              <a:t>Seminar 15 May 2019 - FCUL</a:t>
            </a:r>
            <a:endParaRPr lang="en-US"/>
          </a:p>
        </p:txBody>
      </p:sp>
      <p:sp>
        <p:nvSpPr>
          <p:cNvPr id="6" name="Slide Number Placeholder 5"/>
          <p:cNvSpPr>
            <a:spLocks noGrp="1"/>
          </p:cNvSpPr>
          <p:nvPr>
            <p:ph type="sldNum" sz="quarter" idx="12"/>
          </p:nvPr>
        </p:nvSpPr>
        <p:spPr/>
        <p:txBody>
          <a:bodyPr/>
          <a:lstStyle/>
          <a:p>
            <a:fld id="{7B08EC5E-55E3-8448-9DC5-21BE8846BAF7}" type="slidenum">
              <a:rPr lang="en-US" smtClean="0"/>
              <a:t>9</a:t>
            </a:fld>
            <a:endParaRPr lang="en-US"/>
          </a:p>
        </p:txBody>
      </p:sp>
      <p:pic>
        <p:nvPicPr>
          <p:cNvPr id="3" name="Picture 2"/>
          <p:cNvPicPr>
            <a:picLocks noChangeAspect="1"/>
          </p:cNvPicPr>
          <p:nvPr/>
        </p:nvPicPr>
        <p:blipFill>
          <a:blip r:embed="rId3"/>
          <a:stretch>
            <a:fillRect/>
          </a:stretch>
        </p:blipFill>
        <p:spPr>
          <a:xfrm>
            <a:off x="0" y="0"/>
            <a:ext cx="9140642" cy="6858000"/>
          </a:xfrm>
          <a:prstGeom prst="rect">
            <a:avLst/>
          </a:prstGeom>
        </p:spPr>
      </p:pic>
    </p:spTree>
    <p:extLst>
      <p:ext uri="{BB962C8B-B14F-4D97-AF65-F5344CB8AC3E}">
        <p14:creationId xmlns:p14="http://schemas.microsoft.com/office/powerpoint/2010/main" val="1450337647"/>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4"/>
</p:tagLst>
</file>

<file path=ppt/tags/tag2.xml><?xml version="1.0" encoding="utf-8"?>
<p:tagLst xmlns:a="http://schemas.openxmlformats.org/drawingml/2006/main" xmlns:r="http://schemas.openxmlformats.org/officeDocument/2006/relationships" xmlns:p="http://schemas.openxmlformats.org/presentationml/2006/main">
  <p:tag name="TIMING" val="|41.9"/>
</p:tagLst>
</file>

<file path=ppt/tags/tag3.xml><?xml version="1.0" encoding="utf-8"?>
<p:tagLst xmlns:a="http://schemas.openxmlformats.org/drawingml/2006/main" xmlns:r="http://schemas.openxmlformats.org/officeDocument/2006/relationships" xmlns:p="http://schemas.openxmlformats.org/presentationml/2006/main">
  <p:tag name="TIMING" val="|17.6"/>
</p:tagLst>
</file>

<file path=ppt/tags/tag4.xml><?xml version="1.0" encoding="utf-8"?>
<p:tagLst xmlns:a="http://schemas.openxmlformats.org/drawingml/2006/main" xmlns:r="http://schemas.openxmlformats.org/officeDocument/2006/relationships" xmlns:p="http://schemas.openxmlformats.org/presentationml/2006/main">
  <p:tag name="TIMING" val="|8.9"/>
</p:tagLst>
</file>

<file path=ppt/tags/tag5.xml><?xml version="1.0" encoding="utf-8"?>
<p:tagLst xmlns:a="http://schemas.openxmlformats.org/drawingml/2006/main" xmlns:r="http://schemas.openxmlformats.org/officeDocument/2006/relationships" xmlns:p="http://schemas.openxmlformats.org/presentationml/2006/main">
  <p:tag name="TIMING" val="|8.9"/>
</p:tagLst>
</file>

<file path=ppt/tags/tag6.xml><?xml version="1.0" encoding="utf-8"?>
<p:tagLst xmlns:a="http://schemas.openxmlformats.org/drawingml/2006/main" xmlns:r="http://schemas.openxmlformats.org/officeDocument/2006/relationships" xmlns:p="http://schemas.openxmlformats.org/presentationml/2006/main">
  <p:tag name="TIMING" val="|25.9"/>
</p:tagLst>
</file>

<file path=ppt/tags/tag7.xml><?xml version="1.0" encoding="utf-8"?>
<p:tagLst xmlns:a="http://schemas.openxmlformats.org/drawingml/2006/main" xmlns:r="http://schemas.openxmlformats.org/officeDocument/2006/relationships" xmlns:p="http://schemas.openxmlformats.org/presentationml/2006/main">
  <p:tag name="TIMING" val="|6.6"/>
</p:tagLst>
</file>

<file path=ppt/tags/tag8.xml><?xml version="1.0" encoding="utf-8"?>
<p:tagLst xmlns:a="http://schemas.openxmlformats.org/drawingml/2006/main" xmlns:r="http://schemas.openxmlformats.org/officeDocument/2006/relationships" xmlns:p="http://schemas.openxmlformats.org/presentationml/2006/main">
  <p:tag name="TIMING" val="|28.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62316</TotalTime>
  <Words>8736</Words>
  <Application>Microsoft Macintosh PowerPoint</Application>
  <PresentationFormat>On-screen Show (4:3)</PresentationFormat>
  <Paragraphs>1053</Paragraphs>
  <Slides>85</Slides>
  <Notes>44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85</vt:i4>
      </vt:variant>
    </vt:vector>
  </HeadingPairs>
  <TitlesOfParts>
    <vt:vector size="87" baseType="lpstr">
      <vt:lpstr>Office Theme</vt:lpstr>
      <vt:lpstr>Equation</vt:lpstr>
      <vt:lpstr>News from the Higgs front</vt:lpstr>
      <vt:lpstr>Outlook </vt:lpstr>
      <vt:lpstr>The Standard Model of Particle Physics</vt:lpstr>
      <vt:lpstr>PowerPoint Presentation</vt:lpstr>
      <vt:lpstr>PowerPoint Presentation</vt:lpstr>
      <vt:lpstr>Symmetries in field theory</vt:lpstr>
      <vt:lpstr>PowerPoint Presentation</vt:lpstr>
      <vt:lpstr>The Standard Model of Particle Physics</vt:lpstr>
      <vt:lpstr>PowerPoint Presentation</vt:lpstr>
      <vt:lpstr>Why the Higgs?</vt:lpstr>
      <vt:lpstr>PowerPoint Presentation</vt:lpstr>
      <vt:lpstr>PowerPoint Presentation</vt:lpstr>
      <vt:lpstr>The Higgs Mechanism</vt:lpstr>
      <vt:lpstr>PowerPoint Presentation</vt:lpstr>
      <vt:lpstr>Electroweak symmetry breaking</vt:lpstr>
      <vt:lpstr>EWK Symmetry Breaking in Pictures</vt:lpstr>
      <vt:lpstr>What (we think) we know:</vt:lpstr>
      <vt:lpstr>Exploring the electroweak scale</vt:lpstr>
      <vt:lpstr>Tools of the Trade</vt:lpstr>
      <vt:lpstr>PowerPoint Presentation</vt:lpstr>
      <vt:lpstr>PowerPoint Presentation</vt:lpstr>
      <vt:lpstr>PowerPoint Presentation</vt:lpstr>
      <vt:lpstr>PowerPoint Presentation</vt:lpstr>
      <vt:lpstr>PowerPoint Presentation</vt:lpstr>
      <vt:lpstr>PowerPoint Presentation</vt:lpstr>
      <vt:lpstr>ATLAS, CMS and the LHC</vt:lpstr>
      <vt:lpstr>PowerPoint Presentation</vt:lpstr>
      <vt:lpstr>Higgs at the LHC</vt:lpstr>
      <vt:lpstr>Higgs @ the LHC</vt:lpstr>
      <vt:lpstr>Higgs @ the LHC</vt:lpstr>
      <vt:lpstr>The Run 1 legacy</vt:lpstr>
      <vt:lpstr>PowerPoint Presentation</vt:lpstr>
      <vt:lpstr>It takes time to get it right</vt:lpstr>
      <vt:lpstr>PowerPoint Presentation</vt:lpstr>
      <vt:lpstr>The Run 1 legacy</vt:lpstr>
      <vt:lpstr>The Run 1 legacy</vt:lpstr>
      <vt:lpstr>Probing the 125 GeV Higgs in Run 2</vt:lpstr>
      <vt:lpstr>Higgs boson mass</vt:lpstr>
      <vt:lpstr>Differential Higgs boson cross sections</vt:lpstr>
      <vt:lpstr>Higgs boson width</vt:lpstr>
      <vt:lpstr>Exploring the Yukawa sector</vt:lpstr>
      <vt:lpstr>Observation of Hττ</vt:lpstr>
      <vt:lpstr>Observation of Hττ</vt:lpstr>
      <vt:lpstr>Observation of ttH production</vt:lpstr>
      <vt:lpstr>ttH observation: bb and Multileptons</vt:lpstr>
      <vt:lpstr>ttH observation</vt:lpstr>
      <vt:lpstr>PowerPoint Presentation</vt:lpstr>
      <vt:lpstr>Next steps in ttH(bb) @ LIP</vt:lpstr>
      <vt:lpstr>Observation of Hbb</vt:lpstr>
      <vt:lpstr>Observation of Hbb</vt:lpstr>
      <vt:lpstr>Observation of Hbb</vt:lpstr>
      <vt:lpstr>PowerPoint Presentation</vt:lpstr>
      <vt:lpstr>Hbb @ LIP</vt:lpstr>
      <vt:lpstr>2nd generation Yukawa: Hμμ</vt:lpstr>
      <vt:lpstr>Combination</vt:lpstr>
      <vt:lpstr>Casting a wider net</vt:lpstr>
      <vt:lpstr>PowerPoint Presentation</vt:lpstr>
      <vt:lpstr>Higgs + Dark Matter</vt:lpstr>
      <vt:lpstr>Triple Higgs coupling</vt:lpstr>
      <vt:lpstr>The future</vt:lpstr>
      <vt:lpstr>LHC and HL-LHC timeline</vt:lpstr>
      <vt:lpstr>LHC Upgrades</vt:lpstr>
      <vt:lpstr>PowerPoint Presentation</vt:lpstr>
      <vt:lpstr>Future of Higgs: HL-LHC</vt:lpstr>
      <vt:lpstr>Summary</vt:lpstr>
      <vt:lpstr>In conclusion</vt:lpstr>
      <vt:lpstr>Free Bonus Slides</vt:lpstr>
      <vt:lpstr>PowerPoint Presentation</vt:lpstr>
      <vt:lpstr>Two Higgs Doublet Model (2HDM)</vt:lpstr>
      <vt:lpstr>Implications for 2HDM</vt:lpstr>
      <vt:lpstr>PowerPoint Presentation</vt:lpstr>
      <vt:lpstr>MW and Mt:       The Story So Far...</vt:lpstr>
      <vt:lpstr>Lagrangians, symmetries and all that</vt:lpstr>
      <vt:lpstr>Reminder: Lagrangians in classical mechanics</vt:lpstr>
      <vt:lpstr>Example</vt:lpstr>
      <vt:lpstr>Symmetries and conservation laws</vt:lpstr>
      <vt:lpstr>Let’s go to quantum fields...</vt:lpstr>
      <vt:lpstr>Now in quantum field theory…</vt:lpstr>
      <vt:lpstr>PowerPoint Presentation</vt:lpstr>
      <vt:lpstr>Gauge invariance</vt:lpstr>
      <vt:lpstr>Local gauge invariance and interactions</vt:lpstr>
      <vt:lpstr>Now for the problems...</vt:lpstr>
      <vt:lpstr>PowerPoint Presentation</vt:lpstr>
      <vt:lpstr>PowerPoint Presentation</vt:lpstr>
      <vt:lpstr>Charged Higgs: H+tb</vt:lpstr>
    </vt:vector>
  </TitlesOfParts>
  <Company>CERN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Ricardo Goncalo</dc:creator>
  <cp:lastModifiedBy>Ricardo Goncalo</cp:lastModifiedBy>
  <cp:revision>784</cp:revision>
  <dcterms:created xsi:type="dcterms:W3CDTF">2018-05-26T12:08:32Z</dcterms:created>
  <dcterms:modified xsi:type="dcterms:W3CDTF">2019-05-15T15:29:25Z</dcterms:modified>
</cp:coreProperties>
</file>