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14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5.xml" ContentType="application/vnd.openxmlformats-officedocument.presentationml.notesSlide+xml"/>
  <Override PartName="/ppt/embeddings/oleObject1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5"/>
  </p:notesMasterIdLst>
  <p:handoutMasterIdLst>
    <p:handoutMasterId r:id="rId116"/>
  </p:handoutMasterIdLst>
  <p:sldIdLst>
    <p:sldId id="256" r:id="rId2"/>
    <p:sldId id="257" r:id="rId3"/>
    <p:sldId id="321" r:id="rId4"/>
    <p:sldId id="331" r:id="rId5"/>
    <p:sldId id="451" r:id="rId6"/>
    <p:sldId id="455" r:id="rId7"/>
    <p:sldId id="448" r:id="rId8"/>
    <p:sldId id="431" r:id="rId9"/>
    <p:sldId id="428" r:id="rId10"/>
    <p:sldId id="432" r:id="rId11"/>
    <p:sldId id="324" r:id="rId12"/>
    <p:sldId id="434" r:id="rId13"/>
    <p:sldId id="326" r:id="rId14"/>
    <p:sldId id="436" r:id="rId15"/>
    <p:sldId id="438" r:id="rId16"/>
    <p:sldId id="443" r:id="rId17"/>
    <p:sldId id="454" r:id="rId18"/>
    <p:sldId id="453" r:id="rId19"/>
    <p:sldId id="335" r:id="rId20"/>
    <p:sldId id="437" r:id="rId21"/>
    <p:sldId id="456" r:id="rId22"/>
    <p:sldId id="342" r:id="rId23"/>
    <p:sldId id="345" r:id="rId24"/>
    <p:sldId id="457" r:id="rId25"/>
    <p:sldId id="459" r:id="rId26"/>
    <p:sldId id="479" r:id="rId27"/>
    <p:sldId id="258" r:id="rId28"/>
    <p:sldId id="468" r:id="rId29"/>
    <p:sldId id="471" r:id="rId30"/>
    <p:sldId id="477" r:id="rId31"/>
    <p:sldId id="289" r:id="rId32"/>
    <p:sldId id="465" r:id="rId33"/>
    <p:sldId id="485" r:id="rId34"/>
    <p:sldId id="364" r:id="rId35"/>
    <p:sldId id="462" r:id="rId36"/>
    <p:sldId id="461" r:id="rId37"/>
    <p:sldId id="460" r:id="rId38"/>
    <p:sldId id="362" r:id="rId39"/>
    <p:sldId id="363" r:id="rId40"/>
    <p:sldId id="463" r:id="rId41"/>
    <p:sldId id="452" r:id="rId42"/>
    <p:sldId id="478" r:id="rId43"/>
    <p:sldId id="296" r:id="rId44"/>
    <p:sldId id="366" r:id="rId45"/>
    <p:sldId id="486" r:id="rId46"/>
    <p:sldId id="489" r:id="rId47"/>
    <p:sldId id="488" r:id="rId48"/>
    <p:sldId id="492" r:id="rId49"/>
    <p:sldId id="493" r:id="rId50"/>
    <p:sldId id="490" r:id="rId51"/>
    <p:sldId id="495" r:id="rId52"/>
    <p:sldId id="384" r:id="rId53"/>
    <p:sldId id="422" r:id="rId54"/>
    <p:sldId id="497" r:id="rId55"/>
    <p:sldId id="500" r:id="rId56"/>
    <p:sldId id="390" r:id="rId57"/>
    <p:sldId id="391" r:id="rId58"/>
    <p:sldId id="409" r:id="rId59"/>
    <p:sldId id="410" r:id="rId60"/>
    <p:sldId id="386" r:id="rId61"/>
    <p:sldId id="387" r:id="rId62"/>
    <p:sldId id="381" r:id="rId63"/>
    <p:sldId id="388" r:id="rId64"/>
    <p:sldId id="496" r:id="rId65"/>
    <p:sldId id="297" r:id="rId66"/>
    <p:sldId id="392" r:id="rId67"/>
    <p:sldId id="406" r:id="rId68"/>
    <p:sldId id="407" r:id="rId69"/>
    <p:sldId id="408" r:id="rId70"/>
    <p:sldId id="415" r:id="rId71"/>
    <p:sldId id="419" r:id="rId72"/>
    <p:sldId id="420" r:id="rId73"/>
    <p:sldId id="421" r:id="rId74"/>
    <p:sldId id="423" r:id="rId75"/>
    <p:sldId id="424" r:id="rId76"/>
    <p:sldId id="425" r:id="rId77"/>
    <p:sldId id="275" r:id="rId78"/>
    <p:sldId id="276" r:id="rId79"/>
    <p:sldId id="277" r:id="rId80"/>
    <p:sldId id="281" r:id="rId81"/>
    <p:sldId id="284" r:id="rId82"/>
    <p:sldId id="285" r:id="rId83"/>
    <p:sldId id="286" r:id="rId84"/>
    <p:sldId id="293" r:id="rId85"/>
    <p:sldId id="294" r:id="rId86"/>
    <p:sldId id="295" r:id="rId87"/>
    <p:sldId id="298" r:id="rId88"/>
    <p:sldId id="299" r:id="rId89"/>
    <p:sldId id="300" r:id="rId90"/>
    <p:sldId id="301" r:id="rId91"/>
    <p:sldId id="302" r:id="rId92"/>
    <p:sldId id="303" r:id="rId93"/>
    <p:sldId id="304" r:id="rId94"/>
    <p:sldId id="305" r:id="rId95"/>
    <p:sldId id="306" r:id="rId96"/>
    <p:sldId id="312" r:id="rId97"/>
    <p:sldId id="313" r:id="rId98"/>
    <p:sldId id="314" r:id="rId99"/>
    <p:sldId id="315" r:id="rId100"/>
    <p:sldId id="316" r:id="rId101"/>
    <p:sldId id="472" r:id="rId102"/>
    <p:sldId id="473" r:id="rId103"/>
    <p:sldId id="474" r:id="rId104"/>
    <p:sldId id="263" r:id="rId105"/>
    <p:sldId id="264" r:id="rId106"/>
    <p:sldId id="265" r:id="rId107"/>
    <p:sldId id="272" r:id="rId108"/>
    <p:sldId id="475" r:id="rId109"/>
    <p:sldId id="476" r:id="rId110"/>
    <p:sldId id="261" r:id="rId111"/>
    <p:sldId id="365" r:id="rId112"/>
    <p:sldId id="367" r:id="rId113"/>
    <p:sldId id="368" r:id="rId1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40" autoAdjust="0"/>
  </p:normalViewPr>
  <p:slideViewPr>
    <p:cSldViewPr snapToGrid="0" snapToObjects="1">
      <p:cViewPr varScale="1">
        <p:scale>
          <a:sx n="80" d="100"/>
          <a:sy n="80" d="100"/>
        </p:scale>
        <p:origin x="-18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theme" Target="theme/theme1.xml"/><Relationship Id="rId121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notesMaster" Target="notesMasters/notesMaster1.xml"/><Relationship Id="rId116" Type="http://schemas.openxmlformats.org/officeDocument/2006/relationships/handoutMaster" Target="handoutMasters/handoutMaster1.xml"/><Relationship Id="rId117" Type="http://schemas.openxmlformats.org/officeDocument/2006/relationships/printerSettings" Target="printerSettings/printerSettings1.bin"/><Relationship Id="rId118" Type="http://schemas.openxmlformats.org/officeDocument/2006/relationships/presProps" Target="presProps.xml"/><Relationship Id="rId119" Type="http://schemas.openxmlformats.org/officeDocument/2006/relationships/viewProps" Target="viewProp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4" Type="http://schemas.openxmlformats.org/officeDocument/2006/relationships/image" Target="../media/image110.emf"/><Relationship Id="rId5" Type="http://schemas.openxmlformats.org/officeDocument/2006/relationships/image" Target="../media/image111.emf"/><Relationship Id="rId6" Type="http://schemas.openxmlformats.org/officeDocument/2006/relationships/image" Target="../media/image112.emf"/><Relationship Id="rId1" Type="http://schemas.openxmlformats.org/officeDocument/2006/relationships/image" Target="../media/image107.emf"/><Relationship Id="rId2" Type="http://schemas.openxmlformats.org/officeDocument/2006/relationships/image" Target="../media/image10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2.emf"/><Relationship Id="rId2" Type="http://schemas.openxmlformats.org/officeDocument/2006/relationships/image" Target="../media/image17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52589-1871-B341-905B-3B8003F096E7}" type="datetimeFigureOut">
              <a:rPr lang="en-US" smtClean="0"/>
              <a:t>22/02/17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EA28A-862B-9A4F-8E01-AC3D1DDAC1D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779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DB74D-11EA-1B4A-9554-C567BFF33928}" type="datetimeFigureOut">
              <a:rPr lang="en-US" smtClean="0"/>
              <a:t>22/02/17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6804-BC12-2E47-A5D0-09CBBB24ADD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8008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thought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knew</a:t>
            </a:r>
            <a:r>
              <a:rPr lang="pt-PT" dirty="0" smtClean="0"/>
              <a:t> – teoria e </a:t>
            </a:r>
            <a:r>
              <a:rPr lang="pt-PT" dirty="0" err="1" smtClean="0"/>
              <a:t>pre</a:t>
            </a:r>
            <a:r>
              <a:rPr lang="pt-PT" dirty="0" smtClean="0"/>
              <a:t>-LHC data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How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baseline="0" dirty="0" smtClean="0"/>
              <a:t> – experimental </a:t>
            </a:r>
            <a:r>
              <a:rPr lang="pt-PT" baseline="0" dirty="0" err="1" smtClean="0"/>
              <a:t>aspects</a:t>
            </a:r>
            <a:endParaRPr lang="pt-PT" dirty="0" smtClean="0"/>
          </a:p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–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found</a:t>
            </a:r>
            <a:r>
              <a:rPr lang="pt-PT" dirty="0" smtClean="0"/>
              <a:t> a </a:t>
            </a:r>
            <a:r>
              <a:rPr lang="pt-PT" dirty="0" err="1" smtClean="0"/>
              <a:t>Higgs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boson</a:t>
            </a:r>
            <a:endParaRPr lang="pt-P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found</a:t>
            </a:r>
            <a:r>
              <a:rPr lang="pt-PT" dirty="0" smtClean="0"/>
              <a:t> </a:t>
            </a:r>
            <a:r>
              <a:rPr lang="pt-PT" dirty="0" err="1" smtClean="0"/>
              <a:t>out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meantime</a:t>
            </a:r>
            <a:r>
              <a:rPr lang="pt-PT" dirty="0" smtClean="0"/>
              <a:t> – </a:t>
            </a:r>
            <a:r>
              <a:rPr lang="pt-PT" dirty="0" err="1" smtClean="0"/>
              <a:t>mass</a:t>
            </a:r>
            <a:r>
              <a:rPr lang="pt-PT" dirty="0" smtClean="0"/>
              <a:t>, spin,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parity</a:t>
            </a:r>
            <a:r>
              <a:rPr lang="pt-PT" baseline="0" dirty="0" smtClean="0"/>
              <a:t>, cross </a:t>
            </a:r>
            <a:r>
              <a:rPr lang="pt-PT" baseline="0" dirty="0" err="1" smtClean="0"/>
              <a:t>sections</a:t>
            </a:r>
            <a:endParaRPr lang="pt-PT" dirty="0" smtClean="0"/>
          </a:p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don’t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...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think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– teoria e</a:t>
            </a:r>
            <a:r>
              <a:rPr lang="pt-PT" baseline="0" dirty="0" smtClean="0"/>
              <a:t> </a:t>
            </a:r>
            <a:r>
              <a:rPr lang="pt-PT" dirty="0" smtClean="0"/>
              <a:t>o</a:t>
            </a:r>
            <a:r>
              <a:rPr lang="pt-PT" baseline="0" dirty="0" smtClean="0"/>
              <a:t> BSM </a:t>
            </a:r>
            <a:r>
              <a:rPr lang="pt-PT" baseline="0" dirty="0" err="1" smtClean="0"/>
              <a:t>Higgs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7153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Demanding local gauge conservation resulted in obtaining a new field (the photon) and its interactions with the fermion fields. This is the blueprint of all Standard Model theories (called “Gauge theories”).</a:t>
            </a:r>
          </a:p>
          <a:p>
            <a:pPr marL="0" indent="0">
              <a:buNone/>
            </a:pPr>
            <a:r>
              <a:rPr lang="en-GB" dirty="0" smtClean="0"/>
              <a:t>Gauge theories are automatically </a:t>
            </a:r>
            <a:r>
              <a:rPr lang="en-GB" dirty="0" err="1" smtClean="0"/>
              <a:t>renormalizable</a:t>
            </a:r>
            <a:r>
              <a:rPr lang="en-GB" dirty="0" smtClean="0"/>
              <a:t> (‘t </a:t>
            </a:r>
            <a:r>
              <a:rPr lang="en-GB" dirty="0" err="1" smtClean="0"/>
              <a:t>Hooft</a:t>
            </a:r>
            <a:r>
              <a:rPr lang="en-GB" dirty="0" smtClean="0"/>
              <a:t> &amp; </a:t>
            </a:r>
            <a:r>
              <a:rPr lang="en-GB" dirty="0" err="1" smtClean="0"/>
              <a:t>Veltman’s</a:t>
            </a:r>
            <a:r>
              <a:rPr lang="en-GB" dirty="0" smtClean="0"/>
              <a:t> Nobel prize) i.e. don’t produce nonsense.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3700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Peter </a:t>
            </a:r>
            <a:r>
              <a:rPr lang="pt-PT" dirty="0" err="1" smtClean="0"/>
              <a:t>Ware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(</a:t>
            </a:r>
            <a:r>
              <a:rPr lang="pt-PT" dirty="0" err="1" smtClean="0"/>
              <a:t>born</a:t>
            </a:r>
            <a:r>
              <a:rPr lang="pt-PT" dirty="0" smtClean="0"/>
              <a:t> 29 </a:t>
            </a:r>
            <a:r>
              <a:rPr lang="pt-PT" dirty="0" err="1" smtClean="0"/>
              <a:t>May</a:t>
            </a:r>
            <a:r>
              <a:rPr lang="pt-PT" dirty="0" smtClean="0"/>
              <a:t> 1929)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dirty="0" err="1" smtClean="0"/>
              <a:t>British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, </a:t>
            </a:r>
            <a:r>
              <a:rPr lang="pt-PT" dirty="0" err="1" smtClean="0"/>
              <a:t>emeritus</a:t>
            </a:r>
            <a:r>
              <a:rPr lang="pt-PT" dirty="0" smtClean="0"/>
              <a:t> professor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Edinburgh.</a:t>
            </a:r>
            <a:r>
              <a:rPr lang="pt-PT" baseline="0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1960s,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broken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could</a:t>
            </a:r>
            <a:r>
              <a:rPr lang="pt-PT" dirty="0" smtClean="0"/>
              <a:t> </a:t>
            </a:r>
            <a:r>
              <a:rPr lang="pt-PT" dirty="0" err="1" smtClean="0"/>
              <a:t>explain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origin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elementary</a:t>
            </a:r>
            <a:r>
              <a:rPr lang="pt-PT" dirty="0" smtClean="0"/>
              <a:t> </a:t>
            </a:r>
            <a:r>
              <a:rPr lang="pt-PT" dirty="0" err="1" smtClean="0"/>
              <a:t>particles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general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W </a:t>
            </a:r>
            <a:r>
              <a:rPr lang="pt-PT" dirty="0" err="1" smtClean="0"/>
              <a:t>and</a:t>
            </a:r>
            <a:r>
              <a:rPr lang="pt-PT" dirty="0" smtClean="0"/>
              <a:t> Z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particular.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so-called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mechanism</a:t>
            </a:r>
            <a:r>
              <a:rPr lang="pt-PT" dirty="0" smtClean="0"/>
              <a:t>,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physicists</a:t>
            </a:r>
            <a:r>
              <a:rPr lang="pt-PT" dirty="0" smtClean="0"/>
              <a:t> </a:t>
            </a:r>
            <a:r>
              <a:rPr lang="pt-PT" dirty="0" err="1" smtClean="0"/>
              <a:t>besides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same</a:t>
            </a:r>
            <a:r>
              <a:rPr lang="pt-PT" dirty="0" smtClean="0"/>
              <a:t> time, </a:t>
            </a:r>
            <a:r>
              <a:rPr lang="pt-PT" dirty="0" err="1" smtClean="0"/>
              <a:t>predicts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existence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detection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became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great</a:t>
            </a:r>
            <a:r>
              <a:rPr lang="pt-PT" dirty="0" smtClean="0"/>
              <a:t> </a:t>
            </a:r>
            <a:r>
              <a:rPr lang="pt-PT" dirty="0" err="1" smtClean="0"/>
              <a:t>goals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Robert </a:t>
            </a:r>
            <a:r>
              <a:rPr lang="pt-PT" dirty="0" err="1" smtClean="0"/>
              <a:t>Brout</a:t>
            </a:r>
            <a:r>
              <a:rPr lang="pt-PT" dirty="0" smtClean="0"/>
              <a:t> (1928 –2011)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Belgian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significant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elementary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Professor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Université</a:t>
            </a:r>
            <a:r>
              <a:rPr lang="pt-PT" dirty="0" smtClean="0"/>
              <a:t> Libre de </a:t>
            </a:r>
            <a:r>
              <a:rPr lang="pt-PT" dirty="0" err="1" smtClean="0"/>
              <a:t>Bruxelles</a:t>
            </a:r>
            <a:r>
              <a:rPr lang="pt-PT" dirty="0" smtClean="0"/>
              <a:t>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had</a:t>
            </a:r>
            <a:r>
              <a:rPr lang="pt-PT" dirty="0" smtClean="0"/>
              <a:t> </a:t>
            </a:r>
            <a:r>
              <a:rPr lang="pt-PT" dirty="0" err="1" smtClean="0"/>
              <a:t>created</a:t>
            </a:r>
            <a:r>
              <a:rPr lang="pt-PT" dirty="0" smtClean="0"/>
              <a:t>, </a:t>
            </a:r>
            <a:r>
              <a:rPr lang="pt-PT" dirty="0" err="1" smtClean="0"/>
              <a:t>together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François </a:t>
            </a:r>
            <a:r>
              <a:rPr lang="pt-PT" dirty="0" err="1" smtClean="0"/>
              <a:t>Englert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Service</a:t>
            </a:r>
            <a:r>
              <a:rPr lang="pt-PT" dirty="0" smtClean="0"/>
              <a:t> de </a:t>
            </a:r>
            <a:r>
              <a:rPr lang="pt-PT" dirty="0" err="1" smtClean="0"/>
              <a:t>Physique</a:t>
            </a:r>
            <a:r>
              <a:rPr lang="pt-PT" dirty="0" smtClean="0"/>
              <a:t> </a:t>
            </a:r>
            <a:r>
              <a:rPr lang="pt-PT" dirty="0" err="1" smtClean="0"/>
              <a:t>Théorique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François </a:t>
            </a:r>
            <a:r>
              <a:rPr lang="pt-PT" dirty="0" err="1" smtClean="0"/>
              <a:t>Baron</a:t>
            </a:r>
            <a:r>
              <a:rPr lang="pt-PT" dirty="0" smtClean="0"/>
              <a:t> </a:t>
            </a:r>
            <a:r>
              <a:rPr lang="pt-PT" dirty="0" err="1" smtClean="0"/>
              <a:t>Englert</a:t>
            </a:r>
            <a:r>
              <a:rPr lang="pt-PT" dirty="0" smtClean="0"/>
              <a:t> (</a:t>
            </a:r>
            <a:r>
              <a:rPr lang="pt-PT" dirty="0" err="1" smtClean="0"/>
              <a:t>born</a:t>
            </a:r>
            <a:r>
              <a:rPr lang="pt-PT" dirty="0" smtClean="0"/>
              <a:t> 1932)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dirty="0" err="1" smtClean="0"/>
              <a:t>Belgian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2013 Nobel </a:t>
            </a:r>
            <a:r>
              <a:rPr lang="pt-PT" dirty="0" err="1" smtClean="0"/>
              <a:t>prize</a:t>
            </a:r>
            <a:r>
              <a:rPr lang="pt-PT" dirty="0" smtClean="0"/>
              <a:t> </a:t>
            </a:r>
            <a:r>
              <a:rPr lang="pt-PT" dirty="0" err="1" smtClean="0"/>
              <a:t>laureate</a:t>
            </a:r>
            <a:r>
              <a:rPr lang="pt-PT" dirty="0" smtClean="0"/>
              <a:t> (</a:t>
            </a:r>
            <a:r>
              <a:rPr lang="pt-PT" dirty="0" err="1" smtClean="0"/>
              <a:t>shared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Peter </a:t>
            </a:r>
            <a:r>
              <a:rPr lang="pt-PT" dirty="0" err="1" smtClean="0"/>
              <a:t>Higgs</a:t>
            </a:r>
            <a:r>
              <a:rPr lang="pt-PT" dirty="0" smtClean="0"/>
              <a:t>).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Professor </a:t>
            </a:r>
            <a:r>
              <a:rPr lang="pt-PT" dirty="0" err="1" smtClean="0"/>
              <a:t>emeritus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Université</a:t>
            </a:r>
            <a:r>
              <a:rPr lang="pt-PT" dirty="0" smtClean="0"/>
              <a:t> libre de </a:t>
            </a:r>
            <a:r>
              <a:rPr lang="pt-PT" dirty="0" err="1" smtClean="0"/>
              <a:t>Bruxelles</a:t>
            </a:r>
            <a:r>
              <a:rPr lang="pt-PT" dirty="0" smtClean="0"/>
              <a:t> (ULB)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Service</a:t>
            </a:r>
            <a:r>
              <a:rPr lang="pt-PT" dirty="0" smtClean="0"/>
              <a:t> de </a:t>
            </a:r>
            <a:r>
              <a:rPr lang="pt-PT" dirty="0" err="1" smtClean="0"/>
              <a:t>Physique</a:t>
            </a:r>
            <a:r>
              <a:rPr lang="pt-PT" dirty="0" smtClean="0"/>
              <a:t> </a:t>
            </a:r>
            <a:r>
              <a:rPr lang="pt-PT" dirty="0" err="1" smtClean="0"/>
              <a:t>Théorique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a </a:t>
            </a:r>
            <a:r>
              <a:rPr lang="pt-PT" dirty="0" err="1" smtClean="0"/>
              <a:t>Sackler</a:t>
            </a:r>
            <a:r>
              <a:rPr lang="pt-PT" dirty="0" smtClean="0"/>
              <a:t> Professor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Special</a:t>
            </a:r>
            <a:r>
              <a:rPr lang="pt-PT" dirty="0" smtClean="0"/>
              <a:t> </a:t>
            </a:r>
            <a:r>
              <a:rPr lang="pt-PT" dirty="0" err="1" smtClean="0"/>
              <a:t>Appointment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School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Astronomy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Tel</a:t>
            </a:r>
            <a:r>
              <a:rPr lang="pt-PT" dirty="0" smtClean="0"/>
              <a:t> </a:t>
            </a:r>
            <a:r>
              <a:rPr lang="pt-PT" dirty="0" err="1" smtClean="0"/>
              <a:t>Aviv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a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Institute</a:t>
            </a:r>
            <a:r>
              <a:rPr lang="pt-PT" dirty="0" smtClean="0"/>
              <a:t> for Quantum </a:t>
            </a:r>
            <a:r>
              <a:rPr lang="pt-PT" dirty="0" err="1" smtClean="0"/>
              <a:t>Studies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Chapman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California</a:t>
            </a:r>
            <a:r>
              <a:rPr lang="pt-PT" dirty="0" smtClean="0"/>
              <a:t>. </a:t>
            </a:r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0168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production channels:</a:t>
            </a:r>
            <a:r>
              <a:rPr lang="en-US" baseline="0" dirty="0" smtClean="0"/>
              <a:t> gluon fusion, Vector Boson Fusion, associated production with vector bosons, associated production with </a:t>
            </a:r>
            <a:r>
              <a:rPr lang="en-US" baseline="0" dirty="0" err="1" smtClean="0"/>
              <a:t>ttbar</a:t>
            </a:r>
            <a:r>
              <a:rPr lang="en-US" baseline="0" dirty="0" smtClean="0"/>
              <a:t> pair</a:t>
            </a:r>
          </a:p>
          <a:p>
            <a:r>
              <a:rPr lang="en-US" baseline="0" smtClean="0"/>
              <a:t>Animation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A34FF-FE96-AF41-8A94-FE80A8CBDD1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Em 2008 eu era um jovem </a:t>
            </a:r>
            <a:r>
              <a:rPr lang="pt-PT" dirty="0" err="1" smtClean="0"/>
              <a:t>postdoc</a:t>
            </a:r>
            <a:r>
              <a:rPr lang="pt-PT" dirty="0" smtClean="0"/>
              <a:t> e fui à maior conferência anual de HEP mostrar o que esperávamos</a:t>
            </a:r>
            <a:r>
              <a:rPr lang="pt-PT" baseline="0" dirty="0" smtClean="0"/>
              <a:t> ver em Atlas e CMS. Todas as apresentações experimentais sobre o </a:t>
            </a:r>
            <a:r>
              <a:rPr lang="pt-PT" baseline="0" dirty="0" err="1" smtClean="0"/>
              <a:t>Higgs</a:t>
            </a:r>
            <a:r>
              <a:rPr lang="pt-PT" baseline="0" dirty="0" smtClean="0"/>
              <a:t> nas décadas anteriores acabavam a dizer: “não vimos nada e estabelecemos onde o </a:t>
            </a:r>
            <a:r>
              <a:rPr lang="pt-PT" baseline="0" dirty="0" err="1" smtClean="0"/>
              <a:t>Higgs</a:t>
            </a:r>
            <a:r>
              <a:rPr lang="pt-PT" baseline="0" dirty="0" smtClean="0"/>
              <a:t> não está”</a:t>
            </a:r>
          </a:p>
          <a:p>
            <a:r>
              <a:rPr lang="pt-PT" baseline="0" dirty="0" smtClean="0"/>
              <a:t>Em 2011 fui à conferência de HEP da sociedade europeia de física e pela primeira vez o ambiente mudou: as apresentações de Atlas e CMS mostraram que havia um pequeno sinal nas duas experiências. Pensámos logo que a descoberta do </a:t>
            </a:r>
            <a:r>
              <a:rPr lang="pt-PT" baseline="0" dirty="0" err="1" smtClean="0"/>
              <a:t>Higgs</a:t>
            </a:r>
            <a:r>
              <a:rPr lang="pt-PT" baseline="0" dirty="0" smtClean="0"/>
              <a:t> estava iminente. </a:t>
            </a:r>
            <a:r>
              <a:rPr lang="pt-PT" baseline="0" dirty="0" err="1" smtClean="0"/>
              <a:t>Fizémos</a:t>
            </a:r>
            <a:r>
              <a:rPr lang="pt-PT" baseline="0" dirty="0" smtClean="0"/>
              <a:t> uma festa entre as pessoas do </a:t>
            </a:r>
            <a:r>
              <a:rPr lang="pt-PT" baseline="0" dirty="0" err="1" smtClean="0"/>
              <a:t>Higgs</a:t>
            </a:r>
            <a:r>
              <a:rPr lang="pt-PT" baseline="0" dirty="0" smtClean="0"/>
              <a:t> de ATLAS e CMS para celebrar o </a:t>
            </a:r>
            <a:r>
              <a:rPr lang="pt-PT" baseline="0" dirty="0" err="1" smtClean="0"/>
              <a:t>Higgs</a:t>
            </a:r>
            <a:r>
              <a:rPr lang="pt-PT" baseline="0" dirty="0" smtClean="0"/>
              <a:t> com uma massa de 140 </a:t>
            </a:r>
            <a:r>
              <a:rPr lang="pt-PT" baseline="0" dirty="0" err="1" smtClean="0"/>
              <a:t>GeV</a:t>
            </a:r>
            <a:r>
              <a:rPr lang="pt-PT" baseline="0" dirty="0" smtClean="0"/>
              <a:t>....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40424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fun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had</a:t>
            </a:r>
            <a:r>
              <a:rPr lang="pt-PT" dirty="0" smtClean="0"/>
              <a:t> </a:t>
            </a:r>
            <a:r>
              <a:rPr lang="pt-PT" dirty="0" err="1" smtClean="0"/>
              <a:t>since</a:t>
            </a:r>
            <a:r>
              <a:rPr lang="pt-PT" dirty="0" smtClean="0"/>
              <a:t> 2012!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54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51566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Direct</a:t>
            </a:r>
            <a:r>
              <a:rPr lang="en-GB" baseline="0" dirty="0" smtClean="0"/>
              <a:t> access to top </a:t>
            </a:r>
            <a:r>
              <a:rPr lang="en-GB" baseline="0" dirty="0" err="1" smtClean="0"/>
              <a:t>yukawa</a:t>
            </a:r>
            <a:r>
              <a:rPr lang="en-GB" baseline="0" dirty="0" smtClean="0"/>
              <a:t> coupling</a:t>
            </a:r>
          </a:p>
          <a:p>
            <a:r>
              <a:rPr lang="en-GB" baseline="0" dirty="0" smtClean="0"/>
              <a:t>Gluon fusion loop may be contaminated by BSM particles </a:t>
            </a:r>
          </a:p>
          <a:p>
            <a:r>
              <a:rPr lang="en-GB" baseline="0" dirty="0" smtClean="0"/>
              <a:t>Complementary channel to measure CP quantum numbers – route to BSM in case H(125) is not a CP </a:t>
            </a:r>
            <a:r>
              <a:rPr lang="en-GB" baseline="0" dirty="0" err="1" smtClean="0"/>
              <a:t>eigenstate</a:t>
            </a:r>
            <a:endParaRPr lang="en-GB" baseline="0" dirty="0" smtClean="0"/>
          </a:p>
          <a:p>
            <a:r>
              <a:rPr lang="en-GB" baseline="0" dirty="0" smtClean="0"/>
              <a:t>But small </a:t>
            </a:r>
            <a:r>
              <a:rPr lang="en-GB" baseline="0" dirty="0" err="1" smtClean="0"/>
              <a:t>xsection</a:t>
            </a:r>
            <a:r>
              <a:rPr lang="en-GB" baseline="0" dirty="0" smtClean="0"/>
              <a:t> (1% of </a:t>
            </a:r>
            <a:r>
              <a:rPr lang="en-GB" baseline="0" dirty="0" err="1" smtClean="0"/>
              <a:t>ggF</a:t>
            </a:r>
            <a:r>
              <a:rPr lang="en-GB" baseline="0" dirty="0" smtClean="0"/>
              <a:t>) and complicated final state</a:t>
            </a:r>
          </a:p>
          <a:p>
            <a:r>
              <a:rPr lang="en-GB" baseline="0" dirty="0" smtClean="0"/>
              <a:t>Go for high-BR channels and look at </a:t>
            </a:r>
            <a:r>
              <a:rPr lang="en-GB" baseline="0" dirty="0" err="1" smtClean="0"/>
              <a:t>ttH</a:t>
            </a:r>
            <a:r>
              <a:rPr lang="en-GB" baseline="0" dirty="0" smtClean="0"/>
              <a:t>-&gt;gamma gamma (high purity)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DC132-CE26-5742-AF4F-3AA26BE95845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019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8427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Particulas</a:t>
            </a:r>
            <a:r>
              <a:rPr lang="pt-PT" dirty="0" smtClean="0"/>
              <a:t> fundamentais conhecidas; forças a que elas reagem; Z tem massa alta ao contrario de </a:t>
            </a:r>
            <a:r>
              <a:rPr lang="pt-PT" dirty="0" err="1" smtClean="0"/>
              <a:t>gamma</a:t>
            </a:r>
            <a:r>
              <a:rPr lang="pt-PT" dirty="0" smtClean="0"/>
              <a:t> e </a:t>
            </a:r>
            <a:r>
              <a:rPr lang="pt-PT" dirty="0" err="1" smtClean="0"/>
              <a:t>gluoes</a:t>
            </a:r>
            <a:r>
              <a:rPr lang="pt-PT" dirty="0" smtClean="0"/>
              <a:t>; </a:t>
            </a:r>
            <a:r>
              <a:rPr lang="pt-PT" dirty="0" err="1" smtClean="0"/>
              <a:t>Higgs</a:t>
            </a:r>
            <a:r>
              <a:rPr lang="pt-PT" dirty="0" smtClean="0"/>
              <a:t> pedra basilar do </a:t>
            </a:r>
            <a:r>
              <a:rPr lang="pt-PT" dirty="0" err="1" smtClean="0"/>
              <a:t>edificio</a:t>
            </a:r>
            <a:r>
              <a:rPr lang="pt-PT" dirty="0" smtClean="0"/>
              <a:t>; d</a:t>
            </a:r>
            <a:r>
              <a:rPr lang="pt-PT" dirty="0" smtClean="0"/>
              <a:t>á massa mas só pequena</a:t>
            </a:r>
            <a:r>
              <a:rPr lang="pt-PT" baseline="0" dirty="0" smtClean="0"/>
              <a:t> fração nos</a:t>
            </a:r>
            <a:r>
              <a:rPr lang="pt-PT" dirty="0" smtClean="0"/>
              <a:t> </a:t>
            </a:r>
            <a:r>
              <a:rPr lang="pt-PT" dirty="0" err="1" smtClean="0"/>
              <a:t>hadroes</a:t>
            </a:r>
            <a:r>
              <a:rPr lang="pt-PT" dirty="0" smtClean="0"/>
              <a:t>;</a:t>
            </a:r>
            <a:r>
              <a:rPr lang="pt-PT" baseline="0" dirty="0" smtClean="0"/>
              <a:t>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1312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Forças conhecidas transportadas por part</a:t>
            </a:r>
            <a:r>
              <a:rPr lang="pt-PT" dirty="0" smtClean="0"/>
              <a:t>ículas mensageiras; g afeta</a:t>
            </a:r>
            <a:r>
              <a:rPr lang="pt-PT" baseline="0" dirty="0" smtClean="0"/>
              <a:t> maçãs e galáxias; WZ dão processos de alcance mais pequeno que o núcleo; forte cola quarks dentro de protões </a:t>
            </a:r>
            <a:r>
              <a:rPr lang="pt-PT" dirty="0" smtClean="0"/>
              <a:t>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82080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Acoplamento (e intensidade do acoplamento) para cada força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0683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SM </a:t>
            </a:r>
            <a:r>
              <a:rPr lang="pt-PT" dirty="0" err="1" smtClean="0"/>
              <a:t>expectations</a:t>
            </a:r>
            <a:r>
              <a:rPr lang="pt-PT" baseline="0" dirty="0" smtClean="0"/>
              <a:t> match </a:t>
            </a:r>
            <a:r>
              <a:rPr lang="pt-PT" baseline="0" dirty="0" err="1" smtClean="0"/>
              <a:t>measurements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the</a:t>
            </a:r>
            <a:r>
              <a:rPr lang="pt-PT" baseline="0" dirty="0" smtClean="0"/>
              <a:t> LHC </a:t>
            </a:r>
            <a:r>
              <a:rPr lang="pt-PT" baseline="0" dirty="0" err="1" smtClean="0"/>
              <a:t>over</a:t>
            </a:r>
            <a:r>
              <a:rPr lang="pt-PT" baseline="0" dirty="0" smtClean="0"/>
              <a:t> a </a:t>
            </a:r>
            <a:r>
              <a:rPr lang="pt-PT" baseline="0" dirty="0" err="1" smtClean="0"/>
              <a:t>huge</a:t>
            </a:r>
            <a:r>
              <a:rPr lang="pt-PT" baseline="0" dirty="0" smtClean="0"/>
              <a:t> </a:t>
            </a:r>
            <a:r>
              <a:rPr lang="pt-PT" baseline="0" dirty="0" smtClean="0"/>
              <a:t>range (12 </a:t>
            </a:r>
            <a:r>
              <a:rPr lang="pt-PT" baseline="0" dirty="0" err="1" smtClean="0"/>
              <a:t>orders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magnitude)! </a:t>
            </a:r>
            <a:r>
              <a:rPr lang="pt-PT" baseline="0" dirty="0" err="1" smtClean="0"/>
              <a:t>Clearly</a:t>
            </a:r>
            <a:r>
              <a:rPr lang="pt-PT" baseline="0" dirty="0" smtClean="0"/>
              <a:t> </a:t>
            </a:r>
            <a:r>
              <a:rPr lang="pt-PT" baseline="0" dirty="0" err="1" smtClean="0"/>
              <a:t>we</a:t>
            </a:r>
            <a:r>
              <a:rPr lang="pt-PT" baseline="0" dirty="0" smtClean="0"/>
              <a:t> do </a:t>
            </a:r>
            <a:r>
              <a:rPr lang="pt-PT" baseline="0" dirty="0" err="1" smtClean="0"/>
              <a:t>know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something</a:t>
            </a:r>
            <a:r>
              <a:rPr lang="pt-PT" baseline="0" dirty="0" smtClean="0"/>
              <a:t>....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8375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Italian-French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astronomer</a:t>
            </a:r>
            <a:r>
              <a:rPr lang="pt-PT" dirty="0" smtClean="0"/>
              <a:t> Joseph-Louis </a:t>
            </a:r>
            <a:r>
              <a:rPr lang="pt-PT" dirty="0" err="1" smtClean="0"/>
              <a:t>Lagrange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1788 (</a:t>
            </a:r>
            <a:r>
              <a:rPr lang="pt-PT" dirty="0" err="1" smtClean="0"/>
              <a:t>born</a:t>
            </a:r>
            <a:r>
              <a:rPr lang="pt-PT" dirty="0" smtClean="0"/>
              <a:t> Giuseppe </a:t>
            </a:r>
            <a:r>
              <a:rPr lang="pt-PT" dirty="0" err="1" smtClean="0"/>
              <a:t>Lodovico</a:t>
            </a:r>
            <a:r>
              <a:rPr lang="pt-PT" dirty="0" smtClean="0"/>
              <a:t> </a:t>
            </a:r>
            <a:r>
              <a:rPr lang="pt-PT" dirty="0" err="1" smtClean="0"/>
              <a:t>Lagrangia</a:t>
            </a:r>
            <a:r>
              <a:rPr lang="pt-PT" dirty="0" smtClean="0"/>
              <a:t> to a </a:t>
            </a:r>
            <a:r>
              <a:rPr lang="pt-PT" dirty="0" err="1" smtClean="0"/>
              <a:t>french</a:t>
            </a:r>
            <a:r>
              <a:rPr lang="pt-PT" dirty="0" smtClean="0"/>
              <a:t> </a:t>
            </a:r>
            <a:r>
              <a:rPr lang="pt-PT" dirty="0" err="1" smtClean="0"/>
              <a:t>father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italian</a:t>
            </a:r>
            <a:r>
              <a:rPr lang="pt-PT" dirty="0" smtClean="0"/>
              <a:t> </a:t>
            </a:r>
            <a:r>
              <a:rPr lang="pt-PT" dirty="0" err="1" smtClean="0"/>
              <a:t>mother</a:t>
            </a:r>
            <a:r>
              <a:rPr lang="pt-PT" dirty="0" smtClean="0"/>
              <a:t>)</a:t>
            </a:r>
            <a:r>
              <a:rPr lang="pt-PT" baseline="0" dirty="0" smtClean="0"/>
              <a:t> </a:t>
            </a:r>
            <a:r>
              <a:rPr lang="pt-PT" dirty="0" err="1" smtClean="0"/>
              <a:t>lived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Turin</a:t>
            </a:r>
            <a:r>
              <a:rPr lang="pt-PT" dirty="0" smtClean="0"/>
              <a:t>, Berlin </a:t>
            </a:r>
            <a:r>
              <a:rPr lang="pt-PT" dirty="0" err="1" smtClean="0"/>
              <a:t>and</a:t>
            </a:r>
            <a:r>
              <a:rPr lang="pt-PT" dirty="0" smtClean="0"/>
              <a:t> Paris,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a </a:t>
            </a:r>
            <a:r>
              <a:rPr lang="pt-PT" dirty="0" err="1" smtClean="0"/>
              <a:t>renowned</a:t>
            </a:r>
            <a:r>
              <a:rPr lang="pt-PT" dirty="0" smtClean="0"/>
              <a:t> </a:t>
            </a:r>
            <a:r>
              <a:rPr lang="pt-PT" dirty="0" err="1" smtClean="0"/>
              <a:t>mathematicians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his</a:t>
            </a:r>
            <a:r>
              <a:rPr lang="pt-PT" baseline="0" dirty="0" smtClean="0"/>
              <a:t> age, </a:t>
            </a:r>
            <a:r>
              <a:rPr lang="pt-PT" baseline="0" dirty="0" err="1" smtClean="0"/>
              <a:t>teaching</a:t>
            </a:r>
            <a:r>
              <a:rPr lang="pt-PT" baseline="0" dirty="0" smtClean="0"/>
              <a:t> .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president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commission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baseline="0" dirty="0" smtClean="0"/>
              <a:t> </a:t>
            </a:r>
            <a:r>
              <a:rPr lang="pt-PT" dirty="0" err="1" smtClean="0"/>
              <a:t>defined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the</a:t>
            </a:r>
            <a:r>
              <a:rPr lang="pt-PT" baseline="0" dirty="0" smtClean="0"/>
              <a:t> metre </a:t>
            </a:r>
            <a:r>
              <a:rPr lang="pt-PT" baseline="0" dirty="0" err="1" smtClean="0"/>
              <a:t>and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kilogram</a:t>
            </a:r>
            <a:r>
              <a:rPr lang="pt-PT" baseline="0" dirty="0" smtClean="0"/>
              <a:t> as </a:t>
            </a:r>
            <a:r>
              <a:rPr lang="pt-PT" baseline="0" dirty="0" err="1" smtClean="0"/>
              <a:t>units</a:t>
            </a:r>
            <a:r>
              <a:rPr lang="pt-PT" baseline="0" dirty="0" smtClean="0"/>
              <a:t>. </a:t>
            </a:r>
            <a:r>
              <a:rPr lang="pt-PT" dirty="0" smtClean="0"/>
              <a:t>Fourier,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attended</a:t>
            </a:r>
            <a:r>
              <a:rPr lang="pt-PT" dirty="0" smtClean="0"/>
              <a:t>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lectures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1795, </a:t>
            </a:r>
            <a:r>
              <a:rPr lang="pt-PT" dirty="0" err="1" smtClean="0"/>
              <a:t>wrote</a:t>
            </a:r>
            <a:r>
              <a:rPr lang="pt-PT" dirty="0" smtClean="0"/>
              <a:t>:</a:t>
            </a:r>
            <a:r>
              <a:rPr lang="pt-PT" baseline="0" dirty="0" smtClean="0"/>
              <a:t> “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voice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feeble</a:t>
            </a:r>
            <a:r>
              <a:rPr lang="pt-PT" dirty="0" smtClean="0"/>
              <a:t>,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least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does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become</a:t>
            </a:r>
            <a:r>
              <a:rPr lang="pt-PT" dirty="0" smtClean="0"/>
              <a:t> </a:t>
            </a:r>
            <a:r>
              <a:rPr lang="pt-PT" dirty="0" err="1" smtClean="0"/>
              <a:t>heated</a:t>
            </a:r>
            <a:r>
              <a:rPr lang="pt-PT" dirty="0" smtClean="0"/>
              <a:t>;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a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marked</a:t>
            </a:r>
            <a:r>
              <a:rPr lang="pt-PT" dirty="0" smtClean="0"/>
              <a:t> </a:t>
            </a:r>
            <a:r>
              <a:rPr lang="pt-PT" dirty="0" err="1" smtClean="0"/>
              <a:t>Italian</a:t>
            </a:r>
            <a:r>
              <a:rPr lang="pt-PT" dirty="0" smtClean="0"/>
              <a:t> </a:t>
            </a:r>
            <a:r>
              <a:rPr lang="pt-PT" dirty="0" err="1" smtClean="0"/>
              <a:t>accent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pronounces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s </a:t>
            </a:r>
            <a:r>
              <a:rPr lang="pt-PT" dirty="0" err="1" smtClean="0"/>
              <a:t>like</a:t>
            </a:r>
            <a:r>
              <a:rPr lang="pt-PT" dirty="0" smtClean="0"/>
              <a:t> z [...]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students</a:t>
            </a:r>
            <a:r>
              <a:rPr lang="pt-PT" dirty="0" smtClean="0"/>
              <a:t>,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whom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majority</a:t>
            </a:r>
            <a:r>
              <a:rPr lang="pt-PT" dirty="0" smtClean="0"/>
              <a:t> are </a:t>
            </a:r>
            <a:r>
              <a:rPr lang="pt-PT" dirty="0" err="1" smtClean="0"/>
              <a:t>incapable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appreciating</a:t>
            </a:r>
            <a:r>
              <a:rPr lang="pt-PT" dirty="0" smtClean="0"/>
              <a:t> </a:t>
            </a:r>
            <a:r>
              <a:rPr lang="pt-PT" dirty="0" err="1" smtClean="0"/>
              <a:t>him</a:t>
            </a:r>
            <a:r>
              <a:rPr lang="pt-PT" dirty="0" smtClean="0"/>
              <a:t>, </a:t>
            </a:r>
            <a:r>
              <a:rPr lang="pt-PT" dirty="0" err="1" smtClean="0"/>
              <a:t>give</a:t>
            </a:r>
            <a:r>
              <a:rPr lang="pt-PT" dirty="0" smtClean="0"/>
              <a:t> </a:t>
            </a:r>
            <a:r>
              <a:rPr lang="pt-PT" dirty="0" err="1" smtClean="0"/>
              <a:t>him</a:t>
            </a:r>
            <a:r>
              <a:rPr lang="pt-PT" dirty="0" smtClean="0"/>
              <a:t> </a:t>
            </a:r>
            <a:r>
              <a:rPr lang="pt-PT" dirty="0" err="1" smtClean="0"/>
              <a:t>little</a:t>
            </a:r>
            <a:r>
              <a:rPr lang="pt-PT" dirty="0" smtClean="0"/>
              <a:t> </a:t>
            </a:r>
            <a:r>
              <a:rPr lang="pt-PT" dirty="0" err="1" smtClean="0"/>
              <a:t>welcome</a:t>
            </a:r>
            <a:r>
              <a:rPr lang="pt-PT" dirty="0" smtClean="0"/>
              <a:t>,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professeurs</a:t>
            </a:r>
            <a:r>
              <a:rPr lang="pt-PT" dirty="0" smtClean="0"/>
              <a:t> </a:t>
            </a:r>
            <a:r>
              <a:rPr lang="pt-PT" dirty="0" err="1" smtClean="0"/>
              <a:t>make</a:t>
            </a:r>
            <a:r>
              <a:rPr lang="pt-PT" dirty="0" smtClean="0"/>
              <a:t> </a:t>
            </a:r>
            <a:r>
              <a:rPr lang="pt-PT" dirty="0" err="1" smtClean="0"/>
              <a:t>amends</a:t>
            </a:r>
            <a:r>
              <a:rPr lang="pt-PT" dirty="0" smtClean="0"/>
              <a:t> for </a:t>
            </a:r>
            <a:r>
              <a:rPr lang="pt-PT" dirty="0" err="1" smtClean="0"/>
              <a:t>it</a:t>
            </a:r>
            <a:r>
              <a:rPr lang="pt-PT" dirty="0" smtClean="0"/>
              <a:t>.” </a:t>
            </a:r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en.wikipedia.org</a:t>
            </a:r>
            <a:r>
              <a:rPr lang="pt-PT" dirty="0" smtClean="0"/>
              <a:t>/</a:t>
            </a:r>
            <a:r>
              <a:rPr lang="pt-PT" dirty="0" err="1" smtClean="0"/>
              <a:t>wiki</a:t>
            </a:r>
            <a:r>
              <a:rPr lang="pt-PT" dirty="0" smtClean="0"/>
              <a:t>/Joseph-</a:t>
            </a:r>
            <a:r>
              <a:rPr lang="pt-PT" dirty="0" err="1" smtClean="0"/>
              <a:t>Louis_Lagrange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Amalie</a:t>
            </a:r>
            <a:r>
              <a:rPr lang="pt-PT" dirty="0" smtClean="0"/>
              <a:t> </a:t>
            </a:r>
            <a:r>
              <a:rPr lang="pt-PT" dirty="0" err="1" smtClean="0"/>
              <a:t>Emmy</a:t>
            </a:r>
            <a:r>
              <a:rPr lang="pt-PT" dirty="0" smtClean="0"/>
              <a:t>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German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for </a:t>
            </a:r>
            <a:r>
              <a:rPr lang="pt-PT" dirty="0" err="1" smtClean="0"/>
              <a:t>her</a:t>
            </a:r>
            <a:r>
              <a:rPr lang="pt-PT" dirty="0" smtClean="0"/>
              <a:t> </a:t>
            </a:r>
            <a:r>
              <a:rPr lang="pt-PT" dirty="0" err="1" smtClean="0"/>
              <a:t>landmark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abstract</a:t>
            </a:r>
            <a:r>
              <a:rPr lang="pt-PT" dirty="0" smtClean="0"/>
              <a:t> </a:t>
            </a:r>
            <a:r>
              <a:rPr lang="pt-PT" dirty="0" err="1" smtClean="0"/>
              <a:t>algebra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, </a:t>
            </a:r>
            <a:r>
              <a:rPr lang="pt-PT" dirty="0" err="1" smtClean="0"/>
              <a:t>Noether's</a:t>
            </a:r>
            <a:r>
              <a:rPr lang="pt-PT" dirty="0" smtClean="0"/>
              <a:t> </a:t>
            </a:r>
            <a:r>
              <a:rPr lang="pt-PT" dirty="0" err="1" smtClean="0"/>
              <a:t>theorem</a:t>
            </a:r>
            <a:r>
              <a:rPr lang="pt-PT" dirty="0" smtClean="0"/>
              <a:t> </a:t>
            </a:r>
            <a:r>
              <a:rPr lang="pt-PT" dirty="0" err="1" smtClean="0"/>
              <a:t>explains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connection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conservation</a:t>
            </a:r>
            <a:r>
              <a:rPr lang="pt-PT" dirty="0" smtClean="0"/>
              <a:t> </a:t>
            </a:r>
            <a:r>
              <a:rPr lang="pt-PT" dirty="0" err="1" smtClean="0"/>
              <a:t>laws</a:t>
            </a:r>
            <a:r>
              <a:rPr lang="pt-PT" dirty="0" smtClean="0"/>
              <a:t>.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born</a:t>
            </a:r>
            <a:r>
              <a:rPr lang="pt-PT" dirty="0" smtClean="0"/>
              <a:t> to a </a:t>
            </a:r>
            <a:r>
              <a:rPr lang="pt-PT" dirty="0" err="1" smtClean="0"/>
              <a:t>Jewish</a:t>
            </a:r>
            <a:r>
              <a:rPr lang="pt-PT" dirty="0" smtClean="0"/>
              <a:t> </a:t>
            </a:r>
            <a:r>
              <a:rPr lang="pt-PT" dirty="0" err="1" smtClean="0"/>
              <a:t>family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Germany</a:t>
            </a:r>
            <a:r>
              <a:rPr lang="pt-PT" dirty="0" smtClean="0"/>
              <a:t>; </a:t>
            </a:r>
            <a:r>
              <a:rPr lang="pt-PT" dirty="0" err="1" smtClean="0"/>
              <a:t>her</a:t>
            </a:r>
            <a:r>
              <a:rPr lang="pt-PT" dirty="0" smtClean="0"/>
              <a:t> </a:t>
            </a:r>
            <a:r>
              <a:rPr lang="pt-PT" dirty="0" err="1" smtClean="0"/>
              <a:t>father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mathematician</a:t>
            </a:r>
            <a:r>
              <a:rPr lang="pt-PT" dirty="0" smtClean="0"/>
              <a:t>, Max </a:t>
            </a:r>
            <a:r>
              <a:rPr lang="pt-PT" dirty="0" err="1" smtClean="0"/>
              <a:t>Noether</a:t>
            </a:r>
            <a:r>
              <a:rPr lang="pt-PT" dirty="0" smtClean="0"/>
              <a:t>.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studied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Erlangen.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invited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David </a:t>
            </a:r>
            <a:r>
              <a:rPr lang="pt-PT" dirty="0" err="1" smtClean="0"/>
              <a:t>Hilbert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Felix</a:t>
            </a:r>
            <a:r>
              <a:rPr lang="pt-PT" dirty="0" smtClean="0"/>
              <a:t> Klein to </a:t>
            </a:r>
            <a:r>
              <a:rPr lang="pt-PT" dirty="0" err="1" smtClean="0"/>
              <a:t>join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department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Göttingen</a:t>
            </a:r>
            <a:r>
              <a:rPr lang="pt-PT" dirty="0" smtClean="0"/>
              <a:t>, a </a:t>
            </a:r>
            <a:r>
              <a:rPr lang="pt-PT" dirty="0" err="1" smtClean="0"/>
              <a:t>world-renowned</a:t>
            </a:r>
            <a:r>
              <a:rPr lang="pt-PT" dirty="0" smtClean="0"/>
              <a:t> </a:t>
            </a:r>
            <a:r>
              <a:rPr lang="pt-PT" dirty="0" err="1" smtClean="0"/>
              <a:t>center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research</a:t>
            </a:r>
            <a:r>
              <a:rPr lang="pt-PT" dirty="0" smtClean="0"/>
              <a:t>.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philologists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historians</a:t>
            </a:r>
            <a:r>
              <a:rPr lang="pt-PT" dirty="0" smtClean="0"/>
              <a:t> </a:t>
            </a:r>
            <a:r>
              <a:rPr lang="pt-PT" dirty="0" err="1" smtClean="0"/>
              <a:t>among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philosophical</a:t>
            </a:r>
            <a:r>
              <a:rPr lang="pt-PT" dirty="0" smtClean="0"/>
              <a:t> </a:t>
            </a:r>
            <a:r>
              <a:rPr lang="pt-PT" dirty="0" err="1" smtClean="0"/>
              <a:t>faculty</a:t>
            </a:r>
            <a:r>
              <a:rPr lang="pt-PT" dirty="0" smtClean="0"/>
              <a:t> </a:t>
            </a:r>
            <a:r>
              <a:rPr lang="pt-PT" dirty="0" err="1" smtClean="0"/>
              <a:t>blocked</a:t>
            </a:r>
            <a:r>
              <a:rPr lang="pt-PT" dirty="0" smtClean="0"/>
              <a:t> </a:t>
            </a:r>
            <a:r>
              <a:rPr lang="pt-PT" dirty="0" err="1" smtClean="0"/>
              <a:t>her</a:t>
            </a:r>
            <a:r>
              <a:rPr lang="pt-PT" dirty="0" smtClean="0"/>
              <a:t>: </a:t>
            </a:r>
            <a:r>
              <a:rPr lang="pt-PT" dirty="0" err="1" smtClean="0"/>
              <a:t>women</a:t>
            </a:r>
            <a:r>
              <a:rPr lang="pt-PT" dirty="0" smtClean="0"/>
              <a:t>, </a:t>
            </a:r>
            <a:r>
              <a:rPr lang="pt-PT" dirty="0" err="1" smtClean="0"/>
              <a:t>they</a:t>
            </a:r>
            <a:r>
              <a:rPr lang="pt-PT" dirty="0" smtClean="0"/>
              <a:t> </a:t>
            </a:r>
            <a:r>
              <a:rPr lang="pt-PT" dirty="0" err="1" smtClean="0"/>
              <a:t>insisted</a:t>
            </a:r>
            <a:r>
              <a:rPr lang="pt-PT" dirty="0" smtClean="0"/>
              <a:t>, </a:t>
            </a:r>
            <a:r>
              <a:rPr lang="pt-PT" dirty="0" err="1" smtClean="0"/>
              <a:t>should</a:t>
            </a:r>
            <a:r>
              <a:rPr lang="pt-PT" dirty="0" smtClean="0"/>
              <a:t>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become</a:t>
            </a:r>
            <a:r>
              <a:rPr lang="pt-PT" dirty="0" smtClean="0"/>
              <a:t> </a:t>
            </a:r>
            <a:r>
              <a:rPr lang="pt-PT" dirty="0" err="1" smtClean="0"/>
              <a:t>privatdozent</a:t>
            </a:r>
            <a:r>
              <a:rPr lang="pt-PT" dirty="0" smtClean="0"/>
              <a:t>.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faculty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protested</a:t>
            </a:r>
            <a:r>
              <a:rPr lang="pt-PT" dirty="0" smtClean="0"/>
              <a:t>: "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our</a:t>
            </a:r>
            <a:r>
              <a:rPr lang="pt-PT" dirty="0" smtClean="0"/>
              <a:t> </a:t>
            </a:r>
            <a:r>
              <a:rPr lang="pt-PT" dirty="0" err="1" smtClean="0"/>
              <a:t>soldiers</a:t>
            </a:r>
            <a:r>
              <a:rPr lang="pt-PT" dirty="0" smtClean="0"/>
              <a:t> </a:t>
            </a:r>
            <a:r>
              <a:rPr lang="pt-PT" dirty="0" err="1" smtClean="0"/>
              <a:t>think</a:t>
            </a:r>
            <a:r>
              <a:rPr lang="pt-PT" dirty="0" smtClean="0"/>
              <a:t> </a:t>
            </a:r>
            <a:r>
              <a:rPr lang="pt-PT" dirty="0" err="1" smtClean="0"/>
              <a:t>when</a:t>
            </a:r>
            <a:r>
              <a:rPr lang="pt-PT" dirty="0" smtClean="0"/>
              <a:t> </a:t>
            </a:r>
            <a:r>
              <a:rPr lang="pt-PT" dirty="0" err="1" smtClean="0"/>
              <a:t>they</a:t>
            </a:r>
            <a:r>
              <a:rPr lang="pt-PT" dirty="0" smtClean="0"/>
              <a:t> </a:t>
            </a:r>
            <a:r>
              <a:rPr lang="pt-PT" dirty="0" err="1" smtClean="0"/>
              <a:t>return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find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they</a:t>
            </a:r>
            <a:r>
              <a:rPr lang="pt-PT" dirty="0" smtClean="0"/>
              <a:t> are </a:t>
            </a:r>
            <a:r>
              <a:rPr lang="pt-PT" dirty="0" err="1" smtClean="0"/>
              <a:t>required</a:t>
            </a:r>
            <a:r>
              <a:rPr lang="pt-PT" dirty="0" smtClean="0"/>
              <a:t> to </a:t>
            </a:r>
            <a:r>
              <a:rPr lang="pt-PT" dirty="0" err="1" smtClean="0"/>
              <a:t>learn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feet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woman</a:t>
            </a:r>
            <a:r>
              <a:rPr lang="pt-PT" dirty="0" smtClean="0"/>
              <a:t>?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spent</a:t>
            </a:r>
            <a:r>
              <a:rPr lang="pt-PT" dirty="0" smtClean="0"/>
              <a:t> </a:t>
            </a:r>
            <a:r>
              <a:rPr lang="pt-PT" dirty="0" err="1" smtClean="0"/>
              <a:t>four</a:t>
            </a:r>
            <a:r>
              <a:rPr lang="pt-PT" dirty="0" smtClean="0"/>
              <a:t> </a:t>
            </a:r>
            <a:r>
              <a:rPr lang="pt-PT" dirty="0" err="1" smtClean="0"/>
              <a:t>years</a:t>
            </a:r>
            <a:r>
              <a:rPr lang="pt-PT" dirty="0" smtClean="0"/>
              <a:t> </a:t>
            </a:r>
            <a:r>
              <a:rPr lang="pt-PT" dirty="0" err="1" smtClean="0"/>
              <a:t>lecturing</a:t>
            </a:r>
            <a:r>
              <a:rPr lang="pt-PT" dirty="0" smtClean="0"/>
              <a:t> </a:t>
            </a:r>
            <a:r>
              <a:rPr lang="pt-PT" dirty="0" err="1" smtClean="0"/>
              <a:t>under</a:t>
            </a:r>
            <a:r>
              <a:rPr lang="pt-PT" dirty="0" smtClean="0"/>
              <a:t> </a:t>
            </a:r>
            <a:r>
              <a:rPr lang="pt-PT" dirty="0" err="1" smtClean="0"/>
              <a:t>Hilbert's</a:t>
            </a:r>
            <a:r>
              <a:rPr lang="pt-PT" dirty="0" smtClean="0"/>
              <a:t> </a:t>
            </a:r>
            <a:r>
              <a:rPr lang="pt-PT" dirty="0" err="1" smtClean="0"/>
              <a:t>name</a:t>
            </a:r>
            <a:r>
              <a:rPr lang="pt-PT" dirty="0" smtClean="0"/>
              <a:t>. </a:t>
            </a:r>
            <a:r>
              <a:rPr lang="pt-PT" dirty="0" err="1" smtClean="0"/>
              <a:t>Her</a:t>
            </a:r>
            <a:r>
              <a:rPr lang="pt-PT" dirty="0" smtClean="0"/>
              <a:t> </a:t>
            </a:r>
            <a:r>
              <a:rPr lang="pt-PT" dirty="0" err="1" smtClean="0"/>
              <a:t>habilitation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approved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1919.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remained</a:t>
            </a:r>
            <a:r>
              <a:rPr lang="pt-PT" dirty="0" smtClean="0"/>
              <a:t> a </a:t>
            </a:r>
            <a:r>
              <a:rPr lang="pt-PT" dirty="0" err="1" smtClean="0"/>
              <a:t>leading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Göttingen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department</a:t>
            </a:r>
            <a:r>
              <a:rPr lang="pt-PT" dirty="0" smtClean="0"/>
              <a:t> </a:t>
            </a:r>
            <a:r>
              <a:rPr lang="pt-PT" dirty="0" err="1" smtClean="0"/>
              <a:t>until</a:t>
            </a:r>
            <a:r>
              <a:rPr lang="pt-PT" dirty="0" smtClean="0"/>
              <a:t> 1933, </a:t>
            </a:r>
            <a:r>
              <a:rPr lang="pt-PT" dirty="0" err="1" smtClean="0"/>
              <a:t>when</a:t>
            </a:r>
            <a:r>
              <a:rPr lang="pt-PT" dirty="0" smtClean="0"/>
              <a:t> </a:t>
            </a:r>
            <a:r>
              <a:rPr lang="pt-PT" dirty="0" err="1" smtClean="0"/>
              <a:t>Germany's</a:t>
            </a:r>
            <a:r>
              <a:rPr lang="pt-PT" dirty="0" smtClean="0"/>
              <a:t> Nazi </a:t>
            </a:r>
            <a:r>
              <a:rPr lang="pt-PT" dirty="0" err="1" smtClean="0"/>
              <a:t>government</a:t>
            </a:r>
            <a:r>
              <a:rPr lang="pt-PT" dirty="0" smtClean="0"/>
              <a:t> </a:t>
            </a:r>
            <a:r>
              <a:rPr lang="pt-PT" dirty="0" err="1" smtClean="0"/>
              <a:t>dismissed</a:t>
            </a:r>
            <a:r>
              <a:rPr lang="pt-PT" dirty="0" smtClean="0"/>
              <a:t> </a:t>
            </a:r>
            <a:r>
              <a:rPr lang="pt-PT" dirty="0" err="1" smtClean="0"/>
              <a:t>Jews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positions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moved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United </a:t>
            </a:r>
            <a:r>
              <a:rPr lang="pt-PT" dirty="0" err="1" smtClean="0"/>
              <a:t>States</a:t>
            </a:r>
            <a:r>
              <a:rPr lang="pt-PT" dirty="0" smtClean="0"/>
              <a:t> to </a:t>
            </a:r>
            <a:r>
              <a:rPr lang="pt-PT" dirty="0" err="1" smtClean="0"/>
              <a:t>take</a:t>
            </a:r>
            <a:r>
              <a:rPr lang="pt-PT" dirty="0" smtClean="0"/>
              <a:t> </a:t>
            </a:r>
            <a:r>
              <a:rPr lang="pt-PT" dirty="0" err="1" smtClean="0"/>
              <a:t>up</a:t>
            </a:r>
            <a:r>
              <a:rPr lang="pt-PT" dirty="0" smtClean="0"/>
              <a:t> a </a:t>
            </a:r>
            <a:r>
              <a:rPr lang="pt-PT" dirty="0" err="1" smtClean="0"/>
              <a:t>position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Bryn</a:t>
            </a:r>
            <a:r>
              <a:rPr lang="pt-PT" dirty="0" smtClean="0"/>
              <a:t> </a:t>
            </a:r>
            <a:r>
              <a:rPr lang="pt-PT" dirty="0" err="1" smtClean="0"/>
              <a:t>Mawr</a:t>
            </a:r>
            <a:r>
              <a:rPr lang="pt-PT" dirty="0" smtClean="0"/>
              <a:t> </a:t>
            </a:r>
            <a:r>
              <a:rPr lang="pt-PT" dirty="0" err="1" smtClean="0"/>
              <a:t>College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Pennsylvania</a:t>
            </a:r>
            <a:r>
              <a:rPr lang="pt-PT" dirty="0" smtClean="0"/>
              <a:t>. </a:t>
            </a:r>
            <a:r>
              <a:rPr lang="pt-PT" dirty="0" err="1" smtClean="0"/>
              <a:t>In</a:t>
            </a:r>
            <a:r>
              <a:rPr lang="pt-PT" dirty="0" smtClean="0"/>
              <a:t> 1935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underwent</a:t>
            </a:r>
            <a:r>
              <a:rPr lang="pt-PT" dirty="0" smtClean="0"/>
              <a:t> </a:t>
            </a:r>
            <a:r>
              <a:rPr lang="pt-PT" dirty="0" err="1" smtClean="0"/>
              <a:t>surgery</a:t>
            </a:r>
            <a:r>
              <a:rPr lang="pt-PT" dirty="0" smtClean="0"/>
              <a:t> for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ovarian</a:t>
            </a:r>
            <a:r>
              <a:rPr lang="pt-PT" dirty="0" smtClean="0"/>
              <a:t> </a:t>
            </a:r>
            <a:r>
              <a:rPr lang="pt-PT" dirty="0" err="1" smtClean="0"/>
              <a:t>cyst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, </a:t>
            </a:r>
            <a:r>
              <a:rPr lang="pt-PT" dirty="0" err="1" smtClean="0"/>
              <a:t>despite</a:t>
            </a:r>
            <a:r>
              <a:rPr lang="pt-PT" dirty="0" smtClean="0"/>
              <a:t> </a:t>
            </a:r>
            <a:r>
              <a:rPr lang="pt-PT" dirty="0" err="1" smtClean="0"/>
              <a:t>signs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recovery</a:t>
            </a:r>
            <a:r>
              <a:rPr lang="pt-PT" dirty="0" smtClean="0"/>
              <a:t>, </a:t>
            </a:r>
            <a:r>
              <a:rPr lang="pt-PT" dirty="0" err="1" smtClean="0"/>
              <a:t>died</a:t>
            </a:r>
            <a:r>
              <a:rPr lang="pt-PT" dirty="0" smtClean="0"/>
              <a:t> </a:t>
            </a:r>
            <a:r>
              <a:rPr lang="pt-PT" dirty="0" err="1" smtClean="0"/>
              <a:t>four</a:t>
            </a:r>
            <a:r>
              <a:rPr lang="pt-PT" dirty="0" smtClean="0"/>
              <a:t> </a:t>
            </a:r>
            <a:r>
              <a:rPr lang="pt-PT" dirty="0" err="1" smtClean="0"/>
              <a:t>days</a:t>
            </a:r>
            <a:r>
              <a:rPr lang="pt-PT" dirty="0" smtClean="0"/>
              <a:t> later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age </a:t>
            </a:r>
            <a:r>
              <a:rPr lang="pt-PT" dirty="0" err="1" smtClean="0"/>
              <a:t>of</a:t>
            </a:r>
            <a:r>
              <a:rPr lang="pt-PT" dirty="0" smtClean="0"/>
              <a:t> 53.</a:t>
            </a:r>
          </a:p>
          <a:p>
            <a:endParaRPr lang="pt-PT" dirty="0" smtClean="0"/>
          </a:p>
          <a:p>
            <a:r>
              <a:rPr lang="pt-PT" dirty="0" err="1" smtClean="0"/>
              <a:t>Leonhard</a:t>
            </a:r>
            <a:r>
              <a:rPr lang="pt-PT" dirty="0" smtClean="0"/>
              <a:t> Euler (1707 - 1783)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Swiss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, </a:t>
            </a:r>
            <a:r>
              <a:rPr lang="pt-PT" dirty="0" err="1" smtClean="0"/>
              <a:t>physicist</a:t>
            </a:r>
            <a:r>
              <a:rPr lang="pt-PT" dirty="0" smtClean="0"/>
              <a:t>, </a:t>
            </a:r>
            <a:r>
              <a:rPr lang="pt-PT" dirty="0" err="1" smtClean="0"/>
              <a:t>astronomer</a:t>
            </a:r>
            <a:r>
              <a:rPr lang="pt-PT" dirty="0" smtClean="0"/>
              <a:t>, </a:t>
            </a:r>
            <a:r>
              <a:rPr lang="pt-PT" dirty="0" err="1" smtClean="0"/>
              <a:t>logician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engineer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important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influential</a:t>
            </a:r>
            <a:r>
              <a:rPr lang="pt-PT" dirty="0" smtClean="0"/>
              <a:t> </a:t>
            </a:r>
            <a:r>
              <a:rPr lang="pt-PT" dirty="0" err="1" smtClean="0"/>
              <a:t>discoveries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 smtClean="0"/>
              <a:t>branches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like</a:t>
            </a:r>
            <a:r>
              <a:rPr lang="pt-PT" dirty="0" smtClean="0"/>
              <a:t> infinitesimal </a:t>
            </a:r>
            <a:r>
              <a:rPr lang="pt-PT" dirty="0" err="1" smtClean="0"/>
              <a:t>calculus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graph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while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making</a:t>
            </a:r>
            <a:r>
              <a:rPr lang="pt-PT" dirty="0" smtClean="0"/>
              <a:t> </a:t>
            </a:r>
            <a:r>
              <a:rPr lang="pt-PT" dirty="0" err="1" smtClean="0"/>
              <a:t>pioneering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branches</a:t>
            </a:r>
            <a:r>
              <a:rPr lang="pt-PT" dirty="0" smtClean="0"/>
              <a:t> </a:t>
            </a:r>
            <a:r>
              <a:rPr lang="pt-PT" dirty="0" err="1" smtClean="0"/>
              <a:t>such</a:t>
            </a:r>
            <a:r>
              <a:rPr lang="pt-PT" dirty="0" smtClean="0"/>
              <a:t> as </a:t>
            </a:r>
            <a:r>
              <a:rPr lang="pt-PT" dirty="0" err="1" smtClean="0"/>
              <a:t>topology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analytic</a:t>
            </a:r>
            <a:r>
              <a:rPr lang="pt-PT" dirty="0" smtClean="0"/>
              <a:t>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introduced</a:t>
            </a:r>
            <a:r>
              <a:rPr lang="pt-PT" dirty="0" smtClean="0"/>
              <a:t> </a:t>
            </a:r>
            <a:r>
              <a:rPr lang="pt-PT" dirty="0" err="1" smtClean="0"/>
              <a:t>much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modern</a:t>
            </a:r>
            <a:r>
              <a:rPr lang="pt-PT" dirty="0" smtClean="0"/>
              <a:t>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terminology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notation</a:t>
            </a:r>
            <a:r>
              <a:rPr lang="pt-PT" dirty="0" smtClean="0"/>
              <a:t>, </a:t>
            </a:r>
            <a:r>
              <a:rPr lang="pt-PT" dirty="0" err="1" smtClean="0"/>
              <a:t>particularly</a:t>
            </a:r>
            <a:r>
              <a:rPr lang="pt-PT" dirty="0" smtClean="0"/>
              <a:t> for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analysis</a:t>
            </a:r>
            <a:r>
              <a:rPr lang="pt-PT" dirty="0" smtClean="0"/>
              <a:t>, </a:t>
            </a:r>
            <a:r>
              <a:rPr lang="pt-PT" dirty="0" err="1" smtClean="0"/>
              <a:t>such</a:t>
            </a:r>
            <a:r>
              <a:rPr lang="pt-PT" dirty="0" smtClean="0"/>
              <a:t> as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notion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function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for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work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mechanics</a:t>
            </a:r>
            <a:r>
              <a:rPr lang="pt-PT" dirty="0" smtClean="0"/>
              <a:t>, </a:t>
            </a:r>
            <a:r>
              <a:rPr lang="pt-PT" dirty="0" err="1" smtClean="0"/>
              <a:t>fluid</a:t>
            </a:r>
            <a:r>
              <a:rPr lang="pt-PT" dirty="0" smtClean="0"/>
              <a:t> </a:t>
            </a:r>
            <a:r>
              <a:rPr lang="pt-PT" dirty="0" err="1" smtClean="0"/>
              <a:t>dynamics</a:t>
            </a:r>
            <a:r>
              <a:rPr lang="pt-PT" dirty="0" smtClean="0"/>
              <a:t>, </a:t>
            </a:r>
            <a:r>
              <a:rPr lang="pt-PT" dirty="0" err="1" smtClean="0"/>
              <a:t>optics</a:t>
            </a:r>
            <a:r>
              <a:rPr lang="pt-PT" dirty="0" smtClean="0"/>
              <a:t>, </a:t>
            </a:r>
            <a:r>
              <a:rPr lang="pt-PT" dirty="0" err="1" smtClean="0"/>
              <a:t>astronomy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music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. Euler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eminent</a:t>
            </a:r>
            <a:r>
              <a:rPr lang="pt-PT" dirty="0" smtClean="0"/>
              <a:t> </a:t>
            </a:r>
            <a:r>
              <a:rPr lang="pt-PT" dirty="0" err="1" smtClean="0"/>
              <a:t>mathematicians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18th </a:t>
            </a:r>
            <a:r>
              <a:rPr lang="pt-PT" dirty="0" err="1" smtClean="0"/>
              <a:t>century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held</a:t>
            </a:r>
            <a:r>
              <a:rPr lang="pt-PT" dirty="0" smtClean="0"/>
              <a:t> 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greatest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history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widely</a:t>
            </a:r>
            <a:r>
              <a:rPr lang="pt-PT" dirty="0" smtClean="0"/>
              <a:t> </a:t>
            </a:r>
            <a:r>
              <a:rPr lang="pt-PT" dirty="0" err="1" smtClean="0"/>
              <a:t>considered</a:t>
            </a:r>
            <a:r>
              <a:rPr lang="pt-PT" dirty="0" smtClean="0"/>
              <a:t> 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prolific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all</a:t>
            </a:r>
            <a:r>
              <a:rPr lang="pt-PT" dirty="0" smtClean="0"/>
              <a:t> time.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spent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adult</a:t>
            </a:r>
            <a:r>
              <a:rPr lang="pt-PT" dirty="0" smtClean="0"/>
              <a:t> </a:t>
            </a:r>
            <a:r>
              <a:rPr lang="pt-PT" dirty="0" err="1" smtClean="0"/>
              <a:t>life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St. </a:t>
            </a:r>
            <a:r>
              <a:rPr lang="pt-PT" dirty="0" err="1" smtClean="0"/>
              <a:t>Petersburg</a:t>
            </a:r>
            <a:r>
              <a:rPr lang="pt-PT" dirty="0" smtClean="0"/>
              <a:t>, </a:t>
            </a:r>
            <a:r>
              <a:rPr lang="pt-PT" dirty="0" err="1" smtClean="0"/>
              <a:t>Russia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Berlin, </a:t>
            </a:r>
            <a:r>
              <a:rPr lang="pt-PT" dirty="0" err="1" smtClean="0"/>
              <a:t>then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capital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Prussia</a:t>
            </a:r>
            <a:r>
              <a:rPr lang="pt-PT" dirty="0" smtClean="0"/>
              <a:t>. 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8427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Erwin</a:t>
            </a:r>
            <a:r>
              <a:rPr lang="pt-PT" dirty="0" smtClean="0"/>
              <a:t> </a:t>
            </a:r>
            <a:r>
              <a:rPr lang="pt-PT" dirty="0" err="1" smtClean="0"/>
              <a:t>Rudolf</a:t>
            </a:r>
            <a:r>
              <a:rPr lang="pt-PT" dirty="0" smtClean="0"/>
              <a:t> </a:t>
            </a:r>
            <a:r>
              <a:rPr lang="pt-PT" dirty="0" err="1" smtClean="0"/>
              <a:t>Josef</a:t>
            </a:r>
            <a:r>
              <a:rPr lang="pt-PT" dirty="0" smtClean="0"/>
              <a:t> </a:t>
            </a:r>
            <a:r>
              <a:rPr lang="pt-PT" dirty="0" err="1" smtClean="0"/>
              <a:t>Alexander</a:t>
            </a:r>
            <a:r>
              <a:rPr lang="pt-PT" dirty="0" smtClean="0"/>
              <a:t> </a:t>
            </a:r>
            <a:r>
              <a:rPr lang="pt-PT" dirty="0" err="1" smtClean="0"/>
              <a:t>Schrödinger</a:t>
            </a:r>
            <a:r>
              <a:rPr lang="pt-PT" dirty="0" smtClean="0"/>
              <a:t> (1887 –1961), </a:t>
            </a:r>
            <a:r>
              <a:rPr lang="pt-PT" dirty="0" err="1" smtClean="0"/>
              <a:t>sometimes</a:t>
            </a:r>
            <a:r>
              <a:rPr lang="pt-PT" dirty="0" smtClean="0"/>
              <a:t> </a:t>
            </a:r>
            <a:r>
              <a:rPr lang="pt-PT" dirty="0" err="1" smtClean="0"/>
              <a:t>written</a:t>
            </a:r>
            <a:r>
              <a:rPr lang="pt-PT" dirty="0" smtClean="0"/>
              <a:t> as </a:t>
            </a:r>
            <a:r>
              <a:rPr lang="pt-PT" dirty="0" err="1" smtClean="0"/>
              <a:t>Erwin</a:t>
            </a:r>
            <a:r>
              <a:rPr lang="pt-PT" dirty="0" smtClean="0"/>
              <a:t> </a:t>
            </a:r>
            <a:r>
              <a:rPr lang="pt-PT" dirty="0" err="1" smtClean="0"/>
              <a:t>Schrodinger</a:t>
            </a:r>
            <a:r>
              <a:rPr lang="pt-PT" dirty="0" smtClean="0"/>
              <a:t> </a:t>
            </a:r>
            <a:r>
              <a:rPr lang="pt-PT" dirty="0" err="1" smtClean="0"/>
              <a:t>or</a:t>
            </a:r>
            <a:r>
              <a:rPr lang="pt-PT" dirty="0" smtClean="0"/>
              <a:t> </a:t>
            </a:r>
            <a:r>
              <a:rPr lang="pt-PT" dirty="0" err="1" smtClean="0"/>
              <a:t>Erwin</a:t>
            </a:r>
            <a:r>
              <a:rPr lang="pt-PT" dirty="0" smtClean="0"/>
              <a:t> </a:t>
            </a:r>
            <a:r>
              <a:rPr lang="pt-PT" dirty="0" err="1" smtClean="0"/>
              <a:t>Schroedinger</a:t>
            </a:r>
            <a:r>
              <a:rPr lang="pt-PT" dirty="0" smtClean="0"/>
              <a:t>, </a:t>
            </a:r>
            <a:r>
              <a:rPr lang="pt-PT" dirty="0" err="1" smtClean="0"/>
              <a:t>was</a:t>
            </a:r>
            <a:r>
              <a:rPr lang="pt-PT" dirty="0" smtClean="0"/>
              <a:t> a Nobel </a:t>
            </a:r>
            <a:r>
              <a:rPr lang="pt-PT" dirty="0" err="1" smtClean="0"/>
              <a:t>Prize-winning</a:t>
            </a:r>
            <a:r>
              <a:rPr lang="pt-PT" dirty="0" smtClean="0"/>
              <a:t> </a:t>
            </a:r>
            <a:r>
              <a:rPr lang="pt-PT" dirty="0" err="1" smtClean="0"/>
              <a:t>Austrian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developed</a:t>
            </a:r>
            <a:r>
              <a:rPr lang="pt-PT" dirty="0" smtClean="0"/>
              <a:t> a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fundamental </a:t>
            </a:r>
            <a:r>
              <a:rPr lang="pt-PT" dirty="0" err="1" smtClean="0"/>
              <a:t>results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theory</a:t>
            </a:r>
            <a:r>
              <a:rPr lang="pt-PT" dirty="0" smtClean="0"/>
              <a:t>,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formed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basis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wave</a:t>
            </a:r>
            <a:r>
              <a:rPr lang="pt-PT" dirty="0" smtClean="0"/>
              <a:t> </a:t>
            </a:r>
            <a:r>
              <a:rPr lang="pt-PT" dirty="0" err="1" smtClean="0"/>
              <a:t>mechanics</a:t>
            </a:r>
            <a:r>
              <a:rPr lang="pt-PT" dirty="0" smtClean="0"/>
              <a:t>: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formulated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wave</a:t>
            </a:r>
            <a:r>
              <a:rPr lang="pt-PT" dirty="0" smtClean="0"/>
              <a:t> </a:t>
            </a:r>
            <a:r>
              <a:rPr lang="pt-PT" dirty="0" err="1" smtClean="0"/>
              <a:t>equation</a:t>
            </a:r>
            <a:r>
              <a:rPr lang="pt-PT" dirty="0" smtClean="0"/>
              <a:t> (</a:t>
            </a:r>
            <a:r>
              <a:rPr lang="pt-PT" dirty="0" err="1" smtClean="0"/>
              <a:t>stationary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time-</a:t>
            </a:r>
            <a:r>
              <a:rPr lang="pt-PT" dirty="0" err="1" smtClean="0"/>
              <a:t>dependent</a:t>
            </a:r>
            <a:r>
              <a:rPr lang="pt-PT" dirty="0" smtClean="0"/>
              <a:t> </a:t>
            </a:r>
            <a:r>
              <a:rPr lang="pt-PT" dirty="0" err="1" smtClean="0"/>
              <a:t>Schrödinger</a:t>
            </a:r>
            <a:r>
              <a:rPr lang="pt-PT" dirty="0" smtClean="0"/>
              <a:t> </a:t>
            </a:r>
            <a:r>
              <a:rPr lang="pt-PT" dirty="0" err="1" smtClean="0"/>
              <a:t>equation</a:t>
            </a:r>
            <a:r>
              <a:rPr lang="pt-PT" dirty="0" smtClean="0"/>
              <a:t>)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revealed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identity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development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formalism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matrix</a:t>
            </a:r>
            <a:r>
              <a:rPr lang="pt-PT" dirty="0" smtClean="0"/>
              <a:t> </a:t>
            </a:r>
            <a:r>
              <a:rPr lang="pt-PT" dirty="0" err="1" smtClean="0"/>
              <a:t>mechanics</a:t>
            </a:r>
            <a:r>
              <a:rPr lang="pt-PT" dirty="0" smtClean="0"/>
              <a:t>. </a:t>
            </a:r>
            <a:r>
              <a:rPr lang="pt-PT" dirty="0" err="1" smtClean="0"/>
              <a:t>Schrödinger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original </a:t>
            </a:r>
            <a:r>
              <a:rPr lang="pt-PT" dirty="0" err="1" smtClean="0"/>
              <a:t>interpretation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physical</a:t>
            </a:r>
            <a:r>
              <a:rPr lang="pt-PT" dirty="0" smtClean="0"/>
              <a:t> </a:t>
            </a:r>
            <a:r>
              <a:rPr lang="pt-PT" dirty="0" err="1" smtClean="0"/>
              <a:t>meaning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wave</a:t>
            </a:r>
            <a:r>
              <a:rPr lang="pt-PT" dirty="0" smtClean="0"/>
              <a:t> </a:t>
            </a:r>
            <a:r>
              <a:rPr lang="pt-PT" dirty="0" err="1" smtClean="0"/>
              <a:t>function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Richard </a:t>
            </a:r>
            <a:r>
              <a:rPr lang="pt-PT" dirty="0" err="1" smtClean="0"/>
              <a:t>Phillips</a:t>
            </a:r>
            <a:r>
              <a:rPr lang="pt-PT" dirty="0" smtClean="0"/>
              <a:t> </a:t>
            </a:r>
            <a:r>
              <a:rPr lang="pt-PT" dirty="0" err="1" smtClean="0"/>
              <a:t>Feynman</a:t>
            </a:r>
            <a:r>
              <a:rPr lang="pt-PT" dirty="0" smtClean="0"/>
              <a:t> (1918 –</a:t>
            </a:r>
            <a:r>
              <a:rPr lang="pt-PT" baseline="0" dirty="0" smtClean="0"/>
              <a:t> </a:t>
            </a:r>
            <a:r>
              <a:rPr lang="pt-PT" dirty="0" smtClean="0"/>
              <a:t>1988)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American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for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work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path</a:t>
            </a:r>
            <a:r>
              <a:rPr lang="pt-PT" dirty="0" smtClean="0"/>
              <a:t> integral </a:t>
            </a:r>
            <a:r>
              <a:rPr lang="pt-PT" dirty="0" err="1" smtClean="0"/>
              <a:t>formulation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mechanics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electrodynamics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superfluidity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supercooled</a:t>
            </a:r>
            <a:r>
              <a:rPr lang="pt-PT" dirty="0" smtClean="0"/>
              <a:t> </a:t>
            </a:r>
            <a:r>
              <a:rPr lang="pt-PT" dirty="0" err="1" smtClean="0"/>
              <a:t>liquid</a:t>
            </a:r>
            <a:r>
              <a:rPr lang="pt-PT" dirty="0" smtClean="0"/>
              <a:t> </a:t>
            </a:r>
            <a:r>
              <a:rPr lang="pt-PT" dirty="0" err="1" smtClean="0"/>
              <a:t>helium</a:t>
            </a:r>
            <a:r>
              <a:rPr lang="pt-PT" dirty="0" smtClean="0"/>
              <a:t>, as </a:t>
            </a:r>
            <a:r>
              <a:rPr lang="pt-PT" dirty="0" err="1" smtClean="0"/>
              <a:t>well</a:t>
            </a:r>
            <a:r>
              <a:rPr lang="pt-PT" dirty="0" smtClean="0"/>
              <a:t> as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for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parton</a:t>
            </a:r>
            <a:r>
              <a:rPr lang="pt-PT" dirty="0" smtClean="0"/>
              <a:t> </a:t>
            </a:r>
            <a:r>
              <a:rPr lang="pt-PT" dirty="0" err="1" smtClean="0"/>
              <a:t>model</a:t>
            </a:r>
            <a:r>
              <a:rPr lang="pt-PT" dirty="0" smtClean="0"/>
              <a:t>. For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development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electrodynamics</a:t>
            </a:r>
            <a:r>
              <a:rPr lang="pt-PT" dirty="0" smtClean="0"/>
              <a:t>, </a:t>
            </a:r>
            <a:r>
              <a:rPr lang="pt-PT" dirty="0" err="1" smtClean="0"/>
              <a:t>Feynman</a:t>
            </a:r>
            <a:r>
              <a:rPr lang="pt-PT" dirty="0" smtClean="0"/>
              <a:t>, </a:t>
            </a:r>
            <a:r>
              <a:rPr lang="pt-PT" dirty="0" err="1" smtClean="0"/>
              <a:t>jointly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Julian </a:t>
            </a:r>
            <a:r>
              <a:rPr lang="pt-PT" dirty="0" err="1" smtClean="0"/>
              <a:t>Schwinger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Sin-Itiro</a:t>
            </a:r>
            <a:r>
              <a:rPr lang="pt-PT" dirty="0" smtClean="0"/>
              <a:t> </a:t>
            </a:r>
            <a:r>
              <a:rPr lang="pt-PT" dirty="0" err="1" smtClean="0"/>
              <a:t>Tomonaga</a:t>
            </a:r>
            <a:r>
              <a:rPr lang="pt-PT" dirty="0" smtClean="0"/>
              <a:t>, </a:t>
            </a:r>
            <a:r>
              <a:rPr lang="pt-PT" dirty="0" err="1" smtClean="0"/>
              <a:t>received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Nobel </a:t>
            </a:r>
            <a:r>
              <a:rPr lang="pt-PT" dirty="0" err="1" smtClean="0"/>
              <a:t>Prize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1965.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65748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By the way: this is related to the conservation of electric charge!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6827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294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239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6903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275"/>
            <a:ext cx="8229600" cy="866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627563" y="6248400"/>
            <a:ext cx="433705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3914775" y="6248400"/>
            <a:ext cx="585788" cy="457200"/>
          </a:xfrm>
        </p:spPr>
        <p:txBody>
          <a:bodyPr/>
          <a:lstStyle>
            <a:lvl1pPr>
              <a:defRPr smtClean="0"/>
            </a:lvl1pPr>
          </a:lstStyle>
          <a:p>
            <a:fld id="{1C21BB1A-18C1-234E-9C06-6128740F453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3394075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22/2/2017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275"/>
            <a:ext cx="8229600" cy="866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627563" y="6248400"/>
            <a:ext cx="433705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914775" y="6248400"/>
            <a:ext cx="585788" cy="457200"/>
          </a:xfrm>
        </p:spPr>
        <p:txBody>
          <a:bodyPr/>
          <a:lstStyle>
            <a:lvl1pPr>
              <a:defRPr smtClean="0"/>
            </a:lvl1pPr>
          </a:lstStyle>
          <a:p>
            <a:fld id="{A8729278-6155-9842-BD94-C7CBB2934D0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3394075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22/2/2017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099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06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097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283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8612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8584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522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0128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825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p.ph.ic.ac.uk/~wstirlin/plots/plots.html" TargetMode="External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9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0.jpeg"/><Relationship Id="rId3" Type="http://schemas.openxmlformats.org/officeDocument/2006/relationships/image" Target="../media/image241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2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3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4.png"/><Relationship Id="rId3" Type="http://schemas.openxmlformats.org/officeDocument/2006/relationships/image" Target="../media/image245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6.w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4" Type="http://schemas.openxmlformats.org/officeDocument/2006/relationships/image" Target="../media/image249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4" Type="http://schemas.openxmlformats.org/officeDocument/2006/relationships/image" Target="../media/image252.png"/><Relationship Id="rId5" Type="http://schemas.openxmlformats.org/officeDocument/2006/relationships/image" Target="../media/image2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0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4.jpeg"/><Relationship Id="rId3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5.png"/><Relationship Id="rId3" Type="http://schemas.openxmlformats.org/officeDocument/2006/relationships/image" Target="../media/image256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7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8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microsoft.com/office/2007/relationships/hdphoto" Target="../media/hdphoto2.wdp"/><Relationship Id="rId7" Type="http://schemas.openxmlformats.org/officeDocument/2006/relationships/image" Target="../media/image27.png"/><Relationship Id="rId8" Type="http://schemas.microsoft.com/office/2007/relationships/hdphoto" Target="../media/hdphoto3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microsoft.com/office/2007/relationships/hdphoto" Target="../media/hdphoto4.wdp"/><Relationship Id="rId5" Type="http://schemas.openxmlformats.org/officeDocument/2006/relationships/image" Target="../media/image46.png"/><Relationship Id="rId6" Type="http://schemas.microsoft.com/office/2007/relationships/hdphoto" Target="../media/hdphoto5.wdp"/><Relationship Id="rId7" Type="http://schemas.openxmlformats.org/officeDocument/2006/relationships/image" Target="../media/image47.png"/><Relationship Id="rId8" Type="http://schemas.microsoft.com/office/2007/relationships/hdphoto" Target="../media/hdphoto6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jp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Relationship Id="rId3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eg"/><Relationship Id="rId3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microsoft.com/office/2007/relationships/hdphoto" Target="../media/hdphoto8.wdp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microsoft.com/office/2007/relationships/hdphoto" Target="../media/hdphoto9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jpg"/><Relationship Id="rId5" Type="http://schemas.openxmlformats.org/officeDocument/2006/relationships/image" Target="../media/image86.jp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.bin"/><Relationship Id="rId20" Type="http://schemas.openxmlformats.org/officeDocument/2006/relationships/image" Target="../media/image111.emf"/><Relationship Id="rId21" Type="http://schemas.openxmlformats.org/officeDocument/2006/relationships/oleObject" Target="../embeddings/oleObject7.bin"/><Relationship Id="rId22" Type="http://schemas.openxmlformats.org/officeDocument/2006/relationships/image" Target="../media/image112.emf"/><Relationship Id="rId23" Type="http://schemas.openxmlformats.org/officeDocument/2006/relationships/image" Target="../media/image120.png"/><Relationship Id="rId24" Type="http://schemas.openxmlformats.org/officeDocument/2006/relationships/image" Target="../media/image121.png"/><Relationship Id="rId25" Type="http://schemas.openxmlformats.org/officeDocument/2006/relationships/image" Target="../media/image122.png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108.e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109.emf"/><Relationship Id="rId14" Type="http://schemas.openxmlformats.org/officeDocument/2006/relationships/image" Target="../media/image117.png"/><Relationship Id="rId15" Type="http://schemas.openxmlformats.org/officeDocument/2006/relationships/image" Target="../media/image118.png"/><Relationship Id="rId16" Type="http://schemas.openxmlformats.org/officeDocument/2006/relationships/image" Target="../media/image119.png"/><Relationship Id="rId17" Type="http://schemas.openxmlformats.org/officeDocument/2006/relationships/oleObject" Target="../embeddings/oleObject5.bin"/><Relationship Id="rId18" Type="http://schemas.openxmlformats.org/officeDocument/2006/relationships/image" Target="../media/image110.emf"/><Relationship Id="rId19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07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127.emf"/><Relationship Id="rId6" Type="http://schemas.openxmlformats.org/officeDocument/2006/relationships/image" Target="../media/image129.png"/><Relationship Id="rId7" Type="http://schemas.openxmlformats.org/officeDocument/2006/relationships/image" Target="../media/image13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13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7.png"/><Relationship Id="rId5" Type="http://schemas.openxmlformats.org/officeDocument/2006/relationships/image" Target="../media/image13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7" Type="http://schemas.openxmlformats.org/officeDocument/2006/relationships/image" Target="../media/image147.png"/><Relationship Id="rId8" Type="http://schemas.openxmlformats.org/officeDocument/2006/relationships/image" Target="../media/image148.png"/><Relationship Id="rId9" Type="http://schemas.openxmlformats.org/officeDocument/2006/relationships/image" Target="../media/image149.png"/><Relationship Id="rId10" Type="http://schemas.openxmlformats.org/officeDocument/2006/relationships/image" Target="../media/image150.png"/><Relationship Id="rId11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png"/><Relationship Id="rId3" Type="http://schemas.openxmlformats.org/officeDocument/2006/relationships/image" Target="../media/image1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p.pt/particulas/" TargetMode="External"/><Relationship Id="rId4" Type="http://schemas.openxmlformats.org/officeDocument/2006/relationships/hyperlink" Target="https://en.wikipedia.org/" TargetMode="External"/><Relationship Id="rId5" Type="http://schemas.openxmlformats.org/officeDocument/2006/relationships/hyperlink" Target="http://porthos.ist.utl.pt/CTQFT/" TargetMode="External"/><Relationship Id="rId6" Type="http://schemas.openxmlformats.org/officeDocument/2006/relationships/hyperlink" Target="https://twiki.cern.ch/twiki/bin/view/LHCPhysics/LHCHXSWG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0.png"/><Relationship Id="rId3" Type="http://schemas.openxmlformats.org/officeDocument/2006/relationships/image" Target="../media/image17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72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7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p.ph.ic.ac.uk/~wstirlin/plots/plots.html" TargetMode="External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5" Type="http://schemas.openxmlformats.org/officeDocument/2006/relationships/image" Target="../media/image187.png"/><Relationship Id="rId6" Type="http://schemas.openxmlformats.org/officeDocument/2006/relationships/image" Target="../media/image188.png"/><Relationship Id="rId7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png"/><Relationship Id="rId3" Type="http://schemas.openxmlformats.org/officeDocument/2006/relationships/image" Target="../media/image19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4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4" Type="http://schemas.openxmlformats.org/officeDocument/2006/relationships/image" Target="../media/image87.png"/><Relationship Id="rId5" Type="http://schemas.openxmlformats.org/officeDocument/2006/relationships/image" Target="../media/image196.png"/><Relationship Id="rId6" Type="http://schemas.openxmlformats.org/officeDocument/2006/relationships/image" Target="../media/image197.png"/><Relationship Id="rId7" Type="http://schemas.openxmlformats.org/officeDocument/2006/relationships/image" Target="../media/image198.png"/><Relationship Id="rId8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5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microsoft.com/office/2007/relationships/hdphoto" Target="../media/hdphoto1.wdp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4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png"/><Relationship Id="rId3" Type="http://schemas.openxmlformats.org/officeDocument/2006/relationships/image" Target="../media/image20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png"/><Relationship Id="rId3" Type="http://schemas.openxmlformats.org/officeDocument/2006/relationships/image" Target="../media/image21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png"/><Relationship Id="rId3" Type="http://schemas.openxmlformats.org/officeDocument/2006/relationships/image" Target="../media/image21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12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4" Type="http://schemas.openxmlformats.org/officeDocument/2006/relationships/image" Target="../media/image215.png"/><Relationship Id="rId5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3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4" Type="http://schemas.openxmlformats.org/officeDocument/2006/relationships/image" Target="../media/image218.png"/><Relationship Id="rId5" Type="http://schemas.openxmlformats.org/officeDocument/2006/relationships/image" Target="../media/image113.png"/><Relationship Id="rId6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9.png"/><Relationship Id="rId3" Type="http://schemas.openxmlformats.org/officeDocument/2006/relationships/image" Target="../media/image22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png"/><Relationship Id="rId3" Type="http://schemas.openxmlformats.org/officeDocument/2006/relationships/image" Target="../media/image22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5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png"/><Relationship Id="rId3" Type="http://schemas.openxmlformats.org/officeDocument/2006/relationships/image" Target="../media/image191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png"/><Relationship Id="rId3" Type="http://schemas.openxmlformats.org/officeDocument/2006/relationships/image" Target="../media/image223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png"/><Relationship Id="rId3" Type="http://schemas.openxmlformats.org/officeDocument/2006/relationships/image" Target="../media/image225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4" Type="http://schemas.openxmlformats.org/officeDocument/2006/relationships/image" Target="../media/image228.png"/><Relationship Id="rId5" Type="http://schemas.openxmlformats.org/officeDocument/2006/relationships/image" Target="../media/image2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0.png"/><Relationship Id="rId3" Type="http://schemas.openxmlformats.org/officeDocument/2006/relationships/image" Target="../media/image23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4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479"/>
            <a:ext cx="9144000" cy="4370368"/>
          </a:xfrm>
        </p:spPr>
        <p:txBody>
          <a:bodyPr>
            <a:noAutofit/>
          </a:bodyPr>
          <a:lstStyle/>
          <a:p>
            <a:r>
              <a:rPr lang="pt-PT" sz="29000" dirty="0" err="1" smtClean="0"/>
              <a:t>Higgs</a:t>
            </a:r>
            <a:endParaRPr lang="pt-PT" sz="29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4890" y="4554651"/>
            <a:ext cx="7467461" cy="1093840"/>
          </a:xfrm>
        </p:spPr>
        <p:txBody>
          <a:bodyPr>
            <a:noAutofit/>
          </a:bodyPr>
          <a:lstStyle/>
          <a:p>
            <a:pPr algn="r"/>
            <a:r>
              <a:rPr lang="pt-PT" sz="6000" dirty="0" err="1" smtClean="0"/>
              <a:t>What</a:t>
            </a:r>
            <a:r>
              <a:rPr lang="pt-PT" sz="6000" dirty="0" smtClean="0"/>
              <a:t> </a:t>
            </a:r>
            <a:r>
              <a:rPr lang="pt-PT" sz="6000" dirty="0" err="1" smtClean="0"/>
              <a:t>we</a:t>
            </a:r>
            <a:r>
              <a:rPr lang="pt-PT" sz="6000" dirty="0" smtClean="0"/>
              <a:t>         </a:t>
            </a:r>
            <a:r>
              <a:rPr lang="pt-PT" sz="6000" dirty="0" err="1" smtClean="0"/>
              <a:t>know</a:t>
            </a:r>
            <a:r>
              <a:rPr lang="pt-PT" sz="6000" dirty="0" smtClean="0"/>
              <a:t>...</a:t>
            </a:r>
            <a:endParaRPr lang="pt-PT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4" y="5925811"/>
            <a:ext cx="5798023" cy="915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746" y="5925811"/>
            <a:ext cx="1270000" cy="863600"/>
          </a:xfrm>
          <a:prstGeom prst="rect">
            <a:avLst/>
          </a:prstGeom>
        </p:spPr>
      </p:pic>
      <p:pic>
        <p:nvPicPr>
          <p:cNvPr id="6" name="Picture 5" descr="policromatico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340" y="5925811"/>
            <a:ext cx="1819054" cy="9298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514271">
            <a:off x="4733812" y="4420955"/>
            <a:ext cx="2208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i="1" dirty="0" err="1" smtClean="0">
                <a:solidFill>
                  <a:srgbClr val="FF0000"/>
                </a:solidFill>
                <a:latin typeface="Apple Casual"/>
                <a:cs typeface="Apple Casual"/>
              </a:rPr>
              <a:t>don’t</a:t>
            </a:r>
            <a:endParaRPr lang="pt-PT" sz="6000" i="1" dirty="0">
              <a:solidFill>
                <a:srgbClr val="FF0000"/>
              </a:solidFill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1393859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332" y="1703592"/>
            <a:ext cx="6891867" cy="7876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5604"/>
          <a:stretch/>
        </p:blipFill>
        <p:spPr>
          <a:xfrm>
            <a:off x="1202267" y="2911304"/>
            <a:ext cx="7687732" cy="849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169305"/>
            <a:ext cx="3225800" cy="8246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3762"/>
          </a:xfrm>
        </p:spPr>
        <p:txBody>
          <a:bodyPr>
            <a:normAutofit/>
          </a:bodyPr>
          <a:lstStyle/>
          <a:p>
            <a:r>
              <a:rPr lang="en-GB" dirty="0" smtClean="0"/>
              <a:t>Example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693" y="1168400"/>
            <a:ext cx="8430587" cy="47413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Particle in a conservative potential V. The </a:t>
            </a:r>
            <a:r>
              <a:rPr lang="en-GB" dirty="0" err="1" smtClean="0"/>
              <a:t>Lagrangian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</a:t>
            </a:r>
            <a:r>
              <a:rPr lang="en-GB" dirty="0" smtClean="0"/>
              <a:t>as derivatives (e.g. for </a:t>
            </a:r>
            <a:r>
              <a:rPr lang="en-GB" i="1" dirty="0" smtClean="0"/>
              <a:t>x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a</a:t>
            </a:r>
            <a:r>
              <a:rPr lang="en-GB" dirty="0" smtClean="0"/>
              <a:t>nd Euler-Lagrange’s equations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f</a:t>
            </a:r>
            <a:r>
              <a:rPr lang="en-GB" dirty="0" smtClean="0"/>
              <a:t>inally give us Newton’s familiar 2</a:t>
            </a:r>
            <a:r>
              <a:rPr lang="en-GB" baseline="30000" dirty="0" smtClean="0"/>
              <a:t>nd</a:t>
            </a:r>
            <a:r>
              <a:rPr lang="en-GB" dirty="0" smtClean="0"/>
              <a:t> law!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10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79" y="5517984"/>
            <a:ext cx="8466667" cy="72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37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2191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Run II – Not only more luminosity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74" y="958813"/>
            <a:ext cx="8711702" cy="232628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Higher </a:t>
            </a:r>
            <a:r>
              <a:rPr lang="en-US" dirty="0" err="1" smtClean="0">
                <a:solidFill>
                  <a:srgbClr val="FFFFFF"/>
                </a:solidFill>
              </a:rPr>
              <a:t>centre</a:t>
            </a:r>
            <a:r>
              <a:rPr lang="en-US" dirty="0" smtClean="0">
                <a:solidFill>
                  <a:srgbClr val="FFFFFF"/>
                </a:solidFill>
              </a:rPr>
              <a:t> of mass energy gives access to higher masses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Hugely improves potential for discovery of heavy particles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Increases cross sections limited by phase space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E.g. </a:t>
            </a:r>
            <a:r>
              <a:rPr lang="en-US" dirty="0" err="1" smtClean="0">
                <a:solidFill>
                  <a:srgbClr val="FFFFFF"/>
                </a:solidFill>
              </a:rPr>
              <a:t>ttH</a:t>
            </a:r>
            <a:r>
              <a:rPr lang="en-US" dirty="0" smtClean="0">
                <a:solidFill>
                  <a:srgbClr val="FFFFFF"/>
                </a:solidFill>
              </a:rPr>
              <a:t> increases faster than background (factor 4)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But may make life harder for light states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E.g. only factor 2 increase for WH/ZH, </a:t>
            </a:r>
            <a:r>
              <a:rPr lang="en-US" dirty="0" err="1" smtClean="0">
                <a:solidFill>
                  <a:srgbClr val="FFFFFF"/>
                </a:solidFill>
              </a:rPr>
              <a:t>H➞bb</a:t>
            </a:r>
            <a:r>
              <a:rPr lang="en-US" dirty="0" smtClean="0">
                <a:solidFill>
                  <a:srgbClr val="FFFFFF"/>
                </a:solidFill>
              </a:rPr>
              <a:t> and more pileup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Could be compensated by use of boosted jet techniques (jet substructure)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68497" y="3162852"/>
            <a:ext cx="4126083" cy="3208582"/>
            <a:chOff x="4893431" y="1965172"/>
            <a:chExt cx="4126083" cy="32085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2958" y="2264023"/>
              <a:ext cx="3917950" cy="290973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93431" y="1965172"/>
              <a:ext cx="41260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hlinkClick r:id="rId3"/>
                </a:rPr>
                <a:t>http://www.hep.ph.ic.ac.uk/~wstirlin/plots/plots.html</a:t>
              </a:r>
              <a:r>
                <a:rPr lang="en-US" sz="1400" dirty="0" smtClean="0"/>
                <a:t> 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75" y="3611113"/>
            <a:ext cx="3390284" cy="2672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3" y="3486592"/>
            <a:ext cx="4679086" cy="2863985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24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180000" y="-792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3600" dirty="0"/>
              <a:t>Como se distribui a energia dentro dos protões</a:t>
            </a:r>
            <a:endParaRPr sz="2000" dirty="0"/>
          </a:p>
        </p:txBody>
      </p:sp>
      <p:pic>
        <p:nvPicPr>
          <p:cNvPr id="133" name="Picture 132"/>
          <p:cNvPicPr/>
          <p:nvPr/>
        </p:nvPicPr>
        <p:blipFill>
          <a:blip r:embed="rId2"/>
          <a:stretch>
            <a:fillRect/>
          </a:stretch>
        </p:blipFill>
        <p:spPr>
          <a:xfrm>
            <a:off x="236520" y="1131120"/>
            <a:ext cx="7520866" cy="5464800"/>
          </a:xfrm>
          <a:prstGeom prst="rect">
            <a:avLst/>
          </a:prstGeom>
        </p:spPr>
      </p:pic>
      <p:sp>
        <p:nvSpPr>
          <p:cNvPr id="134" name="TextShape 2"/>
          <p:cNvSpPr txBox="1"/>
          <p:nvPr/>
        </p:nvSpPr>
        <p:spPr>
          <a:xfrm>
            <a:off x="180000" y="740880"/>
            <a:ext cx="7739393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800" dirty="0" err="1"/>
              <a:t>Partões</a:t>
            </a:r>
            <a:r>
              <a:rPr lang="pt-PT" sz="2800" dirty="0"/>
              <a:t>: quarks e gluões constituintes dos </a:t>
            </a:r>
            <a:r>
              <a:rPr lang="pt-PT" sz="2800" dirty="0" err="1"/>
              <a:t>hadrões</a:t>
            </a:r>
            <a:endParaRPr sz="2800" dirty="0"/>
          </a:p>
        </p:txBody>
      </p:sp>
      <p:sp>
        <p:nvSpPr>
          <p:cNvPr id="135" name="TextShape 3"/>
          <p:cNvSpPr txBox="1"/>
          <p:nvPr/>
        </p:nvSpPr>
        <p:spPr>
          <a:xfrm>
            <a:off x="6120000" y="3083411"/>
            <a:ext cx="2885760" cy="1215748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/>
            <a:r>
              <a:rPr lang="pt-PT" sz="2400" dirty="0"/>
              <a:t>x = fracção da energia</a:t>
            </a:r>
            <a:endParaRPr sz="2400" dirty="0"/>
          </a:p>
          <a:p>
            <a:pPr algn="r"/>
            <a:r>
              <a:rPr lang="pt-PT" sz="2400" dirty="0"/>
              <a:t>do protão levada</a:t>
            </a:r>
            <a:endParaRPr sz="2400" dirty="0"/>
          </a:p>
          <a:p>
            <a:pPr algn="r"/>
            <a:r>
              <a:rPr lang="pt-PT" sz="2400" dirty="0"/>
              <a:t>por cada </a:t>
            </a:r>
            <a:r>
              <a:rPr lang="pt-PT" sz="2400" dirty="0" err="1"/>
              <a:t>partão</a:t>
            </a:r>
            <a:endParaRPr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101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3200" dirty="0" smtClean="0"/>
              <a:t>Em detalhe: funções </a:t>
            </a:r>
            <a:r>
              <a:rPr lang="pt-PT" sz="3200" dirty="0"/>
              <a:t>de distribuição dos </a:t>
            </a:r>
            <a:r>
              <a:rPr lang="pt-PT" sz="3200" dirty="0" err="1"/>
              <a:t>partões</a:t>
            </a:r>
            <a:endParaRPr sz="3200" dirty="0"/>
          </a:p>
        </p:txBody>
      </p:sp>
      <p:pic>
        <p:nvPicPr>
          <p:cNvPr id="137" name="Picture 136"/>
          <p:cNvPicPr/>
          <p:nvPr/>
        </p:nvPicPr>
        <p:blipFill>
          <a:blip r:embed="rId2"/>
          <a:stretch>
            <a:fillRect/>
          </a:stretch>
        </p:blipFill>
        <p:spPr>
          <a:xfrm>
            <a:off x="2592000" y="2532960"/>
            <a:ext cx="4032720" cy="1828440"/>
          </a:xfrm>
          <a:prstGeom prst="rect">
            <a:avLst/>
          </a:prstGeom>
        </p:spPr>
      </p:pic>
      <p:pic>
        <p:nvPicPr>
          <p:cNvPr id="138" name="Picture 137"/>
          <p:cNvPicPr/>
          <p:nvPr/>
        </p:nvPicPr>
        <p:blipFill>
          <a:blip r:embed="rId3"/>
          <a:stretch>
            <a:fillRect/>
          </a:stretch>
        </p:blipFill>
        <p:spPr>
          <a:xfrm>
            <a:off x="1346449" y="1438152"/>
            <a:ext cx="6456839" cy="3442387"/>
          </a:xfrm>
          <a:prstGeom prst="rect">
            <a:avLst/>
          </a:prstGeom>
        </p:spPr>
      </p:pic>
      <p:sp>
        <p:nvSpPr>
          <p:cNvPr id="139" name="TextShape 2"/>
          <p:cNvSpPr txBox="1"/>
          <p:nvPr/>
        </p:nvSpPr>
        <p:spPr>
          <a:xfrm>
            <a:off x="360000" y="5526016"/>
            <a:ext cx="8286840" cy="884473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400" dirty="0"/>
              <a:t>A energias maiores, como as do LHC, a contribuição dos gluões e </a:t>
            </a:r>
            <a:endParaRPr sz="2400" dirty="0"/>
          </a:p>
          <a:p>
            <a:r>
              <a:rPr lang="pt-PT" sz="2400" dirty="0"/>
              <a:t>dos quarks de “mar” aumenta </a:t>
            </a:r>
            <a:r>
              <a:rPr lang="pt-PT" sz="2400" dirty="0" smtClean="0"/>
              <a:t>– o LHC colide quarks e gluões!</a:t>
            </a:r>
            <a:endParaRPr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102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/>
          <p:cNvPicPr/>
          <p:nvPr/>
        </p:nvPicPr>
        <p:blipFill>
          <a:blip r:embed="rId2"/>
          <a:stretch>
            <a:fillRect/>
          </a:stretch>
        </p:blipFill>
        <p:spPr>
          <a:xfrm>
            <a:off x="180000" y="1042200"/>
            <a:ext cx="5819760" cy="5617800"/>
          </a:xfrm>
          <a:prstGeom prst="rect">
            <a:avLst/>
          </a:prstGeom>
        </p:spPr>
      </p:pic>
      <p:sp>
        <p:nvSpPr>
          <p:cNvPr id="142" name="TextShape 2"/>
          <p:cNvSpPr txBox="1"/>
          <p:nvPr/>
        </p:nvSpPr>
        <p:spPr>
          <a:xfrm>
            <a:off x="3368880" y="1620000"/>
            <a:ext cx="1671120" cy="990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0000FF"/>
                </a:solidFill>
              </a:rPr>
              <a:t>quark-gluão</a:t>
            </a:r>
            <a:endParaRPr/>
          </a:p>
          <a:p>
            <a:r>
              <a:rPr lang="pt-PT">
                <a:solidFill>
                  <a:srgbClr val="00FF00"/>
                </a:solidFill>
              </a:rPr>
              <a:t>gluão-gluão</a:t>
            </a:r>
            <a:endParaRPr/>
          </a:p>
          <a:p>
            <a:r>
              <a:rPr lang="pt-PT">
                <a:solidFill>
                  <a:srgbClr val="FF0000"/>
                </a:solidFill>
              </a:rPr>
              <a:t>quark-quark</a:t>
            </a:r>
            <a:endParaRPr/>
          </a:p>
        </p:txBody>
      </p:sp>
      <p:sp>
        <p:nvSpPr>
          <p:cNvPr id="143" name="TextShape 3"/>
          <p:cNvSpPr txBox="1"/>
          <p:nvPr/>
        </p:nvSpPr>
        <p:spPr>
          <a:xfrm>
            <a:off x="2644920" y="4680000"/>
            <a:ext cx="124308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/>
              <a:t>Tevatrão</a:t>
            </a:r>
            <a:endParaRPr/>
          </a:p>
        </p:txBody>
      </p:sp>
      <p:sp>
        <p:nvSpPr>
          <p:cNvPr id="144" name="TextShape 4"/>
          <p:cNvSpPr txBox="1"/>
          <p:nvPr/>
        </p:nvSpPr>
        <p:spPr>
          <a:xfrm>
            <a:off x="4680000" y="3957840"/>
            <a:ext cx="79020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/>
              <a:t>LHC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4022"/>
          </a:xfrm>
        </p:spPr>
        <p:txBody>
          <a:bodyPr>
            <a:normAutofit/>
          </a:bodyPr>
          <a:lstStyle/>
          <a:p>
            <a:r>
              <a:rPr lang="pt-PT" dirty="0" smtClean="0"/>
              <a:t>Energia efetiva das colisões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1208" y="1600200"/>
            <a:ext cx="3025591" cy="4525963"/>
          </a:xfrm>
        </p:spPr>
        <p:txBody>
          <a:bodyPr>
            <a:normAutofit fontScale="85000" lnSpcReduction="20000"/>
          </a:bodyPr>
          <a:lstStyle/>
          <a:p>
            <a:r>
              <a:rPr lang="pt-PT" dirty="0" smtClean="0"/>
              <a:t>Energia de colisão no centro de massa dos protões é 14TeV (8TeV em 2012)</a:t>
            </a:r>
          </a:p>
          <a:p>
            <a:endParaRPr lang="pt-PT" dirty="0" smtClean="0"/>
          </a:p>
          <a:p>
            <a:r>
              <a:rPr lang="pt-PT" dirty="0" smtClean="0"/>
              <a:t>Colisões </a:t>
            </a:r>
            <a:r>
              <a:rPr lang="pt-PT" dirty="0"/>
              <a:t>entre os constituintes </a:t>
            </a:r>
            <a:r>
              <a:rPr lang="pt-PT" dirty="0" smtClean="0"/>
              <a:t>elementares </a:t>
            </a:r>
            <a:r>
              <a:rPr lang="pt-PT" dirty="0"/>
              <a:t>(quarks e gluões) </a:t>
            </a:r>
            <a:r>
              <a:rPr lang="pt-PT" dirty="0" smtClean="0"/>
              <a:t>são </a:t>
            </a:r>
            <a:r>
              <a:rPr lang="pt-PT" dirty="0"/>
              <a:t>a energias mais </a:t>
            </a:r>
            <a:r>
              <a:rPr lang="pt-PT" dirty="0" smtClean="0"/>
              <a:t>baixas</a:t>
            </a:r>
            <a:endParaRPr lang="pt-PT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103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324600"/>
            <a:ext cx="2743200" cy="457200"/>
          </a:xfrm>
        </p:spPr>
        <p:txBody>
          <a:bodyPr/>
          <a:lstStyle/>
          <a:p>
            <a:r>
              <a:rPr lang="en-US" smtClean="0"/>
              <a:t>22/2/2017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333625" cy="457200"/>
          </a:xfrm>
        </p:spPr>
        <p:txBody>
          <a:bodyPr/>
          <a:lstStyle/>
          <a:p>
            <a:pPr algn="ctr"/>
            <a:r>
              <a:rPr lang="en-US" smtClean="0"/>
              <a:t>R. Gonçalo - Seminário Coimbra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flipH="1">
            <a:off x="7862888" y="6245225"/>
            <a:ext cx="1101724" cy="460375"/>
          </a:xfrm>
        </p:spPr>
        <p:txBody>
          <a:bodyPr/>
          <a:lstStyle/>
          <a:p>
            <a:pPr algn="r"/>
            <a:fld id="{36CB3790-0A13-5348-AD33-E326644F792B}" type="slidenum">
              <a:rPr lang="en-US"/>
              <a:pPr algn="r"/>
              <a:t>104</a:t>
            </a:fld>
            <a:endParaRPr lang="en-US" dirty="0"/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274638"/>
            <a:ext cx="8002587" cy="633412"/>
          </a:xfrm>
        </p:spPr>
        <p:txBody>
          <a:bodyPr/>
          <a:lstStyle/>
          <a:p>
            <a:r>
              <a:rPr lang="en-US" sz="3200"/>
              <a:t>Challenges faced by the ATLAS trigger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123950"/>
            <a:ext cx="4319588" cy="518477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1800" dirty="0"/>
              <a:t>Much of ATLAS physics means cross sections at least ~</a:t>
            </a:r>
            <a:r>
              <a:rPr lang="en-US" sz="1800" dirty="0">
                <a:solidFill>
                  <a:srgbClr val="FF3300"/>
                </a:solidFill>
              </a:rPr>
              <a:t>10</a:t>
            </a:r>
            <a:r>
              <a:rPr lang="en-US" sz="1800" baseline="30000" dirty="0">
                <a:solidFill>
                  <a:srgbClr val="FF3300"/>
                </a:solidFill>
              </a:rPr>
              <a:t>6</a:t>
            </a:r>
            <a:r>
              <a:rPr lang="en-US" sz="1800" dirty="0">
                <a:solidFill>
                  <a:srgbClr val="FF3300"/>
                </a:solidFill>
              </a:rPr>
              <a:t> times smaller </a:t>
            </a:r>
            <a:r>
              <a:rPr lang="en-US" sz="1800" dirty="0"/>
              <a:t>than total cross section</a:t>
            </a:r>
          </a:p>
          <a:p>
            <a:pPr>
              <a:lnSpc>
                <a:spcPct val="80000"/>
              </a:lnSpc>
            </a:pPr>
            <a:endParaRPr lang="en-US" sz="1800" baseline="30000" dirty="0"/>
          </a:p>
          <a:p>
            <a:pPr>
              <a:lnSpc>
                <a:spcPct val="80000"/>
              </a:lnSpc>
            </a:pPr>
            <a:r>
              <a:rPr lang="en-US" sz="1800" dirty="0"/>
              <a:t>25ns bunch crossing interval (</a:t>
            </a:r>
            <a:r>
              <a:rPr lang="en-US" sz="1800" dirty="0">
                <a:solidFill>
                  <a:srgbClr val="FF3300"/>
                </a:solidFill>
              </a:rPr>
              <a:t>40 MHz</a:t>
            </a:r>
            <a:r>
              <a:rPr lang="en-US" sz="1800" dirty="0"/>
              <a:t>)</a:t>
            </a:r>
            <a:endParaRPr lang="en-US" sz="1800" dirty="0" smtClean="0"/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Event size 1.5 MB (</a:t>
            </a:r>
            <a:r>
              <a:rPr lang="en-US" sz="1800" dirty="0" err="1" smtClean="0"/>
              <a:t>x</a:t>
            </a:r>
            <a:r>
              <a:rPr lang="en-US" sz="1800" dirty="0" smtClean="0"/>
              <a:t> 40 MHz = </a:t>
            </a:r>
            <a:r>
              <a:rPr lang="en-US" sz="1800" dirty="0" smtClean="0">
                <a:solidFill>
                  <a:srgbClr val="FF0000"/>
                </a:solidFill>
              </a:rPr>
              <a:t>60 TB/</a:t>
            </a:r>
            <a:r>
              <a:rPr lang="en-US" sz="1800" dirty="0" err="1" smtClean="0">
                <a:solidFill>
                  <a:srgbClr val="FF0000"/>
                </a:solidFill>
              </a:rPr>
              <a:t>s</a:t>
            </a:r>
            <a:r>
              <a:rPr lang="en-US" sz="1800" dirty="0" smtClean="0"/>
              <a:t>)</a:t>
            </a:r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/>
              <a:t>Offline storing/processing: </a:t>
            </a:r>
            <a:r>
              <a:rPr lang="en-US" sz="1800" dirty="0">
                <a:solidFill>
                  <a:srgbClr val="FF3300"/>
                </a:solidFill>
              </a:rPr>
              <a:t>~200 Hz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600" dirty="0"/>
              <a:t> </a:t>
            </a:r>
            <a:r>
              <a:rPr lang="en-US" sz="1600" dirty="0">
                <a:solidFill>
                  <a:srgbClr val="FF3300"/>
                </a:solidFill>
              </a:rPr>
              <a:t>~5</a:t>
            </a:r>
            <a:r>
              <a:rPr lang="en-US" sz="1600" dirty="0">
                <a:solidFill>
                  <a:srgbClr val="FF0000"/>
                </a:solidFill>
              </a:rPr>
              <a:t> events per million crossings</a:t>
            </a:r>
            <a:r>
              <a:rPr lang="en-US" sz="1600" dirty="0"/>
              <a:t>!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In one second at design luminosity: 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40 000 000 bunch crossings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~2000 W events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~500 Z events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~10 top events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~0.1 Higgs events?</a:t>
            </a:r>
          </a:p>
          <a:p>
            <a:pPr lvl="1">
              <a:lnSpc>
                <a:spcPct val="80000"/>
              </a:lnSpc>
            </a:pPr>
            <a:r>
              <a:rPr lang="en-US" sz="1600" b="1" dirty="0"/>
              <a:t>200 events written out</a:t>
            </a:r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We’d like the </a:t>
            </a:r>
            <a:r>
              <a:rPr lang="en-US" sz="1800" dirty="0"/>
              <a:t>right 200 events</a:t>
            </a:r>
            <a:r>
              <a:rPr lang="en-US" sz="1800" dirty="0" smtClean="0"/>
              <a:t> to </a:t>
            </a:r>
            <a:r>
              <a:rPr lang="en-US" sz="1800" dirty="0"/>
              <a:t>be written out</a:t>
            </a:r>
            <a:r>
              <a:rPr lang="en-US" sz="1800" dirty="0" smtClean="0"/>
              <a:t>!... </a:t>
            </a:r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  <p:pic>
        <p:nvPicPr>
          <p:cNvPr id="195594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952999" y="836613"/>
            <a:ext cx="4011613" cy="5492398"/>
          </a:xfrm>
          <a:noFill/>
          <a:ln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2667000"/>
          </a:xfr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Ok, so we reject background and take only signal events</a:t>
            </a:r>
          </a:p>
          <a:p>
            <a:pPr>
              <a:buNone/>
            </a:pPr>
            <a:r>
              <a:rPr lang="en-US" dirty="0" smtClean="0"/>
              <a:t>Maybe not so simple:</a:t>
            </a:r>
          </a:p>
          <a:p>
            <a:pPr lvl="1"/>
            <a:r>
              <a:rPr lang="en-US" dirty="0" smtClean="0"/>
              <a:t>Bunch spacing is 25ns: not much time to decide! (25ns </a:t>
            </a:r>
            <a:r>
              <a:rPr lang="en-US" dirty="0" err="1" smtClean="0"/>
              <a:t>x</a:t>
            </a:r>
            <a:r>
              <a:rPr lang="en-US" dirty="0" smtClean="0"/>
              <a:t> </a:t>
            </a:r>
            <a:r>
              <a:rPr lang="en-US" sz="3097" i="1" dirty="0" err="1" smtClean="0">
                <a:latin typeface="Adobe Garamond Pro"/>
                <a:cs typeface="Adobe Garamond Pro"/>
              </a:rPr>
              <a:t>c</a:t>
            </a:r>
            <a:r>
              <a:rPr lang="en-US" dirty="0" smtClean="0"/>
              <a:t> = 7.5m)</a:t>
            </a:r>
          </a:p>
          <a:p>
            <a:pPr lvl="1"/>
            <a:r>
              <a:rPr lang="en-US" dirty="0" smtClean="0"/>
              <a:t>Put event fragments in memory pipeline to buy time for Level 1 decision</a:t>
            </a:r>
          </a:p>
          <a:p>
            <a:pPr lvl="1"/>
            <a:r>
              <a:rPr lang="en-US" dirty="0" smtClean="0"/>
              <a:t>Pileup of minimum-bias events means longer reconstruction time and higher occupancy</a:t>
            </a:r>
          </a:p>
          <a:p>
            <a:pPr lvl="1"/>
            <a:r>
              <a:rPr lang="en-US" dirty="0" smtClean="0"/>
              <a:t>Not only pileup from same bunch crossing! ATLAS sub-detector response varies from a few ns to about 700 ns (= 28 bunch crossings!)</a:t>
            </a:r>
          </a:p>
          <a:p>
            <a:pPr lvl="1"/>
            <a:r>
              <a:rPr lang="en-US" dirty="0" smtClean="0"/>
              <a:t>Try to rely mostly on high-</a:t>
            </a:r>
            <a:r>
              <a:rPr lang="en-US" dirty="0" err="1" smtClean="0"/>
              <a:t>pT</a:t>
            </a:r>
            <a:r>
              <a:rPr lang="en-US" dirty="0" smtClean="0"/>
              <a:t> particles 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9278-6155-9842-BD94-C7CBB2934D0C}" type="slidenum">
              <a:rPr lang="en-US" smtClean="0"/>
              <a:pPr/>
              <a:t>105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3117850"/>
            <a:ext cx="6756400" cy="3200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3105150"/>
            <a:ext cx="6743700" cy="3213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0400" y="311973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H-&gt;4μ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4E8AEF-83F8-C24C-9380-9D0954D1C434}" type="slidenum">
              <a:rPr lang="en-US"/>
              <a:pPr/>
              <a:t>106</a:t>
            </a:fld>
            <a:endParaRPr lang="en-US"/>
          </a:p>
        </p:txBody>
      </p:sp>
      <p:sp>
        <p:nvSpPr>
          <p:cNvPr id="14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1275"/>
            <a:ext cx="8002587" cy="866775"/>
          </a:xfrm>
        </p:spPr>
        <p:txBody>
          <a:bodyPr/>
          <a:lstStyle/>
          <a:p>
            <a:r>
              <a:rPr lang="en-US"/>
              <a:t>The ATLAS trigger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49300" y="1125538"/>
            <a:ext cx="4038600" cy="5256212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1600" dirty="0"/>
              <a:t>Three trigger levels: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Level 1: 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Hardware based (FPGA/ASIC)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Coarse granularity detector data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Calorimeter and </a:t>
            </a:r>
            <a:r>
              <a:rPr lang="en-US" sz="1400" dirty="0" err="1"/>
              <a:t>muon</a:t>
            </a:r>
            <a:r>
              <a:rPr lang="en-US" sz="1400" dirty="0"/>
              <a:t> spectrometer only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Latency </a:t>
            </a:r>
            <a:r>
              <a:rPr lang="en-US" sz="1400" dirty="0" smtClean="0"/>
              <a:t>2.5 </a:t>
            </a:r>
            <a:r>
              <a:rPr lang="en-US" sz="1400" dirty="0" err="1">
                <a:sym typeface="Symbol" charset="2"/>
              </a:rPr>
              <a:t>s</a:t>
            </a:r>
            <a:r>
              <a:rPr lang="en-US" sz="1400" dirty="0">
                <a:sym typeface="Symbol" charset="2"/>
              </a:rPr>
              <a:t> (buffer length)</a:t>
            </a:r>
          </a:p>
          <a:p>
            <a:pPr lvl="1">
              <a:lnSpc>
                <a:spcPct val="80000"/>
              </a:lnSpc>
            </a:pPr>
            <a:r>
              <a:rPr lang="en-US" sz="1400" dirty="0">
                <a:sym typeface="Symbol" charset="2"/>
              </a:rPr>
              <a:t>Output rate ~75 </a:t>
            </a:r>
            <a:r>
              <a:rPr lang="en-US" sz="1400" dirty="0" smtClean="0">
                <a:sym typeface="Symbol" charset="2"/>
              </a:rPr>
              <a:t>kHz (limit ~100 kHz)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ym typeface="Symbol" charset="2"/>
              </a:rPr>
              <a:t>Level 2:</a:t>
            </a:r>
          </a:p>
          <a:p>
            <a:pPr lvl="1">
              <a:lnSpc>
                <a:spcPct val="80000"/>
              </a:lnSpc>
            </a:pPr>
            <a:r>
              <a:rPr lang="en-US" sz="1400" dirty="0">
                <a:sym typeface="Symbol" charset="2"/>
              </a:rPr>
              <a:t>Software based</a:t>
            </a:r>
          </a:p>
          <a:p>
            <a:pPr lvl="1">
              <a:lnSpc>
                <a:spcPct val="80000"/>
              </a:lnSpc>
            </a:pPr>
            <a:r>
              <a:rPr lang="en-US" sz="1400" dirty="0">
                <a:sym typeface="Symbol" charset="2"/>
              </a:rPr>
              <a:t>Only detector sub-regions processed </a:t>
            </a:r>
            <a:r>
              <a:rPr lang="en-US" sz="1400" dirty="0" smtClean="0">
                <a:sym typeface="Symbol" charset="2"/>
              </a:rPr>
              <a:t>(</a:t>
            </a:r>
            <a:r>
              <a:rPr lang="en-US" sz="1400" b="1" dirty="0" smtClean="0">
                <a:sym typeface="Symbol" charset="2"/>
              </a:rPr>
              <a:t>R</a:t>
            </a:r>
            <a:r>
              <a:rPr lang="en-US" sz="1400" dirty="0" smtClean="0">
                <a:sym typeface="Symbol" charset="2"/>
              </a:rPr>
              <a:t>egions </a:t>
            </a:r>
            <a:r>
              <a:rPr lang="en-US" sz="1400" b="1" dirty="0">
                <a:sym typeface="Symbol" charset="2"/>
              </a:rPr>
              <a:t>o</a:t>
            </a:r>
            <a:r>
              <a:rPr lang="en-US" sz="1400" dirty="0">
                <a:sym typeface="Symbol" charset="2"/>
              </a:rPr>
              <a:t>f </a:t>
            </a:r>
            <a:r>
              <a:rPr lang="en-US" sz="1400" b="1" dirty="0">
                <a:sym typeface="Symbol" charset="2"/>
              </a:rPr>
              <a:t>I</a:t>
            </a:r>
            <a:r>
              <a:rPr lang="en-US" sz="1400" dirty="0">
                <a:sym typeface="Symbol" charset="2"/>
              </a:rPr>
              <a:t>nterest) seeded by level 1</a:t>
            </a:r>
          </a:p>
          <a:p>
            <a:pPr lvl="1">
              <a:lnSpc>
                <a:spcPct val="80000"/>
              </a:lnSpc>
            </a:pPr>
            <a:r>
              <a:rPr lang="en-US" sz="1400" dirty="0">
                <a:sym typeface="Symbol" charset="2"/>
              </a:rPr>
              <a:t>Full detector granularity in </a:t>
            </a:r>
            <a:r>
              <a:rPr lang="en-US" sz="1400" dirty="0" err="1">
                <a:sym typeface="Symbol" charset="2"/>
              </a:rPr>
              <a:t>RoIs</a:t>
            </a:r>
            <a:endParaRPr lang="en-US" sz="1400" dirty="0">
              <a:sym typeface="Symbol" charset="2"/>
            </a:endParaRPr>
          </a:p>
          <a:p>
            <a:pPr lvl="1">
              <a:lnSpc>
                <a:spcPct val="80000"/>
              </a:lnSpc>
            </a:pPr>
            <a:r>
              <a:rPr lang="en-US" sz="1400" dirty="0">
                <a:sym typeface="Symbol" charset="2"/>
              </a:rPr>
              <a:t>Fast tracking and </a:t>
            </a:r>
            <a:r>
              <a:rPr lang="en-US" sz="1400" dirty="0" err="1">
                <a:sym typeface="Symbol" charset="2"/>
              </a:rPr>
              <a:t>calorimetry</a:t>
            </a:r>
            <a:endParaRPr lang="en-US" sz="1400" dirty="0">
              <a:sym typeface="Symbol" charset="2"/>
            </a:endParaRPr>
          </a:p>
          <a:p>
            <a:pPr lvl="1">
              <a:lnSpc>
                <a:spcPct val="80000"/>
              </a:lnSpc>
            </a:pPr>
            <a:r>
              <a:rPr lang="en-US" sz="1400" dirty="0"/>
              <a:t>Average execution time </a:t>
            </a:r>
            <a:r>
              <a:rPr lang="en-US" sz="1400" dirty="0" smtClean="0"/>
              <a:t>~40 </a:t>
            </a:r>
            <a:r>
              <a:rPr lang="en-US" sz="1400" dirty="0"/>
              <a:t>ms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Output rate ~1 kHz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Event Filter (EF):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Seeded by level 2 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Full detector granularity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Potential full event access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Offline algorithms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Average execution time ~1 </a:t>
            </a:r>
            <a:r>
              <a:rPr lang="en-US" sz="1400" dirty="0" err="1"/>
              <a:t>s</a:t>
            </a:r>
            <a:endParaRPr lang="en-US" sz="1400" dirty="0"/>
          </a:p>
          <a:p>
            <a:pPr lvl="1">
              <a:lnSpc>
                <a:spcPct val="80000"/>
              </a:lnSpc>
            </a:pPr>
            <a:r>
              <a:rPr lang="en-US" sz="1400" dirty="0"/>
              <a:t>Output rate ~200 Hz</a:t>
            </a:r>
          </a:p>
        </p:txBody>
      </p:sp>
      <p:pic>
        <p:nvPicPr>
          <p:cNvPr id="199688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4932363" y="1422400"/>
            <a:ext cx="3816350" cy="4670425"/>
          </a:xfrm>
          <a:noFill/>
          <a:ln/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07950" y="2667000"/>
            <a:ext cx="576263" cy="3240087"/>
            <a:chOff x="68" y="1797"/>
            <a:chExt cx="363" cy="2041"/>
          </a:xfrm>
        </p:grpSpPr>
        <p:sp>
          <p:nvSpPr>
            <p:cNvPr id="199691" name="AutoShape 11"/>
            <p:cNvSpPr>
              <a:spLocks/>
            </p:cNvSpPr>
            <p:nvPr/>
          </p:nvSpPr>
          <p:spPr bwMode="auto">
            <a:xfrm>
              <a:off x="295" y="1797"/>
              <a:ext cx="136" cy="2041"/>
            </a:xfrm>
            <a:prstGeom prst="leftBrace">
              <a:avLst>
                <a:gd name="adj1" fmla="val 125061"/>
                <a:gd name="adj2" fmla="val 50000"/>
              </a:avLst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692" name="Text Box 12"/>
            <p:cNvSpPr txBox="1">
              <a:spLocks noChangeArrowheads="1"/>
            </p:cNvSpPr>
            <p:nvPr/>
          </p:nvSpPr>
          <p:spPr bwMode="auto">
            <a:xfrm rot="10800000">
              <a:off x="68" y="2024"/>
              <a:ext cx="289" cy="1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3300"/>
                  </a:solidFill>
                </a:rPr>
                <a:t>High-Level Trigger</a:t>
              </a:r>
            </a:p>
          </p:txBody>
        </p:sp>
      </p:grpSp>
      <p:sp>
        <p:nvSpPr>
          <p:cNvPr id="199694" name="Rectangle 14"/>
          <p:cNvSpPr>
            <a:spLocks noChangeArrowheads="1"/>
          </p:cNvSpPr>
          <p:nvPr/>
        </p:nvSpPr>
        <p:spPr bwMode="auto">
          <a:xfrm>
            <a:off x="827088" y="2667000"/>
            <a:ext cx="3816350" cy="1728787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695" name="Rectangle 15"/>
          <p:cNvSpPr>
            <a:spLocks noChangeArrowheads="1"/>
          </p:cNvSpPr>
          <p:nvPr/>
        </p:nvSpPr>
        <p:spPr bwMode="auto">
          <a:xfrm>
            <a:off x="5003800" y="3068638"/>
            <a:ext cx="3816350" cy="1368425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696" name="Rectangle 16"/>
          <p:cNvSpPr>
            <a:spLocks noChangeArrowheads="1"/>
          </p:cNvSpPr>
          <p:nvPr/>
        </p:nvSpPr>
        <p:spPr bwMode="auto">
          <a:xfrm>
            <a:off x="5003800" y="4365625"/>
            <a:ext cx="3816350" cy="1800225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697" name="Rectangle 17"/>
          <p:cNvSpPr>
            <a:spLocks noChangeArrowheads="1"/>
          </p:cNvSpPr>
          <p:nvPr/>
        </p:nvSpPr>
        <p:spPr bwMode="auto">
          <a:xfrm>
            <a:off x="755650" y="4395787"/>
            <a:ext cx="3816350" cy="1800225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99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99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99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99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94" grpId="0" animBg="1"/>
      <p:bldP spid="199695" grpId="0" animBg="1"/>
      <p:bldP spid="199696" grpId="0" animBg="1"/>
      <p:bldP spid="19969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018" y="3261012"/>
            <a:ext cx="3657600" cy="30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51205" name="TextBox 17"/>
          <p:cNvSpPr txBox="1">
            <a:spLocks noChangeArrowheads="1"/>
          </p:cNvSpPr>
          <p:nvPr/>
        </p:nvSpPr>
        <p:spPr bwMode="auto">
          <a:xfrm>
            <a:off x="4188618" y="4876800"/>
            <a:ext cx="3662363" cy="10160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solidFill>
                  <a:srgbClr val="000090"/>
                </a:solidFill>
              </a:rPr>
              <a:t>Very good correlation between </a:t>
            </a:r>
          </a:p>
          <a:p>
            <a:r>
              <a:rPr lang="en-GB" sz="2000" dirty="0">
                <a:solidFill>
                  <a:srgbClr val="000090"/>
                </a:solidFill>
              </a:rPr>
              <a:t>RPC (trigger chambers) and</a:t>
            </a:r>
          </a:p>
          <a:p>
            <a:r>
              <a:rPr lang="en-GB" sz="2000" dirty="0">
                <a:solidFill>
                  <a:srgbClr val="000090"/>
                </a:solidFill>
              </a:rPr>
              <a:t>MDT (precision chambers) hits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287963" y="152400"/>
            <a:ext cx="3703637" cy="3429000"/>
            <a:chOff x="5287963" y="914400"/>
            <a:chExt cx="3703637" cy="3429000"/>
          </a:xfrm>
        </p:grpSpPr>
        <p:pic>
          <p:nvPicPr>
            <p:cNvPr id="51215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87963" y="1676400"/>
              <a:ext cx="3703637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16" name="TextBox 18"/>
            <p:cNvSpPr txBox="1">
              <a:spLocks noChangeArrowheads="1"/>
            </p:cNvSpPr>
            <p:nvPr/>
          </p:nvSpPr>
          <p:spPr bwMode="auto">
            <a:xfrm>
              <a:off x="5486400" y="914400"/>
              <a:ext cx="35052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2000" dirty="0">
                  <a:solidFill>
                    <a:srgbClr val="000090"/>
                  </a:solidFill>
                </a:rPr>
                <a:t>X-ray of the ATLAS cavern with cosmic </a:t>
              </a:r>
              <a:r>
                <a:rPr lang="en-GB" sz="2000" dirty="0" err="1">
                  <a:solidFill>
                    <a:srgbClr val="000090"/>
                  </a:solidFill>
                </a:rPr>
                <a:t>muons</a:t>
              </a:r>
              <a:endParaRPr lang="en-GB" sz="20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181600" y="1981200"/>
            <a:ext cx="1752600" cy="2152650"/>
            <a:chOff x="5181600" y="2743200"/>
            <a:chExt cx="1752600" cy="2152710"/>
          </a:xfrm>
        </p:grpSpPr>
        <p:sp>
          <p:nvSpPr>
            <p:cNvPr id="51212" name="TextBox 19"/>
            <p:cNvSpPr txBox="1">
              <a:spLocks noChangeArrowheads="1"/>
            </p:cNvSpPr>
            <p:nvPr/>
          </p:nvSpPr>
          <p:spPr bwMode="auto">
            <a:xfrm>
              <a:off x="5181600" y="4495800"/>
              <a:ext cx="125379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/>
                <a:t>Elevators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5400000" flipH="1" flipV="1">
              <a:off x="5600676" y="3162324"/>
              <a:ext cx="1752649" cy="9144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6019800" y="3886232"/>
              <a:ext cx="685800" cy="60961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6781800" y="2438400"/>
            <a:ext cx="2312988" cy="1695450"/>
            <a:chOff x="6781800" y="3200400"/>
            <a:chExt cx="2313104" cy="1695510"/>
          </a:xfrm>
        </p:grpSpPr>
        <p:sp>
          <p:nvSpPr>
            <p:cNvPr id="51209" name="TextBox 20"/>
            <p:cNvSpPr txBox="1">
              <a:spLocks noChangeArrowheads="1"/>
            </p:cNvSpPr>
            <p:nvPr/>
          </p:nvSpPr>
          <p:spPr bwMode="auto">
            <a:xfrm>
              <a:off x="7315200" y="4495800"/>
              <a:ext cx="177970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/>
                <a:t>Access shafts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rot="16200000" flipV="1">
              <a:off x="6705606" y="3276594"/>
              <a:ext cx="1295446" cy="114305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6200000" flipV="1">
              <a:off x="7239031" y="3810020"/>
              <a:ext cx="1143040" cy="22861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3ACC-DC7D-6146-987D-CB121AE988A1}" type="slidenum">
              <a:rPr lang="en-US" smtClean="0"/>
              <a:pPr/>
              <a:t>107</a:t>
            </a:fld>
            <a:endParaRPr lang="en-US"/>
          </a:p>
        </p:txBody>
      </p:sp>
      <p:pic>
        <p:nvPicPr>
          <p:cNvPr id="19" name="Picture 18" descr="l1rate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52400"/>
            <a:ext cx="4419600" cy="29972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40" y="3493867"/>
            <a:ext cx="3784600" cy="2882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1" y="841471"/>
            <a:ext cx="4480038" cy="2328134"/>
          </a:xfrm>
          <a:prstGeom prst="rect">
            <a:avLst/>
          </a:prstGeom>
        </p:spPr>
      </p:pic>
      <p:sp>
        <p:nvSpPr>
          <p:cNvPr id="148" name="TextShape 1"/>
          <p:cNvSpPr txBox="1"/>
          <p:nvPr/>
        </p:nvSpPr>
        <p:spPr>
          <a:xfrm>
            <a:off x="143640" y="163867"/>
            <a:ext cx="8836200" cy="876499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400" dirty="0" smtClean="0"/>
              <a:t>Feixes de protões</a:t>
            </a:r>
            <a:endParaRPr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661" y="520183"/>
            <a:ext cx="4827140" cy="2305349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3928240" y="2891066"/>
            <a:ext cx="5190121" cy="333000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108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028281" y="3319117"/>
            <a:ext cx="5159520" cy="3330000"/>
          </a:xfrm>
          <a:prstGeom prst="rect">
            <a:avLst/>
          </a:prstGeom>
        </p:spPr>
      </p:pic>
      <p:pic>
        <p:nvPicPr>
          <p:cNvPr id="5" name="Picture 4" descr="aircraft-carrier-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08" y="313257"/>
            <a:ext cx="3526536" cy="3005859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3595381"/>
            <a:ext cx="3444444" cy="2946639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Tudo</a:t>
            </a:r>
            <a:r>
              <a:rPr lang="en-US" dirty="0" smtClean="0"/>
              <a:t> </a:t>
            </a:r>
            <a:r>
              <a:rPr lang="en-US" dirty="0" err="1" smtClean="0"/>
              <a:t>contido</a:t>
            </a:r>
            <a:r>
              <a:rPr lang="en-US" dirty="0" smtClean="0"/>
              <a:t> </a:t>
            </a:r>
            <a:r>
              <a:rPr lang="en-US" dirty="0" err="1" smtClean="0"/>
              <a:t>num</a:t>
            </a:r>
            <a:r>
              <a:rPr lang="en-US" dirty="0" smtClean="0"/>
              <a:t> </a:t>
            </a:r>
            <a:r>
              <a:rPr lang="en-US" dirty="0" err="1" smtClean="0"/>
              <a:t>feixe</a:t>
            </a:r>
            <a:r>
              <a:rPr lang="en-US" dirty="0" smtClean="0"/>
              <a:t> de ≈16μm</a:t>
            </a:r>
          </a:p>
          <a:p>
            <a:r>
              <a:rPr lang="en-US" dirty="0" smtClean="0"/>
              <a:t>Runs </a:t>
            </a:r>
            <a:r>
              <a:rPr lang="en-US" dirty="0" err="1" smtClean="0"/>
              <a:t>típicos</a:t>
            </a:r>
            <a:r>
              <a:rPr lang="en-US" dirty="0" smtClean="0"/>
              <a:t> </a:t>
            </a:r>
            <a:r>
              <a:rPr lang="en-US" dirty="0" err="1" smtClean="0"/>
              <a:t>duram</a:t>
            </a:r>
            <a:r>
              <a:rPr lang="en-US" dirty="0" smtClean="0"/>
              <a:t> </a:t>
            </a:r>
            <a:r>
              <a:rPr lang="en-US" dirty="0" err="1" smtClean="0"/>
              <a:t>cerca</a:t>
            </a:r>
            <a:r>
              <a:rPr lang="en-US" dirty="0" smtClean="0"/>
              <a:t> de 8 </a:t>
            </a:r>
            <a:r>
              <a:rPr lang="en-US" dirty="0" err="1" smtClean="0"/>
              <a:t>horas</a:t>
            </a:r>
            <a:endParaRPr lang="en-US" dirty="0" smtClean="0"/>
          </a:p>
          <a:p>
            <a:r>
              <a:rPr lang="en-US" dirty="0" err="1" smtClean="0"/>
              <a:t>Intensidade</a:t>
            </a:r>
            <a:r>
              <a:rPr lang="en-US" dirty="0" smtClean="0"/>
              <a:t> </a:t>
            </a:r>
            <a:r>
              <a:rPr lang="en-US" dirty="0" err="1" smtClean="0"/>
              <a:t>diminui</a:t>
            </a:r>
            <a:r>
              <a:rPr lang="en-US" dirty="0" smtClean="0"/>
              <a:t> </a:t>
            </a:r>
            <a:r>
              <a:rPr lang="en-US" dirty="0" err="1" smtClean="0"/>
              <a:t>devido</a:t>
            </a:r>
            <a:r>
              <a:rPr lang="en-US" dirty="0" smtClean="0"/>
              <a:t> a </a:t>
            </a:r>
            <a:r>
              <a:rPr lang="en-US" dirty="0" err="1" smtClean="0"/>
              <a:t>perdas</a:t>
            </a:r>
            <a:endParaRPr lang="en-US" dirty="0" smtClean="0"/>
          </a:p>
          <a:p>
            <a:r>
              <a:rPr lang="en-US" dirty="0" err="1" smtClean="0"/>
              <a:t>Depois</a:t>
            </a:r>
            <a:r>
              <a:rPr lang="en-US" dirty="0" smtClean="0"/>
              <a:t> </a:t>
            </a:r>
            <a:r>
              <a:rPr lang="en-US" dirty="0" err="1" smtClean="0"/>
              <a:t>voltamos</a:t>
            </a:r>
            <a:r>
              <a:rPr lang="en-US" dirty="0" smtClean="0"/>
              <a:t> a </a:t>
            </a:r>
            <a:r>
              <a:rPr lang="en-US" dirty="0" err="1" smtClean="0"/>
              <a:t>injectar</a:t>
            </a:r>
            <a:r>
              <a:rPr lang="en-US" dirty="0" smtClean="0"/>
              <a:t> </a:t>
            </a:r>
            <a:r>
              <a:rPr lang="en-US" dirty="0" err="1" smtClean="0"/>
              <a:t>novos</a:t>
            </a:r>
            <a:r>
              <a:rPr lang="en-US" dirty="0" smtClean="0"/>
              <a:t> </a:t>
            </a:r>
            <a:r>
              <a:rPr lang="en-US" dirty="0" err="1" smtClean="0"/>
              <a:t>feixes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314759" y="313257"/>
            <a:ext cx="4651371" cy="3005859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Energia</a:t>
            </a:r>
            <a:r>
              <a:rPr lang="en-US" dirty="0" smtClean="0"/>
              <a:t> do </a:t>
            </a:r>
            <a:r>
              <a:rPr lang="en-US" dirty="0" err="1" smtClean="0"/>
              <a:t>feixe</a:t>
            </a:r>
            <a:r>
              <a:rPr lang="en-US" dirty="0" smtClean="0"/>
              <a:t>:</a:t>
            </a:r>
          </a:p>
          <a:p>
            <a:r>
              <a:rPr lang="en-US" dirty="0" smtClean="0"/>
              <a:t>2802 bunches de 1.15x10</a:t>
            </a:r>
            <a:r>
              <a:rPr lang="en-US" baseline="30000" dirty="0" smtClean="0"/>
              <a:t>11</a:t>
            </a:r>
            <a:r>
              <a:rPr lang="en-US" dirty="0" smtClean="0"/>
              <a:t> </a:t>
            </a:r>
            <a:r>
              <a:rPr lang="en-US" dirty="0" err="1" smtClean="0"/>
              <a:t>protões</a:t>
            </a:r>
            <a:endParaRPr lang="en-US" dirty="0" smtClean="0"/>
          </a:p>
          <a:p>
            <a:r>
              <a:rPr lang="en-US" dirty="0" smtClean="0"/>
              <a:t>7TeV / </a:t>
            </a:r>
            <a:r>
              <a:rPr lang="en-US" dirty="0" err="1" smtClean="0"/>
              <a:t>protão</a:t>
            </a:r>
            <a:r>
              <a:rPr lang="en-US" dirty="0" smtClean="0"/>
              <a:t>  (2015) = 7x10</a:t>
            </a:r>
            <a:r>
              <a:rPr lang="en-US" baseline="30000" dirty="0" smtClean="0"/>
              <a:t>12</a:t>
            </a:r>
            <a:r>
              <a:rPr lang="en-US" dirty="0" smtClean="0"/>
              <a:t> x 1.602x10</a:t>
            </a:r>
            <a:r>
              <a:rPr lang="en-US" baseline="30000" dirty="0" smtClean="0"/>
              <a:t>-19</a:t>
            </a:r>
            <a:r>
              <a:rPr lang="en-US" dirty="0" smtClean="0"/>
              <a:t> J </a:t>
            </a:r>
          </a:p>
          <a:p>
            <a:r>
              <a:rPr lang="en-US" dirty="0" err="1" smtClean="0"/>
              <a:t>Dá</a:t>
            </a:r>
            <a:r>
              <a:rPr lang="en-US" dirty="0" smtClean="0"/>
              <a:t> 362 MJ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feixe</a:t>
            </a:r>
            <a:r>
              <a:rPr lang="en-US" dirty="0" smtClean="0"/>
              <a:t>…</a:t>
            </a:r>
          </a:p>
          <a:p>
            <a:r>
              <a:rPr lang="en-US" dirty="0" err="1" smtClean="0"/>
              <a:t>Igual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energia</a:t>
            </a:r>
            <a:r>
              <a:rPr lang="en-US" dirty="0" smtClean="0"/>
              <a:t> </a:t>
            </a:r>
            <a:r>
              <a:rPr lang="en-US" dirty="0" err="1" smtClean="0"/>
              <a:t>cinética</a:t>
            </a:r>
            <a:r>
              <a:rPr lang="en-US" dirty="0" smtClean="0"/>
              <a:t> de um </a:t>
            </a:r>
            <a:r>
              <a:rPr lang="en-US" dirty="0" err="1" smtClean="0"/>
              <a:t>porta-aviões</a:t>
            </a:r>
            <a:r>
              <a:rPr lang="en-US" dirty="0" smtClean="0"/>
              <a:t> de 20,000t a </a:t>
            </a:r>
            <a:r>
              <a:rPr lang="en-US" dirty="0" err="1" smtClean="0"/>
              <a:t>viajar</a:t>
            </a:r>
            <a:r>
              <a:rPr lang="en-US" dirty="0" smtClean="0"/>
              <a:t> a 11,7 </a:t>
            </a:r>
            <a:r>
              <a:rPr lang="en-US" dirty="0" err="1" smtClean="0"/>
              <a:t>nós</a:t>
            </a:r>
            <a:r>
              <a:rPr lang="en-US" dirty="0" smtClean="0"/>
              <a:t> (21.7 km/h)</a:t>
            </a:r>
          </a:p>
          <a:p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24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3" y="3926526"/>
            <a:ext cx="8229600" cy="658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4104"/>
          </a:xfrm>
        </p:spPr>
        <p:txBody>
          <a:bodyPr>
            <a:normAutofit/>
          </a:bodyPr>
          <a:lstStyle/>
          <a:p>
            <a:r>
              <a:rPr lang="en-GB" dirty="0" smtClean="0"/>
              <a:t>Symmetries and conservation laws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11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367" y="5277454"/>
            <a:ext cx="5744634" cy="778013"/>
          </a:xfrm>
          <a:prstGeom prst="rect">
            <a:avLst/>
          </a:prstGeom>
        </p:spPr>
      </p:pic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268714" y="1101394"/>
            <a:ext cx="8672086" cy="5440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600" dirty="0" err="1" smtClean="0"/>
              <a:t>Noether’s</a:t>
            </a:r>
            <a:r>
              <a:rPr lang="en-GB" sz="2600" dirty="0" smtClean="0"/>
              <a:t> theorem: </a:t>
            </a:r>
          </a:p>
          <a:p>
            <a:pPr marL="400050" lvl="1" indent="0">
              <a:buNone/>
            </a:pPr>
            <a:r>
              <a:rPr lang="en-GB" sz="2600" b="1" dirty="0" smtClean="0">
                <a:solidFill>
                  <a:srgbClr val="FF0000"/>
                </a:solidFill>
                <a:latin typeface="Apple Chancery"/>
                <a:cs typeface="Apple Chancery"/>
              </a:rPr>
              <a:t>If </a:t>
            </a:r>
            <a:r>
              <a:rPr lang="en-GB" sz="2600" b="1" dirty="0">
                <a:solidFill>
                  <a:srgbClr val="FF0000"/>
                </a:solidFill>
                <a:latin typeface="Apple Chancery"/>
                <a:cs typeface="Apple Chancery"/>
              </a:rPr>
              <a:t>a system has a continuous symmetry property, then there are corresponding quantities whose values are conserved in time</a:t>
            </a:r>
            <a:r>
              <a:rPr lang="en-GB" sz="2600" b="1" dirty="0" smtClean="0">
                <a:solidFill>
                  <a:srgbClr val="FF0000"/>
                </a:solidFill>
                <a:latin typeface="Apple Chancery"/>
                <a:cs typeface="Apple Chancery"/>
              </a:rPr>
              <a:t>.</a:t>
            </a:r>
            <a:endParaRPr lang="en-GB" sz="2600" dirty="0" smtClean="0">
              <a:solidFill>
                <a:srgbClr val="FF0000"/>
              </a:solidFill>
              <a:latin typeface="Apple Chancery"/>
              <a:cs typeface="Apple Chancery"/>
            </a:endParaRPr>
          </a:p>
          <a:p>
            <a:pPr marL="0" indent="0">
              <a:buNone/>
            </a:pPr>
            <a:r>
              <a:rPr lang="en-GB" sz="2600" dirty="0" smtClean="0"/>
              <a:t>Simplest case: Coordinates not explicitly appearing in the </a:t>
            </a:r>
            <a:r>
              <a:rPr lang="en-GB" sz="2600" dirty="0" err="1" smtClean="0"/>
              <a:t>Lagrangian</a:t>
            </a:r>
            <a:r>
              <a:rPr lang="en-GB" sz="2600" dirty="0" smtClean="0"/>
              <a:t> </a:t>
            </a:r>
          </a:p>
          <a:p>
            <a:pPr>
              <a:buFont typeface="Symbol" charset="0"/>
              <a:buChar char=""/>
            </a:pPr>
            <a:r>
              <a:rPr lang="en-GB" sz="2600" dirty="0" err="1" smtClean="0"/>
              <a:t>Lagrangian</a:t>
            </a:r>
            <a:r>
              <a:rPr lang="en-GB" sz="2600" dirty="0" smtClean="0"/>
              <a:t> invariant over a continuous transformation of the coordinates</a:t>
            </a:r>
          </a:p>
          <a:p>
            <a:pPr marL="0" indent="0">
              <a:buNone/>
            </a:pPr>
            <a:r>
              <a:rPr lang="en-GB" sz="2600" dirty="0" smtClean="0"/>
              <a:t>Example: mass </a:t>
            </a:r>
            <a:r>
              <a:rPr lang="en-GB" sz="2600" b="1" dirty="0" smtClean="0"/>
              <a:t>m</a:t>
            </a:r>
            <a:r>
              <a:rPr lang="en-GB" sz="2600" dirty="0" smtClean="0"/>
              <a:t> orbiting in the field of a fixed mass </a:t>
            </a:r>
            <a:r>
              <a:rPr lang="en-GB" sz="2600" b="1" dirty="0" smtClean="0"/>
              <a:t>M</a:t>
            </a:r>
          </a:p>
          <a:p>
            <a:pPr marL="0" indent="0">
              <a:buNone/>
            </a:pPr>
            <a:endParaRPr lang="en-GB" sz="2600" b="1" dirty="0"/>
          </a:p>
          <a:p>
            <a:pPr marL="0" indent="0">
              <a:buNone/>
            </a:pPr>
            <a:endParaRPr lang="en-GB" sz="2600" b="1" dirty="0" smtClean="0"/>
          </a:p>
          <a:p>
            <a:pPr marL="0" indent="0">
              <a:buNone/>
            </a:pPr>
            <a:r>
              <a:rPr lang="en-GB" sz="2600" dirty="0" smtClean="0"/>
              <a:t>Since the </a:t>
            </a:r>
            <a:r>
              <a:rPr lang="en-GB" sz="2600" dirty="0" err="1" smtClean="0"/>
              <a:t>lagrangian</a:t>
            </a:r>
            <a:r>
              <a:rPr lang="en-GB" sz="2600" dirty="0" smtClean="0"/>
              <a:t> doesn’t depend explicitly on </a:t>
            </a:r>
            <a:r>
              <a:rPr lang="en-GB" sz="2600" b="1" dirty="0" err="1" smtClean="0"/>
              <a:t>φ</a:t>
            </a:r>
            <a:r>
              <a:rPr lang="en-GB" sz="2600" b="1" dirty="0" smtClean="0"/>
              <a:t> </a:t>
            </a:r>
            <a:r>
              <a:rPr lang="en-GB" sz="2600" dirty="0"/>
              <a:t>(symmetry with respect </a:t>
            </a:r>
            <a:r>
              <a:rPr lang="en-GB" sz="2600" dirty="0" smtClean="0"/>
              <a:t>to rotations in space), the Euler-Lagrange equation gives</a:t>
            </a:r>
          </a:p>
          <a:p>
            <a:pPr marL="0" indent="0">
              <a:buNone/>
            </a:pPr>
            <a:endParaRPr lang="en-GB" sz="2600" b="1" dirty="0" smtClean="0"/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 smtClean="0"/>
              <a:t>Where the </a:t>
            </a:r>
            <a:r>
              <a:rPr lang="en-GB" sz="2600" b="1" dirty="0" smtClean="0"/>
              <a:t>angular momentum J</a:t>
            </a:r>
            <a:r>
              <a:rPr lang="en-GB" sz="2600" dirty="0" smtClean="0"/>
              <a:t> is a constant of motion!</a:t>
            </a:r>
          </a:p>
        </p:txBody>
      </p:sp>
    </p:spTree>
    <p:extLst>
      <p:ext uri="{BB962C8B-B14F-4D97-AF65-F5344CB8AC3E}">
        <p14:creationId xmlns:p14="http://schemas.microsoft.com/office/powerpoint/2010/main" val="405464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/>
          <p:cNvGraphicFramePr>
            <a:graphicFrameLocks noGrp="1"/>
          </p:cNvGraphicFramePr>
          <p:nvPr>
            <p:ph sz="half" idx="1"/>
          </p:nvPr>
        </p:nvGraphicFramePr>
        <p:xfrm>
          <a:off x="228600" y="467361"/>
          <a:ext cx="8686800" cy="3037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3581400"/>
                <a:gridCol w="3352800"/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ATLAS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CMS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Magnetic field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 T</a:t>
                      </a:r>
                      <a:r>
                        <a:rPr lang="en-US" sz="1400" baseline="0" dirty="0" smtClean="0"/>
                        <a:t> solenoid + </a:t>
                      </a:r>
                      <a:r>
                        <a:rPr lang="en-US" sz="1400" baseline="0" dirty="0" err="1" smtClean="0"/>
                        <a:t>toroid</a:t>
                      </a:r>
                      <a:r>
                        <a:rPr lang="en-US" sz="1400" dirty="0" smtClean="0"/>
                        <a:t> (</a:t>
                      </a:r>
                      <a:r>
                        <a:rPr lang="en-US" sz="1400" baseline="0" dirty="0" smtClean="0"/>
                        <a:t>0.5 T barrel 1 T </a:t>
                      </a:r>
                      <a:r>
                        <a:rPr lang="en-US" sz="1400" baseline="0" dirty="0" err="1" smtClean="0"/>
                        <a:t>endcap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 T solenoid + return yoke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Tracker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 pixels,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strips +</a:t>
                      </a:r>
                      <a:r>
                        <a:rPr lang="en-US" sz="1400" baseline="0" dirty="0" smtClean="0"/>
                        <a:t> TRT</a:t>
                      </a:r>
                      <a:endParaRPr lang="en-US" sz="1400" dirty="0" smtClean="0"/>
                    </a:p>
                    <a:p>
                      <a:r>
                        <a:rPr lang="en-US" sz="1400" dirty="0" err="1" smtClean="0"/>
                        <a:t>σ/p</a:t>
                      </a:r>
                      <a:r>
                        <a:rPr lang="en-US" sz="1400" baseline="-25000" dirty="0" err="1" smtClean="0"/>
                        <a:t>T</a:t>
                      </a:r>
                      <a:r>
                        <a:rPr lang="en-US" sz="1400" baseline="-25000" dirty="0" smtClean="0"/>
                        <a:t> </a:t>
                      </a:r>
                      <a:r>
                        <a:rPr lang="en-US" sz="1400" dirty="0" smtClean="0"/>
                        <a:t>≈ 5x10</a:t>
                      </a:r>
                      <a:r>
                        <a:rPr lang="en-US" sz="1400" baseline="30000" dirty="0" smtClean="0"/>
                        <a:t>-4</a:t>
                      </a:r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T </a:t>
                      </a:r>
                      <a:r>
                        <a:rPr lang="en-US" sz="1400" dirty="0" smtClean="0"/>
                        <a:t>+ 0.01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 pixels</a:t>
                      </a:r>
                      <a:r>
                        <a:rPr lang="en-US" sz="1400" baseline="0" dirty="0" smtClean="0"/>
                        <a:t>, strips</a:t>
                      </a:r>
                      <a:endParaRPr lang="en-US" sz="1400" dirty="0" smtClean="0"/>
                    </a:p>
                    <a:p>
                      <a:r>
                        <a:rPr lang="en-US" sz="1400" dirty="0" err="1" smtClean="0"/>
                        <a:t>σ/p</a:t>
                      </a:r>
                      <a:r>
                        <a:rPr lang="en-US" sz="1400" baseline="-25000" dirty="0" err="1" smtClean="0"/>
                        <a:t>T</a:t>
                      </a:r>
                      <a:r>
                        <a:rPr lang="en-US" sz="1400" baseline="-25000" dirty="0" smtClean="0"/>
                        <a:t> </a:t>
                      </a:r>
                      <a:r>
                        <a:rPr lang="en-US" sz="1400" dirty="0" smtClean="0"/>
                        <a:t>≈ 1.5x10</a:t>
                      </a:r>
                      <a:r>
                        <a:rPr lang="en-US" sz="1400" baseline="30000" dirty="0" smtClean="0"/>
                        <a:t>-4</a:t>
                      </a:r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T </a:t>
                      </a:r>
                      <a:r>
                        <a:rPr lang="en-US" sz="1400" dirty="0" smtClean="0"/>
                        <a:t>+ 0.005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EM calorimeter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Pb+LAr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σ/E ≈ 10%/√E + 0.007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PbWO4 crystals</a:t>
                      </a:r>
                    </a:p>
                    <a:p>
                      <a:r>
                        <a:rPr lang="en-US" sz="1400" dirty="0" smtClean="0"/>
                        <a:t>σ/E ≈ 2-5%/√E + 0.005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Hadronic</a:t>
                      </a:r>
                      <a:r>
                        <a:rPr lang="en-US" sz="1400" dirty="0" smtClean="0"/>
                        <a:t> calorimeter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Fe+scint</a:t>
                      </a:r>
                      <a:r>
                        <a:rPr lang="en-US" sz="1400" dirty="0" smtClean="0"/>
                        <a:t>. / </a:t>
                      </a:r>
                      <a:r>
                        <a:rPr lang="en-US" sz="1400" dirty="0" err="1" smtClean="0"/>
                        <a:t>Cu+LAr</a:t>
                      </a:r>
                      <a:r>
                        <a:rPr lang="en-US" sz="1400" baseline="0" dirty="0" smtClean="0"/>
                        <a:t> (10λ)</a:t>
                      </a:r>
                      <a:endParaRPr lang="en-US" sz="14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σ/E ≈ 50%/√E + 0.03 </a:t>
                      </a:r>
                      <a:r>
                        <a:rPr lang="en-US" sz="1400" dirty="0" err="1" smtClean="0"/>
                        <a:t>GeV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Cu+scintillator</a:t>
                      </a:r>
                      <a:r>
                        <a:rPr lang="en-US" sz="1400" dirty="0" smtClean="0"/>
                        <a:t> (</a:t>
                      </a:r>
                      <a:r>
                        <a:rPr lang="en-US" sz="1400" baseline="0" dirty="0" smtClean="0"/>
                        <a:t>5.8λ + catcher)</a:t>
                      </a:r>
                      <a:endParaRPr lang="en-US" sz="14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σ/E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≈ 100%/√E + 0.05 </a:t>
                      </a:r>
                      <a:r>
                        <a:rPr lang="en-US" sz="1400" dirty="0" err="1" smtClean="0"/>
                        <a:t>GeV</a:t>
                      </a:r>
                      <a:endParaRPr lang="en-US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Muon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σ/p</a:t>
                      </a:r>
                      <a:r>
                        <a:rPr lang="en-US" sz="1400" baseline="-25000" dirty="0" err="1" smtClean="0"/>
                        <a:t>T</a:t>
                      </a:r>
                      <a:r>
                        <a:rPr lang="en-US" sz="1400" baseline="-25000" dirty="0" smtClean="0"/>
                        <a:t> </a:t>
                      </a:r>
                      <a:r>
                        <a:rPr lang="en-US" sz="1400" dirty="0" smtClean="0"/>
                        <a:t>≈ 2% @ 50GeV</a:t>
                      </a:r>
                      <a:r>
                        <a:rPr lang="en-US" sz="1400" baseline="0" dirty="0" smtClean="0"/>
                        <a:t> to 10% @ 1TeV (ID+MS)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σ/p</a:t>
                      </a:r>
                      <a:r>
                        <a:rPr lang="en-US" sz="1400" baseline="-25000" dirty="0" err="1" smtClean="0"/>
                        <a:t>T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≈ 1% @ 50GeV</a:t>
                      </a:r>
                      <a:r>
                        <a:rPr lang="en-US" sz="1400" baseline="0" dirty="0" smtClean="0"/>
                        <a:t> to 5% @ 1TeV (ID+MS)</a:t>
                      </a:r>
                      <a:endParaRPr lang="en-US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Trigger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L1 +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RoI</a:t>
                      </a:r>
                      <a:r>
                        <a:rPr lang="en-US" sz="1400" baseline="0" dirty="0" smtClean="0"/>
                        <a:t>-based HLT (L2+EF)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L1+HLT (L2 + L3)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2F4AD-93B8-C145-B211-A564FE6CB984}" type="slidenum">
              <a:rPr lang="en-US" smtClean="0"/>
              <a:pPr/>
              <a:t>110</a:t>
            </a:fld>
            <a:endParaRPr lang="en-US"/>
          </a:p>
        </p:txBody>
      </p:sp>
      <p:pic>
        <p:nvPicPr>
          <p:cNvPr id="8" name="Picture 5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199" y="3886201"/>
            <a:ext cx="3668845" cy="228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797743"/>
            <a:ext cx="3582629" cy="260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Brazil Plot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2647" y="1600200"/>
            <a:ext cx="3578575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Expected: </a:t>
            </a:r>
          </a:p>
          <a:p>
            <a:r>
              <a:rPr lang="en-US" dirty="0" smtClean="0"/>
              <a:t>Upper limit on σ(S+B)/σ(B) at 95% CL in Monte Carlo assuming B-only hypothesis</a:t>
            </a:r>
          </a:p>
          <a:p>
            <a:pPr>
              <a:buNone/>
            </a:pPr>
            <a:r>
              <a:rPr lang="en-US" dirty="0" smtClean="0"/>
              <a:t>Observed: </a:t>
            </a:r>
          </a:p>
          <a:p>
            <a:r>
              <a:rPr lang="en-US" dirty="0" smtClean="0"/>
              <a:t>Upper limit on σ(S+B)/σ(B) at 95% CL seen in data assuming B-only hypothesis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111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777" y="1600200"/>
            <a:ext cx="5612759" cy="4068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Cyan Band Plot – signal strength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8492" y="1417638"/>
            <a:ext cx="6054285" cy="88335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Best fit of </a:t>
            </a:r>
            <a:r>
              <a:rPr lang="en-US" dirty="0" err="1" smtClean="0"/>
              <a:t>μ</a:t>
            </a:r>
            <a:r>
              <a:rPr lang="en-US" dirty="0" smtClean="0"/>
              <a:t>=σ(S+B)/σ(B) to data</a:t>
            </a:r>
          </a:p>
          <a:p>
            <a:r>
              <a:rPr lang="en-US" dirty="0" smtClean="0"/>
              <a:t>Error bands important…. As usual!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112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492" y="2332919"/>
            <a:ext cx="6054285" cy="4388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Blind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18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smtClean="0"/>
              <a:t>To avoid unintended experimenter’s bias in search for the Higgs boson</a:t>
            </a:r>
            <a:endParaRPr lang="en-US" sz="3000" dirty="0" smtClean="0"/>
          </a:p>
          <a:p>
            <a:r>
              <a:rPr lang="en-US" sz="3200" dirty="0" smtClean="0"/>
              <a:t>The analysis strategy, event selection &amp; optimization criteria for each Higgs search channel were </a:t>
            </a:r>
            <a:r>
              <a:rPr lang="en-US" sz="3200" b="1" dirty="0" smtClean="0">
                <a:solidFill>
                  <a:srgbClr val="FF0000"/>
                </a:solidFill>
              </a:rPr>
              <a:t>fixed</a:t>
            </a:r>
            <a:r>
              <a:rPr lang="en-US" sz="3200" dirty="0" smtClean="0"/>
              <a:t> by looking at data control samples </a:t>
            </a:r>
            <a:r>
              <a:rPr lang="en-US" sz="3200" dirty="0" smtClean="0">
                <a:solidFill>
                  <a:srgbClr val="FF0000"/>
                </a:solidFill>
              </a:rPr>
              <a:t>before looking at the signal sensitive region</a:t>
            </a:r>
            <a:r>
              <a:rPr lang="en-US" sz="3200" dirty="0" smtClean="0"/>
              <a:t> </a:t>
            </a:r>
          </a:p>
          <a:p>
            <a:pPr lvl="1"/>
            <a:r>
              <a:rPr lang="en-US" sz="3000" dirty="0" smtClean="0"/>
              <a:t>Logistically quite painful</a:t>
            </a:r>
          </a:p>
          <a:p>
            <a:pPr lvl="1"/>
            <a:r>
              <a:rPr lang="en-US" sz="3000" dirty="0" smtClean="0"/>
              <a:t>But the right thing to do !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113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278"/>
          <a:stretch/>
        </p:blipFill>
        <p:spPr>
          <a:xfrm>
            <a:off x="6375400" y="3429780"/>
            <a:ext cx="2616200" cy="328852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12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508" y="3846829"/>
            <a:ext cx="4042717" cy="3010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403" y="1679379"/>
            <a:ext cx="3527953" cy="12243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Let’s</a:t>
            </a:r>
            <a:r>
              <a:rPr lang="pt-PT" dirty="0" smtClean="0"/>
              <a:t> </a:t>
            </a:r>
            <a:r>
              <a:rPr lang="pt-PT" dirty="0" err="1" smtClean="0"/>
              <a:t>go</a:t>
            </a:r>
            <a:r>
              <a:rPr lang="pt-PT" dirty="0" smtClean="0"/>
              <a:t> to quantum </a:t>
            </a:r>
            <a:r>
              <a:rPr lang="pt-PT" dirty="0" err="1" smtClean="0"/>
              <a:t>fields</a:t>
            </a:r>
            <a:r>
              <a:rPr lang="pt-PT" dirty="0" smtClean="0"/>
              <a:t>...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9243" y1="52914" x2="39243" y2="52914"/>
                        <a14:foregroundMark x1="35458" y1="44325" x2="8566" y2="55982"/>
                        <a14:foregroundMark x1="37450" y1="42178" x2="28486" y2="80061"/>
                        <a14:foregroundMark x1="58167" y1="46012" x2="58167" y2="46012"/>
                        <a14:backgroundMark x1="1793" y1="60736" x2="1793" y2="60736"/>
                        <a14:backgroundMark x1="1195" y1="62730" x2="1195" y2="62730"/>
                        <a14:backgroundMark x1="797" y1="65031" x2="797" y2="65031"/>
                        <a14:backgroundMark x1="797" y1="68405" x2="797" y2="684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3258" y="3174567"/>
            <a:ext cx="2864282" cy="3720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75" b="99625" l="170" r="100000">
                        <a14:foregroundMark x1="18537" y1="17375" x2="18537" y2="17375"/>
                        <a14:foregroundMark x1="12755" y1="9375" x2="23980" y2="9625"/>
                        <a14:foregroundMark x1="13095" y1="21375" x2="29082" y2="31625"/>
                        <a14:foregroundMark x1="52211" y1="67625" x2="51190" y2="98625"/>
                        <a14:foregroundMark x1="38605" y1="66000" x2="48129" y2="96375"/>
                        <a14:foregroundMark x1="26701" y1="68625" x2="26701" y2="95375"/>
                        <a14:foregroundMark x1="15816" y1="70625" x2="22619" y2="97000"/>
                        <a14:foregroundMark x1="29082" y1="14375" x2="29082" y2="14375"/>
                        <a14:foregroundMark x1="30272" y1="17875" x2="30272" y2="17875"/>
                        <a14:foregroundMark x1="30612" y1="23000" x2="30612" y2="23000"/>
                        <a14:foregroundMark x1="73980" y1="58750" x2="63605" y2="92750"/>
                        <a14:foregroundMark x1="76020" y1="51875" x2="97619" y2="82000"/>
                        <a14:backgroundMark x1="68537" y1="33000" x2="68537" y2="33000"/>
                        <a14:backgroundMark x1="4082" y1="26125" x2="4082" y2="26125"/>
                        <a14:backgroundMark x1="82143" y1="52750" x2="99150" y2="78375"/>
                        <a14:backgroundMark x1="76361" y1="34125" x2="76361" y2="34125"/>
                      </a14:backgroundRemoval>
                    </a14:imgEffect>
                  </a14:imgLayer>
                </a14:imgProps>
              </a:ext>
            </a:extLst>
          </a:blip>
          <a:srcRect b="15887"/>
          <a:stretch/>
        </p:blipFill>
        <p:spPr>
          <a:xfrm>
            <a:off x="0" y="1904741"/>
            <a:ext cx="4098093" cy="49899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72" y="6177291"/>
            <a:ext cx="178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rgbClr val="FFFFFF"/>
                </a:solidFill>
              </a:rPr>
              <a:t>Richard </a:t>
            </a:r>
            <a:r>
              <a:rPr lang="pt-PT" dirty="0" err="1" smtClean="0">
                <a:solidFill>
                  <a:srgbClr val="FFFFFF"/>
                </a:solidFill>
              </a:rPr>
              <a:t>Feynman</a:t>
            </a:r>
            <a:r>
              <a:rPr lang="pt-PT" dirty="0" smtClean="0">
                <a:solidFill>
                  <a:srgbClr val="FFFFFF"/>
                </a:solidFill>
              </a:rPr>
              <a:t> (1918 - 1988)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4757" y="5515294"/>
            <a:ext cx="1665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>
                <a:solidFill>
                  <a:srgbClr val="FFFFFF"/>
                </a:solidFill>
              </a:rPr>
              <a:t>Erwin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Schrödinger</a:t>
            </a:r>
            <a:r>
              <a:rPr lang="pt-PT" dirty="0" smtClean="0">
                <a:solidFill>
                  <a:srgbClr val="FFFFFF"/>
                </a:solidFill>
              </a:rPr>
              <a:t> (1887 - 1961)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40080" y="6544052"/>
            <a:ext cx="240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/>
              <a:t>Schrödinger’s</a:t>
            </a:r>
            <a:r>
              <a:rPr lang="pt-PT" dirty="0" smtClean="0"/>
              <a:t> </a:t>
            </a:r>
            <a:r>
              <a:rPr lang="pt-PT" dirty="0" err="1" smtClean="0"/>
              <a:t>cat</a:t>
            </a:r>
            <a:r>
              <a:rPr lang="pt-PT" dirty="0" smtClean="0"/>
              <a:t> (?-?)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3728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3302"/>
          </a:xfrm>
        </p:spPr>
        <p:txBody>
          <a:bodyPr/>
          <a:lstStyle/>
          <a:p>
            <a:r>
              <a:rPr lang="en-GB" dirty="0" smtClean="0"/>
              <a:t>Now in quantum field theory…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36168" y="1102820"/>
            <a:ext cx="8686800" cy="129032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Imagine space as an infinite continuum of balls </a:t>
            </a:r>
            <a:r>
              <a:rPr lang="en-GB" dirty="0" smtClean="0"/>
              <a:t>and springs</a:t>
            </a:r>
            <a:r>
              <a:rPr lang="en-GB" dirty="0"/>
              <a:t>, where each ball is connected to its neighbours by elastic bands. </a:t>
            </a:r>
            <a:r>
              <a:rPr lang="en-GB" b="1" dirty="0"/>
              <a:t>Particles are  perturbations of this </a:t>
            </a:r>
            <a:r>
              <a:rPr lang="en-GB" b="1" dirty="0" smtClean="0"/>
              <a:t>field</a:t>
            </a:r>
            <a:endParaRPr lang="en-GB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13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849" y="2458265"/>
            <a:ext cx="6612496" cy="389808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52918" y="2279216"/>
            <a:ext cx="6553999" cy="4439600"/>
            <a:chOff x="252918" y="2279216"/>
            <a:chExt cx="6553999" cy="4439600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57200" y="6153885"/>
              <a:ext cx="6349717" cy="488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479352" y="2279216"/>
              <a:ext cx="2711791" cy="40433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422034" y="2279216"/>
              <a:ext cx="702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smtClean="0"/>
                <a:t>y</a:t>
              </a:r>
              <a:endParaRPr lang="pt-PT" sz="3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19800" y="6072485"/>
              <a:ext cx="702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smtClean="0"/>
                <a:t>x</a:t>
              </a:r>
              <a:endParaRPr lang="pt-PT" sz="3600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599190" y="4346792"/>
              <a:ext cx="0" cy="212817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52918" y="3738900"/>
              <a:ext cx="15382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err="1" smtClean="0"/>
                <a:t>ϕ</a:t>
              </a:r>
              <a:r>
                <a:rPr lang="pt-PT" sz="3600" dirty="0" smtClean="0"/>
                <a:t>(</a:t>
              </a:r>
              <a:r>
                <a:rPr lang="pt-PT" sz="3600" dirty="0" err="1" smtClean="0"/>
                <a:t>x,y</a:t>
              </a:r>
              <a:r>
                <a:rPr lang="pt-PT" sz="3600" dirty="0" smtClean="0"/>
                <a:t>)</a:t>
              </a:r>
              <a:endParaRPr lang="pt-PT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6099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170" y="2912991"/>
            <a:ext cx="5686336" cy="77275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05" y="4343402"/>
            <a:ext cx="4882989" cy="776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055" y="4263384"/>
            <a:ext cx="2779974" cy="869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224" y="5462361"/>
            <a:ext cx="4907605" cy="941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769" y="774286"/>
            <a:ext cx="2630566" cy="874321"/>
          </a:xfrm>
          <a:prstGeom prst="rect">
            <a:avLst/>
          </a:prstGeom>
        </p:spPr>
      </p:pic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221665" y="205065"/>
            <a:ext cx="8875286" cy="54157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 smtClean="0"/>
              <a:t>Generalized coordinates are now </a:t>
            </a:r>
            <a:r>
              <a:rPr lang="en-GB" b="1" dirty="0" smtClean="0"/>
              <a:t>fields</a:t>
            </a:r>
            <a:r>
              <a:rPr lang="en-GB" dirty="0" smtClean="0"/>
              <a:t> (dislocation of each spring)</a:t>
            </a:r>
            <a:endParaRPr lang="en-GB" dirty="0"/>
          </a:p>
          <a:p>
            <a:pPr marL="0" indent="0">
              <a:buNone/>
            </a:pPr>
            <a:endParaRPr lang="en-GB" sz="2400" b="1" dirty="0" smtClean="0"/>
          </a:p>
          <a:p>
            <a:pPr marL="0" indent="0">
              <a:buNone/>
            </a:pPr>
            <a:r>
              <a:rPr lang="en-GB" dirty="0" smtClean="0"/>
              <a:t>In </a:t>
            </a:r>
            <a:r>
              <a:rPr lang="en-GB" dirty="0"/>
              <a:t>a relativistic theory we must treat space and time coordinates </a:t>
            </a:r>
            <a:r>
              <a:rPr lang="en-GB" dirty="0" smtClean="0"/>
              <a:t>on </a:t>
            </a:r>
            <a:r>
              <a:rPr lang="en-GB" dirty="0"/>
              <a:t>an equal footing, so the </a:t>
            </a:r>
            <a:r>
              <a:rPr lang="en-GB" dirty="0" smtClean="0"/>
              <a:t>derivatives </a:t>
            </a:r>
            <a:r>
              <a:rPr lang="en-GB" dirty="0"/>
              <a:t>in the </a:t>
            </a:r>
            <a:r>
              <a:rPr lang="en-GB" dirty="0" smtClean="0"/>
              <a:t>classical equations are now</a:t>
            </a:r>
          </a:p>
          <a:p>
            <a:pPr marL="0" indent="0">
              <a:buNone/>
            </a:pPr>
            <a:endParaRPr lang="en-GB" sz="3200" dirty="0" smtClean="0"/>
          </a:p>
          <a:p>
            <a:pPr marL="0" indent="0">
              <a:buNone/>
            </a:pPr>
            <a:r>
              <a:rPr lang="en-GB" dirty="0" smtClean="0"/>
              <a:t>In </a:t>
            </a:r>
            <a:r>
              <a:rPr lang="en-GB" dirty="0"/>
              <a:t>place of a </a:t>
            </a:r>
            <a:r>
              <a:rPr lang="en-GB" dirty="0" err="1"/>
              <a:t>Lagrangian</a:t>
            </a:r>
            <a:r>
              <a:rPr lang="en-GB" dirty="0"/>
              <a:t> we have a </a:t>
            </a:r>
            <a:r>
              <a:rPr lang="en-GB" b="1" dirty="0" err="1"/>
              <a:t>Lagrangian</a:t>
            </a:r>
            <a:r>
              <a:rPr lang="en-GB" b="1" dirty="0"/>
              <a:t> </a:t>
            </a:r>
            <a:r>
              <a:rPr lang="en-GB" b="1" dirty="0" smtClean="0"/>
              <a:t>density </a:t>
            </a:r>
            <a:r>
              <a:rPr lang="en-GB" dirty="0" smtClean="0"/>
              <a:t>(we call it </a:t>
            </a:r>
            <a:r>
              <a:rPr lang="en-GB" dirty="0" err="1" smtClean="0"/>
              <a:t>Lagrangian</a:t>
            </a:r>
            <a:r>
              <a:rPr lang="en-GB" dirty="0" smtClean="0"/>
              <a:t> anyway, just to be confusing)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										   with:</a:t>
            </a:r>
            <a:endParaRPr lang="en-GB" sz="1050" dirty="0" smtClean="0"/>
          </a:p>
          <a:p>
            <a:pPr marL="0" indent="0">
              <a:buNone/>
            </a:pPr>
            <a:r>
              <a:rPr lang="en-GB" dirty="0" smtClean="0"/>
              <a:t>The new Euler-Lagrange equation now becomes</a:t>
            </a: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19622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2980"/>
          </a:xfrm>
        </p:spPr>
        <p:txBody>
          <a:bodyPr/>
          <a:lstStyle/>
          <a:p>
            <a:r>
              <a:rPr lang="en-GB" dirty="0" smtClean="0"/>
              <a:t>Gauge invariance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15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46" y="1970494"/>
            <a:ext cx="5184695" cy="7360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904" y="3193671"/>
            <a:ext cx="4655052" cy="69589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43" y="1107618"/>
            <a:ext cx="8976988" cy="349442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Take the Dirac </a:t>
            </a:r>
            <a:r>
              <a:rPr lang="en-GB" dirty="0" err="1" smtClean="0"/>
              <a:t>Lagrangian</a:t>
            </a:r>
            <a:r>
              <a:rPr lang="en-GB" dirty="0" smtClean="0"/>
              <a:t> for a field </a:t>
            </a:r>
            <a:r>
              <a:rPr lang="en-GB" dirty="0" err="1" smtClean="0"/>
              <a:t>ψ</a:t>
            </a:r>
            <a:r>
              <a:rPr lang="en-GB" dirty="0" smtClean="0"/>
              <a:t> representing a spin-½ particle, for example an electron: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It is invariant under a global U(1) phase transformation like: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Where </a:t>
            </a:r>
            <a:r>
              <a:rPr lang="en-GB" b="1" dirty="0" err="1" smtClean="0"/>
              <a:t>χ</a:t>
            </a:r>
            <a:r>
              <a:rPr lang="en-GB" dirty="0" smtClean="0"/>
              <a:t> is a constant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05" y="4417147"/>
            <a:ext cx="8191928" cy="72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85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75" y="1118754"/>
            <a:ext cx="8525310" cy="11439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75" y="3537757"/>
            <a:ext cx="6923080" cy="748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22"/>
            <a:ext cx="9144000" cy="930091"/>
          </a:xfrm>
        </p:spPr>
        <p:txBody>
          <a:bodyPr>
            <a:normAutofit/>
          </a:bodyPr>
          <a:lstStyle/>
          <a:p>
            <a:r>
              <a:rPr lang="en-GB" dirty="0" smtClean="0"/>
              <a:t>Local gauge invariance and </a:t>
            </a:r>
            <a:r>
              <a:rPr lang="en-GB" dirty="0"/>
              <a:t>interactions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740" y="895406"/>
            <a:ext cx="8930259" cy="594224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/>
              <a:t>If </a:t>
            </a:r>
            <a:r>
              <a:rPr lang="en-GB" b="1" dirty="0" err="1"/>
              <a:t>χ</a:t>
            </a:r>
            <a:r>
              <a:rPr lang="en-GB" b="1" dirty="0"/>
              <a:t> </a:t>
            </a:r>
            <a:r>
              <a:rPr lang="en-GB" dirty="0"/>
              <a:t>= </a:t>
            </a:r>
            <a:r>
              <a:rPr lang="en-GB" b="1" dirty="0" err="1"/>
              <a:t>χ</a:t>
            </a:r>
            <a:r>
              <a:rPr lang="en-GB" b="1" dirty="0"/>
              <a:t> </a:t>
            </a:r>
            <a:r>
              <a:rPr lang="en-GB" dirty="0"/>
              <a:t>(</a:t>
            </a:r>
            <a:r>
              <a:rPr lang="en-GB" i="1" dirty="0"/>
              <a:t>x</a:t>
            </a:r>
            <a:r>
              <a:rPr lang="en-GB" dirty="0"/>
              <a:t>) then </a:t>
            </a:r>
            <a:r>
              <a:rPr lang="en-GB" dirty="0" smtClean="0"/>
              <a:t>we get extra terms in the </a:t>
            </a:r>
            <a:r>
              <a:rPr lang="en-GB" dirty="0" err="1" smtClean="0"/>
              <a:t>Lagrangian</a:t>
            </a:r>
            <a:r>
              <a:rPr lang="en-GB" dirty="0" smtClean="0"/>
              <a:t>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But </a:t>
            </a:r>
            <a:r>
              <a:rPr lang="en-GB" dirty="0"/>
              <a:t>we can now make the </a:t>
            </a:r>
            <a:r>
              <a:rPr lang="en-GB" dirty="0" err="1"/>
              <a:t>Lagrangian</a:t>
            </a:r>
            <a:r>
              <a:rPr lang="en-GB" dirty="0"/>
              <a:t> </a:t>
            </a:r>
            <a:r>
              <a:rPr lang="en-GB" dirty="0" smtClean="0"/>
              <a:t>invariant by </a:t>
            </a:r>
            <a:r>
              <a:rPr lang="en-GB" dirty="0"/>
              <a:t>adding an </a:t>
            </a:r>
            <a:r>
              <a:rPr lang="en-GB" b="1" i="1" dirty="0"/>
              <a:t>interaction term</a:t>
            </a:r>
            <a:r>
              <a:rPr lang="en-GB" dirty="0"/>
              <a:t> with a new </a:t>
            </a:r>
            <a:r>
              <a:rPr lang="en-GB" b="1" dirty="0"/>
              <a:t>gauge</a:t>
            </a:r>
            <a:r>
              <a:rPr lang="en-GB" dirty="0"/>
              <a:t> field </a:t>
            </a:r>
            <a:r>
              <a:rPr lang="en-GB" b="1" i="1" dirty="0" err="1" smtClean="0"/>
              <a:t>A</a:t>
            </a:r>
            <a:r>
              <a:rPr lang="en-GB" b="1" i="1" baseline="-25000" dirty="0" err="1" smtClean="0"/>
              <a:t>μ</a:t>
            </a:r>
            <a:r>
              <a:rPr lang="en-GB" dirty="0" smtClean="0"/>
              <a:t> which transforms as: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We get: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 few things to note: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Gauge theories are </a:t>
            </a:r>
            <a:r>
              <a:rPr lang="en-GB" dirty="0" err="1" smtClean="0"/>
              <a:t>renormalizable</a:t>
            </a:r>
            <a:r>
              <a:rPr lang="en-GB" dirty="0" smtClean="0"/>
              <a:t>, i.e. calculable</a:t>
            </a:r>
            <a:r>
              <a:rPr lang="en-GB" dirty="0"/>
              <a:t> </a:t>
            </a:r>
            <a:r>
              <a:rPr lang="en-GB" dirty="0" smtClean="0"/>
              <a:t>without infinities popping up everywhere (Nobel prize of </a:t>
            </a:r>
            <a:r>
              <a:rPr lang="en-GB" dirty="0" err="1" smtClean="0"/>
              <a:t>t’Hooft</a:t>
            </a:r>
            <a:r>
              <a:rPr lang="en-GB" dirty="0" smtClean="0"/>
              <a:t> and </a:t>
            </a:r>
            <a:r>
              <a:rPr lang="en-GB" dirty="0" err="1" smtClean="0"/>
              <a:t>Veltman</a:t>
            </a:r>
            <a:r>
              <a:rPr lang="en-GB" dirty="0"/>
              <a:t>)</a:t>
            </a: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new </a:t>
            </a:r>
            <a:r>
              <a:rPr lang="en-GB" dirty="0"/>
              <a:t>gauge field </a:t>
            </a:r>
            <a:r>
              <a:rPr lang="en-GB" b="1" i="1" dirty="0" err="1"/>
              <a:t>A</a:t>
            </a:r>
            <a:r>
              <a:rPr lang="en-GB" b="1" i="1" baseline="-25000" dirty="0" err="1"/>
              <a:t>μ</a:t>
            </a:r>
            <a:r>
              <a:rPr lang="en-GB" dirty="0"/>
              <a:t> is the photon in QED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mass of the fermion is the coefficient of the term on </a:t>
            </a:r>
            <a:r>
              <a:rPr lang="en-GB" b="1" dirty="0" err="1" smtClean="0"/>
              <a:t>ψ</a:t>
            </a:r>
            <a:r>
              <a:rPr lang="en-GB" b="1" dirty="0" err="1"/>
              <a:t>ψ</a:t>
            </a:r>
            <a:endParaRPr lang="en-GB" b="1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There is no term in </a:t>
            </a:r>
            <a:r>
              <a:rPr lang="en-GB" b="1" i="1" dirty="0" err="1" smtClean="0"/>
              <a:t>A</a:t>
            </a:r>
            <a:r>
              <a:rPr lang="en-GB" b="1" i="1" baseline="-25000" dirty="0" err="1" smtClean="0"/>
              <a:t>μ</a:t>
            </a:r>
            <a:r>
              <a:rPr lang="en-GB" b="1" i="1" dirty="0" err="1" smtClean="0"/>
              <a:t>A</a:t>
            </a:r>
            <a:r>
              <a:rPr lang="en-GB" b="1" i="1" baseline="30000" dirty="0" err="1" smtClean="0"/>
              <a:t>μ</a:t>
            </a:r>
            <a:r>
              <a:rPr lang="en-GB" dirty="0" smtClean="0"/>
              <a:t> (the photon has zero mass) </a:t>
            </a:r>
            <a:r>
              <a:rPr lang="en-GB" dirty="0" smtClean="0">
                <a:sym typeface="Wingdings"/>
              </a:rPr>
              <a:t> this is the beginning of the Higgs story…</a:t>
            </a:r>
            <a:endParaRPr lang="en-GB" dirty="0"/>
          </a:p>
          <a:p>
            <a:endParaRPr lang="pt-P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5266" y="2886552"/>
            <a:ext cx="4070332" cy="701781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7487305" y="5491303"/>
            <a:ext cx="21165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6458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7638"/>
            <a:ext cx="9144000" cy="1143000"/>
          </a:xfrm>
        </p:spPr>
        <p:txBody>
          <a:bodyPr>
            <a:normAutofit/>
          </a:bodyPr>
          <a:lstStyle/>
          <a:p>
            <a:r>
              <a:rPr lang="pt-PT" dirty="0" err="1" smtClean="0"/>
              <a:t>Now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problems</a:t>
            </a:r>
            <a:r>
              <a:rPr lang="pt-PT" dirty="0" smtClean="0"/>
              <a:t>...</a:t>
            </a: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3356"/>
            <a:ext cx="9062590" cy="3864644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59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253"/>
            <a:ext cx="9144000" cy="169536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3" y="364492"/>
            <a:ext cx="4389705" cy="432418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1: Longitudinal gauge-boson scattering</a:t>
            </a:r>
          </a:p>
          <a:p>
            <a:pPr marL="0" indent="0">
              <a:buNone/>
            </a:pPr>
            <a:r>
              <a:rPr lang="en-GB" dirty="0" smtClean="0"/>
              <a:t>The cross section of a process quantifies the probability that this process occurs in a collision</a:t>
            </a:r>
          </a:p>
          <a:p>
            <a:pPr marL="0" indent="0">
              <a:buNone/>
            </a:pPr>
            <a:r>
              <a:rPr lang="en-GB" dirty="0" smtClean="0"/>
              <a:t>In the absence of the Higgs, some processes have cross sections that grow with the centre of mass energy of the collision… i.e. breaks </a:t>
            </a:r>
            <a:r>
              <a:rPr lang="en-GB" dirty="0" err="1" smtClean="0"/>
              <a:t>unitarity</a:t>
            </a:r>
            <a:r>
              <a:rPr lang="en-GB" dirty="0" smtClean="0"/>
              <a:t>!</a:t>
            </a:r>
          </a:p>
          <a:p>
            <a:pPr marL="0" indent="0">
              <a:buNone/>
            </a:pPr>
            <a:r>
              <a:rPr lang="en-GB" dirty="0" smtClean="0"/>
              <a:t>The Higgs regulates the cross section through negative interference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14261" y="6173901"/>
            <a:ext cx="6929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 smtClean="0"/>
              <a:t>Feynman</a:t>
            </a:r>
            <a:r>
              <a:rPr lang="pt-PT" dirty="0" smtClean="0"/>
              <a:t> </a:t>
            </a:r>
            <a:r>
              <a:rPr lang="pt-PT" dirty="0" err="1" smtClean="0"/>
              <a:t>diagrams</a:t>
            </a:r>
            <a:r>
              <a:rPr lang="pt-PT" dirty="0" smtClean="0"/>
              <a:t> </a:t>
            </a:r>
            <a:r>
              <a:rPr lang="pt-PT" dirty="0" err="1" smtClean="0"/>
              <a:t>contributing</a:t>
            </a:r>
            <a:r>
              <a:rPr lang="pt-PT" dirty="0" smtClean="0"/>
              <a:t> to</a:t>
            </a:r>
            <a:r>
              <a:rPr lang="en-GB" dirty="0" smtClean="0"/>
              <a:t> </a:t>
            </a:r>
            <a:r>
              <a:rPr lang="en-GB" dirty="0"/>
              <a:t>longitudinal WW scattering</a:t>
            </a:r>
            <a:endParaRPr lang="pt-PT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03530" y="478452"/>
            <a:ext cx="4576611" cy="4048921"/>
            <a:chOff x="4503530" y="478452"/>
            <a:chExt cx="4576611" cy="404892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3530" y="592415"/>
              <a:ext cx="4576611" cy="39349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431120" y="478452"/>
              <a:ext cx="2451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600" dirty="0" err="1" smtClean="0"/>
                <a:t>J.C.Romão</a:t>
              </a:r>
              <a:r>
                <a:rPr lang="pt-PT" sz="1600" dirty="0" smtClean="0"/>
                <a:t> [5]</a:t>
              </a:r>
              <a:endParaRPr lang="pt-PT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896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3790"/>
            <a:ext cx="2133600" cy="365125"/>
          </a:xfrm>
        </p:spPr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3790"/>
            <a:ext cx="2895600" cy="365125"/>
          </a:xfrm>
        </p:spPr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3790"/>
            <a:ext cx="2133600" cy="365125"/>
          </a:xfrm>
        </p:spPr>
        <p:txBody>
          <a:bodyPr/>
          <a:lstStyle/>
          <a:p>
            <a:fld id="{7B08EC5E-55E3-8448-9DC5-21BE8846BAF7}" type="slidenum">
              <a:rPr lang="en-US" smtClean="0"/>
              <a:t>19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130"/>
            <a:ext cx="9144000" cy="571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107" y="2687493"/>
            <a:ext cx="3775941" cy="6510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5" y="3779403"/>
            <a:ext cx="8855719" cy="8102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3" y="795975"/>
            <a:ext cx="8686800" cy="568351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2: Mass of elementary particles and gauge bosons</a:t>
            </a:r>
          </a:p>
          <a:p>
            <a:pPr marL="0" indent="0">
              <a:buNone/>
            </a:pPr>
            <a:endParaRPr lang="en-GB" b="1" dirty="0" smtClean="0"/>
          </a:p>
          <a:p>
            <a:pPr marL="514350" indent="-514350">
              <a:buAutoNum type="arabicPeriod"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To keep the </a:t>
            </a:r>
            <a:r>
              <a:rPr lang="en-GB" dirty="0" err="1" smtClean="0"/>
              <a:t>Lagrangian</a:t>
            </a:r>
            <a:r>
              <a:rPr lang="en-GB" dirty="0" smtClean="0"/>
              <a:t> gauge invariant (against a U(1) local phase transformation) the photon field transforms as: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But the </a:t>
            </a:r>
            <a:r>
              <a:rPr lang="en-GB" b="1" i="1" dirty="0" err="1" smtClean="0"/>
              <a:t>A</a:t>
            </a:r>
            <a:r>
              <a:rPr lang="en-GB" b="1" i="1" baseline="30000" dirty="0" err="1" smtClean="0"/>
              <a:t>μ</a:t>
            </a:r>
            <a:r>
              <a:rPr lang="en-GB" dirty="0"/>
              <a:t> </a:t>
            </a:r>
            <a:r>
              <a:rPr lang="en-GB" dirty="0" smtClean="0"/>
              <a:t>mass term breaks the invariance of the </a:t>
            </a:r>
            <a:r>
              <a:rPr lang="en-GB" dirty="0" err="1" smtClean="0"/>
              <a:t>Lagrangian</a:t>
            </a:r>
            <a:r>
              <a:rPr lang="en-GB" dirty="0" smtClean="0"/>
              <a:t>: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For the SU(2)</a:t>
            </a:r>
            <a:r>
              <a:rPr lang="en-GB" baseline="-25000" dirty="0" smtClean="0"/>
              <a:t>L</a:t>
            </a:r>
            <a:r>
              <a:rPr lang="en-GB" dirty="0" smtClean="0"/>
              <a:t> gauge symmetry transformations of the </a:t>
            </a:r>
            <a:r>
              <a:rPr lang="en-GB" b="1" dirty="0" smtClean="0"/>
              <a:t>weak interaction</a:t>
            </a:r>
            <a:r>
              <a:rPr lang="en-GB" dirty="0" smtClean="0"/>
              <a:t> the fermion </a:t>
            </a:r>
            <a:r>
              <a:rPr lang="en-GB" dirty="0"/>
              <a:t>mass </a:t>
            </a:r>
            <a:r>
              <a:rPr lang="en-GB" dirty="0" smtClean="0"/>
              <a:t>term </a:t>
            </a:r>
            <a:r>
              <a:rPr lang="en-GB" b="1" dirty="0" err="1" smtClean="0"/>
              <a:t>m</a:t>
            </a:r>
            <a:r>
              <a:rPr lang="en-GB" b="1" baseline="-25000" dirty="0" err="1" smtClean="0"/>
              <a:t>e</a:t>
            </a:r>
            <a:r>
              <a:rPr lang="en-GB" b="1" dirty="0" err="1" smtClean="0"/>
              <a:t>ψψ</a:t>
            </a:r>
            <a:r>
              <a:rPr lang="en-GB" b="1" dirty="0" smtClean="0"/>
              <a:t> </a:t>
            </a:r>
            <a:r>
              <a:rPr lang="en-GB" dirty="0" smtClean="0"/>
              <a:t>also breaks invariance!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Bottom line: </a:t>
            </a:r>
            <a:r>
              <a:rPr lang="en-GB" b="1" dirty="0" smtClean="0"/>
              <a:t>the SM (without the Higgs mechanism) results in wrong calculations and breaks down for massive particles</a:t>
            </a:r>
            <a:endParaRPr lang="en-GB" b="1" dirty="0"/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5242644" y="4884038"/>
            <a:ext cx="21165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74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Outlook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90" y="1417639"/>
            <a:ext cx="8482115" cy="4182722"/>
          </a:xfrm>
        </p:spPr>
        <p:txBody>
          <a:bodyPr>
            <a:normAutofit fontScale="92500" lnSpcReduction="20000"/>
          </a:bodyPr>
          <a:lstStyle/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think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endParaRPr lang="pt-PT" dirty="0" smtClean="0"/>
          </a:p>
          <a:p>
            <a:pPr lvl="1"/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: 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it</a:t>
            </a:r>
            <a:r>
              <a:rPr lang="pt-PT" dirty="0" smtClean="0"/>
              <a:t> comes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</a:p>
          <a:p>
            <a:r>
              <a:rPr lang="pt-PT" dirty="0" err="1"/>
              <a:t>How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know</a:t>
            </a:r>
            <a:r>
              <a:rPr lang="pt-PT" dirty="0"/>
              <a:t> </a:t>
            </a:r>
            <a:r>
              <a:rPr lang="pt-PT" dirty="0" err="1"/>
              <a:t>what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know</a:t>
            </a:r>
            <a:endParaRPr lang="pt-PT" dirty="0"/>
          </a:p>
          <a:p>
            <a:pPr lvl="1"/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smtClean="0"/>
              <a:t>LHC </a:t>
            </a:r>
            <a:r>
              <a:rPr lang="pt-PT" dirty="0" err="1" smtClean="0"/>
              <a:t>machine</a:t>
            </a:r>
            <a:r>
              <a:rPr lang="pt-PT" dirty="0"/>
              <a:t>,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experiments</a:t>
            </a:r>
            <a:endParaRPr lang="pt-PT" dirty="0"/>
          </a:p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found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2012</a:t>
            </a:r>
          </a:p>
          <a:p>
            <a:pPr lvl="1"/>
            <a:r>
              <a:rPr lang="pt-PT" dirty="0" err="1" smtClean="0"/>
              <a:t>Discovery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</a:p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found</a:t>
            </a:r>
            <a:r>
              <a:rPr lang="pt-PT" dirty="0" smtClean="0"/>
              <a:t> </a:t>
            </a:r>
            <a:r>
              <a:rPr lang="pt-PT" dirty="0" err="1" smtClean="0"/>
              <a:t>out</a:t>
            </a:r>
            <a:r>
              <a:rPr lang="pt-PT" dirty="0" smtClean="0"/>
              <a:t> </a:t>
            </a:r>
            <a:r>
              <a:rPr lang="pt-PT" dirty="0" err="1" smtClean="0"/>
              <a:t>since</a:t>
            </a:r>
            <a:r>
              <a:rPr lang="pt-PT" dirty="0" smtClean="0"/>
              <a:t> </a:t>
            </a:r>
            <a:r>
              <a:rPr lang="pt-PT" dirty="0" err="1" smtClean="0"/>
              <a:t>then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</a:p>
          <a:p>
            <a:pPr marL="0" indent="0">
              <a:buNone/>
            </a:pP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don’t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endParaRPr lang="pt-PT" dirty="0"/>
          </a:p>
          <a:p>
            <a:pPr lvl="1"/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unknown</a:t>
            </a:r>
            <a:r>
              <a:rPr lang="pt-PT" dirty="0" smtClean="0"/>
              <a:t> </a:t>
            </a:r>
            <a:r>
              <a:rPr lang="pt-PT" dirty="0" err="1" smtClean="0"/>
              <a:t>unknowns</a:t>
            </a:r>
            <a:r>
              <a:rPr lang="pt-PT" dirty="0" smtClean="0"/>
              <a:t>!!</a:t>
            </a:r>
            <a:endParaRPr lang="pt-P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643" y="3994059"/>
            <a:ext cx="2472356" cy="2863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56857">
            <a:off x="6447294" y="3246436"/>
            <a:ext cx="1197927" cy="143012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090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28" b="70051" l="22000" r="73455">
                        <a14:foregroundMark x1="69909" y1="48072" x2="69909" y2="48072"/>
                        <a14:foregroundMark x1="71818" y1="55141" x2="71818" y2="55141"/>
                        <a14:foregroundMark x1="71364" y1="59383" x2="71364" y2="59383"/>
                        <a14:foregroundMark x1="28000" y1="60026" x2="28000" y2="60026"/>
                        <a14:foregroundMark x1="24727" y1="52057" x2="24818" y2="60411"/>
                        <a14:foregroundMark x1="27091" y1="55398" x2="27091" y2="55398"/>
                        <a14:foregroundMark x1="34455" y1="42674" x2="34455" y2="42674"/>
                        <a14:foregroundMark x1="36364" y1="42288" x2="36364" y2="42288"/>
                        <a14:foregroundMark x1="34182" y1="41645" x2="37818" y2="40103"/>
                        <a14:foregroundMark x1="32273" y1="42674" x2="32273" y2="42674"/>
                        <a14:foregroundMark x1="35091" y1="24165" x2="35091" y2="24165"/>
                        <a14:foregroundMark x1="34455" y1="26478" x2="34455" y2="26478"/>
                        <a14:foregroundMark x1="34909" y1="27892" x2="34909" y2="27892"/>
                        <a14:foregroundMark x1="36000" y1="30848" x2="36000" y2="30848"/>
                        <a14:foregroundMark x1="36273" y1="31362" x2="36273" y2="31362"/>
                      </a14:backgroundRemoval>
                    </a14:imgEffect>
                  </a14:imgLayer>
                </a14:imgProps>
              </a:ext>
            </a:extLst>
          </a:blip>
          <a:srcRect l="25635" r="29341" b="38364"/>
          <a:stretch/>
        </p:blipFill>
        <p:spPr>
          <a:xfrm flipH="1">
            <a:off x="4527728" y="2419761"/>
            <a:ext cx="4616271" cy="446961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7156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The Higgs Mechanism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20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-1" y="1914562"/>
            <a:ext cx="3660401" cy="4974818"/>
            <a:chOff x="-1" y="1914562"/>
            <a:chExt cx="3660401" cy="49748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99" b="99666" l="0" r="100000">
                          <a14:foregroundMark x1="41818" y1="89130" x2="41818" y2="89130"/>
                          <a14:foregroundMark x1="14318" y1="78930" x2="90227" y2="93980"/>
                          <a14:foregroundMark x1="14318" y1="73077" x2="5682" y2="96321"/>
                          <a14:foregroundMark x1="94318" y1="63545" x2="94318" y2="63545"/>
                          <a14:foregroundMark x1="96364" y1="81271" x2="96364" y2="81271"/>
                          <a14:foregroundMark x1="95455" y1="65886" x2="95455" y2="65886"/>
                          <a14:foregroundMark x1="52500" y1="42140" x2="52500" y2="42140"/>
                          <a14:foregroundMark x1="55227" y1="47826" x2="55227" y2="47826"/>
                          <a14:foregroundMark x1="54773" y1="48829" x2="54773" y2="48829"/>
                          <a14:foregroundMark x1="54545" y1="50000" x2="54545" y2="50000"/>
                          <a14:foregroundMark x1="70227" y1="60368" x2="70227" y2="60368"/>
                          <a14:foregroundMark x1="53636" y1="38462" x2="53636" y2="38462"/>
                          <a14:foregroundMark x1="54318" y1="39298" x2="54318" y2="39298"/>
                          <a14:backgroundMark x1="5000" y1="61371" x2="5000" y2="61371"/>
                          <a14:backgroundMark x1="11818" y1="62542" x2="11818" y2="62542"/>
                          <a14:backgroundMark x1="91818" y1="57692" x2="59091" y2="11371"/>
                          <a14:backgroundMark x1="58636" y1="51338" x2="58636" y2="51338"/>
                          <a14:backgroundMark x1="56364" y1="46823" x2="57500" y2="56522"/>
                          <a14:backgroundMark x1="13409" y1="12207" x2="13409" y2="12207"/>
                          <a14:backgroundMark x1="12273" y1="14883" x2="12273" y2="14883"/>
                          <a14:backgroundMark x1="12273" y1="17726" x2="12273" y2="17726"/>
                          <a14:backgroundMark x1="55455" y1="32441" x2="55455" y2="32441"/>
                          <a14:backgroundMark x1="55682" y1="41472" x2="55682" y2="41472"/>
                          <a14:backgroundMark x1="55227" y1="50669" x2="55227" y2="506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1914562"/>
              <a:ext cx="3660401" cy="49748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5355711"/>
              <a:ext cx="3145692" cy="380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Robert </a:t>
              </a:r>
              <a:r>
                <a:rPr lang="pt-PT" dirty="0" err="1" smtClean="0"/>
                <a:t>Brout</a:t>
              </a:r>
              <a:r>
                <a:rPr lang="pt-PT" dirty="0" smtClean="0"/>
                <a:t> (1928 – 2011)</a:t>
              </a:r>
              <a:endParaRPr lang="pt-PT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7266" r="100000">
                        <a14:foregroundMark x1="61719" y1="96240" x2="62422" y2="93733"/>
                      </a14:backgroundRemoval>
                    </a14:imgEffect>
                  </a14:imgLayer>
                </a14:imgProps>
              </a:ext>
            </a:extLst>
          </a:blip>
          <a:srcRect l="26739"/>
          <a:stretch/>
        </p:blipFill>
        <p:spPr>
          <a:xfrm>
            <a:off x="1543540" y="2298700"/>
            <a:ext cx="5954671" cy="4559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4200" y="5986895"/>
            <a:ext cx="2459892" cy="380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Peter </a:t>
            </a:r>
            <a:r>
              <a:rPr lang="pt-PT" dirty="0" err="1" smtClean="0"/>
              <a:t>Higgs</a:t>
            </a:r>
            <a:r>
              <a:rPr lang="pt-PT" dirty="0" smtClean="0"/>
              <a:t> (b. 1929)</a:t>
            </a:r>
            <a:endParaRPr lang="pt-PT" dirty="0"/>
          </a:p>
        </p:txBody>
      </p:sp>
      <p:sp>
        <p:nvSpPr>
          <p:cNvPr id="14" name="TextBox 13"/>
          <p:cNvSpPr txBox="1"/>
          <p:nvPr/>
        </p:nvSpPr>
        <p:spPr>
          <a:xfrm>
            <a:off x="7021990" y="5759150"/>
            <a:ext cx="189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>
                <a:solidFill>
                  <a:srgbClr val="FFFFFF"/>
                </a:solidFill>
              </a:rPr>
              <a:t>François </a:t>
            </a:r>
            <a:r>
              <a:rPr lang="pt-PT" dirty="0" err="1" smtClean="0">
                <a:solidFill>
                  <a:srgbClr val="FFFFFF"/>
                </a:solidFill>
              </a:rPr>
              <a:t>Englert</a:t>
            </a:r>
            <a:r>
              <a:rPr lang="pt-PT" dirty="0" smtClean="0">
                <a:solidFill>
                  <a:srgbClr val="FFFFFF"/>
                </a:solidFill>
              </a:rPr>
              <a:t> (b. 1932)</a:t>
            </a:r>
            <a:endParaRPr lang="pt-P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23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5372" y="146522"/>
            <a:ext cx="8743076" cy="6495766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Introduce</a:t>
            </a:r>
            <a:r>
              <a:rPr lang="pt-PT" dirty="0" smtClean="0"/>
              <a:t> a SU(2) </a:t>
            </a:r>
            <a:r>
              <a:rPr lang="pt-PT" dirty="0" err="1" smtClean="0"/>
              <a:t>doublet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spin-0 </a:t>
            </a:r>
            <a:r>
              <a:rPr lang="pt-PT" dirty="0" err="1" smtClean="0"/>
              <a:t>complex</a:t>
            </a:r>
            <a:r>
              <a:rPr lang="pt-PT" dirty="0" smtClean="0"/>
              <a:t> </a:t>
            </a:r>
            <a:r>
              <a:rPr lang="pt-PT" dirty="0" err="1" smtClean="0"/>
              <a:t>fields</a:t>
            </a:r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Lagrangian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</a:p>
          <a:p>
            <a:endParaRPr lang="pt-PT" dirty="0" smtClean="0"/>
          </a:p>
          <a:p>
            <a:r>
              <a:rPr lang="pt-PT" dirty="0" err="1" smtClean="0"/>
              <a:t>With</a:t>
            </a:r>
            <a:r>
              <a:rPr lang="pt-PT" dirty="0" smtClean="0"/>
              <a:t> a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r>
              <a:rPr lang="pt-PT" dirty="0" smtClean="0"/>
              <a:t>For </a:t>
            </a:r>
            <a:r>
              <a:rPr lang="pt-PT" dirty="0" err="1"/>
              <a:t>λ</a:t>
            </a:r>
            <a:r>
              <a:rPr lang="pt-PT" dirty="0"/>
              <a:t>&gt;0, μ</a:t>
            </a:r>
            <a:r>
              <a:rPr lang="pt-PT" baseline="30000" dirty="0"/>
              <a:t>2</a:t>
            </a:r>
            <a:r>
              <a:rPr lang="pt-PT" dirty="0"/>
              <a:t>&lt;0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a </a:t>
            </a:r>
          </a:p>
          <a:p>
            <a:pPr marL="0" indent="0">
              <a:buNone/>
            </a:pPr>
            <a:r>
              <a:rPr lang="pt-PT" dirty="0" err="1" smtClean="0"/>
              <a:t>minimum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origin</a:t>
            </a:r>
            <a:endParaRPr lang="pt-PT" dirty="0" smtClean="0"/>
          </a:p>
          <a:p>
            <a:r>
              <a:rPr lang="pt-PT" dirty="0" smtClean="0"/>
              <a:t>For </a:t>
            </a:r>
            <a:r>
              <a:rPr lang="pt-PT" dirty="0" err="1" smtClean="0"/>
              <a:t>λ</a:t>
            </a:r>
            <a:r>
              <a:rPr lang="pt-PT" dirty="0" smtClean="0"/>
              <a:t>&gt;0, μ</a:t>
            </a:r>
            <a:r>
              <a:rPr lang="pt-PT" baseline="30000" dirty="0" smtClean="0"/>
              <a:t>2</a:t>
            </a:r>
            <a:r>
              <a:rPr lang="pt-PT" dirty="0" smtClean="0"/>
              <a:t>&lt;0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infinite</a:t>
            </a:r>
            <a:r>
              <a:rPr lang="pt-PT" dirty="0" smtClean="0"/>
              <a:t>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minima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:</a:t>
            </a:r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choice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vacuum</a:t>
            </a:r>
            <a:r>
              <a:rPr lang="pt-PT" dirty="0" smtClean="0"/>
              <a:t> (</a:t>
            </a:r>
            <a:r>
              <a:rPr lang="pt-PT" dirty="0" err="1" smtClean="0"/>
              <a:t>lowest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energy</a:t>
            </a:r>
            <a:r>
              <a:rPr lang="pt-PT" dirty="0" smtClean="0"/>
              <a:t> </a:t>
            </a:r>
            <a:r>
              <a:rPr lang="pt-PT" dirty="0" err="1" smtClean="0"/>
              <a:t>state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) </a:t>
            </a:r>
            <a:r>
              <a:rPr lang="pt-PT" dirty="0" err="1" smtClean="0"/>
              <a:t>breaks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Lagrangian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978" y="510151"/>
            <a:ext cx="4705303" cy="1043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697" y="1586079"/>
            <a:ext cx="4425903" cy="70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019" y="2213369"/>
            <a:ext cx="4574391" cy="702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67" y="4721235"/>
            <a:ext cx="3574648" cy="9442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022" y="2615436"/>
            <a:ext cx="4454978" cy="3818552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0" idx="3"/>
          </p:cNvCxnSpPr>
          <p:nvPr/>
        </p:nvCxnSpPr>
        <p:spPr>
          <a:xfrm flipV="1">
            <a:off x="4009115" y="4851475"/>
            <a:ext cx="1412566" cy="3418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361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820485" y="1182753"/>
            <a:ext cx="3104884" cy="3222251"/>
            <a:chOff x="5992261" y="1308783"/>
            <a:chExt cx="2494401" cy="2755663"/>
          </a:xfrm>
        </p:grpSpPr>
        <p:sp>
          <p:nvSpPr>
            <p:cNvPr id="25" name="Rectangle 24"/>
            <p:cNvSpPr/>
            <p:nvPr/>
          </p:nvSpPr>
          <p:spPr>
            <a:xfrm>
              <a:off x="5992261" y="1308783"/>
              <a:ext cx="2494401" cy="275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6573" y="1417194"/>
              <a:ext cx="703901" cy="8329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2399" y="2226403"/>
              <a:ext cx="2143613" cy="171489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6192399" y="2004897"/>
              <a:ext cx="2185408" cy="221506"/>
              <a:chOff x="5755317" y="1689842"/>
              <a:chExt cx="2494470" cy="221508"/>
            </a:xfrm>
          </p:grpSpPr>
          <p:sp>
            <p:nvSpPr>
              <p:cNvPr id="13" name="Arc 12"/>
              <p:cNvSpPr/>
              <p:nvPr/>
            </p:nvSpPr>
            <p:spPr>
              <a:xfrm rot="10800000">
                <a:off x="5755317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/>
              <p:cNvSpPr/>
              <p:nvPr/>
            </p:nvSpPr>
            <p:spPr>
              <a:xfrm rot="10800000">
                <a:off x="6254211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/>
              <p:cNvSpPr/>
              <p:nvPr/>
            </p:nvSpPr>
            <p:spPr>
              <a:xfrm rot="10800000">
                <a:off x="6753105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>
              <a:xfrm rot="10800000">
                <a:off x="7251999" y="1689842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/>
              <p:nvPr/>
            </p:nvSpPr>
            <p:spPr>
              <a:xfrm rot="10800000">
                <a:off x="7750893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5806037" y="1121855"/>
            <a:ext cx="3104884" cy="3316558"/>
            <a:chOff x="2970590" y="1417194"/>
            <a:chExt cx="2494401" cy="2755663"/>
          </a:xfrm>
        </p:grpSpPr>
        <p:sp>
          <p:nvSpPr>
            <p:cNvPr id="28" name="Rectangle 27"/>
            <p:cNvSpPr/>
            <p:nvPr/>
          </p:nvSpPr>
          <p:spPr>
            <a:xfrm>
              <a:off x="2970590" y="1417194"/>
              <a:ext cx="2494401" cy="275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0732" y="2349555"/>
              <a:ext cx="2143613" cy="171489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535223">
              <a:off x="4350805" y="2799382"/>
              <a:ext cx="703901" cy="832949"/>
            </a:xfrm>
            <a:prstGeom prst="rect">
              <a:avLst/>
            </a:prstGeom>
          </p:spPr>
        </p:pic>
        <p:grpSp>
          <p:nvGrpSpPr>
            <p:cNvPr id="31" name="Group 21"/>
            <p:cNvGrpSpPr/>
            <p:nvPr/>
          </p:nvGrpSpPr>
          <p:grpSpPr>
            <a:xfrm>
              <a:off x="3170733" y="3828644"/>
              <a:ext cx="2185410" cy="221506"/>
              <a:chOff x="5755317" y="1689842"/>
              <a:chExt cx="2494470" cy="221508"/>
            </a:xfrm>
          </p:grpSpPr>
          <p:sp>
            <p:nvSpPr>
              <p:cNvPr id="32" name="Arc 31"/>
              <p:cNvSpPr/>
              <p:nvPr/>
            </p:nvSpPr>
            <p:spPr>
              <a:xfrm rot="10800000">
                <a:off x="5755317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Arc 32"/>
              <p:cNvSpPr/>
              <p:nvPr/>
            </p:nvSpPr>
            <p:spPr>
              <a:xfrm rot="10800000">
                <a:off x="6254211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c 33"/>
              <p:cNvSpPr/>
              <p:nvPr/>
            </p:nvSpPr>
            <p:spPr>
              <a:xfrm rot="10800000">
                <a:off x="6753105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c 34"/>
              <p:cNvSpPr/>
              <p:nvPr/>
            </p:nvSpPr>
            <p:spPr>
              <a:xfrm rot="10800000">
                <a:off x="7251999" y="1689842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/>
              <p:cNvSpPr/>
              <p:nvPr/>
            </p:nvSpPr>
            <p:spPr>
              <a:xfrm rot="10800000">
                <a:off x="7750893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Arc 38"/>
            <p:cNvSpPr/>
            <p:nvPr/>
          </p:nvSpPr>
          <p:spPr>
            <a:xfrm>
              <a:off x="4044897" y="2226403"/>
              <a:ext cx="611770" cy="857884"/>
            </a:xfrm>
            <a:prstGeom prst="arc">
              <a:avLst>
                <a:gd name="adj1" fmla="val 15413884"/>
                <a:gd name="adj2" fmla="val 2589208"/>
              </a:avLst>
            </a:prstGeom>
            <a:ln cap="flat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467" y="1729553"/>
            <a:ext cx="3343969" cy="31036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7534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Electroweak symmetry breaking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217715" y="1170695"/>
            <a:ext cx="6125036" cy="516730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In the </a:t>
            </a:r>
            <a:r>
              <a:rPr lang="en-US" sz="2800" dirty="0" smtClean="0">
                <a:solidFill>
                  <a:srgbClr val="000000"/>
                </a:solidFill>
              </a:rPr>
              <a:t>Standard Model with no Higgs mechanism, interactions </a:t>
            </a:r>
            <a:r>
              <a:rPr lang="en-US" sz="2800" dirty="0">
                <a:solidFill>
                  <a:srgbClr val="000000"/>
                </a:solidFill>
              </a:rPr>
              <a:t>are symmetric </a:t>
            </a:r>
            <a:r>
              <a:rPr lang="en-US" sz="2800" dirty="0" smtClean="0">
                <a:solidFill>
                  <a:srgbClr val="000000"/>
                </a:solidFill>
              </a:rPr>
              <a:t>and </a:t>
            </a:r>
            <a:r>
              <a:rPr lang="en-US" sz="2800" dirty="0">
                <a:solidFill>
                  <a:srgbClr val="000000"/>
                </a:solidFill>
              </a:rPr>
              <a:t>particles do not have </a:t>
            </a:r>
            <a:r>
              <a:rPr lang="en-US" sz="2800" dirty="0" smtClean="0">
                <a:solidFill>
                  <a:srgbClr val="000000"/>
                </a:solidFill>
              </a:rPr>
              <a:t>mass </a:t>
            </a:r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Electroweak symmetry is </a:t>
            </a:r>
            <a:r>
              <a:rPr lang="en-US" sz="2800" dirty="0">
                <a:solidFill>
                  <a:srgbClr val="000000"/>
                </a:solidFill>
              </a:rPr>
              <a:t>broken: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Photon does </a:t>
            </a:r>
            <a:r>
              <a:rPr lang="en-US" dirty="0">
                <a:solidFill>
                  <a:srgbClr val="000000"/>
                </a:solidFill>
              </a:rPr>
              <a:t>not have mass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W</a:t>
            </a:r>
            <a:r>
              <a:rPr lang="en-US" dirty="0">
                <a:solidFill>
                  <a:srgbClr val="000000"/>
                </a:solidFill>
              </a:rPr>
              <a:t>, Z </a:t>
            </a:r>
            <a:r>
              <a:rPr lang="en-US" dirty="0" smtClean="0">
                <a:solidFill>
                  <a:srgbClr val="000000"/>
                </a:solidFill>
              </a:rPr>
              <a:t>have </a:t>
            </a:r>
            <a:r>
              <a:rPr lang="en-US" dirty="0">
                <a:solidFill>
                  <a:srgbClr val="000000"/>
                </a:solidFill>
              </a:rPr>
              <a:t>a </a:t>
            </a:r>
            <a:r>
              <a:rPr lang="en-US" dirty="0" smtClean="0">
                <a:solidFill>
                  <a:srgbClr val="000000"/>
                </a:solidFill>
              </a:rPr>
              <a:t>large mass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3000" dirty="0">
                <a:solidFill>
                  <a:srgbClr val="BE0204"/>
                </a:solidFill>
              </a:rPr>
              <a:t>Higgs </a:t>
            </a:r>
            <a:r>
              <a:rPr lang="en-US" sz="3000" dirty="0" smtClean="0">
                <a:solidFill>
                  <a:srgbClr val="BE0204"/>
                </a:solidFill>
              </a:rPr>
              <a:t>mechanism: mass </a:t>
            </a:r>
            <a:r>
              <a:rPr lang="en-US" sz="3000" dirty="0">
                <a:solidFill>
                  <a:srgbClr val="BE0204"/>
                </a:solidFill>
              </a:rPr>
              <a:t>of W and Z results from </a:t>
            </a:r>
            <a:r>
              <a:rPr lang="en-US" sz="3000" dirty="0" smtClean="0">
                <a:solidFill>
                  <a:srgbClr val="BE0204"/>
                </a:solidFill>
              </a:rPr>
              <a:t>the  </a:t>
            </a:r>
            <a:r>
              <a:rPr lang="en-US" sz="3000" dirty="0">
                <a:solidFill>
                  <a:srgbClr val="BE0204"/>
                </a:solidFill>
              </a:rPr>
              <a:t>Higgs </a:t>
            </a:r>
            <a:r>
              <a:rPr lang="en-US" sz="3000" dirty="0" smtClean="0">
                <a:solidFill>
                  <a:srgbClr val="BE0204"/>
                </a:solidFill>
              </a:rPr>
              <a:t>mechanism</a:t>
            </a:r>
          </a:p>
          <a:p>
            <a:r>
              <a:rPr lang="en-US" sz="3000" dirty="0" smtClean="0">
                <a:solidFill>
                  <a:srgbClr val="BE0204"/>
                </a:solidFill>
              </a:rPr>
              <a:t>Masses of fermions come from a direct interaction with the Higgs field </a:t>
            </a:r>
            <a:endParaRPr lang="en-US" sz="3000" dirty="0">
              <a:solidFill>
                <a:srgbClr val="BE0204"/>
              </a:solidFill>
            </a:endParaRPr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42751" y="6474528"/>
            <a:ext cx="2395098" cy="38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J.Varela’s</a:t>
            </a:r>
            <a:r>
              <a:rPr lang="en-US" dirty="0" smtClean="0"/>
              <a:t> lecture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93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EWK Symmetry Breaking in Pictures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05" y="1608278"/>
            <a:ext cx="7161631" cy="503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8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703" y="618643"/>
            <a:ext cx="2381175" cy="740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353" y="1979949"/>
            <a:ext cx="5284364" cy="6590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916" y="2464371"/>
            <a:ext cx="1449037" cy="555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510" y="2978637"/>
            <a:ext cx="3528483" cy="68071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860" y="293042"/>
            <a:ext cx="8888275" cy="6564958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point</a:t>
            </a:r>
            <a:r>
              <a:rPr lang="pt-PT" dirty="0" smtClean="0"/>
              <a:t> a </a:t>
            </a:r>
            <a:r>
              <a:rPr lang="pt-PT" dirty="0" err="1"/>
              <a:t>massive</a:t>
            </a:r>
            <a:r>
              <a:rPr lang="pt-PT" dirty="0"/>
              <a:t> </a:t>
            </a:r>
            <a:r>
              <a:rPr lang="pt-PT" dirty="0" err="1"/>
              <a:t>scalar</a:t>
            </a:r>
            <a:r>
              <a:rPr lang="pt-PT" dirty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vacuum</a:t>
            </a:r>
            <a:r>
              <a:rPr lang="pt-PT" dirty="0" smtClean="0"/>
              <a:t> </a:t>
            </a:r>
            <a:r>
              <a:rPr lang="pt-PT" dirty="0" err="1" smtClean="0"/>
              <a:t>expectation</a:t>
            </a:r>
            <a:r>
              <a:rPr lang="pt-PT" dirty="0" smtClean="0"/>
              <a:t> </a:t>
            </a:r>
            <a:r>
              <a:rPr lang="pt-PT" dirty="0" err="1" smtClean="0"/>
              <a:t>value</a:t>
            </a:r>
            <a:r>
              <a:rPr lang="pt-PT" dirty="0" smtClean="0"/>
              <a:t> </a:t>
            </a:r>
            <a:r>
              <a:rPr lang="pt-PT" b="1" i="1" dirty="0" smtClean="0"/>
              <a:t>v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4 </a:t>
            </a:r>
            <a:r>
              <a:rPr lang="pt-PT" dirty="0" err="1" smtClean="0"/>
              <a:t>gauge</a:t>
            </a:r>
            <a:r>
              <a:rPr lang="pt-PT" dirty="0" smtClean="0"/>
              <a:t> </a:t>
            </a:r>
            <a:r>
              <a:rPr lang="pt-PT" dirty="0" err="1" smtClean="0"/>
              <a:t>fields</a:t>
            </a:r>
            <a:r>
              <a:rPr lang="pt-PT" dirty="0" smtClean="0"/>
              <a:t>: W</a:t>
            </a:r>
            <a:r>
              <a:rPr lang="pt-PT" baseline="30000" dirty="0" smtClean="0"/>
              <a:t>(1)</a:t>
            </a:r>
            <a:r>
              <a:rPr lang="pt-PT" dirty="0" smtClean="0"/>
              <a:t>, </a:t>
            </a:r>
            <a:r>
              <a:rPr lang="pt-PT" dirty="0"/>
              <a:t>W</a:t>
            </a:r>
            <a:r>
              <a:rPr lang="pt-PT" baseline="30000" dirty="0" smtClean="0"/>
              <a:t>(2)</a:t>
            </a:r>
            <a:r>
              <a:rPr lang="pt-PT" dirty="0"/>
              <a:t>, W</a:t>
            </a:r>
            <a:r>
              <a:rPr lang="pt-PT" baseline="30000" dirty="0" smtClean="0"/>
              <a:t>(3)</a:t>
            </a:r>
            <a:r>
              <a:rPr lang="pt-PT" dirty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B</a:t>
            </a:r>
            <a:r>
              <a:rPr lang="pt-PT" baseline="30000" dirty="0" smtClean="0"/>
              <a:t>(</a:t>
            </a:r>
            <a:r>
              <a:rPr lang="pt-PT" baseline="30000" dirty="0"/>
              <a:t>1</a:t>
            </a:r>
            <a:r>
              <a:rPr lang="pt-PT" baseline="30000" dirty="0" smtClean="0"/>
              <a:t>)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transform</a:t>
            </a:r>
            <a:r>
              <a:rPr lang="pt-PT" dirty="0" smtClean="0"/>
              <a:t> to </a:t>
            </a:r>
            <a:r>
              <a:rPr lang="pt-PT" dirty="0" err="1" smtClean="0"/>
              <a:t>give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massive</a:t>
            </a:r>
            <a:r>
              <a:rPr lang="pt-PT" dirty="0" smtClean="0"/>
              <a:t> W</a:t>
            </a:r>
            <a:r>
              <a:rPr lang="pt-PT" baseline="30000" dirty="0" smtClean="0"/>
              <a:t>+</a:t>
            </a:r>
            <a:r>
              <a:rPr lang="pt-PT" dirty="0" smtClean="0"/>
              <a:t>, W</a:t>
            </a:r>
            <a:r>
              <a:rPr lang="pt-PT" baseline="30000" dirty="0" smtClean="0"/>
              <a:t>-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Z,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massless</a:t>
            </a:r>
            <a:r>
              <a:rPr lang="pt-PT" dirty="0" smtClean="0"/>
              <a:t> A (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photon</a:t>
            </a:r>
            <a:r>
              <a:rPr lang="pt-PT" dirty="0" smtClean="0"/>
              <a:t>)</a:t>
            </a:r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with</a:t>
            </a:r>
            <a:r>
              <a:rPr lang="pt-PT" dirty="0" smtClean="0"/>
              <a:t> g, </a:t>
            </a:r>
            <a:r>
              <a:rPr lang="pt-PT" dirty="0" err="1" smtClean="0"/>
              <a:t>g</a:t>
            </a:r>
            <a:r>
              <a:rPr lang="pt-PT" baseline="-25000" dirty="0" err="1" smtClean="0"/>
              <a:t>W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couplings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electromagnetic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weak</a:t>
            </a:r>
            <a:r>
              <a:rPr lang="pt-PT" dirty="0"/>
              <a:t> </a:t>
            </a:r>
            <a:r>
              <a:rPr lang="pt-PT" dirty="0" smtClean="0"/>
              <a:t>forces</a:t>
            </a:r>
          </a:p>
          <a:p>
            <a:r>
              <a:rPr lang="pt-PT" dirty="0" err="1" smtClean="0"/>
              <a:t>Defining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Weinberg</a:t>
            </a:r>
            <a:r>
              <a:rPr lang="pt-PT" dirty="0" smtClean="0"/>
              <a:t> </a:t>
            </a:r>
            <a:r>
              <a:rPr lang="pt-PT" dirty="0" err="1" smtClean="0"/>
              <a:t>angle</a:t>
            </a:r>
            <a:r>
              <a:rPr lang="pt-PT" dirty="0" smtClean="0"/>
              <a:t> as </a:t>
            </a:r>
          </a:p>
          <a:p>
            <a:endParaRPr lang="pt-PT" dirty="0" smtClean="0"/>
          </a:p>
          <a:p>
            <a:pPr marL="0" indent="0">
              <a:buNone/>
            </a:pPr>
            <a:r>
              <a:rPr lang="pt-PT" dirty="0" err="1"/>
              <a:t>w</a:t>
            </a:r>
            <a:r>
              <a:rPr lang="pt-PT" dirty="0" err="1" smtClean="0"/>
              <a:t>e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get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relation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masses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W </a:t>
            </a:r>
            <a:r>
              <a:rPr lang="pt-PT" dirty="0" err="1" smtClean="0"/>
              <a:t>and</a:t>
            </a:r>
            <a:r>
              <a:rPr lang="pt-PT" dirty="0" smtClean="0"/>
              <a:t> Z</a:t>
            </a:r>
          </a:p>
          <a:p>
            <a:endParaRPr lang="pt-PT" dirty="0" smtClean="0"/>
          </a:p>
          <a:p>
            <a:r>
              <a:rPr lang="pt-PT" dirty="0" err="1" smtClean="0"/>
              <a:t>Fermions</a:t>
            </a:r>
            <a:r>
              <a:rPr lang="pt-PT" dirty="0" smtClean="0"/>
              <a:t> </a:t>
            </a:r>
            <a:r>
              <a:rPr lang="pt-PT" dirty="0" err="1" smtClean="0"/>
              <a:t>get</a:t>
            </a:r>
            <a:r>
              <a:rPr lang="pt-PT" dirty="0" smtClean="0"/>
              <a:t> </a:t>
            </a:r>
            <a:r>
              <a:rPr lang="pt-PT" dirty="0" err="1" smtClean="0"/>
              <a:t>their</a:t>
            </a:r>
            <a:r>
              <a:rPr lang="pt-PT" dirty="0" smtClean="0"/>
              <a:t> </a:t>
            </a:r>
            <a:r>
              <a:rPr lang="pt-PT" dirty="0" err="1" smtClean="0"/>
              <a:t>masses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interaction</a:t>
            </a:r>
            <a:r>
              <a:rPr lang="pt-PT" dirty="0" smtClean="0"/>
              <a:t> </a:t>
            </a:r>
            <a:r>
              <a:rPr lang="pt-PT" dirty="0" err="1" smtClean="0"/>
              <a:t>terms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 (</a:t>
            </a:r>
            <a:r>
              <a:rPr lang="pt-PT" dirty="0" err="1" smtClean="0"/>
              <a:t>Yukawa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r>
              <a:rPr lang="pt-PT" dirty="0" smtClean="0"/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0385" y="4798980"/>
            <a:ext cx="2784106" cy="7189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1181" y="3905330"/>
            <a:ext cx="2677203" cy="8873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4592" y="2527364"/>
            <a:ext cx="2521053" cy="420176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7637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6130"/>
          </a:xfrm>
        </p:spPr>
        <p:txBody>
          <a:bodyPr/>
          <a:lstStyle/>
          <a:p>
            <a:r>
              <a:rPr lang="pt-PT" dirty="0" err="1" smtClean="0"/>
              <a:t>Finally</a:t>
            </a:r>
            <a:r>
              <a:rPr lang="pt-PT" dirty="0"/>
              <a:t>!</a:t>
            </a:r>
            <a:r>
              <a:rPr lang="pt-PT" dirty="0" smtClean="0"/>
              <a:t> 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think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: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9848"/>
            <a:ext cx="6447405" cy="3207183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mass</a:t>
            </a:r>
            <a:r>
              <a:rPr lang="pt-PT" dirty="0"/>
              <a:t> (</a:t>
            </a:r>
            <a:r>
              <a:rPr lang="pt-PT" dirty="0" err="1"/>
              <a:t>was</a:t>
            </a:r>
            <a:r>
              <a:rPr lang="pt-PT" dirty="0"/>
              <a:t>)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only</a:t>
            </a:r>
            <a:r>
              <a:rPr lang="pt-PT" dirty="0"/>
              <a:t> </a:t>
            </a:r>
            <a:r>
              <a:rPr lang="pt-PT" dirty="0" err="1"/>
              <a:t>unknown</a:t>
            </a:r>
            <a:r>
              <a:rPr lang="pt-PT" dirty="0"/>
              <a:t> </a:t>
            </a:r>
            <a:r>
              <a:rPr lang="pt-PT" dirty="0" err="1"/>
              <a:t>parameter</a:t>
            </a:r>
            <a:endParaRPr lang="pt-PT" dirty="0"/>
          </a:p>
          <a:p>
            <a:r>
              <a:rPr lang="pt-PT" dirty="0" err="1" smtClean="0"/>
              <a:t>We</a:t>
            </a:r>
            <a:r>
              <a:rPr lang="pt-PT" dirty="0" smtClean="0"/>
              <a:t> can </a:t>
            </a:r>
            <a:r>
              <a:rPr lang="pt-PT" dirty="0" err="1" smtClean="0"/>
              <a:t>give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to W</a:t>
            </a:r>
            <a:r>
              <a:rPr lang="pt-PT" baseline="30000" dirty="0" smtClean="0"/>
              <a:t>±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Z </a:t>
            </a:r>
            <a:r>
              <a:rPr lang="pt-PT" dirty="0" err="1" smtClean="0"/>
              <a:t>while</a:t>
            </a:r>
            <a:r>
              <a:rPr lang="pt-PT" dirty="0" smtClean="0"/>
              <a:t> </a:t>
            </a:r>
            <a:r>
              <a:rPr lang="pt-PT" dirty="0" err="1" smtClean="0"/>
              <a:t>keeping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photon</a:t>
            </a:r>
            <a:r>
              <a:rPr lang="pt-PT" dirty="0" smtClean="0"/>
              <a:t> </a:t>
            </a:r>
            <a:r>
              <a:rPr lang="pt-PT" dirty="0" err="1" smtClean="0"/>
              <a:t>massless</a:t>
            </a:r>
            <a:endParaRPr lang="pt-PT" dirty="0" smtClean="0"/>
          </a:p>
          <a:p>
            <a:r>
              <a:rPr lang="pt-PT" dirty="0" err="1"/>
              <a:t>Relation</a:t>
            </a:r>
            <a:r>
              <a:rPr lang="pt-PT" dirty="0"/>
              <a:t> </a:t>
            </a:r>
            <a:r>
              <a:rPr lang="pt-PT" dirty="0" err="1"/>
              <a:t>between</a:t>
            </a:r>
            <a:r>
              <a:rPr lang="pt-PT" dirty="0"/>
              <a:t> </a:t>
            </a:r>
            <a:r>
              <a:rPr lang="pt-PT" dirty="0" err="1"/>
              <a:t>masses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W </a:t>
            </a:r>
            <a:r>
              <a:rPr lang="pt-PT" dirty="0" err="1"/>
              <a:t>and</a:t>
            </a:r>
            <a:r>
              <a:rPr lang="pt-PT" dirty="0"/>
              <a:t> Z</a:t>
            </a:r>
          </a:p>
          <a:p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couples</a:t>
            </a:r>
            <a:r>
              <a:rPr lang="pt-PT" dirty="0"/>
              <a:t> to W </a:t>
            </a:r>
            <a:r>
              <a:rPr lang="pt-PT" dirty="0" err="1"/>
              <a:t>and</a:t>
            </a:r>
            <a:r>
              <a:rPr lang="pt-PT" dirty="0"/>
              <a:t> Z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strengths</a:t>
            </a:r>
            <a:r>
              <a:rPr lang="pt-PT" dirty="0"/>
              <a:t> </a:t>
            </a:r>
            <a:r>
              <a:rPr lang="pt-PT" dirty="0" err="1"/>
              <a:t>proportional</a:t>
            </a:r>
            <a:r>
              <a:rPr lang="pt-PT" dirty="0"/>
              <a:t> to </a:t>
            </a:r>
            <a:r>
              <a:rPr lang="pt-PT" dirty="0" err="1"/>
              <a:t>their</a:t>
            </a:r>
            <a:r>
              <a:rPr lang="pt-PT" dirty="0"/>
              <a:t> </a:t>
            </a:r>
            <a:r>
              <a:rPr lang="pt-PT" dirty="0" err="1"/>
              <a:t>masses</a:t>
            </a:r>
            <a:endParaRPr lang="pt-PT" dirty="0"/>
          </a:p>
          <a:p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couples</a:t>
            </a:r>
            <a:r>
              <a:rPr lang="pt-PT" dirty="0" smtClean="0"/>
              <a:t> to </a:t>
            </a:r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 smtClean="0"/>
              <a:t>fermions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a </a:t>
            </a:r>
            <a:r>
              <a:rPr lang="pt-PT" dirty="0" err="1" smtClean="0"/>
              <a:t>strength</a:t>
            </a:r>
            <a:r>
              <a:rPr lang="pt-PT" dirty="0" smtClean="0"/>
              <a:t> </a:t>
            </a:r>
            <a:r>
              <a:rPr lang="pt-PT" dirty="0" err="1" smtClean="0"/>
              <a:t>proportional</a:t>
            </a:r>
            <a:r>
              <a:rPr lang="pt-PT" dirty="0" smtClean="0"/>
              <a:t> to </a:t>
            </a:r>
            <a:r>
              <a:rPr lang="pt-PT" dirty="0" err="1" smtClean="0"/>
              <a:t>their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endParaRPr lang="pt-PT" dirty="0"/>
          </a:p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190" y="2573901"/>
            <a:ext cx="2606518" cy="673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190" y="3562303"/>
            <a:ext cx="2264610" cy="652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5" y="4424416"/>
            <a:ext cx="8890466" cy="2128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190" y="1351248"/>
            <a:ext cx="2092944" cy="650955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9861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8613" y="355892"/>
            <a:ext cx="7772400" cy="1470025"/>
          </a:xfrm>
        </p:spPr>
        <p:txBody>
          <a:bodyPr/>
          <a:lstStyle/>
          <a:p>
            <a:r>
              <a:rPr lang="pt-PT" dirty="0" err="1"/>
              <a:t>How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know</a:t>
            </a:r>
            <a:r>
              <a:rPr lang="pt-PT" dirty="0"/>
              <a:t> </a:t>
            </a:r>
            <a:r>
              <a:rPr lang="pt-PT" dirty="0" err="1"/>
              <a:t>what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know</a:t>
            </a:r>
            <a:r>
              <a:rPr lang="pt-PT" dirty="0"/>
              <a:t>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38940" y="2143609"/>
            <a:ext cx="4343146" cy="1752600"/>
          </a:xfrm>
        </p:spPr>
        <p:txBody>
          <a:bodyPr>
            <a:normAutofit/>
          </a:bodyPr>
          <a:lstStyle/>
          <a:p>
            <a:pPr algn="l"/>
            <a:r>
              <a:rPr lang="pt-PT" sz="3600" dirty="0" err="1" smtClean="0"/>
              <a:t>The</a:t>
            </a:r>
            <a:r>
              <a:rPr lang="pt-PT" sz="3600" dirty="0" smtClean="0"/>
              <a:t> LHC </a:t>
            </a:r>
            <a:r>
              <a:rPr lang="pt-PT" sz="3600" dirty="0" err="1" smtClean="0"/>
              <a:t>and</a:t>
            </a:r>
            <a:r>
              <a:rPr lang="pt-PT" sz="3600" dirty="0" smtClean="0"/>
              <a:t> </a:t>
            </a:r>
            <a:r>
              <a:rPr lang="pt-PT" sz="3600" dirty="0" err="1" smtClean="0"/>
              <a:t>its</a:t>
            </a:r>
            <a:r>
              <a:rPr lang="pt-PT" sz="3600" dirty="0" smtClean="0"/>
              <a:t> </a:t>
            </a:r>
            <a:r>
              <a:rPr lang="pt-PT" sz="3600" dirty="0" err="1" smtClean="0"/>
              <a:t>experiments</a:t>
            </a:r>
            <a:endParaRPr lang="pt-PT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7" b="93906" l="5174" r="100000">
                        <a14:foregroundMark x1="35417" y1="39167" x2="38646" y2="85104"/>
                        <a14:foregroundMark x1="24757" y1="26875" x2="28472" y2="28750"/>
                        <a14:foregroundMark x1="23507" y1="27135" x2="22778" y2="28490"/>
                        <a14:foregroundMark x1="13889" y1="38594" x2="21007" y2="86406"/>
                        <a14:foregroundMark x1="10868" y1="39948" x2="7118" y2="51458"/>
                        <a14:foregroundMark x1="11215" y1="85104" x2="25451" y2="88281"/>
                        <a14:foregroundMark x1="9618" y1="87500" x2="21007" y2="90156"/>
                        <a14:foregroundMark x1="15139" y1="92292" x2="9097" y2="89115"/>
                        <a14:foregroundMark x1="23333" y1="93906" x2="23507" y2="89635"/>
                        <a14:foregroundMark x1="45035" y1="30885" x2="42014" y2="73854"/>
                        <a14:foregroundMark x1="43611" y1="75729" x2="48090" y2="92031"/>
                        <a14:foregroundMark x1="62674" y1="88802" x2="92222" y2="90677"/>
                        <a14:backgroundMark x1="46840" y1="6563" x2="26528" y2="22604"/>
                        <a14:backgroundMark x1="39722" y1="36771" x2="39514" y2="40469"/>
                        <a14:backgroundMark x1="39340" y1="42083" x2="39340" y2="44740"/>
                        <a14:backgroundMark x1="30278" y1="36198" x2="30972" y2="42865"/>
                      </a14:backgroundRemoval>
                    </a14:imgEffect>
                  </a14:imgLayer>
                </a14:imgProps>
              </a:ext>
            </a:extLst>
          </a:blip>
          <a:srcRect l="5000" b="9040"/>
          <a:stretch/>
        </p:blipFill>
        <p:spPr>
          <a:xfrm>
            <a:off x="1758383" y="2143609"/>
            <a:ext cx="7385617" cy="471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31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FEFDF1-6D00-0F4B-A8B1-26D505F92FED}" type="slidenum">
              <a:rPr lang="en-US"/>
              <a:pPr/>
              <a:t>27</a:t>
            </a:fld>
            <a:endParaRPr lang="en-US"/>
          </a:p>
        </p:txBody>
      </p:sp>
      <p:sp>
        <p:nvSpPr>
          <p:cNvPr id="32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1275"/>
            <a:ext cx="8002587" cy="86677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Large </a:t>
            </a:r>
            <a:r>
              <a:rPr lang="en-US" dirty="0" err="1" smtClean="0"/>
              <a:t>Hadron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0713" y="1066800"/>
            <a:ext cx="3500687" cy="2286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Four main experiments: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ATLAS and CMS general-purpose</a:t>
            </a:r>
          </a:p>
          <a:p>
            <a:pPr lvl="1">
              <a:lnSpc>
                <a:spcPct val="90000"/>
              </a:lnSpc>
            </a:pPr>
            <a:r>
              <a:rPr lang="en-US" sz="1800" dirty="0" err="1" smtClean="0"/>
              <a:t>LHCb</a:t>
            </a:r>
            <a:r>
              <a:rPr lang="en-US" sz="1800" dirty="0" smtClean="0"/>
              <a:t> – B physics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ALICE – heavy-ion physics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8600" y="3352800"/>
          <a:ext cx="3228975" cy="292608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541101"/>
                <a:gridCol w="1687874"/>
              </a:tblGrid>
              <a:tr h="32452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CM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TeV</a:t>
                      </a:r>
                      <a:r>
                        <a:rPr lang="en-US" sz="1600" baseline="0" dirty="0" smtClean="0"/>
                        <a:t> (design)</a:t>
                      </a:r>
                      <a:endParaRPr lang="en-US" sz="1600" dirty="0"/>
                    </a:p>
                  </a:txBody>
                  <a:tcPr/>
                </a:tc>
              </a:tr>
              <a:tr h="56014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Luminosity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(cm</a:t>
                      </a:r>
                      <a:r>
                        <a:rPr lang="en-US" sz="1600" baseline="30000" dirty="0" smtClean="0"/>
                        <a:t>-2</a:t>
                      </a:r>
                      <a:r>
                        <a:rPr lang="en-US" sz="160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Low: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2x10</a:t>
                      </a:r>
                      <a:r>
                        <a:rPr lang="en-US" sz="1600" baseline="30000" dirty="0" smtClean="0"/>
                        <a:t>33</a:t>
                      </a:r>
                    </a:p>
                    <a:p>
                      <a:r>
                        <a:rPr lang="en-US" sz="1600" baseline="0" dirty="0" smtClean="0"/>
                        <a:t>High: </a:t>
                      </a:r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/>
                        <a:t>34</a:t>
                      </a:r>
                      <a:endParaRPr lang="en-US" sz="1600" dirty="0"/>
                    </a:p>
                  </a:txBody>
                  <a:tcPr/>
                </a:tc>
              </a:tr>
              <a:tr h="32452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Bunch crossing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24.95</a:t>
                      </a:r>
                      <a:r>
                        <a:rPr lang="en-US" sz="1600" baseline="0" dirty="0" smtClean="0"/>
                        <a:t> ns</a:t>
                      </a:r>
                      <a:endParaRPr lang="en-US" sz="1600" dirty="0"/>
                    </a:p>
                  </a:txBody>
                  <a:tcPr/>
                </a:tc>
              </a:tr>
              <a:tr h="32452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Overlaid</a:t>
                      </a:r>
                      <a:r>
                        <a:rPr lang="en-US" sz="1600" baseline="0" dirty="0" smtClean="0"/>
                        <a:t> events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23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@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/>
                        <a:t>34</a:t>
                      </a:r>
                      <a:r>
                        <a:rPr lang="en-US" sz="1600" dirty="0" smtClean="0"/>
                        <a:t>cm</a:t>
                      </a:r>
                      <a:r>
                        <a:rPr lang="en-US" sz="1600" baseline="30000" dirty="0" smtClean="0"/>
                        <a:t>-2</a:t>
                      </a:r>
                      <a:r>
                        <a:rPr lang="en-US" sz="160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</a:p>
                  </a:txBody>
                  <a:tcPr/>
                </a:tc>
              </a:tr>
              <a:tr h="32452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Beam radius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16.7 </a:t>
                      </a:r>
                      <a:r>
                        <a:rPr lang="en-US" sz="1600" dirty="0" err="1" smtClean="0"/>
                        <a:t>μm</a:t>
                      </a:r>
                      <a:endParaRPr lang="en-US" sz="1600" dirty="0"/>
                    </a:p>
                  </a:txBody>
                  <a:tcPr/>
                </a:tc>
              </a:tr>
              <a:tr h="32452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Particles/bunch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1.15x10</a:t>
                      </a:r>
                      <a:r>
                        <a:rPr lang="en-US" sz="1600" baseline="30000" dirty="0" smtClean="0"/>
                        <a:t>11</a:t>
                      </a:r>
                    </a:p>
                  </a:txBody>
                  <a:tcPr/>
                </a:tc>
              </a:tr>
              <a:tr h="32452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Bunches/beam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2808 (design)</a:t>
                      </a:r>
                      <a:endParaRPr lang="en-US" sz="1600" baseline="0" dirty="0"/>
                    </a:p>
                  </a:txBody>
                  <a:tcPr/>
                </a:tc>
              </a:tr>
              <a:tr h="324526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Stored energy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362 MJ/beam</a:t>
                      </a:r>
                      <a:endParaRPr lang="en-US" sz="1600" baseline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11" descr="aircraft-carrier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219200"/>
            <a:ext cx="3526536" cy="2743200"/>
          </a:xfrm>
          <a:prstGeom prst="rect">
            <a:avLst/>
          </a:prstGeom>
        </p:spPr>
      </p:pic>
      <p:pic>
        <p:nvPicPr>
          <p:cNvPr id="13" name="Picture 12" descr="TGVAur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973" y="4617719"/>
            <a:ext cx="2072640" cy="15544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57800" y="4953000"/>
            <a:ext cx="1959864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400 </a:t>
            </a:r>
            <a:r>
              <a:rPr lang="en-US" dirty="0" err="1" smtClean="0"/>
              <a:t>tonne</a:t>
            </a:r>
            <a:r>
              <a:rPr lang="en-US" dirty="0" smtClean="0"/>
              <a:t> TGV </a:t>
            </a:r>
            <a:r>
              <a:rPr lang="en-US" dirty="0" err="1" smtClean="0"/>
              <a:t>travelling</a:t>
            </a:r>
            <a:r>
              <a:rPr lang="en-US" dirty="0" smtClean="0"/>
              <a:t> at 150km/h (94mph)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26936" y="3352800"/>
            <a:ext cx="1959864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20,000 </a:t>
            </a:r>
            <a:r>
              <a:rPr lang="en-US" dirty="0" err="1" smtClean="0"/>
              <a:t>tonne</a:t>
            </a:r>
            <a:r>
              <a:rPr lang="en-US" dirty="0" smtClean="0"/>
              <a:t> aircraft carrier at 21.6km/h (13.4mph)</a:t>
            </a:r>
            <a:endParaRPr lang="en-US" dirty="0"/>
          </a:p>
        </p:txBody>
      </p:sp>
      <p:pic>
        <p:nvPicPr>
          <p:cNvPr id="192516" name="Picture 4" descr="le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576887" y="1143000"/>
            <a:ext cx="5490913" cy="5105400"/>
          </a:xfrm>
          <a:noFill/>
          <a:ln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2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 descr="accelerators.jpg                                               00000013HD                             B6B15C47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924" y="1436610"/>
            <a:ext cx="77724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Shape 7"/>
          <p:cNvSpPr txBox="1"/>
          <p:nvPr/>
        </p:nvSpPr>
        <p:spPr>
          <a:xfrm>
            <a:off x="180000" y="146730"/>
            <a:ext cx="4318366" cy="12898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200" dirty="0"/>
              <a:t>LINAC2</a:t>
            </a:r>
            <a:r>
              <a:rPr lang="pt-PT" sz="2400" dirty="0"/>
              <a:t> → </a:t>
            </a:r>
            <a:r>
              <a:rPr lang="pt-PT" sz="2400" b="1" dirty="0">
                <a:solidFill>
                  <a:srgbClr val="FF0000"/>
                </a:solidFill>
              </a:rPr>
              <a:t>50 </a:t>
            </a:r>
            <a:r>
              <a:rPr lang="pt-PT" sz="2400" b="1" dirty="0" err="1">
                <a:solidFill>
                  <a:srgbClr val="FF0000"/>
                </a:solidFill>
              </a:rPr>
              <a:t>MeV</a:t>
            </a:r>
            <a:endParaRPr dirty="0"/>
          </a:p>
          <a:p>
            <a:r>
              <a:rPr lang="pt-PT" sz="2200" dirty="0" err="1"/>
              <a:t>Booster</a:t>
            </a:r>
            <a:r>
              <a:rPr lang="pt-PT" sz="2400" dirty="0"/>
              <a:t> → </a:t>
            </a:r>
            <a:r>
              <a:rPr lang="pt-PT" sz="2400" b="1" dirty="0">
                <a:solidFill>
                  <a:srgbClr val="FF0000"/>
                </a:solidFill>
              </a:rPr>
              <a:t>1.4 </a:t>
            </a:r>
            <a:r>
              <a:rPr lang="pt-PT" sz="2400" b="1" dirty="0" err="1" smtClean="0">
                <a:solidFill>
                  <a:srgbClr val="FF0000"/>
                </a:solidFill>
              </a:rPr>
              <a:t>GeV</a:t>
            </a:r>
            <a:endParaRPr dirty="0"/>
          </a:p>
        </p:txBody>
      </p:sp>
      <p:sp>
        <p:nvSpPr>
          <p:cNvPr id="5" name="TextShape 3"/>
          <p:cNvSpPr txBox="1"/>
          <p:nvPr/>
        </p:nvSpPr>
        <p:spPr>
          <a:xfrm>
            <a:off x="3635796" y="146730"/>
            <a:ext cx="5370498" cy="1304778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200" dirty="0" err="1" smtClean="0"/>
              <a:t>Proton</a:t>
            </a:r>
            <a:r>
              <a:rPr lang="pt-PT" sz="2200" dirty="0" smtClean="0"/>
              <a:t> </a:t>
            </a:r>
            <a:r>
              <a:rPr lang="pt-PT" sz="2200" dirty="0" err="1" smtClean="0"/>
              <a:t>Synchroton</a:t>
            </a:r>
            <a:r>
              <a:rPr lang="pt-PT" sz="2400" dirty="0" smtClean="0"/>
              <a:t> (PS) → </a:t>
            </a:r>
            <a:r>
              <a:rPr lang="pt-PT" sz="2400" b="1" dirty="0" smtClean="0">
                <a:solidFill>
                  <a:srgbClr val="FF0000"/>
                </a:solidFill>
              </a:rPr>
              <a:t>25 </a:t>
            </a:r>
            <a:r>
              <a:rPr lang="pt-PT" sz="2400" b="1" dirty="0" err="1" smtClean="0">
                <a:solidFill>
                  <a:srgbClr val="FF0000"/>
                </a:solidFill>
              </a:rPr>
              <a:t>GeV</a:t>
            </a:r>
            <a:endParaRPr lang="pt-PT" sz="2200" dirty="0" smtClean="0"/>
          </a:p>
          <a:p>
            <a:r>
              <a:rPr lang="pt-PT" sz="2200" dirty="0" err="1" smtClean="0"/>
              <a:t>Super</a:t>
            </a:r>
            <a:r>
              <a:rPr lang="pt-PT" sz="2200" dirty="0" smtClean="0"/>
              <a:t> </a:t>
            </a:r>
            <a:r>
              <a:rPr lang="pt-PT" sz="2200" dirty="0" err="1"/>
              <a:t>Proton</a:t>
            </a:r>
            <a:r>
              <a:rPr lang="pt-PT" sz="2200" dirty="0"/>
              <a:t> </a:t>
            </a:r>
            <a:r>
              <a:rPr lang="pt-PT" sz="2200" dirty="0" err="1" smtClean="0"/>
              <a:t>Synchrotron</a:t>
            </a:r>
            <a:r>
              <a:rPr lang="pt-PT" sz="2200" dirty="0"/>
              <a:t> </a:t>
            </a:r>
            <a:r>
              <a:rPr lang="pt-PT" sz="2200" dirty="0" smtClean="0"/>
              <a:t>(</a:t>
            </a:r>
            <a:r>
              <a:rPr lang="pt-PT" sz="2200" dirty="0"/>
              <a:t>SPS)</a:t>
            </a:r>
            <a:r>
              <a:rPr lang="pt-PT" sz="2400" dirty="0"/>
              <a:t> → </a:t>
            </a:r>
            <a:r>
              <a:rPr lang="pt-PT" sz="2400" b="1" dirty="0">
                <a:solidFill>
                  <a:srgbClr val="FF0000"/>
                </a:solidFill>
              </a:rPr>
              <a:t>450 </a:t>
            </a:r>
            <a:r>
              <a:rPr lang="pt-PT" sz="2400" b="1" dirty="0" err="1">
                <a:solidFill>
                  <a:srgbClr val="FF0000"/>
                </a:solidFill>
              </a:rPr>
              <a:t>GeV</a:t>
            </a:r>
            <a:endParaRPr dirty="0"/>
          </a:p>
          <a:p>
            <a:r>
              <a:rPr lang="pt-PT" sz="2200" dirty="0" err="1"/>
              <a:t>Large</a:t>
            </a:r>
            <a:r>
              <a:rPr lang="pt-PT" sz="2200" dirty="0"/>
              <a:t> </a:t>
            </a:r>
            <a:r>
              <a:rPr lang="pt-PT" sz="2200" dirty="0" err="1"/>
              <a:t>Hadron</a:t>
            </a:r>
            <a:r>
              <a:rPr lang="pt-PT" sz="2200" dirty="0"/>
              <a:t> </a:t>
            </a:r>
            <a:r>
              <a:rPr lang="pt-PT" sz="2200" dirty="0" err="1" smtClean="0"/>
              <a:t>Collider</a:t>
            </a:r>
            <a:r>
              <a:rPr lang="pt-PT" sz="2200" dirty="0" smtClean="0"/>
              <a:t> (LHC)</a:t>
            </a:r>
            <a:r>
              <a:rPr lang="pt-PT" sz="2400" dirty="0"/>
              <a:t>→ </a:t>
            </a:r>
            <a:r>
              <a:rPr lang="pt-PT" sz="2400" b="1" dirty="0">
                <a:solidFill>
                  <a:srgbClr val="FF0000"/>
                </a:solidFill>
              </a:rPr>
              <a:t>7 </a:t>
            </a:r>
            <a:r>
              <a:rPr lang="pt-PT" sz="2400" b="1" dirty="0" err="1">
                <a:solidFill>
                  <a:srgbClr val="FF0000"/>
                </a:solidFill>
              </a:rPr>
              <a:t>TeV</a:t>
            </a:r>
            <a:r>
              <a:rPr lang="pt-PT" sz="2400" b="1" dirty="0">
                <a:solidFill>
                  <a:srgbClr val="FF0000"/>
                </a:solidFill>
              </a:rPr>
              <a:t> </a:t>
            </a:r>
            <a:endParaRPr dirty="0"/>
          </a:p>
          <a:p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10" y="3657751"/>
            <a:ext cx="2562189" cy="306372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4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3653" y="987096"/>
            <a:ext cx="4408585" cy="4271384"/>
          </a:xfrm>
          <a:prstGeom prst="rect">
            <a:avLst/>
          </a:prstGeom>
        </p:spPr>
      </p:pic>
      <p:pic>
        <p:nvPicPr>
          <p:cNvPr id="131" name="Picture 130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251" b="94081" l="3509" r="89975"/>
                    </a14:imgEffect>
                  </a14:imgLayer>
                </a14:imgProps>
              </a:ext>
            </a:extLst>
          </a:blip>
          <a:srcRect l="3878" t="13213" r="37961" b="4475"/>
          <a:stretch/>
        </p:blipFill>
        <p:spPr>
          <a:xfrm>
            <a:off x="457200" y="1421121"/>
            <a:ext cx="3450318" cy="334895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 smtClean="0"/>
              <a:t>What</a:t>
            </a:r>
            <a:r>
              <a:rPr lang="pt-PT" dirty="0" smtClean="0"/>
              <a:t> do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talk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</a:t>
            </a:r>
            <a:r>
              <a:rPr lang="pt-PT" dirty="0" err="1" smtClean="0"/>
              <a:t>when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talk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</a:t>
            </a:r>
            <a:r>
              <a:rPr lang="pt-PT" dirty="0" err="1" smtClean="0"/>
              <a:t>colliding</a:t>
            </a:r>
            <a:r>
              <a:rPr lang="pt-PT" dirty="0" smtClean="0"/>
              <a:t> </a:t>
            </a:r>
            <a:r>
              <a:rPr lang="pt-PT" dirty="0" err="1" smtClean="0"/>
              <a:t>protons</a:t>
            </a:r>
            <a:r>
              <a:rPr lang="pt-PT" dirty="0" smtClean="0"/>
              <a:t>?</a:t>
            </a:r>
            <a:endParaRPr lang="pt-PT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7939" y="4949157"/>
            <a:ext cx="4461083" cy="1418771"/>
          </a:xfrm>
        </p:spPr>
        <p:txBody>
          <a:bodyPr>
            <a:normAutofit fontScale="85000" lnSpcReduction="10000"/>
          </a:bodyPr>
          <a:lstStyle/>
          <a:p>
            <a:r>
              <a:rPr lang="pt-PT" dirty="0" smtClean="0"/>
              <a:t>Both </a:t>
            </a:r>
            <a:r>
              <a:rPr lang="pt-PT" dirty="0" err="1" smtClean="0"/>
              <a:t>beam</a:t>
            </a:r>
            <a:r>
              <a:rPr lang="pt-PT" dirty="0" smtClean="0"/>
              <a:t> </a:t>
            </a:r>
            <a:r>
              <a:rPr lang="pt-PT" b="1" dirty="0" err="1" smtClean="0"/>
              <a:t>energy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b="1" dirty="0" err="1" smtClean="0"/>
              <a:t>luminosity</a:t>
            </a:r>
            <a:r>
              <a:rPr lang="pt-PT" dirty="0" smtClean="0"/>
              <a:t> are </a:t>
            </a:r>
            <a:r>
              <a:rPr lang="pt-PT" dirty="0" err="1" smtClean="0"/>
              <a:t>important</a:t>
            </a:r>
            <a:endParaRPr lang="pt-PT" dirty="0" smtClean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200581" y="1600201"/>
            <a:ext cx="4819273" cy="3348956"/>
          </a:xfrm>
        </p:spPr>
        <p:txBody>
          <a:bodyPr>
            <a:normAutofit fontScale="85000" lnSpcReduction="10000"/>
          </a:bodyPr>
          <a:lstStyle/>
          <a:p>
            <a:r>
              <a:rPr lang="pt-PT" dirty="0" err="1"/>
              <a:t>The</a:t>
            </a:r>
            <a:r>
              <a:rPr lang="pt-PT" dirty="0"/>
              <a:t> LHC </a:t>
            </a:r>
            <a:r>
              <a:rPr lang="pt-PT" dirty="0" err="1"/>
              <a:t>collides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beams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centre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experiments</a:t>
            </a:r>
            <a:endParaRPr lang="pt-PT" dirty="0"/>
          </a:p>
          <a:p>
            <a:r>
              <a:rPr lang="pt-PT" dirty="0"/>
              <a:t>Quarks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gluons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colliding</a:t>
            </a:r>
            <a:r>
              <a:rPr lang="pt-PT" dirty="0"/>
              <a:t> </a:t>
            </a:r>
            <a:r>
              <a:rPr lang="pt-PT" dirty="0" err="1"/>
              <a:t>protons</a:t>
            </a:r>
            <a:r>
              <a:rPr lang="pt-PT" dirty="0"/>
              <a:t> </a:t>
            </a:r>
            <a:r>
              <a:rPr lang="pt-PT" dirty="0" err="1" smtClean="0"/>
              <a:t>carry</a:t>
            </a:r>
            <a:r>
              <a:rPr lang="pt-PT" dirty="0" smtClean="0"/>
              <a:t> </a:t>
            </a:r>
            <a:r>
              <a:rPr lang="pt-PT" dirty="0"/>
              <a:t>a </a:t>
            </a:r>
            <a:r>
              <a:rPr lang="pt-PT" dirty="0" err="1"/>
              <a:t>fraction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 smtClean="0"/>
              <a:t>proton’s</a:t>
            </a:r>
            <a:r>
              <a:rPr lang="pt-PT" dirty="0" smtClean="0"/>
              <a:t> </a:t>
            </a:r>
            <a:r>
              <a:rPr lang="pt-PT" dirty="0" err="1" smtClean="0"/>
              <a:t>energy</a:t>
            </a:r>
            <a:endParaRPr lang="pt-PT" dirty="0" smtClean="0"/>
          </a:p>
          <a:p>
            <a:r>
              <a:rPr lang="pt-PT" dirty="0" smtClean="0"/>
              <a:t>LHC centre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</a:t>
            </a:r>
            <a:r>
              <a:rPr lang="pt-PT" dirty="0" err="1" smtClean="0"/>
              <a:t>energy</a:t>
            </a:r>
            <a:r>
              <a:rPr lang="pt-PT" dirty="0" smtClean="0"/>
              <a:t>:</a:t>
            </a:r>
          </a:p>
          <a:p>
            <a:pPr lvl="1"/>
            <a:r>
              <a:rPr lang="pt-PT" dirty="0" smtClean="0"/>
              <a:t>7TeV </a:t>
            </a:r>
            <a:r>
              <a:rPr lang="pt-PT" dirty="0" err="1" smtClean="0"/>
              <a:t>in</a:t>
            </a:r>
            <a:r>
              <a:rPr lang="pt-PT" dirty="0" smtClean="0"/>
              <a:t> 2011</a:t>
            </a:r>
          </a:p>
          <a:p>
            <a:pPr lvl="1"/>
            <a:r>
              <a:rPr lang="pt-PT" dirty="0" smtClean="0"/>
              <a:t>8 </a:t>
            </a:r>
            <a:r>
              <a:rPr lang="pt-PT" dirty="0" err="1" smtClean="0"/>
              <a:t>TeV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2012 (2013-2015 </a:t>
            </a:r>
            <a:r>
              <a:rPr lang="pt-PT" dirty="0" err="1" smtClean="0"/>
              <a:t>shutdown</a:t>
            </a:r>
            <a:r>
              <a:rPr lang="pt-PT" dirty="0" smtClean="0"/>
              <a:t>)</a:t>
            </a:r>
          </a:p>
          <a:p>
            <a:pPr lvl="1"/>
            <a:r>
              <a:rPr lang="pt-PT" dirty="0" smtClean="0"/>
              <a:t>13 </a:t>
            </a:r>
            <a:r>
              <a:rPr lang="pt-PT" dirty="0" err="1" smtClean="0"/>
              <a:t>TeV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2015</a:t>
            </a:r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29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4608" y="4721233"/>
            <a:ext cx="2855304" cy="9901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01672" y="571137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events</a:t>
            </a:r>
            <a:endParaRPr lang="pt-PT" dirty="0"/>
          </a:p>
        </p:txBody>
      </p:sp>
      <p:sp>
        <p:nvSpPr>
          <p:cNvPr id="16" name="TextBox 15"/>
          <p:cNvSpPr txBox="1"/>
          <p:nvPr/>
        </p:nvSpPr>
        <p:spPr>
          <a:xfrm>
            <a:off x="5873272" y="5802997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Process</a:t>
            </a:r>
            <a:r>
              <a:rPr lang="pt-PT" dirty="0" smtClean="0"/>
              <a:t> cross </a:t>
            </a:r>
            <a:r>
              <a:rPr lang="pt-PT" dirty="0" err="1" smtClean="0"/>
              <a:t>section</a:t>
            </a:r>
            <a:endParaRPr lang="pt-PT" dirty="0"/>
          </a:p>
        </p:txBody>
      </p:sp>
      <p:sp>
        <p:nvSpPr>
          <p:cNvPr id="17" name="TextBox 16"/>
          <p:cNvSpPr txBox="1"/>
          <p:nvPr/>
        </p:nvSpPr>
        <p:spPr>
          <a:xfrm>
            <a:off x="7543801" y="5721597"/>
            <a:ext cx="1345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Collider</a:t>
            </a:r>
            <a:r>
              <a:rPr lang="pt-PT" dirty="0" smtClean="0"/>
              <a:t> </a:t>
            </a:r>
            <a:r>
              <a:rPr lang="pt-PT" dirty="0" err="1" smtClean="0"/>
              <a:t>luminosity</a:t>
            </a:r>
            <a:endParaRPr lang="pt-PT" dirty="0"/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flipV="1">
            <a:off x="5187472" y="5453841"/>
            <a:ext cx="185366" cy="2575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6" idx="0"/>
          </p:cNvCxnSpPr>
          <p:nvPr/>
        </p:nvCxnSpPr>
        <p:spPr>
          <a:xfrm flipV="1">
            <a:off x="6635272" y="5558796"/>
            <a:ext cx="137760" cy="244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7543803" y="5453841"/>
            <a:ext cx="450328" cy="2575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876424"/>
            <a:ext cx="7772400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What we think we know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08669" y="3632199"/>
            <a:ext cx="6146800" cy="1752600"/>
          </a:xfrm>
        </p:spPr>
        <p:txBody>
          <a:bodyPr/>
          <a:lstStyle/>
          <a:p>
            <a:r>
              <a:rPr lang="en-GB" dirty="0" smtClean="0"/>
              <a:t>Standard </a:t>
            </a:r>
            <a:r>
              <a:rPr lang="en-GB" dirty="0"/>
              <a:t>Model </a:t>
            </a:r>
            <a:r>
              <a:rPr lang="en-GB" dirty="0" smtClean="0"/>
              <a:t>particles, interactions, </a:t>
            </a:r>
            <a:r>
              <a:rPr lang="en-GB" dirty="0"/>
              <a:t>and </a:t>
            </a:r>
            <a:r>
              <a:rPr lang="en-GB" dirty="0" smtClean="0"/>
              <a:t>hard</a:t>
            </a:r>
            <a:r>
              <a:rPr lang="en-GB" dirty="0"/>
              <a:t>-</a:t>
            </a:r>
            <a:r>
              <a:rPr lang="en-GB" dirty="0" smtClean="0"/>
              <a:t>core  theory to set the scene…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436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2239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334" r="-334"/>
          <a:stretch>
            <a:fillRect/>
          </a:stretch>
        </p:blipFill>
        <p:spPr>
          <a:xfrm>
            <a:off x="-28575" y="1058863"/>
            <a:ext cx="9172575" cy="5043487"/>
          </a:xfrm>
        </p:spPr>
      </p:pic>
      <p:grpSp>
        <p:nvGrpSpPr>
          <p:cNvPr id="2" name="Group 26"/>
          <p:cNvGrpSpPr/>
          <p:nvPr/>
        </p:nvGrpSpPr>
        <p:grpSpPr>
          <a:xfrm>
            <a:off x="125595" y="169333"/>
            <a:ext cx="8933739" cy="6272539"/>
            <a:chOff x="125595" y="169333"/>
            <a:chExt cx="8933739" cy="6272539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5579534" y="5610875"/>
              <a:ext cx="3479800" cy="83099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</a:rPr>
                <a:t>Inner Tracker:</a:t>
              </a:r>
              <a:r>
                <a:rPr lang="en-US" sz="1600" dirty="0" smtClean="0">
                  <a:solidFill>
                    <a:srgbClr val="FFFFFF"/>
                  </a:solidFill>
                </a:rPr>
                <a:t> |</a:t>
              </a:r>
              <a:r>
                <a:rPr lang="en-US" sz="1600" dirty="0" err="1">
                  <a:solidFill>
                    <a:srgbClr val="FFFFFF"/>
                  </a:solidFill>
                  <a:sym typeface="Symbol" pitchFamily="-110" charset="2"/>
                </a:rPr>
                <a:t></a:t>
              </a:r>
              <a:r>
                <a:rPr lang="en-US" sz="1600" dirty="0">
                  <a:solidFill>
                    <a:srgbClr val="FFFFFF"/>
                  </a:solidFill>
                </a:rPr>
                <a:t>|&lt;2.5, B=</a:t>
              </a:r>
              <a:r>
                <a:rPr lang="en-US" sz="1600" dirty="0" smtClean="0">
                  <a:solidFill>
                    <a:srgbClr val="FFFFFF"/>
                  </a:solidFill>
                </a:rPr>
                <a:t>2T </a:t>
              </a:r>
            </a:p>
            <a:p>
              <a:r>
                <a:rPr lang="en-US" sz="1600" dirty="0">
                  <a:solidFill>
                    <a:srgbClr val="FFFFFF"/>
                  </a:solidFill>
                </a:rPr>
                <a:t>Si</a:t>
              </a:r>
              <a:r>
                <a:rPr lang="en-US" sz="1600" dirty="0" smtClean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p</a:t>
              </a:r>
              <a:r>
                <a:rPr lang="en-US" sz="1600" dirty="0" smtClean="0">
                  <a:solidFill>
                    <a:srgbClr val="FFFFFF"/>
                  </a:solidFill>
                </a:rPr>
                <a:t>ixels/strips and Trans</a:t>
              </a:r>
              <a:r>
                <a:rPr lang="en-US" sz="1600" dirty="0">
                  <a:solidFill>
                    <a:srgbClr val="FFFFFF"/>
                  </a:solidFill>
                </a:rPr>
                <a:t>. Rad. Det</a:t>
              </a:r>
              <a:r>
                <a:rPr lang="en-US" sz="1600" dirty="0" smtClean="0">
                  <a:solidFill>
                    <a:srgbClr val="FFFFFF"/>
                  </a:solidFill>
                </a:rPr>
                <a:t>.</a:t>
              </a:r>
            </a:p>
            <a:p>
              <a:r>
                <a:rPr lang="en-US" sz="1600" dirty="0" err="1" smtClean="0">
                  <a:solidFill>
                    <a:srgbClr val="FFFFFF"/>
                  </a:solidFill>
                  <a:sym typeface="Symbol" pitchFamily="-110" charset="2"/>
                </a:rPr>
                <a:t></a:t>
              </a:r>
              <a:r>
                <a:rPr lang="en-US" sz="1600" dirty="0" err="1">
                  <a:solidFill>
                    <a:srgbClr val="FFFFFF"/>
                  </a:solidFill>
                </a:rPr>
                <a:t>/p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dirty="0" smtClean="0">
                  <a:solidFill>
                    <a:srgbClr val="FFFFFF"/>
                  </a:solidFill>
                </a:rPr>
                <a:t> = 0.05% </a:t>
              </a:r>
              <a:r>
                <a:rPr lang="en-US" sz="1600" dirty="0" err="1">
                  <a:solidFill>
                    <a:srgbClr val="FFFFFF"/>
                  </a:solidFill>
                </a:rPr>
                <a:t>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baseline="-25000" dirty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(</a:t>
              </a:r>
              <a:r>
                <a:rPr lang="en-US" sz="1600" dirty="0" err="1">
                  <a:solidFill>
                    <a:srgbClr val="FFFFFF"/>
                  </a:solidFill>
                </a:rPr>
                <a:t>GeV</a:t>
              </a:r>
              <a:r>
                <a:rPr lang="en-US" sz="1600" dirty="0">
                  <a:solidFill>
                    <a:srgbClr val="FFFFFF"/>
                  </a:solidFill>
                </a:rPr>
                <a:t>) </a:t>
              </a:r>
              <a:r>
                <a:rPr lang="en-US" sz="1600" dirty="0" err="1">
                  <a:solidFill>
                    <a:srgbClr val="FFFFFF"/>
                  </a:solidFill>
                  <a:sym typeface="Symbol" pitchFamily="-110" charset="2"/>
                </a:rPr>
                <a:t></a:t>
              </a:r>
              <a:r>
                <a:rPr lang="en-US" sz="1600" dirty="0">
                  <a:solidFill>
                    <a:srgbClr val="FFFFFF"/>
                  </a:solidFill>
                  <a:sym typeface="Symbol" pitchFamily="-110" charset="2"/>
                </a:rPr>
                <a:t> </a:t>
              </a:r>
              <a:r>
                <a:rPr lang="en-US" sz="1600" dirty="0" smtClean="0">
                  <a:solidFill>
                    <a:srgbClr val="FFFFFF"/>
                  </a:solidFill>
                </a:rPr>
                <a:t>1%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4995" y="169333"/>
              <a:ext cx="4332116" cy="831774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r>
                <a:rPr lang="en-US" sz="1600" b="1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Muon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 Spectrometer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:</a:t>
              </a:r>
              <a:r>
                <a:rPr lang="en-US" sz="1600" dirty="0" smtClean="0">
                  <a:solidFill>
                    <a:schemeClr val="bg1"/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|</a:t>
              </a:r>
              <a:r>
                <a:rPr lang="en-US" sz="1600" b="1" dirty="0" smtClean="0">
                  <a:solidFill>
                    <a:schemeClr val="bg1"/>
                  </a:solidFill>
                  <a:sym typeface="Symbol" pitchFamily="-110" charset="2"/>
                </a:rPr>
                <a:t>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|&lt;2.7</a:t>
              </a:r>
              <a:endParaRPr lang="en-US" sz="1600" b="1" dirty="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endParaRPr>
            </a:p>
            <a:p>
              <a:pPr eaLnBrk="0" hangingPunct="0"/>
              <a:r>
                <a:rPr 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A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ir-core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toroids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and gas-based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muon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chambers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/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σ/p</a:t>
              </a:r>
              <a:r>
                <a:rPr lang="en-US" sz="1600" baseline="-250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T</a:t>
              </a:r>
              <a:r>
                <a:rPr lang="en-US" sz="1600" baseline="-25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= 2% @ 50GeV</a:t>
              </a:r>
              <a:r>
                <a:rPr lang="en-US" sz="1600" baseline="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to 10% @ 1TeV (ID+MS)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10" idx="2"/>
            </p:cNvCxnSpPr>
            <p:nvPr/>
          </p:nvCxnSpPr>
          <p:spPr>
            <a:xfrm rot="16200000" flipH="1">
              <a:off x="2996456" y="805704"/>
              <a:ext cx="886253" cy="12770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5611989" y="169333"/>
              <a:ext cx="2332568" cy="831773"/>
            </a:xfrm>
            <a:prstGeom prst="rect">
              <a:avLst/>
            </a:prstGeom>
            <a:solidFill>
              <a:srgbClr val="FFB04F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smtClean="0">
                  <a:solidFill>
                    <a:srgbClr val="000000"/>
                  </a:solidFill>
                </a:rPr>
                <a:t>EM calorimeter: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  <a:r>
                <a:rPr lang="en-US" sz="1600" dirty="0" smtClean="0">
                  <a:solidFill>
                    <a:schemeClr val="tx1"/>
                  </a:solidFill>
                </a:rPr>
                <a:t>|</a:t>
              </a:r>
              <a:r>
                <a:rPr lang="en-US" sz="1600" dirty="0" err="1" smtClean="0">
                  <a:solidFill>
                    <a:schemeClr val="tx1"/>
                  </a:solidFill>
                  <a:sym typeface="Symbol" pitchFamily="-110" charset="2"/>
                </a:rPr>
                <a:t></a:t>
              </a:r>
              <a:r>
                <a:rPr lang="en-US" sz="1600" dirty="0" smtClean="0">
                  <a:solidFill>
                    <a:schemeClr val="tx1"/>
                  </a:solidFill>
                </a:rPr>
                <a:t>|&lt;3.2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</a:p>
            <a:p>
              <a:r>
                <a:rPr lang="en-US" sz="1600" dirty="0" err="1" smtClean="0">
                  <a:solidFill>
                    <a:srgbClr val="000000"/>
                  </a:solidFill>
                </a:rPr>
                <a:t>Pb-LAr</a:t>
              </a:r>
              <a:r>
                <a:rPr lang="en-US" sz="1600" dirty="0" smtClean="0">
                  <a:solidFill>
                    <a:srgbClr val="000000"/>
                  </a:solidFill>
                </a:rPr>
                <a:t> Accordion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</a:t>
              </a:r>
              <a:r>
                <a:rPr lang="en-US" sz="1600" dirty="0" smtClean="0">
                  <a:solidFill>
                    <a:srgbClr val="000000"/>
                  </a:solidFill>
                </a:rPr>
                <a:t>/E = 10%/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</a:t>
              </a:r>
              <a:r>
                <a:rPr lang="en-US" sz="1600" dirty="0" smtClean="0">
                  <a:solidFill>
                    <a:srgbClr val="000000"/>
                  </a:solidFill>
                </a:rPr>
                <a:t>E </a:t>
              </a:r>
              <a:r>
                <a:rPr lang="en-US" sz="1600" dirty="0" err="1" smtClean="0">
                  <a:solidFill>
                    <a:srgbClr val="000000"/>
                  </a:solidFill>
                  <a:sym typeface="Symbol" pitchFamily="-110" charset="2"/>
                </a:rPr>
                <a:t>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 0.7%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 rot="5400000">
              <a:off x="4919799" y="1387086"/>
              <a:ext cx="2244455" cy="14724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620934" y="1728611"/>
              <a:ext cx="2438400" cy="1312333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err="1" smtClean="0">
                  <a:solidFill>
                    <a:srgbClr val="DDDDDD"/>
                  </a:solidFill>
                </a:rPr>
                <a:t>Hadronic</a:t>
              </a:r>
              <a:r>
                <a:rPr lang="en-US" b="1" dirty="0" smtClean="0">
                  <a:solidFill>
                    <a:srgbClr val="DDDDDD"/>
                  </a:solidFill>
                </a:rPr>
                <a:t> calorimeter: </a:t>
              </a:r>
            </a:p>
            <a:p>
              <a:r>
                <a:rPr lang="en-US" dirty="0" smtClean="0">
                  <a:solidFill>
                    <a:srgbClr val="DDDDDD"/>
                  </a:solidFill>
                </a:rPr>
                <a:t>|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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|&lt;1.7 Fe/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scintillator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</a:t>
              </a:r>
            </a:p>
            <a:p>
              <a:r>
                <a:rPr lang="en-US" dirty="0" smtClean="0">
                  <a:solidFill>
                    <a:srgbClr val="DDDDDD"/>
                  </a:solidFill>
                </a:rPr>
                <a:t>1.3&lt;|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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|&lt;4.9 Cu/W-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Lar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  <a:p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</a:t>
              </a:r>
              <a:r>
                <a:rPr lang="en-US" dirty="0" err="1" smtClean="0">
                  <a:solidFill>
                    <a:srgbClr val="DDDDDD"/>
                  </a:solidFill>
                </a:rPr>
                <a:t>/E</a:t>
              </a:r>
              <a:r>
                <a:rPr lang="en-US" baseline="-25000" dirty="0" err="1" smtClean="0">
                  <a:solidFill>
                    <a:srgbClr val="DDDDDD"/>
                  </a:solidFill>
                </a:rPr>
                <a:t>jet</a:t>
              </a:r>
              <a:r>
                <a:rPr lang="en-US" dirty="0" smtClean="0">
                  <a:solidFill>
                    <a:srgbClr val="DDDDDD"/>
                  </a:solidFill>
                </a:rPr>
                <a:t>= 50%/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</a:t>
              </a:r>
              <a:r>
                <a:rPr lang="en-US" dirty="0" smtClean="0">
                  <a:solidFill>
                    <a:srgbClr val="DDDDDD"/>
                  </a:solidFill>
                </a:rPr>
                <a:t>E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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3% </a:t>
              </a:r>
            </a:p>
          </p:txBody>
        </p:sp>
        <p:cxnSp>
          <p:nvCxnSpPr>
            <p:cNvPr id="15" name="Straight Arrow Connector 14"/>
            <p:cNvCxnSpPr>
              <a:stCxn id="14" idx="1"/>
            </p:cNvCxnSpPr>
            <p:nvPr/>
          </p:nvCxnSpPr>
          <p:spPr>
            <a:xfrm rot="10800000" flipV="1">
              <a:off x="6006396" y="2384778"/>
              <a:ext cx="614538" cy="13248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9" idx="0"/>
            </p:cNvCxnSpPr>
            <p:nvPr/>
          </p:nvCxnSpPr>
          <p:spPr>
            <a:xfrm rot="16200000" flipV="1">
              <a:off x="5073503" y="3364943"/>
              <a:ext cx="2139541" cy="23523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25595" y="4572855"/>
              <a:ext cx="2675459" cy="1869017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>
              <a:outerShdw blurRad="69850" dist="1143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L = 44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m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, </a:t>
              </a:r>
              <a:r>
                <a:rPr lang="en-GB" dirty="0" err="1" smtClean="0">
                  <a:solidFill>
                    <a:srgbClr val="000000"/>
                  </a:solidFill>
                  <a:sym typeface="Symbol" pitchFamily="-110" charset="2"/>
                </a:rPr>
                <a:t>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 ≈ 25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m</a:t>
              </a:r>
              <a:endPara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7000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tonnes</a:t>
              </a:r>
              <a:endPara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≈10</a:t>
              </a:r>
              <a:r>
                <a:rPr lang="en-US" b="1" baseline="30000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8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 electronic channels</a:t>
              </a:r>
            </a:p>
            <a:p>
              <a:pPr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3-level trigger reducing 40 MHz collision rate to 200 Hz of events to tape</a:t>
              </a:r>
            </a:p>
          </p:txBody>
        </p:sp>
        <p:cxnSp>
          <p:nvCxnSpPr>
            <p:cNvPr id="25" name="Straight Arrow Connector 24"/>
            <p:cNvCxnSpPr>
              <a:stCxn id="10" idx="2"/>
            </p:cNvCxnSpPr>
            <p:nvPr/>
          </p:nvCxnSpPr>
          <p:spPr>
            <a:xfrm rot="5400000">
              <a:off x="1595010" y="854182"/>
              <a:ext cx="1059118" cy="13529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01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28118"/>
            <a:ext cx="8229600" cy="1143000"/>
          </a:xfrm>
        </p:spPr>
        <p:txBody>
          <a:bodyPr>
            <a:normAutofit/>
          </a:bodyPr>
          <a:lstStyle/>
          <a:p>
            <a:r>
              <a:rPr lang="pt-PT" dirty="0" err="1" smtClean="0">
                <a:solidFill>
                  <a:schemeClr val="bg1"/>
                </a:solidFill>
              </a:rPr>
              <a:t>Particle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identification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92" y="1144356"/>
            <a:ext cx="7033534" cy="5704977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2010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678"/>
            <a:ext cx="8229600" cy="767290"/>
          </a:xfrm>
        </p:spPr>
        <p:txBody>
          <a:bodyPr/>
          <a:lstStyle/>
          <a:p>
            <a:r>
              <a:rPr lang="pt-PT" dirty="0" smtClean="0"/>
              <a:t>Portugal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505" y="797726"/>
            <a:ext cx="9137495" cy="302810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t-PT" dirty="0" smtClean="0"/>
              <a:t>Experimental </a:t>
            </a:r>
            <a:r>
              <a:rPr lang="pt-PT" dirty="0" err="1" smtClean="0"/>
              <a:t>groups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LIP </a:t>
            </a:r>
            <a:r>
              <a:rPr lang="pt-PT" dirty="0" err="1" smtClean="0"/>
              <a:t>in</a:t>
            </a:r>
            <a:r>
              <a:rPr lang="pt-PT" dirty="0" smtClean="0"/>
              <a:t> ATLAS </a:t>
            </a:r>
            <a:r>
              <a:rPr lang="pt-PT" dirty="0" err="1" smtClean="0"/>
              <a:t>and</a:t>
            </a:r>
            <a:r>
              <a:rPr lang="pt-PT" dirty="0" smtClean="0"/>
              <a:t> CMS</a:t>
            </a:r>
          </a:p>
          <a:p>
            <a:r>
              <a:rPr lang="pt-PT" dirty="0" smtClean="0"/>
              <a:t>20-30 </a:t>
            </a:r>
            <a:r>
              <a:rPr lang="pt-PT" dirty="0" err="1" smtClean="0"/>
              <a:t>researchers</a:t>
            </a:r>
            <a:r>
              <a:rPr lang="pt-PT" dirty="0" smtClean="0"/>
              <a:t>, </a:t>
            </a:r>
            <a:r>
              <a:rPr lang="pt-PT" dirty="0" err="1" smtClean="0"/>
              <a:t>students</a:t>
            </a:r>
            <a:r>
              <a:rPr lang="pt-PT" dirty="0" smtClean="0"/>
              <a:t>, </a:t>
            </a:r>
            <a:r>
              <a:rPr lang="pt-PT" dirty="0" err="1" smtClean="0"/>
              <a:t>engineers</a:t>
            </a:r>
            <a:r>
              <a:rPr lang="pt-PT" dirty="0" smtClean="0"/>
              <a:t> per </a:t>
            </a:r>
            <a:r>
              <a:rPr lang="pt-PT" dirty="0" err="1" smtClean="0"/>
              <a:t>group</a:t>
            </a:r>
            <a:r>
              <a:rPr lang="pt-PT" dirty="0" smtClean="0"/>
              <a:t>,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universities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Lisboa, Coimbra, Minho</a:t>
            </a:r>
          </a:p>
          <a:p>
            <a:r>
              <a:rPr lang="pt-PT" dirty="0" err="1"/>
              <a:t>D</a:t>
            </a:r>
            <a:r>
              <a:rPr lang="pt-PT" dirty="0" err="1" smtClean="0"/>
              <a:t>edicated</a:t>
            </a:r>
            <a:r>
              <a:rPr lang="pt-PT" dirty="0" smtClean="0"/>
              <a:t> to </a:t>
            </a:r>
            <a:r>
              <a:rPr lang="pt-PT" dirty="0" err="1" smtClean="0"/>
              <a:t>tasks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detector </a:t>
            </a:r>
            <a:r>
              <a:rPr lang="pt-PT" dirty="0" err="1" smtClean="0"/>
              <a:t>operation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upgrade to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analysis</a:t>
            </a:r>
            <a:endParaRPr lang="pt-PT" dirty="0" smtClean="0"/>
          </a:p>
          <a:p>
            <a:r>
              <a:rPr lang="pt-PT" dirty="0" smtClean="0"/>
              <a:t>Both </a:t>
            </a:r>
            <a:r>
              <a:rPr lang="pt-PT" dirty="0" err="1" smtClean="0"/>
              <a:t>groups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major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detector </a:t>
            </a:r>
            <a:r>
              <a:rPr lang="pt-PT" dirty="0" err="1" smtClean="0"/>
              <a:t>development</a:t>
            </a:r>
            <a:r>
              <a:rPr lang="pt-PT" dirty="0" smtClean="0"/>
              <a:t>, </a:t>
            </a:r>
            <a:r>
              <a:rPr lang="pt-PT" dirty="0" err="1" smtClean="0"/>
              <a:t>construction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exploitation</a:t>
            </a:r>
            <a:r>
              <a:rPr lang="pt-PT" dirty="0" smtClean="0"/>
              <a:t> </a:t>
            </a:r>
            <a:r>
              <a:rPr lang="pt-PT" dirty="0" err="1" smtClean="0"/>
              <a:t>over</a:t>
            </a:r>
            <a:r>
              <a:rPr lang="pt-PT" dirty="0" smtClean="0"/>
              <a:t> more </a:t>
            </a:r>
            <a:r>
              <a:rPr lang="pt-PT" dirty="0" err="1" smtClean="0"/>
              <a:t>than</a:t>
            </a:r>
            <a:r>
              <a:rPr lang="pt-PT" dirty="0" smtClean="0"/>
              <a:t> 20 </a:t>
            </a:r>
            <a:r>
              <a:rPr lang="pt-PT" dirty="0" err="1" smtClean="0"/>
              <a:t>years</a:t>
            </a:r>
            <a:r>
              <a:rPr lang="pt-PT" dirty="0" smtClean="0"/>
              <a:t>. </a:t>
            </a:r>
          </a:p>
          <a:p>
            <a:pPr marL="0" indent="0">
              <a:buNone/>
            </a:pPr>
            <a:r>
              <a:rPr lang="pt-PT" dirty="0" err="1" smtClean="0"/>
              <a:t>Current</a:t>
            </a:r>
            <a:r>
              <a:rPr lang="pt-PT" dirty="0" smtClean="0"/>
              <a:t> </a:t>
            </a:r>
            <a:r>
              <a:rPr lang="pt-PT" dirty="0" err="1" smtClean="0"/>
              <a:t>interests</a:t>
            </a:r>
            <a:r>
              <a:rPr lang="pt-PT" dirty="0" smtClean="0"/>
              <a:t> :</a:t>
            </a:r>
          </a:p>
          <a:p>
            <a:r>
              <a:rPr lang="pt-PT" dirty="0" smtClean="0"/>
              <a:t>ATLAS: detector </a:t>
            </a:r>
            <a:r>
              <a:rPr lang="pt-PT" dirty="0" err="1" smtClean="0"/>
              <a:t>control</a:t>
            </a:r>
            <a:r>
              <a:rPr lang="pt-PT" dirty="0" smtClean="0"/>
              <a:t>; </a:t>
            </a:r>
            <a:r>
              <a:rPr lang="pt-PT" dirty="0" err="1" smtClean="0"/>
              <a:t>calorimeter</a:t>
            </a:r>
            <a:r>
              <a:rPr lang="pt-PT" dirty="0" smtClean="0"/>
              <a:t> </a:t>
            </a:r>
            <a:r>
              <a:rPr lang="pt-PT" dirty="0" err="1" smtClean="0"/>
              <a:t>calibration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upgrade; 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trigger</a:t>
            </a:r>
            <a:r>
              <a:rPr lang="pt-PT" dirty="0" smtClean="0"/>
              <a:t> </a:t>
            </a:r>
            <a:r>
              <a:rPr lang="pt-PT" dirty="0" err="1" smtClean="0"/>
              <a:t>operation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upgrade; </a:t>
            </a:r>
            <a:r>
              <a:rPr lang="pt-PT" dirty="0" err="1" smtClean="0"/>
              <a:t>Physics</a:t>
            </a:r>
            <a:r>
              <a:rPr lang="pt-PT" dirty="0"/>
              <a:t> </a:t>
            </a:r>
            <a:r>
              <a:rPr lang="pt-PT" dirty="0" err="1" smtClean="0"/>
              <a:t>analysis</a:t>
            </a:r>
            <a:r>
              <a:rPr lang="pt-PT" dirty="0" smtClean="0"/>
              <a:t>: </a:t>
            </a:r>
            <a:r>
              <a:rPr lang="pt-PT" dirty="0" err="1" smtClean="0"/>
              <a:t>Higgs</a:t>
            </a:r>
            <a:r>
              <a:rPr lang="pt-PT" dirty="0"/>
              <a:t>;</a:t>
            </a:r>
            <a:r>
              <a:rPr lang="pt-PT" dirty="0" smtClean="0"/>
              <a:t> top quark; </a:t>
            </a:r>
            <a:r>
              <a:rPr lang="pt-PT" dirty="0" err="1" smtClean="0"/>
              <a:t>Exotic</a:t>
            </a:r>
            <a:r>
              <a:rPr lang="pt-PT" dirty="0" smtClean="0"/>
              <a:t>; </a:t>
            </a:r>
            <a:r>
              <a:rPr lang="pt-PT" dirty="0" err="1" smtClean="0"/>
              <a:t>Heavy</a:t>
            </a:r>
            <a:r>
              <a:rPr lang="pt-PT" dirty="0" smtClean="0"/>
              <a:t> </a:t>
            </a:r>
            <a:r>
              <a:rPr lang="pt-PT" dirty="0" err="1" smtClean="0"/>
              <a:t>ions</a:t>
            </a:r>
            <a:endParaRPr lang="pt-PT" dirty="0" smtClean="0"/>
          </a:p>
          <a:p>
            <a:r>
              <a:rPr lang="pt-PT" dirty="0" smtClean="0"/>
              <a:t>CMS: </a:t>
            </a:r>
            <a:r>
              <a:rPr lang="pt-PT" dirty="0" err="1" smtClean="0"/>
              <a:t>calorimeter</a:t>
            </a:r>
            <a:r>
              <a:rPr lang="pt-PT" dirty="0" smtClean="0"/>
              <a:t> </a:t>
            </a:r>
            <a:r>
              <a:rPr lang="pt-PT" dirty="0" err="1" smtClean="0"/>
              <a:t>electronics</a:t>
            </a:r>
            <a:r>
              <a:rPr lang="pt-PT" dirty="0" smtClean="0"/>
              <a:t>; </a:t>
            </a:r>
            <a:r>
              <a:rPr lang="pt-PT" dirty="0" err="1" smtClean="0"/>
              <a:t>trigger</a:t>
            </a:r>
            <a:r>
              <a:rPr lang="pt-PT" dirty="0" smtClean="0"/>
              <a:t>/DAQ;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analysis</a:t>
            </a:r>
            <a:r>
              <a:rPr lang="pt-PT" dirty="0" smtClean="0"/>
              <a:t>: SUSY; top quark; </a:t>
            </a:r>
            <a:r>
              <a:rPr lang="pt-PT" dirty="0" err="1" smtClean="0"/>
              <a:t>Higgs</a:t>
            </a:r>
            <a:r>
              <a:rPr lang="pt-PT" dirty="0" smtClean="0"/>
              <a:t>.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678" b="74799" l="4639" r="94067">
                        <a14:foregroundMark x1="11206" y1="62344" x2="11206" y2="62344"/>
                        <a14:foregroundMark x1="7227" y1="55678" x2="7031" y2="68608"/>
                        <a14:foregroundMark x1="90552" y1="62344" x2="90918" y2="71245"/>
                        <a14:foregroundMark x1="91577" y1="61502" x2="91748" y2="68462"/>
                        <a14:foregroundMark x1="9937" y1="38828" x2="9521" y2="39048"/>
                        <a14:foregroundMark x1="6885" y1="70403" x2="6885" y2="70403"/>
                        <a14:backgroundMark x1="41943" y1="28718" x2="15845" y2="28205"/>
                        <a14:backgroundMark x1="7983" y1="33626" x2="3198" y2="54579"/>
                      </a14:backgroundRemoval>
                    </a14:imgEffect>
                  </a14:imgLayer>
                </a14:imgProps>
              </a:ext>
            </a:extLst>
          </a:blip>
          <a:srcRect l="5001" t="28076" r="6343" b="25177"/>
          <a:stretch/>
        </p:blipFill>
        <p:spPr>
          <a:xfrm>
            <a:off x="6505" y="3646747"/>
            <a:ext cx="9137495" cy="321125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4792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4139" y="-7481"/>
            <a:ext cx="10984771" cy="686548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35234"/>
            <a:ext cx="8229600" cy="1143000"/>
          </a:xfrm>
          <a:solidFill>
            <a:srgbClr val="7F7F7F">
              <a:alpha val="70000"/>
            </a:srgbClr>
          </a:solidFill>
        </p:spPr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What we found at the LHC in 2012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31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5" y="1640107"/>
            <a:ext cx="8885830" cy="4716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185" y="514797"/>
            <a:ext cx="44196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4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874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Setting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scene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640626"/>
            <a:ext cx="3361015" cy="4525963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 smtClean="0"/>
              <a:t>Decades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searches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 smtClean="0"/>
              <a:t>experiments</a:t>
            </a:r>
            <a:r>
              <a:rPr lang="pt-PT" dirty="0" smtClean="0"/>
              <a:t>...</a:t>
            </a:r>
            <a:endParaRPr lang="pt-PT" dirty="0"/>
          </a:p>
          <a:p>
            <a:endParaRPr lang="pt-PT" dirty="0" smtClean="0"/>
          </a:p>
          <a:p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July</a:t>
            </a:r>
            <a:r>
              <a:rPr lang="pt-PT" dirty="0" smtClean="0"/>
              <a:t> 2010: </a:t>
            </a:r>
          </a:p>
          <a:p>
            <a:pPr lvl="1"/>
            <a:r>
              <a:rPr lang="pt-PT" dirty="0" err="1" smtClean="0"/>
              <a:t>LEP+Tevatron+SLD</a:t>
            </a:r>
            <a:r>
              <a:rPr lang="pt-PT" dirty="0" smtClean="0"/>
              <a:t> </a:t>
            </a:r>
            <a:r>
              <a:rPr lang="pt-PT" dirty="0" err="1" smtClean="0"/>
              <a:t>limits</a:t>
            </a:r>
            <a:endParaRPr lang="pt-PT" dirty="0" smtClean="0"/>
          </a:p>
          <a:p>
            <a:pPr lvl="1"/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excluded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/>
              <a:t>&lt;</a:t>
            </a:r>
            <a:r>
              <a:rPr lang="pt-PT" dirty="0" smtClean="0"/>
              <a:t>114.4 </a:t>
            </a:r>
            <a:r>
              <a:rPr lang="pt-PT" dirty="0" err="1" smtClean="0"/>
              <a:t>GeV</a:t>
            </a:r>
            <a:r>
              <a:rPr lang="pt-PT" dirty="0" smtClean="0"/>
              <a:t> </a:t>
            </a:r>
            <a:r>
              <a:rPr lang="pt-PT" dirty="0" err="1"/>
              <a:t>at</a:t>
            </a:r>
            <a:r>
              <a:rPr lang="pt-PT" dirty="0"/>
              <a:t> 95% CL</a:t>
            </a:r>
            <a:endParaRPr lang="pt-PT" dirty="0" smtClean="0"/>
          </a:p>
          <a:p>
            <a:pPr lvl="1"/>
            <a:r>
              <a:rPr lang="pt-PT" dirty="0" err="1" smtClean="0"/>
              <a:t>Plus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158 </a:t>
            </a:r>
            <a:r>
              <a:rPr lang="pt-PT" dirty="0" err="1" smtClean="0"/>
              <a:t>and</a:t>
            </a:r>
            <a:r>
              <a:rPr lang="pt-PT" dirty="0" smtClean="0"/>
              <a:t> 175 </a:t>
            </a:r>
            <a:r>
              <a:rPr lang="pt-PT" dirty="0" err="1" smtClean="0"/>
              <a:t>GeV</a:t>
            </a:r>
            <a:endParaRPr lang="pt-PT" dirty="0" smtClean="0"/>
          </a:p>
          <a:p>
            <a:endParaRPr lang="pt-PT" dirty="0"/>
          </a:p>
        </p:txBody>
      </p:sp>
      <p:grpSp>
        <p:nvGrpSpPr>
          <p:cNvPr id="9" name="Group 8"/>
          <p:cNvGrpSpPr/>
          <p:nvPr/>
        </p:nvGrpSpPr>
        <p:grpSpPr>
          <a:xfrm>
            <a:off x="3361015" y="1269848"/>
            <a:ext cx="5782983" cy="5588151"/>
            <a:chOff x="3361015" y="1269848"/>
            <a:chExt cx="5782983" cy="55881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1015" y="1269848"/>
              <a:ext cx="5782983" cy="558815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5400000">
              <a:off x="7704783" y="2501556"/>
              <a:ext cx="2434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CERN-PH-EP-2010-05</a:t>
              </a:r>
              <a:endParaRPr lang="pt-PT" dirty="0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469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689" y="3407146"/>
            <a:ext cx="2192111" cy="16825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294390" y="3407146"/>
            <a:ext cx="3124689" cy="1821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48690"/>
          </a:xfrm>
        </p:spPr>
        <p:txBody>
          <a:bodyPr>
            <a:normAutofit/>
          </a:bodyPr>
          <a:lstStyle/>
          <a:p>
            <a:r>
              <a:rPr lang="pt-PT" dirty="0" err="1" smtClean="0"/>
              <a:t>Production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decay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0" y="5081346"/>
            <a:ext cx="8538135" cy="15975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5" y="1204729"/>
            <a:ext cx="6241805" cy="22024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0672" y="1204729"/>
            <a:ext cx="1809128" cy="22024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6172200" y="3582746"/>
            <a:ext cx="2514600" cy="1498600"/>
          </a:xfrm>
          <a:prstGeom prst="rect">
            <a:avLst/>
          </a:prstGeom>
        </p:spPr>
      </p:pic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828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otAll_13tev_BSM_sqr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4391" y="413719"/>
            <a:ext cx="4838144" cy="67071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70354" y="1248540"/>
            <a:ext cx="6863027" cy="5031409"/>
            <a:chOff x="2170354" y="890380"/>
            <a:chExt cx="6863027" cy="50314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0354" y="990066"/>
              <a:ext cx="6863027" cy="4931723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3124200" y="890380"/>
              <a:ext cx="546763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rgbClr val="595959"/>
                  </a:solidFill>
                </a:rPr>
                <a:t>https://</a:t>
              </a:r>
              <a:r>
                <a:rPr lang="en-US" sz="1400" dirty="0" err="1">
                  <a:solidFill>
                    <a:srgbClr val="595959"/>
                  </a:solidFill>
                </a:rPr>
                <a:t>twiki.cern.ch</a:t>
              </a:r>
              <a:r>
                <a:rPr lang="en-US" sz="1400" dirty="0">
                  <a:solidFill>
                    <a:srgbClr val="595959"/>
                  </a:solidFill>
                </a:rPr>
                <a:t>/</a:t>
              </a:r>
              <a:r>
                <a:rPr lang="en-US" sz="1400" dirty="0" err="1">
                  <a:solidFill>
                    <a:srgbClr val="595959"/>
                  </a:solidFill>
                </a:rPr>
                <a:t>twiki</a:t>
              </a:r>
              <a:r>
                <a:rPr lang="en-US" sz="1400" dirty="0">
                  <a:solidFill>
                    <a:srgbClr val="595959"/>
                  </a:solidFill>
                </a:rPr>
                <a:t>/bin/view/</a:t>
              </a:r>
              <a:r>
                <a:rPr lang="en-US" sz="1400" dirty="0" err="1">
                  <a:solidFill>
                    <a:srgbClr val="595959"/>
                  </a:solidFill>
                </a:rPr>
                <a:t>LHCPhysics</a:t>
              </a:r>
              <a:r>
                <a:rPr lang="en-US" sz="1400" dirty="0">
                  <a:solidFill>
                    <a:srgbClr val="595959"/>
                  </a:solidFill>
                </a:rPr>
                <a:t>/LHCHXSWG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4569665" y="1319924"/>
              <a:ext cx="12452" cy="3987701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179657" y="2214360"/>
              <a:ext cx="1407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</a:t>
              </a:r>
              <a:r>
                <a:rPr lang="en-US" dirty="0" smtClean="0"/>
                <a:t>luon-fusion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23238" y="3175390"/>
              <a:ext cx="659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VBF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65390" y="4019195"/>
              <a:ext cx="672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WH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107542" y="4199915"/>
              <a:ext cx="557848" cy="377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ZH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831145" y="4674103"/>
              <a:ext cx="560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ttH</a:t>
              </a:r>
              <a:endParaRPr lang="en-US" dirty="0" smtClean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17" y="452235"/>
            <a:ext cx="8229600" cy="848690"/>
          </a:xfrm>
        </p:spPr>
        <p:txBody>
          <a:bodyPr/>
          <a:lstStyle/>
          <a:p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5703-8B0D-B849-AFD6-EE2B8A8A3636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80" y="1300925"/>
            <a:ext cx="1785919" cy="12105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583" y="2511515"/>
            <a:ext cx="1785919" cy="12067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80" y="3718216"/>
            <a:ext cx="1794322" cy="13182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180" y="5051621"/>
            <a:ext cx="1794322" cy="1228328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17" idx="3"/>
          </p:cNvCxnSpPr>
          <p:nvPr/>
        </p:nvCxnSpPr>
        <p:spPr>
          <a:xfrm>
            <a:off x="1932099" y="1906220"/>
            <a:ext cx="1703711" cy="257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2" idx="3"/>
          </p:cNvCxnSpPr>
          <p:nvPr/>
        </p:nvCxnSpPr>
        <p:spPr>
          <a:xfrm>
            <a:off x="1940502" y="3114866"/>
            <a:ext cx="2454844" cy="30198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3" idx="3"/>
          </p:cNvCxnSpPr>
          <p:nvPr/>
        </p:nvCxnSpPr>
        <p:spPr>
          <a:xfrm flipV="1">
            <a:off x="1940502" y="3508544"/>
            <a:ext cx="2006593" cy="8688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4" idx="3"/>
          </p:cNvCxnSpPr>
          <p:nvPr/>
        </p:nvCxnSpPr>
        <p:spPr>
          <a:xfrm flipV="1">
            <a:off x="1940502" y="4322245"/>
            <a:ext cx="2006593" cy="134354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3" idx="3"/>
          </p:cNvCxnSpPr>
          <p:nvPr/>
        </p:nvCxnSpPr>
        <p:spPr>
          <a:xfrm flipV="1">
            <a:off x="1940502" y="3718216"/>
            <a:ext cx="2006593" cy="65913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02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907" y="1132407"/>
            <a:ext cx="5060851" cy="4857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04" y="2508920"/>
            <a:ext cx="2143139" cy="165554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04" y="4280495"/>
            <a:ext cx="2143139" cy="167476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alphaModFix amt="77000"/>
          </a:blip>
          <a:stretch>
            <a:fillRect/>
          </a:stretch>
        </p:blipFill>
        <p:spPr>
          <a:xfrm>
            <a:off x="720604" y="783428"/>
            <a:ext cx="2143139" cy="156361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5802354" y="1319924"/>
            <a:ext cx="12452" cy="3987701"/>
          </a:xfrm>
          <a:prstGeom prst="line">
            <a:avLst/>
          </a:prstGeom>
          <a:ln w="190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3"/>
          </p:cNvCxnSpPr>
          <p:nvPr/>
        </p:nvCxnSpPr>
        <p:spPr>
          <a:xfrm>
            <a:off x="2863743" y="1565236"/>
            <a:ext cx="2801646" cy="5765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</p:cNvCxnSpPr>
          <p:nvPr/>
        </p:nvCxnSpPr>
        <p:spPr>
          <a:xfrm flipV="1">
            <a:off x="2863743" y="3299809"/>
            <a:ext cx="2677132" cy="368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</p:cNvCxnSpPr>
          <p:nvPr/>
        </p:nvCxnSpPr>
        <p:spPr>
          <a:xfrm flipV="1">
            <a:off x="2863743" y="4071840"/>
            <a:ext cx="2527715" cy="10460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9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897" y="304061"/>
            <a:ext cx="3514921" cy="18123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Standard Model of particle physics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818" y="0"/>
            <a:ext cx="5380182" cy="6858000"/>
          </a:xfrm>
          <a:prstGeom prst="rect">
            <a:avLst/>
          </a:prstGeom>
        </p:spPr>
      </p:pic>
      <p:pic>
        <p:nvPicPr>
          <p:cNvPr id="7" name="Picture 10" descr="dimuon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15489"/>
            <a:ext cx="3853799" cy="292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666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51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95532"/>
            <a:ext cx="4446963" cy="3335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takes</a:t>
            </a:r>
            <a:r>
              <a:rPr lang="pt-PT" dirty="0" smtClean="0"/>
              <a:t> time to </a:t>
            </a:r>
            <a:r>
              <a:rPr lang="pt-PT" dirty="0" err="1" smtClean="0"/>
              <a:t>get</a:t>
            </a:r>
            <a:r>
              <a:rPr lang="pt-PT" dirty="0" smtClean="0"/>
              <a:t> </a:t>
            </a:r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right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963" y="1895532"/>
            <a:ext cx="4697037" cy="33263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631" y="1895532"/>
            <a:ext cx="4448594" cy="3716948"/>
            <a:chOff x="0" y="1667611"/>
            <a:chExt cx="4448594" cy="3716948"/>
          </a:xfrm>
        </p:grpSpPr>
        <p:pic>
          <p:nvPicPr>
            <p:cNvPr id="5" name="Picture 4" descr="IMG_516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67611"/>
              <a:ext cx="4448594" cy="333644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5015227"/>
              <a:ext cx="38423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EPS-HEP 2011 </a:t>
              </a:r>
              <a:r>
                <a:rPr lang="pt-PT" dirty="0" err="1" smtClean="0"/>
                <a:t>conference</a:t>
              </a:r>
              <a:r>
                <a:rPr lang="pt-PT" dirty="0" smtClean="0"/>
                <a:t> [6]</a:t>
              </a:r>
              <a:endParaRPr lang="pt-PT" dirty="0"/>
            </a:p>
          </p:txBody>
        </p:sp>
      </p:grpSp>
      <p:sp>
        <p:nvSpPr>
          <p:cNvPr id="9" name="Oval 8"/>
          <p:cNvSpPr/>
          <p:nvPr/>
        </p:nvSpPr>
        <p:spPr>
          <a:xfrm>
            <a:off x="6040372" y="3028101"/>
            <a:ext cx="700097" cy="123728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758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1" y="527097"/>
            <a:ext cx="8482114" cy="1470025"/>
          </a:xfrm>
          <a:noFill/>
        </p:spPr>
        <p:txBody>
          <a:bodyPr/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</a:rPr>
              <a:t>Discovery time!</a:t>
            </a: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8" name="Picture 7" descr="AT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3" y="1622679"/>
            <a:ext cx="8905117" cy="523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92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99" y="1738429"/>
            <a:ext cx="7359160" cy="556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7158"/>
          </a:xfrm>
        </p:spPr>
        <p:txBody>
          <a:bodyPr/>
          <a:lstStyle/>
          <a:p>
            <a:r>
              <a:rPr lang="pt-PT" dirty="0" err="1" smtClean="0"/>
              <a:t>Discovery</a:t>
            </a:r>
            <a:r>
              <a:rPr lang="pt-PT" dirty="0" smtClean="0"/>
              <a:t> </a:t>
            </a:r>
            <a:r>
              <a:rPr lang="pt-PT" dirty="0" err="1" smtClean="0"/>
              <a:t>channels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24" y="1111796"/>
            <a:ext cx="8809436" cy="2144227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Discovery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ATLAS </a:t>
            </a:r>
            <a:r>
              <a:rPr lang="pt-PT" dirty="0" err="1" smtClean="0"/>
              <a:t>and</a:t>
            </a:r>
            <a:r>
              <a:rPr lang="pt-PT" dirty="0" smtClean="0"/>
              <a:t> CMS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5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7TeV data </a:t>
            </a:r>
            <a:r>
              <a:rPr lang="pt-PT" dirty="0" err="1" smtClean="0"/>
              <a:t>and</a:t>
            </a:r>
            <a:r>
              <a:rPr lang="pt-PT" dirty="0" smtClean="0"/>
              <a:t> 20 fb</a:t>
            </a:r>
            <a:r>
              <a:rPr lang="pt-PT" baseline="30000" dirty="0"/>
              <a:t>-</a:t>
            </a:r>
            <a:r>
              <a:rPr lang="pt-PT" baseline="30000" dirty="0" smtClean="0"/>
              <a:t>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8TeV data per </a:t>
            </a:r>
            <a:r>
              <a:rPr lang="pt-PT" dirty="0" err="1" smtClean="0"/>
              <a:t>experiment</a:t>
            </a:r>
            <a:r>
              <a:rPr lang="pt-PT" dirty="0" smtClean="0"/>
              <a:t>;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channels</a:t>
            </a:r>
            <a:r>
              <a:rPr lang="pt-PT" dirty="0" smtClean="0"/>
              <a:t> </a:t>
            </a:r>
            <a:r>
              <a:rPr lang="pt-PT" dirty="0" err="1" smtClean="0"/>
              <a:t>combined</a:t>
            </a: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means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400 000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produced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8 000 000 000 000 000 </a:t>
            </a:r>
            <a:r>
              <a:rPr lang="pt-PT" dirty="0" err="1" smtClean="0"/>
              <a:t>proton</a:t>
            </a:r>
            <a:r>
              <a:rPr lang="pt-PT" dirty="0" smtClean="0"/>
              <a:t> </a:t>
            </a:r>
            <a:r>
              <a:rPr lang="pt-PT" dirty="0" err="1" smtClean="0"/>
              <a:t>collisions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/>
              <a:t>O</a:t>
            </a:r>
            <a:r>
              <a:rPr lang="pt-PT" dirty="0" err="1" smtClean="0"/>
              <a:t>nly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4000 </a:t>
            </a:r>
            <a:r>
              <a:rPr lang="pt-PT" dirty="0" err="1" smtClean="0"/>
              <a:t>events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contributed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discovery</a:t>
            </a:r>
            <a:r>
              <a:rPr lang="pt-PT" dirty="0" smtClean="0"/>
              <a:t> 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567" y="3046683"/>
            <a:ext cx="3533676" cy="3390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018" y="3046683"/>
            <a:ext cx="3514297" cy="3390335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42</a:t>
            </a:fld>
            <a:endParaRPr lang="pt-PT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r="4278"/>
          <a:stretch/>
        </p:blipFill>
        <p:spPr>
          <a:xfrm>
            <a:off x="0" y="4428192"/>
            <a:ext cx="1933047" cy="242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6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361"/>
            <a:ext cx="8229600" cy="854198"/>
          </a:xfrm>
        </p:spPr>
        <p:txBody>
          <a:bodyPr>
            <a:normAutofit/>
          </a:bodyPr>
          <a:lstStyle/>
          <a:p>
            <a:r>
              <a:rPr lang="en-US" dirty="0" smtClean="0"/>
              <a:t>Combining Higgs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43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30927" y="1141667"/>
            <a:ext cx="2827284" cy="4951487"/>
            <a:chOff x="333559" y="1000559"/>
            <a:chExt cx="2827284" cy="49514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678" y="1548125"/>
              <a:ext cx="1837379" cy="8502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502" y="2492338"/>
              <a:ext cx="1838556" cy="91777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3521822"/>
              <a:ext cx="1941857" cy="9561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4707790"/>
              <a:ext cx="2070100" cy="11325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23284" y="1000559"/>
              <a:ext cx="19675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Production</a:t>
              </a:r>
              <a:endParaRPr lang="en-US" sz="28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33559" y="1000560"/>
              <a:ext cx="2827284" cy="4951486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69028528"/>
                </p:ext>
              </p:extLst>
            </p:nvPr>
          </p:nvGraphicFramePr>
          <p:xfrm>
            <a:off x="2290763" y="2671484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73" name="Equation" r:id="rId7" imgW="381000" imgH="241300" progId="Equation.3">
                    <p:embed/>
                  </p:oleObj>
                </mc:Choice>
                <mc:Fallback>
                  <p:oleObj name="Equation" r:id="rId7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2671484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2904330"/>
                </p:ext>
              </p:extLst>
            </p:nvPr>
          </p:nvGraphicFramePr>
          <p:xfrm>
            <a:off x="2290763" y="3791852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74" name="Equation" r:id="rId9" imgW="381000" imgH="241300" progId="Equation.3">
                    <p:embed/>
                  </p:oleObj>
                </mc:Choice>
                <mc:Fallback>
                  <p:oleObj name="Equation" r:id="rId9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3791852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9742596"/>
                </p:ext>
              </p:extLst>
            </p:nvPr>
          </p:nvGraphicFramePr>
          <p:xfrm>
            <a:off x="2419350" y="4970745"/>
            <a:ext cx="60007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75" name="Equation" r:id="rId10" imgW="266700" imgH="241300" progId="Equation.3">
                    <p:embed/>
                  </p:oleObj>
                </mc:Choice>
                <mc:Fallback>
                  <p:oleObj name="Equation" r:id="rId10" imgW="266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419350" y="4970745"/>
                          <a:ext cx="60007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72281984"/>
                </p:ext>
              </p:extLst>
            </p:nvPr>
          </p:nvGraphicFramePr>
          <p:xfrm>
            <a:off x="2295330" y="166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76" name="Equation" r:id="rId12" imgW="266700" imgH="254000" progId="Equation.3">
                    <p:embed/>
                  </p:oleObj>
                </mc:Choice>
                <mc:Fallback>
                  <p:oleObj name="Equation" r:id="rId12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295330" y="166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3508136" y="1141667"/>
            <a:ext cx="2367586" cy="4951487"/>
            <a:chOff x="3610768" y="1047913"/>
            <a:chExt cx="2367586" cy="4951487"/>
          </a:xfrm>
        </p:grpSpPr>
        <p:grpSp>
          <p:nvGrpSpPr>
            <p:cNvPr id="30" name="Group 29"/>
            <p:cNvGrpSpPr/>
            <p:nvPr/>
          </p:nvGrpSpPr>
          <p:grpSpPr>
            <a:xfrm>
              <a:off x="3672889" y="4356286"/>
              <a:ext cx="2010439" cy="1014847"/>
              <a:chOff x="3661569" y="4271634"/>
              <a:chExt cx="2421849" cy="101321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61569" y="4271634"/>
                <a:ext cx="2421849" cy="1000398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576233" y="436889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08600" y="469064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631266" y="5023243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73606" y="3079750"/>
              <a:ext cx="1528989" cy="94276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3607" y="1843696"/>
              <a:ext cx="1528987" cy="89819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26715" y="1055534"/>
              <a:ext cx="1253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Decay</a:t>
              </a:r>
              <a:endParaRPr lang="en-US" sz="2800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48313080"/>
                </p:ext>
              </p:extLst>
            </p:nvPr>
          </p:nvGraphicFramePr>
          <p:xfrm>
            <a:off x="5349704" y="463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77" name="Equation" r:id="rId17" imgW="266700" imgH="254000" progId="Equation.3">
                    <p:embed/>
                  </p:oleObj>
                </mc:Choice>
                <mc:Fallback>
                  <p:oleObj name="Equation" r:id="rId17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5349704" y="463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8248575"/>
                </p:ext>
              </p:extLst>
            </p:nvPr>
          </p:nvGraphicFramePr>
          <p:xfrm>
            <a:off x="5349704" y="3296062"/>
            <a:ext cx="628650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78" name="Equation" r:id="rId19" imgW="279400" imgH="228600" progId="Equation.3">
                    <p:embed/>
                  </p:oleObj>
                </mc:Choice>
                <mc:Fallback>
                  <p:oleObj name="Equation" r:id="rId19" imgW="2794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5349704" y="3296062"/>
                          <a:ext cx="628650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60269576"/>
                </p:ext>
              </p:extLst>
            </p:nvPr>
          </p:nvGraphicFramePr>
          <p:xfrm>
            <a:off x="5321129" y="2013362"/>
            <a:ext cx="65722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79" name="Equation" r:id="rId21" imgW="292100" imgH="241300" progId="Equation.3">
                    <p:embed/>
                  </p:oleObj>
                </mc:Choice>
                <mc:Fallback>
                  <p:oleObj name="Equation" r:id="rId21" imgW="2921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5321129" y="2013362"/>
                          <a:ext cx="65722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ounded Rectangle 25"/>
            <p:cNvSpPr/>
            <p:nvPr/>
          </p:nvSpPr>
          <p:spPr>
            <a:xfrm>
              <a:off x="3610768" y="1047913"/>
              <a:ext cx="2367586" cy="4951487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58211" y="3069151"/>
            <a:ext cx="44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×</a:t>
            </a:r>
            <a:endParaRPr lang="en-US" sz="4800" dirty="0"/>
          </a:p>
        </p:txBody>
      </p:sp>
      <p:sp>
        <p:nvSpPr>
          <p:cNvPr id="33" name="Pentagon 32"/>
          <p:cNvSpPr/>
          <p:nvPr/>
        </p:nvSpPr>
        <p:spPr>
          <a:xfrm>
            <a:off x="6019800" y="1965096"/>
            <a:ext cx="705368" cy="237717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FIT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31541" y="954977"/>
            <a:ext cx="2050636" cy="158447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31541" y="2539449"/>
            <a:ext cx="2051746" cy="19467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28670" y="4466537"/>
            <a:ext cx="2154617" cy="2194815"/>
          </a:xfrm>
          <a:prstGeom prst="rect">
            <a:avLst/>
          </a:prstGeom>
        </p:spPr>
      </p:pic>
      <p:sp>
        <p:nvSpPr>
          <p:cNvPr id="39" name="Pentagon 38"/>
          <p:cNvSpPr/>
          <p:nvPr/>
        </p:nvSpPr>
        <p:spPr>
          <a:xfrm rot="16200000">
            <a:off x="5368683" y="5332330"/>
            <a:ext cx="1956450" cy="65421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Backgrounds +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551738" y="3054185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H-&gt;ZZ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077988" y="1809878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</a:t>
            </a:r>
            <a:r>
              <a:rPr lang="en-US" dirty="0" err="1" smtClean="0"/>
              <a:t>γγ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7288071" y="4401460"/>
            <a:ext cx="102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H-&gt;WW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976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i="1" dirty="0" smtClean="0"/>
              <a:t>p</a:t>
            </a:r>
            <a:r>
              <a:rPr lang="en-US" b="1" i="1" baseline="-25000" dirty="0" smtClean="0"/>
              <a:t>0</a:t>
            </a:r>
            <a:r>
              <a:rPr lang="en-US" dirty="0" smtClean="0"/>
              <a:t> Discovery 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08411" cy="349547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p</a:t>
            </a:r>
            <a:r>
              <a:rPr lang="en-US" b="1" baseline="-25000" dirty="0" smtClean="0"/>
              <a:t>0</a:t>
            </a:r>
            <a:r>
              <a:rPr lang="en-US" dirty="0" smtClean="0"/>
              <a:t> is the combined probability that the background fluctuates to look like signal</a:t>
            </a:r>
          </a:p>
          <a:p>
            <a:r>
              <a:rPr lang="en-US" dirty="0"/>
              <a:t>Translated into the one-sided Gaussian probability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" y="5423545"/>
            <a:ext cx="8229600" cy="9165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This corresponds to a probability of 1 in 7 million that this was a false positive from fluctuating backgrounds</a:t>
            </a:r>
            <a:endParaRPr lang="en-US" dirty="0"/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444" y="1417638"/>
            <a:ext cx="5715556" cy="4143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have</a:t>
            </a:r>
            <a:r>
              <a:rPr lang="pt-PT" dirty="0"/>
              <a:t> </a:t>
            </a:r>
            <a:r>
              <a:rPr lang="pt-PT" dirty="0" err="1"/>
              <a:t>found</a:t>
            </a:r>
            <a:r>
              <a:rPr lang="pt-PT" dirty="0"/>
              <a:t> </a:t>
            </a:r>
            <a:r>
              <a:rPr lang="pt-PT" dirty="0" err="1"/>
              <a:t>out</a:t>
            </a:r>
            <a:r>
              <a:rPr lang="pt-PT" dirty="0"/>
              <a:t> </a:t>
            </a:r>
            <a:r>
              <a:rPr lang="pt-PT" dirty="0" err="1" smtClean="0"/>
              <a:t>since</a:t>
            </a:r>
            <a:endParaRPr lang="pt-PT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still</a:t>
            </a:r>
            <a:r>
              <a:rPr lang="pt-PT" dirty="0" smtClean="0"/>
              <a:t> </a:t>
            </a:r>
            <a:r>
              <a:rPr lang="pt-PT" dirty="0" err="1" smtClean="0"/>
              <a:t>don’t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...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2760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9082" cy="931164"/>
          </a:xfrm>
        </p:spPr>
        <p:txBody>
          <a:bodyPr>
            <a:normAutofit/>
          </a:bodyPr>
          <a:lstStyle/>
          <a:p>
            <a:r>
              <a:rPr lang="en-US" dirty="0" smtClean="0"/>
              <a:t>Spin and Parity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402" y="1108122"/>
            <a:ext cx="8569894" cy="249173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First concern after observation!</a:t>
            </a:r>
          </a:p>
          <a:p>
            <a:r>
              <a:rPr lang="en-US" dirty="0" smtClean="0"/>
              <a:t>Some observable quantities sensitive to </a:t>
            </a:r>
            <a:r>
              <a:rPr lang="en-US" dirty="0">
                <a:solidFill>
                  <a:srgbClr val="0000FF"/>
                </a:solidFill>
              </a:rPr>
              <a:t>J</a:t>
            </a:r>
            <a:r>
              <a:rPr lang="en-US" baseline="30000" dirty="0">
                <a:solidFill>
                  <a:srgbClr val="0000FF"/>
                </a:solidFill>
              </a:rPr>
              <a:t>P</a:t>
            </a:r>
            <a:r>
              <a:rPr lang="en-US" dirty="0" smtClean="0"/>
              <a:t>: for example angle between leptons from W decay in H-&gt;WW </a:t>
            </a:r>
          </a:p>
          <a:p>
            <a:r>
              <a:rPr lang="en-US" dirty="0" smtClean="0"/>
              <a:t>Pure </a:t>
            </a:r>
            <a:r>
              <a:rPr lang="en-US" dirty="0" smtClean="0">
                <a:solidFill>
                  <a:srgbClr val="0000FF"/>
                </a:solidFill>
              </a:rPr>
              <a:t>J</a:t>
            </a:r>
            <a:r>
              <a:rPr lang="en-US" baseline="30000" dirty="0" smtClean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 = 0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and 2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 excluded </a:t>
            </a:r>
            <a:r>
              <a:rPr lang="en-US" dirty="0" smtClean="0"/>
              <a:t>with 97.8, 99.97, 99.7, and 99.9% Confidence </a:t>
            </a:r>
            <a:r>
              <a:rPr lang="en-US" dirty="0"/>
              <a:t>Level (ATLAS </a:t>
            </a:r>
            <a:r>
              <a:rPr lang="en-US" dirty="0" err="1"/>
              <a:t>arXiv</a:t>
            </a:r>
            <a:r>
              <a:rPr lang="en-US" dirty="0"/>
              <a:t> 1307.1432; CMS Phys. Rev. D 92, </a:t>
            </a:r>
            <a:r>
              <a:rPr lang="en-US" dirty="0" smtClean="0"/>
              <a:t>012004)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7084" y="3492203"/>
            <a:ext cx="8464053" cy="3057060"/>
            <a:chOff x="679947" y="3543517"/>
            <a:chExt cx="8464053" cy="30570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947" y="3745683"/>
              <a:ext cx="4113265" cy="285489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299440" y="3543517"/>
              <a:ext cx="7844560" cy="3057058"/>
              <a:chOff x="1752348" y="3543592"/>
              <a:chExt cx="7391652" cy="300882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44406" y="3745683"/>
                <a:ext cx="4099594" cy="280673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752348" y="3543592"/>
                <a:ext cx="32072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H-&gt;</a:t>
                </a:r>
                <a:r>
                  <a:rPr lang="en-US" dirty="0" err="1" smtClean="0"/>
                  <a:t>γγ</a:t>
                </a:r>
                <a:r>
                  <a:rPr lang="en-US" dirty="0" smtClean="0"/>
                  <a:t> – ATLAS </a:t>
                </a:r>
                <a:r>
                  <a:rPr lang="en-US" dirty="0" err="1"/>
                  <a:t>arXiv</a:t>
                </a:r>
                <a:r>
                  <a:rPr lang="en-US" dirty="0"/>
                  <a:t> </a:t>
                </a:r>
                <a:r>
                  <a:rPr lang="en-US" dirty="0" smtClean="0"/>
                  <a:t>1307.1432</a:t>
                </a:r>
                <a:endParaRPr lang="en-US" dirty="0"/>
              </a:p>
            </p:txBody>
          </p:sp>
        </p:grp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46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98287" y="3446986"/>
            <a:ext cx="4113265" cy="3057058"/>
            <a:chOff x="398287" y="3446986"/>
            <a:chExt cx="4113265" cy="3057058"/>
          </a:xfrm>
        </p:grpSpPr>
        <p:sp>
          <p:nvSpPr>
            <p:cNvPr id="5" name="Rectangle 4"/>
            <p:cNvSpPr/>
            <p:nvPr/>
          </p:nvSpPr>
          <p:spPr>
            <a:xfrm>
              <a:off x="398287" y="3446986"/>
              <a:ext cx="4113265" cy="305705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36856" y="3989873"/>
              <a:ext cx="3428999" cy="2276011"/>
              <a:chOff x="5137852" y="4200989"/>
              <a:chExt cx="3490231" cy="2276011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V="1">
                <a:off x="5678416" y="4419600"/>
                <a:ext cx="1411287" cy="6096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/>
              <p:cNvSpPr/>
              <p:nvPr/>
            </p:nvSpPr>
            <p:spPr>
              <a:xfrm>
                <a:off x="6135616" y="4495800"/>
                <a:ext cx="488950" cy="4485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H</a:t>
                </a:r>
                <a:endParaRPr lang="en-US" dirty="0"/>
              </a:p>
            </p:txBody>
          </p:sp>
          <p:sp>
            <p:nvSpPr>
              <p:cNvPr id="19" name="Right Arrow 18"/>
              <p:cNvSpPr/>
              <p:nvPr/>
            </p:nvSpPr>
            <p:spPr>
              <a:xfrm rot="20129265">
                <a:off x="6558418" y="4200989"/>
                <a:ext cx="465137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Arrow 19"/>
              <p:cNvSpPr/>
              <p:nvPr/>
            </p:nvSpPr>
            <p:spPr>
              <a:xfrm rot="9406880">
                <a:off x="5552242" y="4654431"/>
                <a:ext cx="465137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5256213" y="5486400"/>
                <a:ext cx="1411287" cy="6096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21"/>
              <p:cNvSpPr/>
              <p:nvPr/>
            </p:nvSpPr>
            <p:spPr>
              <a:xfrm>
                <a:off x="5713413" y="5562600"/>
                <a:ext cx="488950" cy="4485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</p:txBody>
          </p:sp>
          <p:sp>
            <p:nvSpPr>
              <p:cNvPr id="23" name="Right Arrow 22"/>
              <p:cNvSpPr/>
              <p:nvPr/>
            </p:nvSpPr>
            <p:spPr>
              <a:xfrm rot="9280520">
                <a:off x="6305893" y="5229668"/>
                <a:ext cx="286891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ight Arrow 23"/>
              <p:cNvSpPr/>
              <p:nvPr/>
            </p:nvSpPr>
            <p:spPr>
              <a:xfrm rot="9424268">
                <a:off x="5137852" y="5759758"/>
                <a:ext cx="267354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6896469" y="4719072"/>
                <a:ext cx="1411287" cy="6096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/>
              <p:cNvSpPr/>
              <p:nvPr/>
            </p:nvSpPr>
            <p:spPr>
              <a:xfrm>
                <a:off x="7353669" y="4795272"/>
                <a:ext cx="488950" cy="4485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</p:txBody>
          </p:sp>
          <p:sp>
            <p:nvSpPr>
              <p:cNvPr id="27" name="Right Arrow 26"/>
              <p:cNvSpPr/>
              <p:nvPr/>
            </p:nvSpPr>
            <p:spPr>
              <a:xfrm rot="20238720">
                <a:off x="7902885" y="4475100"/>
                <a:ext cx="333636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ight Arrow 27"/>
              <p:cNvSpPr/>
              <p:nvPr/>
            </p:nvSpPr>
            <p:spPr>
              <a:xfrm rot="19984871">
                <a:off x="6777882" y="4990839"/>
                <a:ext cx="277761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077198" y="4719072"/>
                <a:ext cx="5508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μ</a:t>
                </a:r>
                <a:r>
                  <a:rPr lang="en-US" baseline="30000" dirty="0" smtClean="0"/>
                  <a:t>+</a:t>
                </a:r>
                <a:endParaRPr lang="en-US" baseline="300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826619" y="5243801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ν</a:t>
                </a:r>
                <a:r>
                  <a:rPr lang="en-US" baseline="-25000" dirty="0" err="1" smtClean="0"/>
                  <a:t>μ</a:t>
                </a:r>
                <a:endParaRPr lang="en-US" baseline="-250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753100" y="5582578"/>
                <a:ext cx="4635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W</a:t>
                </a:r>
                <a:r>
                  <a:rPr lang="en-US" baseline="30000" dirty="0" smtClean="0">
                    <a:solidFill>
                      <a:schemeClr val="bg1"/>
                    </a:solidFill>
                  </a:rPr>
                  <a:t>-</a:t>
                </a:r>
                <a:endParaRPr lang="en-US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379069" y="4815250"/>
                <a:ext cx="6669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W</a:t>
                </a:r>
                <a:r>
                  <a:rPr lang="en-US" baseline="30000" dirty="0" smtClean="0">
                    <a:solidFill>
                      <a:schemeClr val="bg1"/>
                    </a:solidFill>
                  </a:rPr>
                  <a:t>+</a:t>
                </a:r>
                <a:endParaRPr lang="en-US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477000" y="5485884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e</a:t>
                </a:r>
                <a:r>
                  <a:rPr lang="en-US" baseline="30000" dirty="0" smtClean="0"/>
                  <a:t>-</a:t>
                </a:r>
                <a:endParaRPr lang="en-US" baseline="30000" dirty="0"/>
              </a:p>
            </p:txBody>
          </p:sp>
          <p:grpSp>
            <p:nvGrpSpPr>
              <p:cNvPr id="34" name="Group 57"/>
              <p:cNvGrpSpPr/>
              <p:nvPr/>
            </p:nvGrpSpPr>
            <p:grpSpPr>
              <a:xfrm>
                <a:off x="5203889" y="6107668"/>
                <a:ext cx="381000" cy="369332"/>
                <a:chOff x="7185089" y="5774808"/>
                <a:chExt cx="381000" cy="369332"/>
              </a:xfrm>
            </p:grpSpPr>
            <p:sp>
              <p:nvSpPr>
                <p:cNvPr id="37" name="TextBox 36"/>
                <p:cNvSpPr txBox="1"/>
                <p:nvPr/>
              </p:nvSpPr>
              <p:spPr>
                <a:xfrm>
                  <a:off x="7185089" y="577480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 smtClean="0"/>
                    <a:t>ν</a:t>
                  </a:r>
                  <a:r>
                    <a:rPr lang="en-US" baseline="-25000" dirty="0" err="1" smtClean="0"/>
                    <a:t>e</a:t>
                  </a:r>
                  <a:endParaRPr lang="en-US" baseline="-25000" dirty="0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7315200" y="5851008"/>
                  <a:ext cx="6985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TextBox 34"/>
              <p:cNvSpPr txBox="1"/>
              <p:nvPr/>
            </p:nvSpPr>
            <p:spPr>
              <a:xfrm>
                <a:off x="5602216" y="5040868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W</a:t>
                </a:r>
                <a:r>
                  <a:rPr lang="en-US" baseline="30000" dirty="0" smtClean="0"/>
                  <a:t>-</a:t>
                </a:r>
                <a:endParaRPr lang="en-US" baseline="300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821416" y="4431268"/>
                <a:ext cx="5322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W</a:t>
                </a:r>
                <a:r>
                  <a:rPr lang="en-US" baseline="30000" dirty="0" smtClean="0"/>
                  <a:t>+</a:t>
                </a:r>
                <a:endParaRPr lang="en-US" baseline="30000" dirty="0"/>
              </a:p>
            </p:txBody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643" y="5644101"/>
            <a:ext cx="3211278" cy="7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9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5168" y="498084"/>
            <a:ext cx="4768832" cy="931164"/>
          </a:xfrm>
        </p:spPr>
        <p:txBody>
          <a:bodyPr>
            <a:normAutofit/>
          </a:bodyPr>
          <a:lstStyle/>
          <a:p>
            <a:r>
              <a:rPr lang="en-US" dirty="0" smtClean="0"/>
              <a:t>Higgs boson mass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367844"/>
            <a:ext cx="4314552" cy="6223391"/>
          </a:xfrm>
        </p:spPr>
        <p:txBody>
          <a:bodyPr>
            <a:normAutofit/>
          </a:bodyPr>
          <a:lstStyle/>
          <a:p>
            <a:r>
              <a:rPr lang="en-US" b="1" dirty="0" smtClean="0"/>
              <a:t>Mass:</a:t>
            </a:r>
            <a:r>
              <a:rPr lang="en-US" dirty="0" smtClean="0"/>
              <a:t> </a:t>
            </a:r>
            <a:r>
              <a:rPr lang="en-US" dirty="0"/>
              <a:t>around </a:t>
            </a:r>
            <a:r>
              <a:rPr lang="en-US" dirty="0" smtClean="0"/>
              <a:t>125GeV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dirty="0" smtClean="0"/>
              <a:t>Used to be the only unknown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dirty="0" smtClean="0"/>
              <a:t>SM</a:t>
            </a:r>
            <a:r>
              <a:rPr lang="en-US" dirty="0"/>
              <a:t>-Higgs</a:t>
            </a:r>
            <a:r>
              <a:rPr lang="en-US" dirty="0" smtClean="0"/>
              <a:t> parameter, remember? </a:t>
            </a:r>
            <a:r>
              <a:rPr lang="en-US" dirty="0" smtClean="0">
                <a:sym typeface="Wingdings"/>
              </a:rPr>
              <a:t></a:t>
            </a:r>
            <a:endParaRPr lang="en-US" dirty="0" smtClean="0"/>
          </a:p>
          <a:p>
            <a:r>
              <a:rPr lang="en-US" dirty="0" smtClean="0"/>
              <a:t>For a while, different mass values were being measured in ATLAS and CMS, and in different channels</a:t>
            </a:r>
          </a:p>
          <a:p>
            <a:r>
              <a:rPr lang="en-US" dirty="0" smtClean="0"/>
              <a:t>Numbers evolved with accumulated statistics </a:t>
            </a:r>
          </a:p>
          <a:p>
            <a:r>
              <a:rPr lang="en-US" dirty="0" smtClean="0"/>
              <a:t>Current most precise value from ATLAS+CMS has 0.2</a:t>
            </a:r>
            <a:r>
              <a:rPr lang="en-US" dirty="0"/>
              <a:t>% </a:t>
            </a:r>
            <a:r>
              <a:rPr lang="en-US" dirty="0" smtClean="0"/>
              <a:t>precision!</a:t>
            </a:r>
            <a:endParaRPr lang="pt-PT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47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875090" y="1464828"/>
            <a:ext cx="4002705" cy="4074862"/>
            <a:chOff x="4990552" y="1007372"/>
            <a:chExt cx="4002705" cy="4074862"/>
          </a:xfrm>
        </p:grpSpPr>
        <p:grpSp>
          <p:nvGrpSpPr>
            <p:cNvPr id="9" name="Group 8"/>
            <p:cNvGrpSpPr/>
            <p:nvPr/>
          </p:nvGrpSpPr>
          <p:grpSpPr>
            <a:xfrm>
              <a:off x="4990552" y="1205802"/>
              <a:ext cx="3749669" cy="3876432"/>
              <a:chOff x="4990552" y="1549678"/>
              <a:chExt cx="3749669" cy="387643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90552" y="1808704"/>
                <a:ext cx="3749669" cy="3617406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298452" y="1549678"/>
                <a:ext cx="30918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dirty="0" smtClean="0"/>
                  <a:t>ATLAS: arXiv:1307.1427</a:t>
                </a:r>
                <a:endParaRPr lang="en-US" dirty="0"/>
              </a:p>
            </p:txBody>
          </p:sp>
        </p:grp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3200501"/>
                </p:ext>
              </p:extLst>
            </p:nvPr>
          </p:nvGraphicFramePr>
          <p:xfrm>
            <a:off x="8028335" y="1007372"/>
            <a:ext cx="964922" cy="575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28" name="Equation" r:id="rId4" imgW="723900" imgH="431800" progId="Equation.3">
                    <p:embed/>
                  </p:oleObj>
                </mc:Choice>
                <mc:Fallback>
                  <p:oleObj name="Equation" r:id="rId4" imgW="723900" imgH="431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028335" y="1007372"/>
                          <a:ext cx="964922" cy="5755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" name="Picture 20" descr="evolution_mas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81" y="1464828"/>
            <a:ext cx="4295419" cy="393891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314552" y="1663258"/>
            <a:ext cx="4829448" cy="4412464"/>
            <a:chOff x="4314552" y="1663258"/>
            <a:chExt cx="4829448" cy="4412464"/>
          </a:xfrm>
        </p:grpSpPr>
        <p:grpSp>
          <p:nvGrpSpPr>
            <p:cNvPr id="13" name="Group 12"/>
            <p:cNvGrpSpPr/>
            <p:nvPr/>
          </p:nvGrpSpPr>
          <p:grpSpPr>
            <a:xfrm>
              <a:off x="4314552" y="1663258"/>
              <a:ext cx="4829448" cy="4412464"/>
              <a:chOff x="4314552" y="1663258"/>
              <a:chExt cx="4829448" cy="441246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314552" y="1663258"/>
                <a:ext cx="4563243" cy="38764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>
                  <a:ln>
                    <a:solidFill>
                      <a:schemeClr val="bg1"/>
                    </a:solidFill>
                  </a:ln>
                  <a:solidFill>
                    <a:srgbClr val="FFFFFF"/>
                  </a:solidFill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14552" y="2040396"/>
                <a:ext cx="4829448" cy="4035326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848581" y="1807093"/>
              <a:ext cx="4029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i="1" dirty="0"/>
                <a:t>Phys. Rev. Lett. 114, 191803</a:t>
              </a:r>
              <a:endParaRPr lang="pt-PT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037767" y="5892576"/>
            <a:ext cx="5085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</a:t>
            </a:r>
            <a:r>
              <a:rPr lang="en-US" sz="2400" baseline="-25000" dirty="0" err="1"/>
              <a:t>H</a:t>
            </a:r>
            <a:r>
              <a:rPr lang="en-US" sz="2400" dirty="0"/>
              <a:t>=125.09±0.21 (stat)±0.11 (</a:t>
            </a:r>
            <a:r>
              <a:rPr lang="en-US" sz="2400" dirty="0" err="1"/>
              <a:t>syst</a:t>
            </a:r>
            <a:r>
              <a:rPr lang="en-US" sz="2400" dirty="0"/>
              <a:t>)  </a:t>
            </a:r>
            <a:r>
              <a:rPr lang="en-US" sz="2400" dirty="0" err="1" smtClean="0"/>
              <a:t>GeV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329487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848" y="0"/>
            <a:ext cx="629790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699" y="317874"/>
            <a:ext cx="3206098" cy="2954430"/>
          </a:xfrm>
        </p:spPr>
        <p:txBody>
          <a:bodyPr>
            <a:normAutofit/>
          </a:bodyPr>
          <a:lstStyle/>
          <a:p>
            <a:r>
              <a:rPr lang="en-US" dirty="0" smtClean="0"/>
              <a:t>Cross section compared to SM expectation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394931"/>
              </p:ext>
            </p:extLst>
          </p:nvPr>
        </p:nvGraphicFramePr>
        <p:xfrm>
          <a:off x="717910" y="3772436"/>
          <a:ext cx="2152938" cy="155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1" name="Equation" r:id="rId4" imgW="596900" imgH="431800" progId="Equation.3">
                  <p:embed/>
                </p:oleObj>
              </mc:Choice>
              <mc:Fallback>
                <p:oleObj name="Equation" r:id="rId4" imgW="596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7910" y="3772436"/>
                        <a:ext cx="2152938" cy="155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5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181" y="1604405"/>
            <a:ext cx="4768038" cy="3924777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5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Fermion and Boson couplings from fit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1226198"/>
            <a:ext cx="3997890" cy="513015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Set one scale factor for all fermions (</a:t>
            </a:r>
            <a:r>
              <a:rPr lang="en-US" b="1" dirty="0" err="1" smtClean="0">
                <a:solidFill>
                  <a:srgbClr val="0000FF"/>
                </a:solidFill>
              </a:rPr>
              <a:t>κ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F</a:t>
            </a:r>
            <a:r>
              <a:rPr lang="en-US" b="1" baseline="-25000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b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τ</a:t>
            </a:r>
            <a:r>
              <a:rPr lang="en-US" baseline="-25000" dirty="0" smtClean="0"/>
              <a:t> </a:t>
            </a:r>
            <a:r>
              <a:rPr lang="en-US" dirty="0" smtClean="0"/>
              <a:t>=…) and one for all vector bosons (</a:t>
            </a:r>
            <a:r>
              <a:rPr lang="en-US" b="1" dirty="0" err="1" smtClean="0">
                <a:solidFill>
                  <a:srgbClr val="0000FF"/>
                </a:solidFill>
              </a:rPr>
              <a:t>κ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V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Z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W</a:t>
            </a:r>
            <a:r>
              <a:rPr lang="en-US" dirty="0" smtClean="0"/>
              <a:t>)</a:t>
            </a:r>
          </a:p>
          <a:p>
            <a:r>
              <a:rPr lang="en-US" dirty="0" smtClean="0"/>
              <a:t>Assume </a:t>
            </a:r>
            <a:r>
              <a:rPr lang="en-US" b="1" dirty="0" smtClean="0"/>
              <a:t>no new physics</a:t>
            </a:r>
          </a:p>
          <a:p>
            <a:r>
              <a:rPr lang="en-US" dirty="0" smtClean="0"/>
              <a:t>Strongest constraint to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F</a:t>
            </a:r>
            <a:r>
              <a:rPr lang="en-US" dirty="0" smtClean="0"/>
              <a:t> comes </a:t>
            </a:r>
            <a:r>
              <a:rPr lang="en-US" dirty="0" smtClean="0"/>
              <a:t>from </a:t>
            </a:r>
            <a:r>
              <a:rPr lang="en-US" dirty="0" smtClean="0"/>
              <a:t>loops and interference effects</a:t>
            </a:r>
          </a:p>
          <a:p>
            <a:r>
              <a:rPr lang="en-US" dirty="0" smtClean="0"/>
              <a:t>Note several couplings can still be negative!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49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125" y="1226198"/>
            <a:ext cx="5277875" cy="506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6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1009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Fundamental </a:t>
            </a:r>
            <a:r>
              <a:rPr lang="pt-PT" dirty="0" err="1" smtClean="0"/>
              <a:t>interactions</a:t>
            </a:r>
            <a:endParaRPr lang="pt-PT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12979" y="1030396"/>
            <a:ext cx="8780391" cy="1291427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 smtClean="0"/>
              <a:t>Four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</a:t>
            </a:r>
            <a:r>
              <a:rPr lang="pt-PT" dirty="0" err="1" smtClean="0"/>
              <a:t>interactions</a:t>
            </a:r>
            <a:endParaRPr lang="pt-PT" dirty="0" smtClean="0"/>
          </a:p>
          <a:p>
            <a:r>
              <a:rPr lang="pt-PT" dirty="0" err="1" smtClean="0"/>
              <a:t>Carried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messenger</a:t>
            </a:r>
            <a:r>
              <a:rPr lang="pt-PT" dirty="0" smtClean="0"/>
              <a:t> </a:t>
            </a:r>
            <a:r>
              <a:rPr lang="pt-PT" dirty="0" err="1" smtClean="0"/>
              <a:t>particles</a:t>
            </a:r>
            <a:r>
              <a:rPr lang="pt-PT" dirty="0" smtClean="0"/>
              <a:t> (</a:t>
            </a:r>
            <a:r>
              <a:rPr lang="pt-PT" dirty="0" err="1" smtClean="0"/>
              <a:t>gauge</a:t>
            </a:r>
            <a:r>
              <a:rPr lang="pt-PT" dirty="0" smtClean="0"/>
              <a:t> </a:t>
            </a:r>
            <a:r>
              <a:rPr lang="pt-PT" dirty="0" err="1" smtClean="0"/>
              <a:t>bosons</a:t>
            </a:r>
            <a:r>
              <a:rPr lang="pt-PT" dirty="0" smtClean="0"/>
              <a:t>) </a:t>
            </a:r>
          </a:p>
          <a:p>
            <a:pPr lvl="1"/>
            <a:r>
              <a:rPr lang="pt-PT" dirty="0" smtClean="0"/>
              <a:t>As </a:t>
            </a:r>
            <a:r>
              <a:rPr lang="pt-PT" dirty="0" err="1" smtClean="0"/>
              <a:t>far</a:t>
            </a:r>
            <a:r>
              <a:rPr lang="pt-PT" dirty="0" smtClean="0"/>
              <a:t> as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...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don’t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</a:t>
            </a:r>
            <a:r>
              <a:rPr lang="pt-PT" dirty="0" err="1" smtClean="0"/>
              <a:t>gravity</a:t>
            </a:r>
            <a:r>
              <a:rPr lang="pt-PT" dirty="0" smtClean="0"/>
              <a:t> (too </a:t>
            </a:r>
            <a:r>
              <a:rPr lang="pt-PT" dirty="0" err="1" smtClean="0"/>
              <a:t>weak</a:t>
            </a:r>
            <a:r>
              <a:rPr lang="pt-PT" dirty="0" smtClean="0"/>
              <a:t>)</a:t>
            </a:r>
            <a:endParaRPr lang="pt-PT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536430"/>
              </p:ext>
            </p:extLst>
          </p:nvPr>
        </p:nvGraphicFramePr>
        <p:xfrm>
          <a:off x="87484" y="3952978"/>
          <a:ext cx="8954730" cy="2609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4715"/>
                <a:gridCol w="1514163"/>
                <a:gridCol w="1503960"/>
                <a:gridCol w="1790946"/>
                <a:gridCol w="1790946"/>
              </a:tblGrid>
              <a:tr h="370840">
                <a:tc>
                  <a:txBody>
                    <a:bodyPr/>
                    <a:lstStyle/>
                    <a:p>
                      <a:r>
                        <a:rPr lang="pt-PT" dirty="0" err="1" smtClean="0"/>
                        <a:t>Interaction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err="1" smtClean="0"/>
                        <a:t>Gravitation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err="1" smtClean="0"/>
                        <a:t>Weak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err="1" smtClean="0"/>
                        <a:t>Electromagnetic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err="1" smtClean="0"/>
                        <a:t>Strong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err="1" smtClean="0"/>
                        <a:t>Carrier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Graviton</a:t>
                      </a:r>
                      <a:r>
                        <a:rPr lang="pt-PT" dirty="0" smtClean="0"/>
                        <a:t>??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W</a:t>
                      </a:r>
                      <a:r>
                        <a:rPr lang="pt-PT" baseline="30000" dirty="0" smtClean="0"/>
                        <a:t>+</a:t>
                      </a:r>
                      <a:r>
                        <a:rPr lang="pt-PT" dirty="0" smtClean="0"/>
                        <a:t>, W</a:t>
                      </a:r>
                      <a:r>
                        <a:rPr lang="pt-PT" baseline="30000" dirty="0" smtClean="0"/>
                        <a:t>-</a:t>
                      </a:r>
                      <a:r>
                        <a:rPr lang="pt-PT" dirty="0" smtClean="0"/>
                        <a:t>, Z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photon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8 </a:t>
                      </a:r>
                      <a:r>
                        <a:rPr lang="pt-PT" dirty="0" err="1" smtClean="0"/>
                        <a:t>gluons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err="1" smtClean="0"/>
                        <a:t>Acts</a:t>
                      </a:r>
                      <a:r>
                        <a:rPr lang="pt-PT" baseline="0" dirty="0" smtClean="0"/>
                        <a:t> </a:t>
                      </a:r>
                      <a:r>
                        <a:rPr lang="pt-PT" baseline="0" dirty="0" err="1" smtClean="0"/>
                        <a:t>on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Mass</a:t>
                      </a:r>
                      <a:r>
                        <a:rPr lang="pt-PT" dirty="0" smtClean="0"/>
                        <a:t> - </a:t>
                      </a:r>
                      <a:r>
                        <a:rPr lang="pt-PT" dirty="0" err="1" smtClean="0"/>
                        <a:t>energy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Weak</a:t>
                      </a:r>
                      <a:r>
                        <a:rPr lang="pt-PT" dirty="0" smtClean="0"/>
                        <a:t> </a:t>
                      </a:r>
                      <a:r>
                        <a:rPr lang="pt-PT" dirty="0" err="1" smtClean="0"/>
                        <a:t>isospin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Electric</a:t>
                      </a:r>
                      <a:r>
                        <a:rPr lang="pt-PT" baseline="0" dirty="0" smtClean="0"/>
                        <a:t> </a:t>
                      </a:r>
                      <a:r>
                        <a:rPr lang="pt-PT" baseline="0" dirty="0" err="1" smtClean="0"/>
                        <a:t>charge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Colour</a:t>
                      </a:r>
                      <a:r>
                        <a:rPr lang="pt-PT" dirty="0" smtClean="0"/>
                        <a:t> </a:t>
                      </a:r>
                      <a:endParaRPr lang="pt-PT" dirty="0"/>
                    </a:p>
                  </a:txBody>
                  <a:tcPr/>
                </a:tc>
              </a:tr>
              <a:tr h="486022">
                <a:tc>
                  <a:txBody>
                    <a:bodyPr/>
                    <a:lstStyle/>
                    <a:p>
                      <a:r>
                        <a:rPr lang="pt-PT" dirty="0" err="1" smtClean="0"/>
                        <a:t>Strength</a:t>
                      </a:r>
                      <a:r>
                        <a:rPr lang="pt-PT" dirty="0" smtClean="0"/>
                        <a:t> </a:t>
                      </a:r>
                      <a:r>
                        <a:rPr lang="pt-PT" dirty="0" err="1" smtClean="0"/>
                        <a:t>at</a:t>
                      </a:r>
                      <a:r>
                        <a:rPr lang="pt-PT" dirty="0" smtClean="0"/>
                        <a:t> quark </a:t>
                      </a:r>
                      <a:r>
                        <a:rPr lang="pt-PT" dirty="0" err="1" smtClean="0"/>
                        <a:t>scale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10</a:t>
                      </a:r>
                      <a:r>
                        <a:rPr lang="pt-PT" baseline="30000" dirty="0" smtClean="0"/>
                        <a:t>-41</a:t>
                      </a:r>
                      <a:endParaRPr lang="pt-PT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10</a:t>
                      </a:r>
                      <a:r>
                        <a:rPr lang="pt-PT" baseline="30000" dirty="0" smtClean="0"/>
                        <a:t>-4</a:t>
                      </a:r>
                      <a:endParaRPr lang="pt-PT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10</a:t>
                      </a:r>
                      <a:r>
                        <a:rPr lang="pt-PT" baseline="30000" dirty="0" smtClean="0"/>
                        <a:t>0</a:t>
                      </a:r>
                      <a:endParaRPr lang="pt-PT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10</a:t>
                      </a:r>
                      <a:r>
                        <a:rPr lang="pt-PT" baseline="30000" dirty="0" smtClean="0"/>
                        <a:t>2</a:t>
                      </a:r>
                      <a:endParaRPr lang="pt-PT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err="1" smtClean="0"/>
                        <a:t>Characteristic</a:t>
                      </a:r>
                      <a:r>
                        <a:rPr lang="pt-PT" dirty="0" smtClean="0"/>
                        <a:t> range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aseline="0" dirty="0" smtClean="0"/>
                        <a:t>∞</a:t>
                      </a:r>
                      <a:endParaRPr lang="pt-PT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baseline="0" dirty="0" smtClean="0"/>
                        <a:t>10</a:t>
                      </a:r>
                      <a:r>
                        <a:rPr lang="pt-PT" baseline="30000" dirty="0" smtClean="0"/>
                        <a:t>-18 </a:t>
                      </a:r>
                      <a:r>
                        <a:rPr lang="pt-PT" baseline="0" dirty="0" smtClean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aseline="0" dirty="0" smtClean="0"/>
                        <a:t>∞</a:t>
                      </a:r>
                      <a:endParaRPr lang="pt-PT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aseline="0" dirty="0" smtClean="0"/>
                        <a:t>10</a:t>
                      </a:r>
                      <a:r>
                        <a:rPr lang="pt-PT" baseline="30000" dirty="0" smtClean="0"/>
                        <a:t>-15 </a:t>
                      </a:r>
                      <a:r>
                        <a:rPr lang="pt-PT" baseline="0" dirty="0" smtClean="0"/>
                        <a:t>m</a:t>
                      </a:r>
                      <a:endParaRPr lang="pt-PT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err="1" smtClean="0"/>
                        <a:t>Characteristic</a:t>
                      </a:r>
                      <a:r>
                        <a:rPr lang="pt-PT" baseline="0" dirty="0" smtClean="0"/>
                        <a:t> </a:t>
                      </a:r>
                      <a:r>
                        <a:rPr lang="pt-PT" dirty="0" err="1" smtClean="0"/>
                        <a:t>system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err="1" smtClean="0"/>
                        <a:t>Apples</a:t>
                      </a:r>
                      <a:r>
                        <a:rPr lang="pt-PT" dirty="0" smtClean="0"/>
                        <a:t>, </a:t>
                      </a:r>
                      <a:r>
                        <a:rPr lang="pt-PT" dirty="0" err="1" smtClean="0"/>
                        <a:t>galaxies</a:t>
                      </a:r>
                      <a:r>
                        <a:rPr lang="pt-PT" dirty="0" smtClean="0"/>
                        <a:t>, </a:t>
                      </a:r>
                      <a:r>
                        <a:rPr lang="pt-PT" dirty="0" err="1" smtClean="0"/>
                        <a:t>etc</a:t>
                      </a:r>
                      <a:endParaRPr lang="pt-PT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Beta </a:t>
                      </a:r>
                      <a:r>
                        <a:rPr lang="pt-PT" dirty="0" err="1" smtClean="0"/>
                        <a:t>decay</a:t>
                      </a:r>
                      <a:r>
                        <a:rPr lang="pt-PT" dirty="0" smtClean="0"/>
                        <a:t>, nuclear </a:t>
                      </a:r>
                      <a:r>
                        <a:rPr lang="pt-PT" dirty="0" err="1" smtClean="0"/>
                        <a:t>fusion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Light, </a:t>
                      </a:r>
                      <a:r>
                        <a:rPr lang="pt-PT" dirty="0" err="1" smtClean="0"/>
                        <a:t>atoms</a:t>
                      </a:r>
                      <a:r>
                        <a:rPr lang="pt-PT" dirty="0" smtClean="0"/>
                        <a:t>, </a:t>
                      </a:r>
                      <a:r>
                        <a:rPr lang="pt-PT" dirty="0" err="1" smtClean="0"/>
                        <a:t>chemistry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Hadrons</a:t>
                      </a:r>
                      <a:r>
                        <a:rPr lang="pt-PT" baseline="0" dirty="0" smtClean="0"/>
                        <a:t> (</a:t>
                      </a:r>
                      <a:r>
                        <a:rPr lang="pt-PT" baseline="0" dirty="0" err="1" smtClean="0"/>
                        <a:t>protons</a:t>
                      </a:r>
                      <a:r>
                        <a:rPr lang="pt-PT" baseline="0" dirty="0" smtClean="0"/>
                        <a:t> </a:t>
                      </a:r>
                      <a:r>
                        <a:rPr lang="pt-PT" baseline="0" dirty="0" err="1" smtClean="0"/>
                        <a:t>etc</a:t>
                      </a:r>
                      <a:r>
                        <a:rPr lang="pt-PT" baseline="0" dirty="0" smtClean="0"/>
                        <a:t>)</a:t>
                      </a:r>
                      <a:endParaRPr lang="pt-PT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492791" y="2230377"/>
            <a:ext cx="6500581" cy="1888460"/>
            <a:chOff x="2492791" y="2230377"/>
            <a:chExt cx="6500581" cy="18884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47119" y="2452063"/>
              <a:ext cx="1353852" cy="14195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4912" y="2230377"/>
              <a:ext cx="1888460" cy="18884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2944" y="2452063"/>
              <a:ext cx="1419515" cy="141951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92791" y="2452063"/>
              <a:ext cx="1451310" cy="1468355"/>
            </a:xfrm>
            <a:prstGeom prst="rect">
              <a:avLst/>
            </a:prstGeom>
          </p:spPr>
        </p:pic>
      </p:grp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726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017"/>
            <a:ext cx="8229600" cy="8541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Direct Evidence of Fermion Couplings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1086"/>
            <a:ext cx="4751448" cy="3944855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Challenging</a:t>
            </a:r>
            <a:r>
              <a:rPr lang="en-US" dirty="0" smtClean="0"/>
              <a:t> channels at the LHC! </a:t>
            </a:r>
          </a:p>
          <a:p>
            <a:pPr lvl="1"/>
            <a:r>
              <a:rPr lang="en-US" dirty="0"/>
              <a:t>Huge backgrounds (H-&gt;</a:t>
            </a:r>
            <a:r>
              <a:rPr lang="en-US" dirty="0" err="1"/>
              <a:t>bb,H</a:t>
            </a:r>
            <a:r>
              <a:rPr lang="en-US" dirty="0"/>
              <a:t>-&gt;</a:t>
            </a:r>
            <a:r>
              <a:rPr lang="en-US" dirty="0" err="1"/>
              <a:t>ττ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Or low rate: H-&gt;</a:t>
            </a:r>
            <a:r>
              <a:rPr lang="en-US" dirty="0" err="1"/>
              <a:t>μμ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ATLAS:</a:t>
            </a:r>
          </a:p>
          <a:p>
            <a:pPr marL="457200" lvl="1" indent="0">
              <a:buNone/>
            </a:pPr>
            <a:r>
              <a:rPr lang="en-US" dirty="0" smtClean="0"/>
              <a:t>4.1σ evidence of H-&gt;</a:t>
            </a:r>
            <a:r>
              <a:rPr lang="en-US" dirty="0" err="1" smtClean="0"/>
              <a:t>ττ</a:t>
            </a:r>
            <a:r>
              <a:rPr lang="en-US" dirty="0" smtClean="0"/>
              <a:t> </a:t>
            </a:r>
            <a:r>
              <a:rPr lang="en-US" dirty="0"/>
              <a:t>decay </a:t>
            </a:r>
            <a:r>
              <a:rPr lang="en-US" dirty="0" smtClean="0"/>
              <a:t>3.2σ exp.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8000"/>
                </a:solidFill>
              </a:rPr>
              <a:t>μ = </a:t>
            </a:r>
            <a:r>
              <a:rPr lang="en-US" b="1" dirty="0" err="1" smtClean="0">
                <a:solidFill>
                  <a:srgbClr val="008000"/>
                </a:solidFill>
              </a:rPr>
              <a:t>σ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obs</a:t>
            </a:r>
            <a:r>
              <a:rPr lang="en-US" b="1" baseline="-25000" dirty="0">
                <a:solidFill>
                  <a:srgbClr val="008000"/>
                </a:solidFill>
              </a:rPr>
              <a:t>.</a:t>
            </a:r>
            <a:r>
              <a:rPr lang="en-US" b="1" dirty="0">
                <a:solidFill>
                  <a:srgbClr val="008000"/>
                </a:solidFill>
              </a:rPr>
              <a:t>/</a:t>
            </a:r>
            <a:r>
              <a:rPr lang="en-US" b="1" dirty="0" err="1" smtClean="0">
                <a:solidFill>
                  <a:srgbClr val="008000"/>
                </a:solidFill>
              </a:rPr>
              <a:t>σ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SM</a:t>
            </a:r>
            <a:r>
              <a:rPr lang="en-US" b="1" baseline="-25000" dirty="0" smtClean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= </a:t>
            </a:r>
            <a:r>
              <a:rPr lang="en-US" dirty="0" smtClean="0">
                <a:solidFill>
                  <a:srgbClr val="008000"/>
                </a:solidFill>
              </a:rPr>
              <a:t>1.4 </a:t>
            </a:r>
            <a:r>
              <a:rPr lang="en-US" dirty="0">
                <a:solidFill>
                  <a:srgbClr val="008000"/>
                </a:solidFill>
              </a:rPr>
              <a:t>±</a:t>
            </a:r>
            <a:r>
              <a:rPr lang="en-US" dirty="0" smtClean="0">
                <a:solidFill>
                  <a:srgbClr val="008000"/>
                </a:solidFill>
              </a:rPr>
              <a:t>0.3(</a:t>
            </a:r>
            <a:r>
              <a:rPr lang="en-US" dirty="0">
                <a:solidFill>
                  <a:srgbClr val="008000"/>
                </a:solidFill>
              </a:rPr>
              <a:t>stat) ±</a:t>
            </a:r>
            <a:r>
              <a:rPr lang="en-US" dirty="0" smtClean="0">
                <a:solidFill>
                  <a:srgbClr val="008000"/>
                </a:solidFill>
              </a:rPr>
              <a:t>0.4(</a:t>
            </a:r>
            <a:r>
              <a:rPr lang="en-US" dirty="0">
                <a:solidFill>
                  <a:srgbClr val="008000"/>
                </a:solidFill>
              </a:rPr>
              <a:t>sys)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CMS: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Combination of </a:t>
            </a:r>
            <a:r>
              <a:rPr lang="en-US" dirty="0"/>
              <a:t>H-&gt;bb and H-&gt;</a:t>
            </a:r>
            <a:r>
              <a:rPr lang="en-US" dirty="0" err="1" smtClean="0"/>
              <a:t>ττ</a:t>
            </a:r>
            <a:r>
              <a:rPr lang="en-US" dirty="0" smtClean="0"/>
              <a:t>: </a:t>
            </a:r>
          </a:p>
          <a:p>
            <a:pPr marL="457200" lvl="1" indent="0">
              <a:buNone/>
            </a:pPr>
            <a:r>
              <a:rPr lang="en-US" dirty="0" smtClean="0"/>
              <a:t>3.8σ evidence (obs.) 4.4</a:t>
            </a:r>
            <a:r>
              <a:rPr lang="en-US" dirty="0"/>
              <a:t>σ </a:t>
            </a:r>
            <a:r>
              <a:rPr lang="en-US" dirty="0" smtClean="0"/>
              <a:t>(expected)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  <a:r>
              <a:rPr lang="en-US" dirty="0">
                <a:solidFill>
                  <a:srgbClr val="008000"/>
                </a:solidFill>
              </a:rPr>
              <a:t>μ = </a:t>
            </a:r>
            <a:r>
              <a:rPr lang="en-US" b="1" dirty="0" err="1">
                <a:solidFill>
                  <a:srgbClr val="008000"/>
                </a:solidFill>
              </a:rPr>
              <a:t>σ</a:t>
            </a:r>
            <a:r>
              <a:rPr lang="en-US" b="1" baseline="-25000" dirty="0" err="1">
                <a:solidFill>
                  <a:srgbClr val="008000"/>
                </a:solidFill>
              </a:rPr>
              <a:t>obs</a:t>
            </a:r>
            <a:r>
              <a:rPr lang="en-US" b="1" baseline="-25000" dirty="0">
                <a:solidFill>
                  <a:srgbClr val="008000"/>
                </a:solidFill>
              </a:rPr>
              <a:t>.</a:t>
            </a:r>
            <a:r>
              <a:rPr lang="en-US" b="1" dirty="0">
                <a:solidFill>
                  <a:srgbClr val="008000"/>
                </a:solidFill>
              </a:rPr>
              <a:t>/</a:t>
            </a:r>
            <a:r>
              <a:rPr lang="en-US" b="1" dirty="0" err="1">
                <a:solidFill>
                  <a:srgbClr val="008000"/>
                </a:solidFill>
              </a:rPr>
              <a:t>σ</a:t>
            </a:r>
            <a:r>
              <a:rPr lang="en-US" b="1" baseline="-25000" dirty="0" err="1">
                <a:solidFill>
                  <a:srgbClr val="008000"/>
                </a:solidFill>
              </a:rPr>
              <a:t>SM</a:t>
            </a:r>
            <a:r>
              <a:rPr lang="en-US" b="1" baseline="-25000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= 0.83 </a:t>
            </a:r>
            <a:r>
              <a:rPr lang="en-US" dirty="0">
                <a:solidFill>
                  <a:srgbClr val="008000"/>
                </a:solidFill>
              </a:rPr>
              <a:t>±</a:t>
            </a:r>
            <a:r>
              <a:rPr lang="en-US" dirty="0" smtClean="0">
                <a:solidFill>
                  <a:srgbClr val="008000"/>
                </a:solidFill>
              </a:rPr>
              <a:t>0.24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50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368347" y="1026216"/>
            <a:ext cx="3599252" cy="2880246"/>
            <a:chOff x="5368347" y="1026216"/>
            <a:chExt cx="3599252" cy="28802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8347" y="1026216"/>
              <a:ext cx="2923477" cy="270151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5400000">
              <a:off x="7390245" y="2329108"/>
              <a:ext cx="2785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ATLAS-CONF-2013-108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348" y="3727726"/>
            <a:ext cx="3076471" cy="29515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5400000">
            <a:off x="7875186" y="4629543"/>
            <a:ext cx="1815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CMS 1401.6527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8672" y="4808280"/>
            <a:ext cx="5094348" cy="1682044"/>
            <a:chOff x="114300" y="4808280"/>
            <a:chExt cx="5094348" cy="168204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" y="5065941"/>
              <a:ext cx="5094348" cy="142438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341537" y="4808280"/>
              <a:ext cx="1815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CMS 1401.6527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490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6780189" y="562752"/>
            <a:ext cx="1625064" cy="1085554"/>
            <a:chOff x="6713778" y="797752"/>
            <a:chExt cx="1625064" cy="108555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13778" y="880225"/>
              <a:ext cx="1528989" cy="94276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644496" y="797752"/>
              <a:ext cx="665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73692" y="1575529"/>
              <a:ext cx="665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1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Physics in the Loops?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26216"/>
            <a:ext cx="4648200" cy="533013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New heavy particles </a:t>
            </a:r>
            <a:r>
              <a:rPr lang="en-US" dirty="0" smtClean="0"/>
              <a:t>may show up in </a:t>
            </a:r>
            <a:r>
              <a:rPr lang="en-US" b="1" dirty="0" smtClean="0"/>
              <a:t>loops</a:t>
            </a:r>
            <a:endParaRPr lang="en-US" dirty="0"/>
          </a:p>
          <a:p>
            <a:pPr lvl="1"/>
            <a:r>
              <a:rPr lang="en-US" dirty="0" smtClean="0"/>
              <a:t>Dominant </a:t>
            </a:r>
            <a:r>
              <a:rPr lang="en-US" b="1" dirty="0" smtClean="0"/>
              <a:t>gluon-fusion </a:t>
            </a:r>
            <a:r>
              <a:rPr lang="en-US" dirty="0" smtClean="0"/>
              <a:t>through a (mostly) top loop production for H-&gt;ZZ, H-&gt;WW and H-&gt;</a:t>
            </a:r>
            <a:r>
              <a:rPr lang="en-US" dirty="0" err="1" smtClean="0"/>
              <a:t>γγ</a:t>
            </a:r>
            <a:endParaRPr lang="en-US" dirty="0" smtClean="0"/>
          </a:p>
          <a:p>
            <a:pPr lvl="1"/>
            <a:r>
              <a:rPr lang="en-US" b="1" dirty="0" smtClean="0"/>
              <a:t>H-&gt;</a:t>
            </a:r>
            <a:r>
              <a:rPr lang="en-US" b="1" dirty="0" err="1" smtClean="0"/>
              <a:t>γγ</a:t>
            </a:r>
            <a:r>
              <a:rPr lang="en-US" b="1" dirty="0" smtClean="0"/>
              <a:t> decay </a:t>
            </a:r>
            <a:r>
              <a:rPr lang="en-US" dirty="0" smtClean="0"/>
              <a:t>through top and W loops (and interference)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Assume no change in Higgs width and SM couplings to known particles</a:t>
            </a:r>
          </a:p>
          <a:p>
            <a:endParaRPr lang="en-US" dirty="0" smtClean="0"/>
          </a:p>
          <a:p>
            <a:r>
              <a:rPr lang="en-US" dirty="0" smtClean="0"/>
              <a:t>Introduce effective coupling scale factors:</a:t>
            </a:r>
          </a:p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κ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 and </a:t>
            </a:r>
            <a:r>
              <a:rPr lang="en-US" b="1" dirty="0" err="1" smtClean="0">
                <a:solidFill>
                  <a:srgbClr val="FF0000"/>
                </a:solidFill>
              </a:rPr>
              <a:t>κ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γ</a:t>
            </a:r>
            <a:r>
              <a:rPr lang="en-US" dirty="0" smtClean="0"/>
              <a:t> for </a:t>
            </a:r>
            <a:r>
              <a:rPr lang="en-US" dirty="0" err="1" smtClean="0"/>
              <a:t>ggH</a:t>
            </a:r>
            <a:r>
              <a:rPr lang="en-US" dirty="0" smtClean="0"/>
              <a:t> and </a:t>
            </a:r>
            <a:r>
              <a:rPr lang="en-US" dirty="0" err="1" smtClean="0"/>
              <a:t>Hγγ</a:t>
            </a:r>
            <a:r>
              <a:rPr lang="en-US" dirty="0" smtClean="0"/>
              <a:t> loops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51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376" y="1237289"/>
            <a:ext cx="2183073" cy="101018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504509" y="1791603"/>
            <a:ext cx="2010439" cy="1014018"/>
            <a:chOff x="6504509" y="1791603"/>
            <a:chExt cx="2010439" cy="101401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04509" y="1791603"/>
              <a:ext cx="2010439" cy="100200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211552" y="1854108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16490" y="2079503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95196" y="2436289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654" y="2805621"/>
            <a:ext cx="3532201" cy="344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78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Couplings versus mass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45547" y="1269930"/>
            <a:ext cx="4414966" cy="5215784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Reduced </a:t>
            </a:r>
            <a:r>
              <a:rPr lang="en-GB" dirty="0"/>
              <a:t>coupling </a:t>
            </a:r>
            <a:r>
              <a:rPr lang="en-GB" dirty="0" smtClean="0"/>
              <a:t>modifiers </a:t>
            </a:r>
            <a:r>
              <a:rPr lang="en-GB" dirty="0"/>
              <a:t>as a function of the particle </a:t>
            </a:r>
            <a:r>
              <a:rPr lang="en-GB" dirty="0" smtClean="0"/>
              <a:t>mass: </a:t>
            </a:r>
          </a:p>
          <a:p>
            <a:endParaRPr lang="en-GB" dirty="0" smtClean="0"/>
          </a:p>
          <a:p>
            <a:r>
              <a:rPr lang="en-GB" dirty="0" smtClean="0"/>
              <a:t>For </a:t>
            </a:r>
            <a:r>
              <a:rPr lang="en-GB" dirty="0"/>
              <a:t>weak vector </a:t>
            </a:r>
            <a:r>
              <a:rPr lang="en-GB" dirty="0" smtClean="0"/>
              <a:t>bosons:</a:t>
            </a:r>
          </a:p>
          <a:p>
            <a:pPr marL="0" indent="0">
              <a:buNone/>
            </a:pPr>
            <a:r>
              <a:rPr lang="en-GB" dirty="0" err="1" smtClean="0"/>
              <a:t>y</a:t>
            </a:r>
            <a:r>
              <a:rPr lang="en-GB" baseline="-25000" dirty="0" err="1" smtClean="0"/>
              <a:t>V</a:t>
            </a:r>
            <a:r>
              <a:rPr lang="en-GB" baseline="-25000" dirty="0" err="1"/>
              <a:t>,i</a:t>
            </a:r>
            <a:r>
              <a:rPr lang="en-GB" dirty="0"/>
              <a:t> = √ </a:t>
            </a:r>
            <a:r>
              <a:rPr lang="en-GB" dirty="0" err="1"/>
              <a:t>κ</a:t>
            </a:r>
            <a:r>
              <a:rPr lang="en-GB" baseline="-25000" dirty="0" err="1"/>
              <a:t>V,i</a:t>
            </a:r>
            <a:r>
              <a:rPr lang="en-GB" dirty="0"/>
              <a:t> </a:t>
            </a:r>
            <a:r>
              <a:rPr lang="en-GB" dirty="0" err="1"/>
              <a:t>g</a:t>
            </a:r>
            <a:r>
              <a:rPr lang="en-GB" baseline="-25000" dirty="0" err="1"/>
              <a:t>V</a:t>
            </a:r>
            <a:r>
              <a:rPr lang="en-GB" baseline="-25000" dirty="0"/>
              <a:t>/</a:t>
            </a:r>
            <a:r>
              <a:rPr lang="en-GB" baseline="-25000" dirty="0" err="1"/>
              <a:t>i</a:t>
            </a:r>
            <a:r>
              <a:rPr lang="en-GB" dirty="0"/>
              <a:t>/2v = √</a:t>
            </a:r>
            <a:r>
              <a:rPr lang="en-GB" dirty="0" err="1"/>
              <a:t>κ</a:t>
            </a:r>
            <a:r>
              <a:rPr lang="en-GB" baseline="-25000" dirty="0" err="1"/>
              <a:t>V,i</a:t>
            </a:r>
            <a:r>
              <a:rPr lang="en-GB" dirty="0" err="1"/>
              <a:t>m</a:t>
            </a:r>
            <a:r>
              <a:rPr lang="en-GB" baseline="-25000" dirty="0" err="1"/>
              <a:t>V</a:t>
            </a:r>
            <a:r>
              <a:rPr lang="en-GB" baseline="-25000" dirty="0" smtClean="0"/>
              <a:t>/</a:t>
            </a:r>
            <a:r>
              <a:rPr lang="en-GB" baseline="-25000" dirty="0" err="1" smtClean="0"/>
              <a:t>i</a:t>
            </a:r>
            <a:r>
              <a:rPr lang="en-GB" dirty="0"/>
              <a:t>/v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For fermions:</a:t>
            </a:r>
          </a:p>
          <a:p>
            <a:pPr marL="0" indent="0">
              <a:buNone/>
            </a:pPr>
            <a:r>
              <a:rPr lang="en-GB" dirty="0" err="1" smtClean="0"/>
              <a:t>y</a:t>
            </a:r>
            <a:r>
              <a:rPr lang="en-GB" baseline="-25000" dirty="0" err="1" smtClean="0"/>
              <a:t>F</a:t>
            </a:r>
            <a:r>
              <a:rPr lang="en-GB" baseline="-25000" dirty="0" err="1"/>
              <a:t>,i</a:t>
            </a:r>
            <a:r>
              <a:rPr lang="en-GB" dirty="0"/>
              <a:t> = </a:t>
            </a:r>
            <a:r>
              <a:rPr lang="en-GB" dirty="0" err="1"/>
              <a:t>κ</a:t>
            </a:r>
            <a:r>
              <a:rPr lang="en-GB" baseline="-25000" dirty="0" err="1"/>
              <a:t>F,i</a:t>
            </a:r>
            <a:r>
              <a:rPr lang="en-GB" dirty="0" err="1"/>
              <a:t>g</a:t>
            </a:r>
            <a:r>
              <a:rPr lang="en-GB" baseline="-25000" dirty="0" err="1"/>
              <a:t>F</a:t>
            </a:r>
            <a:r>
              <a:rPr lang="en-GB" baseline="-25000" dirty="0"/>
              <a:t>/</a:t>
            </a:r>
            <a:r>
              <a:rPr lang="en-GB" baseline="-25000" dirty="0" err="1"/>
              <a:t>i</a:t>
            </a:r>
            <a:r>
              <a:rPr lang="en-GB" dirty="0"/>
              <a:t>/ √2 = </a:t>
            </a:r>
            <a:r>
              <a:rPr lang="en-GB" dirty="0" err="1"/>
              <a:t>κ</a:t>
            </a:r>
            <a:r>
              <a:rPr lang="en-GB" baseline="-25000" dirty="0" err="1"/>
              <a:t>F,i</a:t>
            </a:r>
            <a:r>
              <a:rPr lang="en-GB" dirty="0" err="1"/>
              <a:t>m</a:t>
            </a:r>
            <a:r>
              <a:rPr lang="en-GB" baseline="-25000" dirty="0" err="1"/>
              <a:t>F</a:t>
            </a:r>
            <a:r>
              <a:rPr lang="en-GB" baseline="-25000" dirty="0"/>
              <a:t>/</a:t>
            </a:r>
            <a:r>
              <a:rPr lang="en-GB" baseline="-25000" dirty="0" err="1"/>
              <a:t>i</a:t>
            </a:r>
            <a:r>
              <a:rPr lang="en-GB" dirty="0"/>
              <a:t>/v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Line </a:t>
            </a:r>
            <a:r>
              <a:rPr lang="en-GB" dirty="0"/>
              <a:t>indicates the predicted dependence on the particle mass for the SM Higgs boson	</a:t>
            </a:r>
          </a:p>
          <a:p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576" y="1676852"/>
            <a:ext cx="4580424" cy="43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37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7328"/>
            <a:ext cx="9144000" cy="3181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differential cross sections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17712"/>
            <a:ext cx="5584707" cy="203856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Get access to the loop </a:t>
            </a:r>
            <a:r>
              <a:rPr lang="en-US" dirty="0"/>
              <a:t>structure where </a:t>
            </a:r>
            <a:r>
              <a:rPr lang="en-US" dirty="0" smtClean="0"/>
              <a:t>there may be new physics</a:t>
            </a:r>
          </a:p>
          <a:p>
            <a:r>
              <a:rPr lang="en-US" dirty="0" smtClean="0"/>
              <a:t>ATLAS </a:t>
            </a:r>
            <a:r>
              <a:rPr lang="en-US" dirty="0" err="1"/>
              <a:t>H→γγ</a:t>
            </a:r>
            <a:r>
              <a:rPr lang="en-US" dirty="0"/>
              <a:t> and ZZ </a:t>
            </a:r>
            <a:r>
              <a:rPr lang="en-US" dirty="0" smtClean="0"/>
              <a:t>and more coming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56277"/>
            <a:ext cx="9144000" cy="322246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447000" y="1663700"/>
            <a:ext cx="3696999" cy="1422405"/>
            <a:chOff x="5447000" y="1663700"/>
            <a:chExt cx="3696999" cy="142240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7000" y="1663700"/>
              <a:ext cx="3696999" cy="142240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95091" y="1804269"/>
              <a:ext cx="367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03193" y="2280580"/>
              <a:ext cx="367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48095" y="2640755"/>
              <a:ext cx="367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3956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460" y="2394296"/>
            <a:ext cx="3725427" cy="36188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847227"/>
            <a:ext cx="4255374" cy="30594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87" y="2582066"/>
            <a:ext cx="7841677" cy="3338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327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Anything</a:t>
            </a:r>
            <a:r>
              <a:rPr lang="pt-PT" dirty="0" smtClean="0"/>
              <a:t>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γγ</a:t>
            </a:r>
            <a:r>
              <a:rPr lang="pt-PT" dirty="0" smtClean="0"/>
              <a:t> = 750 </a:t>
            </a:r>
            <a:r>
              <a:rPr lang="pt-PT" dirty="0" err="1" smtClean="0"/>
              <a:t>front</a:t>
            </a:r>
            <a:r>
              <a:rPr lang="pt-PT" dirty="0" smtClean="0"/>
              <a:t>?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54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87" y="2394296"/>
            <a:ext cx="8195365" cy="384894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706813" y="2377150"/>
            <a:ext cx="2773961" cy="133460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47550" y="3655506"/>
            <a:ext cx="108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FF0000"/>
                </a:solidFill>
              </a:rPr>
              <a:t>≈750GeV</a:t>
            </a:r>
            <a:endParaRPr lang="pt-PT" b="1" dirty="0">
              <a:solidFill>
                <a:srgbClr val="FF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123727" y="977414"/>
            <a:ext cx="4968553" cy="1411199"/>
            <a:chOff x="2123727" y="977414"/>
            <a:chExt cx="4968553" cy="1411199"/>
          </a:xfrm>
        </p:grpSpPr>
        <p:pic>
          <p:nvPicPr>
            <p:cNvPr id="14" name="Picture 13" descr="h_stamp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3727" y="977415"/>
              <a:ext cx="1099333" cy="1346532"/>
            </a:xfrm>
            <a:prstGeom prst="rect">
              <a:avLst/>
            </a:prstGeom>
          </p:spPr>
        </p:pic>
        <p:pic>
          <p:nvPicPr>
            <p:cNvPr id="15" name="Picture 14" descr="Hbig_stamp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9832" y="977415"/>
              <a:ext cx="1124386" cy="1375164"/>
            </a:xfrm>
            <a:prstGeom prst="rect">
              <a:avLst/>
            </a:prstGeom>
          </p:spPr>
        </p:pic>
        <p:pic>
          <p:nvPicPr>
            <p:cNvPr id="16" name="Picture 15" descr="A_stamp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5356" y="977414"/>
              <a:ext cx="1122708" cy="1375163"/>
            </a:xfrm>
            <a:prstGeom prst="rect">
              <a:avLst/>
            </a:prstGeom>
          </p:spPr>
        </p:pic>
        <p:pic>
          <p:nvPicPr>
            <p:cNvPr id="17" name="Picture 16" descr="Hmin_stamp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1460" y="977414"/>
              <a:ext cx="1122708" cy="1375163"/>
            </a:xfrm>
            <a:prstGeom prst="rect">
              <a:avLst/>
            </a:prstGeom>
          </p:spPr>
        </p:pic>
        <p:pic>
          <p:nvPicPr>
            <p:cNvPr id="18" name="Picture 17" descr="Hplus_stamp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0152" y="977415"/>
              <a:ext cx="1152128" cy="1411198"/>
            </a:xfrm>
            <a:prstGeom prst="rect">
              <a:avLst/>
            </a:prstGeom>
          </p:spPr>
        </p:pic>
      </p:grpSp>
      <p:cxnSp>
        <p:nvCxnSpPr>
          <p:cNvPr id="23" name="Straight Arrow Connector 22"/>
          <p:cNvCxnSpPr/>
          <p:nvPr/>
        </p:nvCxnSpPr>
        <p:spPr>
          <a:xfrm>
            <a:off x="2738196" y="2323947"/>
            <a:ext cx="0" cy="124083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878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60236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Coupling</a:t>
            </a:r>
            <a:r>
              <a:rPr lang="pt-PT" dirty="0" smtClean="0"/>
              <a:t> to quarks: </a:t>
            </a:r>
            <a:r>
              <a:rPr lang="pt-PT" dirty="0" err="1" smtClean="0"/>
              <a:t>our</a:t>
            </a:r>
            <a:r>
              <a:rPr lang="pt-PT" dirty="0" smtClean="0"/>
              <a:t> </a:t>
            </a:r>
            <a:r>
              <a:rPr lang="pt-PT" dirty="0" err="1" smtClean="0"/>
              <a:t>pet</a:t>
            </a:r>
            <a:r>
              <a:rPr lang="pt-PT" dirty="0" smtClean="0"/>
              <a:t> </a:t>
            </a:r>
            <a:r>
              <a:rPr lang="pt-PT" dirty="0" err="1" smtClean="0"/>
              <a:t>channels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LIP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06" y="1082763"/>
            <a:ext cx="4418476" cy="5482710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Important</a:t>
            </a:r>
            <a:r>
              <a:rPr lang="pt-PT" dirty="0" smtClean="0"/>
              <a:t> </a:t>
            </a:r>
            <a:r>
              <a:rPr lang="pt-PT" dirty="0" err="1" smtClean="0"/>
              <a:t>channels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still</a:t>
            </a:r>
            <a:r>
              <a:rPr lang="pt-PT" dirty="0" smtClean="0"/>
              <a:t> </a:t>
            </a:r>
            <a:r>
              <a:rPr lang="pt-PT" dirty="0" err="1" smtClean="0"/>
              <a:t>poorly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!</a:t>
            </a:r>
            <a:endParaRPr lang="pt-PT" dirty="0"/>
          </a:p>
          <a:p>
            <a:pPr lvl="1"/>
            <a:r>
              <a:rPr lang="pt-PT" dirty="0" err="1" smtClean="0"/>
              <a:t>ttH</a:t>
            </a:r>
            <a:r>
              <a:rPr lang="pt-PT" dirty="0" smtClean="0"/>
              <a:t> – </a:t>
            </a:r>
            <a:r>
              <a:rPr lang="pt-PT" dirty="0" err="1" smtClean="0"/>
              <a:t>direct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r>
              <a:rPr lang="pt-PT" dirty="0" smtClean="0"/>
              <a:t> to top quarks</a:t>
            </a:r>
          </a:p>
          <a:p>
            <a:pPr lvl="1"/>
            <a:r>
              <a:rPr lang="pt-PT" dirty="0" smtClean="0"/>
              <a:t>VH-&gt;</a:t>
            </a:r>
            <a:r>
              <a:rPr lang="pt-PT" dirty="0" err="1" smtClean="0"/>
              <a:t>bb</a:t>
            </a:r>
            <a:r>
              <a:rPr lang="pt-PT" dirty="0" smtClean="0"/>
              <a:t> – </a:t>
            </a:r>
            <a:r>
              <a:rPr lang="pt-PT" dirty="0" err="1" smtClean="0"/>
              <a:t>coupling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b quarks</a:t>
            </a:r>
          </a:p>
          <a:p>
            <a:pPr lvl="1"/>
            <a:r>
              <a:rPr lang="en-US" dirty="0" smtClean="0"/>
              <a:t>Can tell us about CP-violation in Higgs sector? Time will tell.</a:t>
            </a:r>
          </a:p>
          <a:p>
            <a:endParaRPr lang="en-US" dirty="0" smtClean="0"/>
          </a:p>
          <a:p>
            <a:r>
              <a:rPr lang="en-US" dirty="0" err="1" smtClean="0"/>
              <a:t>ttH</a:t>
            </a:r>
            <a:r>
              <a:rPr lang="en-US" dirty="0" smtClean="0"/>
              <a:t>: </a:t>
            </a:r>
            <a:r>
              <a:rPr lang="en-US" dirty="0" err="1" smtClean="0"/>
              <a:t>μ</a:t>
            </a:r>
            <a:r>
              <a:rPr lang="en-US" baseline="-25000" dirty="0" err="1" smtClean="0"/>
              <a:t>ttH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1.7 </a:t>
            </a:r>
            <a:r>
              <a:rPr lang="en-US" dirty="0"/>
              <a:t>± </a:t>
            </a:r>
            <a:r>
              <a:rPr lang="en-US" dirty="0" smtClean="0"/>
              <a:t>0.8</a:t>
            </a:r>
            <a:endParaRPr lang="en-US" dirty="0"/>
          </a:p>
          <a:p>
            <a:pPr lvl="1"/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γγ</a:t>
            </a:r>
            <a:r>
              <a:rPr lang="pt-PT" dirty="0" smtClean="0"/>
              <a:t>) </a:t>
            </a:r>
            <a:r>
              <a:rPr lang="pt-PT" dirty="0" err="1" smtClean="0"/>
              <a:t>low</a:t>
            </a:r>
            <a:r>
              <a:rPr lang="pt-PT" dirty="0" smtClean="0"/>
              <a:t> – </a:t>
            </a:r>
            <a:r>
              <a:rPr lang="pt-PT" dirty="0" err="1" smtClean="0"/>
              <a:t>large</a:t>
            </a:r>
            <a:r>
              <a:rPr lang="pt-PT" dirty="0" smtClean="0"/>
              <a:t> </a:t>
            </a:r>
            <a:r>
              <a:rPr lang="pt-PT" dirty="0" err="1" smtClean="0"/>
              <a:t>statistical</a:t>
            </a:r>
            <a:r>
              <a:rPr lang="pt-PT" dirty="0" smtClean="0"/>
              <a:t> </a:t>
            </a:r>
            <a:r>
              <a:rPr lang="pt-PT" dirty="0" err="1" smtClean="0"/>
              <a:t>uncertainty</a:t>
            </a:r>
            <a:r>
              <a:rPr lang="pt-PT" dirty="0" smtClean="0"/>
              <a:t> </a:t>
            </a:r>
            <a:endParaRPr lang="pt-PT" dirty="0"/>
          </a:p>
          <a:p>
            <a:pPr lvl="1"/>
            <a:r>
              <a:rPr lang="en-US" dirty="0" err="1" smtClean="0"/>
              <a:t>tth</a:t>
            </a:r>
            <a:r>
              <a:rPr lang="en-US" dirty="0"/>
              <a:t>(ML</a:t>
            </a:r>
            <a:r>
              <a:rPr lang="en-US" dirty="0" smtClean="0"/>
              <a:t>) high – driven by 2lep0τ and 2lep1τ</a:t>
            </a:r>
            <a:endParaRPr lang="en-US" dirty="0"/>
          </a:p>
          <a:p>
            <a:pPr lvl="1"/>
            <a:r>
              <a:rPr lang="en-US" dirty="0" err="1" smtClean="0"/>
              <a:t>tth</a:t>
            </a:r>
            <a:r>
              <a:rPr lang="en-US" dirty="0"/>
              <a:t>(bb) </a:t>
            </a:r>
            <a:r>
              <a:rPr lang="en-US" dirty="0" smtClean="0"/>
              <a:t>high  - driven by </a:t>
            </a:r>
            <a:r>
              <a:rPr lang="en-US" dirty="0" err="1" smtClean="0"/>
              <a:t>dilepton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VH(bb): </a:t>
            </a:r>
            <a:r>
              <a:rPr lang="en-US" dirty="0" err="1" smtClean="0"/>
              <a:t>μ</a:t>
            </a:r>
            <a:r>
              <a:rPr lang="en-US" baseline="-25000" dirty="0" err="1" smtClean="0"/>
              <a:t>VH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0.21 </a:t>
            </a:r>
            <a:r>
              <a:rPr lang="en-US" dirty="0"/>
              <a:t>± </a:t>
            </a:r>
            <a:r>
              <a:rPr lang="en-US" dirty="0" smtClean="0"/>
              <a:t>0.51</a:t>
            </a:r>
          </a:p>
          <a:p>
            <a:pPr lvl="1"/>
            <a:r>
              <a:rPr lang="en-US" dirty="0" smtClean="0"/>
              <a:t>Low in all channels (WH, ZH)</a:t>
            </a:r>
          </a:p>
          <a:p>
            <a:endParaRPr lang="en-US" dirty="0" smtClean="0"/>
          </a:p>
          <a:p>
            <a:r>
              <a:rPr lang="en-US" dirty="0" smtClean="0"/>
              <a:t>But nothing to get excited about	</a:t>
            </a:r>
          </a:p>
          <a:p>
            <a:pPr lvl="1"/>
            <a:r>
              <a:rPr lang="en-US" dirty="0" smtClean="0"/>
              <a:t>…YET!</a:t>
            </a:r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55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499" y="3251470"/>
            <a:ext cx="4592725" cy="33140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478" y="1082762"/>
            <a:ext cx="2183073" cy="1010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478" y="2092943"/>
            <a:ext cx="2183073" cy="1158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181" y="3250728"/>
            <a:ext cx="4431043" cy="31770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472" y="1157310"/>
            <a:ext cx="2728928" cy="187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1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6528" y="1232017"/>
            <a:ext cx="8270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404040"/>
                </a:solidFill>
              </a:rPr>
              <a:t>But the Standard Model is not complete; there are still many unanswered questions.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8723"/>
          </a:xfrm>
        </p:spPr>
        <p:txBody>
          <a:bodyPr>
            <a:normAutofit/>
          </a:bodyPr>
          <a:lstStyle/>
          <a:p>
            <a:r>
              <a:rPr lang="en-US" dirty="0" smtClean="0"/>
              <a:t>Going beyond </a:t>
            </a:r>
            <a:r>
              <a:rPr lang="en-US" dirty="0"/>
              <a:t>the standard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6527" y="5806738"/>
            <a:ext cx="41334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How does gravity fit into all of this? </a:t>
            </a:r>
          </a:p>
        </p:txBody>
      </p:sp>
      <p:sp>
        <p:nvSpPr>
          <p:cNvPr id="7" name="Rectangle 6"/>
          <p:cNvSpPr/>
          <p:nvPr/>
        </p:nvSpPr>
        <p:spPr>
          <a:xfrm>
            <a:off x="416528" y="4846179"/>
            <a:ext cx="80437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04040"/>
                </a:solidFill>
              </a:rPr>
              <a:t>Why are there exactly three generations of quarks and leptons</a:t>
            </a:r>
            <a:r>
              <a:rPr lang="en-US" sz="2000" dirty="0" smtClean="0">
                <a:solidFill>
                  <a:srgbClr val="404040"/>
                </a:solidFill>
              </a:rPr>
              <a:t>? What is the explanation for the observed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pattern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particle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masses?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6527" y="3946702"/>
            <a:ext cx="80843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263B86"/>
                </a:solidFill>
              </a:rPr>
              <a:t>Are quarks and leptons actually fundamental, or made up of even more fundamental particles?</a:t>
            </a:r>
          </a:p>
        </p:txBody>
      </p:sp>
      <p:sp>
        <p:nvSpPr>
          <p:cNvPr id="9" name="Rectangle 8"/>
          <p:cNvSpPr/>
          <p:nvPr/>
        </p:nvSpPr>
        <p:spPr>
          <a:xfrm>
            <a:off x="416528" y="3121223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404040"/>
                </a:solidFill>
              </a:rPr>
              <a:t>What is this "dark matter" that we can't see </a:t>
            </a:r>
            <a:r>
              <a:rPr lang="en-US" sz="2000" dirty="0" smtClean="0">
                <a:solidFill>
                  <a:srgbClr val="404040"/>
                </a:solidFill>
              </a:rPr>
              <a:t>but </a:t>
            </a:r>
            <a:r>
              <a:rPr lang="en-US" sz="2000" dirty="0">
                <a:solidFill>
                  <a:srgbClr val="404040"/>
                </a:solidFill>
              </a:rPr>
              <a:t>has visible gravitational effects in the cosmos?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6527" y="2182504"/>
            <a:ext cx="7941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BE0204"/>
                </a:solidFill>
              </a:rPr>
              <a:t>Why do we observe matter and almost no antimatter if we believe there is a symmetry between the two in the universe</a:t>
            </a:r>
            <a:r>
              <a:rPr lang="en-US" sz="2000" dirty="0" smtClean="0">
                <a:solidFill>
                  <a:srgbClr val="BE0204"/>
                </a:solidFill>
              </a:rPr>
              <a:t>?</a:t>
            </a:r>
            <a:endParaRPr lang="en-US" sz="2000" dirty="0">
              <a:solidFill>
                <a:srgbClr val="BE0204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9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2291" y="1193264"/>
            <a:ext cx="78932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tx2"/>
                </a:solidFill>
              </a:rPr>
              <a:t>There are a </a:t>
            </a:r>
            <a:r>
              <a:rPr lang="en-US" sz="2400" dirty="0">
                <a:solidFill>
                  <a:schemeClr val="tx2"/>
                </a:solidFill>
              </a:rPr>
              <a:t>large number of models which predict new physics at the TeV scale accessible at the LHC: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Supersymmetry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(SUSY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Extra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Extended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Higgs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Sector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e.g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 SUSY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Grand Unified Theories (SU(5), O(10), E6, …)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Leptoquarks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New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Heavy Gauge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Bosons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Technicolour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Compositeness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dirty="0">
                <a:solidFill>
                  <a:schemeClr val="accent4"/>
                </a:solidFill>
              </a:rPr>
              <a:t>Any of this </a:t>
            </a:r>
            <a:r>
              <a:rPr lang="en-US" sz="2400" dirty="0" smtClean="0">
                <a:solidFill>
                  <a:schemeClr val="accent4"/>
                </a:solidFill>
              </a:rPr>
              <a:t>could still be found at the LHC and most have a connection to the Higgs boson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possible theories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6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27"/>
          </a:xfrm>
        </p:spPr>
        <p:txBody>
          <a:bodyPr>
            <a:normAutofit/>
          </a:bodyPr>
          <a:lstStyle/>
          <a:p>
            <a:r>
              <a:rPr lang="en-US" dirty="0" smtClean="0"/>
              <a:t>Invisible Higgs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27085" y="1202414"/>
            <a:ext cx="8693143" cy="243586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Arial"/>
              </a:rPr>
              <a:t>Direct searches for Dark Matter </a:t>
            </a:r>
            <a:r>
              <a:rPr lang="en-US" dirty="0" smtClean="0">
                <a:latin typeface="Arial"/>
              </a:rPr>
              <a:t>usually hidden </a:t>
            </a:r>
            <a:r>
              <a:rPr lang="en-US" dirty="0">
                <a:latin typeface="Arial"/>
              </a:rPr>
              <a:t>in deep caverns for low noise. But there is another </a:t>
            </a:r>
            <a:r>
              <a:rPr lang="en-US" dirty="0" smtClean="0">
                <a:latin typeface="Arial"/>
              </a:rPr>
              <a:t>way…</a:t>
            </a:r>
            <a:endParaRPr lang="en-US" dirty="0">
              <a:latin typeface="Arial"/>
            </a:endParaRPr>
          </a:p>
          <a:p>
            <a:pPr lvl="1"/>
            <a:r>
              <a:rPr lang="en-US" dirty="0">
                <a:latin typeface="Arial"/>
              </a:rPr>
              <a:t>Dark matter has mass! </a:t>
            </a:r>
            <a:r>
              <a:rPr lang="en-US" dirty="0" smtClean="0">
                <a:latin typeface="Arial"/>
              </a:rPr>
              <a:t>Should </a:t>
            </a:r>
            <a:r>
              <a:rPr lang="en-US" dirty="0">
                <a:latin typeface="Arial"/>
              </a:rPr>
              <a:t>couple to the </a:t>
            </a:r>
            <a:r>
              <a:rPr lang="en-US" dirty="0" smtClean="0">
                <a:latin typeface="Arial"/>
              </a:rPr>
              <a:t>Higgs. Do we see it?</a:t>
            </a:r>
            <a:endParaRPr lang="en-US" dirty="0">
              <a:latin typeface="Arial"/>
            </a:endParaRPr>
          </a:p>
          <a:p>
            <a:pPr lvl="1"/>
            <a:r>
              <a:rPr lang="en-US" dirty="0">
                <a:latin typeface="Arial"/>
              </a:rPr>
              <a:t>Weakly interacting particles would leave no trace in detector – “Invisible” Higgs decays</a:t>
            </a:r>
          </a:p>
          <a:p>
            <a:pPr lvl="1"/>
            <a:r>
              <a:rPr lang="en-US" dirty="0">
                <a:latin typeface="Arial"/>
              </a:rPr>
              <a:t>Could be e.g. </a:t>
            </a:r>
            <a:r>
              <a:rPr lang="en-US" dirty="0" err="1">
                <a:latin typeface="Arial"/>
              </a:rPr>
              <a:t>neutralinos</a:t>
            </a:r>
            <a:r>
              <a:rPr lang="en-US" dirty="0">
                <a:latin typeface="Arial"/>
              </a:rPr>
              <a:t> in SUSY scenario</a:t>
            </a:r>
          </a:p>
          <a:p>
            <a:pPr lvl="1"/>
            <a:r>
              <a:rPr lang="en-US" dirty="0">
                <a:latin typeface="Arial"/>
              </a:rPr>
              <a:t>Would contribute to total Higgs </a:t>
            </a:r>
            <a:r>
              <a:rPr lang="en-US" dirty="0" smtClean="0">
                <a:latin typeface="Arial"/>
              </a:rPr>
              <a:t>width – we can search it at the LHC</a:t>
            </a:r>
            <a:endParaRPr lang="en-US" dirty="0">
              <a:latin typeface="Arial"/>
            </a:endParaRP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86" y="3638279"/>
            <a:ext cx="4832126" cy="27180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14" y="3437611"/>
            <a:ext cx="4918100" cy="2913328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416" y="3437611"/>
            <a:ext cx="3414731" cy="327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2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Invisible Higgs</a:t>
            </a:r>
          </a:p>
        </p:txBody>
      </p:sp>
      <p:sp>
        <p:nvSpPr>
          <p:cNvPr id="5734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93395" indent="-26669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66762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93467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20171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46876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73581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00286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26990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900" smtClean="0"/>
              <a:t>R. Gonçalo - Seminário Coimbra</a:t>
            </a:r>
            <a:endParaRPr lang="en-US" sz="1300" dirty="0">
              <a:latin typeface="Times New Roman" charset="0"/>
            </a:endParaRPr>
          </a:p>
        </p:txBody>
      </p:sp>
      <p:pic>
        <p:nvPicPr>
          <p:cNvPr id="5734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096" y="1791202"/>
            <a:ext cx="5522150" cy="406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98" y="1791202"/>
            <a:ext cx="2992398" cy="227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12"/>
          <p:cNvSpPr txBox="1">
            <a:spLocks noChangeArrowheads="1"/>
          </p:cNvSpPr>
          <p:nvPr/>
        </p:nvSpPr>
        <p:spPr bwMode="auto">
          <a:xfrm>
            <a:off x="383931" y="4179471"/>
            <a:ext cx="3578915" cy="139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560"/>
              </a:spcAft>
            </a:pPr>
            <a:r>
              <a:rPr lang="en-US" sz="1900" dirty="0">
                <a:solidFill>
                  <a:srgbClr val="0001D6"/>
                </a:solidFill>
              </a:rPr>
              <a:t>Require </a:t>
            </a:r>
            <a:r>
              <a:rPr lang="en-US" sz="1900" dirty="0" err="1">
                <a:solidFill>
                  <a:srgbClr val="0001D6"/>
                </a:solidFill>
              </a:rPr>
              <a:t>dileptons</a:t>
            </a:r>
            <a:r>
              <a:rPr lang="en-US" sz="1900" dirty="0">
                <a:solidFill>
                  <a:srgbClr val="0001D6"/>
                </a:solidFill>
              </a:rPr>
              <a:t> from Z </a:t>
            </a:r>
          </a:p>
          <a:p>
            <a:pPr eaLnBrk="1" hangingPunct="1">
              <a:spcAft>
                <a:spcPts val="560"/>
              </a:spcAft>
            </a:pPr>
            <a:r>
              <a:rPr lang="en-US" sz="1900" dirty="0">
                <a:solidFill>
                  <a:srgbClr val="0001D6"/>
                </a:solidFill>
              </a:rPr>
              <a:t>Back to back </a:t>
            </a:r>
            <a:r>
              <a:rPr lang="en-US" sz="1900" dirty="0" smtClean="0">
                <a:solidFill>
                  <a:srgbClr val="0001D6"/>
                </a:solidFill>
              </a:rPr>
              <a:t>with Missing </a:t>
            </a:r>
            <a:r>
              <a:rPr lang="en-US" sz="1900" dirty="0">
                <a:solidFill>
                  <a:srgbClr val="0001D6"/>
                </a:solidFill>
              </a:rPr>
              <a:t>E</a:t>
            </a:r>
            <a:r>
              <a:rPr lang="en-US" sz="1900" baseline="-25000" dirty="0">
                <a:solidFill>
                  <a:srgbClr val="0001D6"/>
                </a:solidFill>
              </a:rPr>
              <a:t>T</a:t>
            </a:r>
            <a:r>
              <a:rPr lang="en-US" sz="1900" dirty="0">
                <a:solidFill>
                  <a:srgbClr val="0001D6"/>
                </a:solidFill>
              </a:rPr>
              <a:t> </a:t>
            </a:r>
            <a:r>
              <a:rPr lang="en-US" sz="1900" baseline="-25000" dirty="0">
                <a:solidFill>
                  <a:srgbClr val="0001D6"/>
                </a:solidFill>
              </a:rPr>
              <a:t> </a:t>
            </a:r>
            <a:r>
              <a:rPr lang="en-US" sz="1900" dirty="0">
                <a:solidFill>
                  <a:srgbClr val="0001D6"/>
                </a:solidFill>
              </a:rPr>
              <a:t>and </a:t>
            </a:r>
            <a:r>
              <a:rPr lang="en-US" sz="1900" dirty="0" err="1">
                <a:solidFill>
                  <a:srgbClr val="0001D6"/>
                </a:solidFill>
              </a:rPr>
              <a:t>p</a:t>
            </a:r>
            <a:r>
              <a:rPr lang="en-US" sz="1900" baseline="-25000" dirty="0" err="1">
                <a:solidFill>
                  <a:srgbClr val="0001D6"/>
                </a:solidFill>
              </a:rPr>
              <a:t>T</a:t>
            </a:r>
            <a:r>
              <a:rPr lang="en-US" sz="1900" dirty="0">
                <a:solidFill>
                  <a:srgbClr val="0001D6"/>
                </a:solidFill>
              </a:rPr>
              <a:t>(</a:t>
            </a:r>
            <a:r>
              <a:rPr lang="en-US" sz="1900" dirty="0" err="1">
                <a:solidFill>
                  <a:srgbClr val="0001D6"/>
                </a:solidFill>
                <a:latin typeface="Brush Script MT Italic" charset="0"/>
                <a:cs typeface="Brush Script MT Italic" charset="0"/>
              </a:rPr>
              <a:t>ll</a:t>
            </a:r>
            <a:r>
              <a:rPr lang="en-US" sz="1900" dirty="0">
                <a:solidFill>
                  <a:srgbClr val="0001D6"/>
                </a:solidFill>
              </a:rPr>
              <a:t>) </a:t>
            </a:r>
          </a:p>
          <a:p>
            <a:pPr eaLnBrk="1" hangingPunct="1">
              <a:spcAft>
                <a:spcPts val="560"/>
              </a:spcAft>
            </a:pPr>
            <a:r>
              <a:rPr lang="en-US" sz="1900" dirty="0">
                <a:solidFill>
                  <a:srgbClr val="0001D6"/>
                </a:solidFill>
              </a:rPr>
              <a:t>No jets </a:t>
            </a:r>
          </a:p>
        </p:txBody>
      </p:sp>
      <p:sp>
        <p:nvSpPr>
          <p:cNvPr id="57350" name="TextBox 13"/>
          <p:cNvSpPr txBox="1">
            <a:spLocks noChangeArrowheads="1"/>
          </p:cNvSpPr>
          <p:nvPr/>
        </p:nvSpPr>
        <p:spPr bwMode="auto">
          <a:xfrm>
            <a:off x="5103935" y="5475873"/>
            <a:ext cx="3042926" cy="37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008000"/>
                </a:solidFill>
              </a:rPr>
              <a:t>Main backgrounds ZZ, WZ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78691" y="6135099"/>
            <a:ext cx="6612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Claire Shepherd</a:t>
            </a:r>
            <a:r>
              <a:rPr lang="fr-FR" dirty="0"/>
              <a:t>-</a:t>
            </a:r>
            <a:r>
              <a:rPr lang="fr-FR" dirty="0" err="1"/>
              <a:t>Themistocleous</a:t>
            </a:r>
            <a:r>
              <a:rPr lang="fr-FR" dirty="0"/>
              <a:t> - 26th Rencontres de Blois 2014 </a:t>
            </a:r>
            <a:endParaRPr lang="en-US" sz="3200" dirty="0">
              <a:latin typeface="Times New Roman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4174" y="1052966"/>
            <a:ext cx="7631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interaction of gauge bosons with fermions is (very) well described by the  Standard Model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148" y="2130335"/>
            <a:ext cx="8783494" cy="351113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328"/>
          </a:xfrm>
        </p:spPr>
        <p:txBody>
          <a:bodyPr>
            <a:normAutofit/>
          </a:bodyPr>
          <a:lstStyle/>
          <a:p>
            <a:r>
              <a:rPr lang="en-US" dirty="0"/>
              <a:t>Standard </a:t>
            </a:r>
            <a:r>
              <a:rPr lang="en-US" dirty="0" smtClean="0"/>
              <a:t>model interactions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83348" y="5641466"/>
            <a:ext cx="2057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</a:rPr>
              <a:t>Photon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massless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710" y="5664761"/>
            <a:ext cx="2057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</a:rPr>
              <a:t>Gluons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massless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98920" y="5629002"/>
            <a:ext cx="2057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</a:rPr>
              <a:t>W+, W-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very massive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79402" y="5626651"/>
            <a:ext cx="2057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</a:rPr>
              <a:t>Z</a:t>
            </a:r>
            <a:r>
              <a:rPr lang="en-US" sz="2400" b="1" baseline="30000" dirty="0" smtClean="0">
                <a:solidFill>
                  <a:schemeClr val="accent4"/>
                </a:solidFill>
              </a:rPr>
              <a:t>0</a:t>
            </a:r>
            <a:endParaRPr lang="en-US" sz="2400" b="1" dirty="0" smtClean="0">
              <a:solidFill>
                <a:schemeClr val="accent4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very massive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438"/>
          </a:xfrm>
        </p:spPr>
        <p:txBody>
          <a:bodyPr/>
          <a:lstStyle/>
          <a:p>
            <a:r>
              <a:rPr lang="en-US" dirty="0" smtClean="0"/>
              <a:t>A bit of fun…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610" y="3699900"/>
            <a:ext cx="8845710" cy="272162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What if…</a:t>
            </a:r>
          </a:p>
          <a:p>
            <a:pPr lvl="1"/>
            <a:r>
              <a:rPr lang="en-US" dirty="0" smtClean="0"/>
              <a:t>At higher orders, Higgs potential doesn’t have to be stable</a:t>
            </a:r>
          </a:p>
          <a:p>
            <a:pPr lvl="1"/>
            <a:r>
              <a:rPr lang="en-US" dirty="0" smtClean="0"/>
              <a:t>Depending on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 and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second minimum can be lower than EW minimum ⇒ tunneling between EW vacuum and true vacuum?!</a:t>
            </a:r>
          </a:p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0000FF"/>
                </a:solidFill>
              </a:rPr>
              <a:t>For a narrow band of values of the top quark and Higgs boson masses, the Standard Model Higgs potential develops a shallow local minimum at energies of about 10</a:t>
            </a:r>
            <a:r>
              <a:rPr lang="en-US" baseline="30000" dirty="0" smtClean="0">
                <a:solidFill>
                  <a:srgbClr val="0000FF"/>
                </a:solidFill>
              </a:rPr>
              <a:t>16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, where primordial inflation could have started in a cold metastable state</a:t>
            </a:r>
            <a:r>
              <a:rPr lang="en-US" dirty="0" smtClean="0"/>
              <a:t>”, I. </a:t>
            </a:r>
            <a:r>
              <a:rPr lang="en-US" dirty="0" err="1" smtClean="0"/>
              <a:t>Masina</a:t>
            </a:r>
            <a:r>
              <a:rPr lang="en-US" dirty="0" smtClean="0"/>
              <a:t>, arXiv</a:t>
            </a:r>
            <a:r>
              <a:rPr lang="en-US" dirty="0"/>
              <a:t>:1403.5244 [</a:t>
            </a:r>
            <a:r>
              <a:rPr lang="en-US" dirty="0" err="1"/>
              <a:t>astro-ph.CO</a:t>
            </a:r>
            <a:r>
              <a:rPr lang="en-US" dirty="0"/>
              <a:t>]</a:t>
            </a:r>
          </a:p>
          <a:p>
            <a:pPr lvl="1"/>
            <a:r>
              <a:rPr lang="en-US" dirty="0" smtClean="0"/>
              <a:t>See also: V. </a:t>
            </a:r>
            <a:r>
              <a:rPr lang="en-US" dirty="0" err="1" smtClean="0"/>
              <a:t>Brachina</a:t>
            </a:r>
            <a:r>
              <a:rPr lang="en-US" dirty="0" smtClean="0"/>
              <a:t>, </a:t>
            </a:r>
            <a:r>
              <a:rPr lang="en-US" dirty="0" err="1" smtClean="0"/>
              <a:t>Moriond</a:t>
            </a:r>
            <a:r>
              <a:rPr lang="en-US" dirty="0" smtClean="0"/>
              <a:t> 2014 (</a:t>
            </a:r>
            <a:r>
              <a:rPr lang="hu-HU" dirty="0"/>
              <a:t>Phys.Rev.Lett.111, 241801 (2013</a:t>
            </a:r>
            <a:r>
              <a:rPr lang="hu-HU" dirty="0" smtClean="0"/>
              <a:t>))</a:t>
            </a:r>
            <a:r>
              <a:rPr lang="en-US" dirty="0" smtClean="0"/>
              <a:t>, G. </a:t>
            </a:r>
            <a:r>
              <a:rPr lang="en-US" dirty="0" err="1" smtClean="0"/>
              <a:t>Degrassi</a:t>
            </a:r>
            <a:r>
              <a:rPr lang="en-US" dirty="0" smtClean="0"/>
              <a:t> et al, </a:t>
            </a:r>
            <a:r>
              <a:rPr lang="en-US" dirty="0"/>
              <a:t>arXiv:</a:t>
            </a:r>
            <a:r>
              <a:rPr lang="en-US" dirty="0" smtClean="0"/>
              <a:t>1205.6497v2; </a:t>
            </a:r>
            <a:r>
              <a:rPr lang="en-US" dirty="0" err="1" smtClean="0"/>
              <a:t>R.Contino</a:t>
            </a:r>
            <a:r>
              <a:rPr lang="en-US" dirty="0" smtClean="0"/>
              <a:t>, Workshop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fisica</a:t>
            </a:r>
            <a:r>
              <a:rPr lang="en-US" dirty="0" smtClean="0"/>
              <a:t> p-p a LHC, 2013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7200" y="994268"/>
            <a:ext cx="8388510" cy="2289568"/>
            <a:chOff x="457200" y="1218404"/>
            <a:chExt cx="8388510" cy="2289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682446"/>
              <a:ext cx="4784841" cy="1626293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358522" y="1218404"/>
              <a:ext cx="3487188" cy="2289568"/>
              <a:chOff x="1422401" y="1358900"/>
              <a:chExt cx="3487188" cy="228956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2401" y="1358900"/>
                <a:ext cx="3487188" cy="2289568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743197" y="3262453"/>
                <a:ext cx="31663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1-loop effective potential</a:t>
                </a:r>
                <a:endParaRPr lang="en-US" dirty="0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105075" y="994268"/>
            <a:ext cx="3840245" cy="2705632"/>
            <a:chOff x="4623207" y="394866"/>
            <a:chExt cx="3578800" cy="24781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3207" y="394866"/>
              <a:ext cx="3578800" cy="241066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943207" y="2503684"/>
              <a:ext cx="2764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RG-improved potential</a:t>
              </a:r>
              <a:endParaRPr lang="en-US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0" y="915795"/>
            <a:ext cx="5005465" cy="2784105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8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4" y="3191114"/>
            <a:ext cx="8686800" cy="3021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427" y="625849"/>
            <a:ext cx="3897546" cy="1341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321" y="2417315"/>
            <a:ext cx="5453583" cy="3781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292" y="397328"/>
            <a:ext cx="45613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universe seems to live near a critical condition</a:t>
            </a:r>
          </a:p>
          <a:p>
            <a:r>
              <a:rPr lang="en-US" dirty="0"/>
              <a:t>JHEP 1208 (2012) </a:t>
            </a:r>
            <a:r>
              <a:rPr lang="en-US" dirty="0" smtClean="0"/>
              <a:t>098</a:t>
            </a:r>
          </a:p>
          <a:p>
            <a:r>
              <a:rPr lang="en-US" sz="2400" dirty="0" smtClean="0"/>
              <a:t>Why?!</a:t>
            </a:r>
          </a:p>
          <a:p>
            <a:r>
              <a:rPr lang="en-US" sz="2400" dirty="0" smtClean="0"/>
              <a:t>Explained by underlying theory?</a:t>
            </a:r>
          </a:p>
          <a:p>
            <a:r>
              <a:rPr lang="en-US" sz="2400" dirty="0" smtClean="0"/>
              <a:t>Anthropic principle?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5375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45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Where we stand now?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36240" y="937329"/>
            <a:ext cx="5683560" cy="5615555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The Higgs may very well be a window into the new physics which we know must exist</a:t>
            </a:r>
          </a:p>
          <a:p>
            <a:r>
              <a:rPr lang="en-GB" dirty="0" smtClean="0"/>
              <a:t>We now have very precise results from the Higgs sector</a:t>
            </a:r>
          </a:p>
          <a:p>
            <a:r>
              <a:rPr lang="en-GB" dirty="0" smtClean="0"/>
              <a:t>And no surprises (yet?)</a:t>
            </a:r>
          </a:p>
          <a:p>
            <a:endParaRPr lang="en-GB" dirty="0" smtClean="0"/>
          </a:p>
          <a:p>
            <a:r>
              <a:rPr lang="en-GB" sz="4100" b="1" dirty="0" smtClean="0"/>
              <a:t>But the truth is out there! Must keep looking!</a:t>
            </a:r>
            <a:endParaRPr lang="en-GB" sz="41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485900"/>
            <a:ext cx="2997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67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1" y="60635"/>
            <a:ext cx="8496707" cy="679736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6879" y="60684"/>
            <a:ext cx="52393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End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4174" y="910644"/>
            <a:ext cx="9009825" cy="5847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FFFFFF"/>
                </a:solidFill>
              </a:rPr>
              <a:t>Goldstein, ‘Classical Mechanics’, </a:t>
            </a:r>
            <a:r>
              <a:rPr lang="en-GB" sz="1600" dirty="0">
                <a:solidFill>
                  <a:srgbClr val="FFFFFF"/>
                </a:solidFill>
              </a:rPr>
              <a:t>‪Addison-Wesley Publishing Company (1980‬</a:t>
            </a:r>
            <a:r>
              <a:rPr lang="en-GB" sz="1600" dirty="0" smtClean="0">
                <a:solidFill>
                  <a:srgbClr val="FFFFFF"/>
                </a:solidFill>
              </a:rPr>
              <a:t>)</a:t>
            </a:r>
            <a:endParaRPr lang="en-US" sz="1600" dirty="0">
              <a:solidFill>
                <a:srgbClr val="FFFFFF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FFFFFF"/>
                </a:solidFill>
              </a:rPr>
              <a:t>D. Griffiths, ‘Introduction to Elementary Particles ', John Wiley and Sons (1987</a:t>
            </a:r>
            <a:r>
              <a:rPr lang="en-US" sz="1600" dirty="0" smtClean="0">
                <a:solidFill>
                  <a:srgbClr val="FFFFFF"/>
                </a:solidFill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Exposição “Partículas – do Bosão de </a:t>
            </a:r>
            <a:r>
              <a:rPr lang="pt-PT" sz="1600" dirty="0" err="1">
                <a:solidFill>
                  <a:srgbClr val="FFFFFF"/>
                </a:solidFill>
              </a:rPr>
              <a:t>Higgs</a:t>
            </a:r>
            <a:r>
              <a:rPr lang="pt-PT" sz="1600" dirty="0">
                <a:solidFill>
                  <a:srgbClr val="FFFFFF"/>
                </a:solidFill>
              </a:rPr>
              <a:t> à Matéria Escura”: </a:t>
            </a:r>
            <a:r>
              <a:rPr lang="pt-PT" sz="1600" dirty="0">
                <a:solidFill>
                  <a:srgbClr val="FFFFFF"/>
                </a:solidFill>
                <a:hlinkClick r:id="rId3"/>
              </a:rPr>
              <a:t>http://www.lip.pt/particulas/</a:t>
            </a:r>
            <a:endParaRPr lang="pt-PT" sz="16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PT" sz="1600" dirty="0" err="1">
                <a:solidFill>
                  <a:srgbClr val="FFFFFF"/>
                </a:solidFill>
              </a:rPr>
              <a:t>Wikipedia</a:t>
            </a:r>
            <a:r>
              <a:rPr lang="pt-PT" sz="1600" dirty="0">
                <a:solidFill>
                  <a:srgbClr val="FFFFFF"/>
                </a:solidFill>
              </a:rPr>
              <a:t>: </a:t>
            </a:r>
            <a:r>
              <a:rPr lang="pt-PT" sz="1600" dirty="0">
                <a:solidFill>
                  <a:srgbClr val="FFFFFF"/>
                </a:solidFill>
                <a:hlinkClick r:id="rId4"/>
              </a:rPr>
              <a:t>https://en.wikipedia.org/</a:t>
            </a:r>
            <a:endParaRPr lang="pt-PT" sz="16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M. </a:t>
            </a:r>
            <a:r>
              <a:rPr lang="pt-PT" sz="1600" dirty="0" err="1">
                <a:solidFill>
                  <a:srgbClr val="FFFFFF"/>
                </a:solidFill>
              </a:rPr>
              <a:t>Thompson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Modern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Particle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Physics</a:t>
            </a:r>
            <a:r>
              <a:rPr lang="pt-PT" sz="1600" dirty="0">
                <a:solidFill>
                  <a:srgbClr val="FFFFFF"/>
                </a:solidFill>
              </a:rPr>
              <a:t>, Cambridge </a:t>
            </a:r>
            <a:r>
              <a:rPr lang="pt-PT" sz="1600" dirty="0" err="1">
                <a:solidFill>
                  <a:srgbClr val="FFFFFF"/>
                </a:solidFill>
              </a:rPr>
              <a:t>University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Press</a:t>
            </a:r>
            <a:r>
              <a:rPr lang="pt-PT" sz="1600" dirty="0">
                <a:solidFill>
                  <a:srgbClr val="FFFFFF"/>
                </a:solidFill>
              </a:rPr>
              <a:t>, 2013</a:t>
            </a: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J. </a:t>
            </a:r>
            <a:r>
              <a:rPr lang="pt-PT" sz="1600" dirty="0" err="1">
                <a:solidFill>
                  <a:srgbClr val="FFFFFF"/>
                </a:solidFill>
              </a:rPr>
              <a:t>Butterworth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Smashing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Physics</a:t>
            </a:r>
            <a:r>
              <a:rPr lang="pt-PT" sz="1600" dirty="0">
                <a:solidFill>
                  <a:srgbClr val="FFFFFF"/>
                </a:solidFill>
              </a:rPr>
              <a:t> – </a:t>
            </a:r>
            <a:r>
              <a:rPr lang="pt-PT" sz="1600" dirty="0" err="1">
                <a:solidFill>
                  <a:srgbClr val="FFFFFF"/>
                </a:solidFill>
              </a:rPr>
              <a:t>inside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world’s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biggest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experiment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Headline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Publishing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Group</a:t>
            </a:r>
            <a:r>
              <a:rPr lang="pt-PT" sz="1600" dirty="0">
                <a:solidFill>
                  <a:srgbClr val="FFFFFF"/>
                </a:solidFill>
              </a:rPr>
              <a:t>, 2014</a:t>
            </a: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J.C. Romão,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need</a:t>
            </a:r>
            <a:r>
              <a:rPr lang="pt-PT" sz="1600" dirty="0">
                <a:solidFill>
                  <a:srgbClr val="FFFFFF"/>
                </a:solidFill>
              </a:rPr>
              <a:t> for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Higgs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boson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in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Standard </a:t>
            </a:r>
            <a:r>
              <a:rPr lang="pt-PT" sz="1600" dirty="0" err="1">
                <a:solidFill>
                  <a:srgbClr val="FFFFFF"/>
                </a:solidFill>
              </a:rPr>
              <a:t>Model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private</a:t>
            </a:r>
            <a:r>
              <a:rPr lang="pt-PT" sz="1600" dirty="0">
                <a:solidFill>
                  <a:srgbClr val="FFFFFF"/>
                </a:solidFill>
              </a:rPr>
              <a:t> note, </a:t>
            </a:r>
            <a:r>
              <a:rPr lang="pt-PT" sz="1600" dirty="0">
                <a:solidFill>
                  <a:srgbClr val="FFFFFF"/>
                </a:solidFill>
                <a:hlinkClick r:id="rId5"/>
              </a:rPr>
              <a:t>http://porthos.ist.utl.pt/CTQFT/</a:t>
            </a:r>
            <a:endParaRPr lang="pt-PT" sz="16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PT" sz="1600" dirty="0" err="1">
                <a:solidFill>
                  <a:srgbClr val="FFFFFF"/>
                </a:solidFill>
              </a:rPr>
              <a:t>W.Murray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behalf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of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ATLAS </a:t>
            </a:r>
            <a:r>
              <a:rPr lang="pt-PT" sz="1600" dirty="0" err="1">
                <a:solidFill>
                  <a:srgbClr val="FFFFFF"/>
                </a:solidFill>
              </a:rPr>
              <a:t>and</a:t>
            </a:r>
            <a:r>
              <a:rPr lang="pt-PT" sz="1600" dirty="0">
                <a:solidFill>
                  <a:srgbClr val="FFFFFF"/>
                </a:solidFill>
              </a:rPr>
              <a:t> CMS </a:t>
            </a:r>
            <a:r>
              <a:rPr lang="pt-PT" sz="1600" dirty="0" err="1">
                <a:solidFill>
                  <a:srgbClr val="FFFFFF"/>
                </a:solidFill>
              </a:rPr>
              <a:t>Collaborations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proceedings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of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2011 </a:t>
            </a:r>
            <a:r>
              <a:rPr lang="pt-PT" sz="1600" dirty="0" err="1">
                <a:solidFill>
                  <a:srgbClr val="FFFFFF"/>
                </a:solidFill>
              </a:rPr>
              <a:t>Europhysics</a:t>
            </a:r>
            <a:r>
              <a:rPr lang="pt-PT" sz="1600" dirty="0">
                <a:solidFill>
                  <a:srgbClr val="FFFFFF"/>
                </a:solidFill>
              </a:rPr>
              <a:t> Conference </a:t>
            </a:r>
            <a:r>
              <a:rPr lang="pt-PT" sz="1600" dirty="0" err="1">
                <a:solidFill>
                  <a:srgbClr val="FFFFFF"/>
                </a:solidFill>
              </a:rPr>
              <a:t>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High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Energy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Physics</a:t>
            </a:r>
            <a:r>
              <a:rPr lang="pt-PT" sz="1600" dirty="0">
                <a:solidFill>
                  <a:srgbClr val="FFFFFF"/>
                </a:solidFill>
              </a:rPr>
              <a:t>, EPS-HEP 2011, </a:t>
            </a:r>
            <a:r>
              <a:rPr lang="pt-PT" sz="1600" dirty="0" err="1">
                <a:solidFill>
                  <a:srgbClr val="FFFFFF"/>
                </a:solidFill>
              </a:rPr>
              <a:t>July</a:t>
            </a:r>
            <a:r>
              <a:rPr lang="pt-PT" sz="1600" dirty="0">
                <a:solidFill>
                  <a:srgbClr val="FFFFFF"/>
                </a:solidFill>
              </a:rPr>
              <a:t> 21-27, 2011 Grenoble, </a:t>
            </a:r>
            <a:r>
              <a:rPr lang="pt-PT" sz="1600" dirty="0" err="1">
                <a:solidFill>
                  <a:srgbClr val="FFFFFF"/>
                </a:solidFill>
              </a:rPr>
              <a:t>Rhône-Alpes</a:t>
            </a:r>
            <a:r>
              <a:rPr lang="pt-PT" sz="1600" dirty="0">
                <a:solidFill>
                  <a:srgbClr val="FFFFFF"/>
                </a:solidFill>
              </a:rPr>
              <a:t>, France, </a:t>
            </a:r>
            <a:r>
              <a:rPr lang="pt-PT" sz="1600" dirty="0" err="1">
                <a:solidFill>
                  <a:srgbClr val="FFFFFF"/>
                </a:solidFill>
              </a:rPr>
              <a:t>PoS</a:t>
            </a:r>
            <a:r>
              <a:rPr lang="pt-PT" sz="1600" dirty="0">
                <a:solidFill>
                  <a:srgbClr val="FFFFFF"/>
                </a:solidFill>
              </a:rPr>
              <a:t> (EPS-HEP2011) 031</a:t>
            </a: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LEP </a:t>
            </a:r>
            <a:r>
              <a:rPr lang="pt-PT" sz="1600" dirty="0" err="1">
                <a:solidFill>
                  <a:srgbClr val="FFFFFF"/>
                </a:solidFill>
              </a:rPr>
              <a:t>Electroweak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Working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Group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Precision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Electroweak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Measurements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and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Constraints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Standard </a:t>
            </a:r>
            <a:r>
              <a:rPr lang="pt-PT" sz="1600" dirty="0" err="1">
                <a:solidFill>
                  <a:srgbClr val="FFFFFF"/>
                </a:solidFill>
              </a:rPr>
              <a:t>Model</a:t>
            </a:r>
            <a:r>
              <a:rPr lang="pt-PT" sz="1600" dirty="0">
                <a:solidFill>
                  <a:srgbClr val="FFFFFF"/>
                </a:solidFill>
              </a:rPr>
              <a:t>, CERN-PH-EP-2010-095, </a:t>
            </a:r>
            <a:r>
              <a:rPr lang="pt-PT" sz="1600" dirty="0" err="1">
                <a:solidFill>
                  <a:srgbClr val="FFFFFF"/>
                </a:solidFill>
              </a:rPr>
              <a:t>July</a:t>
            </a:r>
            <a:r>
              <a:rPr lang="pt-PT" sz="1600" dirty="0">
                <a:solidFill>
                  <a:srgbClr val="FFFFFF"/>
                </a:solidFill>
              </a:rPr>
              <a:t> 2010</a:t>
            </a: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LHC </a:t>
            </a:r>
            <a:r>
              <a:rPr lang="pt-PT" sz="1600" dirty="0" err="1">
                <a:solidFill>
                  <a:srgbClr val="FFFFFF"/>
                </a:solidFill>
              </a:rPr>
              <a:t>Higgs</a:t>
            </a:r>
            <a:r>
              <a:rPr lang="pt-PT" sz="1600" dirty="0">
                <a:solidFill>
                  <a:srgbClr val="FFFFFF"/>
                </a:solidFill>
              </a:rPr>
              <a:t> Cross </a:t>
            </a:r>
            <a:r>
              <a:rPr lang="pt-PT" sz="1600" dirty="0" err="1">
                <a:solidFill>
                  <a:srgbClr val="FFFFFF"/>
                </a:solidFill>
              </a:rPr>
              <a:t>Section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Working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Group</a:t>
            </a:r>
            <a:r>
              <a:rPr lang="pt-PT" sz="1600" dirty="0">
                <a:solidFill>
                  <a:srgbClr val="FFFFFF"/>
                </a:solidFill>
              </a:rPr>
              <a:t>: </a:t>
            </a:r>
            <a:r>
              <a:rPr lang="pt-PT" sz="1600" dirty="0">
                <a:solidFill>
                  <a:srgbClr val="FFFFFF"/>
                </a:solidFill>
                <a:hlinkClick r:id="rId6"/>
              </a:rPr>
              <a:t>https://twiki.cern.ch/twiki/bin/view/LHCPhysics/LHCHXSWG</a:t>
            </a:r>
            <a:endParaRPr lang="pt-PT" sz="16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CMS </a:t>
            </a:r>
            <a:r>
              <a:rPr lang="pt-PT" sz="1600" dirty="0" err="1">
                <a:solidFill>
                  <a:srgbClr val="FFFFFF"/>
                </a:solidFill>
              </a:rPr>
              <a:t>Collaboration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Constraints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spin-</a:t>
            </a:r>
            <a:r>
              <a:rPr lang="pt-PT" sz="1600" dirty="0" err="1">
                <a:solidFill>
                  <a:srgbClr val="FFFFFF"/>
                </a:solidFill>
              </a:rPr>
              <a:t>parity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and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anomalous</a:t>
            </a:r>
            <a:r>
              <a:rPr lang="pt-PT" sz="1600" dirty="0">
                <a:solidFill>
                  <a:srgbClr val="FFFFFF"/>
                </a:solidFill>
              </a:rPr>
              <a:t> HVV </a:t>
            </a:r>
            <a:r>
              <a:rPr lang="pt-PT" sz="1600" dirty="0" err="1">
                <a:solidFill>
                  <a:srgbClr val="FFFFFF"/>
                </a:solidFill>
              </a:rPr>
              <a:t>couplings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of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Higgs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boson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in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proton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collisions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at</a:t>
            </a:r>
            <a:r>
              <a:rPr lang="pt-PT" sz="1600" dirty="0">
                <a:solidFill>
                  <a:srgbClr val="FFFFFF"/>
                </a:solidFill>
              </a:rPr>
              <a:t> 7 </a:t>
            </a:r>
            <a:r>
              <a:rPr lang="pt-PT" sz="1600" dirty="0" err="1">
                <a:solidFill>
                  <a:srgbClr val="FFFFFF"/>
                </a:solidFill>
              </a:rPr>
              <a:t>and</a:t>
            </a:r>
            <a:r>
              <a:rPr lang="pt-PT" sz="1600" dirty="0">
                <a:solidFill>
                  <a:srgbClr val="FFFFFF"/>
                </a:solidFill>
              </a:rPr>
              <a:t> 8 </a:t>
            </a:r>
            <a:r>
              <a:rPr lang="pt-PT" sz="1600" dirty="0" err="1">
                <a:solidFill>
                  <a:srgbClr val="FFFFFF"/>
                </a:solidFill>
              </a:rPr>
              <a:t>TeV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en-US" sz="1600" dirty="0">
                <a:solidFill>
                  <a:srgbClr val="FFFFFF"/>
                </a:solidFill>
              </a:rPr>
              <a:t>Phys. Rev. D 92, 012004, 2015</a:t>
            </a:r>
            <a:endParaRPr lang="pt-PT" sz="16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ATLAS </a:t>
            </a:r>
            <a:r>
              <a:rPr lang="pt-PT" sz="1600" dirty="0" err="1">
                <a:solidFill>
                  <a:srgbClr val="FFFFFF"/>
                </a:solidFill>
              </a:rPr>
              <a:t>and</a:t>
            </a:r>
            <a:r>
              <a:rPr lang="pt-PT" sz="1600" dirty="0">
                <a:solidFill>
                  <a:srgbClr val="FFFFFF"/>
                </a:solidFill>
              </a:rPr>
              <a:t> CMS </a:t>
            </a:r>
            <a:r>
              <a:rPr lang="pt-PT" sz="1600" dirty="0" err="1">
                <a:solidFill>
                  <a:srgbClr val="FFFFFF"/>
                </a:solidFill>
              </a:rPr>
              <a:t>Collaborations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Combined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Measurement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of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Higgs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Boson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Mass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in</a:t>
            </a:r>
            <a:r>
              <a:rPr lang="pt-PT" sz="1600" dirty="0">
                <a:solidFill>
                  <a:srgbClr val="FFFFFF"/>
                </a:solidFill>
              </a:rPr>
              <a:t> pp </a:t>
            </a:r>
            <a:r>
              <a:rPr lang="pt-PT" sz="1600" dirty="0" err="1">
                <a:solidFill>
                  <a:srgbClr val="FFFFFF"/>
                </a:solidFill>
              </a:rPr>
              <a:t>Collisions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at</a:t>
            </a:r>
            <a:r>
              <a:rPr lang="pt-PT" sz="1600" dirty="0">
                <a:solidFill>
                  <a:srgbClr val="FFFFFF"/>
                </a:solidFill>
              </a:rPr>
              <a:t> s√=7 </a:t>
            </a:r>
            <a:r>
              <a:rPr lang="pt-PT" sz="1600" dirty="0" err="1">
                <a:solidFill>
                  <a:srgbClr val="FFFFFF"/>
                </a:solidFill>
              </a:rPr>
              <a:t>and</a:t>
            </a:r>
            <a:r>
              <a:rPr lang="pt-PT" sz="1600" dirty="0">
                <a:solidFill>
                  <a:srgbClr val="FFFFFF"/>
                </a:solidFill>
              </a:rPr>
              <a:t> 8 </a:t>
            </a:r>
            <a:r>
              <a:rPr lang="pt-PT" sz="1600" dirty="0" err="1">
                <a:solidFill>
                  <a:srgbClr val="FFFFFF"/>
                </a:solidFill>
              </a:rPr>
              <a:t>TeV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with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ATLAS </a:t>
            </a:r>
            <a:r>
              <a:rPr lang="pt-PT" sz="1600" dirty="0" err="1">
                <a:solidFill>
                  <a:srgbClr val="FFFFFF"/>
                </a:solidFill>
              </a:rPr>
              <a:t>and</a:t>
            </a:r>
            <a:r>
              <a:rPr lang="pt-PT" sz="1600" dirty="0">
                <a:solidFill>
                  <a:srgbClr val="FFFFFF"/>
                </a:solidFill>
              </a:rPr>
              <a:t> CMS </a:t>
            </a:r>
            <a:r>
              <a:rPr lang="pt-PT" sz="1600" dirty="0" err="1">
                <a:solidFill>
                  <a:srgbClr val="FFFFFF"/>
                </a:solidFill>
              </a:rPr>
              <a:t>Experiments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Phys</a:t>
            </a:r>
            <a:r>
              <a:rPr lang="pt-PT" sz="1600" dirty="0">
                <a:solidFill>
                  <a:srgbClr val="FFFFFF"/>
                </a:solidFill>
              </a:rPr>
              <a:t>. Rev. </a:t>
            </a:r>
            <a:r>
              <a:rPr lang="pt-PT" sz="1600" dirty="0" err="1">
                <a:solidFill>
                  <a:srgbClr val="FFFFFF"/>
                </a:solidFill>
              </a:rPr>
              <a:t>Lett</a:t>
            </a:r>
            <a:r>
              <a:rPr lang="pt-PT" sz="1600" dirty="0">
                <a:solidFill>
                  <a:srgbClr val="FFFFFF"/>
                </a:solidFill>
              </a:rPr>
              <a:t>. 114, </a:t>
            </a:r>
            <a:r>
              <a:rPr lang="pt-PT" sz="1600" dirty="0" smtClean="0">
                <a:solidFill>
                  <a:srgbClr val="FFFFFF"/>
                </a:solidFill>
              </a:rPr>
              <a:t>191803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dirty="0" err="1">
                <a:solidFill>
                  <a:srgbClr val="FFFFFF"/>
                </a:solidFill>
              </a:rPr>
              <a:t>Masina</a:t>
            </a:r>
            <a:r>
              <a:rPr lang="en-US" dirty="0">
                <a:solidFill>
                  <a:srgbClr val="FFFFFF"/>
                </a:solidFill>
              </a:rPr>
              <a:t>, arXiv:1403.5244 [</a:t>
            </a:r>
            <a:r>
              <a:rPr lang="en-US" dirty="0" err="1">
                <a:solidFill>
                  <a:srgbClr val="FFFFFF"/>
                </a:solidFill>
              </a:rPr>
              <a:t>astro-ph.CO</a:t>
            </a:r>
            <a:r>
              <a:rPr lang="en-US" dirty="0" smtClean="0">
                <a:solidFill>
                  <a:srgbClr val="FFFFFF"/>
                </a:solidFill>
              </a:rPr>
              <a:t>], V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dirty="0" err="1">
                <a:solidFill>
                  <a:srgbClr val="FFFFFF"/>
                </a:solidFill>
              </a:rPr>
              <a:t>Brachina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Moriond</a:t>
            </a:r>
            <a:r>
              <a:rPr lang="en-US" dirty="0">
                <a:solidFill>
                  <a:srgbClr val="FFFFFF"/>
                </a:solidFill>
              </a:rPr>
              <a:t> 2014 (</a:t>
            </a:r>
            <a:r>
              <a:rPr lang="hu-HU" dirty="0">
                <a:solidFill>
                  <a:srgbClr val="FFFFFF"/>
                </a:solidFill>
              </a:rPr>
              <a:t>Phys.Rev.Lett.111, 241801 (2013))</a:t>
            </a:r>
            <a:r>
              <a:rPr lang="en-US" dirty="0">
                <a:solidFill>
                  <a:srgbClr val="FFFFFF"/>
                </a:solidFill>
              </a:rPr>
              <a:t>, G. </a:t>
            </a:r>
            <a:r>
              <a:rPr lang="en-US" dirty="0" err="1">
                <a:solidFill>
                  <a:srgbClr val="FFFFFF"/>
                </a:solidFill>
              </a:rPr>
              <a:t>Degrassi</a:t>
            </a:r>
            <a:r>
              <a:rPr lang="en-US" dirty="0">
                <a:solidFill>
                  <a:srgbClr val="FFFFFF"/>
                </a:solidFill>
              </a:rPr>
              <a:t> et al, arXiv:1205.6497v2; </a:t>
            </a:r>
            <a:r>
              <a:rPr lang="en-US" dirty="0" err="1">
                <a:solidFill>
                  <a:srgbClr val="FFFFFF"/>
                </a:solidFill>
              </a:rPr>
              <a:t>R.Contino</a:t>
            </a:r>
            <a:r>
              <a:rPr lang="en-US" dirty="0">
                <a:solidFill>
                  <a:srgbClr val="FFFFFF"/>
                </a:solidFill>
              </a:rPr>
              <a:t>, Workshop </a:t>
            </a:r>
            <a:r>
              <a:rPr lang="en-US" dirty="0" err="1">
                <a:solidFill>
                  <a:srgbClr val="FFFFFF"/>
                </a:solidFill>
              </a:rPr>
              <a:t>sulla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fisica</a:t>
            </a:r>
            <a:r>
              <a:rPr lang="en-US" dirty="0">
                <a:solidFill>
                  <a:srgbClr val="FFFFFF"/>
                </a:solidFill>
              </a:rPr>
              <a:t> p-p a LHC, </a:t>
            </a:r>
            <a:r>
              <a:rPr lang="en-US" dirty="0" smtClean="0">
                <a:solidFill>
                  <a:srgbClr val="FFFFFF"/>
                </a:solidFill>
              </a:rPr>
              <a:t>2013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13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Coimbra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64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59470"/>
            <a:ext cx="5189553" cy="41083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337" y="1259470"/>
            <a:ext cx="4484021" cy="410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66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9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Channel combination with gory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62846"/>
            <a:ext cx="8993256" cy="5718737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Assumptions:</a:t>
            </a:r>
          </a:p>
          <a:p>
            <a:pPr lvl="1"/>
            <a:r>
              <a:rPr lang="en-US" dirty="0"/>
              <a:t>Single resonance (at </a:t>
            </a:r>
            <a:r>
              <a:rPr lang="en-US" dirty="0" err="1">
                <a:solidFill>
                  <a:srgbClr val="FF6600"/>
                </a:solidFill>
              </a:rPr>
              <a:t>m</a:t>
            </a:r>
            <a:r>
              <a:rPr lang="en-US" baseline="-25000" dirty="0" err="1">
                <a:solidFill>
                  <a:srgbClr val="FF6600"/>
                </a:solidFill>
              </a:rPr>
              <a:t>H</a:t>
            </a:r>
            <a:r>
              <a:rPr lang="en-US" dirty="0">
                <a:solidFill>
                  <a:srgbClr val="FF6600"/>
                </a:solidFill>
              </a:rPr>
              <a:t> = 125.5GeV</a:t>
            </a:r>
            <a:r>
              <a:rPr lang="en-US" dirty="0"/>
              <a:t>)</a:t>
            </a:r>
          </a:p>
          <a:p>
            <a:pPr lvl="1"/>
            <a:r>
              <a:rPr lang="en-US" dirty="0" smtClean="0"/>
              <a:t>No </a:t>
            </a:r>
            <a:r>
              <a:rPr lang="en-US" dirty="0"/>
              <a:t>modification of tensor structure of SM </a:t>
            </a:r>
            <a:r>
              <a:rPr lang="en-US" dirty="0" err="1"/>
              <a:t>Lagrangian</a:t>
            </a:r>
            <a:r>
              <a:rPr lang="en-US" dirty="0"/>
              <a:t>: </a:t>
            </a:r>
          </a:p>
          <a:p>
            <a:pPr lvl="2"/>
            <a:r>
              <a:rPr lang="en-US" dirty="0"/>
              <a:t>i.e. </a:t>
            </a:r>
            <a:r>
              <a:rPr lang="en-US" dirty="0">
                <a:solidFill>
                  <a:srgbClr val="0000FF"/>
                </a:solidFill>
              </a:rPr>
              <a:t>H has J</a:t>
            </a:r>
            <a:r>
              <a:rPr lang="en-US" baseline="30000" dirty="0">
                <a:solidFill>
                  <a:srgbClr val="0000FF"/>
                </a:solidFill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 = 0</a:t>
            </a:r>
            <a:r>
              <a:rPr lang="en-US" baseline="30000" dirty="0">
                <a:solidFill>
                  <a:srgbClr val="0000FF"/>
                </a:solidFill>
              </a:rPr>
              <a:t>+</a:t>
            </a:r>
          </a:p>
          <a:p>
            <a:pPr lvl="1"/>
            <a:r>
              <a:rPr lang="en-US" dirty="0"/>
              <a:t>Narrow width approximation holds</a:t>
            </a:r>
          </a:p>
          <a:p>
            <a:pPr lvl="2"/>
            <a:r>
              <a:rPr lang="en-US" dirty="0"/>
              <a:t>i.e. rate for process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H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f is:</a:t>
            </a:r>
          </a:p>
          <a:p>
            <a:endParaRPr lang="en-US" dirty="0"/>
          </a:p>
          <a:p>
            <a:r>
              <a:rPr lang="en-US" b="1" dirty="0"/>
              <a:t>Free parameters </a:t>
            </a:r>
            <a:r>
              <a:rPr lang="en-US" dirty="0"/>
              <a:t>in framework:</a:t>
            </a:r>
          </a:p>
          <a:p>
            <a:pPr lvl="1"/>
            <a:r>
              <a:rPr lang="en-US" dirty="0"/>
              <a:t>Coupling scale factors: </a:t>
            </a:r>
            <a:r>
              <a:rPr lang="en-US" dirty="0" smtClean="0">
                <a:solidFill>
                  <a:srgbClr val="FF0000"/>
                </a:solidFill>
              </a:rPr>
              <a:t>κ</a:t>
            </a:r>
            <a:r>
              <a:rPr lang="en-US" baseline="-25000" dirty="0" smtClean="0">
                <a:solidFill>
                  <a:srgbClr val="FF0000"/>
                </a:solidFill>
              </a:rPr>
              <a:t>j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 smtClean="0"/>
              <a:t>Total </a:t>
            </a:r>
            <a:r>
              <a:rPr lang="en-US" dirty="0"/>
              <a:t>Higgs width: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κ</a:t>
            </a:r>
            <a:r>
              <a:rPr lang="en-US" baseline="-25000" dirty="0">
                <a:solidFill>
                  <a:schemeClr val="tx2">
                    <a:lumMod val="75000"/>
                  </a:schemeClr>
                </a:solidFill>
              </a:rPr>
              <a:t>H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</a:p>
          <a:p>
            <a:pPr lvl="1"/>
            <a:r>
              <a:rPr lang="en-US" dirty="0"/>
              <a:t>Or ratios of coupling scale factors: </a:t>
            </a:r>
            <a:r>
              <a:rPr lang="en-US" dirty="0" err="1">
                <a:solidFill>
                  <a:srgbClr val="008000"/>
                </a:solidFill>
              </a:rPr>
              <a:t>λ</a:t>
            </a:r>
            <a:r>
              <a:rPr lang="en-US" baseline="-25000" dirty="0" err="1">
                <a:solidFill>
                  <a:srgbClr val="008000"/>
                </a:solidFill>
              </a:rPr>
              <a:t>ij</a:t>
            </a:r>
            <a:r>
              <a:rPr lang="en-US" dirty="0">
                <a:solidFill>
                  <a:srgbClr val="008000"/>
                </a:solidFill>
              </a:rPr>
              <a:t> = </a:t>
            </a:r>
            <a:r>
              <a:rPr lang="en-US" dirty="0" err="1">
                <a:solidFill>
                  <a:srgbClr val="008000"/>
                </a:solidFill>
              </a:rPr>
              <a:t>κ</a:t>
            </a:r>
            <a:r>
              <a:rPr lang="en-US" baseline="-25000" dirty="0" err="1">
                <a:solidFill>
                  <a:srgbClr val="008000"/>
                </a:solidFill>
              </a:rPr>
              <a:t>i</a:t>
            </a:r>
            <a:r>
              <a:rPr lang="en-US" dirty="0">
                <a:solidFill>
                  <a:srgbClr val="008000"/>
                </a:solidFill>
              </a:rPr>
              <a:t> / </a:t>
            </a:r>
            <a:r>
              <a:rPr lang="en-US" dirty="0" err="1">
                <a:solidFill>
                  <a:srgbClr val="008000"/>
                </a:solidFill>
              </a:rPr>
              <a:t>κ</a:t>
            </a:r>
            <a:r>
              <a:rPr lang="en-US" baseline="-25000" dirty="0" err="1">
                <a:solidFill>
                  <a:srgbClr val="008000"/>
                </a:solidFill>
              </a:rPr>
              <a:t>j</a:t>
            </a:r>
            <a:endParaRPr lang="en-US" baseline="-25000" dirty="0">
              <a:solidFill>
                <a:srgbClr val="008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Tree-level motivated framework 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seful for </a:t>
            </a:r>
            <a:r>
              <a:rPr lang="en-US" b="1" dirty="0" smtClean="0"/>
              <a:t>studying deviations </a:t>
            </a:r>
            <a:r>
              <a:rPr lang="en-US" dirty="0" smtClean="0"/>
              <a:t>in data with respect to expectations </a:t>
            </a:r>
          </a:p>
          <a:p>
            <a:pPr lvl="2"/>
            <a:r>
              <a:rPr lang="en-US" dirty="0" smtClean="0"/>
              <a:t>E.g. extract coupling scale factor to </a:t>
            </a:r>
            <a:r>
              <a:rPr lang="en-US" dirty="0" smtClean="0">
                <a:solidFill>
                  <a:srgbClr val="0000FF"/>
                </a:solidFill>
              </a:rPr>
              <a:t>weak bosons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V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by setting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 =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Z</a:t>
            </a:r>
            <a:r>
              <a:rPr lang="en-US" dirty="0" smtClean="0">
                <a:solidFill>
                  <a:srgbClr val="0000FF"/>
                </a:solidFill>
              </a:rPr>
              <a:t> =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V</a:t>
            </a:r>
            <a:endParaRPr lang="en-US" baseline="-25000" dirty="0" smtClean="0">
              <a:solidFill>
                <a:srgbClr val="0000FF"/>
              </a:solidFill>
            </a:endParaRPr>
          </a:p>
          <a:p>
            <a:pPr lvl="1"/>
            <a:r>
              <a:rPr lang="en-US" dirty="0"/>
              <a:t>N</a:t>
            </a:r>
            <a:r>
              <a:rPr lang="en-US" dirty="0" smtClean="0"/>
              <a:t>ot same thing as fitting a new model to the data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65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290704"/>
              </p:ext>
            </p:extLst>
          </p:nvPr>
        </p:nvGraphicFramePr>
        <p:xfrm>
          <a:off x="5029393" y="1921055"/>
          <a:ext cx="3776558" cy="1201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2" name="Equation" r:id="rId3" imgW="1397000" imgH="444500" progId="Equation.3">
                  <p:embed/>
                </p:oleObj>
              </mc:Choice>
              <mc:Fallback>
                <p:oleObj name="Equation" r:id="rId3" imgW="13970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29393" y="1921055"/>
                        <a:ext cx="3776558" cy="1201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13031"/>
              </p:ext>
            </p:extLst>
          </p:nvPr>
        </p:nvGraphicFramePr>
        <p:xfrm>
          <a:off x="3833113" y="3709872"/>
          <a:ext cx="5160144" cy="521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3" name="Equation" r:id="rId5" imgW="2514600" imgH="254000" progId="Equation.3">
                  <p:embed/>
                </p:oleObj>
              </mc:Choice>
              <mc:Fallback>
                <p:oleObj name="Equation" r:id="rId5" imgW="25146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3113" y="3709872"/>
                        <a:ext cx="5160144" cy="521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7542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872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Forces and expansion of the Universe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064166"/>
            <a:ext cx="8026400" cy="52197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5053800" y="2138063"/>
            <a:ext cx="0" cy="1956652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72481" y="1768731"/>
            <a:ext cx="64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31157" y="934171"/>
            <a:ext cx="999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E=k. T</a:t>
            </a:r>
            <a:endParaRPr lang="en-US" sz="2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47338" y="931980"/>
            <a:ext cx="2337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k=</a:t>
            </a:r>
            <a:r>
              <a:rPr lang="en-US" sz="2000" dirty="0" smtClean="0"/>
              <a:t>8.62 10</a:t>
            </a:r>
            <a:r>
              <a:rPr lang="en-US" sz="2000" baseline="30000" dirty="0" smtClean="0"/>
              <a:t>-5 </a:t>
            </a:r>
            <a:r>
              <a:rPr lang="en-US" sz="2000" dirty="0" err="1" smtClean="0"/>
              <a:t>eV</a:t>
            </a:r>
            <a:r>
              <a:rPr lang="en-US" sz="2000" dirty="0" smtClean="0"/>
              <a:t> K</a:t>
            </a:r>
            <a:r>
              <a:rPr lang="en-US" sz="2000" baseline="30000" dirty="0" smtClean="0"/>
              <a:t>-1</a:t>
            </a:r>
            <a:endParaRPr lang="en-US" sz="20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3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27"/>
          </a:xfrm>
        </p:spPr>
        <p:txBody>
          <a:bodyPr/>
          <a:lstStyle/>
          <a:p>
            <a:r>
              <a:rPr lang="en-US" dirty="0" smtClean="0"/>
              <a:t>Two Higgs Doublet Model (2HDM)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75410" y="1208660"/>
            <a:ext cx="8868590" cy="514769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No reason for simplest Higgs sector scenario to be true!</a:t>
            </a:r>
          </a:p>
          <a:p>
            <a:r>
              <a:rPr lang="en-US" dirty="0" smtClean="0"/>
              <a:t>One of the simplest alternatives: 2 Higgs doublets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Leads to 5 different Higgs bosons:</a:t>
            </a:r>
          </a:p>
          <a:p>
            <a:pPr lvl="1"/>
            <a:r>
              <a:rPr lang="en-US" dirty="0" smtClean="0"/>
              <a:t>CP even (scalar): h, H</a:t>
            </a:r>
          </a:p>
          <a:p>
            <a:pPr lvl="1"/>
            <a:r>
              <a:rPr lang="en-US" dirty="0" smtClean="0"/>
              <a:t>CP odd (</a:t>
            </a:r>
            <a:r>
              <a:rPr lang="en-US" dirty="0" err="1" smtClean="0"/>
              <a:t>pseudoscalar</a:t>
            </a:r>
            <a:r>
              <a:rPr lang="en-US" dirty="0" smtClean="0"/>
              <a:t>): A</a:t>
            </a:r>
          </a:p>
          <a:p>
            <a:pPr lvl="1"/>
            <a:r>
              <a:rPr lang="en-US" dirty="0" smtClean="0"/>
              <a:t>charged: H</a:t>
            </a:r>
            <a:r>
              <a:rPr lang="en-US" baseline="30000" dirty="0" smtClean="0"/>
              <a:t>+</a:t>
            </a:r>
            <a:r>
              <a:rPr lang="en-US" dirty="0" smtClean="0"/>
              <a:t>, H</a:t>
            </a:r>
            <a:r>
              <a:rPr lang="en-US" baseline="30000" dirty="0" smtClean="0"/>
              <a:t>-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/>
              <a:t>Two doublets =&gt; two vacuum expectation values </a:t>
            </a:r>
            <a:r>
              <a:rPr lang="en-US" dirty="0" smtClean="0"/>
              <a:t>(</a:t>
            </a:r>
            <a:r>
              <a:rPr lang="en-US" dirty="0"/>
              <a:t>mean field strength in the vacuum</a:t>
            </a:r>
            <a:r>
              <a:rPr lang="en-US" dirty="0" smtClean="0"/>
              <a:t>) – </a:t>
            </a:r>
            <a:r>
              <a:rPr lang="en-US" b="1" i="1" dirty="0" smtClean="0"/>
              <a:t>v</a:t>
            </a:r>
            <a:r>
              <a:rPr lang="en-US" b="1" baseline="-25000" dirty="0" smtClean="0"/>
              <a:t>1</a:t>
            </a:r>
            <a:r>
              <a:rPr lang="en-US" b="1" dirty="0" smtClean="0"/>
              <a:t> </a:t>
            </a:r>
            <a:r>
              <a:rPr lang="en-US" b="1" dirty="0"/>
              <a:t>and </a:t>
            </a:r>
            <a:r>
              <a:rPr lang="en-US" b="1" i="1" dirty="0"/>
              <a:t>v</a:t>
            </a:r>
            <a:r>
              <a:rPr lang="en-US" b="1" baseline="-25000" dirty="0"/>
              <a:t>2</a:t>
            </a:r>
            <a:r>
              <a:rPr lang="en-US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67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220" y="2302114"/>
            <a:ext cx="47752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9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27"/>
          </a:xfrm>
        </p:spPr>
        <p:txBody>
          <a:bodyPr/>
          <a:lstStyle/>
          <a:p>
            <a:r>
              <a:rPr lang="en-US" dirty="0" smtClean="0"/>
              <a:t>Two Higgs Doublet Model (2HDM)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7200" y="1223960"/>
            <a:ext cx="8686800" cy="288738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Free </a:t>
            </a:r>
            <a:r>
              <a:rPr lang="en-US" dirty="0"/>
              <a:t>parameters: </a:t>
            </a:r>
            <a:endParaRPr lang="en-US" dirty="0" smtClean="0"/>
          </a:p>
          <a:p>
            <a:pPr lvl="1"/>
            <a:r>
              <a:rPr lang="en-US" dirty="0" smtClean="0"/>
              <a:t>4 </a:t>
            </a:r>
            <a:r>
              <a:rPr lang="en-US" dirty="0"/>
              <a:t>masses </a:t>
            </a:r>
            <a:r>
              <a:rPr lang="en-US" dirty="0" smtClean="0"/>
              <a:t>(Do we </a:t>
            </a:r>
            <a:r>
              <a:rPr lang="en-US" dirty="0"/>
              <a:t>know one</a:t>
            </a:r>
            <a:r>
              <a:rPr lang="en-US" dirty="0" smtClean="0"/>
              <a:t>? Assume it’s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tan </a:t>
            </a:r>
            <a:r>
              <a:rPr lang="en-US" dirty="0"/>
              <a:t>β = </a:t>
            </a:r>
            <a:r>
              <a:rPr lang="en-US" i="1" dirty="0"/>
              <a:t>v</a:t>
            </a:r>
            <a:r>
              <a:rPr lang="en-US" baseline="-25000" dirty="0"/>
              <a:t>1</a:t>
            </a:r>
            <a:r>
              <a:rPr lang="en-US" dirty="0"/>
              <a:t>/</a:t>
            </a:r>
            <a:r>
              <a:rPr lang="en-US" i="1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ratio of </a:t>
            </a:r>
            <a:r>
              <a:rPr lang="en-US" dirty="0" err="1" smtClean="0"/>
              <a:t>v.e.v.’s</a:t>
            </a:r>
            <a:endParaRPr lang="en-US" dirty="0" smtClean="0"/>
          </a:p>
          <a:p>
            <a:pPr lvl="1"/>
            <a:r>
              <a:rPr lang="en-US" dirty="0" smtClean="0"/>
              <a:t>Mixing angle of h and H: α </a:t>
            </a:r>
            <a:endParaRPr lang="en-US" dirty="0"/>
          </a:p>
          <a:p>
            <a:r>
              <a:rPr lang="en-US" dirty="0" smtClean="0"/>
              <a:t>4 possible Yukawa coupling arrangements (“types”) </a:t>
            </a:r>
          </a:p>
          <a:p>
            <a:r>
              <a:rPr lang="en-US" dirty="0" smtClean="0"/>
              <a:t>Most common SUSY benchmark (MSSM) is based on Type II</a:t>
            </a:r>
          </a:p>
          <a:p>
            <a:r>
              <a:rPr lang="en-US" dirty="0" smtClean="0"/>
              <a:t>If </a:t>
            </a:r>
            <a:r>
              <a:rPr lang="en-US" dirty="0" err="1" smtClean="0"/>
              <a:t>cos</a:t>
            </a:r>
            <a:r>
              <a:rPr lang="en-US" dirty="0" smtClean="0"/>
              <a:t>(β-α) = 0, h = Standard Model H</a:t>
            </a:r>
            <a:r>
              <a:rPr lang="en-US" baseline="30000" dirty="0" smtClean="0"/>
              <a:t>0</a:t>
            </a:r>
            <a:endParaRPr lang="en-US" baseline="30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11344"/>
            <a:ext cx="83693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11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8124"/>
          </a:xfrm>
        </p:spPr>
        <p:txBody>
          <a:bodyPr/>
          <a:lstStyle/>
          <a:p>
            <a:r>
              <a:rPr lang="en-US" dirty="0" smtClean="0"/>
              <a:t>Constraints from SM channels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331056"/>
            <a:ext cx="8686800" cy="227189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What can our data already say about the 2HDM?</a:t>
            </a:r>
          </a:p>
          <a:p>
            <a:pPr lvl="1"/>
            <a:r>
              <a:rPr lang="en-US" dirty="0" smtClean="0"/>
              <a:t>If it exists in Nature, then some of the measured rates (signal strength) are modified 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xisting measurements can already rule out many possibilities</a:t>
            </a:r>
            <a:endParaRPr lang="en-US" dirty="0" smtClean="0">
              <a:latin typeface="Lucida Grande"/>
              <a:ea typeface="Lucida Grande"/>
              <a:cs typeface="Lucida Grande"/>
              <a:sym typeface="Wingdings"/>
            </a:endParaRPr>
          </a:p>
          <a:p>
            <a:pPr lvl="1"/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Used</a:t>
            </a:r>
            <a:r>
              <a:rPr lang="en-US" dirty="0" smtClean="0"/>
              <a:t> </a:t>
            </a:r>
            <a:r>
              <a:rPr lang="en-US" dirty="0"/>
              <a:t>final states </a:t>
            </a:r>
            <a:r>
              <a:rPr lang="en-US" dirty="0" err="1"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US" dirty="0">
                <a:latin typeface="Lucida Grande"/>
                <a:ea typeface="Lucida Grande"/>
                <a:cs typeface="Lucida Grande"/>
                <a:sym typeface="Wingdings"/>
              </a:rPr>
              <a:t>, ZZ, WW, bb, 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ττ</a:t>
            </a:r>
            <a:endParaRPr lang="en-US" dirty="0" smtClean="0">
              <a:latin typeface="Lucida Grande"/>
              <a:ea typeface="Lucida Grande"/>
              <a:cs typeface="Lucida Grande"/>
              <a:sym typeface="Wingding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2946"/>
            <a:ext cx="9144000" cy="28779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29515" y="6480908"/>
            <a:ext cx="246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ATLAS-CONF-2014-010</a:t>
            </a:r>
          </a:p>
        </p:txBody>
      </p:sp>
    </p:spTree>
    <p:extLst>
      <p:ext uri="{BB962C8B-B14F-4D97-AF65-F5344CB8AC3E}">
        <p14:creationId xmlns:p14="http://schemas.microsoft.com/office/powerpoint/2010/main" val="242090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322"/>
            <a:ext cx="9144000" cy="670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97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Rare decays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0937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Only way to probe Higgs decays to charm – charm Yukawa coupling – at LHC</a:t>
            </a:r>
          </a:p>
          <a:p>
            <a:r>
              <a:rPr lang="en-US" dirty="0"/>
              <a:t>Deviations in coupling from SM value can lead to increase </a:t>
            </a:r>
            <a:r>
              <a:rPr lang="en-US" dirty="0" smtClean="0"/>
              <a:t>in branching fraction</a:t>
            </a:r>
          </a:p>
          <a:p>
            <a:r>
              <a:rPr lang="en-US" dirty="0"/>
              <a:t>Analysis also probes Z </a:t>
            </a:r>
            <a:r>
              <a:rPr lang="en-US" dirty="0" smtClean="0"/>
              <a:t>decays to </a:t>
            </a:r>
            <a:r>
              <a:rPr lang="en-US" dirty="0"/>
              <a:t>J</a:t>
            </a:r>
            <a:r>
              <a:rPr lang="en-US" dirty="0" smtClean="0"/>
              <a:t>/</a:t>
            </a:r>
            <a:r>
              <a:rPr lang="en-US" dirty="0" err="1" smtClean="0"/>
              <a:t>Ψ</a:t>
            </a:r>
            <a:r>
              <a:rPr lang="en-US" dirty="0"/>
              <a:t> </a:t>
            </a:r>
            <a:r>
              <a:rPr lang="en-US" dirty="0" smtClean="0"/>
              <a:t>or </a:t>
            </a:r>
            <a:r>
              <a:rPr lang="en-US" dirty="0" err="1" smtClean="0"/>
              <a:t>ϒ</a:t>
            </a:r>
            <a:r>
              <a:rPr lang="en-US" dirty="0" smtClean="0"/>
              <a:t>(</a:t>
            </a:r>
            <a:r>
              <a:rPr lang="en-US" dirty="0" err="1" smtClean="0"/>
              <a:t>nS</a:t>
            </a:r>
            <a:r>
              <a:rPr lang="en-US" dirty="0" smtClean="0"/>
              <a:t>) plus </a:t>
            </a:r>
            <a:r>
              <a:rPr lang="en-US" dirty="0" err="1" smtClean="0"/>
              <a:t>γ</a:t>
            </a:r>
            <a:r>
              <a:rPr lang="en-US" dirty="0" smtClean="0"/>
              <a:t> – improved </a:t>
            </a:r>
            <a:r>
              <a:rPr lang="en-US" dirty="0"/>
              <a:t>LEP limits by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865" y="3809576"/>
            <a:ext cx="5839078" cy="22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6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63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 LHC Running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30941"/>
            <a:ext cx="8426823" cy="546426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09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219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 only more luminosity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74" y="958813"/>
            <a:ext cx="8711702" cy="232628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Higher </a:t>
            </a:r>
            <a:r>
              <a:rPr lang="en-US" dirty="0" err="1" smtClean="0"/>
              <a:t>centre</a:t>
            </a:r>
            <a:r>
              <a:rPr lang="en-US" dirty="0" smtClean="0"/>
              <a:t> of mass energy gives access to higher masses </a:t>
            </a:r>
          </a:p>
          <a:p>
            <a:r>
              <a:rPr lang="en-US" dirty="0" smtClean="0"/>
              <a:t>Hugely improves potential for discovery of heavy particles</a:t>
            </a:r>
          </a:p>
          <a:p>
            <a:r>
              <a:rPr lang="en-US" dirty="0" smtClean="0"/>
              <a:t>Increases cross sections limited by phase space</a:t>
            </a:r>
          </a:p>
          <a:p>
            <a:pPr lvl="1"/>
            <a:r>
              <a:rPr lang="en-US" dirty="0" smtClean="0"/>
              <a:t>E.g. </a:t>
            </a:r>
            <a:r>
              <a:rPr lang="en-US" dirty="0" err="1" smtClean="0"/>
              <a:t>ttH</a:t>
            </a:r>
            <a:r>
              <a:rPr lang="en-US" dirty="0" smtClean="0"/>
              <a:t> increases faster than background (factor 4)</a:t>
            </a:r>
          </a:p>
          <a:p>
            <a:r>
              <a:rPr lang="en-US" dirty="0" smtClean="0"/>
              <a:t>But may make life harder for light states</a:t>
            </a:r>
          </a:p>
          <a:p>
            <a:pPr lvl="1"/>
            <a:r>
              <a:rPr lang="en-US" dirty="0" smtClean="0"/>
              <a:t>E.g. only factor 2 increase for WH/ZH, </a:t>
            </a:r>
            <a:r>
              <a:rPr lang="en-US" dirty="0" err="1" smtClean="0"/>
              <a:t>H➞bb</a:t>
            </a:r>
            <a:r>
              <a:rPr lang="en-US" dirty="0" smtClean="0"/>
              <a:t> and more pileup</a:t>
            </a:r>
          </a:p>
          <a:p>
            <a:pPr lvl="1"/>
            <a:r>
              <a:rPr lang="en-US" dirty="0" smtClean="0"/>
              <a:t>Could be compensated by use of boosted jet techniques (jet substructure)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68850" y="3312262"/>
            <a:ext cx="4225730" cy="3437156"/>
            <a:chOff x="4793784" y="1965172"/>
            <a:chExt cx="4225730" cy="34371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3784" y="2264023"/>
              <a:ext cx="4225724" cy="313830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93431" y="1965172"/>
              <a:ext cx="41260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hlinkClick r:id="rId3"/>
                </a:rPr>
                <a:t>http://www.hep.ph.ic.ac.uk/~wstirlin/plots/plots.html</a:t>
              </a:r>
              <a:r>
                <a:rPr lang="en-US" sz="1400" dirty="0" smtClean="0"/>
                <a:t> 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75" y="3611113"/>
            <a:ext cx="3390284" cy="2672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3" y="3486592"/>
            <a:ext cx="4679086" cy="2863985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55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1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Run II/High-</a:t>
            </a:r>
            <a:r>
              <a:rPr lang="en-US" dirty="0" err="1" smtClean="0"/>
              <a:t>Lumi</a:t>
            </a:r>
            <a:r>
              <a:rPr lang="en-US" dirty="0" smtClean="0"/>
              <a:t> LHC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121" y="1120690"/>
            <a:ext cx="7862673" cy="394112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Precision AND searches!</a:t>
            </a:r>
          </a:p>
          <a:p>
            <a:r>
              <a:rPr lang="en-US" dirty="0" smtClean="0"/>
              <a:t>Precision: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ontinue to look for deviations </a:t>
            </a:r>
            <a:r>
              <a:rPr lang="en-US" dirty="0" err="1" smtClean="0"/>
              <a:t>wrt</a:t>
            </a:r>
            <a:r>
              <a:rPr lang="en-US" dirty="0" smtClean="0"/>
              <a:t> Standard Model</a:t>
            </a:r>
          </a:p>
          <a:p>
            <a:r>
              <a:rPr lang="en-US" dirty="0" smtClean="0"/>
              <a:t>Differential cross sections: </a:t>
            </a:r>
          </a:p>
          <a:p>
            <a:pPr lvl="1"/>
            <a:r>
              <a:rPr lang="en-US" dirty="0" smtClean="0"/>
              <a:t>New physics in loops could modify event kinematics</a:t>
            </a:r>
          </a:p>
          <a:p>
            <a:r>
              <a:rPr lang="en-US" dirty="0" smtClean="0"/>
              <a:t>Complete measurement of properties:</a:t>
            </a:r>
          </a:p>
          <a:p>
            <a:pPr lvl="1"/>
            <a:r>
              <a:rPr lang="en-US" dirty="0" smtClean="0"/>
              <a:t>E.g. CP quantum numbers: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ensitivity in H➞ZZ and VBF </a:t>
            </a:r>
          </a:p>
          <a:p>
            <a:pPr lvl="1"/>
            <a:r>
              <a:rPr lang="en-US" dirty="0" smtClean="0"/>
              <a:t>Search for CP violation in Higgs sector</a:t>
            </a:r>
          </a:p>
          <a:p>
            <a:r>
              <a:rPr lang="en-US" dirty="0" smtClean="0"/>
              <a:t>Search for rare decay modes:</a:t>
            </a:r>
          </a:p>
          <a:p>
            <a:pPr lvl="1"/>
            <a:r>
              <a:rPr lang="en-US" dirty="0" smtClean="0"/>
              <a:t>H➞HH to access self coupling (long term!)</a:t>
            </a:r>
          </a:p>
          <a:p>
            <a:r>
              <a:rPr lang="en-US" dirty="0" smtClean="0"/>
              <a:t>Search for additional Higgs bosons:</a:t>
            </a:r>
          </a:p>
          <a:p>
            <a:pPr lvl="1"/>
            <a:r>
              <a:rPr lang="en-US" dirty="0" smtClean="0"/>
              <a:t>E.g. 2-Higgs Doublet Model is a natural extension and predicted in SUSY</a:t>
            </a:r>
          </a:p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061818"/>
            <a:ext cx="7512577" cy="141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59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14340" y="4023671"/>
            <a:ext cx="7839949" cy="2486442"/>
            <a:chOff x="714340" y="4023671"/>
            <a:chExt cx="7839949" cy="24864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340" y="4023671"/>
              <a:ext cx="2518614" cy="228764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2987" y="4147418"/>
              <a:ext cx="2371049" cy="184349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9800" y="4023671"/>
              <a:ext cx="2534489" cy="248644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966" y="274638"/>
            <a:ext cx="5783975" cy="879853"/>
          </a:xfrm>
        </p:spPr>
        <p:txBody>
          <a:bodyPr>
            <a:normAutofit/>
          </a:bodyPr>
          <a:lstStyle/>
          <a:p>
            <a:r>
              <a:rPr lang="en-US" dirty="0" smtClean="0"/>
              <a:t>Another example: </a:t>
            </a:r>
            <a:r>
              <a:rPr lang="en-US" dirty="0" err="1" smtClean="0"/>
              <a:t>ttH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79" y="1190126"/>
            <a:ext cx="6016442" cy="287084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Indirect constraints on </a:t>
            </a:r>
            <a:r>
              <a:rPr lang="en-US" dirty="0" smtClean="0"/>
              <a:t>top</a:t>
            </a:r>
            <a:r>
              <a:rPr lang="en-US" dirty="0"/>
              <a:t>-Higgs Yukawa </a:t>
            </a:r>
            <a:r>
              <a:rPr lang="en-US" dirty="0" smtClean="0"/>
              <a:t>coupling from loops in </a:t>
            </a:r>
            <a:r>
              <a:rPr lang="en-US" dirty="0" err="1"/>
              <a:t>ggH</a:t>
            </a:r>
            <a:r>
              <a:rPr lang="en-US" dirty="0"/>
              <a:t> and </a:t>
            </a:r>
            <a:r>
              <a:rPr lang="en-US" dirty="0" err="1" smtClean="0"/>
              <a:t>ttH</a:t>
            </a:r>
            <a:r>
              <a:rPr lang="en-US" dirty="0" smtClean="0"/>
              <a:t> </a:t>
            </a:r>
            <a:r>
              <a:rPr lang="en-US" dirty="0"/>
              <a:t>vertices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ssumes </a:t>
            </a:r>
            <a:r>
              <a:rPr lang="en-US" dirty="0"/>
              <a:t>no new </a:t>
            </a:r>
            <a:r>
              <a:rPr lang="en-US" dirty="0" smtClean="0"/>
              <a:t>particles</a:t>
            </a:r>
            <a:r>
              <a:rPr lang="en-US" dirty="0"/>
              <a:t> </a:t>
            </a:r>
            <a:r>
              <a:rPr lang="en-US" dirty="0" smtClean="0"/>
              <a:t>contribute to loops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Top</a:t>
            </a:r>
            <a:r>
              <a:rPr lang="en-US" dirty="0"/>
              <a:t>-Higgs </a:t>
            </a:r>
            <a:r>
              <a:rPr lang="en-US" dirty="0" smtClean="0"/>
              <a:t>Yukawa </a:t>
            </a:r>
            <a:r>
              <a:rPr lang="en-US" dirty="0"/>
              <a:t>coupling </a:t>
            </a:r>
            <a:r>
              <a:rPr lang="en-US" dirty="0" smtClean="0"/>
              <a:t>can be measured </a:t>
            </a:r>
            <a:r>
              <a:rPr lang="en-US" dirty="0"/>
              <a:t>directly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llows </a:t>
            </a:r>
            <a:r>
              <a:rPr lang="en-US" dirty="0"/>
              <a:t>probing for </a:t>
            </a:r>
            <a:r>
              <a:rPr lang="en-US" dirty="0" smtClean="0"/>
              <a:t>New Physics contributions in </a:t>
            </a:r>
            <a:r>
              <a:rPr lang="en-US" dirty="0"/>
              <a:t>the </a:t>
            </a:r>
            <a:r>
              <a:rPr lang="en-US" dirty="0" err="1"/>
              <a:t>ggH</a:t>
            </a:r>
            <a:r>
              <a:rPr lang="en-US" dirty="0"/>
              <a:t> and </a:t>
            </a:r>
            <a:r>
              <a:rPr lang="en-US" dirty="0" err="1" smtClean="0"/>
              <a:t>γγH</a:t>
            </a:r>
            <a:r>
              <a:rPr lang="en-US" dirty="0" smtClean="0"/>
              <a:t> vertices</a:t>
            </a:r>
          </a:p>
          <a:p>
            <a:endParaRPr lang="en-US" dirty="0" smtClean="0"/>
          </a:p>
          <a:p>
            <a:r>
              <a:rPr lang="en-US" dirty="0" smtClean="0"/>
              <a:t>Top Yukawa coupling </a:t>
            </a:r>
            <a:r>
              <a:rPr lang="it-IT" dirty="0" err="1"/>
              <a:t>Y</a:t>
            </a:r>
            <a:r>
              <a:rPr lang="it-IT" baseline="-25000" dirty="0" err="1"/>
              <a:t>t</a:t>
            </a:r>
            <a:r>
              <a:rPr lang="it-IT" dirty="0"/>
              <a:t> = √2M</a:t>
            </a:r>
            <a:r>
              <a:rPr lang="it-IT" baseline="-25000" dirty="0"/>
              <a:t>t</a:t>
            </a:r>
            <a:r>
              <a:rPr lang="it-IT" dirty="0"/>
              <a:t>/</a:t>
            </a:r>
            <a:r>
              <a:rPr lang="it-IT" dirty="0" err="1"/>
              <a:t>vev</a:t>
            </a:r>
            <a:r>
              <a:rPr lang="it-IT" dirty="0"/>
              <a:t> = 0.996±</a:t>
            </a:r>
            <a:r>
              <a:rPr lang="it-IT" dirty="0" smtClean="0"/>
              <a:t>0.005</a:t>
            </a:r>
          </a:p>
          <a:p>
            <a:pPr lvl="1"/>
            <a:r>
              <a:rPr lang="en-US" dirty="0" smtClean="0"/>
              <a:t>Does this mean top plays a special role in EWSB?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74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594" y="271170"/>
            <a:ext cx="2749560" cy="37525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69" y="4030302"/>
            <a:ext cx="4280077" cy="28027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8630" y="4046934"/>
            <a:ext cx="3938170" cy="273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07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543"/>
          </a:xfrm>
        </p:spPr>
        <p:txBody>
          <a:bodyPr/>
          <a:lstStyle/>
          <a:p>
            <a:r>
              <a:rPr lang="en-US" dirty="0" smtClean="0"/>
              <a:t>Sensitivity to New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2254" y="1472513"/>
            <a:ext cx="4934546" cy="497981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Effective top-Higgs Yukawa coupling </a:t>
            </a:r>
            <a:r>
              <a:rPr lang="en-US" dirty="0" smtClean="0"/>
              <a:t>may deviate </a:t>
            </a:r>
            <a:r>
              <a:rPr lang="en-US" dirty="0"/>
              <a:t>from </a:t>
            </a:r>
            <a:r>
              <a:rPr lang="en-US" dirty="0" smtClean="0"/>
              <a:t>SM due to new higher-dimension operators</a:t>
            </a:r>
          </a:p>
          <a:p>
            <a:pPr lvl="1"/>
            <a:r>
              <a:rPr lang="en-US" dirty="0" smtClean="0"/>
              <a:t>Change </a:t>
            </a:r>
            <a:r>
              <a:rPr lang="en-US" b="1" dirty="0" smtClean="0"/>
              <a:t>event kinematics – </a:t>
            </a:r>
            <a:r>
              <a:rPr lang="en-US" dirty="0" smtClean="0"/>
              <a:t>go differential!</a:t>
            </a:r>
          </a:p>
          <a:p>
            <a:endParaRPr lang="en-US" dirty="0"/>
          </a:p>
          <a:p>
            <a:r>
              <a:rPr lang="en-US" dirty="0" err="1" smtClean="0"/>
              <a:t>ttH</a:t>
            </a:r>
            <a:r>
              <a:rPr lang="en-US" dirty="0" smtClean="0"/>
              <a:t> sensitive new physics: little Higgs, composite Higgs, Extra Dimensions,…</a:t>
            </a:r>
          </a:p>
          <a:p>
            <a:endParaRPr lang="en-US" dirty="0" smtClean="0"/>
          </a:p>
          <a:p>
            <a:r>
              <a:rPr lang="en-US" dirty="0" smtClean="0"/>
              <a:t>In the presence of CP violation, Higgs-top coupling have scalar (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dirty="0" smtClean="0"/>
              <a:t>)and </a:t>
            </a:r>
            <a:r>
              <a:rPr lang="en-US" dirty="0" err="1" smtClean="0"/>
              <a:t>pseudoscalar</a:t>
            </a:r>
            <a:r>
              <a:rPr lang="en-US" dirty="0" smtClean="0"/>
              <a:t> (˜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dirty="0"/>
              <a:t>)</a:t>
            </a:r>
            <a:r>
              <a:rPr lang="en-US" dirty="0" smtClean="0"/>
              <a:t>components</a:t>
            </a:r>
          </a:p>
          <a:p>
            <a:pPr lvl="1"/>
            <a:r>
              <a:rPr lang="en-US" dirty="0" smtClean="0"/>
              <a:t>Strong dependence on </a:t>
            </a:r>
            <a:r>
              <a:rPr lang="en-US" dirty="0" err="1" smtClean="0"/>
              <a:t>ttH</a:t>
            </a:r>
            <a:r>
              <a:rPr lang="en-US" dirty="0" smtClean="0"/>
              <a:t> cross section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Note: Indirect constraints from electron electric dipole moment not taken into account (give |˜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κ</a:t>
            </a:r>
            <a:r>
              <a:rPr lang="en-US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&lt; 0.01)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28629" y="1026220"/>
            <a:ext cx="3259429" cy="2529460"/>
            <a:chOff x="215899" y="3637533"/>
            <a:chExt cx="3814167" cy="32204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900" y="4066374"/>
              <a:ext cx="3536355" cy="27916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15899" y="3637533"/>
              <a:ext cx="3814167" cy="47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Degrande</a:t>
              </a:r>
              <a:r>
                <a:rPr lang="en-US" dirty="0" smtClean="0"/>
                <a:t> et al. arXiv</a:t>
              </a:r>
              <a:r>
                <a:rPr lang="en-US" dirty="0"/>
                <a:t>:1205.1065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7200" y="3763855"/>
            <a:ext cx="3222879" cy="3094145"/>
            <a:chOff x="457200" y="3763855"/>
            <a:chExt cx="3222879" cy="30941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3948521"/>
              <a:ext cx="3222879" cy="290947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57200" y="3763855"/>
              <a:ext cx="3022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Ellis et al. arXiv:1312.5736</a:t>
              </a:r>
              <a:endParaRPr lang="en-US" dirty="0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56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18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234"/>
            <a:ext cx="8229600" cy="529011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Recapitulation:</a:t>
            </a:r>
          </a:p>
          <a:p>
            <a:pPr lvl="1"/>
            <a:r>
              <a:rPr lang="en-US" dirty="0" smtClean="0"/>
              <a:t>Electroweak symmetry breaking</a:t>
            </a:r>
          </a:p>
          <a:p>
            <a:pPr lvl="1"/>
            <a:r>
              <a:rPr lang="en-US" dirty="0" smtClean="0"/>
              <a:t>Higgs boson in Electroweak </a:t>
            </a:r>
            <a:r>
              <a:rPr lang="en-US" dirty="0" err="1" smtClean="0"/>
              <a:t>Lagrangian</a:t>
            </a:r>
            <a:endParaRPr lang="en-US" dirty="0" smtClean="0"/>
          </a:p>
          <a:p>
            <a:pPr lvl="1"/>
            <a:r>
              <a:rPr lang="en-US" dirty="0" smtClean="0"/>
              <a:t>Higgs boson production and decay at the LHC</a:t>
            </a:r>
          </a:p>
          <a:p>
            <a:pPr lvl="1"/>
            <a:r>
              <a:rPr lang="en-US" dirty="0" smtClean="0"/>
              <a:t>The landscape at the end of LHC run I</a:t>
            </a:r>
          </a:p>
          <a:p>
            <a:endParaRPr lang="en-US" dirty="0" smtClean="0"/>
          </a:p>
          <a:p>
            <a:r>
              <a:rPr lang="en-US" dirty="0" smtClean="0"/>
              <a:t>The Higgs sector beyond the Standard Model</a:t>
            </a:r>
          </a:p>
          <a:p>
            <a:pPr lvl="1"/>
            <a:r>
              <a:rPr lang="en-US" dirty="0" smtClean="0"/>
              <a:t>Constraints from current data</a:t>
            </a:r>
          </a:p>
          <a:p>
            <a:pPr lvl="1"/>
            <a:r>
              <a:rPr lang="en-US" dirty="0" smtClean="0"/>
              <a:t>Examples of rare and exotic channels</a:t>
            </a:r>
          </a:p>
          <a:p>
            <a:endParaRPr lang="en-US" dirty="0" smtClean="0"/>
          </a:p>
          <a:p>
            <a:r>
              <a:rPr lang="en-US" dirty="0" smtClean="0"/>
              <a:t>Future Higgs measurements at LHC and beyond</a:t>
            </a:r>
          </a:p>
          <a:p>
            <a:pPr lvl="1"/>
            <a:r>
              <a:rPr lang="en-US" dirty="0" smtClean="0"/>
              <a:t>Fundamental questions at the end of run I</a:t>
            </a:r>
          </a:p>
          <a:p>
            <a:pPr lvl="1"/>
            <a:r>
              <a:rPr lang="en-US" dirty="0" smtClean="0"/>
              <a:t>Future LHC running – luminosity, energy, and physics reach</a:t>
            </a:r>
          </a:p>
          <a:p>
            <a:pPr lvl="1"/>
            <a:r>
              <a:rPr lang="en-US" dirty="0" smtClean="0"/>
              <a:t>Higgs physics in future LHC analyses – Precision and Searches</a:t>
            </a:r>
          </a:p>
          <a:p>
            <a:pPr lvl="1"/>
            <a:r>
              <a:rPr lang="en-US" dirty="0" smtClean="0"/>
              <a:t>An example: associated production with top-quark pair – SM and BSM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77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08" y="274638"/>
            <a:ext cx="8906540" cy="709706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Introduction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9588"/>
            <a:ext cx="5638800" cy="5706410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Why should we care about </a:t>
            </a:r>
            <a:r>
              <a:rPr lang="en-GB" dirty="0" err="1" smtClean="0">
                <a:solidFill>
                  <a:srgbClr val="FFFFFF"/>
                </a:solidFill>
              </a:rPr>
              <a:t>ttH</a:t>
            </a:r>
            <a:r>
              <a:rPr lang="en-GB" dirty="0" smtClean="0">
                <a:solidFill>
                  <a:srgbClr val="FFFFFF"/>
                </a:solidFill>
              </a:rPr>
              <a:t>?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Measure largest SM Yukawa coupling </a:t>
            </a:r>
            <a:r>
              <a:rPr lang="en-GB" dirty="0">
                <a:solidFill>
                  <a:srgbClr val="FFFFFF"/>
                </a:solidFill>
              </a:rPr>
              <a:t>(</a:t>
            </a:r>
            <a:r>
              <a:rPr lang="en-GB" i="1" dirty="0" err="1" smtClean="0">
                <a:solidFill>
                  <a:srgbClr val="FFFFFF"/>
                </a:solidFill>
              </a:rPr>
              <a:t>y</a:t>
            </a:r>
            <a:r>
              <a:rPr lang="en-GB" baseline="-25000" dirty="0" err="1" smtClean="0">
                <a:solidFill>
                  <a:srgbClr val="FFFFFF"/>
                </a:solidFill>
              </a:rPr>
              <a:t>top</a:t>
            </a:r>
            <a:r>
              <a:rPr lang="en-GB" dirty="0" smtClean="0">
                <a:solidFill>
                  <a:srgbClr val="FFFFFF"/>
                </a:solidFill>
              </a:rPr>
              <a:t> ≈ 1)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Direct measurement of </a:t>
            </a:r>
            <a:r>
              <a:rPr lang="en-GB" i="1" dirty="0" err="1" smtClean="0">
                <a:solidFill>
                  <a:srgbClr val="FFFFFF"/>
                </a:solidFill>
              </a:rPr>
              <a:t>y</a:t>
            </a:r>
            <a:r>
              <a:rPr lang="en-GB" baseline="-25000" dirty="0" err="1" smtClean="0">
                <a:solidFill>
                  <a:srgbClr val="FFFFFF"/>
                </a:solidFill>
              </a:rPr>
              <a:t>top</a:t>
            </a:r>
            <a:r>
              <a:rPr lang="en-GB" dirty="0" smtClean="0">
                <a:solidFill>
                  <a:srgbClr val="FFFFFF"/>
                </a:solidFill>
              </a:rPr>
              <a:t> – unlike gluon-fusion!</a:t>
            </a:r>
          </a:p>
          <a:p>
            <a:pPr lvl="1"/>
            <a:r>
              <a:rPr lang="en-GB" i="1" dirty="0" err="1" smtClean="0">
                <a:solidFill>
                  <a:srgbClr val="FFFFFF"/>
                </a:solidFill>
              </a:rPr>
              <a:t>y</a:t>
            </a:r>
            <a:r>
              <a:rPr lang="en-GB" baseline="-25000" dirty="0" err="1" smtClean="0">
                <a:solidFill>
                  <a:srgbClr val="FFFFFF"/>
                </a:solidFill>
              </a:rPr>
              <a:t>top</a:t>
            </a:r>
            <a:r>
              <a:rPr lang="en-GB" dirty="0" smtClean="0">
                <a:solidFill>
                  <a:srgbClr val="FFFFFF"/>
                </a:solidFill>
              </a:rPr>
              <a:t> connected to the scale of new physics </a:t>
            </a:r>
            <a:r>
              <a:rPr lang="en-GB" dirty="0">
                <a:solidFill>
                  <a:srgbClr val="FFFFFF"/>
                </a:solidFill>
              </a:rPr>
              <a:t>(</a:t>
            </a:r>
            <a:r>
              <a:rPr lang="en-GB" dirty="0" smtClean="0">
                <a:solidFill>
                  <a:srgbClr val="FFFFFF"/>
                </a:solidFill>
              </a:rPr>
              <a:t>arXiv</a:t>
            </a:r>
            <a:r>
              <a:rPr lang="en-GB" dirty="0">
                <a:solidFill>
                  <a:srgbClr val="FFFFFF"/>
                </a:solidFill>
              </a:rPr>
              <a:t>:1411.1923 [hep-</a:t>
            </a:r>
            <a:r>
              <a:rPr lang="en-GB" dirty="0" err="1">
                <a:solidFill>
                  <a:srgbClr val="FFFFFF"/>
                </a:solidFill>
              </a:rPr>
              <a:t>ph</a:t>
            </a:r>
            <a:r>
              <a:rPr lang="en-GB" dirty="0" smtClean="0">
                <a:solidFill>
                  <a:srgbClr val="FFFFFF"/>
                </a:solidFill>
              </a:rPr>
              <a:t>])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Complementary channel to extract Higgs CP (arXiv:1501.03157 [hep-</a:t>
            </a:r>
            <a:r>
              <a:rPr lang="en-GB" dirty="0" err="1" smtClean="0">
                <a:solidFill>
                  <a:srgbClr val="FFFFFF"/>
                </a:solidFill>
              </a:rPr>
              <a:t>ph</a:t>
            </a:r>
            <a:r>
              <a:rPr lang="en-GB" dirty="0" smtClean="0">
                <a:solidFill>
                  <a:srgbClr val="FFFFFF"/>
                </a:solidFill>
              </a:rPr>
              <a:t>], </a:t>
            </a:r>
            <a:r>
              <a:rPr lang="en-GB" dirty="0" err="1" smtClean="0">
                <a:solidFill>
                  <a:srgbClr val="FFFFFF"/>
                </a:solidFill>
              </a:rPr>
              <a:t>arXiv:hep-ph</a:t>
            </a:r>
            <a:r>
              <a:rPr lang="en-GB" dirty="0" smtClean="0">
                <a:solidFill>
                  <a:srgbClr val="FFFFFF"/>
                </a:solidFill>
              </a:rPr>
              <a:t>/9602226</a:t>
            </a:r>
            <a:r>
              <a:rPr lang="en-GB" dirty="0">
                <a:solidFill>
                  <a:srgbClr val="FFFFFF"/>
                </a:solidFill>
              </a:rPr>
              <a:t>, </a:t>
            </a:r>
            <a:r>
              <a:rPr lang="en-GB" dirty="0" smtClean="0">
                <a:solidFill>
                  <a:srgbClr val="FFFFFF"/>
                </a:solidFill>
              </a:rPr>
              <a:t>arXiv</a:t>
            </a:r>
            <a:r>
              <a:rPr lang="en-GB" dirty="0">
                <a:solidFill>
                  <a:srgbClr val="FFFFFF"/>
                </a:solidFill>
              </a:rPr>
              <a:t>:1312.5736 [hep-</a:t>
            </a:r>
            <a:r>
              <a:rPr lang="en-GB" dirty="0" err="1">
                <a:solidFill>
                  <a:srgbClr val="FFFFFF"/>
                </a:solidFill>
              </a:rPr>
              <a:t>ph</a:t>
            </a:r>
            <a:r>
              <a:rPr lang="en-GB" dirty="0">
                <a:solidFill>
                  <a:srgbClr val="FFFFFF"/>
                </a:solidFill>
              </a:rPr>
              <a:t>])</a:t>
            </a:r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But :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Small cross section: </a:t>
            </a:r>
          </a:p>
          <a:p>
            <a:pPr lvl="2"/>
            <a:r>
              <a:rPr lang="en-GB" dirty="0" smtClean="0">
                <a:solidFill>
                  <a:srgbClr val="FFFFFF"/>
                </a:solidFill>
              </a:rPr>
              <a:t>0.506pb @ 13 </a:t>
            </a:r>
            <a:r>
              <a:rPr lang="en-GB" dirty="0" err="1" smtClean="0">
                <a:solidFill>
                  <a:srgbClr val="FFFFFF"/>
                </a:solidFill>
              </a:rPr>
              <a:t>TeV</a:t>
            </a:r>
            <a:r>
              <a:rPr lang="en-GB" dirty="0" smtClean="0">
                <a:solidFill>
                  <a:srgbClr val="FFFFFF"/>
                </a:solidFill>
              </a:rPr>
              <a:t>, 0.136pb @ 8 </a:t>
            </a:r>
            <a:r>
              <a:rPr lang="en-GB" dirty="0" err="1" smtClean="0">
                <a:solidFill>
                  <a:srgbClr val="FFFFFF"/>
                </a:solidFill>
              </a:rPr>
              <a:t>TeV</a:t>
            </a:r>
            <a:endParaRPr lang="en-GB" dirty="0" smtClean="0">
              <a:solidFill>
                <a:srgbClr val="FFFFFF"/>
              </a:solidFill>
            </a:endParaRPr>
          </a:p>
          <a:p>
            <a:pPr lvl="2"/>
            <a:r>
              <a:rPr lang="en-GB" dirty="0" smtClean="0">
                <a:solidFill>
                  <a:srgbClr val="FFFFFF"/>
                </a:solidFill>
              </a:rPr>
              <a:t>≈ 0.7% – 1.1% of gluon-fusion Higgs production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Complicated final states: many possible Higgs and top decay combinations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Draws on all detector capabilities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Problematic combinatorial issues in event reconstruction  for most channels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So: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Favour high branching ratio decays: bb, WW, </a:t>
            </a:r>
            <a:r>
              <a:rPr lang="en-GB" dirty="0" err="1" smtClean="0">
                <a:solidFill>
                  <a:srgbClr val="FFFFFF"/>
                </a:solidFill>
              </a:rPr>
              <a:t>ττ</a:t>
            </a:r>
            <a:endParaRPr lang="en-GB" dirty="0" smtClean="0">
              <a:solidFill>
                <a:srgbClr val="FFFFFF"/>
              </a:solidFill>
            </a:endParaRP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Or H-&gt;</a:t>
            </a:r>
            <a:r>
              <a:rPr lang="en-GB" dirty="0" err="1" smtClean="0">
                <a:solidFill>
                  <a:srgbClr val="FFFFFF"/>
                </a:solidFill>
              </a:rPr>
              <a:t>γγ</a:t>
            </a:r>
            <a:r>
              <a:rPr lang="en-GB" dirty="0" smtClean="0">
                <a:solidFill>
                  <a:srgbClr val="FFFFFF"/>
                </a:solidFill>
              </a:rPr>
              <a:t> (low BR but no comb. </a:t>
            </a:r>
            <a:r>
              <a:rPr lang="en-GB" dirty="0">
                <a:solidFill>
                  <a:srgbClr val="FFFFFF"/>
                </a:solidFill>
              </a:rPr>
              <a:t>i</a:t>
            </a:r>
            <a:r>
              <a:rPr lang="en-GB" dirty="0" smtClean="0">
                <a:solidFill>
                  <a:srgbClr val="FFFFFF"/>
                </a:solidFill>
              </a:rPr>
              <a:t>ssues there)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Make analyses orthogonal to ease combination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638800" y="1044108"/>
            <a:ext cx="3391648" cy="5449223"/>
            <a:chOff x="5668682" y="1044108"/>
            <a:chExt cx="3391648" cy="5449223"/>
          </a:xfrm>
        </p:grpSpPr>
        <p:grpSp>
          <p:nvGrpSpPr>
            <p:cNvPr id="7" name="Group 6"/>
            <p:cNvGrpSpPr/>
            <p:nvPr/>
          </p:nvGrpSpPr>
          <p:grpSpPr>
            <a:xfrm>
              <a:off x="5668682" y="1044109"/>
              <a:ext cx="3391648" cy="5449222"/>
              <a:chOff x="5453528" y="745286"/>
              <a:chExt cx="3391648" cy="5449222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5453528" y="745286"/>
                <a:ext cx="3391648" cy="544922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8682" y="3656812"/>
                <a:ext cx="3018118" cy="2505038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8266" y="1044108"/>
              <a:ext cx="3033688" cy="2911527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7714740" y="3993735"/>
            <a:ext cx="1140372" cy="646224"/>
            <a:chOff x="7714740" y="3993735"/>
            <a:chExt cx="1140372" cy="64622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7755467" y="4080933"/>
              <a:ext cx="99906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 rot="1756532" flipV="1">
              <a:off x="7714740" y="4265602"/>
              <a:ext cx="812800" cy="45719"/>
              <a:chOff x="7823200" y="4458702"/>
              <a:chExt cx="1024467" cy="206431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7823200" y="4458702"/>
                <a:ext cx="211667" cy="206431"/>
              </a:xfrm>
              <a:custGeom>
                <a:avLst/>
                <a:gdLst>
                  <a:gd name="connsiteX0" fmla="*/ 0 w 431800"/>
                  <a:gd name="connsiteY0" fmla="*/ 265698 h 430381"/>
                  <a:gd name="connsiteX1" fmla="*/ 118534 w 431800"/>
                  <a:gd name="connsiteY1" fmla="*/ 3231 h 430381"/>
                  <a:gd name="connsiteX2" fmla="*/ 304800 w 431800"/>
                  <a:gd name="connsiteY2" fmla="*/ 426565 h 430381"/>
                  <a:gd name="connsiteX3" fmla="*/ 431800 w 431800"/>
                  <a:gd name="connsiteY3" fmla="*/ 223365 h 430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800" h="430381">
                    <a:moveTo>
                      <a:pt x="0" y="265698"/>
                    </a:moveTo>
                    <a:cubicBezTo>
                      <a:pt x="33867" y="121059"/>
                      <a:pt x="67734" y="-23580"/>
                      <a:pt x="118534" y="3231"/>
                    </a:cubicBezTo>
                    <a:cubicBezTo>
                      <a:pt x="169334" y="30042"/>
                      <a:pt x="252589" y="389876"/>
                      <a:pt x="304800" y="426565"/>
                    </a:cubicBezTo>
                    <a:cubicBezTo>
                      <a:pt x="357011" y="463254"/>
                      <a:pt x="431800" y="223365"/>
                      <a:pt x="431800" y="223365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00FF"/>
                  </a:solidFill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8026400" y="4458702"/>
                <a:ext cx="211667" cy="206431"/>
              </a:xfrm>
              <a:custGeom>
                <a:avLst/>
                <a:gdLst>
                  <a:gd name="connsiteX0" fmla="*/ 0 w 431800"/>
                  <a:gd name="connsiteY0" fmla="*/ 265698 h 430381"/>
                  <a:gd name="connsiteX1" fmla="*/ 118534 w 431800"/>
                  <a:gd name="connsiteY1" fmla="*/ 3231 h 430381"/>
                  <a:gd name="connsiteX2" fmla="*/ 304800 w 431800"/>
                  <a:gd name="connsiteY2" fmla="*/ 426565 h 430381"/>
                  <a:gd name="connsiteX3" fmla="*/ 431800 w 431800"/>
                  <a:gd name="connsiteY3" fmla="*/ 223365 h 430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800" h="430381">
                    <a:moveTo>
                      <a:pt x="0" y="265698"/>
                    </a:moveTo>
                    <a:cubicBezTo>
                      <a:pt x="33867" y="121059"/>
                      <a:pt x="67734" y="-23580"/>
                      <a:pt x="118534" y="3231"/>
                    </a:cubicBezTo>
                    <a:cubicBezTo>
                      <a:pt x="169334" y="30042"/>
                      <a:pt x="252589" y="389876"/>
                      <a:pt x="304800" y="426565"/>
                    </a:cubicBezTo>
                    <a:cubicBezTo>
                      <a:pt x="357011" y="463254"/>
                      <a:pt x="431800" y="223365"/>
                      <a:pt x="431800" y="223365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00FF"/>
                  </a:solidFill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8229600" y="4458702"/>
                <a:ext cx="211667" cy="206431"/>
              </a:xfrm>
              <a:custGeom>
                <a:avLst/>
                <a:gdLst>
                  <a:gd name="connsiteX0" fmla="*/ 0 w 431800"/>
                  <a:gd name="connsiteY0" fmla="*/ 265698 h 430381"/>
                  <a:gd name="connsiteX1" fmla="*/ 118534 w 431800"/>
                  <a:gd name="connsiteY1" fmla="*/ 3231 h 430381"/>
                  <a:gd name="connsiteX2" fmla="*/ 304800 w 431800"/>
                  <a:gd name="connsiteY2" fmla="*/ 426565 h 430381"/>
                  <a:gd name="connsiteX3" fmla="*/ 431800 w 431800"/>
                  <a:gd name="connsiteY3" fmla="*/ 223365 h 430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800" h="430381">
                    <a:moveTo>
                      <a:pt x="0" y="265698"/>
                    </a:moveTo>
                    <a:cubicBezTo>
                      <a:pt x="33867" y="121059"/>
                      <a:pt x="67734" y="-23580"/>
                      <a:pt x="118534" y="3231"/>
                    </a:cubicBezTo>
                    <a:cubicBezTo>
                      <a:pt x="169334" y="30042"/>
                      <a:pt x="252589" y="389876"/>
                      <a:pt x="304800" y="426565"/>
                    </a:cubicBezTo>
                    <a:cubicBezTo>
                      <a:pt x="357011" y="463254"/>
                      <a:pt x="431800" y="223365"/>
                      <a:pt x="431800" y="223365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00FF"/>
                  </a:solidFill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8432800" y="4458702"/>
                <a:ext cx="211667" cy="206431"/>
              </a:xfrm>
              <a:custGeom>
                <a:avLst/>
                <a:gdLst>
                  <a:gd name="connsiteX0" fmla="*/ 0 w 431800"/>
                  <a:gd name="connsiteY0" fmla="*/ 265698 h 430381"/>
                  <a:gd name="connsiteX1" fmla="*/ 118534 w 431800"/>
                  <a:gd name="connsiteY1" fmla="*/ 3231 h 430381"/>
                  <a:gd name="connsiteX2" fmla="*/ 304800 w 431800"/>
                  <a:gd name="connsiteY2" fmla="*/ 426565 h 430381"/>
                  <a:gd name="connsiteX3" fmla="*/ 431800 w 431800"/>
                  <a:gd name="connsiteY3" fmla="*/ 223365 h 430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800" h="430381">
                    <a:moveTo>
                      <a:pt x="0" y="265698"/>
                    </a:moveTo>
                    <a:cubicBezTo>
                      <a:pt x="33867" y="121059"/>
                      <a:pt x="67734" y="-23580"/>
                      <a:pt x="118534" y="3231"/>
                    </a:cubicBezTo>
                    <a:cubicBezTo>
                      <a:pt x="169334" y="30042"/>
                      <a:pt x="252589" y="389876"/>
                      <a:pt x="304800" y="426565"/>
                    </a:cubicBezTo>
                    <a:cubicBezTo>
                      <a:pt x="357011" y="463254"/>
                      <a:pt x="431800" y="223365"/>
                      <a:pt x="431800" y="223365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00FF"/>
                  </a:solidFill>
                </a:endParaRPr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8636000" y="4458702"/>
                <a:ext cx="211667" cy="206431"/>
              </a:xfrm>
              <a:custGeom>
                <a:avLst/>
                <a:gdLst>
                  <a:gd name="connsiteX0" fmla="*/ 0 w 431800"/>
                  <a:gd name="connsiteY0" fmla="*/ 265698 h 430381"/>
                  <a:gd name="connsiteX1" fmla="*/ 118534 w 431800"/>
                  <a:gd name="connsiteY1" fmla="*/ 3231 h 430381"/>
                  <a:gd name="connsiteX2" fmla="*/ 304800 w 431800"/>
                  <a:gd name="connsiteY2" fmla="*/ 426565 h 430381"/>
                  <a:gd name="connsiteX3" fmla="*/ 431800 w 431800"/>
                  <a:gd name="connsiteY3" fmla="*/ 223365 h 430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800" h="430381">
                    <a:moveTo>
                      <a:pt x="0" y="265698"/>
                    </a:moveTo>
                    <a:cubicBezTo>
                      <a:pt x="33867" y="121059"/>
                      <a:pt x="67734" y="-23580"/>
                      <a:pt x="118534" y="3231"/>
                    </a:cubicBezTo>
                    <a:cubicBezTo>
                      <a:pt x="169334" y="30042"/>
                      <a:pt x="252589" y="389876"/>
                      <a:pt x="304800" y="426565"/>
                    </a:cubicBezTo>
                    <a:cubicBezTo>
                      <a:pt x="357011" y="463254"/>
                      <a:pt x="431800" y="223365"/>
                      <a:pt x="431800" y="223365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8386819" y="3993735"/>
              <a:ext cx="199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b</a:t>
              </a:r>
              <a:endParaRPr lang="en-GB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85967" y="4270627"/>
              <a:ext cx="4691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W</a:t>
              </a:r>
              <a:r>
                <a:rPr lang="en-GB" baseline="30000" dirty="0" smtClean="0"/>
                <a:t>+</a:t>
              </a:r>
              <a:endParaRPr lang="en-GB" baseline="300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723883" y="5833473"/>
            <a:ext cx="1188172" cy="598448"/>
            <a:chOff x="7767786" y="5100406"/>
            <a:chExt cx="1188172" cy="598448"/>
          </a:xfrm>
        </p:grpSpPr>
        <p:grpSp>
          <p:nvGrpSpPr>
            <p:cNvPr id="21" name="Group 20"/>
            <p:cNvGrpSpPr/>
            <p:nvPr/>
          </p:nvGrpSpPr>
          <p:grpSpPr>
            <a:xfrm rot="9177553" flipH="1" flipV="1">
              <a:off x="7767786" y="5414951"/>
              <a:ext cx="812800" cy="45719"/>
              <a:chOff x="7823200" y="4458702"/>
              <a:chExt cx="1024467" cy="206431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7823200" y="4458702"/>
                <a:ext cx="211667" cy="206431"/>
              </a:xfrm>
              <a:custGeom>
                <a:avLst/>
                <a:gdLst>
                  <a:gd name="connsiteX0" fmla="*/ 0 w 431800"/>
                  <a:gd name="connsiteY0" fmla="*/ 265698 h 430381"/>
                  <a:gd name="connsiteX1" fmla="*/ 118534 w 431800"/>
                  <a:gd name="connsiteY1" fmla="*/ 3231 h 430381"/>
                  <a:gd name="connsiteX2" fmla="*/ 304800 w 431800"/>
                  <a:gd name="connsiteY2" fmla="*/ 426565 h 430381"/>
                  <a:gd name="connsiteX3" fmla="*/ 431800 w 431800"/>
                  <a:gd name="connsiteY3" fmla="*/ 223365 h 430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800" h="430381">
                    <a:moveTo>
                      <a:pt x="0" y="265698"/>
                    </a:moveTo>
                    <a:cubicBezTo>
                      <a:pt x="33867" y="121059"/>
                      <a:pt x="67734" y="-23580"/>
                      <a:pt x="118534" y="3231"/>
                    </a:cubicBezTo>
                    <a:cubicBezTo>
                      <a:pt x="169334" y="30042"/>
                      <a:pt x="252589" y="389876"/>
                      <a:pt x="304800" y="426565"/>
                    </a:cubicBezTo>
                    <a:cubicBezTo>
                      <a:pt x="357011" y="463254"/>
                      <a:pt x="431800" y="223365"/>
                      <a:pt x="431800" y="223365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00FF"/>
                  </a:solidFill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8026400" y="4458702"/>
                <a:ext cx="211667" cy="206431"/>
              </a:xfrm>
              <a:custGeom>
                <a:avLst/>
                <a:gdLst>
                  <a:gd name="connsiteX0" fmla="*/ 0 w 431800"/>
                  <a:gd name="connsiteY0" fmla="*/ 265698 h 430381"/>
                  <a:gd name="connsiteX1" fmla="*/ 118534 w 431800"/>
                  <a:gd name="connsiteY1" fmla="*/ 3231 h 430381"/>
                  <a:gd name="connsiteX2" fmla="*/ 304800 w 431800"/>
                  <a:gd name="connsiteY2" fmla="*/ 426565 h 430381"/>
                  <a:gd name="connsiteX3" fmla="*/ 431800 w 431800"/>
                  <a:gd name="connsiteY3" fmla="*/ 223365 h 430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800" h="430381">
                    <a:moveTo>
                      <a:pt x="0" y="265698"/>
                    </a:moveTo>
                    <a:cubicBezTo>
                      <a:pt x="33867" y="121059"/>
                      <a:pt x="67734" y="-23580"/>
                      <a:pt x="118534" y="3231"/>
                    </a:cubicBezTo>
                    <a:cubicBezTo>
                      <a:pt x="169334" y="30042"/>
                      <a:pt x="252589" y="389876"/>
                      <a:pt x="304800" y="426565"/>
                    </a:cubicBezTo>
                    <a:cubicBezTo>
                      <a:pt x="357011" y="463254"/>
                      <a:pt x="431800" y="223365"/>
                      <a:pt x="431800" y="223365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00FF"/>
                  </a:solidFill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8229600" y="4458702"/>
                <a:ext cx="211667" cy="206431"/>
              </a:xfrm>
              <a:custGeom>
                <a:avLst/>
                <a:gdLst>
                  <a:gd name="connsiteX0" fmla="*/ 0 w 431800"/>
                  <a:gd name="connsiteY0" fmla="*/ 265698 h 430381"/>
                  <a:gd name="connsiteX1" fmla="*/ 118534 w 431800"/>
                  <a:gd name="connsiteY1" fmla="*/ 3231 h 430381"/>
                  <a:gd name="connsiteX2" fmla="*/ 304800 w 431800"/>
                  <a:gd name="connsiteY2" fmla="*/ 426565 h 430381"/>
                  <a:gd name="connsiteX3" fmla="*/ 431800 w 431800"/>
                  <a:gd name="connsiteY3" fmla="*/ 223365 h 430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800" h="430381">
                    <a:moveTo>
                      <a:pt x="0" y="265698"/>
                    </a:moveTo>
                    <a:cubicBezTo>
                      <a:pt x="33867" y="121059"/>
                      <a:pt x="67734" y="-23580"/>
                      <a:pt x="118534" y="3231"/>
                    </a:cubicBezTo>
                    <a:cubicBezTo>
                      <a:pt x="169334" y="30042"/>
                      <a:pt x="252589" y="389876"/>
                      <a:pt x="304800" y="426565"/>
                    </a:cubicBezTo>
                    <a:cubicBezTo>
                      <a:pt x="357011" y="463254"/>
                      <a:pt x="431800" y="223365"/>
                      <a:pt x="431800" y="223365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00FF"/>
                  </a:solidFill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8432800" y="4458702"/>
                <a:ext cx="211667" cy="206431"/>
              </a:xfrm>
              <a:custGeom>
                <a:avLst/>
                <a:gdLst>
                  <a:gd name="connsiteX0" fmla="*/ 0 w 431800"/>
                  <a:gd name="connsiteY0" fmla="*/ 265698 h 430381"/>
                  <a:gd name="connsiteX1" fmla="*/ 118534 w 431800"/>
                  <a:gd name="connsiteY1" fmla="*/ 3231 h 430381"/>
                  <a:gd name="connsiteX2" fmla="*/ 304800 w 431800"/>
                  <a:gd name="connsiteY2" fmla="*/ 426565 h 430381"/>
                  <a:gd name="connsiteX3" fmla="*/ 431800 w 431800"/>
                  <a:gd name="connsiteY3" fmla="*/ 223365 h 430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800" h="430381">
                    <a:moveTo>
                      <a:pt x="0" y="265698"/>
                    </a:moveTo>
                    <a:cubicBezTo>
                      <a:pt x="33867" y="121059"/>
                      <a:pt x="67734" y="-23580"/>
                      <a:pt x="118534" y="3231"/>
                    </a:cubicBezTo>
                    <a:cubicBezTo>
                      <a:pt x="169334" y="30042"/>
                      <a:pt x="252589" y="389876"/>
                      <a:pt x="304800" y="426565"/>
                    </a:cubicBezTo>
                    <a:cubicBezTo>
                      <a:pt x="357011" y="463254"/>
                      <a:pt x="431800" y="223365"/>
                      <a:pt x="431800" y="223365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00FF"/>
                  </a:solidFill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8636000" y="4458702"/>
                <a:ext cx="211667" cy="206431"/>
              </a:xfrm>
              <a:custGeom>
                <a:avLst/>
                <a:gdLst>
                  <a:gd name="connsiteX0" fmla="*/ 0 w 431800"/>
                  <a:gd name="connsiteY0" fmla="*/ 265698 h 430381"/>
                  <a:gd name="connsiteX1" fmla="*/ 118534 w 431800"/>
                  <a:gd name="connsiteY1" fmla="*/ 3231 h 430381"/>
                  <a:gd name="connsiteX2" fmla="*/ 304800 w 431800"/>
                  <a:gd name="connsiteY2" fmla="*/ 426565 h 430381"/>
                  <a:gd name="connsiteX3" fmla="*/ 431800 w 431800"/>
                  <a:gd name="connsiteY3" fmla="*/ 223365 h 430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800" h="430381">
                    <a:moveTo>
                      <a:pt x="0" y="265698"/>
                    </a:moveTo>
                    <a:cubicBezTo>
                      <a:pt x="33867" y="121059"/>
                      <a:pt x="67734" y="-23580"/>
                      <a:pt x="118534" y="3231"/>
                    </a:cubicBezTo>
                    <a:cubicBezTo>
                      <a:pt x="169334" y="30042"/>
                      <a:pt x="252589" y="389876"/>
                      <a:pt x="304800" y="426565"/>
                    </a:cubicBezTo>
                    <a:cubicBezTo>
                      <a:pt x="357011" y="463254"/>
                      <a:pt x="431800" y="223365"/>
                      <a:pt x="431800" y="223365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8476703" y="5329522"/>
              <a:ext cx="199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b</a:t>
              </a:r>
              <a:endParaRPr lang="en-GB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486813" y="5100406"/>
              <a:ext cx="4691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W</a:t>
              </a:r>
              <a:r>
                <a:rPr lang="en-GB" baseline="30000" dirty="0" smtClean="0"/>
                <a:t>-</a:t>
              </a:r>
              <a:endParaRPr lang="en-GB" baseline="30000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8568701" y="5424772"/>
              <a:ext cx="111125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807875" y="5623982"/>
              <a:ext cx="99906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6215530" y="1150471"/>
            <a:ext cx="791882" cy="2435411"/>
          </a:xfrm>
          <a:prstGeom prst="rect">
            <a:avLst/>
          </a:prstGeom>
          <a:solidFill>
            <a:srgbClr val="FFFFFF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366000" y="1150471"/>
            <a:ext cx="1332969" cy="2435411"/>
          </a:xfrm>
          <a:prstGeom prst="rect">
            <a:avLst/>
          </a:prstGeom>
          <a:solidFill>
            <a:srgbClr val="FFFFFF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Date Placeholder 43"/>
          <p:cNvSpPr>
            <a:spLocks noGrp="1"/>
          </p:cNvSpPr>
          <p:nvPr>
            <p:ph type="dt" sz="half" idx="10"/>
          </p:nvPr>
        </p:nvSpPr>
        <p:spPr>
          <a:xfrm>
            <a:off x="457200" y="6433800"/>
            <a:ext cx="2133600" cy="365125"/>
          </a:xfrm>
        </p:spPr>
        <p:txBody>
          <a:bodyPr/>
          <a:lstStyle/>
          <a:p>
            <a:r>
              <a:rPr lang="en-US" smtClean="0"/>
              <a:t>22/2/2017</a:t>
            </a:r>
            <a:endParaRPr lang="en-GB"/>
          </a:p>
        </p:txBody>
      </p:sp>
      <p:sp>
        <p:nvSpPr>
          <p:cNvPr id="45" name="Footer Placeholder 44"/>
          <p:cNvSpPr>
            <a:spLocks noGrp="1"/>
          </p:cNvSpPr>
          <p:nvPr>
            <p:ph type="ftr" sz="quarter" idx="11"/>
          </p:nvPr>
        </p:nvSpPr>
        <p:spPr>
          <a:xfrm>
            <a:off x="3124200" y="6433800"/>
            <a:ext cx="2895600" cy="365125"/>
          </a:xfrm>
        </p:spPr>
        <p:txBody>
          <a:bodyPr/>
          <a:lstStyle/>
          <a:p>
            <a:r>
              <a:rPr lang="en-GB" smtClean="0"/>
              <a:t>R. Gonçalo - Seminário Coimbra</a:t>
            </a:r>
            <a:endParaRPr lang="en-GB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>
          <a:xfrm>
            <a:off x="6553200" y="6433800"/>
            <a:ext cx="2133600" cy="365125"/>
          </a:xfrm>
        </p:spPr>
        <p:txBody>
          <a:bodyPr/>
          <a:lstStyle/>
          <a:p>
            <a:fld id="{D5FF722C-CA73-F54B-B68D-F4FB7F20AD28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010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506"/>
            <a:ext cx="8229600" cy="691647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ttH</a:t>
            </a:r>
            <a:r>
              <a:rPr lang="en-US" dirty="0" smtClean="0">
                <a:solidFill>
                  <a:srgbClr val="FFFFFF"/>
                </a:solidFill>
              </a:rPr>
              <a:t>, H→</a:t>
            </a:r>
            <a:r>
              <a:rPr lang="el-GR" dirty="0" smtClean="0">
                <a:solidFill>
                  <a:srgbClr val="FFFFFF"/>
                </a:solidFill>
              </a:rPr>
              <a:t>γγ</a:t>
            </a:r>
            <a:r>
              <a:rPr lang="en-US" dirty="0" smtClean="0">
                <a:solidFill>
                  <a:srgbClr val="FFFFFF"/>
                </a:solidFill>
              </a:rPr>
              <a:t> analysis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57" y="1068455"/>
            <a:ext cx="6012820" cy="4116137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Analysis targets </a:t>
            </a:r>
            <a:r>
              <a:rPr lang="en-GB" dirty="0" err="1" smtClean="0">
                <a:solidFill>
                  <a:srgbClr val="FFFFFF"/>
                </a:solidFill>
              </a:rPr>
              <a:t>ttH</a:t>
            </a:r>
            <a:r>
              <a:rPr lang="en-GB" dirty="0" smtClean="0">
                <a:solidFill>
                  <a:srgbClr val="FFFFFF"/>
                </a:solidFill>
              </a:rPr>
              <a:t> and </a:t>
            </a:r>
            <a:r>
              <a:rPr lang="en-GB" dirty="0" err="1" smtClean="0">
                <a:solidFill>
                  <a:srgbClr val="FFFFFF"/>
                </a:solidFill>
              </a:rPr>
              <a:t>tH</a:t>
            </a:r>
            <a:r>
              <a:rPr lang="en-GB" dirty="0" smtClean="0">
                <a:solidFill>
                  <a:srgbClr val="FFFFFF"/>
                </a:solidFill>
              </a:rPr>
              <a:t> production (</a:t>
            </a:r>
            <a:r>
              <a:rPr lang="en-GB" dirty="0" err="1" smtClean="0">
                <a:solidFill>
                  <a:srgbClr val="FFFFFF"/>
                </a:solidFill>
              </a:rPr>
              <a:t>tHqb</a:t>
            </a:r>
            <a:r>
              <a:rPr lang="en-GB" dirty="0" smtClean="0">
                <a:solidFill>
                  <a:srgbClr val="FFFFFF"/>
                </a:solidFill>
              </a:rPr>
              <a:t>, </a:t>
            </a:r>
            <a:r>
              <a:rPr lang="en-GB" dirty="0" err="1" smtClean="0">
                <a:solidFill>
                  <a:srgbClr val="FFFFFF"/>
                </a:solidFill>
              </a:rPr>
              <a:t>tHW</a:t>
            </a:r>
            <a:r>
              <a:rPr lang="en-GB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Data: 4.5 </a:t>
            </a:r>
            <a:r>
              <a:rPr lang="en-US" dirty="0">
                <a:solidFill>
                  <a:srgbClr val="FFFFFF"/>
                </a:solidFill>
              </a:rPr>
              <a:t>fb</a:t>
            </a:r>
            <a:r>
              <a:rPr lang="en-US" baseline="30000" dirty="0">
                <a:solidFill>
                  <a:srgbClr val="FFFFFF"/>
                </a:solidFill>
              </a:rPr>
              <a:t>-1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at </a:t>
            </a:r>
            <a:r>
              <a:rPr lang="en-US" dirty="0">
                <a:solidFill>
                  <a:srgbClr val="FFFFFF"/>
                </a:solidFill>
              </a:rPr>
              <a:t>√s = </a:t>
            </a:r>
            <a:r>
              <a:rPr lang="en-US" dirty="0" smtClean="0">
                <a:solidFill>
                  <a:srgbClr val="FFFFFF"/>
                </a:solidFill>
              </a:rPr>
              <a:t>7 </a:t>
            </a:r>
            <a:r>
              <a:rPr lang="en-US" dirty="0" err="1" smtClean="0">
                <a:solidFill>
                  <a:srgbClr val="FFFFFF"/>
                </a:solidFill>
              </a:rPr>
              <a:t>TeV</a:t>
            </a:r>
            <a:r>
              <a:rPr lang="en-US" dirty="0" smtClean="0">
                <a:solidFill>
                  <a:srgbClr val="FFFFFF"/>
                </a:solidFill>
              </a:rPr>
              <a:t> and 20 </a:t>
            </a:r>
            <a:r>
              <a:rPr lang="en-US" dirty="0">
                <a:solidFill>
                  <a:srgbClr val="FFFFFF"/>
                </a:solidFill>
              </a:rPr>
              <a:t>fb</a:t>
            </a:r>
            <a:r>
              <a:rPr lang="en-US" baseline="30000" dirty="0">
                <a:solidFill>
                  <a:srgbClr val="FFFFFF"/>
                </a:solidFill>
              </a:rPr>
              <a:t>-1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at </a:t>
            </a:r>
            <a:r>
              <a:rPr lang="en-US" dirty="0">
                <a:solidFill>
                  <a:srgbClr val="FFFFFF"/>
                </a:solidFill>
              </a:rPr>
              <a:t>√s = 8 </a:t>
            </a:r>
            <a:r>
              <a:rPr lang="en-US" dirty="0" err="1">
                <a:solidFill>
                  <a:srgbClr val="FFFFFF"/>
                </a:solidFill>
              </a:rPr>
              <a:t>TeV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Very small BR</a:t>
            </a:r>
            <a:r>
              <a:rPr lang="el-GR" dirty="0">
                <a:solidFill>
                  <a:schemeClr val="bg1"/>
                </a:solidFill>
              </a:rPr>
              <a:t>(H → γγ)</a:t>
            </a:r>
            <a:r>
              <a:rPr lang="en-US" dirty="0">
                <a:solidFill>
                  <a:schemeClr val="bg1"/>
                </a:solidFill>
              </a:rPr>
              <a:t> =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rgbClr val="FFFFFF"/>
                </a:solidFill>
              </a:rPr>
              <a:t>0.0023</a:t>
            </a:r>
          </a:p>
          <a:p>
            <a:pPr lvl="1"/>
            <a:r>
              <a:rPr lang="en-GB" dirty="0">
                <a:solidFill>
                  <a:srgbClr val="FFFFFF"/>
                </a:solidFill>
              </a:rPr>
              <a:t>Event yields: ≈0.2 at </a:t>
            </a:r>
            <a:r>
              <a:rPr lang="en-US" dirty="0">
                <a:solidFill>
                  <a:srgbClr val="FFFFFF"/>
                </a:solidFill>
              </a:rPr>
              <a:t>7 </a:t>
            </a:r>
            <a:r>
              <a:rPr lang="en-US" dirty="0" err="1">
                <a:solidFill>
                  <a:srgbClr val="FFFFFF"/>
                </a:solidFill>
              </a:rPr>
              <a:t>TeV</a:t>
            </a:r>
            <a:r>
              <a:rPr lang="en-US" dirty="0">
                <a:solidFill>
                  <a:srgbClr val="FFFFFF"/>
                </a:solidFill>
              </a:rPr>
              <a:t>; </a:t>
            </a:r>
            <a:r>
              <a:rPr lang="en-GB" dirty="0">
                <a:solidFill>
                  <a:srgbClr val="FFFFFF"/>
                </a:solidFill>
              </a:rPr>
              <a:t>≈</a:t>
            </a:r>
            <a:r>
              <a:rPr lang="en-US" dirty="0">
                <a:solidFill>
                  <a:srgbClr val="FFFFFF"/>
                </a:solidFill>
              </a:rPr>
              <a:t>1 at 8 </a:t>
            </a:r>
            <a:r>
              <a:rPr lang="en-US" dirty="0" err="1">
                <a:solidFill>
                  <a:srgbClr val="FFFFFF"/>
                </a:solidFill>
              </a:rPr>
              <a:t>TeV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But good </a:t>
            </a:r>
            <a:r>
              <a:rPr lang="en-GB" dirty="0">
                <a:solidFill>
                  <a:srgbClr val="FFFFFF"/>
                </a:solidFill>
              </a:rPr>
              <a:t>di-photon mass resolution and small </a:t>
            </a:r>
            <a:r>
              <a:rPr lang="en-GB" dirty="0" smtClean="0">
                <a:solidFill>
                  <a:srgbClr val="FFFFFF"/>
                </a:solidFill>
              </a:rPr>
              <a:t>backgrounds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Analysis driven by </a:t>
            </a:r>
            <a:r>
              <a:rPr lang="en-GB" dirty="0" err="1" smtClean="0">
                <a:solidFill>
                  <a:srgbClr val="FFFFFF"/>
                </a:solidFill>
              </a:rPr>
              <a:t>ttH</a:t>
            </a:r>
            <a:r>
              <a:rPr lang="en-GB" dirty="0" smtClean="0">
                <a:solidFill>
                  <a:srgbClr val="FFFFFF"/>
                </a:solidFill>
              </a:rPr>
              <a:t>, but cuts loose enough to accommodate </a:t>
            </a:r>
            <a:r>
              <a:rPr lang="en-GB" dirty="0" err="1" smtClean="0">
                <a:solidFill>
                  <a:srgbClr val="FFFFFF"/>
                </a:solidFill>
              </a:rPr>
              <a:t>tH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Efficiency </a:t>
            </a:r>
            <a:r>
              <a:rPr lang="en-GB" dirty="0" smtClean="0">
                <a:solidFill>
                  <a:srgbClr val="FFFFFF"/>
                </a:solidFill>
              </a:rPr>
              <a:t>≈15</a:t>
            </a:r>
            <a:r>
              <a:rPr lang="en-GB" dirty="0">
                <a:solidFill>
                  <a:srgbClr val="FFFFFF"/>
                </a:solidFill>
              </a:rPr>
              <a:t>% for </a:t>
            </a:r>
            <a:r>
              <a:rPr lang="en-GB" dirty="0" err="1" smtClean="0">
                <a:solidFill>
                  <a:srgbClr val="FFFFFF"/>
                </a:solidFill>
              </a:rPr>
              <a:t>ttH</a:t>
            </a:r>
            <a:r>
              <a:rPr lang="en-GB" dirty="0" smtClean="0">
                <a:solidFill>
                  <a:srgbClr val="FFFFFF"/>
                </a:solidFill>
              </a:rPr>
              <a:t>, </a:t>
            </a:r>
            <a:r>
              <a:rPr lang="en-GB" dirty="0">
                <a:solidFill>
                  <a:srgbClr val="FFFFFF"/>
                </a:solidFill>
              </a:rPr>
              <a:t>≈</a:t>
            </a:r>
            <a:r>
              <a:rPr lang="en-GB" dirty="0" smtClean="0">
                <a:solidFill>
                  <a:srgbClr val="FFFFFF"/>
                </a:solidFill>
              </a:rPr>
              <a:t>6</a:t>
            </a:r>
            <a:r>
              <a:rPr lang="en-GB" dirty="0">
                <a:solidFill>
                  <a:srgbClr val="FFFFFF"/>
                </a:solidFill>
              </a:rPr>
              <a:t>% to </a:t>
            </a:r>
            <a:r>
              <a:rPr lang="en-GB" dirty="0" smtClean="0">
                <a:solidFill>
                  <a:srgbClr val="FFFFFF"/>
                </a:solidFill>
              </a:rPr>
              <a:t>12% for </a:t>
            </a:r>
            <a:r>
              <a:rPr lang="en-GB" dirty="0" err="1" smtClean="0">
                <a:solidFill>
                  <a:srgbClr val="FFFFFF"/>
                </a:solidFill>
              </a:rPr>
              <a:t>tH</a:t>
            </a:r>
            <a:endParaRPr lang="en-GB" dirty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Selection: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2 photons with 105 </a:t>
            </a:r>
            <a:r>
              <a:rPr lang="en-GB" dirty="0" err="1" smtClean="0">
                <a:solidFill>
                  <a:srgbClr val="FFFFFF"/>
                </a:solidFill>
              </a:rPr>
              <a:t>GeV</a:t>
            </a:r>
            <a:r>
              <a:rPr lang="en-GB" dirty="0" smtClean="0">
                <a:solidFill>
                  <a:srgbClr val="FFFFFF"/>
                </a:solidFill>
              </a:rPr>
              <a:t> &lt; m</a:t>
            </a:r>
            <a:r>
              <a:rPr lang="el-GR" baseline="-25000" dirty="0" smtClean="0">
                <a:solidFill>
                  <a:srgbClr val="FFFFFF"/>
                </a:solidFill>
              </a:rPr>
              <a:t>γγ</a:t>
            </a:r>
            <a:r>
              <a:rPr lang="en-US" dirty="0" smtClean="0">
                <a:solidFill>
                  <a:srgbClr val="FFFFFF"/>
                </a:solidFill>
              </a:rPr>
              <a:t> &lt; 160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Diphoton</a:t>
            </a:r>
            <a:r>
              <a:rPr lang="en-US" dirty="0" smtClean="0">
                <a:solidFill>
                  <a:srgbClr val="FFFFFF"/>
                </a:solidFill>
              </a:rPr>
              <a:t> vertex reconstructed from longitudinal shower profile (un-converted) or tracks (converted photons) 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Leading (</a:t>
            </a:r>
            <a:r>
              <a:rPr lang="en-US" dirty="0" err="1" smtClean="0">
                <a:solidFill>
                  <a:srgbClr val="FFFFFF"/>
                </a:solidFill>
              </a:rPr>
              <a:t>subleading</a:t>
            </a:r>
            <a:r>
              <a:rPr lang="en-US" dirty="0" smtClean="0">
                <a:solidFill>
                  <a:srgbClr val="FFFFFF"/>
                </a:solidFill>
              </a:rPr>
              <a:t>) photon: E</a:t>
            </a:r>
            <a:r>
              <a:rPr lang="en-US" baseline="-25000" dirty="0" smtClean="0">
                <a:solidFill>
                  <a:srgbClr val="FFFFFF"/>
                </a:solidFill>
              </a:rPr>
              <a:t>T</a:t>
            </a:r>
            <a:r>
              <a:rPr lang="en-US" dirty="0" smtClean="0">
                <a:solidFill>
                  <a:srgbClr val="FFFFFF"/>
                </a:solidFill>
              </a:rPr>
              <a:t> &gt; 0.35 x </a:t>
            </a:r>
            <a:r>
              <a:rPr lang="en-GB" dirty="0">
                <a:solidFill>
                  <a:srgbClr val="FFFFFF"/>
                </a:solidFill>
              </a:rPr>
              <a:t>m</a:t>
            </a:r>
            <a:r>
              <a:rPr lang="el-GR" baseline="-25000" dirty="0">
                <a:solidFill>
                  <a:srgbClr val="FFFFFF"/>
                </a:solidFill>
              </a:rPr>
              <a:t>γγ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(0.25 </a:t>
            </a:r>
            <a:r>
              <a:rPr lang="en-US" dirty="0">
                <a:solidFill>
                  <a:srgbClr val="FFFFFF"/>
                </a:solidFill>
              </a:rPr>
              <a:t>x </a:t>
            </a:r>
            <a:r>
              <a:rPr lang="en-GB" dirty="0" smtClean="0">
                <a:solidFill>
                  <a:srgbClr val="FFFFFF"/>
                </a:solidFill>
              </a:rPr>
              <a:t>m</a:t>
            </a:r>
            <a:r>
              <a:rPr lang="el-GR" baseline="-25000" dirty="0" smtClean="0">
                <a:solidFill>
                  <a:srgbClr val="FFFFFF"/>
                </a:solidFill>
              </a:rPr>
              <a:t>γγ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2 event categories:</a:t>
            </a:r>
            <a:endParaRPr lang="en-GB" dirty="0" smtClean="0">
              <a:solidFill>
                <a:srgbClr val="FFFFFF"/>
              </a:solidFill>
            </a:endParaRPr>
          </a:p>
          <a:p>
            <a:pPr lvl="1"/>
            <a:r>
              <a:rPr lang="en-GB" dirty="0" err="1" smtClean="0">
                <a:solidFill>
                  <a:srgbClr val="FFFFFF"/>
                </a:solidFill>
              </a:rPr>
              <a:t>Leptonic</a:t>
            </a:r>
            <a:r>
              <a:rPr lang="en-GB" dirty="0" smtClean="0">
                <a:solidFill>
                  <a:srgbClr val="FFFFFF"/>
                </a:solidFill>
              </a:rPr>
              <a:t>: ≥ 1 e/μ + ≥ 1 b-tagged jet + </a:t>
            </a:r>
            <a:r>
              <a:rPr lang="en-GB" dirty="0" err="1" smtClean="0">
                <a:solidFill>
                  <a:srgbClr val="FFFFFF"/>
                </a:solidFill>
              </a:rPr>
              <a:t>E</a:t>
            </a:r>
            <a:r>
              <a:rPr lang="en-GB" baseline="-25000" dirty="0" err="1" smtClean="0">
                <a:solidFill>
                  <a:srgbClr val="FFFFFF"/>
                </a:solidFill>
              </a:rPr>
              <a:t>T</a:t>
            </a:r>
            <a:r>
              <a:rPr lang="en-GB" baseline="30000" dirty="0" err="1" smtClean="0">
                <a:solidFill>
                  <a:srgbClr val="FFFFFF"/>
                </a:solidFill>
              </a:rPr>
              <a:t>miss</a:t>
            </a:r>
            <a:r>
              <a:rPr lang="en-GB" baseline="30000" dirty="0" smtClean="0">
                <a:solidFill>
                  <a:srgbClr val="FFFFFF"/>
                </a:solidFill>
              </a:rPr>
              <a:t> </a:t>
            </a:r>
            <a:r>
              <a:rPr lang="en-GB" dirty="0" smtClean="0">
                <a:solidFill>
                  <a:srgbClr val="FFFFFF"/>
                </a:solidFill>
              </a:rPr>
              <a:t>&gt; 20 </a:t>
            </a:r>
            <a:r>
              <a:rPr lang="en-GB" dirty="0" err="1" smtClean="0">
                <a:solidFill>
                  <a:srgbClr val="FFFFFF"/>
                </a:solidFill>
              </a:rPr>
              <a:t>GeV</a:t>
            </a:r>
            <a:r>
              <a:rPr lang="en-GB" dirty="0" smtClean="0">
                <a:solidFill>
                  <a:srgbClr val="FFFFFF"/>
                </a:solidFill>
              </a:rPr>
              <a:t>; </a:t>
            </a:r>
            <a:r>
              <a:rPr lang="en-GB" dirty="0" err="1" smtClean="0">
                <a:solidFill>
                  <a:srgbClr val="FFFFFF"/>
                </a:solidFill>
              </a:rPr>
              <a:t>m</a:t>
            </a:r>
            <a:r>
              <a:rPr lang="en-GB" baseline="-25000" dirty="0" err="1" smtClean="0">
                <a:solidFill>
                  <a:srgbClr val="FFFFFF"/>
                </a:solidFill>
                <a:latin typeface="Brush Script Std"/>
                <a:cs typeface="Brush Script Std"/>
              </a:rPr>
              <a:t>l</a:t>
            </a:r>
            <a:r>
              <a:rPr lang="en-GB" baseline="-25000" dirty="0" err="1" smtClean="0">
                <a:solidFill>
                  <a:srgbClr val="FFFFFF"/>
                </a:solidFill>
              </a:rPr>
              <a:t>e</a:t>
            </a:r>
            <a:r>
              <a:rPr lang="en-GB" dirty="0" smtClean="0">
                <a:solidFill>
                  <a:srgbClr val="FFFFFF"/>
                </a:solidFill>
              </a:rPr>
              <a:t> ≠ </a:t>
            </a:r>
            <a:r>
              <a:rPr lang="en-GB" dirty="0" err="1" smtClean="0">
                <a:solidFill>
                  <a:srgbClr val="FFFFFF"/>
                </a:solidFill>
              </a:rPr>
              <a:t>m</a:t>
            </a:r>
            <a:r>
              <a:rPr lang="en-GB" baseline="-25000" dirty="0" err="1" smtClean="0">
                <a:solidFill>
                  <a:srgbClr val="FFFFFF"/>
                </a:solidFill>
              </a:rPr>
              <a:t>Z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endParaRPr lang="en-GB" dirty="0">
              <a:solidFill>
                <a:srgbClr val="FFFFFF"/>
              </a:solidFill>
            </a:endParaRPr>
          </a:p>
          <a:p>
            <a:pPr lvl="1"/>
            <a:r>
              <a:rPr lang="en-GB" dirty="0" err="1" smtClean="0">
                <a:solidFill>
                  <a:srgbClr val="FFFFFF"/>
                </a:solidFill>
              </a:rPr>
              <a:t>Hadronic</a:t>
            </a:r>
            <a:r>
              <a:rPr lang="en-GB" dirty="0" smtClean="0">
                <a:solidFill>
                  <a:srgbClr val="FFFFFF"/>
                </a:solidFill>
              </a:rPr>
              <a:t>: no e or μ; high jet and b-tag multiplicity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475" y="5094943"/>
            <a:ext cx="6251877" cy="1351056"/>
            <a:chOff x="-51289" y="5214471"/>
            <a:chExt cx="6251877" cy="135105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1289" y="5519645"/>
              <a:ext cx="6251877" cy="104588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241176" y="5214471"/>
              <a:ext cx="33020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"/>
                  <a:cs typeface="Times"/>
                </a:rPr>
                <a:t>% of signal </a:t>
              </a:r>
              <a:endPara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cs typeface="Time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227597" y="1090706"/>
            <a:ext cx="2916403" cy="5354359"/>
            <a:chOff x="6227597" y="1090706"/>
            <a:chExt cx="2916403" cy="5354359"/>
          </a:xfrm>
        </p:grpSpPr>
        <p:sp>
          <p:nvSpPr>
            <p:cNvPr id="23" name="Rectangle 22"/>
            <p:cNvSpPr/>
            <p:nvPr/>
          </p:nvSpPr>
          <p:spPr>
            <a:xfrm>
              <a:off x="6227597" y="1090706"/>
              <a:ext cx="2916403" cy="534894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379894" y="1282194"/>
              <a:ext cx="2506976" cy="5162871"/>
              <a:chOff x="6200588" y="1170666"/>
              <a:chExt cx="2745077" cy="5378588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200588" y="1170666"/>
                <a:ext cx="2730136" cy="1892277"/>
                <a:chOff x="4377765" y="1170665"/>
                <a:chExt cx="2730136" cy="1892277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4571999" y="1170666"/>
                  <a:ext cx="2535902" cy="1892276"/>
                  <a:chOff x="4571999" y="878590"/>
                  <a:chExt cx="2535902" cy="1892276"/>
                </a:xfrm>
              </p:grpSpPr>
              <p:sp>
                <p:nvSpPr>
                  <p:cNvPr id="7" name="Rectangle 6"/>
                  <p:cNvSpPr/>
                  <p:nvPr/>
                </p:nvSpPr>
                <p:spPr>
                  <a:xfrm>
                    <a:off x="4571999" y="878590"/>
                    <a:ext cx="2535902" cy="189227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pic>
                <p:nvPicPr>
                  <p:cNvPr id="5" name="Picture 4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681828" y="1201648"/>
                    <a:ext cx="1426073" cy="121247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377765" y="1170665"/>
                  <a:ext cx="1808378" cy="1892276"/>
                </a:xfrm>
                <a:prstGeom prst="rect">
                  <a:avLst/>
                </a:prstGeom>
              </p:spPr>
            </p:pic>
          </p:grp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19592" y="3339299"/>
                <a:ext cx="1426073" cy="121247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94822" y="3620376"/>
                <a:ext cx="1614144" cy="108081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19592" y="5336778"/>
                <a:ext cx="1426073" cy="121247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7404" y="5259296"/>
                <a:ext cx="1642170" cy="1075765"/>
              </a:xfrm>
              <a:prstGeom prst="rect">
                <a:avLst/>
              </a:prstGeom>
            </p:spPr>
          </p:pic>
        </p:grpSp>
      </p:grpSp>
      <p:sp>
        <p:nvSpPr>
          <p:cNvPr id="22" name="TextBox 21"/>
          <p:cNvSpPr txBox="1"/>
          <p:nvPr/>
        </p:nvSpPr>
        <p:spPr>
          <a:xfrm>
            <a:off x="5137524" y="44825"/>
            <a:ext cx="400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1"/>
                </a:solidFill>
              </a:rPr>
              <a:t>Phys.Lett</a:t>
            </a:r>
            <a:r>
              <a:rPr lang="en-US" dirty="0" smtClean="0">
                <a:solidFill>
                  <a:schemeClr val="bg1"/>
                </a:solidFill>
              </a:rPr>
              <a:t>. B 740 (2015) 222-242</a:t>
            </a:r>
            <a:endParaRPr lang="en-GB" dirty="0" smtClean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227597" y="1090706"/>
            <a:ext cx="2916404" cy="5348944"/>
            <a:chOff x="6227597" y="1090706"/>
            <a:chExt cx="2916404" cy="5348944"/>
          </a:xfrm>
        </p:grpSpPr>
        <p:sp>
          <p:nvSpPr>
            <p:cNvPr id="31" name="Rectangle 30"/>
            <p:cNvSpPr/>
            <p:nvPr/>
          </p:nvSpPr>
          <p:spPr>
            <a:xfrm>
              <a:off x="6227597" y="1090706"/>
              <a:ext cx="2916403" cy="534894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27597" y="1232806"/>
              <a:ext cx="2916404" cy="209287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27597" y="3464539"/>
              <a:ext cx="2916403" cy="2092878"/>
            </a:xfrm>
            <a:prstGeom prst="rect">
              <a:avLst/>
            </a:prstGeom>
          </p:spPr>
        </p:pic>
      </p:grp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GB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R. Gonçalo - Seminário Coimbra</a:t>
            </a:r>
            <a:endParaRPr lang="en-GB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722C-CA73-F54B-B68D-F4FB7F20AD28}" type="slidenum">
              <a:rPr lang="en-GB" smtClean="0"/>
              <a:t>78</a:t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104442" y="5400117"/>
            <a:ext cx="495631" cy="10395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04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111"/>
            <a:ext cx="4680324" cy="67704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Analysis &amp; Results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6316"/>
            <a:ext cx="5137524" cy="5609222"/>
          </a:xfrm>
        </p:spPr>
        <p:txBody>
          <a:bodyPr>
            <a:normAutofit fontScale="62500" lnSpcReduction="20000"/>
          </a:bodyPr>
          <a:lstStyle/>
          <a:p>
            <a:r>
              <a:rPr lang="en-GB" dirty="0">
                <a:solidFill>
                  <a:srgbClr val="FFFFFF"/>
                </a:solidFill>
              </a:rPr>
              <a:t>Discriminant parameter: m</a:t>
            </a:r>
            <a:r>
              <a:rPr lang="el-GR" baseline="-25000" dirty="0">
                <a:solidFill>
                  <a:srgbClr val="FFFFFF"/>
                </a:solidFill>
              </a:rPr>
              <a:t>γγ</a:t>
            </a:r>
            <a:endParaRPr lang="en-US" baseline="-25000" dirty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Search excess around 125.4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r>
              <a:rPr lang="en-US" dirty="0" smtClean="0">
                <a:solidFill>
                  <a:srgbClr val="FFFFFF"/>
                </a:solidFill>
              </a:rPr>
              <a:t> using        S + B likelihood fit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Signal </a:t>
            </a:r>
            <a:r>
              <a:rPr lang="en-US" dirty="0" err="1">
                <a:solidFill>
                  <a:srgbClr val="FFFFFF"/>
                </a:solidFill>
              </a:rPr>
              <a:t>modelling</a:t>
            </a:r>
            <a:r>
              <a:rPr lang="en-US" dirty="0">
                <a:solidFill>
                  <a:srgbClr val="FFFFFF"/>
                </a:solidFill>
              </a:rPr>
              <a:t>: Crystal Ball + Gaussian (from simulation)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Continuum background: exponential fit to </a:t>
            </a:r>
            <a:r>
              <a:rPr lang="en-US" dirty="0" smtClean="0">
                <a:solidFill>
                  <a:srgbClr val="FFFFFF"/>
                </a:solidFill>
              </a:rPr>
              <a:t>sideband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Fit function validated in loose photon-ID control regions dominated by jets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Signal strength (</a:t>
            </a:r>
            <a:r>
              <a:rPr lang="en-GB" dirty="0" err="1">
                <a:solidFill>
                  <a:srgbClr val="FFFFFF"/>
                </a:solidFill>
              </a:rPr>
              <a:t>μ</a:t>
            </a:r>
            <a:r>
              <a:rPr lang="en-GB" baseline="-25000" dirty="0" err="1">
                <a:solidFill>
                  <a:srgbClr val="FFFFFF"/>
                </a:solidFill>
              </a:rPr>
              <a:t>ttH</a:t>
            </a:r>
            <a:r>
              <a:rPr lang="en-GB" baseline="-25000" dirty="0">
                <a:solidFill>
                  <a:srgbClr val="FFFFFF"/>
                </a:solidFill>
              </a:rPr>
              <a:t> </a:t>
            </a:r>
            <a:r>
              <a:rPr lang="en-GB" dirty="0">
                <a:solidFill>
                  <a:srgbClr val="FFFFFF"/>
                </a:solidFill>
              </a:rPr>
              <a:t>= </a:t>
            </a:r>
            <a:r>
              <a:rPr lang="en-GB" dirty="0" err="1">
                <a:solidFill>
                  <a:srgbClr val="FFFFFF"/>
                </a:solidFill>
              </a:rPr>
              <a:t>σ</a:t>
            </a:r>
            <a:r>
              <a:rPr lang="en-GB" baseline="-25000" dirty="0" err="1">
                <a:solidFill>
                  <a:srgbClr val="FFFFFF"/>
                </a:solidFill>
              </a:rPr>
              <a:t>obs</a:t>
            </a:r>
            <a:r>
              <a:rPr lang="en-GB" baseline="-25000" dirty="0">
                <a:solidFill>
                  <a:srgbClr val="FFFFFF"/>
                </a:solidFill>
              </a:rPr>
              <a:t>.</a:t>
            </a:r>
            <a:r>
              <a:rPr lang="en-GB" dirty="0">
                <a:solidFill>
                  <a:srgbClr val="FFFFFF"/>
                </a:solidFill>
              </a:rPr>
              <a:t>/</a:t>
            </a:r>
            <a:r>
              <a:rPr lang="en-GB" dirty="0" err="1" smtClean="0">
                <a:solidFill>
                  <a:srgbClr val="FFFFFF"/>
                </a:solidFill>
              </a:rPr>
              <a:t>σ</a:t>
            </a:r>
            <a:r>
              <a:rPr lang="en-GB" baseline="-25000" dirty="0" err="1" smtClean="0">
                <a:solidFill>
                  <a:srgbClr val="FFFFFF"/>
                </a:solidFill>
              </a:rPr>
              <a:t>SM</a:t>
            </a:r>
            <a:r>
              <a:rPr lang="en-US" dirty="0" smtClean="0">
                <a:solidFill>
                  <a:srgbClr val="FFFFFF"/>
                </a:solidFill>
              </a:rPr>
              <a:t>) best fit: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Overall </a:t>
            </a:r>
            <a:r>
              <a:rPr lang="en-GB" dirty="0" smtClean="0">
                <a:solidFill>
                  <a:srgbClr val="FFFFFF"/>
                </a:solidFill>
              </a:rPr>
              <a:t>(</a:t>
            </a:r>
            <a:r>
              <a:rPr lang="el-GR" dirty="0">
                <a:solidFill>
                  <a:schemeClr val="bg1"/>
                </a:solidFill>
              </a:rPr>
              <a:t>H → γγ</a:t>
            </a:r>
            <a:r>
              <a:rPr lang="en-GB" dirty="0" smtClean="0">
                <a:solidFill>
                  <a:srgbClr val="FFFFFF"/>
                </a:solidFill>
              </a:rPr>
              <a:t>):</a:t>
            </a:r>
          </a:p>
          <a:p>
            <a:pPr lvl="1"/>
            <a:r>
              <a:rPr lang="en-GB" dirty="0" err="1" smtClean="0">
                <a:solidFill>
                  <a:srgbClr val="FFFFFF"/>
                </a:solidFill>
              </a:rPr>
              <a:t>ttH</a:t>
            </a:r>
            <a:r>
              <a:rPr lang="en-GB" dirty="0" smtClean="0">
                <a:solidFill>
                  <a:srgbClr val="FFFFFF"/>
                </a:solidFill>
              </a:rPr>
              <a:t> only: 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Combined limits on signal strength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FFFF"/>
                </a:solidFill>
              </a:rPr>
              <a:t>		μ &lt; 6.7 (4.9 expected)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Interpreting the data as 95% CL interval  of a constant </a:t>
            </a:r>
            <a:r>
              <a:rPr lang="en-GB" i="1" dirty="0" err="1" smtClean="0">
                <a:solidFill>
                  <a:srgbClr val="FFFFFF"/>
                </a:solidFill>
              </a:rPr>
              <a:t>κ</a:t>
            </a:r>
            <a:r>
              <a:rPr lang="en-GB" baseline="-25000" dirty="0" err="1" smtClean="0">
                <a:solidFill>
                  <a:srgbClr val="FFFFFF"/>
                </a:solidFill>
              </a:rPr>
              <a:t>t</a:t>
            </a:r>
            <a:r>
              <a:rPr lang="en-GB" dirty="0" smtClean="0">
                <a:solidFill>
                  <a:srgbClr val="FFFFFF"/>
                </a:solidFill>
              </a:rPr>
              <a:t> multiplying the top Yukawa coupling (</a:t>
            </a:r>
            <a:r>
              <a:rPr lang="en-GB" i="1" dirty="0" err="1" smtClean="0">
                <a:solidFill>
                  <a:srgbClr val="FFFFFF"/>
                </a:solidFill>
              </a:rPr>
              <a:t>y</a:t>
            </a:r>
            <a:r>
              <a:rPr lang="en-GB" baseline="-25000" dirty="0" err="1" smtClean="0">
                <a:solidFill>
                  <a:srgbClr val="FFFFFF"/>
                </a:solidFill>
              </a:rPr>
              <a:t>t</a:t>
            </a:r>
            <a:r>
              <a:rPr lang="en-GB" dirty="0" smtClean="0">
                <a:solidFill>
                  <a:srgbClr val="FFFFFF"/>
                </a:solidFill>
              </a:rPr>
              <a:t> = </a:t>
            </a:r>
            <a:r>
              <a:rPr lang="en-GB" i="1" dirty="0" err="1">
                <a:solidFill>
                  <a:srgbClr val="FFFFFF"/>
                </a:solidFill>
              </a:rPr>
              <a:t>κ</a:t>
            </a:r>
            <a:r>
              <a:rPr lang="en-GB" baseline="-25000" dirty="0" err="1">
                <a:solidFill>
                  <a:srgbClr val="FFFFFF"/>
                </a:solidFill>
              </a:rPr>
              <a:t>t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i="1" dirty="0" err="1" smtClean="0">
                <a:solidFill>
                  <a:srgbClr val="FFFFFF"/>
                </a:solidFill>
              </a:rPr>
              <a:t>y</a:t>
            </a:r>
            <a:r>
              <a:rPr lang="en-GB" baseline="-25000" dirty="0" err="1" smtClean="0">
                <a:solidFill>
                  <a:srgbClr val="FFFFFF"/>
                </a:solidFill>
              </a:rPr>
              <a:t>t</a:t>
            </a:r>
            <a:r>
              <a:rPr lang="en-GB" baseline="30000" dirty="0" err="1" smtClean="0">
                <a:solidFill>
                  <a:srgbClr val="FFFFFF"/>
                </a:solidFill>
              </a:rPr>
              <a:t>SM</a:t>
            </a:r>
            <a:r>
              <a:rPr lang="en-GB" dirty="0" smtClean="0">
                <a:solidFill>
                  <a:srgbClr val="FFFFFF"/>
                </a:solidFill>
              </a:rPr>
              <a:t>):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Observed: -1.3 &lt; </a:t>
            </a:r>
            <a:r>
              <a:rPr lang="en-GB" i="1" dirty="0" err="1" smtClean="0">
                <a:solidFill>
                  <a:srgbClr val="FFFFFF"/>
                </a:solidFill>
              </a:rPr>
              <a:t>κ</a:t>
            </a:r>
            <a:r>
              <a:rPr lang="en-GB" baseline="-25000" dirty="0" err="1" smtClean="0">
                <a:solidFill>
                  <a:srgbClr val="FFFFFF"/>
                </a:solidFill>
              </a:rPr>
              <a:t>t</a:t>
            </a:r>
            <a:r>
              <a:rPr lang="en-GB" dirty="0" smtClean="0">
                <a:solidFill>
                  <a:srgbClr val="FFFFFF"/>
                </a:solidFill>
              </a:rPr>
              <a:t> &lt; 8.0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Expected: </a:t>
            </a:r>
            <a:r>
              <a:rPr lang="en-GB" dirty="0">
                <a:solidFill>
                  <a:srgbClr val="FFFFFF"/>
                </a:solidFill>
              </a:rPr>
              <a:t>-</a:t>
            </a:r>
            <a:r>
              <a:rPr lang="en-GB" dirty="0" smtClean="0">
                <a:solidFill>
                  <a:srgbClr val="FFFFFF"/>
                </a:solidFill>
              </a:rPr>
              <a:t>1.2 </a:t>
            </a:r>
            <a:r>
              <a:rPr lang="en-GB" dirty="0">
                <a:solidFill>
                  <a:srgbClr val="FFFFFF"/>
                </a:solidFill>
              </a:rPr>
              <a:t>&lt; </a:t>
            </a:r>
            <a:r>
              <a:rPr lang="en-GB" i="1" dirty="0" err="1">
                <a:solidFill>
                  <a:srgbClr val="FFFFFF"/>
                </a:solidFill>
              </a:rPr>
              <a:t>κ</a:t>
            </a:r>
            <a:r>
              <a:rPr lang="en-GB" baseline="-25000" dirty="0" err="1">
                <a:solidFill>
                  <a:srgbClr val="FFFFFF"/>
                </a:solidFill>
              </a:rPr>
              <a:t>t</a:t>
            </a:r>
            <a:r>
              <a:rPr lang="en-GB" dirty="0">
                <a:solidFill>
                  <a:srgbClr val="FFFFFF"/>
                </a:solidFill>
              </a:rPr>
              <a:t> &lt; </a:t>
            </a:r>
            <a:r>
              <a:rPr lang="en-GB" dirty="0" smtClean="0">
                <a:solidFill>
                  <a:srgbClr val="FFFFFF"/>
                </a:solidFill>
              </a:rPr>
              <a:t>7.8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37524" y="44825"/>
            <a:ext cx="400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1"/>
                </a:solidFill>
              </a:rPr>
              <a:t>Phys.Lett</a:t>
            </a:r>
            <a:r>
              <a:rPr lang="en-US" dirty="0" smtClean="0">
                <a:solidFill>
                  <a:schemeClr val="bg1"/>
                </a:solidFill>
              </a:rPr>
              <a:t>. B 740 (2015) 222-242</a:t>
            </a:r>
            <a:endParaRPr lang="en-GB" dirty="0" smtClean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524" y="3782151"/>
            <a:ext cx="3823660" cy="27439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524" y="1048092"/>
            <a:ext cx="3809881" cy="27340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613" y="3871591"/>
            <a:ext cx="1631178" cy="2738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5612" y="3596672"/>
            <a:ext cx="1631179" cy="274918"/>
          </a:xfrm>
          <a:prstGeom prst="rect">
            <a:avLst/>
          </a:prstGeom>
        </p:spPr>
      </p:pic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>
          <a:xfrm>
            <a:off x="457200" y="6487741"/>
            <a:ext cx="2133600" cy="365125"/>
          </a:xfrm>
        </p:spPr>
        <p:txBody>
          <a:bodyPr/>
          <a:lstStyle/>
          <a:p>
            <a:r>
              <a:rPr lang="en-US" smtClean="0"/>
              <a:t>22/2/2017</a:t>
            </a:r>
            <a:endParaRPr lang="en-GB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>
          <a:xfrm>
            <a:off x="3124200" y="6487741"/>
            <a:ext cx="2895600" cy="365125"/>
          </a:xfrm>
        </p:spPr>
        <p:txBody>
          <a:bodyPr/>
          <a:lstStyle/>
          <a:p>
            <a:r>
              <a:rPr lang="en-GB" smtClean="0"/>
              <a:t>R. Gonçalo - Seminário Coimbra</a:t>
            </a:r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553200" y="6487741"/>
            <a:ext cx="2133600" cy="365125"/>
          </a:xfrm>
        </p:spPr>
        <p:txBody>
          <a:bodyPr/>
          <a:lstStyle/>
          <a:p>
            <a:fld id="{D5FF722C-CA73-F54B-B68D-F4FB7F20AD28}" type="slidenum">
              <a:rPr lang="en-GB" smtClean="0"/>
              <a:t>79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137525" y="598583"/>
            <a:ext cx="380988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μ</a:t>
            </a:r>
            <a:r>
              <a:rPr lang="en-GB" sz="2400" baseline="-25000" dirty="0" err="1"/>
              <a:t>ttH</a:t>
            </a:r>
            <a:r>
              <a:rPr lang="en-GB" sz="2400" baseline="-25000" dirty="0"/>
              <a:t> </a:t>
            </a:r>
            <a:r>
              <a:rPr lang="en-GB" sz="2400" dirty="0"/>
              <a:t>= </a:t>
            </a:r>
            <a:r>
              <a:rPr lang="en-GB" sz="2400" dirty="0" err="1"/>
              <a:t>σ</a:t>
            </a:r>
            <a:r>
              <a:rPr lang="en-GB" sz="2400" baseline="-25000" dirty="0" err="1"/>
              <a:t>obs</a:t>
            </a:r>
            <a:r>
              <a:rPr lang="en-GB" sz="2400" baseline="-25000" dirty="0"/>
              <a:t>.</a:t>
            </a:r>
            <a:r>
              <a:rPr lang="en-GB" sz="2400" dirty="0"/>
              <a:t>/</a:t>
            </a:r>
            <a:r>
              <a:rPr lang="en-GB" sz="2400" dirty="0" err="1"/>
              <a:t>σ</a:t>
            </a:r>
            <a:r>
              <a:rPr lang="en-GB" sz="2400" baseline="-25000" dirty="0" err="1"/>
              <a:t>SM</a:t>
            </a:r>
            <a:r>
              <a:rPr lang="en-GB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9491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7600"/>
            <a:ext cx="3776341" cy="5752042"/>
          </a:xfrm>
          <a:prstGeom prst="rect">
            <a:avLst/>
          </a:prstGeom>
        </p:spPr>
      </p:pic>
      <p:pic>
        <p:nvPicPr>
          <p:cNvPr id="16" name="Picture 15" descr="Euler.png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037" y="2175669"/>
            <a:ext cx="3776027" cy="51595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000" y="6049490"/>
            <a:ext cx="2992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err="1" smtClean="0">
                <a:solidFill>
                  <a:schemeClr val="bg1"/>
                </a:solidFill>
              </a:rPr>
              <a:t>Emmy</a:t>
            </a:r>
            <a:r>
              <a:rPr lang="pt-PT" sz="1600" dirty="0" smtClean="0">
                <a:solidFill>
                  <a:schemeClr val="bg1"/>
                </a:solidFill>
              </a:rPr>
              <a:t> </a:t>
            </a:r>
            <a:r>
              <a:rPr lang="pt-PT" sz="1600" dirty="0" err="1" smtClean="0">
                <a:solidFill>
                  <a:schemeClr val="bg1"/>
                </a:solidFill>
              </a:rPr>
              <a:t>Noether</a:t>
            </a:r>
            <a:r>
              <a:rPr lang="pt-PT" sz="1600" dirty="0" smtClean="0">
                <a:solidFill>
                  <a:schemeClr val="bg1"/>
                </a:solidFill>
              </a:rPr>
              <a:t> (1882 </a:t>
            </a:r>
            <a:r>
              <a:rPr lang="pt-PT" sz="1600" dirty="0">
                <a:solidFill>
                  <a:schemeClr val="bg1"/>
                </a:solidFill>
              </a:rPr>
              <a:t>– </a:t>
            </a:r>
            <a:r>
              <a:rPr lang="pt-PT" sz="1600" dirty="0" smtClean="0">
                <a:solidFill>
                  <a:schemeClr val="bg1"/>
                </a:solidFill>
              </a:rPr>
              <a:t>1935)</a:t>
            </a:r>
            <a:endParaRPr lang="pt-PT" sz="1600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224992"/>
            <a:ext cx="9144000" cy="1321860"/>
          </a:xfrm>
        </p:spPr>
        <p:txBody>
          <a:bodyPr>
            <a:normAutofit/>
          </a:bodyPr>
          <a:lstStyle/>
          <a:p>
            <a:r>
              <a:rPr lang="en-GB" dirty="0" err="1" smtClean="0"/>
              <a:t>Lagrangians</a:t>
            </a:r>
            <a:r>
              <a:rPr lang="en-GB" dirty="0" smtClean="0"/>
              <a:t>, symmetries and all that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5740401" y="3104177"/>
            <a:ext cx="3403600" cy="3790689"/>
            <a:chOff x="5269723" y="2772833"/>
            <a:chExt cx="3874279" cy="411253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81747" y="2772833"/>
              <a:ext cx="3662253" cy="40851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269723" y="6317724"/>
              <a:ext cx="3874279" cy="567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>
                  <a:solidFill>
                    <a:schemeClr val="bg1"/>
                  </a:solidFill>
                </a:rPr>
                <a:t>Joseph-Louis Lagrange (1736–1813)</a:t>
              </a:r>
            </a:p>
            <a:p>
              <a:pPr algn="r"/>
              <a:endParaRPr lang="pt-PT" sz="14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709808" y="5498580"/>
            <a:ext cx="28264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chemeClr val="bg1"/>
                </a:solidFill>
              </a:rPr>
              <a:t>Leonhard Euler(1707–1783)</a:t>
            </a:r>
            <a:endParaRPr lang="en-GB" sz="1600" dirty="0">
              <a:solidFill>
                <a:schemeClr val="bg1"/>
              </a:solidFill>
            </a:endParaRPr>
          </a:p>
          <a:p>
            <a:pPr algn="r"/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6667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98909"/>
            <a:ext cx="4897478" cy="59445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Results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05153"/>
            <a:ext cx="5354678" cy="3154783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Signal strength </a:t>
            </a:r>
            <a:r>
              <a:rPr lang="en-GB" dirty="0" err="1" smtClean="0">
                <a:solidFill>
                  <a:srgbClr val="FFFFFF"/>
                </a:solidFill>
              </a:rPr>
              <a:t>μ</a:t>
            </a:r>
            <a:r>
              <a:rPr lang="en-GB" baseline="-25000" dirty="0" err="1" smtClean="0">
                <a:solidFill>
                  <a:srgbClr val="FFFFFF"/>
                </a:solidFill>
              </a:rPr>
              <a:t>ttH</a:t>
            </a:r>
            <a:r>
              <a:rPr lang="en-GB" baseline="-25000" dirty="0" smtClean="0">
                <a:solidFill>
                  <a:srgbClr val="FFFFFF"/>
                </a:solidFill>
              </a:rPr>
              <a:t> </a:t>
            </a:r>
            <a:r>
              <a:rPr lang="en-GB" dirty="0" smtClean="0">
                <a:solidFill>
                  <a:srgbClr val="FFFFFF"/>
                </a:solidFill>
              </a:rPr>
              <a:t>= </a:t>
            </a:r>
            <a:r>
              <a:rPr lang="en-GB" dirty="0" err="1" smtClean="0">
                <a:solidFill>
                  <a:srgbClr val="FFFFFF"/>
                </a:solidFill>
              </a:rPr>
              <a:t>σ</a:t>
            </a:r>
            <a:r>
              <a:rPr lang="en-GB" baseline="-25000" dirty="0" err="1" smtClean="0">
                <a:solidFill>
                  <a:srgbClr val="FFFFFF"/>
                </a:solidFill>
              </a:rPr>
              <a:t>obs</a:t>
            </a:r>
            <a:r>
              <a:rPr lang="en-GB" baseline="-25000" dirty="0" smtClean="0">
                <a:solidFill>
                  <a:srgbClr val="FFFFFF"/>
                </a:solidFill>
              </a:rPr>
              <a:t>.</a:t>
            </a:r>
            <a:r>
              <a:rPr lang="en-GB" dirty="0" smtClean="0">
                <a:solidFill>
                  <a:srgbClr val="FFFFFF"/>
                </a:solidFill>
              </a:rPr>
              <a:t>/</a:t>
            </a:r>
            <a:r>
              <a:rPr lang="en-GB" dirty="0" err="1" smtClean="0">
                <a:solidFill>
                  <a:srgbClr val="FFFFFF"/>
                </a:solidFill>
              </a:rPr>
              <a:t>σ</a:t>
            </a:r>
            <a:r>
              <a:rPr lang="en-GB" baseline="-25000" dirty="0" err="1" smtClean="0">
                <a:solidFill>
                  <a:srgbClr val="FFFFFF"/>
                </a:solidFill>
              </a:rPr>
              <a:t>SM</a:t>
            </a:r>
            <a:r>
              <a:rPr lang="en-GB" dirty="0" smtClean="0">
                <a:solidFill>
                  <a:srgbClr val="FFFFFF"/>
                </a:solidFill>
              </a:rPr>
              <a:t> from maximum-likelihood fit to yields in all categories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Systematic uncertainties are nuisance parameters in fit</a:t>
            </a:r>
          </a:p>
          <a:p>
            <a:pPr lvl="1"/>
            <a:r>
              <a:rPr lang="en-GB" dirty="0" err="1" smtClean="0">
                <a:solidFill>
                  <a:srgbClr val="FFFFFF"/>
                </a:solidFill>
              </a:rPr>
              <a:t>μ</a:t>
            </a:r>
            <a:r>
              <a:rPr lang="en-GB" baseline="-25000" dirty="0" err="1" smtClean="0">
                <a:solidFill>
                  <a:srgbClr val="FFFFFF"/>
                </a:solidFill>
              </a:rPr>
              <a:t>ttH</a:t>
            </a:r>
            <a:r>
              <a:rPr lang="en-GB" dirty="0" smtClean="0">
                <a:solidFill>
                  <a:srgbClr val="FFFFFF"/>
                </a:solidFill>
              </a:rPr>
              <a:t>=1 assumes SM x-sections and BR, and </a:t>
            </a:r>
            <a:r>
              <a:rPr lang="en-GB" dirty="0" err="1" smtClean="0">
                <a:solidFill>
                  <a:srgbClr val="FFFFFF"/>
                </a:solidFill>
              </a:rPr>
              <a:t>m</a:t>
            </a:r>
            <a:r>
              <a:rPr lang="en-GB" baseline="-25000" dirty="0" err="1" smtClean="0">
                <a:solidFill>
                  <a:srgbClr val="FFFFFF"/>
                </a:solidFill>
              </a:rPr>
              <a:t>H</a:t>
            </a:r>
            <a:r>
              <a:rPr lang="en-GB" dirty="0" smtClean="0">
                <a:solidFill>
                  <a:srgbClr val="FFFFFF"/>
                </a:solidFill>
              </a:rPr>
              <a:t> = 125 </a:t>
            </a:r>
            <a:r>
              <a:rPr lang="en-GB" dirty="0" err="1" smtClean="0">
                <a:solidFill>
                  <a:srgbClr val="FFFFFF"/>
                </a:solidFill>
              </a:rPr>
              <a:t>GeV</a:t>
            </a:r>
            <a:endParaRPr lang="en-GB" dirty="0" smtClean="0">
              <a:solidFill>
                <a:srgbClr val="FFFFFF"/>
              </a:solidFill>
            </a:endParaRP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Fit constrains statistically-limited non-prompt leptons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Small excess in combined signal strength from </a:t>
            </a:r>
            <a:r>
              <a:rPr lang="en-GB" dirty="0">
                <a:solidFill>
                  <a:srgbClr val="FFFFFF"/>
                </a:solidFill>
              </a:rPr>
              <a:t>2</a:t>
            </a:r>
            <a:r>
              <a:rPr lang="en-GB" dirty="0">
                <a:solidFill>
                  <a:srgbClr val="FFFFFF"/>
                </a:solidFill>
                <a:latin typeface="Brush Script Std"/>
                <a:cs typeface="Brush Script Std"/>
              </a:rPr>
              <a:t>l</a:t>
            </a:r>
            <a:r>
              <a:rPr lang="en-GB" dirty="0">
                <a:solidFill>
                  <a:srgbClr val="FFFFFF"/>
                </a:solidFill>
              </a:rPr>
              <a:t>0τ</a:t>
            </a:r>
            <a:r>
              <a:rPr lang="en-GB" baseline="-25000" dirty="0">
                <a:solidFill>
                  <a:srgbClr val="FFFFFF"/>
                </a:solidFill>
              </a:rPr>
              <a:t>had</a:t>
            </a:r>
            <a:r>
              <a:rPr lang="en-GB" dirty="0">
                <a:solidFill>
                  <a:srgbClr val="FFFFFF"/>
                </a:solidFill>
              </a:rPr>
              <a:t>, 3</a:t>
            </a:r>
            <a:r>
              <a:rPr lang="en-GB" dirty="0">
                <a:solidFill>
                  <a:srgbClr val="FFFFFF"/>
                </a:solidFill>
                <a:latin typeface="Brush Script Std"/>
                <a:cs typeface="Brush Script Std"/>
              </a:rPr>
              <a:t>l </a:t>
            </a:r>
            <a:r>
              <a:rPr lang="en-GB" dirty="0" smtClean="0">
                <a:solidFill>
                  <a:srgbClr val="FFFFFF"/>
                </a:solidFill>
              </a:rPr>
              <a:t>categories – compatible with SM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Combined 95% CL exclusion limit on is </a:t>
            </a:r>
            <a:r>
              <a:rPr lang="en-GB" dirty="0" err="1">
                <a:solidFill>
                  <a:srgbClr val="FFFFFF"/>
                </a:solidFill>
              </a:rPr>
              <a:t>μ</a:t>
            </a:r>
            <a:r>
              <a:rPr lang="en-GB" baseline="-25000" dirty="0" err="1">
                <a:solidFill>
                  <a:srgbClr val="FFFFFF"/>
                </a:solidFill>
              </a:rPr>
              <a:t>ttH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smtClean="0">
                <a:solidFill>
                  <a:srgbClr val="FFFFFF"/>
                </a:solidFill>
              </a:rPr>
              <a:t>&lt; 4.7 (</a:t>
            </a:r>
            <a:r>
              <a:rPr lang="en-GB" dirty="0" err="1">
                <a:solidFill>
                  <a:srgbClr val="FFFFFF"/>
                </a:solidFill>
              </a:rPr>
              <a:t>μ</a:t>
            </a:r>
            <a:r>
              <a:rPr lang="en-GB" baseline="-25000" dirty="0" err="1">
                <a:solidFill>
                  <a:srgbClr val="FFFFFF"/>
                </a:solidFill>
              </a:rPr>
              <a:t>ttH</a:t>
            </a:r>
            <a:r>
              <a:rPr lang="en-GB" dirty="0">
                <a:solidFill>
                  <a:srgbClr val="FFFFFF"/>
                </a:solidFill>
              </a:rPr>
              <a:t> &lt; </a:t>
            </a:r>
            <a:r>
              <a:rPr lang="en-GB" dirty="0" smtClean="0">
                <a:solidFill>
                  <a:srgbClr val="FFFFFF"/>
                </a:solidFill>
              </a:rPr>
              <a:t>2.4 expected)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Single top </a:t>
            </a:r>
            <a:r>
              <a:rPr lang="en-GB" dirty="0" err="1" smtClean="0">
                <a:solidFill>
                  <a:srgbClr val="FFFFFF"/>
                </a:solidFill>
              </a:rPr>
              <a:t>tH</a:t>
            </a:r>
            <a:r>
              <a:rPr lang="en-GB" dirty="0" smtClean="0">
                <a:solidFill>
                  <a:srgbClr val="FFFFFF"/>
                </a:solidFill>
              </a:rPr>
              <a:t> production was set to SM value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Setting it to zero gives a variation </a:t>
            </a:r>
            <a:r>
              <a:rPr lang="en-GB" dirty="0" err="1" smtClean="0">
                <a:solidFill>
                  <a:srgbClr val="FFFFFF"/>
                </a:solidFill>
              </a:rPr>
              <a:t>Δμ</a:t>
            </a:r>
            <a:r>
              <a:rPr lang="en-GB" dirty="0" smtClean="0">
                <a:solidFill>
                  <a:srgbClr val="FFFFFF"/>
                </a:solidFill>
              </a:rPr>
              <a:t> of 0.04 </a:t>
            </a:r>
          </a:p>
          <a:p>
            <a:endParaRPr lang="en-GB" dirty="0" smtClean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678" y="4041567"/>
            <a:ext cx="3789322" cy="2613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678" y="1234917"/>
            <a:ext cx="3789322" cy="28419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37524" y="44825"/>
            <a:ext cx="400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1"/>
                </a:solidFill>
              </a:rPr>
              <a:t>Phys.Lett</a:t>
            </a:r>
            <a:r>
              <a:rPr lang="en-US" dirty="0" smtClean="0">
                <a:solidFill>
                  <a:schemeClr val="bg1"/>
                </a:solidFill>
              </a:rPr>
              <a:t>. B 749 (2015) 519-541</a:t>
            </a: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457200" y="6526740"/>
            <a:ext cx="2133600" cy="365125"/>
          </a:xfrm>
        </p:spPr>
        <p:txBody>
          <a:bodyPr/>
          <a:lstStyle/>
          <a:p>
            <a:r>
              <a:rPr lang="en-US" smtClean="0"/>
              <a:t>22/2/2017</a:t>
            </a:r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3124200" y="6526740"/>
            <a:ext cx="2895600" cy="365125"/>
          </a:xfrm>
        </p:spPr>
        <p:txBody>
          <a:bodyPr/>
          <a:lstStyle/>
          <a:p>
            <a:r>
              <a:rPr lang="en-GB" smtClean="0"/>
              <a:t>R. Gonçalo - Seminário Coimbra</a:t>
            </a:r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553200" y="6526740"/>
            <a:ext cx="2133600" cy="365125"/>
          </a:xfrm>
        </p:spPr>
        <p:txBody>
          <a:bodyPr/>
          <a:lstStyle/>
          <a:p>
            <a:fld id="{D5FF722C-CA73-F54B-B68D-F4FB7F20AD28}" type="slidenum">
              <a:rPr lang="en-GB" smtClean="0"/>
              <a:t>80</a:t>
            </a:fld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283882" y="4058260"/>
            <a:ext cx="4853642" cy="2581825"/>
            <a:chOff x="283882" y="4058260"/>
            <a:chExt cx="4853642" cy="25818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882" y="4059936"/>
              <a:ext cx="4853642" cy="258014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54559" y="4058260"/>
              <a:ext cx="2818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Combination of all categories</a:t>
              </a:r>
              <a:endParaRPr lang="en-GB" sz="16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354678" y="793359"/>
            <a:ext cx="3789322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μ</a:t>
            </a:r>
            <a:r>
              <a:rPr lang="en-GB" sz="2400" baseline="-25000" dirty="0" err="1"/>
              <a:t>ttH</a:t>
            </a:r>
            <a:r>
              <a:rPr lang="en-GB" sz="2400" baseline="-25000" dirty="0"/>
              <a:t> </a:t>
            </a:r>
            <a:r>
              <a:rPr lang="en-GB" sz="2400" dirty="0"/>
              <a:t>= </a:t>
            </a:r>
            <a:r>
              <a:rPr lang="en-GB" sz="2400" dirty="0" err="1"/>
              <a:t>σ</a:t>
            </a:r>
            <a:r>
              <a:rPr lang="en-GB" sz="2400" baseline="-25000" dirty="0" err="1"/>
              <a:t>obs</a:t>
            </a:r>
            <a:r>
              <a:rPr lang="en-GB" sz="2400" baseline="-25000" dirty="0"/>
              <a:t>.</a:t>
            </a:r>
            <a:r>
              <a:rPr lang="en-GB" sz="2400" dirty="0"/>
              <a:t>/</a:t>
            </a:r>
            <a:r>
              <a:rPr lang="en-GB" sz="2400" dirty="0" err="1"/>
              <a:t>σ</a:t>
            </a:r>
            <a:r>
              <a:rPr lang="en-GB" sz="2400" baseline="-25000" dirty="0" err="1"/>
              <a:t>SM</a:t>
            </a:r>
            <a:r>
              <a:rPr lang="en-GB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492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50" y="3435102"/>
            <a:ext cx="9139950" cy="294381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187"/>
            <a:ext cx="8229600" cy="722991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Results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389" y="1033337"/>
            <a:ext cx="8483411" cy="22411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Signal </a:t>
            </a:r>
            <a:r>
              <a:rPr lang="en-US" dirty="0" smtClean="0">
                <a:solidFill>
                  <a:srgbClr val="FFFFFF"/>
                </a:solidFill>
              </a:rPr>
              <a:t>strength </a:t>
            </a:r>
            <a:r>
              <a:rPr lang="en-US" dirty="0">
                <a:solidFill>
                  <a:srgbClr val="FFFFFF"/>
                </a:solidFill>
              </a:rPr>
              <a:t>from combined </a:t>
            </a:r>
            <a:r>
              <a:rPr lang="en-US" dirty="0" err="1" smtClean="0">
                <a:solidFill>
                  <a:srgbClr val="FFFFFF"/>
                </a:solidFill>
              </a:rPr>
              <a:t>H</a:t>
            </a:r>
            <a:r>
              <a:rPr lang="en-US" dirty="0" err="1">
                <a:solidFill>
                  <a:srgbClr val="FFFFFF"/>
                </a:solidFill>
              </a:rPr>
              <a:t>→</a:t>
            </a:r>
            <a:r>
              <a:rPr lang="en-US" dirty="0" err="1" smtClean="0">
                <a:solidFill>
                  <a:srgbClr val="FFFFFF"/>
                </a:solidFill>
              </a:rPr>
              <a:t>bb</a:t>
            </a:r>
            <a:r>
              <a:rPr lang="en-US" dirty="0" smtClean="0">
                <a:solidFill>
                  <a:srgbClr val="FFFFFF"/>
                </a:solidFill>
              </a:rPr>
              <a:t> single-lepton and </a:t>
            </a:r>
            <a:r>
              <a:rPr lang="en-US" dirty="0" err="1" smtClean="0">
                <a:solidFill>
                  <a:srgbClr val="FFFFFF"/>
                </a:solidFill>
              </a:rPr>
              <a:t>dilepton</a:t>
            </a:r>
            <a:r>
              <a:rPr lang="en-US" dirty="0" smtClean="0">
                <a:solidFill>
                  <a:srgbClr val="FFFFFF"/>
                </a:solidFill>
              </a:rPr>
              <a:t> channels</a:t>
            </a:r>
            <a:r>
              <a:rPr lang="en-US" dirty="0">
                <a:solidFill>
                  <a:srgbClr val="FFFFFF"/>
                </a:solidFill>
              </a:rPr>
              <a:t>: </a:t>
            </a:r>
            <a:r>
              <a:rPr lang="en-GB" dirty="0" err="1" smtClean="0">
                <a:solidFill>
                  <a:srgbClr val="FFFFFF"/>
                </a:solidFill>
              </a:rPr>
              <a:t>μ</a:t>
            </a:r>
            <a:r>
              <a:rPr lang="en-GB" baseline="-25000" dirty="0" err="1" smtClean="0">
                <a:solidFill>
                  <a:srgbClr val="FFFFFF"/>
                </a:solidFill>
              </a:rPr>
              <a:t>ttH</a:t>
            </a:r>
            <a:r>
              <a:rPr lang="en-GB" baseline="-25000" dirty="0" smtClean="0">
                <a:solidFill>
                  <a:srgbClr val="FFFFFF"/>
                </a:solidFill>
              </a:rPr>
              <a:t> </a:t>
            </a:r>
            <a:r>
              <a:rPr lang="en-GB" dirty="0">
                <a:solidFill>
                  <a:srgbClr val="FFFFFF"/>
                </a:solidFill>
              </a:rPr>
              <a:t>= </a:t>
            </a:r>
            <a:r>
              <a:rPr lang="en-GB" dirty="0" err="1">
                <a:solidFill>
                  <a:srgbClr val="FFFFFF"/>
                </a:solidFill>
              </a:rPr>
              <a:t>σ</a:t>
            </a:r>
            <a:r>
              <a:rPr lang="en-GB" baseline="-25000" dirty="0" err="1">
                <a:solidFill>
                  <a:srgbClr val="FFFFFF"/>
                </a:solidFill>
              </a:rPr>
              <a:t>obs</a:t>
            </a:r>
            <a:r>
              <a:rPr lang="en-GB" baseline="-25000" dirty="0">
                <a:solidFill>
                  <a:srgbClr val="FFFFFF"/>
                </a:solidFill>
              </a:rPr>
              <a:t>.</a:t>
            </a:r>
            <a:r>
              <a:rPr lang="en-GB" dirty="0">
                <a:solidFill>
                  <a:srgbClr val="FFFFFF"/>
                </a:solidFill>
              </a:rPr>
              <a:t>/</a:t>
            </a:r>
            <a:r>
              <a:rPr lang="en-GB" dirty="0" err="1">
                <a:solidFill>
                  <a:srgbClr val="FFFFFF"/>
                </a:solidFill>
              </a:rPr>
              <a:t>σ</a:t>
            </a:r>
            <a:r>
              <a:rPr lang="en-GB" baseline="-25000" dirty="0" err="1">
                <a:solidFill>
                  <a:srgbClr val="FFFFFF"/>
                </a:solidFill>
              </a:rPr>
              <a:t>SM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= 1.5 </a:t>
            </a:r>
            <a:r>
              <a:rPr lang="en-US" dirty="0">
                <a:solidFill>
                  <a:srgbClr val="FFFFFF"/>
                </a:solidFill>
              </a:rPr>
              <a:t>± </a:t>
            </a:r>
            <a:r>
              <a:rPr lang="en-US" dirty="0" smtClean="0">
                <a:solidFill>
                  <a:srgbClr val="FFFFFF"/>
                </a:solidFill>
              </a:rPr>
              <a:t>1.1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Exclusion limits at 95% </a:t>
            </a:r>
            <a:r>
              <a:rPr lang="en-US" dirty="0">
                <a:solidFill>
                  <a:srgbClr val="FFFFFF"/>
                </a:solidFill>
              </a:rPr>
              <a:t>CL: </a:t>
            </a:r>
            <a:r>
              <a:rPr lang="en-US" dirty="0" smtClean="0">
                <a:solidFill>
                  <a:srgbClr val="FFFFFF"/>
                </a:solidFill>
              </a:rPr>
              <a:t>μ &lt; 3.4 (2.2 expected)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Most important uncertainties:</a:t>
            </a:r>
          </a:p>
          <a:p>
            <a:pPr lvl="1"/>
            <a:r>
              <a:rPr lang="en-US" dirty="0" err="1">
                <a:solidFill>
                  <a:srgbClr val="FFFFFF"/>
                </a:solidFill>
              </a:rPr>
              <a:t>t</a:t>
            </a:r>
            <a:r>
              <a:rPr lang="en-US" dirty="0" err="1" smtClean="0">
                <a:solidFill>
                  <a:srgbClr val="FFFFFF"/>
                </a:solidFill>
              </a:rPr>
              <a:t>t</a:t>
            </a:r>
            <a:r>
              <a:rPr lang="en-US" dirty="0" smtClean="0">
                <a:solidFill>
                  <a:srgbClr val="FFFFFF"/>
                </a:solidFill>
              </a:rPr>
              <a:t> + Heavy </a:t>
            </a:r>
            <a:r>
              <a:rPr lang="en-US" dirty="0" err="1" smtClean="0">
                <a:solidFill>
                  <a:srgbClr val="FFFFFF"/>
                </a:solidFill>
              </a:rPr>
              <a:t>Flavour</a:t>
            </a:r>
            <a:r>
              <a:rPr lang="en-US" dirty="0" smtClean="0">
                <a:solidFill>
                  <a:srgbClr val="FFFFFF"/>
                </a:solidFill>
              </a:rPr>
              <a:t> modeling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Jet energy scale</a:t>
            </a: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ttV</a:t>
            </a:r>
            <a:r>
              <a:rPr lang="en-US" dirty="0" smtClean="0">
                <a:solidFill>
                  <a:srgbClr val="FFFFFF"/>
                </a:solidFill>
              </a:rPr>
              <a:t> cross section</a:t>
            </a:r>
          </a:p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37524" y="44825"/>
            <a:ext cx="400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dirty="0" err="1">
                <a:solidFill>
                  <a:schemeClr val="bg1"/>
                </a:solidFill>
              </a:rPr>
              <a:t>Eur</a:t>
            </a:r>
            <a:r>
              <a:rPr lang="tr-TR" dirty="0">
                <a:solidFill>
                  <a:schemeClr val="bg1"/>
                </a:solidFill>
              </a:rPr>
              <a:t>. </a:t>
            </a:r>
            <a:r>
              <a:rPr lang="tr-TR" dirty="0" err="1">
                <a:solidFill>
                  <a:schemeClr val="bg1"/>
                </a:solidFill>
              </a:rPr>
              <a:t>Phys</a:t>
            </a:r>
            <a:r>
              <a:rPr lang="tr-TR" dirty="0">
                <a:solidFill>
                  <a:schemeClr val="bg1"/>
                </a:solidFill>
              </a:rPr>
              <a:t>. J. C (2015) 75:349</a:t>
            </a:r>
            <a:endParaRPr lang="en-GB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47" y="3569572"/>
            <a:ext cx="4130464" cy="2809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470" y="3569572"/>
            <a:ext cx="4225210" cy="280934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R. Gonçalo - Seminário Coimbra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722C-CA73-F54B-B68D-F4FB7F20AD28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865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050" y="3370932"/>
            <a:ext cx="9139950" cy="294381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4156"/>
            <a:ext cx="8229600" cy="622391"/>
          </a:xfrm>
        </p:spPr>
        <p:txBody>
          <a:bodyPr>
            <a:normAutofit fontScale="90000"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ttH</a:t>
            </a:r>
            <a:r>
              <a:rPr lang="en-GB" dirty="0" smtClean="0">
                <a:solidFill>
                  <a:schemeClr val="bg1"/>
                </a:solidFill>
              </a:rPr>
              <a:t> combination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385" y="1211738"/>
            <a:ext cx="5800823" cy="2167701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ATLAS combined all above analyses to get final LHC Run 1 sensitivity</a:t>
            </a:r>
          </a:p>
          <a:p>
            <a:r>
              <a:rPr lang="en-GB" dirty="0">
                <a:solidFill>
                  <a:srgbClr val="FFFFFF"/>
                </a:solidFill>
                <a:sym typeface="Wingdings"/>
              </a:rPr>
              <a:t>LHC Run 1 ATLAS b</a:t>
            </a:r>
            <a:r>
              <a:rPr lang="en-GB" dirty="0" smtClean="0">
                <a:solidFill>
                  <a:srgbClr val="FFFFFF"/>
                </a:solidFill>
              </a:rPr>
              <a:t>est fit: </a:t>
            </a:r>
            <a:r>
              <a:rPr lang="en-GB" dirty="0" err="1" smtClean="0">
                <a:solidFill>
                  <a:srgbClr val="FFFFFF"/>
                </a:solidFill>
              </a:rPr>
              <a:t>μ</a:t>
            </a:r>
            <a:r>
              <a:rPr lang="en-GB" baseline="-25000" dirty="0" err="1" smtClean="0">
                <a:solidFill>
                  <a:srgbClr val="FFFFFF"/>
                </a:solidFill>
              </a:rPr>
              <a:t>ttH</a:t>
            </a:r>
            <a:r>
              <a:rPr lang="en-GB" dirty="0" smtClean="0">
                <a:solidFill>
                  <a:srgbClr val="FFFFFF"/>
                </a:solidFill>
              </a:rPr>
              <a:t> = </a:t>
            </a:r>
            <a:r>
              <a:rPr lang="en-GB" dirty="0">
                <a:solidFill>
                  <a:srgbClr val="FFFFFF"/>
                </a:solidFill>
              </a:rPr>
              <a:t>1.7 ± </a:t>
            </a:r>
            <a:r>
              <a:rPr lang="en-GB" dirty="0" smtClean="0">
                <a:solidFill>
                  <a:srgbClr val="FFFFFF"/>
                </a:solidFill>
              </a:rPr>
              <a:t>0.8</a:t>
            </a:r>
            <a:endParaRPr lang="en-GB" dirty="0" smtClean="0">
              <a:solidFill>
                <a:srgbClr val="FFFFFF"/>
              </a:solidFill>
              <a:sym typeface="Wingdings"/>
            </a:endParaRPr>
          </a:p>
          <a:p>
            <a:r>
              <a:rPr lang="en-GB" dirty="0">
                <a:solidFill>
                  <a:srgbClr val="FFFFFF"/>
                </a:solidFill>
              </a:rPr>
              <a:t>Compatible with SM signal (</a:t>
            </a:r>
            <a:r>
              <a:rPr lang="en-GB" dirty="0" err="1">
                <a:solidFill>
                  <a:srgbClr val="FFFFFF"/>
                </a:solidFill>
              </a:rPr>
              <a:t>μ</a:t>
            </a:r>
            <a:r>
              <a:rPr lang="en-GB" baseline="-25000" dirty="0" err="1">
                <a:solidFill>
                  <a:srgbClr val="FFFFFF"/>
                </a:solidFill>
              </a:rPr>
              <a:t>ttH</a:t>
            </a:r>
            <a:r>
              <a:rPr lang="en-GB" dirty="0">
                <a:solidFill>
                  <a:srgbClr val="FFFFFF"/>
                </a:solidFill>
              </a:rPr>
              <a:t> = 1) within </a:t>
            </a:r>
            <a:r>
              <a:rPr lang="en-GB" dirty="0" smtClean="0">
                <a:solidFill>
                  <a:srgbClr val="FFFFFF"/>
                </a:solidFill>
              </a:rPr>
              <a:t>1σ</a:t>
            </a:r>
            <a:endParaRPr lang="en-GB" dirty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2σ </a:t>
            </a:r>
            <a:r>
              <a:rPr lang="en-GB" dirty="0">
                <a:solidFill>
                  <a:srgbClr val="FFFFFF"/>
                </a:solidFill>
              </a:rPr>
              <a:t>above  </a:t>
            </a:r>
            <a:r>
              <a:rPr lang="en-GB" dirty="0" err="1">
                <a:solidFill>
                  <a:srgbClr val="FFFFFF"/>
                </a:solidFill>
              </a:rPr>
              <a:t>μ</a:t>
            </a:r>
            <a:r>
              <a:rPr lang="en-GB" baseline="-25000" dirty="0" err="1">
                <a:solidFill>
                  <a:srgbClr val="FFFFFF"/>
                </a:solidFill>
              </a:rPr>
              <a:t>ttH</a:t>
            </a:r>
            <a:r>
              <a:rPr lang="en-GB" dirty="0">
                <a:solidFill>
                  <a:srgbClr val="FFFFFF"/>
                </a:solidFill>
              </a:rPr>
              <a:t> = 0 (background-only hypothesis)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95% CL limit</a:t>
            </a:r>
            <a:r>
              <a:rPr lang="en-GB" dirty="0">
                <a:solidFill>
                  <a:srgbClr val="FFFFFF"/>
                </a:solidFill>
              </a:rPr>
              <a:t>: </a:t>
            </a:r>
            <a:r>
              <a:rPr lang="en-GB" dirty="0" err="1">
                <a:solidFill>
                  <a:srgbClr val="FFFFFF"/>
                </a:solidFill>
              </a:rPr>
              <a:t>μ</a:t>
            </a:r>
            <a:r>
              <a:rPr lang="en-GB" baseline="-25000" dirty="0" err="1" smtClean="0">
                <a:solidFill>
                  <a:srgbClr val="FFFFFF"/>
                </a:solidFill>
              </a:rPr>
              <a:t>ttH</a:t>
            </a:r>
            <a:r>
              <a:rPr lang="en-GB" dirty="0" smtClean="0">
                <a:solidFill>
                  <a:srgbClr val="FFFFFF"/>
                </a:solidFill>
              </a:rPr>
              <a:t> &lt; 3.1 </a:t>
            </a:r>
            <a:r>
              <a:rPr lang="en-GB" dirty="0">
                <a:solidFill>
                  <a:srgbClr val="FFFFFF"/>
                </a:solidFill>
              </a:rPr>
              <a:t>× SM (</a:t>
            </a:r>
            <a:r>
              <a:rPr lang="en-GB" dirty="0" err="1">
                <a:solidFill>
                  <a:srgbClr val="FFFFFF"/>
                </a:solidFill>
              </a:rPr>
              <a:t>obs</a:t>
            </a:r>
            <a:r>
              <a:rPr lang="en-GB" dirty="0" smtClean="0">
                <a:solidFill>
                  <a:srgbClr val="FFFFFF"/>
                </a:solidFill>
              </a:rPr>
              <a:t>) / </a:t>
            </a:r>
            <a:r>
              <a:rPr lang="en-GB" dirty="0">
                <a:solidFill>
                  <a:srgbClr val="FFFFFF"/>
                </a:solidFill>
              </a:rPr>
              <a:t>1.4 × SM (</a:t>
            </a:r>
            <a:r>
              <a:rPr lang="en-GB" dirty="0" err="1" smtClean="0">
                <a:solidFill>
                  <a:srgbClr val="FFFFFF"/>
                </a:solidFill>
              </a:rPr>
              <a:t>exp</a:t>
            </a:r>
            <a:r>
              <a:rPr lang="en-GB" dirty="0" smtClean="0">
                <a:solidFill>
                  <a:srgbClr val="FFFFFF"/>
                </a:solidFill>
              </a:rPr>
              <a:t>)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37524" y="44825"/>
            <a:ext cx="400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JHEP 05 (2016) 160</a:t>
            </a:r>
            <a:endParaRPr lang="en-GB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370932"/>
            <a:ext cx="3950447" cy="2842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354" y="3370932"/>
            <a:ext cx="3950446" cy="284256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R. Gonçalo - Seminário Coimbra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722C-CA73-F54B-B68D-F4FB7F20AD28}" type="slidenum">
              <a:rPr lang="en-GB" smtClean="0"/>
              <a:t>82</a:t>
            </a:fld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5859218" y="1032106"/>
            <a:ext cx="3101940" cy="2156484"/>
            <a:chOff x="5800826" y="973710"/>
            <a:chExt cx="3101940" cy="2156484"/>
          </a:xfrm>
        </p:grpSpPr>
        <p:graphicFrame>
          <p:nvGraphicFramePr>
            <p:cNvPr id="10" name="Content Placeholder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86460970"/>
                </p:ext>
              </p:extLst>
            </p:nvPr>
          </p:nvGraphicFramePr>
          <p:xfrm>
            <a:off x="5873816" y="1258134"/>
            <a:ext cx="3028950" cy="187206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643660"/>
                  <a:gridCol w="671521"/>
                  <a:gridCol w="713769"/>
                </a:tblGrid>
                <a:tr h="312010">
                  <a:tc>
                    <a:txBody>
                      <a:bodyPr/>
                      <a:lstStyle/>
                      <a:p>
                        <a:r>
                          <a:rPr lang="en-GB" sz="1400" dirty="0" err="1" smtClean="0"/>
                          <a:t>ttH</a:t>
                        </a:r>
                        <a:r>
                          <a:rPr lang="en-GB" sz="1400" dirty="0" smtClean="0"/>
                          <a:t> channel</a:t>
                        </a:r>
                        <a:endParaRPr lang="en-GB" sz="1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/>
                          <a:t>S/B</a:t>
                        </a:r>
                        <a:endParaRPr lang="en-GB" sz="1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/>
                          <a:t>S/√B</a:t>
                        </a:r>
                        <a:endParaRPr lang="en-GB" sz="1400" dirty="0"/>
                      </a:p>
                    </a:txBody>
                    <a:tcPr/>
                  </a:tc>
                </a:tr>
                <a:tr h="312010">
                  <a:tc>
                    <a:txBody>
                      <a:bodyPr/>
                      <a:lstStyle/>
                      <a:p>
                        <a:r>
                          <a:rPr lang="en-US" sz="1400" dirty="0" smtClean="0">
                            <a:solidFill>
                              <a:srgbClr val="000000"/>
                            </a:solidFill>
                          </a:rPr>
                          <a:t>H→</a:t>
                        </a:r>
                        <a:r>
                          <a:rPr lang="el-GR" sz="1400" dirty="0" smtClean="0">
                            <a:solidFill>
                              <a:srgbClr val="000000"/>
                            </a:solidFill>
                          </a:rPr>
                          <a:t>γγ</a:t>
                        </a:r>
                        <a:r>
                          <a:rPr lang="en-US" sz="1400" dirty="0" smtClean="0">
                            <a:solidFill>
                              <a:srgbClr val="000000"/>
                            </a:solidFill>
                          </a:rPr>
                          <a:t> </a:t>
                        </a:r>
                        <a:endParaRPr lang="en-GB" sz="1400" dirty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>
                            <a:solidFill>
                              <a:srgbClr val="000000"/>
                            </a:solidFill>
                          </a:rPr>
                          <a:t>64%</a:t>
                        </a:r>
                        <a:endParaRPr lang="en-GB" sz="1400" dirty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>
                            <a:solidFill>
                              <a:srgbClr val="000000"/>
                            </a:solidFill>
                          </a:rPr>
                          <a:t>0.6</a:t>
                        </a:r>
                        <a:endParaRPr lang="en-GB" sz="1400" dirty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</a:tr>
                <a:tr h="312010">
                  <a:tc>
                    <a:txBody>
                      <a:bodyPr/>
                      <a:lstStyle/>
                      <a:p>
                        <a:r>
                          <a:rPr lang="en-GB" sz="1400" dirty="0" err="1" smtClean="0">
                            <a:solidFill>
                              <a:srgbClr val="000000"/>
                            </a:solidFill>
                          </a:rPr>
                          <a:t>multilepton</a:t>
                        </a:r>
                        <a:endParaRPr lang="en-GB" sz="1400" dirty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>
                            <a:solidFill>
                              <a:srgbClr val="000000"/>
                            </a:solidFill>
                          </a:rPr>
                          <a:t>20%</a:t>
                        </a:r>
                        <a:endParaRPr lang="en-GB" sz="1400" dirty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>
                            <a:solidFill>
                              <a:srgbClr val="000000"/>
                            </a:solidFill>
                          </a:rPr>
                          <a:t>0.69</a:t>
                        </a:r>
                        <a:endParaRPr lang="en-GB" sz="1400" dirty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</a:tr>
                <a:tr h="312010">
                  <a:tc>
                    <a:txBody>
                      <a:bodyPr/>
                      <a:lstStyle/>
                      <a:p>
                        <a:pPr marL="0" marR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400" dirty="0" err="1" smtClean="0">
                            <a:solidFill>
                              <a:srgbClr val="000000"/>
                            </a:solidFill>
                          </a:rPr>
                          <a:t>H→bb</a:t>
                        </a:r>
                        <a:r>
                          <a:rPr lang="en-US" sz="1400" dirty="0" smtClean="0">
                            <a:solidFill>
                              <a:srgbClr val="000000"/>
                            </a:solidFill>
                          </a:rPr>
                          <a:t> 1</a:t>
                        </a:r>
                        <a:r>
                          <a:rPr lang="en-GB" sz="1400" dirty="0" smtClean="0">
                            <a:solidFill>
                              <a:srgbClr val="000000"/>
                            </a:solidFill>
                            <a:latin typeface="Brush Script Std"/>
                            <a:cs typeface="Brush Script Std"/>
                          </a:rPr>
                          <a:t>l</a:t>
                        </a:r>
                        <a:endParaRPr lang="en-GB" sz="1400" dirty="0" smtClean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>
                            <a:solidFill>
                              <a:srgbClr val="000000"/>
                            </a:solidFill>
                          </a:rPr>
                          <a:t>4%</a:t>
                        </a:r>
                        <a:endParaRPr lang="en-GB" sz="1400" dirty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>
                            <a:solidFill>
                              <a:srgbClr val="000000"/>
                            </a:solidFill>
                          </a:rPr>
                          <a:t>0.8</a:t>
                        </a:r>
                        <a:endParaRPr lang="en-GB" sz="1400" dirty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</a:tr>
                <a:tr h="312010">
                  <a:tc>
                    <a:txBody>
                      <a:bodyPr/>
                      <a:lstStyle/>
                      <a:p>
                        <a:pPr marL="0" marR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400" dirty="0" err="1" smtClean="0">
                            <a:solidFill>
                              <a:srgbClr val="000000"/>
                            </a:solidFill>
                          </a:rPr>
                          <a:t>H→bb</a:t>
                        </a:r>
                        <a:r>
                          <a:rPr lang="en-US" sz="1400" dirty="0" smtClean="0">
                            <a:solidFill>
                              <a:srgbClr val="000000"/>
                            </a:solidFill>
                          </a:rPr>
                          <a:t> 2</a:t>
                        </a:r>
                        <a:r>
                          <a:rPr lang="en-GB" sz="1400" dirty="0" smtClean="0">
                            <a:solidFill>
                              <a:srgbClr val="000000"/>
                            </a:solidFill>
                            <a:latin typeface="Brush Script Std"/>
                            <a:cs typeface="Brush Script Std"/>
                          </a:rPr>
                          <a:t>l</a:t>
                        </a:r>
                        <a:endParaRPr lang="en-GB" sz="1400" dirty="0" smtClean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/>
                          <a:t>6%</a:t>
                        </a:r>
                        <a:endParaRPr lang="en-GB" sz="1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/>
                          <a:t>0.4</a:t>
                        </a:r>
                        <a:endParaRPr lang="en-GB" sz="1400" dirty="0"/>
                      </a:p>
                    </a:txBody>
                    <a:tcPr/>
                  </a:tc>
                </a:tr>
                <a:tr h="312010">
                  <a:tc>
                    <a:txBody>
                      <a:bodyPr/>
                      <a:lstStyle/>
                      <a:p>
                        <a:r>
                          <a:rPr lang="en-US" sz="1400" dirty="0" err="1" smtClean="0">
                            <a:solidFill>
                              <a:srgbClr val="000000"/>
                            </a:solidFill>
                          </a:rPr>
                          <a:t>H→bb</a:t>
                        </a:r>
                        <a:r>
                          <a:rPr lang="en-US" sz="1400" dirty="0" smtClean="0">
                            <a:solidFill>
                              <a:srgbClr val="000000"/>
                            </a:solidFill>
                          </a:rPr>
                          <a:t> </a:t>
                        </a:r>
                        <a:r>
                          <a:rPr lang="en-GB" sz="1400" dirty="0" smtClean="0">
                            <a:solidFill>
                              <a:srgbClr val="000000"/>
                            </a:solidFill>
                          </a:rPr>
                          <a:t>all-had.</a:t>
                        </a:r>
                        <a:endParaRPr lang="en-GB" sz="1400" dirty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>
                            <a:solidFill>
                              <a:srgbClr val="000000"/>
                            </a:solidFill>
                          </a:rPr>
                          <a:t>1%</a:t>
                        </a:r>
                        <a:endParaRPr lang="en-GB" sz="1400" dirty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>
                            <a:solidFill>
                              <a:srgbClr val="000000"/>
                            </a:solidFill>
                          </a:rPr>
                          <a:t>0.4</a:t>
                        </a:r>
                        <a:endParaRPr lang="en-GB" sz="1400" dirty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</a:tr>
              </a:tbl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800826" y="973710"/>
              <a:ext cx="3028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chemeClr val="bg1"/>
                  </a:solidFill>
                </a:rPr>
                <a:t>Representative/best analysis category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69333" y="5334514"/>
            <a:ext cx="3635016" cy="40299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764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308" y="1099759"/>
            <a:ext cx="3646844" cy="2620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8913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Conclusions and </a:t>
            </a:r>
            <a:r>
              <a:rPr lang="en-GB" dirty="0">
                <a:solidFill>
                  <a:srgbClr val="FFFFFF"/>
                </a:solidFill>
              </a:rPr>
              <a:t>o</a:t>
            </a:r>
            <a:r>
              <a:rPr lang="en-GB" dirty="0" smtClean="0">
                <a:solidFill>
                  <a:srgbClr val="FFFFFF"/>
                </a:solidFill>
              </a:rPr>
              <a:t>utlook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9759"/>
            <a:ext cx="5063308" cy="5048912"/>
          </a:xfrm>
        </p:spPr>
        <p:txBody>
          <a:bodyPr>
            <a:normAutofit fontScale="70000" lnSpcReduction="20000"/>
          </a:bodyPr>
          <a:lstStyle/>
          <a:p>
            <a:r>
              <a:rPr lang="en-GB" dirty="0" err="1" smtClean="0">
                <a:solidFill>
                  <a:srgbClr val="FFFFFF"/>
                </a:solidFill>
              </a:rPr>
              <a:t>ttH</a:t>
            </a:r>
            <a:r>
              <a:rPr lang="en-GB" dirty="0" smtClean="0">
                <a:solidFill>
                  <a:srgbClr val="FFFFFF"/>
                </a:solidFill>
              </a:rPr>
              <a:t> production provides unique, direct access to top Yukawa coupling and Higgs properties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C</a:t>
            </a:r>
            <a:r>
              <a:rPr lang="en-US" dirty="0" err="1" smtClean="0">
                <a:solidFill>
                  <a:srgbClr val="FFFFFF"/>
                </a:solidFill>
              </a:rPr>
              <a:t>overed</a:t>
            </a:r>
            <a:r>
              <a:rPr lang="en-US" dirty="0" smtClean="0">
                <a:solidFill>
                  <a:srgbClr val="FFFFFF"/>
                </a:solidFill>
              </a:rPr>
              <a:t> H</a:t>
            </a:r>
            <a:r>
              <a:rPr lang="en-US" dirty="0">
                <a:solidFill>
                  <a:srgbClr val="FFFFFF"/>
                </a:solidFill>
              </a:rPr>
              <a:t>→</a:t>
            </a:r>
            <a:r>
              <a:rPr lang="el-GR" dirty="0" smtClean="0">
                <a:solidFill>
                  <a:srgbClr val="FFFFFF"/>
                </a:solidFill>
              </a:rPr>
              <a:t>γγ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>
                <a:solidFill>
                  <a:srgbClr val="FFFFFF"/>
                </a:solidFill>
              </a:rPr>
              <a:t>H</a:t>
            </a:r>
            <a:r>
              <a:rPr lang="en-US" dirty="0" smtClean="0">
                <a:solidFill>
                  <a:srgbClr val="FFFFFF"/>
                </a:solidFill>
              </a:rPr>
              <a:t>→WW, </a:t>
            </a:r>
            <a:r>
              <a:rPr lang="en-US" dirty="0" err="1">
                <a:solidFill>
                  <a:srgbClr val="FFFFFF"/>
                </a:solidFill>
              </a:rPr>
              <a:t>H</a:t>
            </a:r>
            <a:r>
              <a:rPr lang="en-US" dirty="0" err="1" smtClean="0">
                <a:solidFill>
                  <a:srgbClr val="FFFFFF"/>
                </a:solidFill>
              </a:rPr>
              <a:t>→ττ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>
                <a:solidFill>
                  <a:srgbClr val="FFFFFF"/>
                </a:solidFill>
              </a:rPr>
              <a:t>H</a:t>
            </a:r>
            <a:r>
              <a:rPr lang="en-US" dirty="0" smtClean="0">
                <a:solidFill>
                  <a:srgbClr val="FFFFFF"/>
                </a:solidFill>
              </a:rPr>
              <a:t>→ZZ, </a:t>
            </a:r>
            <a:r>
              <a:rPr lang="en-US" dirty="0" err="1">
                <a:solidFill>
                  <a:srgbClr val="FFFFFF"/>
                </a:solidFill>
              </a:rPr>
              <a:t>H</a:t>
            </a:r>
            <a:r>
              <a:rPr lang="en-US" dirty="0" err="1" smtClean="0">
                <a:solidFill>
                  <a:srgbClr val="FFFFFF"/>
                </a:solidFill>
              </a:rPr>
              <a:t>→bb</a:t>
            </a:r>
            <a:r>
              <a:rPr lang="en-US" dirty="0" smtClean="0">
                <a:solidFill>
                  <a:srgbClr val="FFFFFF"/>
                </a:solidFill>
              </a:rPr>
              <a:t> decay channels</a:t>
            </a:r>
            <a:endParaRPr lang="en-GB" dirty="0" smtClean="0">
              <a:solidFill>
                <a:srgbClr val="FFFFFF"/>
              </a:solidFill>
            </a:endParaRPr>
          </a:p>
          <a:p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Combined signal strength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smtClean="0">
                <a:solidFill>
                  <a:srgbClr val="FFFFFF"/>
                </a:solidFill>
              </a:rPr>
              <a:t>2σ </a:t>
            </a:r>
            <a:r>
              <a:rPr lang="en-GB" dirty="0">
                <a:solidFill>
                  <a:srgbClr val="FFFFFF"/>
                </a:solidFill>
              </a:rPr>
              <a:t>above  </a:t>
            </a:r>
            <a:r>
              <a:rPr lang="en-GB" dirty="0" smtClean="0">
                <a:solidFill>
                  <a:srgbClr val="FFFFFF"/>
                </a:solidFill>
              </a:rPr>
              <a:t>background</a:t>
            </a:r>
            <a:r>
              <a:rPr lang="en-GB" dirty="0">
                <a:solidFill>
                  <a:srgbClr val="FFFFFF"/>
                </a:solidFill>
              </a:rPr>
              <a:t>-only </a:t>
            </a:r>
            <a:r>
              <a:rPr lang="en-GB" dirty="0" smtClean="0">
                <a:solidFill>
                  <a:srgbClr val="FFFFFF"/>
                </a:solidFill>
              </a:rPr>
              <a:t>hypothesis and compatible with SM expectations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FFFF"/>
                </a:solidFill>
              </a:rPr>
              <a:t>			</a:t>
            </a:r>
            <a:r>
              <a:rPr lang="en-GB" dirty="0" err="1" smtClean="0">
                <a:solidFill>
                  <a:srgbClr val="FFFFFF"/>
                </a:solidFill>
              </a:rPr>
              <a:t>μ</a:t>
            </a:r>
            <a:r>
              <a:rPr lang="en-GB" baseline="-25000" dirty="0" err="1" smtClean="0">
                <a:solidFill>
                  <a:srgbClr val="FFFFFF"/>
                </a:solidFill>
              </a:rPr>
              <a:t>ttH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>
                <a:solidFill>
                  <a:srgbClr val="FFFFFF"/>
                </a:solidFill>
              </a:rPr>
              <a:t>= 1.7 ± </a:t>
            </a:r>
            <a:r>
              <a:rPr lang="en-GB" dirty="0" smtClean="0">
                <a:solidFill>
                  <a:srgbClr val="FFFFFF"/>
                </a:solidFill>
              </a:rPr>
              <a:t>0.8</a:t>
            </a:r>
          </a:p>
          <a:p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Better sensitivity expected soon :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Higher luminosity (ramping up quickly!)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Better S/B ratio(*) with respect to some backgrounds</a:t>
            </a:r>
          </a:p>
          <a:p>
            <a:pPr marL="457200" lvl="1" indent="0">
              <a:buNone/>
            </a:pPr>
            <a:endParaRPr lang="en-GB" dirty="0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009813" y="2518801"/>
            <a:ext cx="1114879" cy="873413"/>
            <a:chOff x="6009813" y="2518801"/>
            <a:chExt cx="1114879" cy="873413"/>
          </a:xfrm>
        </p:grpSpPr>
        <p:sp>
          <p:nvSpPr>
            <p:cNvPr id="5" name="Oval 4"/>
            <p:cNvSpPr/>
            <p:nvPr/>
          </p:nvSpPr>
          <p:spPr>
            <a:xfrm>
              <a:off x="6522223" y="2565272"/>
              <a:ext cx="602469" cy="826942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6009813" y="2518801"/>
              <a:ext cx="499015" cy="31763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R. Gonçalo - Seminário Coimbra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722C-CA73-F54B-B68D-F4FB7F20AD28}" type="slidenum">
              <a:rPr lang="en-GB" smtClean="0"/>
              <a:t>83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501" y="3660590"/>
            <a:ext cx="4314172" cy="28756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646" y="6017280"/>
            <a:ext cx="481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FFFF"/>
                </a:solidFill>
              </a:rPr>
              <a:t>(*</a:t>
            </a:r>
            <a:r>
              <a:rPr lang="en-GB" sz="1400" dirty="0" smtClean="0">
                <a:solidFill>
                  <a:srgbClr val="FFFFFF"/>
                </a:solidFill>
              </a:rPr>
              <a:t>) Before cuts and for inclusive </a:t>
            </a:r>
            <a:r>
              <a:rPr lang="en-GB" sz="1400" dirty="0" err="1" smtClean="0">
                <a:solidFill>
                  <a:srgbClr val="FFFFFF"/>
                </a:solidFill>
              </a:rPr>
              <a:t>tt+jets</a:t>
            </a:r>
            <a:r>
              <a:rPr lang="en-GB" sz="1400" dirty="0" smtClean="0">
                <a:solidFill>
                  <a:srgbClr val="FFFFFF"/>
                </a:solidFill>
              </a:rPr>
              <a:t>; not necessarily true after cuts for all channels and jet flavours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00228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713" y="133530"/>
            <a:ext cx="8459082" cy="9311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much have we learned since then?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43756" y="1039043"/>
            <a:ext cx="5776044" cy="554155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Mass:</a:t>
            </a:r>
            <a:r>
              <a:rPr lang="en-US" dirty="0" smtClean="0"/>
              <a:t> </a:t>
            </a:r>
            <a:r>
              <a:rPr lang="en-US" dirty="0"/>
              <a:t>around </a:t>
            </a:r>
            <a:r>
              <a:rPr lang="en-US" dirty="0" smtClean="0"/>
              <a:t>125GeV</a:t>
            </a:r>
          </a:p>
          <a:p>
            <a:pPr lvl="1"/>
            <a:r>
              <a:rPr lang="en-US" dirty="0" smtClean="0"/>
              <a:t>Used to be the only unknown </a:t>
            </a:r>
          </a:p>
          <a:p>
            <a:pPr marL="457200" lvl="1" indent="0">
              <a:buNone/>
            </a:pPr>
            <a:r>
              <a:rPr lang="en-US" dirty="0" smtClean="0"/>
              <a:t>SM</a:t>
            </a:r>
            <a:r>
              <a:rPr lang="en-US" dirty="0"/>
              <a:t>-Higgs</a:t>
            </a:r>
            <a:r>
              <a:rPr lang="en-US" dirty="0" smtClean="0"/>
              <a:t> parameter, remember?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ATLAS: arXiv:1307.1427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m</a:t>
            </a:r>
            <a:r>
              <a:rPr lang="en-US" baseline="-25000" dirty="0" err="1" smtClean="0">
                <a:solidFill>
                  <a:srgbClr val="0000FF"/>
                </a:solidFill>
              </a:rPr>
              <a:t>H</a:t>
            </a:r>
            <a:r>
              <a:rPr lang="en-US" baseline="30000" dirty="0" err="1" smtClean="0">
                <a:solidFill>
                  <a:srgbClr val="0000FF"/>
                </a:solidFill>
              </a:rPr>
              <a:t>H</a:t>
            </a:r>
            <a:r>
              <a:rPr lang="en-US" baseline="30000" dirty="0" smtClean="0">
                <a:solidFill>
                  <a:srgbClr val="0000FF"/>
                </a:solidFill>
              </a:rPr>
              <a:t>-&gt;4l </a:t>
            </a:r>
            <a:r>
              <a:rPr lang="en-US" dirty="0" smtClean="0">
                <a:solidFill>
                  <a:srgbClr val="0000FF"/>
                </a:solidFill>
              </a:rPr>
              <a:t>= 124.3 ±</a:t>
            </a:r>
            <a:r>
              <a:rPr lang="en-US" dirty="0">
                <a:solidFill>
                  <a:srgbClr val="0000FF"/>
                </a:solidFill>
              </a:rPr>
              <a:t>0.6(stat</a:t>
            </a:r>
            <a:r>
              <a:rPr lang="en-US" dirty="0" smtClean="0">
                <a:solidFill>
                  <a:srgbClr val="0000FF"/>
                </a:solidFill>
              </a:rPr>
              <a:t>) ±</a:t>
            </a:r>
            <a:r>
              <a:rPr lang="en-US" dirty="0">
                <a:solidFill>
                  <a:srgbClr val="0000FF"/>
                </a:solidFill>
              </a:rPr>
              <a:t>0.5(sys) </a:t>
            </a:r>
          </a:p>
          <a:p>
            <a:pPr lvl="1"/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US" baseline="-25000" dirty="0" err="1" smtClean="0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en-US" baseline="30000" dirty="0" err="1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</a:rPr>
              <a:t>-&gt;</a:t>
            </a:r>
            <a:r>
              <a:rPr lang="en-US" baseline="30000" dirty="0" err="1" smtClean="0">
                <a:solidFill>
                  <a:schemeClr val="accent2">
                    <a:lumMod val="75000"/>
                  </a:schemeClr>
                </a:solidFill>
              </a:rPr>
              <a:t>γγ</a:t>
            </a:r>
            <a:r>
              <a:rPr lang="en-US" baseline="30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= 126.8 ±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0.2(stat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) ±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0.7(sys) 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en-US" dirty="0" smtClean="0"/>
              <a:t>Assuming single resonance: </a:t>
            </a:r>
          </a:p>
          <a:p>
            <a:pPr marL="514350" lvl="1" indent="0">
              <a:buNone/>
            </a:pPr>
            <a:r>
              <a:rPr lang="en-US" dirty="0" err="1" smtClean="0">
                <a:solidFill>
                  <a:srgbClr val="008000"/>
                </a:solidFill>
              </a:rPr>
              <a:t>m</a:t>
            </a:r>
            <a:r>
              <a:rPr lang="en-US" baseline="-25000" dirty="0" err="1" smtClean="0">
                <a:solidFill>
                  <a:srgbClr val="008000"/>
                </a:solidFill>
              </a:rPr>
              <a:t>H</a:t>
            </a:r>
            <a:r>
              <a:rPr lang="en-US" dirty="0" smtClean="0">
                <a:solidFill>
                  <a:srgbClr val="008000"/>
                </a:solidFill>
              </a:rPr>
              <a:t> = 125.5 ±0.2(</a:t>
            </a:r>
            <a:r>
              <a:rPr lang="en-US" dirty="0">
                <a:solidFill>
                  <a:srgbClr val="008000"/>
                </a:solidFill>
              </a:rPr>
              <a:t>stat</a:t>
            </a:r>
            <a:r>
              <a:rPr lang="en-US" dirty="0" smtClean="0">
                <a:solidFill>
                  <a:srgbClr val="008000"/>
                </a:solidFill>
              </a:rPr>
              <a:t>) </a:t>
            </a:r>
            <a:r>
              <a:rPr lang="en-US" baseline="30000" dirty="0" smtClean="0">
                <a:solidFill>
                  <a:srgbClr val="008000"/>
                </a:solidFill>
              </a:rPr>
              <a:t>+0.5</a:t>
            </a:r>
            <a:r>
              <a:rPr lang="en-US" baseline="-25000" dirty="0" smtClean="0">
                <a:solidFill>
                  <a:srgbClr val="008000"/>
                </a:solidFill>
              </a:rPr>
              <a:t>-0.6</a:t>
            </a:r>
            <a:r>
              <a:rPr lang="en-US" dirty="0" smtClean="0">
                <a:solidFill>
                  <a:srgbClr val="008000"/>
                </a:solidFill>
              </a:rPr>
              <a:t>(</a:t>
            </a:r>
            <a:r>
              <a:rPr lang="en-US" dirty="0">
                <a:solidFill>
                  <a:srgbClr val="008000"/>
                </a:solidFill>
              </a:rPr>
              <a:t>sys) </a:t>
            </a:r>
          </a:p>
          <a:p>
            <a:r>
              <a:rPr lang="en-US" dirty="0" smtClean="0"/>
              <a:t>Tension between channels!</a:t>
            </a:r>
          </a:p>
          <a:p>
            <a:pPr lvl="1"/>
            <a:r>
              <a:rPr lang="en-US" dirty="0" smtClean="0"/>
              <a:t>Compatibility P=1.5% (2.4σ)</a:t>
            </a:r>
          </a:p>
          <a:p>
            <a:pPr lvl="1"/>
            <a:r>
              <a:rPr lang="en-US" dirty="0" smtClean="0"/>
              <a:t>Rises to 8% with square </a:t>
            </a:r>
            <a:r>
              <a:rPr lang="en-US" dirty="0" err="1" smtClean="0"/>
              <a:t>syst.prior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CMS: arXiv:1312.5353</a:t>
            </a:r>
            <a:endParaRPr lang="en-US" dirty="0"/>
          </a:p>
          <a:p>
            <a:pPr lvl="1"/>
            <a:r>
              <a:rPr lang="en-US" dirty="0" err="1">
                <a:solidFill>
                  <a:srgbClr val="0000FF"/>
                </a:solidFill>
              </a:rPr>
              <a:t>m</a:t>
            </a:r>
            <a:r>
              <a:rPr lang="en-US" baseline="-25000" dirty="0" err="1">
                <a:solidFill>
                  <a:srgbClr val="0000FF"/>
                </a:solidFill>
              </a:rPr>
              <a:t>H</a:t>
            </a:r>
            <a:r>
              <a:rPr lang="en-US" baseline="30000" dirty="0" err="1">
                <a:solidFill>
                  <a:srgbClr val="0000FF"/>
                </a:solidFill>
              </a:rPr>
              <a:t>H</a:t>
            </a:r>
            <a:r>
              <a:rPr lang="en-US" baseline="30000" dirty="0">
                <a:solidFill>
                  <a:srgbClr val="0000FF"/>
                </a:solidFill>
              </a:rPr>
              <a:t>-&gt;</a:t>
            </a:r>
            <a:r>
              <a:rPr lang="en-US" baseline="30000" dirty="0" smtClean="0">
                <a:solidFill>
                  <a:srgbClr val="0000FF"/>
                </a:solidFill>
              </a:rPr>
              <a:t>4l </a:t>
            </a:r>
            <a:r>
              <a:rPr lang="en-US" dirty="0" smtClean="0">
                <a:solidFill>
                  <a:srgbClr val="0000FF"/>
                </a:solidFill>
              </a:rPr>
              <a:t>= 125.6 ±</a:t>
            </a:r>
            <a:r>
              <a:rPr lang="en-US" dirty="0">
                <a:solidFill>
                  <a:srgbClr val="0000FF"/>
                </a:solidFill>
              </a:rPr>
              <a:t>0.4(stat</a:t>
            </a:r>
            <a:r>
              <a:rPr lang="en-US" dirty="0" smtClean="0">
                <a:solidFill>
                  <a:srgbClr val="0000FF"/>
                </a:solidFill>
              </a:rPr>
              <a:t>) ±</a:t>
            </a:r>
            <a:r>
              <a:rPr lang="en-US" dirty="0">
                <a:solidFill>
                  <a:srgbClr val="0000FF"/>
                </a:solidFill>
              </a:rPr>
              <a:t>0.6(sys) </a:t>
            </a:r>
          </a:p>
          <a:p>
            <a:endParaRPr lang="en-US" dirty="0" smtClean="0"/>
          </a:p>
          <a:p>
            <a:r>
              <a:rPr lang="en-US" dirty="0" smtClean="0"/>
              <a:t>Doesn’t look like two different resonances!..</a:t>
            </a:r>
            <a:r>
              <a:rPr lang="en-US" dirty="0"/>
              <a:t>.</a:t>
            </a:r>
            <a:endParaRPr lang="en-U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4990552" y="1205802"/>
            <a:ext cx="3749669" cy="3876432"/>
            <a:chOff x="4990552" y="1549678"/>
            <a:chExt cx="3749669" cy="38764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0552" y="1808704"/>
              <a:ext cx="3749669" cy="361740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98452" y="1549678"/>
              <a:ext cx="3091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dirty="0" smtClean="0"/>
                <a:t>ATLAS: arXiv:1307.1427</a:t>
              </a:r>
              <a:endParaRPr lang="en-US" dirty="0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84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201791" y="4836036"/>
            <a:ext cx="0" cy="6542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031696" y="5498715"/>
            <a:ext cx="355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44728" y="5583893"/>
            <a:ext cx="130386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CMS (H</a:t>
            </a:r>
            <a:r>
              <a:rPr lang="en-US" dirty="0"/>
              <a:t>-&gt;</a:t>
            </a:r>
            <a:r>
              <a:rPr lang="en-US" dirty="0" smtClean="0"/>
              <a:t>4l)</a:t>
            </a:r>
            <a:endParaRPr lang="en-US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5308658"/>
              </p:ext>
            </p:extLst>
          </p:nvPr>
        </p:nvGraphicFramePr>
        <p:xfrm>
          <a:off x="8028335" y="1007372"/>
          <a:ext cx="964922" cy="575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" name="Equation" r:id="rId4" imgW="723900" imgH="431800" progId="Equation.3">
                  <p:embed/>
                </p:oleObj>
              </mc:Choice>
              <mc:Fallback>
                <p:oleObj name="Equation" r:id="rId4" imgW="723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28335" y="1007372"/>
                        <a:ext cx="964922" cy="575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2573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718" y="2859100"/>
            <a:ext cx="3688176" cy="886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9082" cy="931164"/>
          </a:xfrm>
        </p:spPr>
        <p:txBody>
          <a:bodyPr>
            <a:normAutofit/>
          </a:bodyPr>
          <a:lstStyle/>
          <a:p>
            <a:r>
              <a:rPr lang="en-US" dirty="0" smtClean="0"/>
              <a:t>Spin and Parity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402" y="1359734"/>
            <a:ext cx="8569894" cy="165329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Pure </a:t>
            </a:r>
            <a:r>
              <a:rPr lang="en-US" dirty="0" smtClean="0">
                <a:solidFill>
                  <a:srgbClr val="0000FF"/>
                </a:solidFill>
              </a:rPr>
              <a:t>J</a:t>
            </a:r>
            <a:r>
              <a:rPr lang="en-US" baseline="30000" dirty="0" smtClean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 = 0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and 2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 excluded </a:t>
            </a:r>
            <a:r>
              <a:rPr lang="en-US" dirty="0" smtClean="0"/>
              <a:t>with 97.8, 99.97, 99.7, and 99.9% Confidence </a:t>
            </a:r>
            <a:r>
              <a:rPr lang="en-US" dirty="0"/>
              <a:t>Level (ATLAS </a:t>
            </a:r>
            <a:r>
              <a:rPr lang="en-US" dirty="0" err="1"/>
              <a:t>arXiv</a:t>
            </a:r>
            <a:r>
              <a:rPr lang="en-US" dirty="0"/>
              <a:t> </a:t>
            </a:r>
            <a:r>
              <a:rPr lang="en-US" dirty="0" smtClean="0"/>
              <a:t>1307.1432)</a:t>
            </a:r>
          </a:p>
          <a:p>
            <a:r>
              <a:rPr lang="en-US" dirty="0" smtClean="0"/>
              <a:t>But note: Higgs could have CP-violating component!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7084" y="3492203"/>
            <a:ext cx="8464053" cy="3057060"/>
            <a:chOff x="679947" y="3543517"/>
            <a:chExt cx="8464053" cy="30570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9947" y="3745683"/>
              <a:ext cx="4113265" cy="285489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299440" y="3543517"/>
              <a:ext cx="7844560" cy="3057058"/>
              <a:chOff x="1752348" y="3543592"/>
              <a:chExt cx="7391652" cy="300882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4406" y="3745683"/>
                <a:ext cx="4099594" cy="280673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752348" y="3543592"/>
                <a:ext cx="32072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H-&gt;</a:t>
                </a:r>
                <a:r>
                  <a:rPr lang="en-US" dirty="0" err="1" smtClean="0"/>
                  <a:t>γγ</a:t>
                </a:r>
                <a:r>
                  <a:rPr lang="en-US" dirty="0" smtClean="0"/>
                  <a:t> – ATLAS </a:t>
                </a:r>
                <a:r>
                  <a:rPr lang="en-US" dirty="0" err="1"/>
                  <a:t>arXiv</a:t>
                </a:r>
                <a:r>
                  <a:rPr lang="en-US" dirty="0"/>
                  <a:t> </a:t>
                </a:r>
                <a:r>
                  <a:rPr lang="en-US" dirty="0" smtClean="0"/>
                  <a:t>1307.1432</a:t>
                </a:r>
                <a:endParaRPr lang="en-US" dirty="0"/>
              </a:p>
            </p:txBody>
          </p:sp>
        </p:grp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03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7026"/>
          </a:xfrm>
        </p:spPr>
        <p:txBody>
          <a:bodyPr/>
          <a:lstStyle/>
          <a:p>
            <a:r>
              <a:rPr lang="en-US" dirty="0" smtClean="0"/>
              <a:t>So, where do we stand?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4" y="1995834"/>
            <a:ext cx="4580387" cy="327062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We have found the </a:t>
            </a:r>
            <a:r>
              <a:rPr lang="en-US" b="1" dirty="0" smtClean="0"/>
              <a:t>missing piece </a:t>
            </a:r>
            <a:r>
              <a:rPr lang="en-US" dirty="0" smtClean="0"/>
              <a:t>of the Standard Model puzzle</a:t>
            </a:r>
          </a:p>
          <a:p>
            <a:endParaRPr lang="en-US" dirty="0" smtClean="0"/>
          </a:p>
          <a:p>
            <a:r>
              <a:rPr lang="en-US" dirty="0" smtClean="0"/>
              <a:t>The current data show us a </a:t>
            </a:r>
            <a:r>
              <a:rPr lang="en-US" b="1" dirty="0" smtClean="0"/>
              <a:t>SM-like </a:t>
            </a:r>
            <a:r>
              <a:rPr lang="en-US" dirty="0" smtClean="0"/>
              <a:t>Higgs boson</a:t>
            </a:r>
          </a:p>
          <a:p>
            <a:pPr lvl="1"/>
            <a:r>
              <a:rPr lang="en-US" dirty="0" smtClean="0"/>
              <a:t>Each channel not so well measured</a:t>
            </a:r>
          </a:p>
          <a:p>
            <a:pPr lvl="1"/>
            <a:r>
              <a:rPr lang="en-US" dirty="0" smtClean="0"/>
              <a:t>But combination fits well with expectations</a:t>
            </a:r>
          </a:p>
          <a:p>
            <a:endParaRPr lang="en-US" b="1" dirty="0" smtClean="0"/>
          </a:p>
          <a:p>
            <a:r>
              <a:rPr lang="en-US" b="1" dirty="0" smtClean="0"/>
              <a:t>Is this the end of the story?</a:t>
            </a:r>
            <a:endParaRPr lang="en-US" b="1" dirty="0"/>
          </a:p>
        </p:txBody>
      </p:sp>
      <p:pic>
        <p:nvPicPr>
          <p:cNvPr id="4" name="Picture 3" descr="sv_pusselb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21" y="2085630"/>
            <a:ext cx="4246135" cy="327062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86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541531" y="3770051"/>
            <a:ext cx="4487627" cy="1915439"/>
            <a:chOff x="4823773" y="1076582"/>
            <a:chExt cx="4205385" cy="17775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3773" y="1122974"/>
              <a:ext cx="4205385" cy="173113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137711" y="1076582"/>
              <a:ext cx="20024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DAMA 0804.2741</a:t>
              </a:r>
              <a:endParaRPr lang="en-US" sz="16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59460" y="1348268"/>
            <a:ext cx="2371709" cy="2487196"/>
            <a:chOff x="3499265" y="4334750"/>
            <a:chExt cx="2172669" cy="215639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99265" y="4590468"/>
              <a:ext cx="2172669" cy="190068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731913" y="4334750"/>
              <a:ext cx="1825434" cy="293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LUX 1310.8214 </a:t>
              </a:r>
              <a:endParaRPr lang="en-US" sz="16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15453" y="5757503"/>
            <a:ext cx="873680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New Physics </a:t>
            </a: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/>
              <a:t> Modified Higgs sector(?)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24446" y="5757503"/>
            <a:ext cx="873680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Discovery </a:t>
            </a: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/>
              <a:t> Precision! (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 few more channels</a:t>
            </a:r>
            <a:r>
              <a:rPr lang="en-US" sz="2800" dirty="0" smtClean="0"/>
              <a:t>) </a:t>
            </a:r>
            <a:endParaRPr lang="en-US" sz="28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121" y="1384973"/>
            <a:ext cx="2053339" cy="244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8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6504509" y="1791603"/>
            <a:ext cx="2010439" cy="1014018"/>
            <a:chOff x="6504509" y="1791603"/>
            <a:chExt cx="2010439" cy="101401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04509" y="1791603"/>
              <a:ext cx="2010439" cy="100200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211552" y="1854108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16490" y="2079503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95196" y="2436289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917" y="3411471"/>
            <a:ext cx="3367883" cy="16605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48200" y="2677725"/>
            <a:ext cx="4351694" cy="3224350"/>
            <a:chOff x="4648200" y="2677725"/>
            <a:chExt cx="4351694" cy="32243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8200" y="2895801"/>
              <a:ext cx="4351694" cy="30062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53417" y="2677725"/>
              <a:ext cx="2046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ATLAS</a:t>
              </a:r>
              <a:r>
                <a:rPr lang="en-US" dirty="0"/>
                <a:t> </a:t>
              </a:r>
              <a:r>
                <a:rPr lang="en-US" dirty="0" smtClean="0"/>
                <a:t>1307.1427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1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Physics in the Loops?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762" y="1026216"/>
            <a:ext cx="4383438" cy="465778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New heavy particles </a:t>
            </a:r>
            <a:r>
              <a:rPr lang="en-US" dirty="0" smtClean="0"/>
              <a:t>may show up in </a:t>
            </a:r>
            <a:r>
              <a:rPr lang="en-US" b="1" dirty="0" smtClean="0"/>
              <a:t>loops</a:t>
            </a:r>
            <a:endParaRPr lang="en-US" dirty="0"/>
          </a:p>
          <a:p>
            <a:pPr lvl="1"/>
            <a:r>
              <a:rPr lang="en-US" dirty="0" smtClean="0"/>
              <a:t>Dominant </a:t>
            </a:r>
            <a:r>
              <a:rPr lang="en-US" b="1" dirty="0" smtClean="0"/>
              <a:t>gluon-fusion </a:t>
            </a:r>
            <a:r>
              <a:rPr lang="en-US" dirty="0" smtClean="0"/>
              <a:t>through a (mostly) top loop production for H-&gt;ZZ, H-&gt;WW and H-&gt;</a:t>
            </a:r>
            <a:r>
              <a:rPr lang="en-US" dirty="0" err="1" smtClean="0"/>
              <a:t>γγ</a:t>
            </a:r>
            <a:endParaRPr lang="en-US" dirty="0" smtClean="0"/>
          </a:p>
          <a:p>
            <a:pPr lvl="1"/>
            <a:r>
              <a:rPr lang="en-US" b="1" dirty="0" smtClean="0"/>
              <a:t>H-&gt;</a:t>
            </a:r>
            <a:r>
              <a:rPr lang="en-US" b="1" dirty="0" err="1" smtClean="0"/>
              <a:t>γγ</a:t>
            </a:r>
            <a:r>
              <a:rPr lang="en-US" b="1" dirty="0" smtClean="0"/>
              <a:t> decay </a:t>
            </a:r>
            <a:r>
              <a:rPr lang="en-US" dirty="0" smtClean="0"/>
              <a:t>through top and W loops (and interference)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Assume no change in Higgs width and SM couplings to known particles</a:t>
            </a:r>
          </a:p>
          <a:p>
            <a:endParaRPr lang="en-US" dirty="0" smtClean="0"/>
          </a:p>
          <a:p>
            <a:r>
              <a:rPr lang="en-US" dirty="0" smtClean="0"/>
              <a:t>Introduce effective coupling scale factors:</a:t>
            </a:r>
          </a:p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κ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 and </a:t>
            </a:r>
            <a:r>
              <a:rPr lang="en-US" b="1" dirty="0" err="1" smtClean="0">
                <a:solidFill>
                  <a:srgbClr val="FF0000"/>
                </a:solidFill>
              </a:rPr>
              <a:t>κ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γ</a:t>
            </a:r>
            <a:r>
              <a:rPr lang="en-US" dirty="0" smtClean="0"/>
              <a:t> for </a:t>
            </a:r>
            <a:r>
              <a:rPr lang="en-US" dirty="0" err="1" smtClean="0"/>
              <a:t>ggH</a:t>
            </a:r>
            <a:r>
              <a:rPr lang="en-US" dirty="0" smtClean="0"/>
              <a:t> and </a:t>
            </a:r>
            <a:r>
              <a:rPr lang="en-US" dirty="0" err="1" smtClean="0"/>
              <a:t>Hγγ</a:t>
            </a:r>
            <a:r>
              <a:rPr lang="en-US" dirty="0" smtClean="0"/>
              <a:t> loops</a:t>
            </a:r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751794" y="5683999"/>
            <a:ext cx="6882246" cy="80680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Best fit values: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g</a:t>
            </a:r>
            <a:r>
              <a:rPr lang="en-US" dirty="0" smtClean="0"/>
              <a:t> = 1.04 ± 0.14,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γ</a:t>
            </a:r>
            <a:r>
              <a:rPr lang="en-US" dirty="0" smtClean="0"/>
              <a:t> = 1.20 </a:t>
            </a:r>
            <a:r>
              <a:rPr lang="en-US" dirty="0"/>
              <a:t>± </a:t>
            </a:r>
            <a:r>
              <a:rPr lang="en-US" dirty="0" smtClean="0"/>
              <a:t>0.15</a:t>
            </a:r>
            <a:endParaRPr lang="en-US" dirty="0"/>
          </a:p>
          <a:p>
            <a:r>
              <a:rPr lang="en-US" dirty="0" smtClean="0"/>
              <a:t>Fit </a:t>
            </a:r>
            <a:r>
              <a:rPr lang="en-US" dirty="0" smtClean="0">
                <a:solidFill>
                  <a:srgbClr val="008000"/>
                </a:solidFill>
              </a:rPr>
              <a:t>within 2σ of SM </a:t>
            </a:r>
            <a:r>
              <a:rPr lang="en-US" dirty="0" smtClean="0"/>
              <a:t>(compatibility P=14%)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180" y="1397253"/>
            <a:ext cx="1837379" cy="85021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713778" y="797752"/>
            <a:ext cx="1625064" cy="1085554"/>
            <a:chOff x="6713778" y="797752"/>
            <a:chExt cx="1625064" cy="108555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13778" y="880225"/>
              <a:ext cx="1528989" cy="94276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644496" y="797752"/>
              <a:ext cx="665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73692" y="1575529"/>
              <a:ext cx="665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7900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407932" y="3197097"/>
            <a:ext cx="4604406" cy="3424261"/>
            <a:chOff x="4297776" y="1200726"/>
            <a:chExt cx="4604406" cy="34242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97776" y="1200726"/>
              <a:ext cx="4419948" cy="342426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5400000">
              <a:off x="7694277" y="2097668"/>
              <a:ext cx="2046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ATLAS</a:t>
              </a:r>
              <a:r>
                <a:rPr lang="en-US" dirty="0"/>
                <a:t> </a:t>
              </a:r>
              <a:r>
                <a:rPr lang="en-US" dirty="0" smtClean="0"/>
                <a:t>1307.1427</a:t>
              </a:r>
              <a:endParaRPr lang="en-US" dirty="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5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Fermion and Boson couplings from fit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18974" y="1226198"/>
            <a:ext cx="8837158" cy="19709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Set one scale factor for all fermions (</a:t>
            </a:r>
            <a:r>
              <a:rPr lang="en-US" b="1" dirty="0" err="1" smtClean="0">
                <a:solidFill>
                  <a:srgbClr val="0000FF"/>
                </a:solidFill>
              </a:rPr>
              <a:t>κ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F</a:t>
            </a:r>
            <a:r>
              <a:rPr lang="en-US" b="1" baseline="-25000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b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τ</a:t>
            </a:r>
            <a:r>
              <a:rPr lang="en-US" baseline="-25000" dirty="0" smtClean="0"/>
              <a:t> </a:t>
            </a:r>
            <a:r>
              <a:rPr lang="en-US" dirty="0" smtClean="0"/>
              <a:t>=…) and one for all vector bosons (</a:t>
            </a:r>
            <a:r>
              <a:rPr lang="en-US" b="1" dirty="0" err="1" smtClean="0">
                <a:solidFill>
                  <a:srgbClr val="0000FF"/>
                </a:solidFill>
              </a:rPr>
              <a:t>κ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V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Z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W</a:t>
            </a:r>
            <a:r>
              <a:rPr lang="en-US" dirty="0" smtClean="0"/>
              <a:t>)</a:t>
            </a:r>
          </a:p>
          <a:p>
            <a:r>
              <a:rPr lang="en-US" dirty="0" smtClean="0"/>
              <a:t>Assume </a:t>
            </a:r>
            <a:r>
              <a:rPr lang="en-US" b="1" dirty="0" smtClean="0"/>
              <a:t>no new physics</a:t>
            </a:r>
          </a:p>
          <a:p>
            <a:r>
              <a:rPr lang="en-US" dirty="0" smtClean="0"/>
              <a:t>Strongest constraint to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F</a:t>
            </a:r>
            <a:r>
              <a:rPr lang="en-US" dirty="0" smtClean="0"/>
              <a:t> comes form </a:t>
            </a:r>
            <a:r>
              <a:rPr lang="en-US" dirty="0" err="1" smtClean="0"/>
              <a:t>gg</a:t>
            </a:r>
            <a:r>
              <a:rPr lang="en-US" dirty="0" smtClean="0"/>
              <a:t>-&gt;H loop </a:t>
            </a:r>
          </a:p>
          <a:p>
            <a:r>
              <a:rPr lang="en-US" dirty="0" smtClean="0"/>
              <a:t>ATLAS and CMS fits </a:t>
            </a:r>
            <a:r>
              <a:rPr lang="en-US" dirty="0" smtClean="0">
                <a:solidFill>
                  <a:srgbClr val="008000"/>
                </a:solidFill>
              </a:rPr>
              <a:t>within 1-2σ of SM </a:t>
            </a:r>
            <a:r>
              <a:rPr lang="en-US" dirty="0" smtClean="0"/>
              <a:t>expectation (compatibility P=12%)</a:t>
            </a:r>
          </a:p>
          <a:p>
            <a:r>
              <a:rPr lang="en-US" dirty="0" smtClean="0"/>
              <a:t>Note ATLAS and CMS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V</a:t>
            </a:r>
            <a:r>
              <a:rPr lang="en-US" baseline="-25000" dirty="0" smtClean="0"/>
              <a:t> </a:t>
            </a:r>
            <a:r>
              <a:rPr lang="en-US" dirty="0" smtClean="0"/>
              <a:t>different – see </a:t>
            </a:r>
            <a:r>
              <a:rPr lang="en-US" dirty="0"/>
              <a:t>signal strength </a:t>
            </a:r>
            <a:r>
              <a:rPr lang="en-US" dirty="0" smtClean="0"/>
              <a:t>below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88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58054" y="3856431"/>
            <a:ext cx="4283437" cy="2269461"/>
            <a:chOff x="501848" y="3733895"/>
            <a:chExt cx="4283437" cy="2269461"/>
          </a:xfrm>
        </p:grpSpPr>
        <p:grpSp>
          <p:nvGrpSpPr>
            <p:cNvPr id="15" name="Group 14"/>
            <p:cNvGrpSpPr/>
            <p:nvPr/>
          </p:nvGrpSpPr>
          <p:grpSpPr>
            <a:xfrm>
              <a:off x="501848" y="3733895"/>
              <a:ext cx="3545317" cy="2269461"/>
              <a:chOff x="501848" y="3733895"/>
              <a:chExt cx="3545317" cy="226946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1848" y="3733895"/>
                <a:ext cx="3530102" cy="2269461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 rot="5400000">
                <a:off x="2795699" y="4616029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CMS public page</a:t>
                </a:r>
                <a:endParaRPr lang="en-US" dirty="0"/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>
              <a:off x="4031950" y="4156169"/>
              <a:ext cx="753335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677833" y="5770925"/>
              <a:ext cx="1107452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0515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017"/>
            <a:ext cx="8229600" cy="8541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Direct Evidence of Fermion Couplings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1086"/>
            <a:ext cx="4751448" cy="3944855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Challenging</a:t>
            </a:r>
            <a:r>
              <a:rPr lang="en-US" dirty="0" smtClean="0"/>
              <a:t> channels at the LHC! </a:t>
            </a:r>
          </a:p>
          <a:p>
            <a:pPr lvl="1"/>
            <a:r>
              <a:rPr lang="en-US" dirty="0"/>
              <a:t>Huge backgrounds (H-&gt;</a:t>
            </a:r>
            <a:r>
              <a:rPr lang="en-US" dirty="0" err="1"/>
              <a:t>bb,H</a:t>
            </a:r>
            <a:r>
              <a:rPr lang="en-US" dirty="0"/>
              <a:t>-&gt;</a:t>
            </a:r>
            <a:r>
              <a:rPr lang="en-US" dirty="0" err="1"/>
              <a:t>ττ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Or low rate: H-&gt;</a:t>
            </a:r>
            <a:r>
              <a:rPr lang="en-US" dirty="0" err="1"/>
              <a:t>μμ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New results!</a:t>
            </a:r>
          </a:p>
          <a:p>
            <a:r>
              <a:rPr lang="en-US" dirty="0" smtClean="0"/>
              <a:t>ATLAS:</a:t>
            </a:r>
          </a:p>
          <a:p>
            <a:pPr marL="457200" lvl="1" indent="0">
              <a:buNone/>
            </a:pPr>
            <a:r>
              <a:rPr lang="en-US" dirty="0" smtClean="0"/>
              <a:t>4.1σ evidence of H-&gt;</a:t>
            </a:r>
            <a:r>
              <a:rPr lang="en-US" dirty="0" err="1" smtClean="0"/>
              <a:t>ττ</a:t>
            </a:r>
            <a:r>
              <a:rPr lang="en-US" dirty="0" smtClean="0"/>
              <a:t> </a:t>
            </a:r>
            <a:r>
              <a:rPr lang="en-US" dirty="0"/>
              <a:t>decay </a:t>
            </a:r>
            <a:r>
              <a:rPr lang="en-US" dirty="0" smtClean="0"/>
              <a:t>3.2σ exp.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8000"/>
                </a:solidFill>
              </a:rPr>
              <a:t>μ = </a:t>
            </a:r>
            <a:r>
              <a:rPr lang="en-US" b="1" dirty="0" err="1" smtClean="0">
                <a:solidFill>
                  <a:srgbClr val="008000"/>
                </a:solidFill>
              </a:rPr>
              <a:t>σ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obs</a:t>
            </a:r>
            <a:r>
              <a:rPr lang="en-US" b="1" baseline="-25000" dirty="0">
                <a:solidFill>
                  <a:srgbClr val="008000"/>
                </a:solidFill>
              </a:rPr>
              <a:t>.</a:t>
            </a:r>
            <a:r>
              <a:rPr lang="en-US" b="1" dirty="0">
                <a:solidFill>
                  <a:srgbClr val="008000"/>
                </a:solidFill>
              </a:rPr>
              <a:t>/</a:t>
            </a:r>
            <a:r>
              <a:rPr lang="en-US" b="1" dirty="0" err="1" smtClean="0">
                <a:solidFill>
                  <a:srgbClr val="008000"/>
                </a:solidFill>
              </a:rPr>
              <a:t>σ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SM</a:t>
            </a:r>
            <a:r>
              <a:rPr lang="en-US" b="1" baseline="-25000" dirty="0" smtClean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= </a:t>
            </a:r>
            <a:r>
              <a:rPr lang="en-US" dirty="0" smtClean="0">
                <a:solidFill>
                  <a:srgbClr val="008000"/>
                </a:solidFill>
              </a:rPr>
              <a:t>1.4 </a:t>
            </a:r>
            <a:r>
              <a:rPr lang="en-US" dirty="0">
                <a:solidFill>
                  <a:srgbClr val="008000"/>
                </a:solidFill>
              </a:rPr>
              <a:t>±</a:t>
            </a:r>
            <a:r>
              <a:rPr lang="en-US" dirty="0" smtClean="0">
                <a:solidFill>
                  <a:srgbClr val="008000"/>
                </a:solidFill>
              </a:rPr>
              <a:t>0.3(</a:t>
            </a:r>
            <a:r>
              <a:rPr lang="en-US" dirty="0">
                <a:solidFill>
                  <a:srgbClr val="008000"/>
                </a:solidFill>
              </a:rPr>
              <a:t>stat) ±</a:t>
            </a:r>
            <a:r>
              <a:rPr lang="en-US" dirty="0" smtClean="0">
                <a:solidFill>
                  <a:srgbClr val="008000"/>
                </a:solidFill>
              </a:rPr>
              <a:t>0.4(</a:t>
            </a:r>
            <a:r>
              <a:rPr lang="en-US" dirty="0">
                <a:solidFill>
                  <a:srgbClr val="008000"/>
                </a:solidFill>
              </a:rPr>
              <a:t>sys)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CMS:  </a:t>
            </a:r>
            <a:r>
              <a:rPr lang="en-US" b="1" dirty="0" smtClean="0">
                <a:solidFill>
                  <a:srgbClr val="FF0000"/>
                </a:solidFill>
              </a:rPr>
              <a:t>hot off the press!</a:t>
            </a:r>
          </a:p>
          <a:p>
            <a:pPr lvl="1"/>
            <a:r>
              <a:rPr lang="en-US" dirty="0" smtClean="0"/>
              <a:t>Combination of </a:t>
            </a:r>
            <a:r>
              <a:rPr lang="en-US" dirty="0"/>
              <a:t>H-&gt;bb and H-&gt;</a:t>
            </a:r>
            <a:r>
              <a:rPr lang="en-US" dirty="0" err="1" smtClean="0"/>
              <a:t>ττ</a:t>
            </a:r>
            <a:r>
              <a:rPr lang="en-US" dirty="0" smtClean="0"/>
              <a:t>: </a:t>
            </a:r>
          </a:p>
          <a:p>
            <a:pPr marL="457200" lvl="1" indent="0">
              <a:buNone/>
            </a:pPr>
            <a:r>
              <a:rPr lang="en-US" dirty="0" smtClean="0"/>
              <a:t>3.8σ evidence (obs.) 4.4</a:t>
            </a:r>
            <a:r>
              <a:rPr lang="en-US" dirty="0"/>
              <a:t>σ </a:t>
            </a:r>
            <a:r>
              <a:rPr lang="en-US" dirty="0" smtClean="0"/>
              <a:t>(expected)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  <a:r>
              <a:rPr lang="en-US" dirty="0">
                <a:solidFill>
                  <a:srgbClr val="008000"/>
                </a:solidFill>
              </a:rPr>
              <a:t>μ = </a:t>
            </a:r>
            <a:r>
              <a:rPr lang="en-US" b="1" dirty="0" err="1">
                <a:solidFill>
                  <a:srgbClr val="008000"/>
                </a:solidFill>
              </a:rPr>
              <a:t>σ</a:t>
            </a:r>
            <a:r>
              <a:rPr lang="en-US" b="1" baseline="-25000" dirty="0" err="1">
                <a:solidFill>
                  <a:srgbClr val="008000"/>
                </a:solidFill>
              </a:rPr>
              <a:t>obs</a:t>
            </a:r>
            <a:r>
              <a:rPr lang="en-US" b="1" baseline="-25000" dirty="0">
                <a:solidFill>
                  <a:srgbClr val="008000"/>
                </a:solidFill>
              </a:rPr>
              <a:t>.</a:t>
            </a:r>
            <a:r>
              <a:rPr lang="en-US" b="1" dirty="0">
                <a:solidFill>
                  <a:srgbClr val="008000"/>
                </a:solidFill>
              </a:rPr>
              <a:t>/</a:t>
            </a:r>
            <a:r>
              <a:rPr lang="en-US" b="1" dirty="0" err="1">
                <a:solidFill>
                  <a:srgbClr val="008000"/>
                </a:solidFill>
              </a:rPr>
              <a:t>σ</a:t>
            </a:r>
            <a:r>
              <a:rPr lang="en-US" b="1" baseline="-25000" dirty="0" err="1">
                <a:solidFill>
                  <a:srgbClr val="008000"/>
                </a:solidFill>
              </a:rPr>
              <a:t>SM</a:t>
            </a:r>
            <a:r>
              <a:rPr lang="en-US" b="1" baseline="-25000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= 0.83 </a:t>
            </a:r>
            <a:r>
              <a:rPr lang="en-US" dirty="0">
                <a:solidFill>
                  <a:srgbClr val="008000"/>
                </a:solidFill>
              </a:rPr>
              <a:t>±</a:t>
            </a:r>
            <a:r>
              <a:rPr lang="en-US" dirty="0" smtClean="0">
                <a:solidFill>
                  <a:srgbClr val="008000"/>
                </a:solidFill>
              </a:rPr>
              <a:t>0.24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89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368347" y="1026216"/>
            <a:ext cx="3599252" cy="2880246"/>
            <a:chOff x="5368347" y="1026216"/>
            <a:chExt cx="3599252" cy="28802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8347" y="1026216"/>
              <a:ext cx="2923477" cy="270151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5400000">
              <a:off x="7390245" y="2329108"/>
              <a:ext cx="2785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ATLAS-CONF-2013-108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348" y="3727726"/>
            <a:ext cx="3076471" cy="29515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5400000">
            <a:off x="7875186" y="4629543"/>
            <a:ext cx="1815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CMS 1401.6527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8672" y="4808280"/>
            <a:ext cx="5094348" cy="1682044"/>
            <a:chOff x="114300" y="4808280"/>
            <a:chExt cx="5094348" cy="168204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" y="5065941"/>
              <a:ext cx="5094348" cy="142438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341537" y="4808280"/>
              <a:ext cx="1815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CMS 1401.6527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1535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4" y="274638"/>
            <a:ext cx="7044267" cy="134681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Reminder: </a:t>
            </a:r>
            <a:r>
              <a:rPr lang="en-GB" dirty="0" err="1" smtClean="0"/>
              <a:t>Lagrangians</a:t>
            </a:r>
            <a:r>
              <a:rPr lang="en-GB" dirty="0" smtClean="0"/>
              <a:t> in classical mechanics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6213" y="1621452"/>
            <a:ext cx="8430587" cy="3784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The equations of motion of a system are derived from a scalar </a:t>
            </a:r>
            <a:r>
              <a:rPr lang="en-GB" b="1" dirty="0" err="1" smtClean="0"/>
              <a:t>Lagrangian</a:t>
            </a:r>
            <a:r>
              <a:rPr lang="en-GB" dirty="0" smtClean="0"/>
              <a:t> function of </a:t>
            </a:r>
            <a:r>
              <a:rPr lang="en-GB" b="1" dirty="0" smtClean="0"/>
              <a:t>generalized coordinates </a:t>
            </a:r>
            <a:r>
              <a:rPr lang="en-GB" dirty="0" smtClean="0"/>
              <a:t>and </a:t>
            </a:r>
            <a:r>
              <a:rPr lang="en-GB" b="1" dirty="0" smtClean="0"/>
              <a:t>velocities</a:t>
            </a:r>
            <a:r>
              <a:rPr lang="en-GB" dirty="0" smtClean="0"/>
              <a:t> (time derivatives)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and from the </a:t>
            </a:r>
            <a:r>
              <a:rPr lang="en-GB" b="1" dirty="0" smtClean="0"/>
              <a:t>Euler-Lagrange’s equations</a:t>
            </a:r>
            <a:r>
              <a:rPr lang="en-GB" dirty="0" smtClean="0"/>
              <a:t>: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76768"/>
            <a:ext cx="4030129" cy="7985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4559214"/>
            <a:ext cx="4859866" cy="124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6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017"/>
            <a:ext cx="8229600" cy="854198"/>
          </a:xfrm>
        </p:spPr>
        <p:txBody>
          <a:bodyPr>
            <a:normAutofit/>
          </a:bodyPr>
          <a:lstStyle/>
          <a:p>
            <a:r>
              <a:rPr lang="en-US" dirty="0" smtClean="0"/>
              <a:t>Signal Strength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778" y="1026215"/>
            <a:ext cx="4598749" cy="2374162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 smtClean="0"/>
              <a:t>Signal strength: </a:t>
            </a:r>
            <a:r>
              <a:rPr lang="en-US" sz="4400" b="1" dirty="0" smtClean="0"/>
              <a:t>μ = </a:t>
            </a:r>
            <a:r>
              <a:rPr lang="en-US" sz="4400" b="1" dirty="0" err="1" smtClean="0"/>
              <a:t>σ</a:t>
            </a:r>
            <a:r>
              <a:rPr lang="en-US" sz="4400" b="1" baseline="-25000" dirty="0" err="1" smtClean="0"/>
              <a:t>obs</a:t>
            </a:r>
            <a:r>
              <a:rPr lang="en-US" sz="4400" b="1" baseline="-25000" dirty="0" smtClean="0"/>
              <a:t>.</a:t>
            </a:r>
            <a:r>
              <a:rPr lang="en-US" sz="4400" b="1" dirty="0" smtClean="0"/>
              <a:t>/</a:t>
            </a:r>
            <a:r>
              <a:rPr lang="en-US" sz="4400" b="1" dirty="0" err="1" smtClean="0"/>
              <a:t>σ</a:t>
            </a:r>
            <a:r>
              <a:rPr lang="en-US" sz="4400" b="1" baseline="-25000" dirty="0" err="1" smtClean="0"/>
              <a:t>SM</a:t>
            </a:r>
            <a:endParaRPr lang="en-US" sz="4400" b="1" baseline="-25000" dirty="0" smtClean="0"/>
          </a:p>
          <a:p>
            <a:endParaRPr lang="en-US" dirty="0" smtClean="0"/>
          </a:p>
          <a:p>
            <a:r>
              <a:rPr lang="en-US" dirty="0" smtClean="0"/>
              <a:t>ATLAS: global </a:t>
            </a:r>
            <a:r>
              <a:rPr lang="en-US" dirty="0"/>
              <a:t>excess in H-&gt;</a:t>
            </a:r>
            <a:r>
              <a:rPr lang="en-US" dirty="0" err="1"/>
              <a:t>γγ</a:t>
            </a:r>
            <a:r>
              <a:rPr lang="en-US" dirty="0"/>
              <a:t> and H-&gt;</a:t>
            </a:r>
            <a:r>
              <a:rPr lang="en-US" dirty="0" smtClean="0"/>
              <a:t>ZZ</a:t>
            </a:r>
          </a:p>
          <a:p>
            <a:pPr marL="457200" lvl="1" indent="0">
              <a:buNone/>
            </a:pPr>
            <a:r>
              <a:rPr lang="en-US" dirty="0" smtClean="0"/>
              <a:t>	</a:t>
            </a:r>
            <a:r>
              <a:rPr lang="en-US" b="1" dirty="0" smtClean="0">
                <a:solidFill>
                  <a:srgbClr val="0000FF"/>
                </a:solidFill>
              </a:rPr>
              <a:t>μ </a:t>
            </a:r>
            <a:r>
              <a:rPr lang="en-US" b="1" dirty="0">
                <a:solidFill>
                  <a:srgbClr val="0000FF"/>
                </a:solidFill>
              </a:rPr>
              <a:t>= </a:t>
            </a:r>
            <a:r>
              <a:rPr lang="en-US" b="1" dirty="0" smtClean="0">
                <a:solidFill>
                  <a:srgbClr val="0000FF"/>
                </a:solidFill>
              </a:rPr>
              <a:t>1.33 ±0.14(stat) ±0.15(sys)</a:t>
            </a:r>
          </a:p>
          <a:p>
            <a:pPr lvl="1"/>
            <a:r>
              <a:rPr lang="en-US" dirty="0" smtClean="0"/>
              <a:t>Largest deviation in </a:t>
            </a:r>
            <a:r>
              <a:rPr lang="en-US" dirty="0"/>
              <a:t>H-&gt;</a:t>
            </a:r>
            <a:r>
              <a:rPr lang="en-US" dirty="0" err="1"/>
              <a:t>γγ</a:t>
            </a:r>
            <a:r>
              <a:rPr lang="en-US" dirty="0"/>
              <a:t> </a:t>
            </a:r>
            <a:r>
              <a:rPr lang="en-US" dirty="0" smtClean="0"/>
              <a:t>(1.9σ)</a:t>
            </a:r>
          </a:p>
          <a:p>
            <a:pPr lvl="1"/>
            <a:r>
              <a:rPr lang="en-US" dirty="0" smtClean="0"/>
              <a:t>When H-&gt;bb and (old) H-&gt;</a:t>
            </a:r>
            <a:r>
              <a:rPr lang="en-US" dirty="0" err="1" smtClean="0"/>
              <a:t>ττ</a:t>
            </a:r>
            <a:r>
              <a:rPr lang="en-US" dirty="0" smtClean="0"/>
              <a:t> added:</a:t>
            </a:r>
          </a:p>
          <a:p>
            <a:pPr marL="457200" lvl="1" indent="0">
              <a:buNone/>
            </a:pPr>
            <a:r>
              <a:rPr lang="en-US" dirty="0" smtClean="0"/>
              <a:t>	</a:t>
            </a:r>
            <a:r>
              <a:rPr lang="en-US" b="1" dirty="0" smtClean="0"/>
              <a:t>μ </a:t>
            </a:r>
            <a:r>
              <a:rPr lang="en-US" b="1" dirty="0"/>
              <a:t>= 1.33 ±0.14(stat) ±0.15(sys</a:t>
            </a:r>
            <a:r>
              <a:rPr lang="en-US" b="1" dirty="0" smtClean="0"/>
              <a:t>)</a:t>
            </a:r>
          </a:p>
          <a:p>
            <a:r>
              <a:rPr lang="en-US" dirty="0" smtClean="0"/>
              <a:t>CMS: under-fluctuation in H-&gt;WW/</a:t>
            </a:r>
            <a:r>
              <a:rPr lang="en-US" dirty="0" err="1" smtClean="0"/>
              <a:t>γγ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90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57200" y="3290972"/>
            <a:ext cx="3695969" cy="3368869"/>
            <a:chOff x="457200" y="3232576"/>
            <a:chExt cx="3695969" cy="336886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3232576"/>
              <a:ext cx="3511303" cy="336886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5400000">
              <a:off x="2901703" y="4282511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CMS public page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28736" y="1026215"/>
            <a:ext cx="4181218" cy="5123843"/>
            <a:chOff x="4728736" y="1026215"/>
            <a:chExt cx="4181218" cy="51238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8736" y="1026215"/>
              <a:ext cx="3958064" cy="512384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5400000">
              <a:off x="7519662" y="2144895"/>
              <a:ext cx="2411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ATLAS-CONF-2013</a:t>
              </a:r>
              <a:r>
                <a:rPr lang="en-US" dirty="0" smtClean="0"/>
                <a:t>-079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553200" y="4964311"/>
            <a:ext cx="1987421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Update: </a:t>
            </a:r>
            <a:r>
              <a:rPr lang="en-US" sz="1400" dirty="0"/>
              <a:t>μ = 1.4 </a:t>
            </a:r>
            <a:r>
              <a:rPr lang="en-US" sz="1400" baseline="30000" dirty="0"/>
              <a:t>+0.5</a:t>
            </a:r>
            <a:r>
              <a:rPr lang="en-US" sz="1400" baseline="-25000" dirty="0"/>
              <a:t>-</a:t>
            </a:r>
            <a:r>
              <a:rPr lang="en-US" sz="1400" baseline="-25000" dirty="0" smtClean="0"/>
              <a:t>0.4</a:t>
            </a:r>
          </a:p>
          <a:p>
            <a:r>
              <a:rPr lang="en-US" sz="1400" dirty="0" smtClean="0"/>
              <a:t>ATLAS-CONF-2013-108 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759331" y="3487971"/>
            <a:ext cx="3898273" cy="65821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7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0" y="4023671"/>
            <a:ext cx="2518614" cy="2287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987" y="4147418"/>
            <a:ext cx="2371049" cy="1843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4023671"/>
            <a:ext cx="2534489" cy="2486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966" y="274638"/>
            <a:ext cx="5783975" cy="879853"/>
          </a:xfrm>
        </p:spPr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favourite</a:t>
            </a:r>
            <a:r>
              <a:rPr lang="en-US" dirty="0" smtClean="0"/>
              <a:t> of mine: </a:t>
            </a:r>
            <a:r>
              <a:rPr lang="en-US" dirty="0" err="1" smtClean="0"/>
              <a:t>ttH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79" y="1190126"/>
            <a:ext cx="6016442" cy="287084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Indirect constraints on </a:t>
            </a:r>
            <a:r>
              <a:rPr lang="en-US" dirty="0" smtClean="0"/>
              <a:t>top</a:t>
            </a:r>
            <a:r>
              <a:rPr lang="en-US" dirty="0"/>
              <a:t>-Higgs Yukawa </a:t>
            </a:r>
            <a:r>
              <a:rPr lang="en-US" dirty="0" smtClean="0"/>
              <a:t>coupling from loops in </a:t>
            </a:r>
            <a:r>
              <a:rPr lang="en-US" dirty="0" err="1"/>
              <a:t>ggH</a:t>
            </a:r>
            <a:r>
              <a:rPr lang="en-US" dirty="0"/>
              <a:t> and </a:t>
            </a:r>
            <a:r>
              <a:rPr lang="en-US" dirty="0" err="1" smtClean="0"/>
              <a:t>ttH</a:t>
            </a:r>
            <a:r>
              <a:rPr lang="en-US" dirty="0" smtClean="0"/>
              <a:t> </a:t>
            </a:r>
            <a:r>
              <a:rPr lang="en-US" dirty="0"/>
              <a:t>vertices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ssumes </a:t>
            </a:r>
            <a:r>
              <a:rPr lang="en-US" dirty="0"/>
              <a:t>no new </a:t>
            </a:r>
            <a:r>
              <a:rPr lang="en-US" dirty="0" smtClean="0"/>
              <a:t>particles</a:t>
            </a:r>
            <a:r>
              <a:rPr lang="en-US" dirty="0"/>
              <a:t> </a:t>
            </a:r>
            <a:r>
              <a:rPr lang="en-US" dirty="0" smtClean="0"/>
              <a:t>contribute to loops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Top</a:t>
            </a:r>
            <a:r>
              <a:rPr lang="en-US" dirty="0"/>
              <a:t>-Higgs </a:t>
            </a:r>
            <a:r>
              <a:rPr lang="en-US" dirty="0" smtClean="0"/>
              <a:t>Yukawa </a:t>
            </a:r>
            <a:r>
              <a:rPr lang="en-US" dirty="0"/>
              <a:t>coupling </a:t>
            </a:r>
            <a:r>
              <a:rPr lang="en-US" dirty="0" smtClean="0"/>
              <a:t>can be measured </a:t>
            </a:r>
            <a:r>
              <a:rPr lang="en-US" dirty="0"/>
              <a:t>directly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llows </a:t>
            </a:r>
            <a:r>
              <a:rPr lang="en-US" dirty="0"/>
              <a:t>probing for </a:t>
            </a:r>
            <a:r>
              <a:rPr lang="en-US" dirty="0" smtClean="0"/>
              <a:t>New Physics contributions in </a:t>
            </a:r>
            <a:r>
              <a:rPr lang="en-US" dirty="0"/>
              <a:t>the </a:t>
            </a:r>
            <a:r>
              <a:rPr lang="en-US" dirty="0" err="1"/>
              <a:t>ggH</a:t>
            </a:r>
            <a:r>
              <a:rPr lang="en-US" dirty="0"/>
              <a:t> and </a:t>
            </a:r>
            <a:r>
              <a:rPr lang="en-US" dirty="0" err="1" smtClean="0"/>
              <a:t>γγH</a:t>
            </a:r>
            <a:r>
              <a:rPr lang="en-US" dirty="0" smtClean="0"/>
              <a:t> vertices</a:t>
            </a:r>
          </a:p>
          <a:p>
            <a:endParaRPr lang="en-US" dirty="0" smtClean="0"/>
          </a:p>
          <a:p>
            <a:r>
              <a:rPr lang="en-US" dirty="0" smtClean="0"/>
              <a:t>Top Yukawa coupling </a:t>
            </a:r>
            <a:r>
              <a:rPr lang="it-IT" dirty="0" err="1"/>
              <a:t>Y</a:t>
            </a:r>
            <a:r>
              <a:rPr lang="it-IT" baseline="-25000" dirty="0" err="1"/>
              <a:t>t</a:t>
            </a:r>
            <a:r>
              <a:rPr lang="it-IT" dirty="0"/>
              <a:t> = √2M</a:t>
            </a:r>
            <a:r>
              <a:rPr lang="it-IT" baseline="-25000" dirty="0"/>
              <a:t>t</a:t>
            </a:r>
            <a:r>
              <a:rPr lang="it-IT" dirty="0"/>
              <a:t>/</a:t>
            </a:r>
            <a:r>
              <a:rPr lang="it-IT" dirty="0" err="1"/>
              <a:t>vev</a:t>
            </a:r>
            <a:r>
              <a:rPr lang="it-IT" dirty="0"/>
              <a:t> = 0.996±</a:t>
            </a:r>
            <a:r>
              <a:rPr lang="it-IT" dirty="0" smtClean="0"/>
              <a:t>0.005</a:t>
            </a:r>
          </a:p>
          <a:p>
            <a:pPr lvl="1"/>
            <a:r>
              <a:rPr lang="en-US" dirty="0" smtClean="0"/>
              <a:t>Does this mean top plays a special role in EWSB?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91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594" y="271170"/>
            <a:ext cx="2749560" cy="375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26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543"/>
          </a:xfrm>
        </p:spPr>
        <p:txBody>
          <a:bodyPr/>
          <a:lstStyle/>
          <a:p>
            <a:r>
              <a:rPr lang="en-US" dirty="0" smtClean="0"/>
              <a:t>Sensitivity to New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2254" y="1472513"/>
            <a:ext cx="4934546" cy="497981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Effective top-Higgs Yukawa coupling </a:t>
            </a:r>
            <a:r>
              <a:rPr lang="en-US" dirty="0" smtClean="0"/>
              <a:t>may deviate </a:t>
            </a:r>
            <a:r>
              <a:rPr lang="en-US" dirty="0"/>
              <a:t>from </a:t>
            </a:r>
            <a:r>
              <a:rPr lang="en-US" dirty="0" smtClean="0"/>
              <a:t>SM due to new higher-dimension operators</a:t>
            </a:r>
          </a:p>
          <a:p>
            <a:pPr lvl="1"/>
            <a:r>
              <a:rPr lang="en-US" dirty="0" smtClean="0"/>
              <a:t>Change </a:t>
            </a:r>
            <a:r>
              <a:rPr lang="en-US" b="1" dirty="0" smtClean="0"/>
              <a:t>event kinematics – </a:t>
            </a:r>
            <a:r>
              <a:rPr lang="en-US" dirty="0" smtClean="0"/>
              <a:t>go differential!</a:t>
            </a:r>
          </a:p>
          <a:p>
            <a:endParaRPr lang="en-US" dirty="0"/>
          </a:p>
          <a:p>
            <a:r>
              <a:rPr lang="en-US" dirty="0" err="1" smtClean="0"/>
              <a:t>ttH</a:t>
            </a:r>
            <a:r>
              <a:rPr lang="en-US" dirty="0" smtClean="0"/>
              <a:t> sensitive new physics: little Higgs, composite Higgs, Extra Dimensions,…</a:t>
            </a:r>
          </a:p>
          <a:p>
            <a:endParaRPr lang="en-US" dirty="0" smtClean="0"/>
          </a:p>
          <a:p>
            <a:r>
              <a:rPr lang="en-US" dirty="0" smtClean="0"/>
              <a:t>In the presence of CP violation, Higgs-top coupling have scalar (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dirty="0" smtClean="0"/>
              <a:t>)and </a:t>
            </a:r>
            <a:r>
              <a:rPr lang="en-US" dirty="0" err="1" smtClean="0"/>
              <a:t>pseudoscalar</a:t>
            </a:r>
            <a:r>
              <a:rPr lang="en-US" dirty="0" smtClean="0"/>
              <a:t> (˜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dirty="0"/>
              <a:t>)</a:t>
            </a:r>
            <a:r>
              <a:rPr lang="en-US" dirty="0" smtClean="0"/>
              <a:t>components</a:t>
            </a:r>
          </a:p>
          <a:p>
            <a:pPr lvl="1"/>
            <a:r>
              <a:rPr lang="en-US" dirty="0" smtClean="0"/>
              <a:t>Strong dependence on </a:t>
            </a:r>
            <a:r>
              <a:rPr lang="en-US" dirty="0" err="1" smtClean="0"/>
              <a:t>ttH</a:t>
            </a:r>
            <a:r>
              <a:rPr lang="en-US" dirty="0" smtClean="0"/>
              <a:t> cross section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Note: Indirect constraints from electron electric dipole moment not taken into account (give |˜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κ</a:t>
            </a:r>
            <a:r>
              <a:rPr lang="en-US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&lt; 0.01)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28629" y="1026220"/>
            <a:ext cx="3259429" cy="2529460"/>
            <a:chOff x="215899" y="3637533"/>
            <a:chExt cx="3814167" cy="32204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900" y="4066374"/>
              <a:ext cx="3536355" cy="27916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15899" y="3637533"/>
              <a:ext cx="3814167" cy="47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Degrande</a:t>
              </a:r>
              <a:r>
                <a:rPr lang="en-US" dirty="0" smtClean="0"/>
                <a:t> et al. arXiv</a:t>
              </a:r>
              <a:r>
                <a:rPr lang="en-US" dirty="0"/>
                <a:t>:1205.1065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7200" y="3763855"/>
            <a:ext cx="3222879" cy="3094145"/>
            <a:chOff x="457200" y="3763855"/>
            <a:chExt cx="3222879" cy="30941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3948521"/>
              <a:ext cx="3222879" cy="290947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57200" y="3763855"/>
              <a:ext cx="3022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Ellis et al. arXiv:1312.5736</a:t>
              </a:r>
              <a:endParaRPr lang="en-US" dirty="0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91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3206919"/>
            <a:ext cx="4864127" cy="329492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2972" y="274638"/>
            <a:ext cx="8083828" cy="854198"/>
          </a:xfrm>
        </p:spPr>
        <p:txBody>
          <a:bodyPr/>
          <a:lstStyle/>
          <a:p>
            <a:r>
              <a:rPr lang="en-US" dirty="0" smtClean="0"/>
              <a:t>Status: latest </a:t>
            </a:r>
            <a:r>
              <a:rPr lang="en-US" dirty="0" err="1" smtClean="0"/>
              <a:t>ttH</a:t>
            </a:r>
            <a:r>
              <a:rPr lang="en-US" dirty="0" smtClean="0"/>
              <a:t> results from CMS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07900" y="1343130"/>
            <a:ext cx="8634601" cy="19854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Combination of H -&gt; bb, H -&gt; </a:t>
            </a:r>
            <a:r>
              <a:rPr lang="en-US" dirty="0" err="1" smtClean="0"/>
              <a:t>ττ</a:t>
            </a:r>
            <a:r>
              <a:rPr lang="en-US" dirty="0"/>
              <a:t>, H -&gt; </a:t>
            </a:r>
            <a:r>
              <a:rPr lang="en-US" dirty="0" err="1" smtClean="0"/>
              <a:t>γγ</a:t>
            </a:r>
            <a:r>
              <a:rPr lang="en-US" dirty="0" smtClean="0"/>
              <a:t> and </a:t>
            </a:r>
            <a:r>
              <a:rPr lang="en-US" dirty="0" err="1" smtClean="0"/>
              <a:t>multilepton</a:t>
            </a:r>
            <a:r>
              <a:rPr lang="en-US" dirty="0" smtClean="0"/>
              <a:t> (H-&gt;WW/ZZ)</a:t>
            </a:r>
          </a:p>
          <a:p>
            <a:pPr lvl="1"/>
            <a:r>
              <a:rPr lang="en-US" dirty="0" smtClean="0"/>
              <a:t>HIG</a:t>
            </a:r>
            <a:r>
              <a:rPr lang="en-US" dirty="0"/>
              <a:t>-12-035, HIG-13-015, HIG-13-019, CMS public </a:t>
            </a:r>
            <a:r>
              <a:rPr lang="en-US" dirty="0" smtClean="0"/>
              <a:t>page</a:t>
            </a:r>
          </a:p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/>
              <a:t>statistically significant excess over background </a:t>
            </a:r>
            <a:r>
              <a:rPr lang="en-US" dirty="0" smtClean="0"/>
              <a:t>predictions</a:t>
            </a:r>
          </a:p>
          <a:p>
            <a:pPr lvl="1"/>
            <a:r>
              <a:rPr lang="en-US" dirty="0" smtClean="0"/>
              <a:t>Need LHC run II data!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93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485" y="3206920"/>
            <a:ext cx="4425494" cy="329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66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/>
          </a:bodyPr>
          <a:lstStyle/>
          <a:p>
            <a:r>
              <a:rPr lang="en-US" dirty="0" smtClean="0"/>
              <a:t>The Far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027" y="1282767"/>
            <a:ext cx="8864243" cy="204394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High-Luminosity LHC </a:t>
            </a:r>
            <a:r>
              <a:rPr lang="en-US" dirty="0" smtClean="0"/>
              <a:t>plus </a:t>
            </a:r>
            <a:r>
              <a:rPr lang="en-US" dirty="0" smtClean="0">
                <a:solidFill>
                  <a:srgbClr val="0000FF"/>
                </a:solidFill>
              </a:rPr>
              <a:t>Linear Collider </a:t>
            </a:r>
            <a:r>
              <a:rPr lang="en-US" dirty="0" smtClean="0"/>
              <a:t>are “</a:t>
            </a:r>
            <a:r>
              <a:rPr lang="en-US" b="1" dirty="0" smtClean="0"/>
              <a:t>dream team</a:t>
            </a:r>
            <a:r>
              <a:rPr lang="en-US" dirty="0" smtClean="0"/>
              <a:t>” for Higgs properties!</a:t>
            </a:r>
          </a:p>
          <a:p>
            <a:r>
              <a:rPr lang="en-US" dirty="0" smtClean="0"/>
              <a:t>LHC (√</a:t>
            </a:r>
            <a:r>
              <a:rPr lang="en-US" dirty="0"/>
              <a:t>s=</a:t>
            </a:r>
            <a:r>
              <a:rPr lang="en-US" dirty="0" smtClean="0"/>
              <a:t>14TeV and L=3000fb</a:t>
            </a:r>
            <a:r>
              <a:rPr lang="en-US" baseline="30000" dirty="0"/>
              <a:t>-1</a:t>
            </a:r>
            <a:r>
              <a:rPr lang="en-US" dirty="0" smtClean="0"/>
              <a:t>) </a:t>
            </a:r>
            <a:r>
              <a:rPr lang="en-US" b="1" dirty="0" smtClean="0"/>
              <a:t>systematics </a:t>
            </a:r>
            <a:r>
              <a:rPr lang="en-US" b="1" dirty="0"/>
              <a:t>limited</a:t>
            </a:r>
            <a:endParaRPr lang="en-US" b="1" dirty="0" smtClean="0"/>
          </a:p>
          <a:p>
            <a:r>
              <a:rPr lang="en-US" dirty="0" smtClean="0">
                <a:solidFill>
                  <a:srgbClr val="FF6600"/>
                </a:solidFill>
              </a:rPr>
              <a:t>Total width </a:t>
            </a:r>
            <a:r>
              <a:rPr lang="en-US" dirty="0" smtClean="0"/>
              <a:t>only at Linear Collider (</a:t>
            </a:r>
            <a:r>
              <a:rPr lang="en-US" dirty="0"/>
              <a:t>√s=250GeV, L=250fb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  <a:r>
              <a:rPr lang="en-US" dirty="0" smtClean="0"/>
              <a:t>: ≈</a:t>
            </a:r>
            <a:r>
              <a:rPr lang="en-US" dirty="0"/>
              <a:t>10% </a:t>
            </a:r>
            <a:r>
              <a:rPr lang="en-US" dirty="0" smtClean="0"/>
              <a:t>accuracy)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generation couplings (</a:t>
            </a:r>
            <a:r>
              <a:rPr lang="en-US" dirty="0" err="1" smtClean="0"/>
              <a:t>Δ</a:t>
            </a:r>
            <a:r>
              <a:rPr lang="en-US" baseline="-25000" dirty="0" err="1" smtClean="0"/>
              <a:t>c</a:t>
            </a:r>
            <a:r>
              <a:rPr lang="en-US" dirty="0" smtClean="0"/>
              <a:t>, </a:t>
            </a:r>
            <a:r>
              <a:rPr lang="en-US" dirty="0" err="1" smtClean="0"/>
              <a:t>Δ</a:t>
            </a:r>
            <a:r>
              <a:rPr lang="en-US" baseline="-25000" dirty="0" err="1" smtClean="0"/>
              <a:t>μ</a:t>
            </a:r>
            <a:r>
              <a:rPr lang="en-US" dirty="0" smtClean="0"/>
              <a:t>) challenging at LHC but possible at LC</a:t>
            </a:r>
          </a:p>
          <a:p>
            <a:r>
              <a:rPr lang="en-US" dirty="0" err="1" smtClean="0"/>
              <a:t>Δ</a:t>
            </a:r>
            <a:r>
              <a:rPr lang="en-US" baseline="-25000" dirty="0" err="1" smtClean="0"/>
              <a:t>top</a:t>
            </a:r>
            <a:r>
              <a:rPr lang="en-US" dirty="0" smtClean="0"/>
              <a:t> opens up for LC500 (</a:t>
            </a:r>
            <a:r>
              <a:rPr lang="en-US" dirty="0"/>
              <a:t>√s</a:t>
            </a:r>
            <a:r>
              <a:rPr lang="en-US" dirty="0" smtClean="0"/>
              <a:t>=500GeV</a:t>
            </a:r>
            <a:r>
              <a:rPr lang="en-US" dirty="0"/>
              <a:t>, L</a:t>
            </a:r>
            <a:r>
              <a:rPr lang="en-US" dirty="0" smtClean="0"/>
              <a:t>=500fb</a:t>
            </a:r>
            <a:r>
              <a:rPr lang="en-US" baseline="30000" dirty="0"/>
              <a:t>-1</a:t>
            </a:r>
            <a:r>
              <a:rPr lang="en-US" dirty="0" smtClean="0"/>
              <a:t>): </a:t>
            </a:r>
            <a:r>
              <a:rPr lang="en-US" dirty="0"/>
              <a:t>≈</a:t>
            </a:r>
            <a:r>
              <a:rPr lang="en-US" dirty="0" smtClean="0"/>
              <a:t>3-7% from HL-LHC + LC500</a:t>
            </a:r>
          </a:p>
          <a:p>
            <a:r>
              <a:rPr lang="en-US" dirty="0" smtClean="0"/>
              <a:t>Precision of </a:t>
            </a:r>
            <a:r>
              <a:rPr lang="en-US" b="1" dirty="0" smtClean="0"/>
              <a:t>HL-LHC + LC </a:t>
            </a:r>
            <a:r>
              <a:rPr lang="en-US" dirty="0" smtClean="0">
                <a:solidFill>
                  <a:srgbClr val="0000FF"/>
                </a:solidFill>
              </a:rPr>
              <a:t>limited by LC statistical uncertainty</a:t>
            </a:r>
            <a:r>
              <a:rPr lang="en-US" dirty="0" smtClean="0"/>
              <a:t>, not systematics!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7" y="3326713"/>
            <a:ext cx="4287527" cy="3192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43" y="3326713"/>
            <a:ext cx="4287528" cy="3218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5400000">
            <a:off x="7536629" y="4755496"/>
            <a:ext cx="284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Klute</a:t>
            </a:r>
            <a:r>
              <a:rPr lang="en-US" dirty="0" smtClean="0"/>
              <a:t> et al, </a:t>
            </a:r>
            <a:r>
              <a:rPr lang="en-US" dirty="0" err="1" smtClean="0"/>
              <a:t>arXiv</a:t>
            </a:r>
            <a:r>
              <a:rPr lang="en-US" dirty="0"/>
              <a:t>: 1301.1322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0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0630"/>
            <a:ext cx="8229600" cy="776508"/>
          </a:xfrm>
        </p:spPr>
        <p:txBody>
          <a:bodyPr/>
          <a:lstStyle/>
          <a:p>
            <a:r>
              <a:rPr lang="en-US" dirty="0" smtClean="0"/>
              <a:t>Conclusions &amp;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79883"/>
            <a:ext cx="8564539" cy="452596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Milestone discovery (</a:t>
            </a:r>
            <a:r>
              <a:rPr lang="en-US" b="1" dirty="0">
                <a:solidFill>
                  <a:srgbClr val="0000FF"/>
                </a:solidFill>
              </a:rPr>
              <a:t>finally</a:t>
            </a:r>
            <a:r>
              <a:rPr lang="en-US" b="1" dirty="0"/>
              <a:t>!) opened field of Higgs properties</a:t>
            </a:r>
          </a:p>
          <a:p>
            <a:pPr lvl="1"/>
            <a:r>
              <a:rPr lang="en-US" dirty="0"/>
              <a:t>Measurement precision increasing but still limited</a:t>
            </a:r>
          </a:p>
          <a:p>
            <a:pPr lvl="1"/>
            <a:r>
              <a:rPr lang="en-US" dirty="0"/>
              <a:t>So far it looks like it says in the SM book… but </a:t>
            </a:r>
            <a:r>
              <a:rPr lang="en-US" dirty="0">
                <a:solidFill>
                  <a:srgbClr val="FF6600"/>
                </a:solidFill>
              </a:rPr>
              <a:t>we like </a:t>
            </a:r>
            <a:r>
              <a:rPr lang="en-US" dirty="0" smtClean="0">
                <a:solidFill>
                  <a:srgbClr val="FF6600"/>
                </a:solidFill>
              </a:rPr>
              <a:t>surprises! 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New results from challenging </a:t>
            </a:r>
            <a:r>
              <a:rPr lang="en-US" dirty="0">
                <a:solidFill>
                  <a:srgbClr val="008000"/>
                </a:solidFill>
              </a:rPr>
              <a:t>fermion channels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Will benefit enormously from </a:t>
            </a:r>
            <a:r>
              <a:rPr lang="en-US" dirty="0" smtClean="0">
                <a:solidFill>
                  <a:srgbClr val="FF0000"/>
                </a:solidFill>
              </a:rPr>
              <a:t>future LHC data</a:t>
            </a:r>
            <a:r>
              <a:rPr lang="en-US" dirty="0">
                <a:solidFill>
                  <a:srgbClr val="FF0000"/>
                </a:solidFill>
              </a:rPr>
              <a:t>!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8000"/>
                </a:solidFill>
              </a:rPr>
              <a:t>New Physics </a:t>
            </a:r>
            <a:r>
              <a:rPr lang="en-US" b="1" dirty="0" smtClean="0"/>
              <a:t>is out there!</a:t>
            </a:r>
          </a:p>
          <a:p>
            <a:pPr lvl="1"/>
            <a:r>
              <a:rPr lang="en-US" dirty="0" smtClean="0"/>
              <a:t>Aim </a:t>
            </a:r>
            <a:r>
              <a:rPr lang="en-US" dirty="0"/>
              <a:t>for </a:t>
            </a:r>
            <a:r>
              <a:rPr lang="en-US" dirty="0">
                <a:solidFill>
                  <a:srgbClr val="0000FF"/>
                </a:solidFill>
              </a:rPr>
              <a:t>precision </a:t>
            </a:r>
            <a:r>
              <a:rPr lang="en-US" dirty="0" smtClean="0">
                <a:solidFill>
                  <a:srgbClr val="0000FF"/>
                </a:solidFill>
              </a:rPr>
              <a:t>analyses</a:t>
            </a:r>
            <a:r>
              <a:rPr lang="en-US" dirty="0" smtClean="0"/>
              <a:t>: can </a:t>
            </a:r>
            <a:r>
              <a:rPr lang="en-US" dirty="0"/>
              <a:t>constrain a lot of </a:t>
            </a:r>
            <a:r>
              <a:rPr lang="en-US" dirty="0" smtClean="0"/>
              <a:t>model </a:t>
            </a:r>
            <a:r>
              <a:rPr lang="en-US" dirty="0"/>
              <a:t>space </a:t>
            </a:r>
          </a:p>
          <a:p>
            <a:pPr lvl="1"/>
            <a:r>
              <a:rPr lang="en-US" dirty="0" smtClean="0"/>
              <a:t>Look at more difficult SM channels: </a:t>
            </a:r>
            <a:r>
              <a:rPr lang="en-US" dirty="0" err="1" smtClean="0"/>
              <a:t>ttH</a:t>
            </a:r>
            <a:r>
              <a:rPr lang="en-US" dirty="0" smtClean="0"/>
              <a:t>, VH-&gt;</a:t>
            </a:r>
            <a:r>
              <a:rPr lang="en-US" dirty="0" err="1" smtClean="0"/>
              <a:t>Vbb</a:t>
            </a:r>
            <a:r>
              <a:rPr lang="en-US" dirty="0" smtClean="0"/>
              <a:t>, H-&gt;</a:t>
            </a:r>
            <a:r>
              <a:rPr lang="en-US" dirty="0" err="1" smtClean="0"/>
              <a:t>ττ</a:t>
            </a:r>
            <a:r>
              <a:rPr lang="en-US" dirty="0" smtClean="0"/>
              <a:t>, H-&gt;</a:t>
            </a:r>
            <a:r>
              <a:rPr lang="en-US" dirty="0" err="1" smtClean="0"/>
              <a:t>μμ</a:t>
            </a:r>
            <a:endParaRPr lang="en-US" dirty="0" smtClean="0"/>
          </a:p>
          <a:p>
            <a:pPr lvl="1"/>
            <a:r>
              <a:rPr lang="en-US" dirty="0" smtClean="0"/>
              <a:t>Keep </a:t>
            </a:r>
            <a:r>
              <a:rPr lang="en-US" dirty="0"/>
              <a:t>looking for </a:t>
            </a:r>
            <a:r>
              <a:rPr lang="en-US" dirty="0" smtClean="0"/>
              <a:t>Beyond SM </a:t>
            </a:r>
            <a:r>
              <a:rPr lang="en-US" dirty="0"/>
              <a:t>Higgs </a:t>
            </a:r>
            <a:r>
              <a:rPr lang="en-US" dirty="0" smtClean="0"/>
              <a:t>signals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Will benefit enormously from </a:t>
            </a:r>
            <a:r>
              <a:rPr lang="en-US" dirty="0" smtClean="0">
                <a:solidFill>
                  <a:srgbClr val="FF0000"/>
                </a:solidFill>
              </a:rPr>
              <a:t>future LHC data! (did I mention this?)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 smtClean="0"/>
          </a:p>
          <a:p>
            <a:r>
              <a:rPr lang="en-US" b="1" dirty="0" smtClean="0"/>
              <a:t>Don’t forget longer term</a:t>
            </a:r>
            <a:endParaRPr lang="en-US" b="1" dirty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HL-LHC + Linear Collider </a:t>
            </a:r>
            <a:r>
              <a:rPr lang="en-US" dirty="0" smtClean="0"/>
              <a:t>are our dream team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7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145" y="360232"/>
            <a:ext cx="6447997" cy="4556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92" y="360232"/>
            <a:ext cx="4626736" cy="3132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145" y="3453589"/>
            <a:ext cx="6447997" cy="45564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693" y="3580591"/>
            <a:ext cx="4445308" cy="3009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5858" y="2116852"/>
            <a:ext cx="1233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Muons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15529" y="2116852"/>
            <a:ext cx="2046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Electrons </a:t>
            </a:r>
            <a:r>
              <a:rPr lang="en-US" b="1" dirty="0" err="1" smtClean="0"/>
              <a:t>vs</a:t>
            </a:r>
            <a:r>
              <a:rPr lang="en-US" b="1" dirty="0" smtClean="0"/>
              <a:t> pileup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775858" y="5299109"/>
            <a:ext cx="1233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Photons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95780" y="4410109"/>
            <a:ext cx="1420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Radiative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Z decays test sample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50571" y="3970607"/>
            <a:ext cx="2558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= Photons from </a:t>
            </a:r>
            <a:r>
              <a:rPr lang="en-US" dirty="0" err="1" smtClean="0"/>
              <a:t>Z</a:t>
            </a:r>
            <a:r>
              <a:rPr lang="en-US" dirty="0" err="1" smtClean="0">
                <a:solidFill>
                  <a:srgbClr val="000000"/>
                </a:solidFill>
              </a:rPr>
              <a:t>➞ee</a:t>
            </a:r>
            <a:r>
              <a:rPr lang="el-GR" dirty="0" smtClean="0">
                <a:solidFill>
                  <a:srgbClr val="000000"/>
                </a:solidFill>
              </a:rPr>
              <a:t>γ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183529" y="224118"/>
            <a:ext cx="439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arXiv:1406.3827, CERN</a:t>
            </a:r>
            <a:r>
              <a:rPr lang="en-US" dirty="0"/>
              <a:t>-PH-EP-2014-153 </a:t>
            </a:r>
            <a:endParaRPr lang="en-US" dirty="0" smtClean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4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088" y="3257177"/>
            <a:ext cx="4586381" cy="3201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274638"/>
            <a:ext cx="4038600" cy="5919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H➞</a:t>
            </a:r>
            <a:r>
              <a:rPr lang="el-GR" dirty="0" smtClean="0">
                <a:solidFill>
                  <a:srgbClr val="FFFFFF"/>
                </a:solidFill>
              </a:rPr>
              <a:t>γγ</a:t>
            </a:r>
            <a:r>
              <a:rPr lang="en-US" dirty="0" smtClean="0">
                <a:solidFill>
                  <a:srgbClr val="FFFFFF"/>
                </a:solidFill>
              </a:rPr>
              <a:t> Analysis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136588" y="254002"/>
            <a:ext cx="2359212" cy="642470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l-GR" dirty="0" smtClean="0">
                <a:solidFill>
                  <a:schemeClr val="bg1"/>
                </a:solidFill>
              </a:rPr>
              <a:t>γγ</a:t>
            </a:r>
            <a:r>
              <a:rPr lang="en-US" dirty="0" smtClean="0">
                <a:solidFill>
                  <a:schemeClr val="bg1"/>
                </a:solidFill>
              </a:rPr>
              <a:t>, 105&lt;m</a:t>
            </a:r>
            <a:r>
              <a:rPr lang="el-GR" baseline="-25000" dirty="0" smtClean="0">
                <a:solidFill>
                  <a:schemeClr val="bg1"/>
                </a:solidFill>
              </a:rPr>
              <a:t>γγ</a:t>
            </a:r>
            <a:r>
              <a:rPr lang="en-US" dirty="0" smtClean="0">
                <a:solidFill>
                  <a:schemeClr val="bg1"/>
                </a:solidFill>
              </a:rPr>
              <a:t>&lt;160GeV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1 e/μ and b-jets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No e/μ,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5-6 jets incl. b-jets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2 e/μ,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r>
              <a:rPr lang="en-US" baseline="-25000" dirty="0" err="1" smtClean="0">
                <a:solidFill>
                  <a:schemeClr val="bg1"/>
                </a:solidFill>
              </a:rPr>
              <a:t>ee</a:t>
            </a:r>
            <a:r>
              <a:rPr lang="en-US" baseline="-25000" dirty="0" smtClean="0">
                <a:solidFill>
                  <a:schemeClr val="bg1"/>
                </a:solidFill>
              </a:rPr>
              <a:t>/</a:t>
            </a:r>
            <a:r>
              <a:rPr lang="en-US" baseline="-25000" dirty="0" err="1" smtClean="0">
                <a:solidFill>
                  <a:schemeClr val="bg1"/>
                </a:solidFill>
              </a:rPr>
              <a:t>μμ</a:t>
            </a:r>
            <a:r>
              <a:rPr lang="en-US" dirty="0" smtClean="0">
                <a:solidFill>
                  <a:schemeClr val="bg1"/>
                </a:solidFill>
              </a:rPr>
              <a:t> ≈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r>
              <a:rPr lang="en-US" baseline="-25000" dirty="0" err="1" smtClean="0">
                <a:solidFill>
                  <a:schemeClr val="bg1"/>
                </a:solidFill>
              </a:rPr>
              <a:t>Z</a:t>
            </a:r>
            <a:endParaRPr lang="en-US" baseline="-25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1 e/μ, </a:t>
            </a:r>
            <a:r>
              <a:rPr lang="en-US" dirty="0" err="1" smtClean="0">
                <a:solidFill>
                  <a:schemeClr val="bg1"/>
                </a:solidFill>
              </a:rPr>
              <a:t>E</a:t>
            </a:r>
            <a:r>
              <a:rPr lang="en-US" baseline="-25000" dirty="0" err="1" smtClean="0">
                <a:solidFill>
                  <a:schemeClr val="bg1"/>
                </a:solidFill>
              </a:rPr>
              <a:t>t</a:t>
            </a:r>
            <a:r>
              <a:rPr lang="en-US" baseline="30000" dirty="0" err="1" smtClean="0">
                <a:solidFill>
                  <a:schemeClr val="bg1"/>
                </a:solidFill>
              </a:rPr>
              <a:t>miss</a:t>
            </a:r>
            <a:endParaRPr lang="en-US" baseline="30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High </a:t>
            </a:r>
            <a:r>
              <a:rPr lang="en-US" dirty="0" err="1" smtClean="0">
                <a:solidFill>
                  <a:schemeClr val="bg1"/>
                </a:solidFill>
              </a:rPr>
              <a:t>E</a:t>
            </a:r>
            <a:r>
              <a:rPr lang="en-US" baseline="-25000" dirty="0" err="1" smtClean="0">
                <a:solidFill>
                  <a:schemeClr val="bg1"/>
                </a:solidFill>
              </a:rPr>
              <a:t>t</a:t>
            </a:r>
            <a:r>
              <a:rPr lang="en-US" baseline="30000" dirty="0" err="1" smtClean="0">
                <a:solidFill>
                  <a:schemeClr val="bg1"/>
                </a:solidFill>
              </a:rPr>
              <a:t>miss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2 jets,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r>
              <a:rPr lang="en-US" baseline="-25000" dirty="0" err="1" smtClean="0">
                <a:solidFill>
                  <a:schemeClr val="bg1"/>
                </a:solidFill>
              </a:rPr>
              <a:t>jj</a:t>
            </a:r>
            <a:r>
              <a:rPr lang="en-US" dirty="0" smtClean="0">
                <a:solidFill>
                  <a:schemeClr val="bg1"/>
                </a:solidFill>
              </a:rPr>
              <a:t> ≈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r>
              <a:rPr lang="en-US" baseline="-25000" dirty="0" err="1" smtClean="0">
                <a:solidFill>
                  <a:schemeClr val="bg1"/>
                </a:solidFill>
              </a:rPr>
              <a:t>Z</a:t>
            </a:r>
            <a:r>
              <a:rPr lang="en-US" baseline="-25000" dirty="0" smtClean="0">
                <a:solidFill>
                  <a:schemeClr val="bg1"/>
                </a:solidFill>
              </a:rPr>
              <a:t>/W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|</a:t>
            </a:r>
            <a:r>
              <a:rPr lang="en-US" dirty="0" err="1" smtClean="0">
                <a:solidFill>
                  <a:schemeClr val="bg1"/>
                </a:solidFill>
              </a:rPr>
              <a:t>Δη</a:t>
            </a:r>
            <a:r>
              <a:rPr lang="en-US" dirty="0" smtClean="0">
                <a:solidFill>
                  <a:schemeClr val="bg1"/>
                </a:solidFill>
              </a:rPr>
              <a:t>(lead jets)|&gt;2, BDT tight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|</a:t>
            </a:r>
            <a:r>
              <a:rPr lang="en-US" dirty="0" err="1" smtClean="0">
                <a:solidFill>
                  <a:schemeClr val="bg1"/>
                </a:solidFill>
              </a:rPr>
              <a:t>Δη</a:t>
            </a:r>
            <a:r>
              <a:rPr lang="en-US" dirty="0" smtClean="0">
                <a:solidFill>
                  <a:schemeClr val="bg1"/>
                </a:solidFill>
              </a:rPr>
              <a:t>(lead jets)|&gt;2, BDT loose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Untagged: 4 categories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Dominated by </a:t>
            </a:r>
            <a:r>
              <a:rPr lang="en-US" dirty="0" err="1" smtClean="0">
                <a:solidFill>
                  <a:schemeClr val="bg1"/>
                </a:solidFill>
              </a:rPr>
              <a:t>ggF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348442" y="911411"/>
            <a:ext cx="4495800" cy="216469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Analysis categories optimized for measuring signal strength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m</a:t>
            </a:r>
            <a:r>
              <a:rPr lang="en-US" baseline="-25000" dirty="0" err="1" smtClean="0">
                <a:solidFill>
                  <a:srgbClr val="FFFFFF"/>
                </a:solidFill>
              </a:rPr>
              <a:t>H</a:t>
            </a:r>
            <a:r>
              <a:rPr lang="en-US" dirty="0" smtClean="0">
                <a:solidFill>
                  <a:srgbClr val="FFFFFF"/>
                </a:solidFill>
              </a:rPr>
              <a:t> set to 125.4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r>
              <a:rPr lang="en-US" dirty="0" smtClean="0">
                <a:solidFill>
                  <a:srgbClr val="FFFFFF"/>
                </a:solidFill>
              </a:rPr>
              <a:t>, as determined in arXiv:1406.3827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20% reduction in total uncertainty with respect to an inclusive analysis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349346"/>
            <a:ext cx="1798270" cy="6163235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56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391" y="1135530"/>
            <a:ext cx="3927846" cy="5025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624" y="259696"/>
            <a:ext cx="8083176" cy="77124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H➞</a:t>
            </a:r>
            <a:r>
              <a:rPr lang="el-GR" dirty="0" smtClean="0">
                <a:solidFill>
                  <a:srgbClr val="FFFFFF"/>
                </a:solidFill>
              </a:rPr>
              <a:t>γγ</a:t>
            </a:r>
            <a:r>
              <a:rPr lang="en-US" dirty="0" smtClean="0">
                <a:solidFill>
                  <a:srgbClr val="FFFFFF"/>
                </a:solidFill>
              </a:rPr>
              <a:t> Analysis (cont.)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8240" y="4288117"/>
            <a:ext cx="5091526" cy="2127345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m</a:t>
            </a:r>
            <a:r>
              <a:rPr lang="en-US" baseline="-25000" dirty="0" err="1" smtClean="0">
                <a:solidFill>
                  <a:srgbClr val="FFFFFF"/>
                </a:solidFill>
              </a:rPr>
              <a:t>H</a:t>
            </a:r>
            <a:r>
              <a:rPr lang="en-US" dirty="0" smtClean="0">
                <a:solidFill>
                  <a:srgbClr val="FFFFFF"/>
                </a:solidFill>
              </a:rPr>
              <a:t> fixed at 125.4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l-GR" baseline="-25000" dirty="0" smtClean="0">
                <a:solidFill>
                  <a:srgbClr val="FFFFFF"/>
                </a:solidFill>
              </a:rPr>
              <a:t>γγ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σ</a:t>
            </a:r>
            <a:r>
              <a:rPr lang="en-US" dirty="0" smtClean="0">
                <a:solidFill>
                  <a:srgbClr val="FFFFFF"/>
                </a:solidFill>
              </a:rPr>
              <a:t>/</a:t>
            </a:r>
            <a:r>
              <a:rPr lang="el-GR" dirty="0" smtClean="0">
                <a:solidFill>
                  <a:srgbClr val="FFFFFF"/>
                </a:solidFill>
              </a:rPr>
              <a:t>σ</a:t>
            </a:r>
            <a:r>
              <a:rPr lang="en-US" baseline="-25000" dirty="0" smtClean="0">
                <a:solidFill>
                  <a:srgbClr val="FFFFFF"/>
                </a:solidFill>
              </a:rPr>
              <a:t>SM </a:t>
            </a:r>
            <a:r>
              <a:rPr lang="en-US" dirty="0" smtClean="0">
                <a:solidFill>
                  <a:srgbClr val="FFFFFF"/>
                </a:solidFill>
              </a:rPr>
              <a:t>= 1.17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</a:t>
            </a:r>
            <a:r>
              <a:rPr lang="en-US" dirty="0" smtClean="0">
                <a:solidFill>
                  <a:srgbClr val="FFFFFF"/>
                </a:solidFill>
              </a:rPr>
              <a:t>27 =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 1.17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</a:t>
            </a:r>
            <a:r>
              <a:rPr lang="en-US" dirty="0" smtClean="0">
                <a:solidFill>
                  <a:srgbClr val="FFFFFF"/>
                </a:solidFill>
              </a:rPr>
              <a:t>23 (stat) </a:t>
            </a:r>
            <a:r>
              <a:rPr lang="en-US" baseline="30000" dirty="0" smtClean="0">
                <a:solidFill>
                  <a:srgbClr val="FFFFFF"/>
                </a:solidFill>
              </a:rPr>
              <a:t>+0.10</a:t>
            </a:r>
            <a:r>
              <a:rPr lang="en-US" baseline="-25000" dirty="0" smtClean="0">
                <a:solidFill>
                  <a:srgbClr val="FFFFFF"/>
                </a:solidFill>
              </a:rPr>
              <a:t>-0.08</a:t>
            </a:r>
            <a:r>
              <a:rPr lang="en-US" dirty="0" smtClean="0">
                <a:solidFill>
                  <a:srgbClr val="FFFFFF"/>
                </a:solidFill>
              </a:rPr>
              <a:t> (</a:t>
            </a:r>
            <a:r>
              <a:rPr lang="en-US" dirty="0" err="1" smtClean="0">
                <a:solidFill>
                  <a:srgbClr val="FFFFFF"/>
                </a:solidFill>
              </a:rPr>
              <a:t>syst</a:t>
            </a:r>
            <a:r>
              <a:rPr lang="en-US" dirty="0" smtClean="0">
                <a:solidFill>
                  <a:srgbClr val="FFFFFF"/>
                </a:solidFill>
              </a:rPr>
              <a:t>) </a:t>
            </a:r>
            <a:r>
              <a:rPr lang="en-US" baseline="30000" dirty="0" smtClean="0">
                <a:solidFill>
                  <a:srgbClr val="FFFFFF"/>
                </a:solidFill>
              </a:rPr>
              <a:t>+0.12</a:t>
            </a:r>
            <a:r>
              <a:rPr lang="en-US" baseline="-25000" dirty="0" smtClean="0">
                <a:solidFill>
                  <a:srgbClr val="FFFFFF"/>
                </a:solidFill>
              </a:rPr>
              <a:t>-0.08 </a:t>
            </a:r>
            <a:r>
              <a:rPr lang="en-US" dirty="0" smtClean="0">
                <a:solidFill>
                  <a:srgbClr val="FFFFFF"/>
                </a:solidFill>
              </a:rPr>
              <a:t>(theory)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Increased statistical uncertainty due to: 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Lower signal rate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Fluctuation – expected uncertainty 0.35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23" y="1030940"/>
            <a:ext cx="3164683" cy="309955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98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5089391" y="1015999"/>
            <a:ext cx="3927846" cy="5354640"/>
            <a:chOff x="5014686" y="1030940"/>
            <a:chExt cx="3927846" cy="535464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4686" y="3864256"/>
              <a:ext cx="3898392" cy="252132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4686" y="1030940"/>
              <a:ext cx="3927846" cy="2874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8816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110"/>
            <a:ext cx="5788212" cy="87583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H➞ZZ Analysis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95" y="1021416"/>
            <a:ext cx="5952409" cy="248686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Also benefits from improved: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E</a:t>
            </a:r>
            <a:r>
              <a:rPr lang="en-US" dirty="0" smtClean="0">
                <a:solidFill>
                  <a:srgbClr val="FFFFFF"/>
                </a:solidFill>
              </a:rPr>
              <a:t>lectron identification and energy measurement</a:t>
            </a: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Muon</a:t>
            </a:r>
            <a:r>
              <a:rPr lang="en-US" dirty="0" smtClean="0">
                <a:solidFill>
                  <a:srgbClr val="FFFFFF"/>
                </a:solidFill>
              </a:rPr>
              <a:t> momentum scale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Plus: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New VH category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Multivariate method to discriminate ZZ* (BDT</a:t>
            </a:r>
            <a:r>
              <a:rPr lang="en-US" baseline="-25000" dirty="0" smtClean="0">
                <a:solidFill>
                  <a:srgbClr val="FFFFFF"/>
                </a:solidFill>
              </a:rPr>
              <a:t>ZZ*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Improved treatment of FSR photons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2D fit to m(4l) and  BDT</a:t>
            </a:r>
            <a:r>
              <a:rPr lang="en-US" baseline="-25000" dirty="0" smtClean="0">
                <a:solidFill>
                  <a:srgbClr val="FFFFFF"/>
                </a:solidFill>
              </a:rPr>
              <a:t>ZZ*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Coimbra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99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609" y="155110"/>
            <a:ext cx="2546132" cy="41237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13" y="3508282"/>
            <a:ext cx="2968684" cy="2848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50" y="3508281"/>
            <a:ext cx="2968686" cy="2848068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513474" y="4278876"/>
            <a:ext cx="5012652" cy="207747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Signal strength: </a:t>
            </a:r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n-US" dirty="0" smtClean="0">
                <a:solidFill>
                  <a:srgbClr val="FFFFFF"/>
                </a:solidFill>
              </a:rPr>
              <a:t> = </a:t>
            </a:r>
            <a:r>
              <a:rPr lang="el-GR" dirty="0" smtClean="0">
                <a:solidFill>
                  <a:srgbClr val="FFFFFF"/>
                </a:solidFill>
              </a:rPr>
              <a:t>σ</a:t>
            </a:r>
            <a:r>
              <a:rPr lang="en-US" dirty="0" smtClean="0">
                <a:solidFill>
                  <a:srgbClr val="FFFFFF"/>
                </a:solidFill>
              </a:rPr>
              <a:t>/</a:t>
            </a:r>
            <a:r>
              <a:rPr lang="el-GR" dirty="0" smtClean="0">
                <a:solidFill>
                  <a:srgbClr val="FFFFFF"/>
                </a:solidFill>
              </a:rPr>
              <a:t>σ</a:t>
            </a:r>
            <a:r>
              <a:rPr lang="en-US" baseline="-25000" dirty="0" smtClean="0">
                <a:solidFill>
                  <a:srgbClr val="FFFFFF"/>
                </a:solidFill>
              </a:rPr>
              <a:t>SM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Inclusive: </a:t>
            </a:r>
          </a:p>
          <a:p>
            <a:pPr lvl="1"/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n-US" baseline="-25000" dirty="0" smtClean="0">
                <a:solidFill>
                  <a:srgbClr val="FFFFFF"/>
                </a:solidFill>
              </a:rPr>
              <a:t>ZZ </a:t>
            </a:r>
            <a:r>
              <a:rPr lang="en-US" dirty="0" smtClean="0">
                <a:solidFill>
                  <a:srgbClr val="FFFFFF"/>
                </a:solidFill>
              </a:rPr>
              <a:t>= 1.44 </a:t>
            </a:r>
            <a:r>
              <a:rPr lang="en-US" baseline="30000" dirty="0" smtClean="0">
                <a:solidFill>
                  <a:srgbClr val="FFFFFF"/>
                </a:solidFill>
              </a:rPr>
              <a:t>+0.34</a:t>
            </a:r>
            <a:r>
              <a:rPr lang="en-US" baseline="-25000" dirty="0" smtClean="0">
                <a:solidFill>
                  <a:srgbClr val="FFFFFF"/>
                </a:solidFill>
              </a:rPr>
              <a:t>-0.21</a:t>
            </a:r>
            <a:r>
              <a:rPr lang="en-US" dirty="0" smtClean="0">
                <a:solidFill>
                  <a:srgbClr val="FFFFFF"/>
                </a:solidFill>
              </a:rPr>
              <a:t> (stat) </a:t>
            </a:r>
            <a:r>
              <a:rPr lang="en-US" baseline="30000" dirty="0" smtClean="0">
                <a:solidFill>
                  <a:srgbClr val="FFFFFF"/>
                </a:solidFill>
              </a:rPr>
              <a:t>+0.21</a:t>
            </a:r>
            <a:r>
              <a:rPr lang="en-US" baseline="-25000" dirty="0" smtClean="0">
                <a:solidFill>
                  <a:srgbClr val="FFFFFF"/>
                </a:solidFill>
              </a:rPr>
              <a:t>-0.11</a:t>
            </a:r>
            <a:r>
              <a:rPr lang="en-US" dirty="0" smtClean="0">
                <a:solidFill>
                  <a:srgbClr val="FFFFFF"/>
                </a:solidFill>
              </a:rPr>
              <a:t> (</a:t>
            </a:r>
            <a:r>
              <a:rPr lang="en-US" dirty="0" err="1" smtClean="0">
                <a:solidFill>
                  <a:srgbClr val="FFFFFF"/>
                </a:solidFill>
              </a:rPr>
              <a:t>syst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ggF</a:t>
            </a:r>
            <a:r>
              <a:rPr lang="en-US" dirty="0" smtClean="0">
                <a:solidFill>
                  <a:srgbClr val="FFFFFF"/>
                </a:solidFill>
              </a:rPr>
              <a:t> and VBF categories:</a:t>
            </a:r>
          </a:p>
          <a:p>
            <a:pPr lvl="1"/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n-US" baseline="-25000" dirty="0" err="1" smtClean="0">
                <a:solidFill>
                  <a:srgbClr val="FFFFFF"/>
                </a:solidFill>
              </a:rPr>
              <a:t>ggF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 1.66 </a:t>
            </a:r>
            <a:r>
              <a:rPr lang="en-US" baseline="30000" dirty="0" smtClean="0">
                <a:solidFill>
                  <a:srgbClr val="FFFFFF"/>
                </a:solidFill>
              </a:rPr>
              <a:t>+0.45</a:t>
            </a:r>
            <a:r>
              <a:rPr lang="en-US" baseline="-25000" dirty="0" smtClean="0">
                <a:solidFill>
                  <a:srgbClr val="FFFFFF"/>
                </a:solidFill>
              </a:rPr>
              <a:t>-0.41</a:t>
            </a:r>
            <a:r>
              <a:rPr lang="en-US" dirty="0" smtClean="0">
                <a:solidFill>
                  <a:srgbClr val="FFFFFF"/>
                </a:solidFill>
              </a:rPr>
              <a:t> (stat) </a:t>
            </a:r>
            <a:r>
              <a:rPr lang="en-US" baseline="30000" dirty="0" smtClean="0">
                <a:solidFill>
                  <a:srgbClr val="FFFFFF"/>
                </a:solidFill>
              </a:rPr>
              <a:t>+0.26</a:t>
            </a:r>
            <a:r>
              <a:rPr lang="en-US" baseline="-25000" dirty="0" smtClean="0">
                <a:solidFill>
                  <a:srgbClr val="FFFFFF"/>
                </a:solidFill>
              </a:rPr>
              <a:t>-0.16</a:t>
            </a:r>
            <a:r>
              <a:rPr lang="en-US" dirty="0" smtClean="0">
                <a:solidFill>
                  <a:srgbClr val="FFFFFF"/>
                </a:solidFill>
              </a:rPr>
              <a:t> (</a:t>
            </a:r>
            <a:r>
              <a:rPr lang="en-US" dirty="0" err="1" smtClean="0">
                <a:solidFill>
                  <a:srgbClr val="FFFFFF"/>
                </a:solidFill>
              </a:rPr>
              <a:t>syst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pPr lvl="1"/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n-US" baseline="-25000" dirty="0" smtClean="0">
                <a:solidFill>
                  <a:srgbClr val="FFFFFF"/>
                </a:solidFill>
              </a:rPr>
              <a:t>VBF </a:t>
            </a:r>
            <a:r>
              <a:rPr lang="el-GR" dirty="0" smtClean="0">
                <a:solidFill>
                  <a:srgbClr val="FFFFFF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 0.26 </a:t>
            </a:r>
            <a:r>
              <a:rPr lang="en-US" baseline="30000" dirty="0" smtClean="0">
                <a:solidFill>
                  <a:srgbClr val="FFFFFF"/>
                </a:solidFill>
              </a:rPr>
              <a:t>+1.60</a:t>
            </a:r>
            <a:r>
              <a:rPr lang="en-US" baseline="-25000" dirty="0" smtClean="0">
                <a:solidFill>
                  <a:srgbClr val="FFFFFF"/>
                </a:solidFill>
              </a:rPr>
              <a:t>-0.91</a:t>
            </a:r>
            <a:r>
              <a:rPr lang="en-US" dirty="0" smtClean="0">
                <a:solidFill>
                  <a:srgbClr val="FFFFFF"/>
                </a:solidFill>
              </a:rPr>
              <a:t> (stat) </a:t>
            </a:r>
            <a:r>
              <a:rPr lang="en-US" baseline="30000" dirty="0" smtClean="0">
                <a:solidFill>
                  <a:srgbClr val="FFFFFF"/>
                </a:solidFill>
              </a:rPr>
              <a:t>+0.38</a:t>
            </a:r>
            <a:r>
              <a:rPr lang="en-US" baseline="-25000" dirty="0" smtClean="0">
                <a:solidFill>
                  <a:srgbClr val="FFFFFF"/>
                </a:solidFill>
              </a:rPr>
              <a:t>-0.23</a:t>
            </a:r>
            <a:r>
              <a:rPr lang="en-US" dirty="0" smtClean="0">
                <a:solidFill>
                  <a:srgbClr val="FFFFFF"/>
                </a:solidFill>
              </a:rPr>
              <a:t> (</a:t>
            </a:r>
            <a:r>
              <a:rPr lang="en-US" dirty="0" err="1" smtClean="0">
                <a:solidFill>
                  <a:srgbClr val="FFFFFF"/>
                </a:solidFill>
              </a:rPr>
              <a:t>syst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pPr marL="0" indent="0">
              <a:buFont typeface="Arial"/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21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9487</TotalTime>
  <Words>10300</Words>
  <Application>Microsoft Macintosh PowerPoint</Application>
  <PresentationFormat>On-screen Show (4:3)</PresentationFormat>
  <Paragraphs>1396</Paragraphs>
  <Slides>113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5" baseType="lpstr">
      <vt:lpstr>Office Theme</vt:lpstr>
      <vt:lpstr>Equation</vt:lpstr>
      <vt:lpstr>Higgs</vt:lpstr>
      <vt:lpstr>Outlook</vt:lpstr>
      <vt:lpstr>What we think we know</vt:lpstr>
      <vt:lpstr>The Standard Model of particle physics</vt:lpstr>
      <vt:lpstr>Fundamental interactions</vt:lpstr>
      <vt:lpstr>Standard model interactions</vt:lpstr>
      <vt:lpstr>PowerPoint Presentation</vt:lpstr>
      <vt:lpstr>Lagrangians, symmetries and all that</vt:lpstr>
      <vt:lpstr>Reminder: Lagrangians in classical mechanics</vt:lpstr>
      <vt:lpstr>Example</vt:lpstr>
      <vt:lpstr>Symmetries and conservation laws</vt:lpstr>
      <vt:lpstr>Let’s go to quantum fields...</vt:lpstr>
      <vt:lpstr>Now in quantum field theory…</vt:lpstr>
      <vt:lpstr>PowerPoint Presentation</vt:lpstr>
      <vt:lpstr>Gauge invariance</vt:lpstr>
      <vt:lpstr>Local gauge invariance and interactions</vt:lpstr>
      <vt:lpstr>Now for the problems...</vt:lpstr>
      <vt:lpstr>PowerPoint Presentation</vt:lpstr>
      <vt:lpstr>PowerPoint Presentation</vt:lpstr>
      <vt:lpstr>The Higgs Mechanism</vt:lpstr>
      <vt:lpstr>PowerPoint Presentation</vt:lpstr>
      <vt:lpstr>Electroweak symmetry breaking</vt:lpstr>
      <vt:lpstr>EWK Symmetry Breaking in Pictures</vt:lpstr>
      <vt:lpstr>PowerPoint Presentation</vt:lpstr>
      <vt:lpstr>Finally! What we think we know:</vt:lpstr>
      <vt:lpstr>How we know what we know?</vt:lpstr>
      <vt:lpstr>The Large Hadron Collider</vt:lpstr>
      <vt:lpstr>PowerPoint Presentation</vt:lpstr>
      <vt:lpstr>What do we talk about when we talk about colliding protons?</vt:lpstr>
      <vt:lpstr>PowerPoint Presentation</vt:lpstr>
      <vt:lpstr>PowerPoint Presentation</vt:lpstr>
      <vt:lpstr>Particle identification</vt:lpstr>
      <vt:lpstr>Portugal at the LHC</vt:lpstr>
      <vt:lpstr>What we found at the LHC in 2012</vt:lpstr>
      <vt:lpstr>PowerPoint Presentation</vt:lpstr>
      <vt:lpstr>Setting the scene</vt:lpstr>
      <vt:lpstr>Production and decay at the LHC</vt:lpstr>
      <vt:lpstr>At the LHC</vt:lpstr>
      <vt:lpstr>PowerPoint Presentation</vt:lpstr>
      <vt:lpstr>It takes time to get it right</vt:lpstr>
      <vt:lpstr>Discovery time!</vt:lpstr>
      <vt:lpstr>Discovery channels</vt:lpstr>
      <vt:lpstr>Combining Higgs Channels</vt:lpstr>
      <vt:lpstr>The p0 Discovery Plot</vt:lpstr>
      <vt:lpstr>What we have found out since</vt:lpstr>
      <vt:lpstr>Spin and Parity</vt:lpstr>
      <vt:lpstr>Higgs boson mass</vt:lpstr>
      <vt:lpstr>Cross section compared to SM expectation</vt:lpstr>
      <vt:lpstr>Fermion and Boson couplings from fit</vt:lpstr>
      <vt:lpstr>Direct Evidence of Fermion Couplings</vt:lpstr>
      <vt:lpstr>New Physics in the Loops?</vt:lpstr>
      <vt:lpstr>Couplings versus mass</vt:lpstr>
      <vt:lpstr>Higgs differential cross sections</vt:lpstr>
      <vt:lpstr>Anything new on the mγγ = 750 front?</vt:lpstr>
      <vt:lpstr>Coupling to quarks: our pet channels at LIP</vt:lpstr>
      <vt:lpstr>Going beyond the standard model</vt:lpstr>
      <vt:lpstr>Many possible theories</vt:lpstr>
      <vt:lpstr>Invisible Higgs</vt:lpstr>
      <vt:lpstr>Invisible Higgs</vt:lpstr>
      <vt:lpstr>A bit of fun…</vt:lpstr>
      <vt:lpstr>PowerPoint Presentation</vt:lpstr>
      <vt:lpstr>Where we stand now?</vt:lpstr>
      <vt:lpstr>The End</vt:lpstr>
      <vt:lpstr>PowerPoint Presentation</vt:lpstr>
      <vt:lpstr>Channel combination with gory details</vt:lpstr>
      <vt:lpstr>Forces and expansion of the Universe</vt:lpstr>
      <vt:lpstr>Two Higgs Doublet Model (2HDM)</vt:lpstr>
      <vt:lpstr>Two Higgs Doublet Model (2HDM)</vt:lpstr>
      <vt:lpstr>Constraints from SM channels</vt:lpstr>
      <vt:lpstr>Rare decays</vt:lpstr>
      <vt:lpstr>Future LHC Running</vt:lpstr>
      <vt:lpstr>Not only more luminosity</vt:lpstr>
      <vt:lpstr>Run II/High-Lumi LHC Programme</vt:lpstr>
      <vt:lpstr>Another example: ttH</vt:lpstr>
      <vt:lpstr>Sensitivity to New Physics</vt:lpstr>
      <vt:lpstr>Summary</vt:lpstr>
      <vt:lpstr>Introduction</vt:lpstr>
      <vt:lpstr>ttH, H→γγ analysis</vt:lpstr>
      <vt:lpstr>Analysis &amp; Results</vt:lpstr>
      <vt:lpstr>Results</vt:lpstr>
      <vt:lpstr>Results</vt:lpstr>
      <vt:lpstr>ttH combination</vt:lpstr>
      <vt:lpstr>Conclusions and outlook</vt:lpstr>
      <vt:lpstr>How much have we learned since then?</vt:lpstr>
      <vt:lpstr>Spin and Parity</vt:lpstr>
      <vt:lpstr>So, where do we stand?</vt:lpstr>
      <vt:lpstr>New Physics in the Loops?</vt:lpstr>
      <vt:lpstr>Fermion and Boson couplings from fit</vt:lpstr>
      <vt:lpstr>Direct Evidence of Fermion Couplings</vt:lpstr>
      <vt:lpstr>Signal Strength</vt:lpstr>
      <vt:lpstr>A favourite of mine: ttH</vt:lpstr>
      <vt:lpstr>Sensitivity to New Physics</vt:lpstr>
      <vt:lpstr>Status: latest ttH results from CMS</vt:lpstr>
      <vt:lpstr>The Far Future</vt:lpstr>
      <vt:lpstr>Conclusions &amp; Outlook</vt:lpstr>
      <vt:lpstr>PowerPoint Presentation</vt:lpstr>
      <vt:lpstr>H➞γγ Analysis</vt:lpstr>
      <vt:lpstr>H➞γγ Analysis (cont.)</vt:lpstr>
      <vt:lpstr>H➞ZZ Analysis </vt:lpstr>
      <vt:lpstr>Run II – Not only more luminosity</vt:lpstr>
      <vt:lpstr>PowerPoint Presentation</vt:lpstr>
      <vt:lpstr>PowerPoint Presentation</vt:lpstr>
      <vt:lpstr>Energia efetiva das colisões</vt:lpstr>
      <vt:lpstr>Challenges faced by the ATLAS trigger</vt:lpstr>
      <vt:lpstr>PowerPoint Presentation</vt:lpstr>
      <vt:lpstr>The ATLAS trigger</vt:lpstr>
      <vt:lpstr>PowerPoint Presentation</vt:lpstr>
      <vt:lpstr>PowerPoint Presentation</vt:lpstr>
      <vt:lpstr>PowerPoint Presentation</vt:lpstr>
      <vt:lpstr>PowerPoint Presentation</vt:lpstr>
      <vt:lpstr>The Brazil Plot</vt:lpstr>
      <vt:lpstr>The Cyan Band Plot – signal strength</vt:lpstr>
      <vt:lpstr>Blind Analysis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243</cp:revision>
  <dcterms:created xsi:type="dcterms:W3CDTF">2016-11-20T16:00:43Z</dcterms:created>
  <dcterms:modified xsi:type="dcterms:W3CDTF">2017-02-22T19:34:43Z</dcterms:modified>
</cp:coreProperties>
</file>