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6" r:id="rId2"/>
    <p:sldId id="260" r:id="rId3"/>
    <p:sldId id="273" r:id="rId4"/>
    <p:sldId id="275" r:id="rId5"/>
    <p:sldId id="301" r:id="rId6"/>
    <p:sldId id="261" r:id="rId7"/>
    <p:sldId id="297" r:id="rId8"/>
    <p:sldId id="298" r:id="rId9"/>
    <p:sldId id="266" r:id="rId10"/>
    <p:sldId id="310" r:id="rId11"/>
    <p:sldId id="306" r:id="rId12"/>
    <p:sldId id="313" r:id="rId13"/>
    <p:sldId id="317" r:id="rId14"/>
    <p:sldId id="308" r:id="rId15"/>
    <p:sldId id="319" r:id="rId16"/>
    <p:sldId id="320" r:id="rId17"/>
    <p:sldId id="321" r:id="rId18"/>
    <p:sldId id="288" r:id="rId19"/>
    <p:sldId id="272" r:id="rId20"/>
    <p:sldId id="270" r:id="rId21"/>
    <p:sldId id="323" r:id="rId22"/>
    <p:sldId id="338" r:id="rId23"/>
    <p:sldId id="325" r:id="rId24"/>
    <p:sldId id="326" r:id="rId25"/>
    <p:sldId id="336" r:id="rId26"/>
    <p:sldId id="327" r:id="rId27"/>
    <p:sldId id="328" r:id="rId28"/>
    <p:sldId id="337" r:id="rId29"/>
    <p:sldId id="329" r:id="rId30"/>
    <p:sldId id="335" r:id="rId31"/>
    <p:sldId id="330" r:id="rId32"/>
    <p:sldId id="331" r:id="rId33"/>
    <p:sldId id="332" r:id="rId34"/>
    <p:sldId id="333" r:id="rId35"/>
    <p:sldId id="334" r:id="rId36"/>
    <p:sldId id="33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44" autoAdjust="0"/>
    <p:restoredTop sz="91621" autoAdjust="0"/>
  </p:normalViewPr>
  <p:slideViewPr>
    <p:cSldViewPr snapToGrid="0" snapToObjects="1">
      <p:cViewPr varScale="1">
        <p:scale>
          <a:sx n="84" d="100"/>
          <a:sy n="84" d="100"/>
        </p:scale>
        <p:origin x="-2016" y="-96"/>
      </p:cViewPr>
      <p:guideLst>
        <p:guide orient="horz" pos="2160"/>
        <p:guide pos="2880"/>
      </p:guideLst>
    </p:cSldViewPr>
  </p:slideViewPr>
  <p:outlineViewPr>
    <p:cViewPr>
      <p:scale>
        <a:sx n="33" d="100"/>
        <a:sy n="33" d="100"/>
      </p:scale>
      <p:origin x="0" y="42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AF56D9-42FA-6545-9D59-4811C2888748}" type="datetimeFigureOut">
              <a:rPr lang="en-US" smtClean="0"/>
              <a:t>03/07/16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2FDAE5-2C28-3145-857E-F8A80E249651}" type="slidenum">
              <a:rPr lang="en-GB" smtClean="0"/>
              <a:t>‹#›</a:t>
            </a:fld>
            <a:endParaRPr lang="en-GB"/>
          </a:p>
        </p:txBody>
      </p:sp>
    </p:spTree>
    <p:extLst>
      <p:ext uri="{BB962C8B-B14F-4D97-AF65-F5344CB8AC3E}">
        <p14:creationId xmlns:p14="http://schemas.microsoft.com/office/powerpoint/2010/main" val="664913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54EE30-16F1-B747-80E8-C36884170C33}" type="datetimeFigureOut">
              <a:rPr lang="en-US" smtClean="0"/>
              <a:t>03/07/16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8DC132-CE26-5742-AF4F-3AA26BE95845}" type="slidenum">
              <a:rPr lang="en-GB" smtClean="0"/>
              <a:t>‹#›</a:t>
            </a:fld>
            <a:endParaRPr lang="en-GB"/>
          </a:p>
        </p:txBody>
      </p:sp>
    </p:spTree>
    <p:extLst>
      <p:ext uri="{BB962C8B-B14F-4D97-AF65-F5344CB8AC3E}">
        <p14:creationId xmlns:p14="http://schemas.microsoft.com/office/powerpoint/2010/main" val="1753250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No LHC run 2 results yet</a:t>
            </a:r>
            <a:endParaRPr lang="en-GB" baseline="0" dirty="0" smtClean="0"/>
          </a:p>
        </p:txBody>
      </p:sp>
      <p:sp>
        <p:nvSpPr>
          <p:cNvPr id="4" name="Slide Number Placeholder 3"/>
          <p:cNvSpPr>
            <a:spLocks noGrp="1"/>
          </p:cNvSpPr>
          <p:nvPr>
            <p:ph type="sldNum" sz="quarter" idx="10"/>
          </p:nvPr>
        </p:nvSpPr>
        <p:spPr/>
        <p:txBody>
          <a:bodyPr/>
          <a:lstStyle/>
          <a:p>
            <a:fld id="{108DC132-CE26-5742-AF4F-3AA26BE95845}" type="slidenum">
              <a:rPr lang="en-GB" smtClean="0"/>
              <a:t>2</a:t>
            </a:fld>
            <a:endParaRPr lang="en-GB"/>
          </a:p>
        </p:txBody>
      </p:sp>
    </p:spTree>
    <p:extLst>
      <p:ext uri="{BB962C8B-B14F-4D97-AF65-F5344CB8AC3E}">
        <p14:creationId xmlns:p14="http://schemas.microsoft.com/office/powerpoint/2010/main" val="124717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a:t>
            </a:r>
            <a:r>
              <a:rPr lang="en-GB" baseline="0" dirty="0" smtClean="0"/>
              <a:t> access to top </a:t>
            </a:r>
            <a:r>
              <a:rPr lang="en-GB" baseline="0" dirty="0" err="1" smtClean="0"/>
              <a:t>yukawa</a:t>
            </a:r>
            <a:r>
              <a:rPr lang="en-GB" baseline="0" dirty="0" smtClean="0"/>
              <a:t> coupling</a:t>
            </a:r>
          </a:p>
          <a:p>
            <a:r>
              <a:rPr lang="en-GB" baseline="0" dirty="0" smtClean="0"/>
              <a:t>Gluon fusion loop may be contaminated by BSM particles </a:t>
            </a:r>
          </a:p>
          <a:p>
            <a:r>
              <a:rPr lang="en-GB" baseline="0" dirty="0" smtClean="0"/>
              <a:t>Complementary channel to measure CP quantum numbers – route to BSM in case H(125) is not a CP </a:t>
            </a:r>
            <a:r>
              <a:rPr lang="en-GB" baseline="0" dirty="0" err="1" smtClean="0"/>
              <a:t>eigenstate</a:t>
            </a:r>
            <a:endParaRPr lang="en-GB" baseline="0" dirty="0" smtClean="0"/>
          </a:p>
          <a:p>
            <a:r>
              <a:rPr lang="en-GB" baseline="0" dirty="0" smtClean="0"/>
              <a:t>But small </a:t>
            </a:r>
            <a:r>
              <a:rPr lang="en-GB" baseline="0" dirty="0" err="1" smtClean="0"/>
              <a:t>xsection</a:t>
            </a:r>
            <a:r>
              <a:rPr lang="en-GB" baseline="0" dirty="0" smtClean="0"/>
              <a:t> (1% of </a:t>
            </a:r>
            <a:r>
              <a:rPr lang="en-GB" baseline="0" dirty="0" err="1" smtClean="0"/>
              <a:t>ggF</a:t>
            </a:r>
            <a:r>
              <a:rPr lang="en-GB" baseline="0" dirty="0" smtClean="0"/>
              <a:t>) and complicated final state</a:t>
            </a:r>
          </a:p>
          <a:p>
            <a:r>
              <a:rPr lang="en-GB" baseline="0" dirty="0" smtClean="0"/>
              <a:t>Go for high-BR channels and look at </a:t>
            </a:r>
            <a:r>
              <a:rPr lang="en-GB" baseline="0" dirty="0" err="1" smtClean="0"/>
              <a:t>ttH</a:t>
            </a:r>
            <a:r>
              <a:rPr lang="en-GB" baseline="0" dirty="0" smtClean="0"/>
              <a:t>-&gt;gamma gamma (high purity)</a:t>
            </a:r>
            <a:endParaRPr lang="en-GB" dirty="0" smtClean="0"/>
          </a:p>
        </p:txBody>
      </p:sp>
      <p:sp>
        <p:nvSpPr>
          <p:cNvPr id="4" name="Slide Number Placeholder 3"/>
          <p:cNvSpPr>
            <a:spLocks noGrp="1"/>
          </p:cNvSpPr>
          <p:nvPr>
            <p:ph type="sldNum" sz="quarter" idx="10"/>
          </p:nvPr>
        </p:nvSpPr>
        <p:spPr/>
        <p:txBody>
          <a:bodyPr/>
          <a:lstStyle/>
          <a:p>
            <a:fld id="{108DC132-CE26-5742-AF4F-3AA26BE95845}" type="slidenum">
              <a:rPr lang="en-GB" smtClean="0"/>
              <a:t>3</a:t>
            </a:fld>
            <a:endParaRPr lang="en-GB"/>
          </a:p>
        </p:txBody>
      </p:sp>
    </p:spTree>
    <p:extLst>
      <p:ext uri="{BB962C8B-B14F-4D97-AF65-F5344CB8AC3E}">
        <p14:creationId xmlns:p14="http://schemas.microsoft.com/office/powerpoint/2010/main" val="180301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378022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159386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73291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307861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299955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4/07/16</a:t>
            </a:r>
            <a:endParaRPr lang="en-GB"/>
          </a:p>
        </p:txBody>
      </p:sp>
      <p:sp>
        <p:nvSpPr>
          <p:cNvPr id="6" name="Footer Placeholder 5"/>
          <p:cNvSpPr>
            <a:spLocks noGrp="1"/>
          </p:cNvSpPr>
          <p:nvPr>
            <p:ph type="ftr" sz="quarter" idx="11"/>
          </p:nvPr>
        </p:nvSpPr>
        <p:spPr/>
        <p:txBody>
          <a:bodyPr/>
          <a:lstStyle/>
          <a:p>
            <a:r>
              <a:rPr lang="en-GB" smtClean="0"/>
              <a:t>Ricardo Gonçalo - SUSY'16</a:t>
            </a:r>
            <a:endParaRPr lang="en-GB"/>
          </a:p>
        </p:txBody>
      </p:sp>
      <p:sp>
        <p:nvSpPr>
          <p:cNvPr id="7" name="Slide Number Placeholder 6"/>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387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4/07/16</a:t>
            </a:r>
            <a:endParaRPr lang="en-GB"/>
          </a:p>
        </p:txBody>
      </p:sp>
      <p:sp>
        <p:nvSpPr>
          <p:cNvPr id="8" name="Footer Placeholder 7"/>
          <p:cNvSpPr>
            <a:spLocks noGrp="1"/>
          </p:cNvSpPr>
          <p:nvPr>
            <p:ph type="ftr" sz="quarter" idx="11"/>
          </p:nvPr>
        </p:nvSpPr>
        <p:spPr/>
        <p:txBody>
          <a:bodyPr/>
          <a:lstStyle/>
          <a:p>
            <a:r>
              <a:rPr lang="en-GB" smtClean="0"/>
              <a:t>Ricardo Gonçalo - SUSY'16</a:t>
            </a:r>
            <a:endParaRPr lang="en-GB"/>
          </a:p>
        </p:txBody>
      </p:sp>
      <p:sp>
        <p:nvSpPr>
          <p:cNvPr id="9" name="Slide Number Placeholder 8"/>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162274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4/07/16</a:t>
            </a:r>
            <a:endParaRPr lang="en-GB"/>
          </a:p>
        </p:txBody>
      </p:sp>
      <p:sp>
        <p:nvSpPr>
          <p:cNvPr id="4" name="Footer Placeholder 3"/>
          <p:cNvSpPr>
            <a:spLocks noGrp="1"/>
          </p:cNvSpPr>
          <p:nvPr>
            <p:ph type="ftr" sz="quarter" idx="11"/>
          </p:nvPr>
        </p:nvSpPr>
        <p:spPr/>
        <p:txBody>
          <a:bodyPr/>
          <a:lstStyle/>
          <a:p>
            <a:r>
              <a:rPr lang="en-GB" smtClean="0"/>
              <a:t>Ricardo Gonçalo - SUSY'16</a:t>
            </a:r>
            <a:endParaRPr lang="en-GB"/>
          </a:p>
        </p:txBody>
      </p:sp>
      <p:sp>
        <p:nvSpPr>
          <p:cNvPr id="5" name="Slide Number Placeholder 4"/>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1201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4/07/16</a:t>
            </a:r>
            <a:endParaRPr lang="en-GB"/>
          </a:p>
        </p:txBody>
      </p:sp>
      <p:sp>
        <p:nvSpPr>
          <p:cNvPr id="3" name="Footer Placeholder 2"/>
          <p:cNvSpPr>
            <a:spLocks noGrp="1"/>
          </p:cNvSpPr>
          <p:nvPr>
            <p:ph type="ftr" sz="quarter" idx="11"/>
          </p:nvPr>
        </p:nvSpPr>
        <p:spPr/>
        <p:txBody>
          <a:bodyPr/>
          <a:lstStyle/>
          <a:p>
            <a:r>
              <a:rPr lang="en-GB" smtClean="0"/>
              <a:t>Ricardo Gonçalo - SUSY'16</a:t>
            </a:r>
            <a:endParaRPr lang="en-GB"/>
          </a:p>
        </p:txBody>
      </p:sp>
      <p:sp>
        <p:nvSpPr>
          <p:cNvPr id="4" name="Slide Number Placeholder 3"/>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2776268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4/07/16</a:t>
            </a:r>
            <a:endParaRPr lang="en-GB"/>
          </a:p>
        </p:txBody>
      </p:sp>
      <p:sp>
        <p:nvSpPr>
          <p:cNvPr id="6" name="Footer Placeholder 5"/>
          <p:cNvSpPr>
            <a:spLocks noGrp="1"/>
          </p:cNvSpPr>
          <p:nvPr>
            <p:ph type="ftr" sz="quarter" idx="11"/>
          </p:nvPr>
        </p:nvSpPr>
        <p:spPr/>
        <p:txBody>
          <a:bodyPr/>
          <a:lstStyle/>
          <a:p>
            <a:r>
              <a:rPr lang="en-GB" smtClean="0"/>
              <a:t>Ricardo Gonçalo - SUSY'16</a:t>
            </a:r>
            <a:endParaRPr lang="en-GB"/>
          </a:p>
        </p:txBody>
      </p:sp>
      <p:sp>
        <p:nvSpPr>
          <p:cNvPr id="7" name="Slide Number Placeholder 6"/>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269372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4/07/16</a:t>
            </a:r>
            <a:endParaRPr lang="en-GB"/>
          </a:p>
        </p:txBody>
      </p:sp>
      <p:sp>
        <p:nvSpPr>
          <p:cNvPr id="6" name="Footer Placeholder 5"/>
          <p:cNvSpPr>
            <a:spLocks noGrp="1"/>
          </p:cNvSpPr>
          <p:nvPr>
            <p:ph type="ftr" sz="quarter" idx="11"/>
          </p:nvPr>
        </p:nvSpPr>
        <p:spPr/>
        <p:txBody>
          <a:bodyPr/>
          <a:lstStyle/>
          <a:p>
            <a:r>
              <a:rPr lang="en-GB" smtClean="0"/>
              <a:t>Ricardo Gonçalo - SUSY'16</a:t>
            </a:r>
            <a:endParaRPr lang="en-GB"/>
          </a:p>
        </p:txBody>
      </p:sp>
      <p:sp>
        <p:nvSpPr>
          <p:cNvPr id="7" name="Slide Number Placeholder 6"/>
          <p:cNvSpPr>
            <a:spLocks noGrp="1"/>
          </p:cNvSpPr>
          <p:nvPr>
            <p:ph type="sldNum" sz="quarter" idx="12"/>
          </p:nvPr>
        </p:nvSpPr>
        <p:spPr/>
        <p:txBody>
          <a:bodyPr/>
          <a:lstStyle/>
          <a:p>
            <a:fld id="{D5FF722C-CA73-F54B-B68D-F4FB7F20AD28}" type="slidenum">
              <a:rPr lang="en-GB" smtClean="0"/>
              <a:t>‹#›</a:t>
            </a:fld>
            <a:endParaRPr lang="en-GB"/>
          </a:p>
        </p:txBody>
      </p:sp>
    </p:spTree>
    <p:extLst>
      <p:ext uri="{BB962C8B-B14F-4D97-AF65-F5344CB8AC3E}">
        <p14:creationId xmlns:p14="http://schemas.microsoft.com/office/powerpoint/2010/main" val="28114573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4/07/16</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Ricardo Gonçalo - SUSY'16</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F722C-CA73-F54B-B68D-F4FB7F20AD28}" type="slidenum">
              <a:rPr lang="en-GB" smtClean="0"/>
              <a:t>‹#›</a:t>
            </a:fld>
            <a:endParaRPr lang="en-GB"/>
          </a:p>
        </p:txBody>
      </p:sp>
    </p:spTree>
    <p:extLst>
      <p:ext uri="{BB962C8B-B14F-4D97-AF65-F5344CB8AC3E}">
        <p14:creationId xmlns:p14="http://schemas.microsoft.com/office/powerpoint/2010/main" val="1713898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TLAS-Logo-Ref-CMY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899" y="5938332"/>
            <a:ext cx="1767101" cy="929095"/>
          </a:xfrm>
          <a:prstGeom prst="rect">
            <a:avLst/>
          </a:prstGeom>
        </p:spPr>
      </p:pic>
      <p:pic>
        <p:nvPicPr>
          <p:cNvPr id="6" name="Picture 5" descr="melbour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08700"/>
          </a:xfrm>
          <a:prstGeom prst="rect">
            <a:avLst/>
          </a:prstGeom>
        </p:spPr>
      </p:pic>
      <p:pic>
        <p:nvPicPr>
          <p:cNvPr id="12" name="Picture 11" descr="LIP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940" y="6243949"/>
            <a:ext cx="2463959" cy="488604"/>
          </a:xfrm>
          <a:prstGeom prst="rect">
            <a:avLst/>
          </a:prstGeom>
        </p:spPr>
      </p:pic>
      <p:pic>
        <p:nvPicPr>
          <p:cNvPr id="4" name="Picture 3" descr="barra_assinatura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1" y="6243949"/>
            <a:ext cx="3415849" cy="539345"/>
          </a:xfrm>
          <a:prstGeom prst="rect">
            <a:avLst/>
          </a:prstGeom>
        </p:spPr>
      </p:pic>
      <p:pic>
        <p:nvPicPr>
          <p:cNvPr id="5" name="Picture 4" descr="policromatico_v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90" y="6100842"/>
            <a:ext cx="1482150" cy="766585"/>
          </a:xfrm>
          <a:prstGeom prst="rect">
            <a:avLst/>
          </a:prstGeom>
        </p:spPr>
      </p:pic>
      <p:sp>
        <p:nvSpPr>
          <p:cNvPr id="2" name="Title 1"/>
          <p:cNvSpPr>
            <a:spLocks noGrp="1"/>
          </p:cNvSpPr>
          <p:nvPr>
            <p:ph type="ctrTitle"/>
          </p:nvPr>
        </p:nvSpPr>
        <p:spPr>
          <a:xfrm>
            <a:off x="685800" y="2298544"/>
            <a:ext cx="7772400" cy="1470025"/>
          </a:xfrm>
          <a:solidFill>
            <a:schemeClr val="bg1">
              <a:lumMod val="85000"/>
              <a:alpha val="68000"/>
            </a:schemeClr>
          </a:solidFill>
        </p:spPr>
        <p:txBody>
          <a:bodyPr>
            <a:normAutofit fontScale="90000"/>
          </a:bodyPr>
          <a:lstStyle/>
          <a:p>
            <a:r>
              <a:rPr lang="en-GB" dirty="0"/>
              <a:t>Search for the 125 </a:t>
            </a:r>
            <a:r>
              <a:rPr lang="en-GB" dirty="0" err="1"/>
              <a:t>GeV</a:t>
            </a:r>
            <a:r>
              <a:rPr lang="en-GB" dirty="0"/>
              <a:t> Higgs </a:t>
            </a:r>
            <a:r>
              <a:rPr lang="en-GB" dirty="0" smtClean="0"/>
              <a:t>boson in </a:t>
            </a:r>
            <a:r>
              <a:rPr lang="en-GB" dirty="0" err="1" smtClean="0"/>
              <a:t>ttH</a:t>
            </a:r>
            <a:r>
              <a:rPr lang="en-GB" dirty="0" smtClean="0"/>
              <a:t> production with ATLAS</a:t>
            </a:r>
            <a:endParaRPr lang="en-GB" dirty="0"/>
          </a:p>
        </p:txBody>
      </p:sp>
      <p:sp>
        <p:nvSpPr>
          <p:cNvPr id="3" name="Subtitle 2"/>
          <p:cNvSpPr>
            <a:spLocks noGrp="1"/>
          </p:cNvSpPr>
          <p:nvPr>
            <p:ph type="subTitle" idx="1"/>
          </p:nvPr>
        </p:nvSpPr>
        <p:spPr>
          <a:xfrm>
            <a:off x="0" y="5622685"/>
            <a:ext cx="9144000" cy="478157"/>
          </a:xfrm>
          <a:solidFill>
            <a:srgbClr val="D9D9D9">
              <a:alpha val="72000"/>
            </a:srgbClr>
          </a:solidFill>
        </p:spPr>
        <p:txBody>
          <a:bodyPr>
            <a:normAutofit fontScale="85000" lnSpcReduction="10000"/>
          </a:bodyPr>
          <a:lstStyle/>
          <a:p>
            <a:r>
              <a:rPr lang="en-GB" dirty="0" smtClean="0">
                <a:solidFill>
                  <a:schemeClr val="tx1"/>
                </a:solidFill>
              </a:rPr>
              <a:t>Ricardo </a:t>
            </a:r>
            <a:r>
              <a:rPr lang="en-GB" dirty="0" err="1" smtClean="0">
                <a:solidFill>
                  <a:schemeClr val="tx1"/>
                </a:solidFill>
              </a:rPr>
              <a:t>Gonçalo</a:t>
            </a:r>
            <a:r>
              <a:rPr lang="en-GB" dirty="0" smtClean="0">
                <a:solidFill>
                  <a:schemeClr val="tx1"/>
                </a:solidFill>
              </a:rPr>
              <a:t> (LIP), on behalf of the ATLAS Collaboration </a:t>
            </a:r>
            <a:endParaRPr lang="en-GB" dirty="0">
              <a:solidFill>
                <a:schemeClr val="tx1"/>
              </a:solidFill>
            </a:endParaRPr>
          </a:p>
        </p:txBody>
      </p:sp>
    </p:spTree>
    <p:extLst>
      <p:ext uri="{BB962C8B-B14F-4D97-AF65-F5344CB8AC3E}">
        <p14:creationId xmlns:p14="http://schemas.microsoft.com/office/powerpoint/2010/main" val="16214763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50" y="3416226"/>
            <a:ext cx="9139950" cy="305722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44756"/>
            <a:ext cx="8229600" cy="718795"/>
          </a:xfrm>
        </p:spPr>
        <p:txBody>
          <a:bodyPr>
            <a:normAutofit fontScale="90000"/>
          </a:bodyPr>
          <a:lstStyle/>
          <a:p>
            <a:r>
              <a:rPr lang="en-GB" dirty="0" err="1" smtClean="0">
                <a:solidFill>
                  <a:srgbClr val="FFFFFF"/>
                </a:solidFill>
              </a:rPr>
              <a:t>ttH</a:t>
            </a:r>
            <a:r>
              <a:rPr lang="en-GB" dirty="0" smtClean="0">
                <a:solidFill>
                  <a:srgbClr val="FFFFFF"/>
                </a:solidFill>
              </a:rPr>
              <a:t>(H</a:t>
            </a:r>
            <a:r>
              <a:rPr lang="en-US" dirty="0" smtClean="0">
                <a:solidFill>
                  <a:srgbClr val="FFFFFF"/>
                </a:solidFill>
              </a:rPr>
              <a:t>→bb)</a:t>
            </a:r>
            <a:r>
              <a:rPr lang="en-GB" dirty="0" smtClean="0">
                <a:solidFill>
                  <a:srgbClr val="FFFFFF"/>
                </a:solidFill>
              </a:rPr>
              <a:t> with ≥1 lepton</a:t>
            </a:r>
            <a:endParaRPr lang="en-GB" dirty="0">
              <a:solidFill>
                <a:srgbClr val="FFFFFF"/>
              </a:solidFill>
            </a:endParaRPr>
          </a:p>
        </p:txBody>
      </p:sp>
      <p:sp>
        <p:nvSpPr>
          <p:cNvPr id="3" name="Content Placeholder 2"/>
          <p:cNvSpPr>
            <a:spLocks noGrp="1"/>
          </p:cNvSpPr>
          <p:nvPr>
            <p:ph idx="1"/>
          </p:nvPr>
        </p:nvSpPr>
        <p:spPr>
          <a:xfrm>
            <a:off x="164352" y="1078690"/>
            <a:ext cx="8979647" cy="2581897"/>
          </a:xfrm>
        </p:spPr>
        <p:txBody>
          <a:bodyPr>
            <a:normAutofit fontScale="55000" lnSpcReduction="20000"/>
          </a:bodyPr>
          <a:lstStyle/>
          <a:p>
            <a:r>
              <a:rPr lang="en-US" dirty="0">
                <a:solidFill>
                  <a:srgbClr val="FFFFFF"/>
                </a:solidFill>
              </a:rPr>
              <a:t>Analyzed 20.3 fb</a:t>
            </a:r>
            <a:r>
              <a:rPr lang="en-US" baseline="30000" dirty="0">
                <a:solidFill>
                  <a:srgbClr val="FFFFFF"/>
                </a:solidFill>
              </a:rPr>
              <a:t>-1</a:t>
            </a:r>
            <a:r>
              <a:rPr lang="en-US" dirty="0">
                <a:solidFill>
                  <a:srgbClr val="FFFFFF"/>
                </a:solidFill>
              </a:rPr>
              <a:t> of data at √s = 8 </a:t>
            </a:r>
            <a:r>
              <a:rPr lang="en-US" dirty="0" err="1">
                <a:solidFill>
                  <a:srgbClr val="FFFFFF"/>
                </a:solidFill>
              </a:rPr>
              <a:t>TeV</a:t>
            </a:r>
            <a:endParaRPr lang="en-US" dirty="0">
              <a:solidFill>
                <a:srgbClr val="FFFFFF"/>
              </a:solidFill>
            </a:endParaRPr>
          </a:p>
          <a:p>
            <a:r>
              <a:rPr lang="en-US" dirty="0">
                <a:solidFill>
                  <a:srgbClr val="FFFFFF"/>
                </a:solidFill>
              </a:rPr>
              <a:t>Benefit from high BR(</a:t>
            </a:r>
            <a:r>
              <a:rPr lang="en-US" dirty="0" err="1">
                <a:solidFill>
                  <a:srgbClr val="FFFFFF"/>
                </a:solidFill>
              </a:rPr>
              <a:t>H→bb</a:t>
            </a:r>
            <a:r>
              <a:rPr lang="en-GB" dirty="0">
                <a:solidFill>
                  <a:srgbClr val="FFFFFF"/>
                </a:solidFill>
              </a:rPr>
              <a:t>)</a:t>
            </a:r>
            <a:r>
              <a:rPr lang="en-US" dirty="0">
                <a:solidFill>
                  <a:srgbClr val="FFFFFF"/>
                </a:solidFill>
              </a:rPr>
              <a:t> = 58</a:t>
            </a:r>
            <a:r>
              <a:rPr lang="en-US" dirty="0" smtClean="0">
                <a:solidFill>
                  <a:srgbClr val="FFFFFF"/>
                </a:solidFill>
              </a:rPr>
              <a:t>%</a:t>
            </a:r>
          </a:p>
          <a:p>
            <a:r>
              <a:rPr lang="en-US" dirty="0" smtClean="0">
                <a:solidFill>
                  <a:srgbClr val="FFFFFF"/>
                </a:solidFill>
              </a:rPr>
              <a:t>Avoid full event reconstruction – plagued by combinatorial errors</a:t>
            </a:r>
          </a:p>
          <a:p>
            <a:r>
              <a:rPr lang="en-US" dirty="0" smtClean="0">
                <a:solidFill>
                  <a:srgbClr val="FFFFFF"/>
                </a:solidFill>
              </a:rPr>
              <a:t>Main difficulty: accurate modeling of large or poorly-known backgrounds</a:t>
            </a:r>
            <a:endParaRPr lang="en-US" dirty="0">
              <a:solidFill>
                <a:srgbClr val="FFFFFF"/>
              </a:solidFill>
            </a:endParaRPr>
          </a:p>
          <a:p>
            <a:r>
              <a:rPr lang="en-GB" dirty="0" smtClean="0">
                <a:solidFill>
                  <a:srgbClr val="FFFFFF"/>
                </a:solidFill>
              </a:rPr>
              <a:t>Two channels: “single-lepton” and “</a:t>
            </a:r>
            <a:r>
              <a:rPr lang="en-GB" dirty="0" err="1" smtClean="0">
                <a:solidFill>
                  <a:srgbClr val="FFFFFF"/>
                </a:solidFill>
              </a:rPr>
              <a:t>dilepton</a:t>
            </a:r>
            <a:r>
              <a:rPr lang="en-GB" dirty="0" smtClean="0">
                <a:solidFill>
                  <a:srgbClr val="FFFFFF"/>
                </a:solidFill>
              </a:rPr>
              <a:t>” (lepton = e</a:t>
            </a:r>
            <a:r>
              <a:rPr lang="en-GB" baseline="30000" dirty="0" smtClean="0">
                <a:solidFill>
                  <a:srgbClr val="FFFFFF"/>
                </a:solidFill>
              </a:rPr>
              <a:t>±</a:t>
            </a:r>
            <a:r>
              <a:rPr lang="en-GB" dirty="0" smtClean="0">
                <a:solidFill>
                  <a:srgbClr val="FFFFFF"/>
                </a:solidFill>
              </a:rPr>
              <a:t> or μ</a:t>
            </a:r>
            <a:r>
              <a:rPr lang="en-GB" baseline="30000" dirty="0" smtClean="0">
                <a:solidFill>
                  <a:srgbClr val="FFFFFF"/>
                </a:solidFill>
              </a:rPr>
              <a:t>±</a:t>
            </a:r>
            <a:r>
              <a:rPr lang="en-GB" dirty="0" smtClean="0">
                <a:solidFill>
                  <a:srgbClr val="FFFFFF"/>
                </a:solidFill>
              </a:rPr>
              <a:t>) </a:t>
            </a:r>
          </a:p>
          <a:p>
            <a:pPr lvl="1"/>
            <a:r>
              <a:rPr lang="en-GB" dirty="0" smtClean="0">
                <a:solidFill>
                  <a:srgbClr val="FFFFFF"/>
                </a:solidFill>
              </a:rPr>
              <a:t>Single</a:t>
            </a:r>
            <a:r>
              <a:rPr lang="en-GB" dirty="0">
                <a:solidFill>
                  <a:srgbClr val="FFFFFF"/>
                </a:solidFill>
              </a:rPr>
              <a:t>-</a:t>
            </a:r>
            <a:r>
              <a:rPr lang="en-GB" dirty="0" smtClean="0">
                <a:solidFill>
                  <a:srgbClr val="FFFFFF"/>
                </a:solidFill>
              </a:rPr>
              <a:t>lepton channel: 1 </a:t>
            </a:r>
            <a:r>
              <a:rPr lang="en-GB" dirty="0">
                <a:solidFill>
                  <a:srgbClr val="FFFFFF"/>
                </a:solidFill>
              </a:rPr>
              <a:t>good e</a:t>
            </a:r>
            <a:r>
              <a:rPr lang="en-GB" baseline="30000" dirty="0">
                <a:solidFill>
                  <a:srgbClr val="FFFFFF"/>
                </a:solidFill>
              </a:rPr>
              <a:t>±</a:t>
            </a:r>
            <a:r>
              <a:rPr lang="en-GB" dirty="0">
                <a:solidFill>
                  <a:srgbClr val="FFFFFF"/>
                </a:solidFill>
              </a:rPr>
              <a:t> or μ</a:t>
            </a:r>
            <a:r>
              <a:rPr lang="en-GB" baseline="30000" dirty="0">
                <a:solidFill>
                  <a:srgbClr val="FFFFFF"/>
                </a:solidFill>
              </a:rPr>
              <a:t>±</a:t>
            </a:r>
            <a:r>
              <a:rPr lang="en-GB" dirty="0">
                <a:solidFill>
                  <a:srgbClr val="FFFFFF"/>
                </a:solidFill>
              </a:rPr>
              <a:t> + ≥ 4 jets, ≥ 2 are b-</a:t>
            </a:r>
            <a:r>
              <a:rPr lang="en-GB" dirty="0" smtClean="0">
                <a:solidFill>
                  <a:srgbClr val="FFFFFF"/>
                </a:solidFill>
              </a:rPr>
              <a:t>tagged</a:t>
            </a:r>
          </a:p>
          <a:p>
            <a:pPr lvl="1"/>
            <a:r>
              <a:rPr lang="en-GB" dirty="0" err="1" smtClean="0">
                <a:solidFill>
                  <a:srgbClr val="FFFFFF"/>
                </a:solidFill>
              </a:rPr>
              <a:t>Dilepton</a:t>
            </a:r>
            <a:r>
              <a:rPr lang="en-GB" dirty="0">
                <a:solidFill>
                  <a:srgbClr val="FFFFFF"/>
                </a:solidFill>
              </a:rPr>
              <a:t> </a:t>
            </a:r>
            <a:r>
              <a:rPr lang="en-GB" dirty="0" smtClean="0">
                <a:solidFill>
                  <a:srgbClr val="FFFFFF"/>
                </a:solidFill>
              </a:rPr>
              <a:t>channel: 2 </a:t>
            </a:r>
            <a:r>
              <a:rPr lang="en-GB" dirty="0">
                <a:solidFill>
                  <a:srgbClr val="FFFFFF"/>
                </a:solidFill>
              </a:rPr>
              <a:t>e</a:t>
            </a:r>
            <a:r>
              <a:rPr lang="en-GB" baseline="30000" dirty="0">
                <a:solidFill>
                  <a:srgbClr val="FFFFFF"/>
                </a:solidFill>
              </a:rPr>
              <a:t>±</a:t>
            </a:r>
            <a:r>
              <a:rPr lang="en-GB" dirty="0">
                <a:solidFill>
                  <a:srgbClr val="FFFFFF"/>
                </a:solidFill>
              </a:rPr>
              <a:t> or μ</a:t>
            </a:r>
            <a:r>
              <a:rPr lang="en-GB" baseline="30000" dirty="0">
                <a:solidFill>
                  <a:srgbClr val="FFFFFF"/>
                </a:solidFill>
              </a:rPr>
              <a:t>± </a:t>
            </a:r>
            <a:r>
              <a:rPr lang="en-GB" dirty="0">
                <a:solidFill>
                  <a:srgbClr val="FFFFFF"/>
                </a:solidFill>
              </a:rPr>
              <a:t>(opposite charge) + ≥ 4 jets, ≥ 2 are b-</a:t>
            </a:r>
            <a:r>
              <a:rPr lang="en-GB" dirty="0" smtClean="0">
                <a:solidFill>
                  <a:srgbClr val="FFFFFF"/>
                </a:solidFill>
              </a:rPr>
              <a:t>tagged</a:t>
            </a:r>
          </a:p>
          <a:p>
            <a:pPr lvl="1"/>
            <a:r>
              <a:rPr lang="en-GB" dirty="0">
                <a:solidFill>
                  <a:srgbClr val="FFFFFF"/>
                </a:solidFill>
              </a:rPr>
              <a:t>Several categories </a:t>
            </a:r>
            <a:r>
              <a:rPr lang="en-GB" dirty="0" smtClean="0">
                <a:solidFill>
                  <a:srgbClr val="FFFFFF"/>
                </a:solidFill>
              </a:rPr>
              <a:t>according </a:t>
            </a:r>
            <a:r>
              <a:rPr lang="en-GB" dirty="0">
                <a:solidFill>
                  <a:srgbClr val="FFFFFF"/>
                </a:solidFill>
              </a:rPr>
              <a:t>to nr. of jets and </a:t>
            </a:r>
            <a:r>
              <a:rPr lang="en-GB" i="1" dirty="0">
                <a:solidFill>
                  <a:srgbClr val="FFFFFF"/>
                </a:solidFill>
              </a:rPr>
              <a:t>b</a:t>
            </a:r>
            <a:r>
              <a:rPr lang="en-GB" dirty="0">
                <a:solidFill>
                  <a:srgbClr val="FFFFFF"/>
                </a:solidFill>
              </a:rPr>
              <a:t>-</a:t>
            </a:r>
            <a:r>
              <a:rPr lang="en-GB" dirty="0" smtClean="0">
                <a:solidFill>
                  <a:srgbClr val="FFFFFF"/>
                </a:solidFill>
              </a:rPr>
              <a:t>tags – to enhance sensitivity and constrain backgrounds!</a:t>
            </a:r>
            <a:endParaRPr lang="en-GB" dirty="0">
              <a:solidFill>
                <a:srgbClr val="FFFFFF"/>
              </a:solidFill>
            </a:endParaRPr>
          </a:p>
          <a:p>
            <a:endParaRPr lang="en-GB" dirty="0">
              <a:solidFill>
                <a:srgbClr val="FFFFFF"/>
              </a:solidFill>
            </a:endParaRPr>
          </a:p>
          <a:p>
            <a:endParaRPr lang="en-GB" dirty="0" smtClean="0">
              <a:solidFill>
                <a:srgbClr val="FFFFFF"/>
              </a:solidFill>
            </a:endParaRPr>
          </a:p>
        </p:txBody>
      </p:sp>
      <p:sp>
        <p:nvSpPr>
          <p:cNvPr id="13" name="TextBox 12"/>
          <p:cNvSpPr txBox="1"/>
          <p:nvPr/>
        </p:nvSpPr>
        <p:spPr>
          <a:xfrm>
            <a:off x="5137524" y="44825"/>
            <a:ext cx="4006476" cy="369332"/>
          </a:xfrm>
          <a:prstGeom prst="rect">
            <a:avLst/>
          </a:prstGeom>
          <a:noFill/>
        </p:spPr>
        <p:txBody>
          <a:bodyPr wrap="square" rtlCol="0">
            <a:spAutoFit/>
          </a:bodyPr>
          <a:lstStyle/>
          <a:p>
            <a:pPr algn="r"/>
            <a:r>
              <a:rPr lang="tr-TR" dirty="0" err="1">
                <a:solidFill>
                  <a:schemeClr val="bg1"/>
                </a:solidFill>
              </a:rPr>
              <a:t>Eur</a:t>
            </a:r>
            <a:r>
              <a:rPr lang="tr-TR" dirty="0">
                <a:solidFill>
                  <a:schemeClr val="bg1"/>
                </a:solidFill>
              </a:rPr>
              <a:t>. </a:t>
            </a:r>
            <a:r>
              <a:rPr lang="tr-TR" dirty="0" err="1">
                <a:solidFill>
                  <a:schemeClr val="bg1"/>
                </a:solidFill>
              </a:rPr>
              <a:t>Phys</a:t>
            </a:r>
            <a:r>
              <a:rPr lang="tr-TR" dirty="0">
                <a:solidFill>
                  <a:schemeClr val="bg1"/>
                </a:solidFill>
              </a:rPr>
              <a:t>. J. C (2015) 75:349</a:t>
            </a:r>
            <a:endParaRPr lang="en-GB" dirty="0" smtClean="0">
              <a:solidFill>
                <a:schemeClr val="bg1"/>
              </a:solidFill>
            </a:endParaRPr>
          </a:p>
        </p:txBody>
      </p:sp>
      <p:pic>
        <p:nvPicPr>
          <p:cNvPr id="8" name="Picture 7"/>
          <p:cNvPicPr>
            <a:picLocks noChangeAspect="1"/>
          </p:cNvPicPr>
          <p:nvPr/>
        </p:nvPicPr>
        <p:blipFill>
          <a:blip r:embed="rId2"/>
          <a:stretch>
            <a:fillRect/>
          </a:stretch>
        </p:blipFill>
        <p:spPr>
          <a:xfrm>
            <a:off x="3364953" y="3535499"/>
            <a:ext cx="2415968" cy="2864953"/>
          </a:xfrm>
          <a:prstGeom prst="rect">
            <a:avLst/>
          </a:prstGeom>
        </p:spPr>
      </p:pic>
      <p:pic>
        <p:nvPicPr>
          <p:cNvPr id="9" name="Picture 8"/>
          <p:cNvPicPr>
            <a:picLocks noChangeAspect="1"/>
          </p:cNvPicPr>
          <p:nvPr/>
        </p:nvPicPr>
        <p:blipFill>
          <a:blip r:embed="rId3"/>
          <a:stretch>
            <a:fillRect/>
          </a:stretch>
        </p:blipFill>
        <p:spPr>
          <a:xfrm>
            <a:off x="179838" y="3416226"/>
            <a:ext cx="2907752" cy="3057222"/>
          </a:xfrm>
          <a:prstGeom prst="rect">
            <a:avLst/>
          </a:prstGeom>
        </p:spPr>
      </p:pic>
      <p:pic>
        <p:nvPicPr>
          <p:cNvPr id="10" name="Picture 9"/>
          <p:cNvPicPr>
            <a:picLocks noChangeAspect="1"/>
          </p:cNvPicPr>
          <p:nvPr/>
        </p:nvPicPr>
        <p:blipFill>
          <a:blip r:embed="rId4"/>
          <a:stretch>
            <a:fillRect/>
          </a:stretch>
        </p:blipFill>
        <p:spPr>
          <a:xfrm>
            <a:off x="6019121" y="3416226"/>
            <a:ext cx="2907751" cy="3057222"/>
          </a:xfrm>
          <a:prstGeom prst="rect">
            <a:avLst/>
          </a:prstGeom>
        </p:spPr>
      </p:pic>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10</a:t>
            </a:fld>
            <a:endParaRPr lang="en-GB"/>
          </a:p>
        </p:txBody>
      </p:sp>
    </p:spTree>
    <p:extLst>
      <p:ext uri="{BB962C8B-B14F-4D97-AF65-F5344CB8AC3E}">
        <p14:creationId xmlns:p14="http://schemas.microsoft.com/office/powerpoint/2010/main" val="5009934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40396" y="832158"/>
            <a:ext cx="3253468" cy="575587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a:stretch>
            <a:fillRect/>
          </a:stretch>
        </p:blipFill>
        <p:spPr>
          <a:xfrm>
            <a:off x="5728654" y="3404775"/>
            <a:ext cx="3265210" cy="3168658"/>
          </a:xfrm>
          <a:prstGeom prst="rect">
            <a:avLst/>
          </a:prstGeom>
        </p:spPr>
      </p:pic>
      <p:sp>
        <p:nvSpPr>
          <p:cNvPr id="2" name="Title 1"/>
          <p:cNvSpPr>
            <a:spLocks noGrp="1"/>
          </p:cNvSpPr>
          <p:nvPr>
            <p:ph type="title"/>
          </p:nvPr>
        </p:nvSpPr>
        <p:spPr>
          <a:xfrm>
            <a:off x="457200" y="102197"/>
            <a:ext cx="8229600" cy="708392"/>
          </a:xfrm>
        </p:spPr>
        <p:txBody>
          <a:bodyPr>
            <a:normAutofit fontScale="90000"/>
          </a:bodyPr>
          <a:lstStyle/>
          <a:p>
            <a:r>
              <a:rPr lang="en-US" dirty="0" smtClean="0">
                <a:solidFill>
                  <a:srgbClr val="FFFFFF"/>
                </a:solidFill>
              </a:rPr>
              <a:t>A</a:t>
            </a:r>
            <a:r>
              <a:rPr lang="en-GB" dirty="0" err="1" smtClean="0">
                <a:solidFill>
                  <a:srgbClr val="FFFFFF"/>
                </a:solidFill>
              </a:rPr>
              <a:t>nalysis</a:t>
            </a:r>
            <a:endParaRPr lang="en-GB" dirty="0">
              <a:solidFill>
                <a:srgbClr val="FFFFFF"/>
              </a:solidFill>
            </a:endParaRPr>
          </a:p>
        </p:txBody>
      </p:sp>
      <p:sp>
        <p:nvSpPr>
          <p:cNvPr id="3" name="Content Placeholder 2"/>
          <p:cNvSpPr>
            <a:spLocks noGrp="1"/>
          </p:cNvSpPr>
          <p:nvPr>
            <p:ph idx="1"/>
          </p:nvPr>
        </p:nvSpPr>
        <p:spPr>
          <a:xfrm>
            <a:off x="0" y="832158"/>
            <a:ext cx="5740396" cy="4309999"/>
          </a:xfrm>
        </p:spPr>
        <p:txBody>
          <a:bodyPr>
            <a:normAutofit fontScale="62500" lnSpcReduction="20000"/>
          </a:bodyPr>
          <a:lstStyle/>
          <a:p>
            <a:r>
              <a:rPr lang="en-US" dirty="0" smtClean="0">
                <a:solidFill>
                  <a:srgbClr val="FFFFFF"/>
                </a:solidFill>
              </a:rPr>
              <a:t>Use </a:t>
            </a:r>
            <a:r>
              <a:rPr lang="en-US" dirty="0" err="1">
                <a:solidFill>
                  <a:srgbClr val="FFFFFF"/>
                </a:solidFill>
              </a:rPr>
              <a:t>H</a:t>
            </a:r>
            <a:r>
              <a:rPr lang="en-US" baseline="-25000" dirty="0" err="1">
                <a:solidFill>
                  <a:srgbClr val="FFFFFF"/>
                </a:solidFill>
              </a:rPr>
              <a:t>T</a:t>
            </a:r>
            <a:r>
              <a:rPr lang="en-US" baseline="30000" dirty="0" err="1">
                <a:solidFill>
                  <a:srgbClr val="FFFFFF"/>
                </a:solidFill>
              </a:rPr>
              <a:t>had</a:t>
            </a:r>
            <a:r>
              <a:rPr lang="en-US" dirty="0">
                <a:solidFill>
                  <a:srgbClr val="FFFFFF"/>
                </a:solidFill>
              </a:rPr>
              <a:t> </a:t>
            </a:r>
            <a:r>
              <a:rPr lang="en-US" dirty="0" smtClean="0">
                <a:solidFill>
                  <a:srgbClr val="FFFFFF"/>
                </a:solidFill>
              </a:rPr>
              <a:t>in low S/B regions to constrain various backgrounds in simultaneous fit</a:t>
            </a:r>
          </a:p>
          <a:p>
            <a:endParaRPr lang="en-US" dirty="0" smtClean="0">
              <a:solidFill>
                <a:srgbClr val="FFFFFF"/>
              </a:solidFill>
            </a:endParaRPr>
          </a:p>
          <a:p>
            <a:r>
              <a:rPr lang="en-US" dirty="0" smtClean="0">
                <a:solidFill>
                  <a:srgbClr val="FFFFFF"/>
                </a:solidFill>
              </a:rPr>
              <a:t>Neural </a:t>
            </a:r>
            <a:r>
              <a:rPr lang="en-US" dirty="0">
                <a:solidFill>
                  <a:srgbClr val="FFFFFF"/>
                </a:solidFill>
              </a:rPr>
              <a:t>Network (NN) </a:t>
            </a:r>
            <a:r>
              <a:rPr lang="en-US" dirty="0" smtClean="0">
                <a:solidFill>
                  <a:srgbClr val="FFFFFF"/>
                </a:solidFill>
              </a:rPr>
              <a:t>in </a:t>
            </a:r>
            <a:r>
              <a:rPr lang="en-US" dirty="0">
                <a:solidFill>
                  <a:srgbClr val="FFFFFF"/>
                </a:solidFill>
              </a:rPr>
              <a:t>signal-</a:t>
            </a:r>
            <a:r>
              <a:rPr lang="en-US" dirty="0" smtClean="0">
                <a:solidFill>
                  <a:srgbClr val="FFFFFF"/>
                </a:solidFill>
              </a:rPr>
              <a:t>rich regions</a:t>
            </a:r>
          </a:p>
          <a:p>
            <a:pPr lvl="1"/>
            <a:r>
              <a:rPr lang="en-US" dirty="0" smtClean="0">
                <a:solidFill>
                  <a:srgbClr val="FFFFFF"/>
                </a:solidFill>
              </a:rPr>
              <a:t>In single-lepton channel: </a:t>
            </a:r>
            <a:r>
              <a:rPr lang="en-US" dirty="0" smtClean="0">
                <a:solidFill>
                  <a:srgbClr val="FFFFFF"/>
                </a:solidFill>
              </a:rPr>
              <a:t>two Matrix </a:t>
            </a:r>
            <a:r>
              <a:rPr lang="en-US" dirty="0">
                <a:solidFill>
                  <a:srgbClr val="FFFFFF"/>
                </a:solidFill>
              </a:rPr>
              <a:t>Element Method </a:t>
            </a:r>
            <a:r>
              <a:rPr lang="en-US" dirty="0" smtClean="0">
                <a:solidFill>
                  <a:srgbClr val="FFFFFF"/>
                </a:solidFill>
              </a:rPr>
              <a:t>variables </a:t>
            </a:r>
            <a:r>
              <a:rPr lang="en-US" dirty="0" smtClean="0">
                <a:solidFill>
                  <a:srgbClr val="FFFFFF"/>
                </a:solidFill>
              </a:rPr>
              <a:t>used as </a:t>
            </a:r>
            <a:r>
              <a:rPr lang="en-US" dirty="0">
                <a:solidFill>
                  <a:srgbClr val="FFFFFF"/>
                </a:solidFill>
              </a:rPr>
              <a:t>input </a:t>
            </a:r>
            <a:r>
              <a:rPr lang="en-US" dirty="0" smtClean="0">
                <a:solidFill>
                  <a:srgbClr val="FFFFFF"/>
                </a:solidFill>
              </a:rPr>
              <a:t>to </a:t>
            </a:r>
            <a:r>
              <a:rPr lang="en-US" dirty="0">
                <a:solidFill>
                  <a:srgbClr val="FFFFFF"/>
                </a:solidFill>
              </a:rPr>
              <a:t>NN </a:t>
            </a:r>
            <a:r>
              <a:rPr lang="en-US" dirty="0" smtClean="0">
                <a:solidFill>
                  <a:srgbClr val="FFFFFF"/>
                </a:solidFill>
              </a:rPr>
              <a:t>– most </a:t>
            </a:r>
            <a:r>
              <a:rPr lang="en-US" dirty="0">
                <a:solidFill>
                  <a:srgbClr val="FFFFFF"/>
                </a:solidFill>
              </a:rPr>
              <a:t>discriminating NN input</a:t>
            </a:r>
            <a:r>
              <a:rPr lang="en-US" dirty="0" smtClean="0">
                <a:solidFill>
                  <a:srgbClr val="FFFFFF"/>
                </a:solidFill>
              </a:rPr>
              <a:t>!</a:t>
            </a:r>
          </a:p>
          <a:p>
            <a:pPr lvl="1"/>
            <a:endParaRPr lang="en-US" dirty="0" smtClean="0">
              <a:solidFill>
                <a:srgbClr val="FFFFFF"/>
              </a:solidFill>
            </a:endParaRPr>
          </a:p>
          <a:p>
            <a:r>
              <a:rPr lang="en-US" dirty="0" smtClean="0">
                <a:solidFill>
                  <a:srgbClr val="FFFFFF"/>
                </a:solidFill>
              </a:rPr>
              <a:t>Much attention paid to modeling of important </a:t>
            </a:r>
            <a:r>
              <a:rPr lang="en-US" dirty="0" smtClean="0">
                <a:solidFill>
                  <a:srgbClr val="FFFFFF"/>
                </a:solidFill>
              </a:rPr>
              <a:t>backgrounds: </a:t>
            </a:r>
            <a:r>
              <a:rPr lang="en-US" dirty="0" err="1" smtClean="0">
                <a:solidFill>
                  <a:srgbClr val="FFFFFF"/>
                </a:solidFill>
              </a:rPr>
              <a:t>tt</a:t>
            </a:r>
            <a:r>
              <a:rPr lang="en-US" dirty="0" smtClean="0">
                <a:solidFill>
                  <a:srgbClr val="FFFFFF"/>
                </a:solidFill>
              </a:rPr>
              <a:t> + </a:t>
            </a:r>
            <a:r>
              <a:rPr lang="en-US" dirty="0" smtClean="0">
                <a:solidFill>
                  <a:srgbClr val="FFFFFF"/>
                </a:solidFill>
              </a:rPr>
              <a:t>jets, </a:t>
            </a:r>
            <a:r>
              <a:rPr lang="en-US" dirty="0" err="1" smtClean="0">
                <a:solidFill>
                  <a:srgbClr val="FFFFFF"/>
                </a:solidFill>
              </a:rPr>
              <a:t>ttW</a:t>
            </a:r>
            <a:r>
              <a:rPr lang="en-US" dirty="0" smtClean="0">
                <a:solidFill>
                  <a:srgbClr val="FFFFFF"/>
                </a:solidFill>
              </a:rPr>
              <a:t>/Z, W/Z + jets</a:t>
            </a:r>
            <a:endParaRPr lang="en-US" dirty="0" smtClean="0">
              <a:solidFill>
                <a:srgbClr val="FFFFFF"/>
              </a:solidFill>
            </a:endParaRPr>
          </a:p>
          <a:p>
            <a:pPr lvl="1"/>
            <a:r>
              <a:rPr lang="en-US" dirty="0" err="1">
                <a:solidFill>
                  <a:srgbClr val="FFFFFF"/>
                </a:solidFill>
              </a:rPr>
              <a:t>tt</a:t>
            </a:r>
            <a:r>
              <a:rPr lang="en-US" dirty="0">
                <a:solidFill>
                  <a:srgbClr val="FFFFFF"/>
                </a:solidFill>
              </a:rPr>
              <a:t> + </a:t>
            </a:r>
            <a:r>
              <a:rPr lang="en-US" dirty="0" smtClean="0">
                <a:solidFill>
                  <a:srgbClr val="FFFFFF"/>
                </a:solidFill>
              </a:rPr>
              <a:t>bb is irreducible background in both </a:t>
            </a:r>
            <a:r>
              <a:rPr lang="en-US" dirty="0" smtClean="0">
                <a:solidFill>
                  <a:srgbClr val="FFFFFF"/>
                </a:solidFill>
              </a:rPr>
              <a:t>channels</a:t>
            </a:r>
          </a:p>
          <a:p>
            <a:pPr lvl="1"/>
            <a:endParaRPr lang="en-US" dirty="0">
              <a:solidFill>
                <a:srgbClr val="FFFFFF"/>
              </a:solidFill>
            </a:endParaRPr>
          </a:p>
          <a:p>
            <a:r>
              <a:rPr lang="en-US" dirty="0" smtClean="0">
                <a:solidFill>
                  <a:srgbClr val="FFFFFF"/>
                </a:solidFill>
              </a:rPr>
              <a:t>In single-lepton channel: NN to separate </a:t>
            </a:r>
            <a:r>
              <a:rPr lang="en-US" dirty="0" err="1" smtClean="0">
                <a:solidFill>
                  <a:srgbClr val="FFFFFF"/>
                </a:solidFill>
              </a:rPr>
              <a:t>tt</a:t>
            </a:r>
            <a:r>
              <a:rPr lang="en-US" dirty="0" smtClean="0">
                <a:solidFill>
                  <a:srgbClr val="FFFFFF"/>
                </a:solidFill>
              </a:rPr>
              <a:t> + light jets from </a:t>
            </a:r>
            <a:r>
              <a:rPr lang="en-US" dirty="0" err="1" smtClean="0">
                <a:solidFill>
                  <a:srgbClr val="FFFFFF"/>
                </a:solidFill>
              </a:rPr>
              <a:t>tt</a:t>
            </a:r>
            <a:r>
              <a:rPr lang="en-US" dirty="0" smtClean="0">
                <a:solidFill>
                  <a:srgbClr val="FFFFFF"/>
                </a:solidFill>
              </a:rPr>
              <a:t> + Heavy </a:t>
            </a:r>
            <a:r>
              <a:rPr lang="en-US" dirty="0" err="1" smtClean="0">
                <a:solidFill>
                  <a:srgbClr val="FFFFFF"/>
                </a:solidFill>
              </a:rPr>
              <a:t>Flavours</a:t>
            </a:r>
            <a:r>
              <a:rPr lang="en-US" dirty="0" smtClean="0">
                <a:solidFill>
                  <a:srgbClr val="FFFFFF"/>
                </a:solidFill>
              </a:rPr>
              <a:t> in 5j,3b category</a:t>
            </a:r>
          </a:p>
          <a:p>
            <a:pPr lvl="1"/>
            <a:r>
              <a:rPr lang="en-US" dirty="0">
                <a:solidFill>
                  <a:srgbClr val="FFFFFF"/>
                </a:solidFill>
              </a:rPr>
              <a:t>Target </a:t>
            </a:r>
            <a:r>
              <a:rPr lang="en-US" dirty="0" err="1" smtClean="0">
                <a:solidFill>
                  <a:srgbClr val="FFFFFF"/>
                </a:solidFill>
              </a:rPr>
              <a:t>tt+c</a:t>
            </a:r>
            <a:r>
              <a:rPr lang="en-US" dirty="0" smtClean="0">
                <a:solidFill>
                  <a:srgbClr val="FFFFFF"/>
                </a:solidFill>
              </a:rPr>
              <a:t> (from </a:t>
            </a:r>
            <a:r>
              <a:rPr lang="en-US" dirty="0" err="1" smtClean="0">
                <a:solidFill>
                  <a:srgbClr val="FFFFFF"/>
                </a:solidFill>
              </a:rPr>
              <a:t>W→cs</a:t>
            </a:r>
            <a:r>
              <a:rPr lang="en-US" dirty="0" smtClean="0">
                <a:solidFill>
                  <a:srgbClr val="FFFFFF"/>
                </a:solidFill>
              </a:rPr>
              <a:t>) through </a:t>
            </a:r>
            <a:r>
              <a:rPr lang="en-US" dirty="0" smtClean="0">
                <a:solidFill>
                  <a:srgbClr val="FFFFFF"/>
                </a:solidFill>
              </a:rPr>
              <a:t>3</a:t>
            </a:r>
            <a:r>
              <a:rPr lang="en-US" baseline="30000" dirty="0" smtClean="0">
                <a:solidFill>
                  <a:srgbClr val="FFFFFF"/>
                </a:solidFill>
              </a:rPr>
              <a:t>rd</a:t>
            </a:r>
            <a:r>
              <a:rPr lang="en-US" dirty="0" smtClean="0">
                <a:solidFill>
                  <a:srgbClr val="FFFFFF"/>
                </a:solidFill>
              </a:rPr>
              <a:t> b-tagged jet </a:t>
            </a:r>
            <a:endParaRPr lang="en-US" dirty="0" smtClean="0">
              <a:solidFill>
                <a:srgbClr val="FFFFFF"/>
              </a:solidFill>
            </a:endParaRPr>
          </a:p>
          <a:p>
            <a:endParaRPr lang="en-GB" dirty="0" smtClean="0">
              <a:solidFill>
                <a:srgbClr val="FFFFFF"/>
              </a:solidFill>
            </a:endParaRPr>
          </a:p>
        </p:txBody>
      </p:sp>
      <p:sp>
        <p:nvSpPr>
          <p:cNvPr id="13" name="TextBox 12"/>
          <p:cNvSpPr txBox="1"/>
          <p:nvPr/>
        </p:nvSpPr>
        <p:spPr>
          <a:xfrm>
            <a:off x="5137524" y="44825"/>
            <a:ext cx="4006476" cy="369332"/>
          </a:xfrm>
          <a:prstGeom prst="rect">
            <a:avLst/>
          </a:prstGeom>
          <a:noFill/>
        </p:spPr>
        <p:txBody>
          <a:bodyPr wrap="square" rtlCol="0">
            <a:spAutoFit/>
          </a:bodyPr>
          <a:lstStyle/>
          <a:p>
            <a:pPr algn="r"/>
            <a:r>
              <a:rPr lang="tr-TR" dirty="0" err="1">
                <a:solidFill>
                  <a:schemeClr val="bg1"/>
                </a:solidFill>
              </a:rPr>
              <a:t>Eur</a:t>
            </a:r>
            <a:r>
              <a:rPr lang="tr-TR" dirty="0">
                <a:solidFill>
                  <a:schemeClr val="bg1"/>
                </a:solidFill>
              </a:rPr>
              <a:t>. </a:t>
            </a:r>
            <a:r>
              <a:rPr lang="tr-TR" dirty="0" err="1">
                <a:solidFill>
                  <a:schemeClr val="bg1"/>
                </a:solidFill>
              </a:rPr>
              <a:t>Phys</a:t>
            </a:r>
            <a:r>
              <a:rPr lang="tr-TR" dirty="0">
                <a:solidFill>
                  <a:schemeClr val="bg1"/>
                </a:solidFill>
              </a:rPr>
              <a:t>. J. C (2015) 75:349</a:t>
            </a:r>
            <a:endParaRPr lang="en-GB" dirty="0" smtClean="0">
              <a:solidFill>
                <a:schemeClr val="bg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2520561763"/>
              </p:ext>
            </p:extLst>
          </p:nvPr>
        </p:nvGraphicFramePr>
        <p:xfrm>
          <a:off x="565524" y="5142156"/>
          <a:ext cx="4572000" cy="1402079"/>
        </p:xfrm>
        <a:graphic>
          <a:graphicData uri="http://schemas.openxmlformats.org/drawingml/2006/table">
            <a:tbl>
              <a:tblPr firstRow="1" bandRow="1">
                <a:tableStyleId>{B301B821-A1FF-4177-AEE7-76D212191A09}</a:tableStyleId>
              </a:tblPr>
              <a:tblGrid>
                <a:gridCol w="1143000"/>
                <a:gridCol w="948364"/>
                <a:gridCol w="1489025"/>
                <a:gridCol w="991611"/>
              </a:tblGrid>
              <a:tr h="213039">
                <a:tc>
                  <a:txBody>
                    <a:bodyPr/>
                    <a:lstStyle/>
                    <a:p>
                      <a:endParaRPr lang="en-US" sz="1400" dirty="0"/>
                    </a:p>
                  </a:txBody>
                  <a:tcPr/>
                </a:tc>
                <a:tc>
                  <a:txBody>
                    <a:bodyPr/>
                    <a:lstStyle/>
                    <a:p>
                      <a:pPr algn="ctr"/>
                      <a:r>
                        <a:rPr lang="en-US" sz="1400" dirty="0" smtClean="0"/>
                        <a:t>2 </a:t>
                      </a:r>
                      <a:r>
                        <a:rPr lang="en-US" sz="1400" dirty="0" err="1" smtClean="0"/>
                        <a:t>b</a:t>
                      </a:r>
                      <a:r>
                        <a:rPr lang="en-US" sz="1400" dirty="0" smtClean="0"/>
                        <a:t>-tags</a:t>
                      </a:r>
                      <a:endParaRPr lang="en-US" sz="1400" dirty="0"/>
                    </a:p>
                  </a:txBody>
                  <a:tcPr/>
                </a:tc>
                <a:tc>
                  <a:txBody>
                    <a:bodyPr/>
                    <a:lstStyle/>
                    <a:p>
                      <a:pPr algn="ctr"/>
                      <a:r>
                        <a:rPr lang="en-US" sz="1400" dirty="0" smtClean="0"/>
                        <a:t>3 </a:t>
                      </a:r>
                      <a:r>
                        <a:rPr lang="en-US" sz="1400" dirty="0" err="1" smtClean="0"/>
                        <a:t>b</a:t>
                      </a:r>
                      <a:r>
                        <a:rPr lang="en-US" sz="1400" dirty="0" smtClean="0"/>
                        <a:t>-tags</a:t>
                      </a:r>
                      <a:endParaRPr lang="en-US" sz="1400" dirty="0"/>
                    </a:p>
                  </a:txBody>
                  <a:tcPr/>
                </a:tc>
                <a:tc>
                  <a:txBody>
                    <a:bodyPr/>
                    <a:lstStyle/>
                    <a:p>
                      <a:pPr algn="ctr"/>
                      <a:r>
                        <a:rPr lang="en-US" sz="1400" dirty="0" smtClean="0"/>
                        <a:t>4 b-tags</a:t>
                      </a:r>
                      <a:endParaRPr lang="en-US" sz="1400" dirty="0"/>
                    </a:p>
                  </a:txBody>
                  <a:tcPr/>
                </a:tc>
              </a:tr>
              <a:tr h="213039">
                <a:tc>
                  <a:txBody>
                    <a:bodyPr/>
                    <a:lstStyle/>
                    <a:p>
                      <a:r>
                        <a:rPr lang="en-US" sz="1800" dirty="0" smtClean="0"/>
                        <a:t>4 jets</a:t>
                      </a:r>
                      <a:endParaRPr lang="en-US" sz="1800" dirty="0"/>
                    </a:p>
                  </a:txBody>
                  <a:tcPr/>
                </a:tc>
                <a:tc>
                  <a:txBody>
                    <a:bodyPr/>
                    <a:lstStyle/>
                    <a:p>
                      <a:pPr algn="ctr"/>
                      <a:r>
                        <a:rPr lang="en-US" dirty="0" err="1" smtClean="0">
                          <a:solidFill>
                            <a:srgbClr val="3366FF"/>
                          </a:solidFill>
                        </a:rPr>
                        <a:t>H</a:t>
                      </a:r>
                      <a:r>
                        <a:rPr lang="en-US" baseline="-25000" dirty="0" err="1" smtClean="0">
                          <a:solidFill>
                            <a:srgbClr val="3366FF"/>
                          </a:solidFill>
                        </a:rPr>
                        <a:t>T</a:t>
                      </a:r>
                      <a:r>
                        <a:rPr lang="en-US" baseline="30000" dirty="0" err="1" smtClean="0">
                          <a:solidFill>
                            <a:srgbClr val="3366FF"/>
                          </a:solidFill>
                        </a:rPr>
                        <a:t>had</a:t>
                      </a:r>
                      <a:endParaRPr lang="en-US" baseline="30000" dirty="0">
                        <a:solidFill>
                          <a:srgbClr val="3366FF"/>
                        </a:solidFill>
                      </a:endParaRPr>
                    </a:p>
                  </a:txBody>
                  <a:tcPr/>
                </a:tc>
                <a:tc>
                  <a:txBody>
                    <a:bodyPr/>
                    <a:lstStyle/>
                    <a:p>
                      <a:pPr algn="ctr"/>
                      <a:r>
                        <a:rPr lang="en-US" dirty="0" err="1" smtClean="0">
                          <a:solidFill>
                            <a:srgbClr val="3366FF"/>
                          </a:solidFill>
                        </a:rPr>
                        <a:t>H</a:t>
                      </a:r>
                      <a:r>
                        <a:rPr lang="en-US" baseline="-25000" dirty="0" err="1" smtClean="0">
                          <a:solidFill>
                            <a:srgbClr val="3366FF"/>
                          </a:solidFill>
                        </a:rPr>
                        <a:t>T</a:t>
                      </a:r>
                      <a:r>
                        <a:rPr lang="en-US" baseline="30000" dirty="0" err="1" smtClean="0">
                          <a:solidFill>
                            <a:srgbClr val="3366FF"/>
                          </a:solidFill>
                        </a:rPr>
                        <a:t>had</a:t>
                      </a:r>
                      <a:endParaRPr lang="en-US" dirty="0">
                        <a:solidFill>
                          <a:srgbClr val="3366FF"/>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solidFill>
                            <a:srgbClr val="3366FF"/>
                          </a:solidFill>
                        </a:rPr>
                        <a:t>H</a:t>
                      </a:r>
                      <a:r>
                        <a:rPr lang="en-US" baseline="-25000" dirty="0" err="1" smtClean="0">
                          <a:solidFill>
                            <a:srgbClr val="3366FF"/>
                          </a:solidFill>
                        </a:rPr>
                        <a:t>T</a:t>
                      </a:r>
                      <a:r>
                        <a:rPr lang="en-US" baseline="30000" dirty="0" err="1" smtClean="0">
                          <a:solidFill>
                            <a:srgbClr val="3366FF"/>
                          </a:solidFill>
                        </a:rPr>
                        <a:t>had</a:t>
                      </a:r>
                      <a:endParaRPr lang="en-US" dirty="0" smtClean="0">
                        <a:solidFill>
                          <a:srgbClr val="3366FF"/>
                        </a:solidFill>
                      </a:endParaRPr>
                    </a:p>
                  </a:txBody>
                  <a:tcPr/>
                </a:tc>
              </a:tr>
              <a:tr h="213039">
                <a:tc>
                  <a:txBody>
                    <a:bodyPr/>
                    <a:lstStyle/>
                    <a:p>
                      <a:r>
                        <a:rPr lang="en-US" sz="1800" dirty="0" smtClean="0"/>
                        <a:t>5 jets</a:t>
                      </a:r>
                      <a:endParaRPr lang="en-US" sz="1800" dirty="0"/>
                    </a:p>
                  </a:txBody>
                  <a:tcPr/>
                </a:tc>
                <a:tc>
                  <a:txBody>
                    <a:bodyPr/>
                    <a:lstStyle/>
                    <a:p>
                      <a:pPr algn="ctr"/>
                      <a:r>
                        <a:rPr lang="en-US" dirty="0" err="1" smtClean="0">
                          <a:solidFill>
                            <a:srgbClr val="3366FF"/>
                          </a:solidFill>
                        </a:rPr>
                        <a:t>H</a:t>
                      </a:r>
                      <a:r>
                        <a:rPr lang="en-US" baseline="-25000" dirty="0" err="1" smtClean="0">
                          <a:solidFill>
                            <a:srgbClr val="3366FF"/>
                          </a:solidFill>
                        </a:rPr>
                        <a:t>T</a:t>
                      </a:r>
                      <a:r>
                        <a:rPr lang="en-US" baseline="30000" dirty="0" err="1" smtClean="0">
                          <a:solidFill>
                            <a:srgbClr val="3366FF"/>
                          </a:solidFill>
                        </a:rPr>
                        <a:t>had</a:t>
                      </a:r>
                      <a:endParaRPr lang="en-US" dirty="0">
                        <a:solidFill>
                          <a:srgbClr val="3366FF"/>
                        </a:solidFill>
                      </a:endParaRPr>
                    </a:p>
                  </a:txBody>
                  <a:tcPr/>
                </a:tc>
                <a:tc>
                  <a:txBody>
                    <a:bodyPr/>
                    <a:lstStyle/>
                    <a:p>
                      <a:pPr algn="ctr"/>
                      <a:r>
                        <a:rPr lang="en-US" sz="1600" dirty="0" smtClean="0">
                          <a:solidFill>
                            <a:srgbClr val="3366FF"/>
                          </a:solidFill>
                        </a:rPr>
                        <a:t>NN</a:t>
                      </a:r>
                      <a:r>
                        <a:rPr lang="en-US" sz="1600" baseline="0" dirty="0" smtClean="0">
                          <a:solidFill>
                            <a:srgbClr val="3366FF"/>
                          </a:solidFill>
                        </a:rPr>
                        <a:t> (</a:t>
                      </a:r>
                      <a:r>
                        <a:rPr lang="en-US" sz="1600" baseline="0" dirty="0" err="1" smtClean="0">
                          <a:solidFill>
                            <a:srgbClr val="3366FF"/>
                          </a:solidFill>
                        </a:rPr>
                        <a:t>tt+j</a:t>
                      </a:r>
                      <a:r>
                        <a:rPr lang="en-US" sz="1600" baseline="0" dirty="0" smtClean="0">
                          <a:solidFill>
                            <a:srgbClr val="3366FF"/>
                          </a:solidFill>
                        </a:rPr>
                        <a:t> </a:t>
                      </a:r>
                      <a:r>
                        <a:rPr lang="en-US" sz="1600" baseline="0" dirty="0" err="1" smtClean="0">
                          <a:solidFill>
                            <a:srgbClr val="3366FF"/>
                          </a:solidFill>
                        </a:rPr>
                        <a:t>vs</a:t>
                      </a:r>
                      <a:r>
                        <a:rPr lang="en-US" sz="1600" baseline="0" dirty="0" smtClean="0">
                          <a:solidFill>
                            <a:srgbClr val="3366FF"/>
                          </a:solidFill>
                        </a:rPr>
                        <a:t> </a:t>
                      </a:r>
                      <a:r>
                        <a:rPr lang="en-US" sz="1600" dirty="0" smtClean="0">
                          <a:solidFill>
                            <a:srgbClr val="3366FF"/>
                          </a:solidFill>
                        </a:rPr>
                        <a:t>H.F.)</a:t>
                      </a:r>
                      <a:endParaRPr lang="en-US" sz="1800" dirty="0">
                        <a:solidFill>
                          <a:srgbClr val="3366FF"/>
                        </a:solidFill>
                      </a:endParaRPr>
                    </a:p>
                  </a:txBody>
                  <a:tcPr/>
                </a:tc>
                <a:tc>
                  <a:txBody>
                    <a:bodyPr/>
                    <a:lstStyle/>
                    <a:p>
                      <a:pPr algn="ctr"/>
                      <a:r>
                        <a:rPr lang="en-US" dirty="0" smtClean="0">
                          <a:solidFill>
                            <a:srgbClr val="3366FF"/>
                          </a:solidFill>
                        </a:rPr>
                        <a:t>NN</a:t>
                      </a:r>
                      <a:endParaRPr lang="en-US" dirty="0">
                        <a:solidFill>
                          <a:srgbClr val="3366FF"/>
                        </a:solidFill>
                      </a:endParaRPr>
                    </a:p>
                  </a:txBody>
                  <a:tcPr/>
                </a:tc>
              </a:tr>
              <a:tr h="213039">
                <a:tc>
                  <a:txBody>
                    <a:bodyPr/>
                    <a:lstStyle/>
                    <a:p>
                      <a:r>
                        <a:rPr lang="en-US" sz="1800" dirty="0" smtClean="0"/>
                        <a:t>≥6 jets</a:t>
                      </a:r>
                      <a:endParaRPr lang="en-US" sz="1800" dirty="0"/>
                    </a:p>
                  </a:txBody>
                  <a:tcPr/>
                </a:tc>
                <a:tc>
                  <a:txBody>
                    <a:bodyPr/>
                    <a:lstStyle/>
                    <a:p>
                      <a:pPr algn="ctr"/>
                      <a:r>
                        <a:rPr lang="en-US" dirty="0" err="1" smtClean="0">
                          <a:solidFill>
                            <a:srgbClr val="3366FF"/>
                          </a:solidFill>
                        </a:rPr>
                        <a:t>H</a:t>
                      </a:r>
                      <a:r>
                        <a:rPr lang="en-US" baseline="-25000" dirty="0" err="1" smtClean="0">
                          <a:solidFill>
                            <a:srgbClr val="3366FF"/>
                          </a:solidFill>
                        </a:rPr>
                        <a:t>T</a:t>
                      </a:r>
                      <a:r>
                        <a:rPr lang="en-US" baseline="30000" dirty="0" err="1" smtClean="0">
                          <a:solidFill>
                            <a:srgbClr val="3366FF"/>
                          </a:solidFill>
                        </a:rPr>
                        <a:t>had</a:t>
                      </a:r>
                      <a:endParaRPr lang="en-US" dirty="0">
                        <a:solidFill>
                          <a:srgbClr val="3366FF"/>
                        </a:solidFill>
                      </a:endParaRPr>
                    </a:p>
                  </a:txBody>
                  <a:tcPr/>
                </a:tc>
                <a:tc>
                  <a:txBody>
                    <a:bodyPr/>
                    <a:lstStyle/>
                    <a:p>
                      <a:pPr algn="ctr"/>
                      <a:r>
                        <a:rPr lang="en-US" dirty="0" smtClean="0">
                          <a:solidFill>
                            <a:srgbClr val="3366FF"/>
                          </a:solidFill>
                        </a:rPr>
                        <a:t>NN</a:t>
                      </a:r>
                      <a:endParaRPr lang="en-US" dirty="0">
                        <a:solidFill>
                          <a:srgbClr val="3366FF"/>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3366FF"/>
                          </a:solidFill>
                        </a:rPr>
                        <a:t>NN</a:t>
                      </a:r>
                    </a:p>
                  </a:txBody>
                  <a:tcPr/>
                </a:tc>
              </a:tr>
            </a:tbl>
          </a:graphicData>
        </a:graphic>
      </p:graphicFrame>
      <p:pic>
        <p:nvPicPr>
          <p:cNvPr id="15" name="Picture 14"/>
          <p:cNvPicPr>
            <a:picLocks noChangeAspect="1"/>
          </p:cNvPicPr>
          <p:nvPr/>
        </p:nvPicPr>
        <p:blipFill>
          <a:blip r:embed="rId3"/>
          <a:stretch>
            <a:fillRect/>
          </a:stretch>
        </p:blipFill>
        <p:spPr>
          <a:xfrm>
            <a:off x="5740396" y="906596"/>
            <a:ext cx="3253380" cy="2425184"/>
          </a:xfrm>
          <a:prstGeom prst="rect">
            <a:avLst/>
          </a:prstGeom>
        </p:spPr>
      </p:pic>
      <p:pic>
        <p:nvPicPr>
          <p:cNvPr id="17" name="Picture 16"/>
          <p:cNvPicPr>
            <a:picLocks noChangeAspect="1"/>
          </p:cNvPicPr>
          <p:nvPr/>
        </p:nvPicPr>
        <p:blipFill>
          <a:blip r:embed="rId4"/>
          <a:stretch>
            <a:fillRect/>
          </a:stretch>
        </p:blipFill>
        <p:spPr>
          <a:xfrm>
            <a:off x="5728654" y="3404775"/>
            <a:ext cx="3265210" cy="3168658"/>
          </a:xfrm>
          <a:prstGeom prst="rect">
            <a:avLst/>
          </a:prstGeom>
        </p:spPr>
      </p:pic>
      <p:sp>
        <p:nvSpPr>
          <p:cNvPr id="19" name="Date Placeholder 18"/>
          <p:cNvSpPr>
            <a:spLocks noGrp="1"/>
          </p:cNvSpPr>
          <p:nvPr>
            <p:ph type="dt" sz="half" idx="10"/>
          </p:nvPr>
        </p:nvSpPr>
        <p:spPr>
          <a:xfrm>
            <a:off x="457200" y="6495760"/>
            <a:ext cx="2133600" cy="365125"/>
          </a:xfrm>
        </p:spPr>
        <p:txBody>
          <a:bodyPr/>
          <a:lstStyle/>
          <a:p>
            <a:r>
              <a:rPr lang="en-US" smtClean="0"/>
              <a:t>4/07/16</a:t>
            </a:r>
            <a:endParaRPr lang="en-GB"/>
          </a:p>
        </p:txBody>
      </p:sp>
      <p:sp>
        <p:nvSpPr>
          <p:cNvPr id="20" name="Footer Placeholder 19"/>
          <p:cNvSpPr>
            <a:spLocks noGrp="1"/>
          </p:cNvSpPr>
          <p:nvPr>
            <p:ph type="ftr" sz="quarter" idx="11"/>
          </p:nvPr>
        </p:nvSpPr>
        <p:spPr>
          <a:xfrm>
            <a:off x="3124200" y="6495760"/>
            <a:ext cx="2895600" cy="365125"/>
          </a:xfrm>
        </p:spPr>
        <p:txBody>
          <a:bodyPr/>
          <a:lstStyle/>
          <a:p>
            <a:r>
              <a:rPr lang="en-GB" smtClean="0"/>
              <a:t>Ricardo Gonçalo - SUSY'16</a:t>
            </a:r>
            <a:endParaRPr lang="en-GB"/>
          </a:p>
        </p:txBody>
      </p:sp>
      <p:sp>
        <p:nvSpPr>
          <p:cNvPr id="21" name="Slide Number Placeholder 20"/>
          <p:cNvSpPr>
            <a:spLocks noGrp="1"/>
          </p:cNvSpPr>
          <p:nvPr>
            <p:ph type="sldNum" sz="quarter" idx="12"/>
          </p:nvPr>
        </p:nvSpPr>
        <p:spPr>
          <a:xfrm>
            <a:off x="6553200" y="6495760"/>
            <a:ext cx="2133600" cy="365125"/>
          </a:xfrm>
        </p:spPr>
        <p:txBody>
          <a:bodyPr/>
          <a:lstStyle/>
          <a:p>
            <a:fld id="{D5FF722C-CA73-F54B-B68D-F4FB7F20AD28}" type="slidenum">
              <a:rPr lang="en-GB" smtClean="0"/>
              <a:t>11</a:t>
            </a:fld>
            <a:endParaRPr lang="en-GB"/>
          </a:p>
        </p:txBody>
      </p:sp>
    </p:spTree>
    <p:extLst>
      <p:ext uri="{BB962C8B-B14F-4D97-AF65-F5344CB8AC3E}">
        <p14:creationId xmlns:p14="http://schemas.microsoft.com/office/powerpoint/2010/main" val="363509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050" y="3435102"/>
            <a:ext cx="9139950" cy="294381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48187"/>
            <a:ext cx="8229600" cy="722991"/>
          </a:xfrm>
        </p:spPr>
        <p:txBody>
          <a:bodyPr>
            <a:normAutofit fontScale="90000"/>
          </a:bodyPr>
          <a:lstStyle/>
          <a:p>
            <a:r>
              <a:rPr lang="en-GB" dirty="0" smtClean="0">
                <a:solidFill>
                  <a:srgbClr val="FFFFFF"/>
                </a:solidFill>
              </a:rPr>
              <a:t>Results</a:t>
            </a:r>
            <a:endParaRPr lang="en-GB" dirty="0">
              <a:solidFill>
                <a:srgbClr val="FFFFFF"/>
              </a:solidFill>
            </a:endParaRPr>
          </a:p>
        </p:txBody>
      </p:sp>
      <p:sp>
        <p:nvSpPr>
          <p:cNvPr id="3" name="Content Placeholder 2"/>
          <p:cNvSpPr>
            <a:spLocks noGrp="1"/>
          </p:cNvSpPr>
          <p:nvPr>
            <p:ph idx="1"/>
          </p:nvPr>
        </p:nvSpPr>
        <p:spPr>
          <a:xfrm>
            <a:off x="203389" y="1033337"/>
            <a:ext cx="8483411" cy="2241176"/>
          </a:xfrm>
        </p:spPr>
        <p:txBody>
          <a:bodyPr>
            <a:normAutofit fontScale="70000" lnSpcReduction="20000"/>
          </a:bodyPr>
          <a:lstStyle/>
          <a:p>
            <a:r>
              <a:rPr lang="en-US" dirty="0">
                <a:solidFill>
                  <a:srgbClr val="FFFFFF"/>
                </a:solidFill>
              </a:rPr>
              <a:t>Signal </a:t>
            </a:r>
            <a:r>
              <a:rPr lang="en-US" dirty="0" smtClean="0">
                <a:solidFill>
                  <a:srgbClr val="FFFFFF"/>
                </a:solidFill>
              </a:rPr>
              <a:t>strength </a:t>
            </a:r>
            <a:r>
              <a:rPr lang="en-US" dirty="0">
                <a:solidFill>
                  <a:srgbClr val="FFFFFF"/>
                </a:solidFill>
              </a:rPr>
              <a:t>from combined </a:t>
            </a:r>
            <a:r>
              <a:rPr lang="en-US" dirty="0" err="1" smtClean="0">
                <a:solidFill>
                  <a:srgbClr val="FFFFFF"/>
                </a:solidFill>
              </a:rPr>
              <a:t>H</a:t>
            </a:r>
            <a:r>
              <a:rPr lang="en-US" dirty="0" err="1">
                <a:solidFill>
                  <a:srgbClr val="FFFFFF"/>
                </a:solidFill>
              </a:rPr>
              <a:t>→</a:t>
            </a:r>
            <a:r>
              <a:rPr lang="en-US" dirty="0" err="1" smtClean="0">
                <a:solidFill>
                  <a:srgbClr val="FFFFFF"/>
                </a:solidFill>
              </a:rPr>
              <a:t>bb</a:t>
            </a:r>
            <a:r>
              <a:rPr lang="en-US" dirty="0" smtClean="0">
                <a:solidFill>
                  <a:srgbClr val="FFFFFF"/>
                </a:solidFill>
              </a:rPr>
              <a:t> single-lepton and </a:t>
            </a:r>
            <a:r>
              <a:rPr lang="en-US" dirty="0" err="1" smtClean="0">
                <a:solidFill>
                  <a:srgbClr val="FFFFFF"/>
                </a:solidFill>
              </a:rPr>
              <a:t>dilepton</a:t>
            </a:r>
            <a:r>
              <a:rPr lang="en-US" dirty="0" smtClean="0">
                <a:solidFill>
                  <a:srgbClr val="FFFFFF"/>
                </a:solidFill>
              </a:rPr>
              <a:t> channels</a:t>
            </a:r>
            <a:r>
              <a:rPr lang="en-US" dirty="0">
                <a:solidFill>
                  <a:srgbClr val="FFFFFF"/>
                </a:solidFill>
              </a:rPr>
              <a:t>: </a:t>
            </a:r>
            <a:r>
              <a:rPr lang="en-GB" dirty="0" err="1" smtClean="0">
                <a:solidFill>
                  <a:srgbClr val="FFFFFF"/>
                </a:solidFill>
              </a:rPr>
              <a:t>μ</a:t>
            </a:r>
            <a:r>
              <a:rPr lang="en-GB" baseline="-25000" dirty="0" err="1" smtClean="0">
                <a:solidFill>
                  <a:srgbClr val="FFFFFF"/>
                </a:solidFill>
              </a:rPr>
              <a:t>ttH</a:t>
            </a:r>
            <a:r>
              <a:rPr lang="en-GB" baseline="-25000" dirty="0" smtClean="0">
                <a:solidFill>
                  <a:srgbClr val="FFFFFF"/>
                </a:solidFill>
              </a:rPr>
              <a:t> </a:t>
            </a:r>
            <a:r>
              <a:rPr lang="en-GB" dirty="0">
                <a:solidFill>
                  <a:srgbClr val="FFFFFF"/>
                </a:solidFill>
              </a:rPr>
              <a:t>= </a:t>
            </a:r>
            <a:r>
              <a:rPr lang="en-GB" dirty="0" err="1">
                <a:solidFill>
                  <a:srgbClr val="FFFFFF"/>
                </a:solidFill>
              </a:rPr>
              <a:t>σ</a:t>
            </a:r>
            <a:r>
              <a:rPr lang="en-GB" baseline="-25000" dirty="0" err="1">
                <a:solidFill>
                  <a:srgbClr val="FFFFFF"/>
                </a:solidFill>
              </a:rPr>
              <a:t>obs</a:t>
            </a:r>
            <a:r>
              <a:rPr lang="en-GB" baseline="-25000" dirty="0">
                <a:solidFill>
                  <a:srgbClr val="FFFFFF"/>
                </a:solidFill>
              </a:rPr>
              <a:t>.</a:t>
            </a:r>
            <a:r>
              <a:rPr lang="en-GB" dirty="0">
                <a:solidFill>
                  <a:srgbClr val="FFFFFF"/>
                </a:solidFill>
              </a:rPr>
              <a:t>/</a:t>
            </a:r>
            <a:r>
              <a:rPr lang="en-GB" dirty="0" err="1">
                <a:solidFill>
                  <a:srgbClr val="FFFFFF"/>
                </a:solidFill>
              </a:rPr>
              <a:t>σ</a:t>
            </a:r>
            <a:r>
              <a:rPr lang="en-GB" baseline="-25000" dirty="0" err="1">
                <a:solidFill>
                  <a:srgbClr val="FFFFFF"/>
                </a:solidFill>
              </a:rPr>
              <a:t>SM</a:t>
            </a:r>
            <a:r>
              <a:rPr lang="en-GB" dirty="0">
                <a:solidFill>
                  <a:srgbClr val="FFFFFF"/>
                </a:solidFill>
              </a:rPr>
              <a:t> </a:t>
            </a:r>
            <a:r>
              <a:rPr lang="en-US" dirty="0" smtClean="0">
                <a:solidFill>
                  <a:srgbClr val="FFFFFF"/>
                </a:solidFill>
              </a:rPr>
              <a:t>= </a:t>
            </a:r>
            <a:r>
              <a:rPr lang="en-US" dirty="0" smtClean="0">
                <a:solidFill>
                  <a:srgbClr val="FFFFFF"/>
                </a:solidFill>
              </a:rPr>
              <a:t>1.5 </a:t>
            </a:r>
            <a:r>
              <a:rPr lang="en-US" dirty="0">
                <a:solidFill>
                  <a:srgbClr val="FFFFFF"/>
                </a:solidFill>
              </a:rPr>
              <a:t>± </a:t>
            </a:r>
            <a:r>
              <a:rPr lang="en-US" dirty="0" smtClean="0">
                <a:solidFill>
                  <a:srgbClr val="FFFFFF"/>
                </a:solidFill>
              </a:rPr>
              <a:t>1.1</a:t>
            </a:r>
          </a:p>
          <a:p>
            <a:r>
              <a:rPr lang="en-US" dirty="0" smtClean="0">
                <a:solidFill>
                  <a:srgbClr val="FFFFFF"/>
                </a:solidFill>
              </a:rPr>
              <a:t>Exclusion limits at 95% </a:t>
            </a:r>
            <a:r>
              <a:rPr lang="en-US" dirty="0">
                <a:solidFill>
                  <a:srgbClr val="FFFFFF"/>
                </a:solidFill>
              </a:rPr>
              <a:t>CL: </a:t>
            </a:r>
            <a:r>
              <a:rPr lang="en-US" dirty="0" smtClean="0">
                <a:solidFill>
                  <a:srgbClr val="FFFFFF"/>
                </a:solidFill>
              </a:rPr>
              <a:t>μ &lt; 3.4 (2.2 expected) </a:t>
            </a:r>
          </a:p>
          <a:p>
            <a:r>
              <a:rPr lang="en-US" dirty="0" smtClean="0">
                <a:solidFill>
                  <a:srgbClr val="FFFFFF"/>
                </a:solidFill>
              </a:rPr>
              <a:t>Most important uncertainties:</a:t>
            </a:r>
          </a:p>
          <a:p>
            <a:pPr lvl="1"/>
            <a:r>
              <a:rPr lang="en-US" dirty="0" err="1">
                <a:solidFill>
                  <a:srgbClr val="FFFFFF"/>
                </a:solidFill>
              </a:rPr>
              <a:t>t</a:t>
            </a:r>
            <a:r>
              <a:rPr lang="en-US" dirty="0" err="1" smtClean="0">
                <a:solidFill>
                  <a:srgbClr val="FFFFFF"/>
                </a:solidFill>
              </a:rPr>
              <a:t>t</a:t>
            </a:r>
            <a:r>
              <a:rPr lang="en-US" dirty="0" smtClean="0">
                <a:solidFill>
                  <a:srgbClr val="FFFFFF"/>
                </a:solidFill>
              </a:rPr>
              <a:t> + Heavy </a:t>
            </a:r>
            <a:r>
              <a:rPr lang="en-US" dirty="0" err="1" smtClean="0">
                <a:solidFill>
                  <a:srgbClr val="FFFFFF"/>
                </a:solidFill>
              </a:rPr>
              <a:t>Flavour</a:t>
            </a:r>
            <a:r>
              <a:rPr lang="en-US" dirty="0" smtClean="0">
                <a:solidFill>
                  <a:srgbClr val="FFFFFF"/>
                </a:solidFill>
              </a:rPr>
              <a:t> modeling</a:t>
            </a:r>
          </a:p>
          <a:p>
            <a:pPr lvl="1"/>
            <a:r>
              <a:rPr lang="en-US" dirty="0" smtClean="0">
                <a:solidFill>
                  <a:srgbClr val="FFFFFF"/>
                </a:solidFill>
              </a:rPr>
              <a:t>Jet energy scale</a:t>
            </a:r>
          </a:p>
          <a:p>
            <a:pPr lvl="1"/>
            <a:r>
              <a:rPr lang="en-US" dirty="0" err="1" smtClean="0">
                <a:solidFill>
                  <a:srgbClr val="FFFFFF"/>
                </a:solidFill>
              </a:rPr>
              <a:t>ttV</a:t>
            </a:r>
            <a:r>
              <a:rPr lang="en-US" dirty="0" smtClean="0">
                <a:solidFill>
                  <a:srgbClr val="FFFFFF"/>
                </a:solidFill>
              </a:rPr>
              <a:t> cross section</a:t>
            </a:r>
          </a:p>
          <a:p>
            <a:endParaRPr lang="en-US" dirty="0" smtClean="0">
              <a:solidFill>
                <a:srgbClr val="FFFFFF"/>
              </a:solidFill>
            </a:endParaRPr>
          </a:p>
        </p:txBody>
      </p:sp>
      <p:sp>
        <p:nvSpPr>
          <p:cNvPr id="13" name="TextBox 12"/>
          <p:cNvSpPr txBox="1"/>
          <p:nvPr/>
        </p:nvSpPr>
        <p:spPr>
          <a:xfrm>
            <a:off x="5137524" y="44825"/>
            <a:ext cx="4006476" cy="369332"/>
          </a:xfrm>
          <a:prstGeom prst="rect">
            <a:avLst/>
          </a:prstGeom>
          <a:noFill/>
        </p:spPr>
        <p:txBody>
          <a:bodyPr wrap="square" rtlCol="0">
            <a:spAutoFit/>
          </a:bodyPr>
          <a:lstStyle/>
          <a:p>
            <a:pPr algn="r"/>
            <a:r>
              <a:rPr lang="tr-TR" dirty="0" err="1">
                <a:solidFill>
                  <a:schemeClr val="bg1"/>
                </a:solidFill>
              </a:rPr>
              <a:t>Eur</a:t>
            </a:r>
            <a:r>
              <a:rPr lang="tr-TR" dirty="0">
                <a:solidFill>
                  <a:schemeClr val="bg1"/>
                </a:solidFill>
              </a:rPr>
              <a:t>. </a:t>
            </a:r>
            <a:r>
              <a:rPr lang="tr-TR" dirty="0" err="1">
                <a:solidFill>
                  <a:schemeClr val="bg1"/>
                </a:solidFill>
              </a:rPr>
              <a:t>Phys</a:t>
            </a:r>
            <a:r>
              <a:rPr lang="tr-TR" dirty="0">
                <a:solidFill>
                  <a:schemeClr val="bg1"/>
                </a:solidFill>
              </a:rPr>
              <a:t>. J. C (2015) 75:349</a:t>
            </a:r>
            <a:endParaRPr lang="en-GB" dirty="0" smtClean="0">
              <a:solidFill>
                <a:schemeClr val="bg1"/>
              </a:solidFill>
            </a:endParaRPr>
          </a:p>
        </p:txBody>
      </p:sp>
      <p:pic>
        <p:nvPicPr>
          <p:cNvPr id="4" name="Picture 3"/>
          <p:cNvPicPr>
            <a:picLocks noChangeAspect="1"/>
          </p:cNvPicPr>
          <p:nvPr/>
        </p:nvPicPr>
        <p:blipFill>
          <a:blip r:embed="rId2"/>
          <a:stretch>
            <a:fillRect/>
          </a:stretch>
        </p:blipFill>
        <p:spPr>
          <a:xfrm>
            <a:off x="336947" y="3569572"/>
            <a:ext cx="4130464" cy="2809340"/>
          </a:xfrm>
          <a:prstGeom prst="rect">
            <a:avLst/>
          </a:prstGeom>
        </p:spPr>
      </p:pic>
      <p:pic>
        <p:nvPicPr>
          <p:cNvPr id="5" name="Picture 4"/>
          <p:cNvPicPr>
            <a:picLocks noChangeAspect="1"/>
          </p:cNvPicPr>
          <p:nvPr/>
        </p:nvPicPr>
        <p:blipFill>
          <a:blip r:embed="rId3"/>
          <a:stretch>
            <a:fillRect/>
          </a:stretch>
        </p:blipFill>
        <p:spPr>
          <a:xfrm>
            <a:off x="4706470" y="3569572"/>
            <a:ext cx="4225210" cy="2809340"/>
          </a:xfrm>
          <a:prstGeom prst="rect">
            <a:avLst/>
          </a:prstGeom>
        </p:spPr>
      </p:pic>
      <p:sp>
        <p:nvSpPr>
          <p:cNvPr id="9" name="Date Placeholder 8"/>
          <p:cNvSpPr>
            <a:spLocks noGrp="1"/>
          </p:cNvSpPr>
          <p:nvPr>
            <p:ph type="dt" sz="half" idx="10"/>
          </p:nvPr>
        </p:nvSpPr>
        <p:spPr/>
        <p:txBody>
          <a:bodyPr/>
          <a:lstStyle/>
          <a:p>
            <a:r>
              <a:rPr lang="en-US" smtClean="0"/>
              <a:t>4/07/16</a:t>
            </a:r>
            <a:endParaRPr lang="en-GB"/>
          </a:p>
        </p:txBody>
      </p:sp>
      <p:sp>
        <p:nvSpPr>
          <p:cNvPr id="10" name="Footer Placeholder 9"/>
          <p:cNvSpPr>
            <a:spLocks noGrp="1"/>
          </p:cNvSpPr>
          <p:nvPr>
            <p:ph type="ftr" sz="quarter" idx="11"/>
          </p:nvPr>
        </p:nvSpPr>
        <p:spPr/>
        <p:txBody>
          <a:bodyPr/>
          <a:lstStyle/>
          <a:p>
            <a:r>
              <a:rPr lang="en-GB" smtClean="0"/>
              <a:t>Ricardo Gonçalo - SUSY'16</a:t>
            </a:r>
            <a:endParaRPr lang="en-GB"/>
          </a:p>
        </p:txBody>
      </p:sp>
      <p:sp>
        <p:nvSpPr>
          <p:cNvPr id="11" name="Slide Number Placeholder 10"/>
          <p:cNvSpPr>
            <a:spLocks noGrp="1"/>
          </p:cNvSpPr>
          <p:nvPr>
            <p:ph type="sldNum" sz="quarter" idx="12"/>
          </p:nvPr>
        </p:nvSpPr>
        <p:spPr/>
        <p:txBody>
          <a:bodyPr/>
          <a:lstStyle/>
          <a:p>
            <a:fld id="{D5FF722C-CA73-F54B-B68D-F4FB7F20AD28}" type="slidenum">
              <a:rPr lang="en-GB" smtClean="0"/>
              <a:t>12</a:t>
            </a:fld>
            <a:endParaRPr lang="en-GB"/>
          </a:p>
        </p:txBody>
      </p:sp>
    </p:spTree>
    <p:extLst>
      <p:ext uri="{BB962C8B-B14F-4D97-AF65-F5344CB8AC3E}">
        <p14:creationId xmlns:p14="http://schemas.microsoft.com/office/powerpoint/2010/main" val="15088657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756"/>
            <a:ext cx="8229600" cy="718795"/>
          </a:xfrm>
        </p:spPr>
        <p:txBody>
          <a:bodyPr>
            <a:normAutofit fontScale="90000"/>
          </a:bodyPr>
          <a:lstStyle/>
          <a:p>
            <a:r>
              <a:rPr lang="en-GB" dirty="0" err="1" smtClean="0">
                <a:solidFill>
                  <a:srgbClr val="FFFFFF"/>
                </a:solidFill>
              </a:rPr>
              <a:t>ttH</a:t>
            </a:r>
            <a:r>
              <a:rPr lang="en-GB" dirty="0">
                <a:solidFill>
                  <a:srgbClr val="FFFFFF"/>
                </a:solidFill>
              </a:rPr>
              <a:t>(</a:t>
            </a:r>
            <a:r>
              <a:rPr lang="en-US" dirty="0" err="1" smtClean="0">
                <a:solidFill>
                  <a:srgbClr val="FFFFFF"/>
                </a:solidFill>
              </a:rPr>
              <a:t>H→bb</a:t>
            </a:r>
            <a:r>
              <a:rPr lang="en-GB" dirty="0" smtClean="0">
                <a:solidFill>
                  <a:srgbClr val="FFFFFF"/>
                </a:solidFill>
              </a:rPr>
              <a:t>) all-</a:t>
            </a:r>
            <a:r>
              <a:rPr lang="en-GB" dirty="0" err="1" smtClean="0">
                <a:solidFill>
                  <a:srgbClr val="FFFFFF"/>
                </a:solidFill>
              </a:rPr>
              <a:t>hadronic</a:t>
            </a:r>
            <a:endParaRPr lang="en-GB" dirty="0">
              <a:solidFill>
                <a:srgbClr val="FFFFFF"/>
              </a:solidFill>
            </a:endParaRPr>
          </a:p>
        </p:txBody>
      </p:sp>
      <p:sp>
        <p:nvSpPr>
          <p:cNvPr id="3" name="Content Placeholder 2"/>
          <p:cNvSpPr>
            <a:spLocks noGrp="1"/>
          </p:cNvSpPr>
          <p:nvPr>
            <p:ph idx="1"/>
          </p:nvPr>
        </p:nvSpPr>
        <p:spPr>
          <a:xfrm>
            <a:off x="0" y="1185066"/>
            <a:ext cx="9144000" cy="2565169"/>
          </a:xfrm>
        </p:spPr>
        <p:txBody>
          <a:bodyPr>
            <a:normAutofit fontScale="62500" lnSpcReduction="20000"/>
          </a:bodyPr>
          <a:lstStyle/>
          <a:p>
            <a:r>
              <a:rPr lang="en-US" dirty="0">
                <a:solidFill>
                  <a:srgbClr val="FFFFFF"/>
                </a:solidFill>
              </a:rPr>
              <a:t>Analyzed 20.3 fb</a:t>
            </a:r>
            <a:r>
              <a:rPr lang="en-US" baseline="30000" dirty="0">
                <a:solidFill>
                  <a:srgbClr val="FFFFFF"/>
                </a:solidFill>
              </a:rPr>
              <a:t>-1</a:t>
            </a:r>
            <a:r>
              <a:rPr lang="en-US" dirty="0">
                <a:solidFill>
                  <a:srgbClr val="FFFFFF"/>
                </a:solidFill>
              </a:rPr>
              <a:t> of data at √s = 8 </a:t>
            </a:r>
            <a:r>
              <a:rPr lang="en-US" dirty="0" err="1">
                <a:solidFill>
                  <a:srgbClr val="FFFFFF"/>
                </a:solidFill>
              </a:rPr>
              <a:t>TeV</a:t>
            </a:r>
            <a:endParaRPr lang="en-US" dirty="0">
              <a:solidFill>
                <a:srgbClr val="FFFFFF"/>
              </a:solidFill>
            </a:endParaRPr>
          </a:p>
          <a:p>
            <a:r>
              <a:rPr lang="en-US" dirty="0">
                <a:solidFill>
                  <a:srgbClr val="FFFFFF"/>
                </a:solidFill>
              </a:rPr>
              <a:t>Benefit from high BR(</a:t>
            </a:r>
            <a:r>
              <a:rPr lang="en-US" dirty="0" err="1">
                <a:solidFill>
                  <a:srgbClr val="FFFFFF"/>
                </a:solidFill>
              </a:rPr>
              <a:t>H→bb</a:t>
            </a:r>
            <a:r>
              <a:rPr lang="en-GB" dirty="0">
                <a:solidFill>
                  <a:srgbClr val="FFFFFF"/>
                </a:solidFill>
              </a:rPr>
              <a:t>)</a:t>
            </a:r>
            <a:r>
              <a:rPr lang="en-US" dirty="0">
                <a:solidFill>
                  <a:srgbClr val="FFFFFF"/>
                </a:solidFill>
              </a:rPr>
              <a:t> = 58</a:t>
            </a:r>
            <a:r>
              <a:rPr lang="en-US" dirty="0" smtClean="0">
                <a:solidFill>
                  <a:srgbClr val="FFFFFF"/>
                </a:solidFill>
              </a:rPr>
              <a:t>% AND high </a:t>
            </a:r>
            <a:r>
              <a:rPr lang="en-US" dirty="0" err="1" smtClean="0">
                <a:solidFill>
                  <a:srgbClr val="FFFFFF"/>
                </a:solidFill>
              </a:rPr>
              <a:t>tt</a:t>
            </a:r>
            <a:r>
              <a:rPr lang="en-US" dirty="0" smtClean="0">
                <a:solidFill>
                  <a:srgbClr val="FFFFFF"/>
                </a:solidFill>
              </a:rPr>
              <a:t> BR to jets = 44%</a:t>
            </a:r>
          </a:p>
          <a:p>
            <a:r>
              <a:rPr lang="en-US" dirty="0" smtClean="0">
                <a:solidFill>
                  <a:srgbClr val="FFFFFF"/>
                </a:solidFill>
              </a:rPr>
              <a:t>Main difficulty: large </a:t>
            </a:r>
            <a:r>
              <a:rPr lang="en-US" dirty="0" err="1" smtClean="0">
                <a:solidFill>
                  <a:srgbClr val="FFFFFF"/>
                </a:solidFill>
              </a:rPr>
              <a:t>multijet</a:t>
            </a:r>
            <a:r>
              <a:rPr lang="en-US" dirty="0" smtClean="0">
                <a:solidFill>
                  <a:srgbClr val="FFFFFF"/>
                </a:solidFill>
              </a:rPr>
              <a:t> background</a:t>
            </a:r>
            <a:endParaRPr lang="en-US" dirty="0">
              <a:solidFill>
                <a:srgbClr val="FFFFFF"/>
              </a:solidFill>
            </a:endParaRPr>
          </a:p>
          <a:p>
            <a:r>
              <a:rPr lang="en-GB" dirty="0" smtClean="0">
                <a:solidFill>
                  <a:srgbClr val="FFFFFF"/>
                </a:solidFill>
              </a:rPr>
              <a:t>Selection:</a:t>
            </a:r>
          </a:p>
          <a:p>
            <a:pPr lvl="1"/>
            <a:r>
              <a:rPr lang="en-GB" dirty="0" smtClean="0">
                <a:solidFill>
                  <a:srgbClr val="FFFFFF"/>
                </a:solidFill>
              </a:rPr>
              <a:t>5-jet trigger with </a:t>
            </a:r>
            <a:r>
              <a:rPr lang="en-GB" dirty="0" err="1" smtClean="0">
                <a:solidFill>
                  <a:srgbClr val="FFFFFF"/>
                </a:solidFill>
              </a:rPr>
              <a:t>p</a:t>
            </a:r>
            <a:r>
              <a:rPr lang="en-GB" baseline="-25000" dirty="0" err="1" smtClean="0">
                <a:solidFill>
                  <a:srgbClr val="FFFFFF"/>
                </a:solidFill>
              </a:rPr>
              <a:t>T</a:t>
            </a:r>
            <a:r>
              <a:rPr lang="en-GB" dirty="0" smtClean="0">
                <a:solidFill>
                  <a:srgbClr val="FFFFFF"/>
                </a:solidFill>
              </a:rPr>
              <a:t> &gt; 55 </a:t>
            </a:r>
            <a:r>
              <a:rPr lang="en-GB" dirty="0" err="1" smtClean="0">
                <a:solidFill>
                  <a:srgbClr val="FFFFFF"/>
                </a:solidFill>
              </a:rPr>
              <a:t>GeV</a:t>
            </a:r>
            <a:r>
              <a:rPr lang="en-GB" dirty="0" smtClean="0">
                <a:solidFill>
                  <a:srgbClr val="FFFFFF"/>
                </a:solidFill>
              </a:rPr>
              <a:t>, |</a:t>
            </a:r>
            <a:r>
              <a:rPr lang="en-GB" dirty="0" err="1" smtClean="0">
                <a:solidFill>
                  <a:srgbClr val="FFFFFF"/>
                </a:solidFill>
              </a:rPr>
              <a:t>η</a:t>
            </a:r>
            <a:r>
              <a:rPr lang="en-GB" dirty="0" smtClean="0">
                <a:solidFill>
                  <a:srgbClr val="FFFFFF"/>
                </a:solidFill>
              </a:rPr>
              <a:t>| &lt; 2.5</a:t>
            </a:r>
          </a:p>
          <a:p>
            <a:pPr lvl="1"/>
            <a:r>
              <a:rPr lang="en-GB" dirty="0" smtClean="0">
                <a:solidFill>
                  <a:srgbClr val="FFFFFF"/>
                </a:solidFill>
              </a:rPr>
              <a:t>No good electrons or </a:t>
            </a:r>
            <a:r>
              <a:rPr lang="en-GB" dirty="0" err="1" smtClean="0">
                <a:solidFill>
                  <a:srgbClr val="FFFFFF"/>
                </a:solidFill>
              </a:rPr>
              <a:t>muons</a:t>
            </a:r>
            <a:r>
              <a:rPr lang="en-GB" dirty="0" smtClean="0">
                <a:solidFill>
                  <a:srgbClr val="FFFFFF"/>
                </a:solidFill>
              </a:rPr>
              <a:t> </a:t>
            </a:r>
            <a:r>
              <a:rPr lang="en-GB" dirty="0">
                <a:solidFill>
                  <a:srgbClr val="FFFFFF"/>
                </a:solidFill>
              </a:rPr>
              <a:t>with </a:t>
            </a:r>
            <a:r>
              <a:rPr lang="en-GB" dirty="0" err="1">
                <a:solidFill>
                  <a:srgbClr val="FFFFFF"/>
                </a:solidFill>
              </a:rPr>
              <a:t>p</a:t>
            </a:r>
            <a:r>
              <a:rPr lang="en-GB" baseline="-25000" dirty="0" err="1">
                <a:solidFill>
                  <a:srgbClr val="FFFFFF"/>
                </a:solidFill>
              </a:rPr>
              <a:t>T</a:t>
            </a:r>
            <a:r>
              <a:rPr lang="en-GB" dirty="0">
                <a:solidFill>
                  <a:srgbClr val="FFFFFF"/>
                </a:solidFill>
              </a:rPr>
              <a:t> &gt; </a:t>
            </a:r>
            <a:r>
              <a:rPr lang="en-GB" dirty="0" smtClean="0">
                <a:solidFill>
                  <a:srgbClr val="FFFFFF"/>
                </a:solidFill>
              </a:rPr>
              <a:t>25 </a:t>
            </a:r>
            <a:r>
              <a:rPr lang="en-GB" dirty="0" err="1" smtClean="0">
                <a:solidFill>
                  <a:srgbClr val="FFFFFF"/>
                </a:solidFill>
              </a:rPr>
              <a:t>GeV</a:t>
            </a:r>
            <a:r>
              <a:rPr lang="en-GB" dirty="0" smtClean="0">
                <a:solidFill>
                  <a:srgbClr val="FFFFFF"/>
                </a:solidFill>
              </a:rPr>
              <a:t> – </a:t>
            </a:r>
            <a:r>
              <a:rPr lang="en-GB" dirty="0" err="1" smtClean="0">
                <a:solidFill>
                  <a:srgbClr val="FFFFFF"/>
                </a:solidFill>
              </a:rPr>
              <a:t>orthogonality</a:t>
            </a:r>
            <a:r>
              <a:rPr lang="en-GB" dirty="0" smtClean="0">
                <a:solidFill>
                  <a:srgbClr val="FFFFFF"/>
                </a:solidFill>
              </a:rPr>
              <a:t> with other </a:t>
            </a:r>
            <a:r>
              <a:rPr lang="en-US" dirty="0" err="1">
                <a:solidFill>
                  <a:srgbClr val="FFFFFF"/>
                </a:solidFill>
              </a:rPr>
              <a:t>H→</a:t>
            </a:r>
            <a:r>
              <a:rPr lang="en-US" dirty="0" err="1" smtClean="0">
                <a:solidFill>
                  <a:srgbClr val="FFFFFF"/>
                </a:solidFill>
              </a:rPr>
              <a:t>bb</a:t>
            </a:r>
            <a:r>
              <a:rPr lang="en-GB" dirty="0">
                <a:solidFill>
                  <a:srgbClr val="FFFFFF"/>
                </a:solidFill>
              </a:rPr>
              <a:t> </a:t>
            </a:r>
            <a:r>
              <a:rPr lang="en-GB" dirty="0" smtClean="0">
                <a:solidFill>
                  <a:srgbClr val="FFFFFF"/>
                </a:solidFill>
              </a:rPr>
              <a:t>analyses</a:t>
            </a:r>
          </a:p>
          <a:p>
            <a:pPr lvl="1"/>
            <a:r>
              <a:rPr lang="en-GB" dirty="0" smtClean="0">
                <a:solidFill>
                  <a:srgbClr val="FFFFFF"/>
                </a:solidFill>
              </a:rPr>
              <a:t>≥ 6 </a:t>
            </a:r>
            <a:r>
              <a:rPr lang="en-GB" dirty="0">
                <a:solidFill>
                  <a:srgbClr val="FFFFFF"/>
                </a:solidFill>
              </a:rPr>
              <a:t>jets </a:t>
            </a:r>
            <a:r>
              <a:rPr lang="en-GB" dirty="0" smtClean="0">
                <a:solidFill>
                  <a:srgbClr val="FFFFFF"/>
                </a:solidFill>
              </a:rPr>
              <a:t>; </a:t>
            </a:r>
            <a:r>
              <a:rPr lang="en-GB" dirty="0">
                <a:solidFill>
                  <a:srgbClr val="FFFFFF"/>
                </a:solidFill>
              </a:rPr>
              <a:t>≥ 2 jets b-</a:t>
            </a:r>
            <a:r>
              <a:rPr lang="en-GB" dirty="0" smtClean="0">
                <a:solidFill>
                  <a:srgbClr val="FFFFFF"/>
                </a:solidFill>
              </a:rPr>
              <a:t>tagged</a:t>
            </a:r>
            <a:endParaRPr lang="en-GB" dirty="0">
              <a:solidFill>
                <a:srgbClr val="FFFFFF"/>
              </a:solidFill>
            </a:endParaRPr>
          </a:p>
          <a:p>
            <a:pPr lvl="1"/>
            <a:r>
              <a:rPr lang="en-GB" dirty="0" smtClean="0">
                <a:solidFill>
                  <a:srgbClr val="FFFFFF"/>
                </a:solidFill>
              </a:rPr>
              <a:t>5 leading jets </a:t>
            </a:r>
            <a:r>
              <a:rPr lang="en-GB" dirty="0">
                <a:solidFill>
                  <a:srgbClr val="FFFFFF"/>
                </a:solidFill>
              </a:rPr>
              <a:t>with </a:t>
            </a:r>
            <a:r>
              <a:rPr lang="en-GB" dirty="0" err="1">
                <a:solidFill>
                  <a:srgbClr val="FFFFFF"/>
                </a:solidFill>
              </a:rPr>
              <a:t>p</a:t>
            </a:r>
            <a:r>
              <a:rPr lang="en-GB" baseline="-25000" dirty="0" err="1">
                <a:solidFill>
                  <a:srgbClr val="FFFFFF"/>
                </a:solidFill>
              </a:rPr>
              <a:t>T</a:t>
            </a:r>
            <a:r>
              <a:rPr lang="en-GB" dirty="0">
                <a:solidFill>
                  <a:srgbClr val="FFFFFF"/>
                </a:solidFill>
              </a:rPr>
              <a:t> &gt; 55 </a:t>
            </a:r>
            <a:r>
              <a:rPr lang="en-GB" dirty="0" err="1">
                <a:solidFill>
                  <a:srgbClr val="FFFFFF"/>
                </a:solidFill>
              </a:rPr>
              <a:t>GeV</a:t>
            </a:r>
            <a:r>
              <a:rPr lang="en-GB" dirty="0">
                <a:solidFill>
                  <a:srgbClr val="FFFFFF"/>
                </a:solidFill>
              </a:rPr>
              <a:t>, |</a:t>
            </a:r>
            <a:r>
              <a:rPr lang="en-GB" dirty="0" err="1">
                <a:solidFill>
                  <a:srgbClr val="FFFFFF"/>
                </a:solidFill>
              </a:rPr>
              <a:t>η</a:t>
            </a:r>
            <a:r>
              <a:rPr lang="en-GB" dirty="0">
                <a:solidFill>
                  <a:srgbClr val="FFFFFF"/>
                </a:solidFill>
              </a:rPr>
              <a:t>| &lt; </a:t>
            </a:r>
            <a:r>
              <a:rPr lang="en-GB" dirty="0" smtClean="0">
                <a:solidFill>
                  <a:srgbClr val="FFFFFF"/>
                </a:solidFill>
              </a:rPr>
              <a:t>2.5; other  jets </a:t>
            </a:r>
            <a:r>
              <a:rPr lang="en-GB" dirty="0" err="1">
                <a:solidFill>
                  <a:srgbClr val="FFFFFF"/>
                </a:solidFill>
              </a:rPr>
              <a:t>p</a:t>
            </a:r>
            <a:r>
              <a:rPr lang="en-GB" baseline="-25000" dirty="0" err="1">
                <a:solidFill>
                  <a:srgbClr val="FFFFFF"/>
                </a:solidFill>
              </a:rPr>
              <a:t>T</a:t>
            </a:r>
            <a:r>
              <a:rPr lang="en-GB" dirty="0">
                <a:solidFill>
                  <a:srgbClr val="FFFFFF"/>
                </a:solidFill>
              </a:rPr>
              <a:t> &gt; 55 </a:t>
            </a:r>
            <a:r>
              <a:rPr lang="en-GB" dirty="0" err="1">
                <a:solidFill>
                  <a:srgbClr val="FFFFFF"/>
                </a:solidFill>
              </a:rPr>
              <a:t>GeV</a:t>
            </a:r>
            <a:r>
              <a:rPr lang="en-GB" dirty="0">
                <a:solidFill>
                  <a:srgbClr val="FFFFFF"/>
                </a:solidFill>
              </a:rPr>
              <a:t>, |</a:t>
            </a:r>
            <a:r>
              <a:rPr lang="en-GB" dirty="0" err="1">
                <a:solidFill>
                  <a:srgbClr val="FFFFFF"/>
                </a:solidFill>
              </a:rPr>
              <a:t>η</a:t>
            </a:r>
            <a:r>
              <a:rPr lang="en-GB" dirty="0">
                <a:solidFill>
                  <a:srgbClr val="FFFFFF"/>
                </a:solidFill>
              </a:rPr>
              <a:t>| &lt; 2.5</a:t>
            </a:r>
            <a:endParaRPr lang="en-GB" dirty="0" smtClean="0">
              <a:solidFill>
                <a:srgbClr val="FFFFFF"/>
              </a:solidFill>
            </a:endParaRPr>
          </a:p>
          <a:p>
            <a:endParaRPr lang="en-GB" dirty="0" smtClean="0">
              <a:solidFill>
                <a:srgbClr val="FFFFFF"/>
              </a:solidFill>
            </a:endParaRPr>
          </a:p>
        </p:txBody>
      </p:sp>
      <p:sp>
        <p:nvSpPr>
          <p:cNvPr id="13" name="TextBox 12"/>
          <p:cNvSpPr txBox="1"/>
          <p:nvPr/>
        </p:nvSpPr>
        <p:spPr>
          <a:xfrm>
            <a:off x="5137524" y="44825"/>
            <a:ext cx="4006476" cy="369332"/>
          </a:xfrm>
          <a:prstGeom prst="rect">
            <a:avLst/>
          </a:prstGeom>
          <a:noFill/>
        </p:spPr>
        <p:txBody>
          <a:bodyPr wrap="square" rtlCol="0">
            <a:spAutoFit/>
          </a:bodyPr>
          <a:lstStyle/>
          <a:p>
            <a:pPr algn="r"/>
            <a:r>
              <a:rPr lang="en-GB" dirty="0">
                <a:solidFill>
                  <a:schemeClr val="bg1"/>
                </a:solidFill>
              </a:rPr>
              <a:t>JHEP 05 (2016) 160</a:t>
            </a:r>
          </a:p>
        </p:txBody>
      </p:sp>
      <p:pic>
        <p:nvPicPr>
          <p:cNvPr id="11" name="Picture 10"/>
          <p:cNvPicPr>
            <a:picLocks noChangeAspect="1"/>
          </p:cNvPicPr>
          <p:nvPr/>
        </p:nvPicPr>
        <p:blipFill>
          <a:blip r:embed="rId2"/>
          <a:stretch>
            <a:fillRect/>
          </a:stretch>
        </p:blipFill>
        <p:spPr>
          <a:xfrm>
            <a:off x="5609006" y="3825324"/>
            <a:ext cx="3529517" cy="2527224"/>
          </a:xfrm>
          <a:prstGeom prst="rect">
            <a:avLst/>
          </a:prstGeom>
        </p:spPr>
      </p:pic>
      <p:pic>
        <p:nvPicPr>
          <p:cNvPr id="12" name="Picture 11"/>
          <p:cNvPicPr>
            <a:picLocks noChangeAspect="1"/>
          </p:cNvPicPr>
          <p:nvPr/>
        </p:nvPicPr>
        <p:blipFill>
          <a:blip r:embed="rId3"/>
          <a:stretch>
            <a:fillRect/>
          </a:stretch>
        </p:blipFill>
        <p:spPr>
          <a:xfrm rot="10800000" flipH="1" flipV="1">
            <a:off x="1771" y="3825325"/>
            <a:ext cx="3233123" cy="2527223"/>
          </a:xfrm>
          <a:prstGeom prst="rect">
            <a:avLst/>
          </a:prstGeom>
        </p:spPr>
      </p:pic>
      <p:pic>
        <p:nvPicPr>
          <p:cNvPr id="5" name="Picture 4"/>
          <p:cNvPicPr>
            <a:picLocks noChangeAspect="1"/>
          </p:cNvPicPr>
          <p:nvPr/>
        </p:nvPicPr>
        <p:blipFill>
          <a:blip r:embed="rId4"/>
          <a:stretch>
            <a:fillRect/>
          </a:stretch>
        </p:blipFill>
        <p:spPr>
          <a:xfrm>
            <a:off x="3205925" y="3825322"/>
            <a:ext cx="2421038" cy="2527225"/>
          </a:xfrm>
          <a:prstGeom prst="rect">
            <a:avLst/>
          </a:prstGeom>
        </p:spPr>
      </p:pic>
      <p:sp>
        <p:nvSpPr>
          <p:cNvPr id="6" name="Date Placeholder 5"/>
          <p:cNvSpPr>
            <a:spLocks noGrp="1"/>
          </p:cNvSpPr>
          <p:nvPr>
            <p:ph type="dt" sz="half" idx="10"/>
          </p:nvPr>
        </p:nvSpPr>
        <p:spPr/>
        <p:txBody>
          <a:bodyPr/>
          <a:lstStyle/>
          <a:p>
            <a:r>
              <a:rPr lang="en-US" smtClean="0"/>
              <a:t>4/07/16</a:t>
            </a:r>
            <a:endParaRPr lang="en-GB"/>
          </a:p>
        </p:txBody>
      </p:sp>
      <p:sp>
        <p:nvSpPr>
          <p:cNvPr id="7" name="Footer Placeholder 6"/>
          <p:cNvSpPr>
            <a:spLocks noGrp="1"/>
          </p:cNvSpPr>
          <p:nvPr>
            <p:ph type="ftr" sz="quarter" idx="11"/>
          </p:nvPr>
        </p:nvSpPr>
        <p:spPr/>
        <p:txBody>
          <a:bodyPr/>
          <a:lstStyle/>
          <a:p>
            <a:r>
              <a:rPr lang="en-GB" smtClean="0"/>
              <a:t>Ricardo Gonçalo - SUSY'16</a:t>
            </a:r>
            <a:endParaRPr lang="en-GB"/>
          </a:p>
        </p:txBody>
      </p:sp>
      <p:sp>
        <p:nvSpPr>
          <p:cNvPr id="14" name="Slide Number Placeholder 13"/>
          <p:cNvSpPr>
            <a:spLocks noGrp="1"/>
          </p:cNvSpPr>
          <p:nvPr>
            <p:ph type="sldNum" sz="quarter" idx="12"/>
          </p:nvPr>
        </p:nvSpPr>
        <p:spPr/>
        <p:txBody>
          <a:bodyPr/>
          <a:lstStyle/>
          <a:p>
            <a:fld id="{D5FF722C-CA73-F54B-B68D-F4FB7F20AD28}" type="slidenum">
              <a:rPr lang="en-GB" smtClean="0"/>
              <a:t>13</a:t>
            </a:fld>
            <a:endParaRPr lang="en-GB"/>
          </a:p>
        </p:txBody>
      </p:sp>
    </p:spTree>
    <p:extLst>
      <p:ext uri="{BB962C8B-B14F-4D97-AF65-F5344CB8AC3E}">
        <p14:creationId xmlns:p14="http://schemas.microsoft.com/office/powerpoint/2010/main" val="1666052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52220"/>
            <a:ext cx="9139950" cy="245747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30841"/>
            <a:ext cx="8229600" cy="722202"/>
          </a:xfrm>
        </p:spPr>
        <p:txBody>
          <a:bodyPr>
            <a:normAutofit fontScale="90000"/>
          </a:bodyPr>
          <a:lstStyle/>
          <a:p>
            <a:r>
              <a:rPr lang="en-US" dirty="0" smtClean="0">
                <a:solidFill>
                  <a:srgbClr val="FFFFFF"/>
                </a:solidFill>
              </a:rPr>
              <a:t>Analysis</a:t>
            </a:r>
            <a:endParaRPr lang="en-GB" dirty="0">
              <a:solidFill>
                <a:srgbClr val="FFFFFF"/>
              </a:solidFill>
            </a:endParaRPr>
          </a:p>
        </p:txBody>
      </p:sp>
      <p:sp>
        <p:nvSpPr>
          <p:cNvPr id="3" name="Content Placeholder 2"/>
          <p:cNvSpPr>
            <a:spLocks noGrp="1"/>
          </p:cNvSpPr>
          <p:nvPr>
            <p:ph idx="1"/>
          </p:nvPr>
        </p:nvSpPr>
        <p:spPr>
          <a:xfrm>
            <a:off x="23906" y="996840"/>
            <a:ext cx="6296213" cy="3257792"/>
          </a:xfrm>
        </p:spPr>
        <p:txBody>
          <a:bodyPr>
            <a:normAutofit fontScale="62500" lnSpcReduction="20000"/>
          </a:bodyPr>
          <a:lstStyle/>
          <a:p>
            <a:r>
              <a:rPr lang="en-US" dirty="0" smtClean="0">
                <a:solidFill>
                  <a:srgbClr val="FFFFFF"/>
                </a:solidFill>
              </a:rPr>
              <a:t>Categories </a:t>
            </a:r>
            <a:r>
              <a:rPr lang="en-GB" dirty="0" smtClean="0">
                <a:solidFill>
                  <a:srgbClr val="FFFFFF"/>
                </a:solidFill>
              </a:rPr>
              <a:t>according </a:t>
            </a:r>
            <a:r>
              <a:rPr lang="en-GB" dirty="0">
                <a:solidFill>
                  <a:srgbClr val="FFFFFF"/>
                </a:solidFill>
              </a:rPr>
              <a:t>to nr. of jets and </a:t>
            </a:r>
            <a:r>
              <a:rPr lang="en-GB" i="1" dirty="0">
                <a:solidFill>
                  <a:srgbClr val="FFFFFF"/>
                </a:solidFill>
              </a:rPr>
              <a:t>b</a:t>
            </a:r>
            <a:r>
              <a:rPr lang="en-GB" dirty="0">
                <a:solidFill>
                  <a:srgbClr val="FFFFFF"/>
                </a:solidFill>
              </a:rPr>
              <a:t>-</a:t>
            </a:r>
            <a:r>
              <a:rPr lang="en-GB" dirty="0" smtClean="0">
                <a:solidFill>
                  <a:srgbClr val="FFFFFF"/>
                </a:solidFill>
              </a:rPr>
              <a:t>tags</a:t>
            </a:r>
          </a:p>
          <a:p>
            <a:pPr lvl="1"/>
            <a:r>
              <a:rPr lang="en-GB" dirty="0" smtClean="0">
                <a:solidFill>
                  <a:srgbClr val="FFFFFF"/>
                </a:solidFill>
              </a:rPr>
              <a:t>2 b-tag events used to extract </a:t>
            </a:r>
            <a:r>
              <a:rPr lang="en-GB" dirty="0" err="1" smtClean="0">
                <a:solidFill>
                  <a:srgbClr val="FFFFFF"/>
                </a:solidFill>
              </a:rPr>
              <a:t>multijet</a:t>
            </a:r>
            <a:r>
              <a:rPr lang="en-GB" dirty="0" smtClean="0">
                <a:solidFill>
                  <a:srgbClr val="FFFFFF"/>
                </a:solidFill>
              </a:rPr>
              <a:t> </a:t>
            </a:r>
            <a:r>
              <a:rPr lang="en-GB" dirty="0" err="1" smtClean="0">
                <a:solidFill>
                  <a:srgbClr val="FFFFFF"/>
                </a:solidFill>
              </a:rPr>
              <a:t>backgr</a:t>
            </a:r>
            <a:r>
              <a:rPr lang="en-GB" dirty="0" smtClean="0">
                <a:solidFill>
                  <a:srgbClr val="FFFFFF"/>
                </a:solidFill>
              </a:rPr>
              <a:t>. </a:t>
            </a:r>
          </a:p>
          <a:p>
            <a:r>
              <a:rPr lang="en-US" dirty="0">
                <a:solidFill>
                  <a:srgbClr val="FFFFFF"/>
                </a:solidFill>
              </a:rPr>
              <a:t>Backgrounds:</a:t>
            </a:r>
          </a:p>
          <a:p>
            <a:pPr lvl="1"/>
            <a:r>
              <a:rPr lang="en-US" dirty="0" err="1">
                <a:solidFill>
                  <a:srgbClr val="FFFFFF"/>
                </a:solidFill>
              </a:rPr>
              <a:t>Multijet</a:t>
            </a:r>
            <a:r>
              <a:rPr lang="en-US" dirty="0">
                <a:solidFill>
                  <a:srgbClr val="FFFFFF"/>
                </a:solidFill>
              </a:rPr>
              <a:t> production is dominant background; </a:t>
            </a:r>
            <a:endParaRPr lang="en-US" dirty="0" smtClean="0">
              <a:solidFill>
                <a:srgbClr val="FFFFFF"/>
              </a:solidFill>
            </a:endParaRPr>
          </a:p>
          <a:p>
            <a:pPr lvl="1"/>
            <a:r>
              <a:rPr lang="en-US" dirty="0" smtClean="0">
                <a:solidFill>
                  <a:srgbClr val="FFFFFF"/>
                </a:solidFill>
              </a:rPr>
              <a:t>F</a:t>
            </a:r>
            <a:r>
              <a:rPr lang="en-GB" dirty="0" err="1" smtClean="0">
                <a:solidFill>
                  <a:srgbClr val="FFFFFF"/>
                </a:solidFill>
              </a:rPr>
              <a:t>ollowed</a:t>
            </a:r>
            <a:r>
              <a:rPr lang="en-GB" dirty="0" smtClean="0">
                <a:solidFill>
                  <a:srgbClr val="FFFFFF"/>
                </a:solidFill>
              </a:rPr>
              <a:t> </a:t>
            </a:r>
            <a:r>
              <a:rPr lang="en-GB" dirty="0">
                <a:solidFill>
                  <a:srgbClr val="FFFFFF"/>
                </a:solidFill>
              </a:rPr>
              <a:t>by </a:t>
            </a:r>
            <a:r>
              <a:rPr lang="en-GB" dirty="0" err="1">
                <a:solidFill>
                  <a:srgbClr val="FFFFFF"/>
                </a:solidFill>
              </a:rPr>
              <a:t>tt</a:t>
            </a:r>
            <a:r>
              <a:rPr lang="en-GB" dirty="0">
                <a:solidFill>
                  <a:srgbClr val="FFFFFF"/>
                </a:solidFill>
              </a:rPr>
              <a:t> + jets </a:t>
            </a:r>
          </a:p>
          <a:p>
            <a:pPr lvl="1"/>
            <a:r>
              <a:rPr lang="en-GB" dirty="0">
                <a:solidFill>
                  <a:srgbClr val="FFFFFF"/>
                </a:solidFill>
              </a:rPr>
              <a:t>Smaller contributions from </a:t>
            </a:r>
            <a:r>
              <a:rPr lang="en-GB" dirty="0" err="1">
                <a:solidFill>
                  <a:srgbClr val="FFFFFF"/>
                </a:solidFill>
              </a:rPr>
              <a:t>ttV</a:t>
            </a:r>
            <a:r>
              <a:rPr lang="en-GB" dirty="0">
                <a:solidFill>
                  <a:srgbClr val="FFFFFF"/>
                </a:solidFill>
              </a:rPr>
              <a:t> and </a:t>
            </a:r>
            <a:r>
              <a:rPr lang="en-GB" dirty="0" err="1" smtClean="0">
                <a:solidFill>
                  <a:srgbClr val="FFFFFF"/>
                </a:solidFill>
              </a:rPr>
              <a:t>tH</a:t>
            </a:r>
            <a:endParaRPr lang="en-GB" dirty="0" smtClean="0">
              <a:solidFill>
                <a:srgbClr val="FFFFFF"/>
              </a:solidFill>
            </a:endParaRPr>
          </a:p>
          <a:p>
            <a:r>
              <a:rPr lang="en-GB" dirty="0">
                <a:solidFill>
                  <a:srgbClr val="FFFFFF"/>
                </a:solidFill>
              </a:rPr>
              <a:t>Data-driven </a:t>
            </a:r>
            <a:r>
              <a:rPr lang="en-GB" dirty="0" err="1">
                <a:solidFill>
                  <a:srgbClr val="FFFFFF"/>
                </a:solidFill>
              </a:rPr>
              <a:t>multijet</a:t>
            </a:r>
            <a:r>
              <a:rPr lang="en-GB" dirty="0">
                <a:solidFill>
                  <a:srgbClr val="FFFFFF"/>
                </a:solidFill>
              </a:rPr>
              <a:t> estimation:</a:t>
            </a:r>
          </a:p>
          <a:p>
            <a:pPr lvl="1"/>
            <a:r>
              <a:rPr lang="en-GB" dirty="0">
                <a:solidFill>
                  <a:srgbClr val="FFFFFF"/>
                </a:solidFill>
              </a:rPr>
              <a:t>Tag rate function TRF</a:t>
            </a:r>
            <a:r>
              <a:rPr lang="en-GB" baseline="-25000" dirty="0">
                <a:solidFill>
                  <a:srgbClr val="FFFFFF"/>
                </a:solidFill>
              </a:rPr>
              <a:t>MJ</a:t>
            </a:r>
            <a:r>
              <a:rPr lang="en-GB" dirty="0">
                <a:solidFill>
                  <a:srgbClr val="FFFFFF"/>
                </a:solidFill>
              </a:rPr>
              <a:t> extracted in 2b-tag region</a:t>
            </a:r>
          </a:p>
          <a:p>
            <a:pPr lvl="1"/>
            <a:r>
              <a:rPr lang="en-GB" dirty="0">
                <a:solidFill>
                  <a:srgbClr val="FFFFFF"/>
                </a:solidFill>
              </a:rPr>
              <a:t>Allows to emulate </a:t>
            </a:r>
            <a:r>
              <a:rPr lang="en-GB" dirty="0" err="1">
                <a:solidFill>
                  <a:srgbClr val="FFFFFF"/>
                </a:solidFill>
              </a:rPr>
              <a:t>multijet</a:t>
            </a:r>
            <a:r>
              <a:rPr lang="en-GB" dirty="0">
                <a:solidFill>
                  <a:srgbClr val="FFFFFF"/>
                </a:solidFill>
              </a:rPr>
              <a:t> </a:t>
            </a:r>
            <a:r>
              <a:rPr lang="en-GB" dirty="0" err="1">
                <a:solidFill>
                  <a:srgbClr val="FFFFFF"/>
                </a:solidFill>
              </a:rPr>
              <a:t>backgr</a:t>
            </a:r>
            <a:r>
              <a:rPr lang="en-GB" dirty="0">
                <a:solidFill>
                  <a:srgbClr val="FFFFFF"/>
                </a:solidFill>
              </a:rPr>
              <a:t>. versus nr. of b-tags </a:t>
            </a:r>
          </a:p>
          <a:p>
            <a:pPr lvl="1"/>
            <a:r>
              <a:rPr lang="en-GB" dirty="0">
                <a:solidFill>
                  <a:srgbClr val="FFFFFF"/>
                </a:solidFill>
              </a:rPr>
              <a:t>Validated with closure test in data and MC</a:t>
            </a:r>
          </a:p>
          <a:p>
            <a:r>
              <a:rPr lang="en-GB" dirty="0">
                <a:solidFill>
                  <a:srgbClr val="FFFFFF"/>
                </a:solidFill>
              </a:rPr>
              <a:t>Employs BDT discriminants in each category</a:t>
            </a:r>
          </a:p>
          <a:p>
            <a:endParaRPr lang="en-GB" dirty="0">
              <a:solidFill>
                <a:srgbClr val="FFFFFF"/>
              </a:solidFill>
            </a:endParaRPr>
          </a:p>
          <a:p>
            <a:endParaRPr lang="en-GB" dirty="0">
              <a:solidFill>
                <a:srgbClr val="FFFFFF"/>
              </a:solidFill>
            </a:endParaRPr>
          </a:p>
        </p:txBody>
      </p:sp>
      <p:sp>
        <p:nvSpPr>
          <p:cNvPr id="13" name="TextBox 12"/>
          <p:cNvSpPr txBox="1"/>
          <p:nvPr/>
        </p:nvSpPr>
        <p:spPr>
          <a:xfrm>
            <a:off x="5137524" y="44825"/>
            <a:ext cx="4006476" cy="369332"/>
          </a:xfrm>
          <a:prstGeom prst="rect">
            <a:avLst/>
          </a:prstGeom>
          <a:noFill/>
        </p:spPr>
        <p:txBody>
          <a:bodyPr wrap="square" rtlCol="0">
            <a:spAutoFit/>
          </a:bodyPr>
          <a:lstStyle/>
          <a:p>
            <a:pPr algn="r"/>
            <a:r>
              <a:rPr lang="en-GB" dirty="0">
                <a:solidFill>
                  <a:schemeClr val="bg1"/>
                </a:solidFill>
              </a:rPr>
              <a:t>JHEP 05 (2016) 160</a:t>
            </a:r>
            <a:endParaRPr lang="en-GB" dirty="0" smtClean="0">
              <a:solidFill>
                <a:schemeClr val="bg1"/>
              </a:solidFill>
            </a:endParaRPr>
          </a:p>
        </p:txBody>
      </p:sp>
      <p:pic>
        <p:nvPicPr>
          <p:cNvPr id="11" name="Picture 10"/>
          <p:cNvPicPr>
            <a:picLocks noChangeAspect="1"/>
          </p:cNvPicPr>
          <p:nvPr/>
        </p:nvPicPr>
        <p:blipFill>
          <a:blip r:embed="rId2"/>
          <a:stretch>
            <a:fillRect/>
          </a:stretch>
        </p:blipFill>
        <p:spPr>
          <a:xfrm>
            <a:off x="67701" y="4152220"/>
            <a:ext cx="3356136" cy="2457477"/>
          </a:xfrm>
          <a:prstGeom prst="rect">
            <a:avLst/>
          </a:prstGeom>
        </p:spPr>
      </p:pic>
      <p:pic>
        <p:nvPicPr>
          <p:cNvPr id="8" name="Picture 7"/>
          <p:cNvPicPr>
            <a:picLocks noChangeAspect="1"/>
          </p:cNvPicPr>
          <p:nvPr/>
        </p:nvPicPr>
        <p:blipFill>
          <a:blip r:embed="rId3"/>
          <a:stretch>
            <a:fillRect/>
          </a:stretch>
        </p:blipFill>
        <p:spPr>
          <a:xfrm>
            <a:off x="3497267" y="4225433"/>
            <a:ext cx="2669672" cy="2355065"/>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878503511"/>
              </p:ext>
            </p:extLst>
          </p:nvPr>
        </p:nvGraphicFramePr>
        <p:xfrm>
          <a:off x="5329712" y="1213252"/>
          <a:ext cx="3814288" cy="1657426"/>
        </p:xfrm>
        <a:graphic>
          <a:graphicData uri="http://schemas.openxmlformats.org/drawingml/2006/table">
            <a:tbl>
              <a:tblPr firstRow="1" bandRow="1">
                <a:tableStyleId>{B301B821-A1FF-4177-AEE7-76D212191A09}</a:tableStyleId>
              </a:tblPr>
              <a:tblGrid>
                <a:gridCol w="953572"/>
                <a:gridCol w="953572"/>
                <a:gridCol w="953572"/>
                <a:gridCol w="953572"/>
              </a:tblGrid>
              <a:tr h="358978">
                <a:tc>
                  <a:txBody>
                    <a:bodyPr/>
                    <a:lstStyle/>
                    <a:p>
                      <a:endParaRPr lang="en-US" sz="1400" dirty="0"/>
                    </a:p>
                  </a:txBody>
                  <a:tcPr/>
                </a:tc>
                <a:tc>
                  <a:txBody>
                    <a:bodyPr/>
                    <a:lstStyle/>
                    <a:p>
                      <a:r>
                        <a:rPr lang="en-US" sz="1400" dirty="0" smtClean="0"/>
                        <a:t>2 </a:t>
                      </a:r>
                      <a:r>
                        <a:rPr lang="en-US" sz="1400" dirty="0" err="1" smtClean="0"/>
                        <a:t>b</a:t>
                      </a:r>
                      <a:r>
                        <a:rPr lang="en-US" sz="1400" dirty="0" smtClean="0"/>
                        <a:t>-tags</a:t>
                      </a:r>
                      <a:endParaRPr lang="en-US" sz="1400" dirty="0"/>
                    </a:p>
                  </a:txBody>
                  <a:tcPr/>
                </a:tc>
                <a:tc>
                  <a:txBody>
                    <a:bodyPr/>
                    <a:lstStyle/>
                    <a:p>
                      <a:r>
                        <a:rPr lang="en-US" sz="1400" dirty="0" smtClean="0"/>
                        <a:t>3 </a:t>
                      </a:r>
                      <a:r>
                        <a:rPr lang="en-US" sz="1400" dirty="0" err="1" smtClean="0"/>
                        <a:t>b</a:t>
                      </a:r>
                      <a:r>
                        <a:rPr lang="en-US" sz="1400" dirty="0" smtClean="0"/>
                        <a:t>-tags</a:t>
                      </a:r>
                      <a:endParaRPr lang="en-US" sz="1400" dirty="0"/>
                    </a:p>
                  </a:txBody>
                  <a:tcPr/>
                </a:tc>
                <a:tc>
                  <a:txBody>
                    <a:bodyPr/>
                    <a:lstStyle/>
                    <a:p>
                      <a:r>
                        <a:rPr lang="en-US" sz="1400" dirty="0" smtClean="0"/>
                        <a:t>4 b-tags</a:t>
                      </a:r>
                      <a:endParaRPr lang="en-US" sz="1400" dirty="0"/>
                    </a:p>
                  </a:txBody>
                  <a:tcPr/>
                </a:tc>
              </a:tr>
              <a:tr h="430773">
                <a:tc>
                  <a:txBody>
                    <a:bodyPr/>
                    <a:lstStyle/>
                    <a:p>
                      <a:pPr>
                        <a:lnSpc>
                          <a:spcPct val="70000"/>
                        </a:lnSpc>
                      </a:pPr>
                      <a:r>
                        <a:rPr lang="en-US" sz="1600" dirty="0" smtClean="0"/>
                        <a:t>6 jets</a:t>
                      </a:r>
                      <a:endParaRPr lang="en-US" sz="1600" dirty="0"/>
                    </a:p>
                  </a:txBody>
                  <a:tcPr/>
                </a:tc>
                <a:tc rowSpan="3">
                  <a:txBody>
                    <a:bodyPr/>
                    <a:lstStyle/>
                    <a:p>
                      <a:pPr>
                        <a:lnSpc>
                          <a:spcPct val="70000"/>
                        </a:lnSpc>
                      </a:pPr>
                      <a:r>
                        <a:rPr lang="en-GB" sz="1600" dirty="0" smtClean="0"/>
                        <a:t>Used</a:t>
                      </a:r>
                      <a:r>
                        <a:rPr lang="en-GB" sz="1600" baseline="0" dirty="0" smtClean="0"/>
                        <a:t> to e</a:t>
                      </a:r>
                      <a:r>
                        <a:rPr lang="en-GB" sz="1600" dirty="0" smtClean="0"/>
                        <a:t>xtract </a:t>
                      </a:r>
                      <a:r>
                        <a:rPr lang="en-GB" sz="1600" dirty="0" err="1" smtClean="0"/>
                        <a:t>multijet</a:t>
                      </a:r>
                      <a:r>
                        <a:rPr lang="en-GB" sz="1600" dirty="0" smtClean="0"/>
                        <a:t> </a:t>
                      </a:r>
                      <a:r>
                        <a:rPr lang="en-GB" sz="1600" dirty="0" err="1" smtClean="0"/>
                        <a:t>backg</a:t>
                      </a:r>
                      <a:r>
                        <a:rPr lang="en-GB" sz="1600" dirty="0" smtClean="0"/>
                        <a:t>.</a:t>
                      </a:r>
                      <a:endParaRPr lang="en-GB" sz="1600" dirty="0"/>
                    </a:p>
                  </a:txBody>
                  <a:tcPr/>
                </a:tc>
                <a:tc>
                  <a:txBody>
                    <a:bodyPr/>
                    <a:lstStyle/>
                    <a:p>
                      <a:pPr algn="ctr">
                        <a:lnSpc>
                          <a:spcPct val="70000"/>
                        </a:lnSpc>
                      </a:pPr>
                      <a:r>
                        <a:rPr lang="en-US" sz="1600" dirty="0" smtClean="0">
                          <a:solidFill>
                            <a:srgbClr val="3366FF"/>
                          </a:solidFill>
                        </a:rPr>
                        <a:t>BDT</a:t>
                      </a:r>
                    </a:p>
                    <a:p>
                      <a:pPr algn="ctr">
                        <a:lnSpc>
                          <a:spcPct val="70000"/>
                        </a:lnSpc>
                      </a:pPr>
                      <a:r>
                        <a:rPr lang="en-US" sz="1600" dirty="0" smtClean="0">
                          <a:solidFill>
                            <a:srgbClr val="3366FF"/>
                          </a:solidFill>
                        </a:rPr>
                        <a:t>control</a:t>
                      </a:r>
                    </a:p>
                  </a:txBody>
                  <a:tcPr/>
                </a:tc>
                <a:tc>
                  <a:txBody>
                    <a:bodyPr/>
                    <a:lstStyle/>
                    <a:p>
                      <a:pPr algn="ctr">
                        <a:lnSpc>
                          <a:spcPct val="70000"/>
                        </a:lnSpc>
                      </a:pPr>
                      <a:r>
                        <a:rPr lang="en-US" sz="1600" dirty="0" smtClean="0">
                          <a:solidFill>
                            <a:srgbClr val="3366FF"/>
                          </a:solidFill>
                        </a:rPr>
                        <a:t>BDT</a:t>
                      </a:r>
                    </a:p>
                    <a:p>
                      <a:pPr algn="ctr">
                        <a:lnSpc>
                          <a:spcPct val="70000"/>
                        </a:lnSpc>
                      </a:pPr>
                      <a:r>
                        <a:rPr lang="en-US" sz="1600" dirty="0" smtClean="0">
                          <a:solidFill>
                            <a:srgbClr val="3366FF"/>
                          </a:solidFill>
                        </a:rPr>
                        <a:t>control</a:t>
                      </a:r>
                      <a:endParaRPr lang="en-US" sz="1600" dirty="0">
                        <a:solidFill>
                          <a:srgbClr val="3366FF"/>
                        </a:solidFill>
                      </a:endParaRPr>
                    </a:p>
                  </a:txBody>
                  <a:tcPr/>
                </a:tc>
              </a:tr>
              <a:tr h="430773">
                <a:tc>
                  <a:txBody>
                    <a:bodyPr/>
                    <a:lstStyle/>
                    <a:p>
                      <a:pPr>
                        <a:lnSpc>
                          <a:spcPct val="70000"/>
                        </a:lnSpc>
                      </a:pPr>
                      <a:r>
                        <a:rPr lang="en-US" sz="1600" dirty="0" smtClean="0"/>
                        <a:t>7 jets</a:t>
                      </a:r>
                      <a:endParaRPr lang="en-US" sz="1600" dirty="0"/>
                    </a:p>
                  </a:txBody>
                  <a:tcPr/>
                </a:tc>
                <a:tc vMerge="1">
                  <a:txBody>
                    <a:bodyPr/>
                    <a:lstStyle/>
                    <a:p>
                      <a:endParaRPr lang="en-GB" dirty="0"/>
                    </a:p>
                  </a:txBody>
                  <a:tcPr/>
                </a:tc>
                <a:tc>
                  <a:txBody>
                    <a:bodyPr/>
                    <a:lstStyle/>
                    <a:p>
                      <a:pPr algn="ctr">
                        <a:lnSpc>
                          <a:spcPct val="70000"/>
                        </a:lnSpc>
                      </a:pPr>
                      <a:r>
                        <a:rPr lang="en-US" sz="1600" dirty="0" smtClean="0">
                          <a:solidFill>
                            <a:srgbClr val="FF0000"/>
                          </a:solidFill>
                        </a:rPr>
                        <a:t>BDT</a:t>
                      </a:r>
                    </a:p>
                    <a:p>
                      <a:pPr algn="ctr">
                        <a:lnSpc>
                          <a:spcPct val="70000"/>
                        </a:lnSpc>
                      </a:pPr>
                      <a:r>
                        <a:rPr lang="en-US" sz="1600" dirty="0" smtClean="0">
                          <a:solidFill>
                            <a:srgbClr val="FF0000"/>
                          </a:solidFill>
                        </a:rPr>
                        <a:t>signal</a:t>
                      </a:r>
                      <a:endParaRPr lang="en-US" sz="1600" dirty="0">
                        <a:solidFill>
                          <a:srgbClr val="FF0000"/>
                        </a:solidFill>
                      </a:endParaRPr>
                    </a:p>
                  </a:txBody>
                  <a:tcPr/>
                </a:tc>
                <a:tc>
                  <a:txBody>
                    <a:bodyPr/>
                    <a:lstStyle/>
                    <a:p>
                      <a:pPr algn="ctr">
                        <a:lnSpc>
                          <a:spcPct val="70000"/>
                        </a:lnSpc>
                      </a:pPr>
                      <a:r>
                        <a:rPr lang="en-US" sz="1600" dirty="0" smtClean="0">
                          <a:solidFill>
                            <a:srgbClr val="FF0000"/>
                          </a:solidFill>
                        </a:rPr>
                        <a:t>BDT</a:t>
                      </a:r>
                    </a:p>
                    <a:p>
                      <a:pPr algn="ctr">
                        <a:lnSpc>
                          <a:spcPct val="70000"/>
                        </a:lnSpc>
                      </a:pPr>
                      <a:r>
                        <a:rPr lang="en-US" sz="1600" dirty="0" smtClean="0">
                          <a:solidFill>
                            <a:srgbClr val="FF0000"/>
                          </a:solidFill>
                        </a:rPr>
                        <a:t>signal</a:t>
                      </a:r>
                      <a:endParaRPr lang="en-US" sz="1600" dirty="0">
                        <a:solidFill>
                          <a:srgbClr val="FF0000"/>
                        </a:solidFill>
                      </a:endParaRPr>
                    </a:p>
                  </a:txBody>
                  <a:tcPr/>
                </a:tc>
              </a:tr>
              <a:tr h="430773">
                <a:tc>
                  <a:txBody>
                    <a:bodyPr/>
                    <a:lstStyle/>
                    <a:p>
                      <a:pPr>
                        <a:lnSpc>
                          <a:spcPct val="70000"/>
                        </a:lnSpc>
                      </a:pPr>
                      <a:r>
                        <a:rPr lang="en-US" sz="1600" dirty="0" smtClean="0"/>
                        <a:t>≥8 jets</a:t>
                      </a:r>
                      <a:endParaRPr lang="en-US" sz="1600" dirty="0"/>
                    </a:p>
                  </a:txBody>
                  <a:tcPr/>
                </a:tc>
                <a:tc vMerge="1">
                  <a:txBody>
                    <a:bodyPr/>
                    <a:lstStyle/>
                    <a:p>
                      <a:endParaRPr lang="en-GB" dirty="0"/>
                    </a:p>
                  </a:txBody>
                  <a:tcPr/>
                </a:tc>
                <a:tc>
                  <a:txBody>
                    <a:bodyPr/>
                    <a:lstStyle/>
                    <a:p>
                      <a:pPr algn="ctr">
                        <a:lnSpc>
                          <a:spcPct val="70000"/>
                        </a:lnSpc>
                      </a:pPr>
                      <a:r>
                        <a:rPr lang="en-US" sz="1600" dirty="0" smtClean="0">
                          <a:solidFill>
                            <a:srgbClr val="FF0000"/>
                          </a:solidFill>
                        </a:rPr>
                        <a:t>BDT</a:t>
                      </a:r>
                    </a:p>
                    <a:p>
                      <a:pPr algn="ctr">
                        <a:lnSpc>
                          <a:spcPct val="70000"/>
                        </a:lnSpc>
                      </a:pPr>
                      <a:r>
                        <a:rPr lang="en-US" sz="1600" dirty="0" smtClean="0">
                          <a:solidFill>
                            <a:srgbClr val="FF0000"/>
                          </a:solidFill>
                        </a:rPr>
                        <a:t>signal</a:t>
                      </a:r>
                      <a:endParaRPr lang="en-US" sz="1600" dirty="0">
                        <a:solidFill>
                          <a:srgbClr val="FF0000"/>
                        </a:solidFill>
                      </a:endParaRPr>
                    </a:p>
                  </a:txBody>
                  <a:tcPr/>
                </a:tc>
                <a:tc>
                  <a:txBody>
                    <a:bodyPr/>
                    <a:lstStyle/>
                    <a:p>
                      <a:pPr algn="ctr">
                        <a:lnSpc>
                          <a:spcPct val="70000"/>
                        </a:lnSpc>
                      </a:pPr>
                      <a:r>
                        <a:rPr lang="en-US" sz="1600" dirty="0" smtClean="0">
                          <a:solidFill>
                            <a:srgbClr val="FF0000"/>
                          </a:solidFill>
                        </a:rPr>
                        <a:t>BDT</a:t>
                      </a:r>
                    </a:p>
                    <a:p>
                      <a:pPr algn="ctr">
                        <a:lnSpc>
                          <a:spcPct val="70000"/>
                        </a:lnSpc>
                      </a:pPr>
                      <a:r>
                        <a:rPr lang="en-US" sz="1600" dirty="0" smtClean="0">
                          <a:solidFill>
                            <a:srgbClr val="FF0000"/>
                          </a:solidFill>
                        </a:rPr>
                        <a:t>signal</a:t>
                      </a:r>
                      <a:endParaRPr lang="en-US" sz="1600" dirty="0">
                        <a:solidFill>
                          <a:srgbClr val="FF0000"/>
                        </a:solidFill>
                      </a:endParaRPr>
                    </a:p>
                  </a:txBody>
                  <a:tcPr/>
                </a:tc>
              </a:tr>
            </a:tbl>
          </a:graphicData>
        </a:graphic>
      </p:graphicFrame>
      <p:pic>
        <p:nvPicPr>
          <p:cNvPr id="10" name="Picture 9"/>
          <p:cNvPicPr>
            <a:picLocks noChangeAspect="1"/>
          </p:cNvPicPr>
          <p:nvPr/>
        </p:nvPicPr>
        <p:blipFill>
          <a:blip r:embed="rId4"/>
          <a:stretch>
            <a:fillRect/>
          </a:stretch>
        </p:blipFill>
        <p:spPr>
          <a:xfrm>
            <a:off x="6267786" y="4181637"/>
            <a:ext cx="2872164" cy="2428060"/>
          </a:xfrm>
          <a:prstGeom prst="rect">
            <a:avLst/>
          </a:prstGeom>
        </p:spPr>
      </p:pic>
      <p:sp>
        <p:nvSpPr>
          <p:cNvPr id="16" name="Date Placeholder 15"/>
          <p:cNvSpPr>
            <a:spLocks noGrp="1"/>
          </p:cNvSpPr>
          <p:nvPr>
            <p:ph type="dt" sz="half" idx="10"/>
          </p:nvPr>
        </p:nvSpPr>
        <p:spPr>
          <a:xfrm>
            <a:off x="457200" y="6495760"/>
            <a:ext cx="2133600" cy="365125"/>
          </a:xfrm>
        </p:spPr>
        <p:txBody>
          <a:bodyPr/>
          <a:lstStyle/>
          <a:p>
            <a:r>
              <a:rPr lang="en-US" smtClean="0"/>
              <a:t>4/07/16</a:t>
            </a:r>
            <a:endParaRPr lang="en-GB"/>
          </a:p>
        </p:txBody>
      </p:sp>
      <p:sp>
        <p:nvSpPr>
          <p:cNvPr id="17" name="Footer Placeholder 16"/>
          <p:cNvSpPr>
            <a:spLocks noGrp="1"/>
          </p:cNvSpPr>
          <p:nvPr>
            <p:ph type="ftr" sz="quarter" idx="11"/>
          </p:nvPr>
        </p:nvSpPr>
        <p:spPr>
          <a:xfrm>
            <a:off x="3124200" y="6495760"/>
            <a:ext cx="2895600" cy="365125"/>
          </a:xfrm>
        </p:spPr>
        <p:txBody>
          <a:bodyPr/>
          <a:lstStyle/>
          <a:p>
            <a:r>
              <a:rPr lang="en-GB" smtClean="0"/>
              <a:t>Ricardo Gonçalo - SUSY'16</a:t>
            </a:r>
            <a:endParaRPr lang="en-GB"/>
          </a:p>
        </p:txBody>
      </p:sp>
      <p:sp>
        <p:nvSpPr>
          <p:cNvPr id="18" name="Slide Number Placeholder 17"/>
          <p:cNvSpPr>
            <a:spLocks noGrp="1"/>
          </p:cNvSpPr>
          <p:nvPr>
            <p:ph type="sldNum" sz="quarter" idx="12"/>
          </p:nvPr>
        </p:nvSpPr>
        <p:spPr>
          <a:xfrm>
            <a:off x="6553200" y="6495760"/>
            <a:ext cx="2133600" cy="365125"/>
          </a:xfrm>
        </p:spPr>
        <p:txBody>
          <a:bodyPr/>
          <a:lstStyle/>
          <a:p>
            <a:fld id="{D5FF722C-CA73-F54B-B68D-F4FB7F20AD28}" type="slidenum">
              <a:rPr lang="en-GB" smtClean="0"/>
              <a:t>14</a:t>
            </a:fld>
            <a:endParaRPr lang="en-GB"/>
          </a:p>
        </p:txBody>
      </p:sp>
    </p:spTree>
    <p:extLst>
      <p:ext uri="{BB962C8B-B14F-4D97-AF65-F5344CB8AC3E}">
        <p14:creationId xmlns:p14="http://schemas.microsoft.com/office/powerpoint/2010/main" val="2022123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8913"/>
          </a:xfrm>
        </p:spPr>
        <p:txBody>
          <a:bodyPr>
            <a:normAutofit fontScale="90000"/>
          </a:bodyPr>
          <a:lstStyle/>
          <a:p>
            <a:r>
              <a:rPr lang="en-US" dirty="0" smtClean="0">
                <a:solidFill>
                  <a:srgbClr val="FFFFFF"/>
                </a:solidFill>
              </a:rPr>
              <a:t>Results</a:t>
            </a:r>
            <a:endParaRPr lang="en-GB" dirty="0">
              <a:solidFill>
                <a:srgbClr val="FFFFFF"/>
              </a:solidFill>
            </a:endParaRPr>
          </a:p>
        </p:txBody>
      </p:sp>
      <p:sp>
        <p:nvSpPr>
          <p:cNvPr id="3" name="Content Placeholder 2"/>
          <p:cNvSpPr>
            <a:spLocks noGrp="1"/>
          </p:cNvSpPr>
          <p:nvPr>
            <p:ph idx="1"/>
          </p:nvPr>
        </p:nvSpPr>
        <p:spPr>
          <a:xfrm>
            <a:off x="194236" y="1140355"/>
            <a:ext cx="6010036" cy="2682236"/>
          </a:xfrm>
        </p:spPr>
        <p:txBody>
          <a:bodyPr>
            <a:normAutofit fontScale="62500" lnSpcReduction="20000"/>
          </a:bodyPr>
          <a:lstStyle/>
          <a:p>
            <a:r>
              <a:rPr lang="en-US" dirty="0" smtClean="0">
                <a:solidFill>
                  <a:srgbClr val="FFFFFF"/>
                </a:solidFill>
              </a:rPr>
              <a:t>Profile likelihood fit to BDT output in 6 regions</a:t>
            </a:r>
          </a:p>
          <a:p>
            <a:pPr lvl="1"/>
            <a:r>
              <a:rPr lang="en-US" dirty="0">
                <a:solidFill>
                  <a:srgbClr val="FFFFFF"/>
                </a:solidFill>
              </a:rPr>
              <a:t>D</a:t>
            </a:r>
            <a:r>
              <a:rPr lang="en-US" dirty="0" smtClean="0">
                <a:solidFill>
                  <a:srgbClr val="FFFFFF"/>
                </a:solidFill>
              </a:rPr>
              <a:t>etermine signal strength μ </a:t>
            </a:r>
            <a:r>
              <a:rPr lang="en-GB" dirty="0" smtClean="0">
                <a:solidFill>
                  <a:srgbClr val="FFFFFF"/>
                </a:solidFill>
              </a:rPr>
              <a:t>= </a:t>
            </a:r>
            <a:r>
              <a:rPr lang="en-GB" dirty="0" err="1">
                <a:solidFill>
                  <a:srgbClr val="FFFFFF"/>
                </a:solidFill>
              </a:rPr>
              <a:t>σ</a:t>
            </a:r>
            <a:r>
              <a:rPr lang="en-GB" baseline="-25000" dirty="0" err="1">
                <a:solidFill>
                  <a:srgbClr val="FFFFFF"/>
                </a:solidFill>
              </a:rPr>
              <a:t>obs</a:t>
            </a:r>
            <a:r>
              <a:rPr lang="en-GB" baseline="-25000" dirty="0">
                <a:solidFill>
                  <a:srgbClr val="FFFFFF"/>
                </a:solidFill>
              </a:rPr>
              <a:t>.</a:t>
            </a:r>
            <a:r>
              <a:rPr lang="en-GB" dirty="0">
                <a:solidFill>
                  <a:srgbClr val="FFFFFF"/>
                </a:solidFill>
              </a:rPr>
              <a:t>/</a:t>
            </a:r>
            <a:r>
              <a:rPr lang="en-GB" dirty="0" err="1">
                <a:solidFill>
                  <a:srgbClr val="FFFFFF"/>
                </a:solidFill>
              </a:rPr>
              <a:t>σ</a:t>
            </a:r>
            <a:r>
              <a:rPr lang="en-GB" baseline="-25000" dirty="0" err="1">
                <a:solidFill>
                  <a:srgbClr val="FFFFFF"/>
                </a:solidFill>
              </a:rPr>
              <a:t>SM</a:t>
            </a:r>
            <a:r>
              <a:rPr lang="en-US" dirty="0" smtClean="0">
                <a:solidFill>
                  <a:srgbClr val="FFFFFF"/>
                </a:solidFill>
              </a:rPr>
              <a:t>  </a:t>
            </a:r>
          </a:p>
          <a:p>
            <a:pPr lvl="1"/>
            <a:r>
              <a:rPr lang="en-US" dirty="0" smtClean="0">
                <a:solidFill>
                  <a:srgbClr val="FFFFFF"/>
                </a:solidFill>
              </a:rPr>
              <a:t>Constrains normalization of each background as nuisance parameter</a:t>
            </a:r>
          </a:p>
          <a:p>
            <a:pPr lvl="1"/>
            <a:r>
              <a:rPr lang="en-US" dirty="0" err="1" smtClean="0">
                <a:solidFill>
                  <a:srgbClr val="FFFFFF"/>
                </a:solidFill>
              </a:rPr>
              <a:t>Multijet</a:t>
            </a:r>
            <a:r>
              <a:rPr lang="en-US" dirty="0" smtClean="0">
                <a:solidFill>
                  <a:srgbClr val="FFFFFF"/>
                </a:solidFill>
              </a:rPr>
              <a:t> background free parameter (like μ but unlike simulated backgrounds)</a:t>
            </a:r>
          </a:p>
          <a:p>
            <a:r>
              <a:rPr lang="en-GB" dirty="0" smtClean="0">
                <a:solidFill>
                  <a:srgbClr val="FFFFFF"/>
                </a:solidFill>
              </a:rPr>
              <a:t>Fit results: </a:t>
            </a:r>
          </a:p>
          <a:p>
            <a:pPr lvl="1"/>
            <a:r>
              <a:rPr lang="en-US" dirty="0" smtClean="0">
                <a:solidFill>
                  <a:srgbClr val="FFFFFF"/>
                </a:solidFill>
              </a:rPr>
              <a:t>Best fit μ = 1.6 ± 2.6</a:t>
            </a:r>
            <a:endParaRPr lang="en-GB" dirty="0">
              <a:solidFill>
                <a:srgbClr val="FFFFFF"/>
              </a:solidFill>
            </a:endParaRPr>
          </a:p>
          <a:p>
            <a:pPr lvl="1"/>
            <a:r>
              <a:rPr lang="en-GB" dirty="0" smtClean="0">
                <a:solidFill>
                  <a:srgbClr val="FFFFFF"/>
                </a:solidFill>
              </a:rPr>
              <a:t>Limits at 95% CL: </a:t>
            </a:r>
            <a:r>
              <a:rPr lang="en-US" dirty="0" smtClean="0">
                <a:solidFill>
                  <a:srgbClr val="FFFFFF"/>
                </a:solidFill>
              </a:rPr>
              <a:t>μ &lt; 6.4 (expected 5.4)</a:t>
            </a:r>
            <a:r>
              <a:rPr lang="en-GB" dirty="0" smtClean="0">
                <a:solidFill>
                  <a:srgbClr val="FFFFFF"/>
                </a:solidFill>
              </a:rPr>
              <a:t> </a:t>
            </a:r>
            <a:endParaRPr lang="en-GB" dirty="0">
              <a:solidFill>
                <a:srgbClr val="FFFFFF"/>
              </a:solidFill>
            </a:endParaRPr>
          </a:p>
          <a:p>
            <a:endParaRPr lang="en-GB" dirty="0">
              <a:solidFill>
                <a:srgbClr val="FFFFFF"/>
              </a:solidFill>
            </a:endParaRPr>
          </a:p>
        </p:txBody>
      </p:sp>
      <p:sp>
        <p:nvSpPr>
          <p:cNvPr id="13" name="TextBox 12"/>
          <p:cNvSpPr txBox="1"/>
          <p:nvPr/>
        </p:nvSpPr>
        <p:spPr>
          <a:xfrm>
            <a:off x="5137524" y="44825"/>
            <a:ext cx="4006476" cy="369332"/>
          </a:xfrm>
          <a:prstGeom prst="rect">
            <a:avLst/>
          </a:prstGeom>
          <a:noFill/>
        </p:spPr>
        <p:txBody>
          <a:bodyPr wrap="square" rtlCol="0">
            <a:spAutoFit/>
          </a:bodyPr>
          <a:lstStyle/>
          <a:p>
            <a:pPr algn="r"/>
            <a:r>
              <a:rPr lang="en-GB" dirty="0">
                <a:solidFill>
                  <a:schemeClr val="bg1"/>
                </a:solidFill>
              </a:rPr>
              <a:t>JHEP 05 (2016) 160</a:t>
            </a:r>
            <a:endParaRPr lang="en-GB" dirty="0" smtClean="0">
              <a:solidFill>
                <a:schemeClr val="bg1"/>
              </a:solidFill>
            </a:endParaRPr>
          </a:p>
        </p:txBody>
      </p:sp>
      <p:pic>
        <p:nvPicPr>
          <p:cNvPr id="4" name="Picture 3"/>
          <p:cNvPicPr>
            <a:picLocks noChangeAspect="1"/>
          </p:cNvPicPr>
          <p:nvPr/>
        </p:nvPicPr>
        <p:blipFill>
          <a:blip r:embed="rId2"/>
          <a:stretch>
            <a:fillRect/>
          </a:stretch>
        </p:blipFill>
        <p:spPr>
          <a:xfrm>
            <a:off x="74705" y="3881806"/>
            <a:ext cx="8949765" cy="2584049"/>
          </a:xfrm>
          <a:prstGeom prst="rect">
            <a:avLst/>
          </a:prstGeom>
        </p:spPr>
      </p:pic>
      <p:pic>
        <p:nvPicPr>
          <p:cNvPr id="5" name="Picture 4"/>
          <p:cNvPicPr>
            <a:picLocks noChangeAspect="1"/>
          </p:cNvPicPr>
          <p:nvPr/>
        </p:nvPicPr>
        <p:blipFill>
          <a:blip r:embed="rId3"/>
          <a:stretch>
            <a:fillRect/>
          </a:stretch>
        </p:blipFill>
        <p:spPr>
          <a:xfrm>
            <a:off x="6201717" y="1140354"/>
            <a:ext cx="2822753" cy="2741451"/>
          </a:xfrm>
          <a:prstGeom prst="rect">
            <a:avLst/>
          </a:prstGeom>
        </p:spPr>
      </p:pic>
      <p:sp>
        <p:nvSpPr>
          <p:cNvPr id="6" name="Date Placeholder 5"/>
          <p:cNvSpPr>
            <a:spLocks noGrp="1"/>
          </p:cNvSpPr>
          <p:nvPr>
            <p:ph type="dt" sz="half" idx="10"/>
          </p:nvPr>
        </p:nvSpPr>
        <p:spPr>
          <a:xfrm>
            <a:off x="457200" y="6418310"/>
            <a:ext cx="2133600" cy="365125"/>
          </a:xfrm>
        </p:spPr>
        <p:txBody>
          <a:bodyPr/>
          <a:lstStyle/>
          <a:p>
            <a:r>
              <a:rPr lang="en-US" smtClean="0"/>
              <a:t>4/07/16</a:t>
            </a:r>
            <a:endParaRPr lang="en-GB"/>
          </a:p>
        </p:txBody>
      </p:sp>
      <p:sp>
        <p:nvSpPr>
          <p:cNvPr id="7" name="Footer Placeholder 6"/>
          <p:cNvSpPr>
            <a:spLocks noGrp="1"/>
          </p:cNvSpPr>
          <p:nvPr>
            <p:ph type="ftr" sz="quarter" idx="11"/>
          </p:nvPr>
        </p:nvSpPr>
        <p:spPr>
          <a:xfrm>
            <a:off x="3124200" y="6418310"/>
            <a:ext cx="2895600" cy="365125"/>
          </a:xfrm>
        </p:spPr>
        <p:txBody>
          <a:bodyPr/>
          <a:lstStyle/>
          <a:p>
            <a:r>
              <a:rPr lang="en-GB" smtClean="0"/>
              <a:t>Ricardo Gonçalo - SUSY'16</a:t>
            </a:r>
            <a:endParaRPr lang="en-GB"/>
          </a:p>
        </p:txBody>
      </p:sp>
      <p:sp>
        <p:nvSpPr>
          <p:cNvPr id="9" name="Slide Number Placeholder 8"/>
          <p:cNvSpPr>
            <a:spLocks noGrp="1"/>
          </p:cNvSpPr>
          <p:nvPr>
            <p:ph type="sldNum" sz="quarter" idx="12"/>
          </p:nvPr>
        </p:nvSpPr>
        <p:spPr>
          <a:xfrm>
            <a:off x="6553200" y="6418310"/>
            <a:ext cx="2133600" cy="365125"/>
          </a:xfrm>
        </p:spPr>
        <p:txBody>
          <a:bodyPr/>
          <a:lstStyle/>
          <a:p>
            <a:fld id="{D5FF722C-CA73-F54B-B68D-F4FB7F20AD28}" type="slidenum">
              <a:rPr lang="en-GB" smtClean="0"/>
              <a:t>15</a:t>
            </a:fld>
            <a:endParaRPr lang="en-GB"/>
          </a:p>
        </p:txBody>
      </p:sp>
      <p:sp>
        <p:nvSpPr>
          <p:cNvPr id="10" name="Rectangle 9"/>
          <p:cNvSpPr/>
          <p:nvPr/>
        </p:nvSpPr>
        <p:spPr>
          <a:xfrm>
            <a:off x="7824680" y="3889662"/>
            <a:ext cx="1199790" cy="254699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99904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50" y="3370932"/>
            <a:ext cx="9139950" cy="294381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414156"/>
            <a:ext cx="8229600" cy="622391"/>
          </a:xfrm>
        </p:spPr>
        <p:txBody>
          <a:bodyPr>
            <a:normAutofit fontScale="90000"/>
          </a:bodyPr>
          <a:lstStyle/>
          <a:p>
            <a:r>
              <a:rPr lang="en-GB" dirty="0" err="1" smtClean="0">
                <a:solidFill>
                  <a:schemeClr val="bg1"/>
                </a:solidFill>
              </a:rPr>
              <a:t>ttH</a:t>
            </a:r>
            <a:r>
              <a:rPr lang="en-GB" dirty="0" smtClean="0">
                <a:solidFill>
                  <a:schemeClr val="bg1"/>
                </a:solidFill>
              </a:rPr>
              <a:t> combination</a:t>
            </a:r>
            <a:endParaRPr lang="en-GB" dirty="0">
              <a:solidFill>
                <a:schemeClr val="bg1"/>
              </a:solidFill>
            </a:endParaRPr>
          </a:p>
        </p:txBody>
      </p:sp>
      <p:sp>
        <p:nvSpPr>
          <p:cNvPr id="3" name="Content Placeholder 2"/>
          <p:cNvSpPr>
            <a:spLocks noGrp="1"/>
          </p:cNvSpPr>
          <p:nvPr>
            <p:ph idx="1"/>
          </p:nvPr>
        </p:nvSpPr>
        <p:spPr>
          <a:xfrm>
            <a:off x="131385" y="1211738"/>
            <a:ext cx="5800823" cy="2167701"/>
          </a:xfrm>
        </p:spPr>
        <p:txBody>
          <a:bodyPr>
            <a:normAutofit fontScale="62500" lnSpcReduction="20000"/>
          </a:bodyPr>
          <a:lstStyle/>
          <a:p>
            <a:r>
              <a:rPr lang="en-GB" dirty="0" smtClean="0">
                <a:solidFill>
                  <a:srgbClr val="FFFFFF"/>
                </a:solidFill>
              </a:rPr>
              <a:t>ATLAS combined all above analyses to get final LHC Run 1 sensitivity</a:t>
            </a:r>
          </a:p>
          <a:p>
            <a:r>
              <a:rPr lang="en-GB" dirty="0">
                <a:solidFill>
                  <a:srgbClr val="FFFFFF"/>
                </a:solidFill>
                <a:sym typeface="Wingdings"/>
              </a:rPr>
              <a:t>LHC Run 1 ATLAS b</a:t>
            </a:r>
            <a:r>
              <a:rPr lang="en-GB" dirty="0" smtClean="0">
                <a:solidFill>
                  <a:srgbClr val="FFFFFF"/>
                </a:solidFill>
              </a:rPr>
              <a:t>est fit: </a:t>
            </a:r>
            <a:r>
              <a:rPr lang="en-GB" dirty="0" err="1" smtClean="0">
                <a:solidFill>
                  <a:srgbClr val="FFFFFF"/>
                </a:solidFill>
              </a:rPr>
              <a:t>μ</a:t>
            </a:r>
            <a:r>
              <a:rPr lang="en-GB" baseline="-25000" dirty="0" err="1" smtClean="0">
                <a:solidFill>
                  <a:srgbClr val="FFFFFF"/>
                </a:solidFill>
              </a:rPr>
              <a:t>ttH</a:t>
            </a:r>
            <a:r>
              <a:rPr lang="en-GB" dirty="0" smtClean="0">
                <a:solidFill>
                  <a:srgbClr val="FFFFFF"/>
                </a:solidFill>
              </a:rPr>
              <a:t> </a:t>
            </a:r>
            <a:r>
              <a:rPr lang="en-GB" dirty="0" smtClean="0">
                <a:solidFill>
                  <a:srgbClr val="FFFFFF"/>
                </a:solidFill>
              </a:rPr>
              <a:t>= </a:t>
            </a:r>
            <a:r>
              <a:rPr lang="en-GB" dirty="0">
                <a:solidFill>
                  <a:srgbClr val="FFFFFF"/>
                </a:solidFill>
              </a:rPr>
              <a:t>1.7 ± </a:t>
            </a:r>
            <a:r>
              <a:rPr lang="en-GB" dirty="0" smtClean="0">
                <a:solidFill>
                  <a:srgbClr val="FFFFFF"/>
                </a:solidFill>
              </a:rPr>
              <a:t>0.8</a:t>
            </a:r>
            <a:endParaRPr lang="en-GB" dirty="0" smtClean="0">
              <a:solidFill>
                <a:srgbClr val="FFFFFF"/>
              </a:solidFill>
              <a:sym typeface="Wingdings"/>
            </a:endParaRPr>
          </a:p>
          <a:p>
            <a:r>
              <a:rPr lang="en-GB" dirty="0">
                <a:solidFill>
                  <a:srgbClr val="FFFFFF"/>
                </a:solidFill>
              </a:rPr>
              <a:t>Compatible with SM signal (</a:t>
            </a:r>
            <a:r>
              <a:rPr lang="en-GB" dirty="0" err="1">
                <a:solidFill>
                  <a:srgbClr val="FFFFFF"/>
                </a:solidFill>
              </a:rPr>
              <a:t>μ</a:t>
            </a:r>
            <a:r>
              <a:rPr lang="en-GB" baseline="-25000" dirty="0" err="1">
                <a:solidFill>
                  <a:srgbClr val="FFFFFF"/>
                </a:solidFill>
              </a:rPr>
              <a:t>ttH</a:t>
            </a:r>
            <a:r>
              <a:rPr lang="en-GB" dirty="0">
                <a:solidFill>
                  <a:srgbClr val="FFFFFF"/>
                </a:solidFill>
              </a:rPr>
              <a:t> = 1) within </a:t>
            </a:r>
            <a:r>
              <a:rPr lang="en-GB" dirty="0" smtClean="0">
                <a:solidFill>
                  <a:srgbClr val="FFFFFF"/>
                </a:solidFill>
              </a:rPr>
              <a:t>1σ</a:t>
            </a:r>
            <a:endParaRPr lang="en-GB" dirty="0">
              <a:solidFill>
                <a:srgbClr val="FFFFFF"/>
              </a:solidFill>
            </a:endParaRPr>
          </a:p>
          <a:p>
            <a:r>
              <a:rPr lang="en-GB" dirty="0" smtClean="0">
                <a:solidFill>
                  <a:srgbClr val="FFFFFF"/>
                </a:solidFill>
              </a:rPr>
              <a:t>2σ </a:t>
            </a:r>
            <a:r>
              <a:rPr lang="en-GB" dirty="0">
                <a:solidFill>
                  <a:srgbClr val="FFFFFF"/>
                </a:solidFill>
              </a:rPr>
              <a:t>above  </a:t>
            </a:r>
            <a:r>
              <a:rPr lang="en-GB" dirty="0" err="1">
                <a:solidFill>
                  <a:srgbClr val="FFFFFF"/>
                </a:solidFill>
              </a:rPr>
              <a:t>μ</a:t>
            </a:r>
            <a:r>
              <a:rPr lang="en-GB" baseline="-25000" dirty="0" err="1">
                <a:solidFill>
                  <a:srgbClr val="FFFFFF"/>
                </a:solidFill>
              </a:rPr>
              <a:t>ttH</a:t>
            </a:r>
            <a:r>
              <a:rPr lang="en-GB" dirty="0">
                <a:solidFill>
                  <a:srgbClr val="FFFFFF"/>
                </a:solidFill>
              </a:rPr>
              <a:t> = 0 (background-only hypothesis)</a:t>
            </a:r>
          </a:p>
          <a:p>
            <a:r>
              <a:rPr lang="en-GB" dirty="0" smtClean="0">
                <a:solidFill>
                  <a:srgbClr val="FFFFFF"/>
                </a:solidFill>
              </a:rPr>
              <a:t>95</a:t>
            </a:r>
            <a:r>
              <a:rPr lang="en-GB" dirty="0" smtClean="0">
                <a:solidFill>
                  <a:srgbClr val="FFFFFF"/>
                </a:solidFill>
              </a:rPr>
              <a:t>% CL limit</a:t>
            </a:r>
            <a:r>
              <a:rPr lang="en-GB" dirty="0">
                <a:solidFill>
                  <a:srgbClr val="FFFFFF"/>
                </a:solidFill>
              </a:rPr>
              <a:t>: </a:t>
            </a:r>
            <a:r>
              <a:rPr lang="en-GB" dirty="0" err="1">
                <a:solidFill>
                  <a:srgbClr val="FFFFFF"/>
                </a:solidFill>
              </a:rPr>
              <a:t>μ</a:t>
            </a:r>
            <a:r>
              <a:rPr lang="en-GB" baseline="-25000" dirty="0" err="1" smtClean="0">
                <a:solidFill>
                  <a:srgbClr val="FFFFFF"/>
                </a:solidFill>
              </a:rPr>
              <a:t>ttH</a:t>
            </a:r>
            <a:r>
              <a:rPr lang="en-GB" dirty="0" smtClean="0">
                <a:solidFill>
                  <a:srgbClr val="FFFFFF"/>
                </a:solidFill>
              </a:rPr>
              <a:t> </a:t>
            </a:r>
            <a:r>
              <a:rPr lang="en-GB" dirty="0" smtClean="0">
                <a:solidFill>
                  <a:srgbClr val="FFFFFF"/>
                </a:solidFill>
              </a:rPr>
              <a:t>&lt; 3.1 </a:t>
            </a:r>
            <a:r>
              <a:rPr lang="en-GB" dirty="0">
                <a:solidFill>
                  <a:srgbClr val="FFFFFF"/>
                </a:solidFill>
              </a:rPr>
              <a:t>× SM (</a:t>
            </a:r>
            <a:r>
              <a:rPr lang="en-GB" dirty="0" err="1">
                <a:solidFill>
                  <a:srgbClr val="FFFFFF"/>
                </a:solidFill>
              </a:rPr>
              <a:t>obs</a:t>
            </a:r>
            <a:r>
              <a:rPr lang="en-GB" dirty="0" smtClean="0">
                <a:solidFill>
                  <a:srgbClr val="FFFFFF"/>
                </a:solidFill>
              </a:rPr>
              <a:t>) / </a:t>
            </a:r>
            <a:r>
              <a:rPr lang="en-GB" dirty="0">
                <a:solidFill>
                  <a:srgbClr val="FFFFFF"/>
                </a:solidFill>
              </a:rPr>
              <a:t>1.4 × SM (</a:t>
            </a:r>
            <a:r>
              <a:rPr lang="en-GB" dirty="0" err="1" smtClean="0">
                <a:solidFill>
                  <a:srgbClr val="FFFFFF"/>
                </a:solidFill>
              </a:rPr>
              <a:t>exp</a:t>
            </a:r>
            <a:r>
              <a:rPr lang="en-GB" dirty="0" smtClean="0">
                <a:solidFill>
                  <a:srgbClr val="FFFFFF"/>
                </a:solidFill>
              </a:rPr>
              <a:t>)</a:t>
            </a:r>
            <a:endParaRPr lang="en-GB" dirty="0">
              <a:solidFill>
                <a:srgbClr val="FFFFFF"/>
              </a:solidFill>
            </a:endParaRPr>
          </a:p>
        </p:txBody>
      </p:sp>
      <p:sp>
        <p:nvSpPr>
          <p:cNvPr id="4" name="TextBox 3"/>
          <p:cNvSpPr txBox="1"/>
          <p:nvPr/>
        </p:nvSpPr>
        <p:spPr>
          <a:xfrm>
            <a:off x="5137524" y="44825"/>
            <a:ext cx="4006476" cy="369332"/>
          </a:xfrm>
          <a:prstGeom prst="rect">
            <a:avLst/>
          </a:prstGeom>
          <a:noFill/>
        </p:spPr>
        <p:txBody>
          <a:bodyPr wrap="square" rtlCol="0">
            <a:spAutoFit/>
          </a:bodyPr>
          <a:lstStyle/>
          <a:p>
            <a:pPr algn="r"/>
            <a:r>
              <a:rPr lang="en-GB" dirty="0">
                <a:solidFill>
                  <a:schemeClr val="bg1"/>
                </a:solidFill>
              </a:rPr>
              <a:t>JHEP 05 (2016) 160</a:t>
            </a:r>
            <a:endParaRPr lang="en-GB" dirty="0" smtClean="0">
              <a:solidFill>
                <a:schemeClr val="bg1"/>
              </a:solidFill>
            </a:endParaRPr>
          </a:p>
        </p:txBody>
      </p:sp>
      <p:pic>
        <p:nvPicPr>
          <p:cNvPr id="5" name="Picture 4"/>
          <p:cNvPicPr>
            <a:picLocks noChangeAspect="1"/>
          </p:cNvPicPr>
          <p:nvPr/>
        </p:nvPicPr>
        <p:blipFill>
          <a:blip r:embed="rId2"/>
          <a:stretch>
            <a:fillRect/>
          </a:stretch>
        </p:blipFill>
        <p:spPr>
          <a:xfrm>
            <a:off x="457200" y="3370932"/>
            <a:ext cx="3950447" cy="2842565"/>
          </a:xfrm>
          <a:prstGeom prst="rect">
            <a:avLst/>
          </a:prstGeom>
        </p:spPr>
      </p:pic>
      <p:pic>
        <p:nvPicPr>
          <p:cNvPr id="6" name="Picture 5"/>
          <p:cNvPicPr>
            <a:picLocks noChangeAspect="1"/>
          </p:cNvPicPr>
          <p:nvPr/>
        </p:nvPicPr>
        <p:blipFill>
          <a:blip r:embed="rId3"/>
          <a:stretch>
            <a:fillRect/>
          </a:stretch>
        </p:blipFill>
        <p:spPr>
          <a:xfrm>
            <a:off x="4736354" y="3370932"/>
            <a:ext cx="3950446" cy="2842565"/>
          </a:xfrm>
          <a:prstGeom prst="rect">
            <a:avLst/>
          </a:prstGeom>
        </p:spPr>
      </p:pic>
      <p:sp>
        <p:nvSpPr>
          <p:cNvPr id="7" name="Date Placeholder 6"/>
          <p:cNvSpPr>
            <a:spLocks noGrp="1"/>
          </p:cNvSpPr>
          <p:nvPr>
            <p:ph type="dt" sz="half" idx="10"/>
          </p:nvPr>
        </p:nvSpPr>
        <p:spPr/>
        <p:txBody>
          <a:bodyPr/>
          <a:lstStyle/>
          <a:p>
            <a:r>
              <a:rPr lang="en-US" smtClean="0"/>
              <a:t>4/07/16</a:t>
            </a:r>
            <a:endParaRPr lang="en-GB"/>
          </a:p>
        </p:txBody>
      </p:sp>
      <p:sp>
        <p:nvSpPr>
          <p:cNvPr id="8" name="Footer Placeholder 7"/>
          <p:cNvSpPr>
            <a:spLocks noGrp="1"/>
          </p:cNvSpPr>
          <p:nvPr>
            <p:ph type="ftr" sz="quarter" idx="11"/>
          </p:nvPr>
        </p:nvSpPr>
        <p:spPr/>
        <p:txBody>
          <a:bodyPr/>
          <a:lstStyle/>
          <a:p>
            <a:r>
              <a:rPr lang="en-GB" smtClean="0"/>
              <a:t>Ricardo Gonçalo - SUSY'16</a:t>
            </a:r>
            <a:endParaRPr lang="en-GB"/>
          </a:p>
        </p:txBody>
      </p:sp>
      <p:sp>
        <p:nvSpPr>
          <p:cNvPr id="9" name="Slide Number Placeholder 8"/>
          <p:cNvSpPr>
            <a:spLocks noGrp="1"/>
          </p:cNvSpPr>
          <p:nvPr>
            <p:ph type="sldNum" sz="quarter" idx="12"/>
          </p:nvPr>
        </p:nvSpPr>
        <p:spPr/>
        <p:txBody>
          <a:bodyPr/>
          <a:lstStyle/>
          <a:p>
            <a:fld id="{D5FF722C-CA73-F54B-B68D-F4FB7F20AD28}" type="slidenum">
              <a:rPr lang="en-GB" smtClean="0"/>
              <a:t>16</a:t>
            </a:fld>
            <a:endParaRPr lang="en-GB"/>
          </a:p>
        </p:txBody>
      </p:sp>
      <p:grpSp>
        <p:nvGrpSpPr>
          <p:cNvPr id="13" name="Group 12"/>
          <p:cNvGrpSpPr/>
          <p:nvPr/>
        </p:nvGrpSpPr>
        <p:grpSpPr>
          <a:xfrm>
            <a:off x="5859218" y="1032106"/>
            <a:ext cx="3101940" cy="2156484"/>
            <a:chOff x="5800826" y="973710"/>
            <a:chExt cx="3101940" cy="2156484"/>
          </a:xfrm>
        </p:grpSpPr>
        <p:graphicFrame>
          <p:nvGraphicFramePr>
            <p:cNvPr id="10" name="Content Placeholder 8"/>
            <p:cNvGraphicFramePr>
              <a:graphicFrameLocks/>
            </p:cNvGraphicFramePr>
            <p:nvPr>
              <p:extLst>
                <p:ext uri="{D42A27DB-BD31-4B8C-83A1-F6EECF244321}">
                  <p14:modId xmlns:p14="http://schemas.microsoft.com/office/powerpoint/2010/main" val="3386460970"/>
                </p:ext>
              </p:extLst>
            </p:nvPr>
          </p:nvGraphicFramePr>
          <p:xfrm>
            <a:off x="5873816" y="1258134"/>
            <a:ext cx="3028950" cy="1872060"/>
          </p:xfrm>
          <a:graphic>
            <a:graphicData uri="http://schemas.openxmlformats.org/drawingml/2006/table">
              <a:tbl>
                <a:tblPr firstRow="1" bandRow="1">
                  <a:tableStyleId>{5C22544A-7EE6-4342-B048-85BDC9FD1C3A}</a:tableStyleId>
                </a:tblPr>
                <a:tblGrid>
                  <a:gridCol w="1643660"/>
                  <a:gridCol w="671521"/>
                  <a:gridCol w="713769"/>
                </a:tblGrid>
                <a:tr h="312010">
                  <a:tc>
                    <a:txBody>
                      <a:bodyPr/>
                      <a:lstStyle/>
                      <a:p>
                        <a:r>
                          <a:rPr lang="en-GB" sz="1400" dirty="0" err="1" smtClean="0"/>
                          <a:t>ttH</a:t>
                        </a:r>
                        <a:r>
                          <a:rPr lang="en-GB" sz="1400" dirty="0" smtClean="0"/>
                          <a:t> channel</a:t>
                        </a:r>
                        <a:endParaRPr lang="en-GB" sz="1400" dirty="0"/>
                      </a:p>
                    </a:txBody>
                    <a:tcPr/>
                  </a:tc>
                  <a:tc>
                    <a:txBody>
                      <a:bodyPr/>
                      <a:lstStyle/>
                      <a:p>
                        <a:pPr algn="ctr"/>
                        <a:r>
                          <a:rPr lang="en-GB" sz="1400" dirty="0" smtClean="0"/>
                          <a:t>S/B</a:t>
                        </a:r>
                        <a:endParaRPr lang="en-GB" sz="1400" dirty="0"/>
                      </a:p>
                    </a:txBody>
                    <a:tcPr/>
                  </a:tc>
                  <a:tc>
                    <a:txBody>
                      <a:bodyPr/>
                      <a:lstStyle/>
                      <a:p>
                        <a:pPr algn="ctr"/>
                        <a:r>
                          <a:rPr lang="en-GB" sz="1400" dirty="0" smtClean="0"/>
                          <a:t>S/√B</a:t>
                        </a:r>
                        <a:endParaRPr lang="en-GB" sz="1400" dirty="0"/>
                      </a:p>
                    </a:txBody>
                    <a:tcPr/>
                  </a:tc>
                </a:tr>
                <a:tr h="312010">
                  <a:tc>
                    <a:txBody>
                      <a:bodyPr/>
                      <a:lstStyle/>
                      <a:p>
                        <a:r>
                          <a:rPr lang="en-US" sz="1400" dirty="0" smtClean="0">
                            <a:solidFill>
                              <a:srgbClr val="000000"/>
                            </a:solidFill>
                          </a:rPr>
                          <a:t>H→</a:t>
                        </a:r>
                        <a:r>
                          <a:rPr lang="el-GR" sz="1400" dirty="0" smtClean="0">
                            <a:solidFill>
                              <a:srgbClr val="000000"/>
                            </a:solidFill>
                          </a:rPr>
                          <a:t>γγ</a:t>
                        </a:r>
                        <a:r>
                          <a:rPr lang="en-US" sz="1400" dirty="0" smtClean="0">
                            <a:solidFill>
                              <a:srgbClr val="000000"/>
                            </a:solidFill>
                          </a:rPr>
                          <a:t> </a:t>
                        </a:r>
                        <a:endParaRPr lang="en-GB" sz="1400" dirty="0">
                          <a:solidFill>
                            <a:srgbClr val="000000"/>
                          </a:solidFill>
                        </a:endParaRPr>
                      </a:p>
                    </a:txBody>
                    <a:tcPr/>
                  </a:tc>
                  <a:tc>
                    <a:txBody>
                      <a:bodyPr/>
                      <a:lstStyle/>
                      <a:p>
                        <a:pPr algn="ctr"/>
                        <a:r>
                          <a:rPr lang="en-GB" sz="1400" dirty="0" smtClean="0">
                            <a:solidFill>
                              <a:srgbClr val="000000"/>
                            </a:solidFill>
                          </a:rPr>
                          <a:t>64%</a:t>
                        </a:r>
                        <a:endParaRPr lang="en-GB" sz="1400" dirty="0">
                          <a:solidFill>
                            <a:srgbClr val="000000"/>
                          </a:solidFill>
                        </a:endParaRPr>
                      </a:p>
                    </a:txBody>
                    <a:tcPr/>
                  </a:tc>
                  <a:tc>
                    <a:txBody>
                      <a:bodyPr/>
                      <a:lstStyle/>
                      <a:p>
                        <a:pPr algn="ctr"/>
                        <a:r>
                          <a:rPr lang="en-GB" sz="1400" dirty="0" smtClean="0">
                            <a:solidFill>
                              <a:srgbClr val="000000"/>
                            </a:solidFill>
                          </a:rPr>
                          <a:t>0.6</a:t>
                        </a:r>
                        <a:endParaRPr lang="en-GB" sz="1400" dirty="0">
                          <a:solidFill>
                            <a:srgbClr val="000000"/>
                          </a:solidFill>
                        </a:endParaRPr>
                      </a:p>
                    </a:txBody>
                    <a:tcPr/>
                  </a:tc>
                </a:tr>
                <a:tr h="312010">
                  <a:tc>
                    <a:txBody>
                      <a:bodyPr/>
                      <a:lstStyle/>
                      <a:p>
                        <a:r>
                          <a:rPr lang="en-GB" sz="1400" dirty="0" err="1" smtClean="0">
                            <a:solidFill>
                              <a:srgbClr val="000000"/>
                            </a:solidFill>
                          </a:rPr>
                          <a:t>multilepton</a:t>
                        </a:r>
                        <a:endParaRPr lang="en-GB" sz="1400" dirty="0">
                          <a:solidFill>
                            <a:srgbClr val="000000"/>
                          </a:solidFill>
                        </a:endParaRPr>
                      </a:p>
                    </a:txBody>
                    <a:tcPr/>
                  </a:tc>
                  <a:tc>
                    <a:txBody>
                      <a:bodyPr/>
                      <a:lstStyle/>
                      <a:p>
                        <a:pPr algn="ctr"/>
                        <a:r>
                          <a:rPr lang="en-GB" sz="1400" dirty="0" smtClean="0">
                            <a:solidFill>
                              <a:srgbClr val="000000"/>
                            </a:solidFill>
                          </a:rPr>
                          <a:t>20%</a:t>
                        </a:r>
                        <a:endParaRPr lang="en-GB" sz="1400" dirty="0">
                          <a:solidFill>
                            <a:srgbClr val="000000"/>
                          </a:solidFill>
                        </a:endParaRPr>
                      </a:p>
                    </a:txBody>
                    <a:tcPr/>
                  </a:tc>
                  <a:tc>
                    <a:txBody>
                      <a:bodyPr/>
                      <a:lstStyle/>
                      <a:p>
                        <a:pPr algn="ctr"/>
                        <a:r>
                          <a:rPr lang="en-GB" sz="1400" dirty="0" smtClean="0">
                            <a:solidFill>
                              <a:srgbClr val="000000"/>
                            </a:solidFill>
                          </a:rPr>
                          <a:t>0.69</a:t>
                        </a:r>
                        <a:endParaRPr lang="en-GB" sz="1400" dirty="0">
                          <a:solidFill>
                            <a:srgbClr val="000000"/>
                          </a:solidFill>
                        </a:endParaRPr>
                      </a:p>
                    </a:txBody>
                    <a:tcPr/>
                  </a:tc>
                </a:tr>
                <a:tr h="3120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000000"/>
                            </a:solidFill>
                          </a:rPr>
                          <a:t>H→bb</a:t>
                        </a:r>
                        <a:r>
                          <a:rPr lang="en-US" sz="1400" dirty="0" smtClean="0">
                            <a:solidFill>
                              <a:srgbClr val="000000"/>
                            </a:solidFill>
                          </a:rPr>
                          <a:t> 1</a:t>
                        </a:r>
                        <a:r>
                          <a:rPr lang="en-GB" sz="1400" dirty="0" smtClean="0">
                            <a:solidFill>
                              <a:srgbClr val="000000"/>
                            </a:solidFill>
                            <a:latin typeface="Brush Script Std"/>
                            <a:cs typeface="Brush Script Std"/>
                          </a:rPr>
                          <a:t>l</a:t>
                        </a:r>
                        <a:endParaRPr lang="en-GB" sz="1400" dirty="0" smtClean="0">
                          <a:solidFill>
                            <a:srgbClr val="000000"/>
                          </a:solidFill>
                        </a:endParaRPr>
                      </a:p>
                    </a:txBody>
                    <a:tcPr/>
                  </a:tc>
                  <a:tc>
                    <a:txBody>
                      <a:bodyPr/>
                      <a:lstStyle/>
                      <a:p>
                        <a:pPr algn="ctr"/>
                        <a:r>
                          <a:rPr lang="en-GB" sz="1400" dirty="0" smtClean="0">
                            <a:solidFill>
                              <a:srgbClr val="000000"/>
                            </a:solidFill>
                          </a:rPr>
                          <a:t>4%</a:t>
                        </a:r>
                        <a:endParaRPr lang="en-GB" sz="1400" dirty="0">
                          <a:solidFill>
                            <a:srgbClr val="000000"/>
                          </a:solidFill>
                        </a:endParaRPr>
                      </a:p>
                    </a:txBody>
                    <a:tcPr/>
                  </a:tc>
                  <a:tc>
                    <a:txBody>
                      <a:bodyPr/>
                      <a:lstStyle/>
                      <a:p>
                        <a:pPr algn="ctr"/>
                        <a:r>
                          <a:rPr lang="en-GB" sz="1400" dirty="0" smtClean="0">
                            <a:solidFill>
                              <a:srgbClr val="000000"/>
                            </a:solidFill>
                          </a:rPr>
                          <a:t>0.8</a:t>
                        </a:r>
                        <a:endParaRPr lang="en-GB" sz="1400" dirty="0">
                          <a:solidFill>
                            <a:srgbClr val="000000"/>
                          </a:solidFill>
                        </a:endParaRPr>
                      </a:p>
                    </a:txBody>
                    <a:tcPr/>
                  </a:tc>
                </a:tr>
                <a:tr h="3120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000000"/>
                            </a:solidFill>
                          </a:rPr>
                          <a:t>H→bb</a:t>
                        </a:r>
                        <a:r>
                          <a:rPr lang="en-US" sz="1400" dirty="0" smtClean="0">
                            <a:solidFill>
                              <a:srgbClr val="000000"/>
                            </a:solidFill>
                          </a:rPr>
                          <a:t> 2</a:t>
                        </a:r>
                        <a:r>
                          <a:rPr lang="en-GB" sz="1400" dirty="0" smtClean="0">
                            <a:solidFill>
                              <a:srgbClr val="000000"/>
                            </a:solidFill>
                            <a:latin typeface="Brush Script Std"/>
                            <a:cs typeface="Brush Script Std"/>
                          </a:rPr>
                          <a:t>l</a:t>
                        </a:r>
                        <a:endParaRPr lang="en-GB" sz="1400" dirty="0" smtClean="0">
                          <a:solidFill>
                            <a:srgbClr val="000000"/>
                          </a:solidFill>
                        </a:endParaRPr>
                      </a:p>
                    </a:txBody>
                    <a:tcPr/>
                  </a:tc>
                  <a:tc>
                    <a:txBody>
                      <a:bodyPr/>
                      <a:lstStyle/>
                      <a:p>
                        <a:pPr algn="ctr"/>
                        <a:r>
                          <a:rPr lang="en-GB" sz="1400" dirty="0" smtClean="0"/>
                          <a:t>6%</a:t>
                        </a:r>
                        <a:endParaRPr lang="en-GB" sz="1400" dirty="0"/>
                      </a:p>
                    </a:txBody>
                    <a:tcPr/>
                  </a:tc>
                  <a:tc>
                    <a:txBody>
                      <a:bodyPr/>
                      <a:lstStyle/>
                      <a:p>
                        <a:pPr algn="ctr"/>
                        <a:r>
                          <a:rPr lang="en-GB" sz="1400" dirty="0" smtClean="0"/>
                          <a:t>0.4</a:t>
                        </a:r>
                        <a:endParaRPr lang="en-GB" sz="1400" dirty="0"/>
                      </a:p>
                    </a:txBody>
                    <a:tcPr/>
                  </a:tc>
                </a:tr>
                <a:tr h="312010">
                  <a:tc>
                    <a:txBody>
                      <a:bodyPr/>
                      <a:lstStyle/>
                      <a:p>
                        <a:r>
                          <a:rPr lang="en-US" sz="1400" dirty="0" err="1" smtClean="0">
                            <a:solidFill>
                              <a:srgbClr val="000000"/>
                            </a:solidFill>
                          </a:rPr>
                          <a:t>H→bb</a:t>
                        </a:r>
                        <a:r>
                          <a:rPr lang="en-US" sz="1400" dirty="0" smtClean="0">
                            <a:solidFill>
                              <a:srgbClr val="000000"/>
                            </a:solidFill>
                          </a:rPr>
                          <a:t> </a:t>
                        </a:r>
                        <a:r>
                          <a:rPr lang="en-GB" sz="1400" dirty="0" smtClean="0">
                            <a:solidFill>
                              <a:srgbClr val="000000"/>
                            </a:solidFill>
                          </a:rPr>
                          <a:t>all-had.</a:t>
                        </a:r>
                        <a:endParaRPr lang="en-GB" sz="1400" dirty="0">
                          <a:solidFill>
                            <a:srgbClr val="000000"/>
                          </a:solidFill>
                        </a:endParaRPr>
                      </a:p>
                    </a:txBody>
                    <a:tcPr/>
                  </a:tc>
                  <a:tc>
                    <a:txBody>
                      <a:bodyPr/>
                      <a:lstStyle/>
                      <a:p>
                        <a:pPr algn="ctr"/>
                        <a:r>
                          <a:rPr lang="en-GB" sz="1400" dirty="0" smtClean="0">
                            <a:solidFill>
                              <a:srgbClr val="000000"/>
                            </a:solidFill>
                          </a:rPr>
                          <a:t>1%</a:t>
                        </a:r>
                        <a:endParaRPr lang="en-GB" sz="1400" dirty="0">
                          <a:solidFill>
                            <a:srgbClr val="000000"/>
                          </a:solidFill>
                        </a:endParaRPr>
                      </a:p>
                    </a:txBody>
                    <a:tcPr/>
                  </a:tc>
                  <a:tc>
                    <a:txBody>
                      <a:bodyPr/>
                      <a:lstStyle/>
                      <a:p>
                        <a:pPr algn="ctr"/>
                        <a:r>
                          <a:rPr lang="en-GB" sz="1400" dirty="0" smtClean="0">
                            <a:solidFill>
                              <a:srgbClr val="000000"/>
                            </a:solidFill>
                          </a:rPr>
                          <a:t>0.4</a:t>
                        </a:r>
                        <a:endParaRPr lang="en-GB" sz="1400" dirty="0">
                          <a:solidFill>
                            <a:srgbClr val="000000"/>
                          </a:solidFill>
                        </a:endParaRPr>
                      </a:p>
                    </a:txBody>
                    <a:tcPr/>
                  </a:tc>
                </a:tr>
              </a:tbl>
            </a:graphicData>
          </a:graphic>
        </p:graphicFrame>
        <p:sp>
          <p:nvSpPr>
            <p:cNvPr id="12" name="TextBox 11"/>
            <p:cNvSpPr txBox="1"/>
            <p:nvPr/>
          </p:nvSpPr>
          <p:spPr>
            <a:xfrm>
              <a:off x="5800826" y="973710"/>
              <a:ext cx="3028950" cy="307777"/>
            </a:xfrm>
            <a:prstGeom prst="rect">
              <a:avLst/>
            </a:prstGeom>
            <a:noFill/>
          </p:spPr>
          <p:txBody>
            <a:bodyPr wrap="square" rtlCol="0">
              <a:spAutoFit/>
            </a:bodyPr>
            <a:lstStyle/>
            <a:p>
              <a:r>
                <a:rPr lang="en-GB" sz="1400" dirty="0" smtClean="0">
                  <a:solidFill>
                    <a:schemeClr val="bg1"/>
                  </a:solidFill>
                </a:rPr>
                <a:t>Representative/best analysis category</a:t>
              </a:r>
              <a:endParaRPr lang="en-GB" sz="1400" dirty="0">
                <a:solidFill>
                  <a:schemeClr val="bg1"/>
                </a:solidFill>
              </a:endParaRPr>
            </a:p>
          </p:txBody>
        </p:sp>
      </p:grpSp>
      <p:sp>
        <p:nvSpPr>
          <p:cNvPr id="14" name="Rectangle 13"/>
          <p:cNvSpPr/>
          <p:nvPr/>
        </p:nvSpPr>
        <p:spPr>
          <a:xfrm>
            <a:off x="569333" y="5334514"/>
            <a:ext cx="3635016" cy="40299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17641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063308" y="1099759"/>
            <a:ext cx="3646844" cy="2620596"/>
          </a:xfrm>
          <a:prstGeom prst="rect">
            <a:avLst/>
          </a:prstGeom>
        </p:spPr>
      </p:pic>
      <p:sp>
        <p:nvSpPr>
          <p:cNvPr id="2" name="Title 1"/>
          <p:cNvSpPr>
            <a:spLocks noGrp="1"/>
          </p:cNvSpPr>
          <p:nvPr>
            <p:ph type="title"/>
          </p:nvPr>
        </p:nvSpPr>
        <p:spPr>
          <a:xfrm>
            <a:off x="457200" y="274638"/>
            <a:ext cx="8229600" cy="688913"/>
          </a:xfrm>
        </p:spPr>
        <p:txBody>
          <a:bodyPr>
            <a:normAutofit fontScale="90000"/>
          </a:bodyPr>
          <a:lstStyle/>
          <a:p>
            <a:r>
              <a:rPr lang="en-GB" dirty="0" smtClean="0">
                <a:solidFill>
                  <a:srgbClr val="FFFFFF"/>
                </a:solidFill>
              </a:rPr>
              <a:t>Conclusions and </a:t>
            </a:r>
            <a:r>
              <a:rPr lang="en-GB" dirty="0">
                <a:solidFill>
                  <a:srgbClr val="FFFFFF"/>
                </a:solidFill>
              </a:rPr>
              <a:t>o</a:t>
            </a:r>
            <a:r>
              <a:rPr lang="en-GB" dirty="0" smtClean="0">
                <a:solidFill>
                  <a:srgbClr val="FFFFFF"/>
                </a:solidFill>
              </a:rPr>
              <a:t>utlook</a:t>
            </a:r>
            <a:endParaRPr lang="en-GB" dirty="0">
              <a:solidFill>
                <a:srgbClr val="FFFFFF"/>
              </a:solidFill>
            </a:endParaRPr>
          </a:p>
        </p:txBody>
      </p:sp>
      <p:sp>
        <p:nvSpPr>
          <p:cNvPr id="3" name="Content Placeholder 2"/>
          <p:cNvSpPr>
            <a:spLocks noGrp="1"/>
          </p:cNvSpPr>
          <p:nvPr>
            <p:ph idx="1"/>
          </p:nvPr>
        </p:nvSpPr>
        <p:spPr>
          <a:xfrm>
            <a:off x="0" y="1099759"/>
            <a:ext cx="5063308" cy="5048912"/>
          </a:xfrm>
        </p:spPr>
        <p:txBody>
          <a:bodyPr>
            <a:normAutofit fontScale="70000" lnSpcReduction="20000"/>
          </a:bodyPr>
          <a:lstStyle/>
          <a:p>
            <a:r>
              <a:rPr lang="en-GB" dirty="0" err="1" smtClean="0">
                <a:solidFill>
                  <a:srgbClr val="FFFFFF"/>
                </a:solidFill>
              </a:rPr>
              <a:t>ttH</a:t>
            </a:r>
            <a:r>
              <a:rPr lang="en-GB" dirty="0" smtClean="0">
                <a:solidFill>
                  <a:srgbClr val="FFFFFF"/>
                </a:solidFill>
              </a:rPr>
              <a:t> production provides unique, direct access to top Yukawa coupling and Higgs properties</a:t>
            </a:r>
          </a:p>
          <a:p>
            <a:pPr lvl="1"/>
            <a:r>
              <a:rPr lang="en-GB" dirty="0" smtClean="0">
                <a:solidFill>
                  <a:srgbClr val="FFFFFF"/>
                </a:solidFill>
              </a:rPr>
              <a:t>C</a:t>
            </a:r>
            <a:r>
              <a:rPr lang="en-US" dirty="0" err="1" smtClean="0">
                <a:solidFill>
                  <a:srgbClr val="FFFFFF"/>
                </a:solidFill>
              </a:rPr>
              <a:t>overed</a:t>
            </a:r>
            <a:r>
              <a:rPr lang="en-US" dirty="0" smtClean="0">
                <a:solidFill>
                  <a:srgbClr val="FFFFFF"/>
                </a:solidFill>
              </a:rPr>
              <a:t> H</a:t>
            </a:r>
            <a:r>
              <a:rPr lang="en-US" dirty="0">
                <a:solidFill>
                  <a:srgbClr val="FFFFFF"/>
                </a:solidFill>
              </a:rPr>
              <a:t>→</a:t>
            </a:r>
            <a:r>
              <a:rPr lang="el-GR" dirty="0" smtClean="0">
                <a:solidFill>
                  <a:srgbClr val="FFFFFF"/>
                </a:solidFill>
              </a:rPr>
              <a:t>γγ</a:t>
            </a:r>
            <a:r>
              <a:rPr lang="en-US" dirty="0" smtClean="0">
                <a:solidFill>
                  <a:srgbClr val="FFFFFF"/>
                </a:solidFill>
              </a:rPr>
              <a:t>, </a:t>
            </a:r>
            <a:r>
              <a:rPr lang="en-US" dirty="0">
                <a:solidFill>
                  <a:srgbClr val="FFFFFF"/>
                </a:solidFill>
              </a:rPr>
              <a:t>H</a:t>
            </a:r>
            <a:r>
              <a:rPr lang="en-US" dirty="0" smtClean="0">
                <a:solidFill>
                  <a:srgbClr val="FFFFFF"/>
                </a:solidFill>
              </a:rPr>
              <a:t>→WW, </a:t>
            </a:r>
            <a:r>
              <a:rPr lang="en-US" dirty="0" err="1">
                <a:solidFill>
                  <a:srgbClr val="FFFFFF"/>
                </a:solidFill>
              </a:rPr>
              <a:t>H</a:t>
            </a:r>
            <a:r>
              <a:rPr lang="en-US" dirty="0" err="1" smtClean="0">
                <a:solidFill>
                  <a:srgbClr val="FFFFFF"/>
                </a:solidFill>
              </a:rPr>
              <a:t>→ττ</a:t>
            </a:r>
            <a:r>
              <a:rPr lang="en-US" dirty="0" smtClean="0">
                <a:solidFill>
                  <a:srgbClr val="FFFFFF"/>
                </a:solidFill>
              </a:rPr>
              <a:t>, </a:t>
            </a:r>
            <a:r>
              <a:rPr lang="en-US" dirty="0">
                <a:solidFill>
                  <a:srgbClr val="FFFFFF"/>
                </a:solidFill>
              </a:rPr>
              <a:t>H</a:t>
            </a:r>
            <a:r>
              <a:rPr lang="en-US" dirty="0" smtClean="0">
                <a:solidFill>
                  <a:srgbClr val="FFFFFF"/>
                </a:solidFill>
              </a:rPr>
              <a:t>→ZZ, </a:t>
            </a:r>
            <a:r>
              <a:rPr lang="en-US" dirty="0" err="1">
                <a:solidFill>
                  <a:srgbClr val="FFFFFF"/>
                </a:solidFill>
              </a:rPr>
              <a:t>H</a:t>
            </a:r>
            <a:r>
              <a:rPr lang="en-US" dirty="0" err="1" smtClean="0">
                <a:solidFill>
                  <a:srgbClr val="FFFFFF"/>
                </a:solidFill>
              </a:rPr>
              <a:t>→bb</a:t>
            </a:r>
            <a:r>
              <a:rPr lang="en-US" dirty="0" smtClean="0">
                <a:solidFill>
                  <a:srgbClr val="FFFFFF"/>
                </a:solidFill>
              </a:rPr>
              <a:t> decay channels</a:t>
            </a:r>
            <a:endParaRPr lang="en-GB" dirty="0" smtClean="0">
              <a:solidFill>
                <a:srgbClr val="FFFFFF"/>
              </a:solidFill>
            </a:endParaRPr>
          </a:p>
          <a:p>
            <a:endParaRPr lang="en-GB" dirty="0" smtClean="0">
              <a:solidFill>
                <a:srgbClr val="FFFFFF"/>
              </a:solidFill>
            </a:endParaRPr>
          </a:p>
          <a:p>
            <a:r>
              <a:rPr lang="en-GB" dirty="0" smtClean="0">
                <a:solidFill>
                  <a:srgbClr val="FFFFFF"/>
                </a:solidFill>
              </a:rPr>
              <a:t>Combined </a:t>
            </a:r>
            <a:r>
              <a:rPr lang="en-GB" dirty="0" smtClean="0">
                <a:solidFill>
                  <a:srgbClr val="FFFFFF"/>
                </a:solidFill>
              </a:rPr>
              <a:t>signal strength</a:t>
            </a:r>
            <a:r>
              <a:rPr lang="en-GB" dirty="0">
                <a:solidFill>
                  <a:srgbClr val="FFFFFF"/>
                </a:solidFill>
              </a:rPr>
              <a:t> </a:t>
            </a:r>
            <a:r>
              <a:rPr lang="en-GB" dirty="0" smtClean="0">
                <a:solidFill>
                  <a:srgbClr val="FFFFFF"/>
                </a:solidFill>
              </a:rPr>
              <a:t>2σ </a:t>
            </a:r>
            <a:r>
              <a:rPr lang="en-GB" dirty="0">
                <a:solidFill>
                  <a:srgbClr val="FFFFFF"/>
                </a:solidFill>
              </a:rPr>
              <a:t>above  </a:t>
            </a:r>
            <a:r>
              <a:rPr lang="en-GB" dirty="0" smtClean="0">
                <a:solidFill>
                  <a:srgbClr val="FFFFFF"/>
                </a:solidFill>
              </a:rPr>
              <a:t>background</a:t>
            </a:r>
            <a:r>
              <a:rPr lang="en-GB" dirty="0">
                <a:solidFill>
                  <a:srgbClr val="FFFFFF"/>
                </a:solidFill>
              </a:rPr>
              <a:t>-only </a:t>
            </a:r>
            <a:r>
              <a:rPr lang="en-GB" dirty="0" smtClean="0">
                <a:solidFill>
                  <a:srgbClr val="FFFFFF"/>
                </a:solidFill>
              </a:rPr>
              <a:t>hypothesis and compatible with SM expectations</a:t>
            </a:r>
          </a:p>
          <a:p>
            <a:pPr marL="0" indent="0">
              <a:buNone/>
            </a:pPr>
            <a:r>
              <a:rPr lang="en-GB" dirty="0" smtClean="0">
                <a:solidFill>
                  <a:srgbClr val="FFFFFF"/>
                </a:solidFill>
              </a:rPr>
              <a:t>		</a:t>
            </a:r>
            <a:r>
              <a:rPr lang="en-GB" dirty="0" smtClean="0">
                <a:solidFill>
                  <a:srgbClr val="FFFFFF"/>
                </a:solidFill>
              </a:rPr>
              <a:t>	</a:t>
            </a:r>
            <a:r>
              <a:rPr lang="en-GB" dirty="0" err="1" smtClean="0">
                <a:solidFill>
                  <a:srgbClr val="FFFFFF"/>
                </a:solidFill>
              </a:rPr>
              <a:t>μ</a:t>
            </a:r>
            <a:r>
              <a:rPr lang="en-GB" baseline="-25000" dirty="0" err="1" smtClean="0">
                <a:solidFill>
                  <a:srgbClr val="FFFFFF"/>
                </a:solidFill>
              </a:rPr>
              <a:t>ttH</a:t>
            </a:r>
            <a:r>
              <a:rPr lang="en-GB" dirty="0" smtClean="0">
                <a:solidFill>
                  <a:srgbClr val="FFFFFF"/>
                </a:solidFill>
              </a:rPr>
              <a:t> </a:t>
            </a:r>
            <a:r>
              <a:rPr lang="en-GB" dirty="0">
                <a:solidFill>
                  <a:srgbClr val="FFFFFF"/>
                </a:solidFill>
              </a:rPr>
              <a:t>= 1.7 ± </a:t>
            </a:r>
            <a:r>
              <a:rPr lang="en-GB" dirty="0" smtClean="0">
                <a:solidFill>
                  <a:srgbClr val="FFFFFF"/>
                </a:solidFill>
              </a:rPr>
              <a:t>0.8</a:t>
            </a:r>
            <a:endParaRPr lang="en-GB" dirty="0" smtClean="0">
              <a:solidFill>
                <a:srgbClr val="FFFFFF"/>
              </a:solidFill>
            </a:endParaRPr>
          </a:p>
          <a:p>
            <a:endParaRPr lang="en-GB" dirty="0" smtClean="0">
              <a:solidFill>
                <a:srgbClr val="FFFFFF"/>
              </a:solidFill>
            </a:endParaRPr>
          </a:p>
          <a:p>
            <a:r>
              <a:rPr lang="en-GB" dirty="0" smtClean="0">
                <a:solidFill>
                  <a:srgbClr val="FFFFFF"/>
                </a:solidFill>
              </a:rPr>
              <a:t>Better </a:t>
            </a:r>
            <a:r>
              <a:rPr lang="en-GB" dirty="0" smtClean="0">
                <a:solidFill>
                  <a:srgbClr val="FFFFFF"/>
                </a:solidFill>
              </a:rPr>
              <a:t>sensitivity expected soon :</a:t>
            </a:r>
          </a:p>
          <a:p>
            <a:pPr lvl="1"/>
            <a:r>
              <a:rPr lang="en-GB" dirty="0" smtClean="0">
                <a:solidFill>
                  <a:srgbClr val="FFFFFF"/>
                </a:solidFill>
              </a:rPr>
              <a:t>Higher luminosity (ramping up quickly!)</a:t>
            </a:r>
          </a:p>
          <a:p>
            <a:pPr lvl="1"/>
            <a:r>
              <a:rPr lang="en-GB" dirty="0" smtClean="0">
                <a:solidFill>
                  <a:srgbClr val="FFFFFF"/>
                </a:solidFill>
              </a:rPr>
              <a:t>Better S/B </a:t>
            </a:r>
            <a:r>
              <a:rPr lang="en-GB" dirty="0" smtClean="0">
                <a:solidFill>
                  <a:srgbClr val="FFFFFF"/>
                </a:solidFill>
              </a:rPr>
              <a:t>ratio(*) with </a:t>
            </a:r>
            <a:r>
              <a:rPr lang="en-GB" dirty="0" smtClean="0">
                <a:solidFill>
                  <a:srgbClr val="FFFFFF"/>
                </a:solidFill>
              </a:rPr>
              <a:t>respect to </a:t>
            </a:r>
            <a:r>
              <a:rPr lang="en-GB" dirty="0" smtClean="0">
                <a:solidFill>
                  <a:srgbClr val="FFFFFF"/>
                </a:solidFill>
              </a:rPr>
              <a:t>some backgrounds</a:t>
            </a:r>
          </a:p>
          <a:p>
            <a:pPr marL="457200" lvl="1" indent="0">
              <a:buNone/>
            </a:pPr>
            <a:endParaRPr lang="en-GB" dirty="0">
              <a:solidFill>
                <a:srgbClr val="FFFFFF"/>
              </a:solidFill>
            </a:endParaRPr>
          </a:p>
        </p:txBody>
      </p:sp>
      <p:grpSp>
        <p:nvGrpSpPr>
          <p:cNvPr id="13" name="Group 12"/>
          <p:cNvGrpSpPr/>
          <p:nvPr/>
        </p:nvGrpSpPr>
        <p:grpSpPr>
          <a:xfrm>
            <a:off x="6009813" y="2518801"/>
            <a:ext cx="1114879" cy="873413"/>
            <a:chOff x="6009813" y="2518801"/>
            <a:chExt cx="1114879" cy="873413"/>
          </a:xfrm>
        </p:grpSpPr>
        <p:sp>
          <p:nvSpPr>
            <p:cNvPr id="5" name="Oval 4"/>
            <p:cNvSpPr/>
            <p:nvPr/>
          </p:nvSpPr>
          <p:spPr>
            <a:xfrm>
              <a:off x="6522223" y="2565272"/>
              <a:ext cx="602469" cy="8269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6009813" y="2518801"/>
              <a:ext cx="499015" cy="3176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Date Placeholder 9"/>
          <p:cNvSpPr>
            <a:spLocks noGrp="1"/>
          </p:cNvSpPr>
          <p:nvPr>
            <p:ph type="dt" sz="half" idx="10"/>
          </p:nvPr>
        </p:nvSpPr>
        <p:spPr/>
        <p:txBody>
          <a:bodyPr/>
          <a:lstStyle/>
          <a:p>
            <a:r>
              <a:rPr lang="en-US" dirty="0" smtClean="0"/>
              <a:t>4/07/16</a:t>
            </a:r>
            <a:endParaRPr lang="en-GB" dirty="0"/>
          </a:p>
        </p:txBody>
      </p:sp>
      <p:sp>
        <p:nvSpPr>
          <p:cNvPr id="11" name="Footer Placeholder 10"/>
          <p:cNvSpPr>
            <a:spLocks noGrp="1"/>
          </p:cNvSpPr>
          <p:nvPr>
            <p:ph type="ftr" sz="quarter" idx="11"/>
          </p:nvPr>
        </p:nvSpPr>
        <p:spPr/>
        <p:txBody>
          <a:bodyPr/>
          <a:lstStyle/>
          <a:p>
            <a:r>
              <a:rPr lang="en-GB" smtClean="0"/>
              <a:t>Ricardo Gonçalo - SUSY'16</a:t>
            </a:r>
            <a:endParaRPr lang="en-GB"/>
          </a:p>
        </p:txBody>
      </p:sp>
      <p:sp>
        <p:nvSpPr>
          <p:cNvPr id="12" name="Slide Number Placeholder 11"/>
          <p:cNvSpPr>
            <a:spLocks noGrp="1"/>
          </p:cNvSpPr>
          <p:nvPr>
            <p:ph type="sldNum" sz="quarter" idx="12"/>
          </p:nvPr>
        </p:nvSpPr>
        <p:spPr/>
        <p:txBody>
          <a:bodyPr/>
          <a:lstStyle/>
          <a:p>
            <a:fld id="{D5FF722C-CA73-F54B-B68D-F4FB7F20AD28}" type="slidenum">
              <a:rPr lang="en-GB" smtClean="0"/>
              <a:t>17</a:t>
            </a:fld>
            <a:endParaRPr lang="en-GB"/>
          </a:p>
        </p:txBody>
      </p:sp>
      <p:pic>
        <p:nvPicPr>
          <p:cNvPr id="9" name="Picture 8"/>
          <p:cNvPicPr>
            <a:picLocks noChangeAspect="1"/>
          </p:cNvPicPr>
          <p:nvPr/>
        </p:nvPicPr>
        <p:blipFill>
          <a:blip r:embed="rId3"/>
          <a:stretch>
            <a:fillRect/>
          </a:stretch>
        </p:blipFill>
        <p:spPr>
          <a:xfrm>
            <a:off x="4768501" y="3660590"/>
            <a:ext cx="4314172" cy="2875641"/>
          </a:xfrm>
          <a:prstGeom prst="rect">
            <a:avLst/>
          </a:prstGeom>
        </p:spPr>
      </p:pic>
      <p:sp>
        <p:nvSpPr>
          <p:cNvPr id="4" name="TextBox 3"/>
          <p:cNvSpPr txBox="1"/>
          <p:nvPr/>
        </p:nvSpPr>
        <p:spPr>
          <a:xfrm>
            <a:off x="89646" y="6017280"/>
            <a:ext cx="4815136" cy="523220"/>
          </a:xfrm>
          <a:prstGeom prst="rect">
            <a:avLst/>
          </a:prstGeom>
          <a:noFill/>
        </p:spPr>
        <p:txBody>
          <a:bodyPr wrap="square" rtlCol="0">
            <a:spAutoFit/>
          </a:bodyPr>
          <a:lstStyle/>
          <a:p>
            <a:r>
              <a:rPr lang="en-GB" sz="1400" dirty="0">
                <a:solidFill>
                  <a:srgbClr val="FFFFFF"/>
                </a:solidFill>
              </a:rPr>
              <a:t>(*</a:t>
            </a:r>
            <a:r>
              <a:rPr lang="en-GB" sz="1400" dirty="0" smtClean="0">
                <a:solidFill>
                  <a:srgbClr val="FFFFFF"/>
                </a:solidFill>
              </a:rPr>
              <a:t>) Before cuts and for inclusive </a:t>
            </a:r>
            <a:r>
              <a:rPr lang="en-GB" sz="1400" dirty="0" err="1" smtClean="0">
                <a:solidFill>
                  <a:srgbClr val="FFFFFF"/>
                </a:solidFill>
              </a:rPr>
              <a:t>tt+jets</a:t>
            </a:r>
            <a:r>
              <a:rPr lang="en-GB" sz="1400" dirty="0" smtClean="0">
                <a:solidFill>
                  <a:srgbClr val="FFFFFF"/>
                </a:solidFill>
              </a:rPr>
              <a:t>; not necessarily true after cuts for all channels and jet flavours</a:t>
            </a:r>
            <a:endParaRPr lang="en-GB" sz="1400" dirty="0"/>
          </a:p>
        </p:txBody>
      </p:sp>
    </p:spTree>
    <p:extLst>
      <p:ext uri="{BB962C8B-B14F-4D97-AF65-F5344CB8AC3E}">
        <p14:creationId xmlns:p14="http://schemas.microsoft.com/office/powerpoint/2010/main" val="3002281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69"/>
            <a:ext cx="8229600" cy="1143000"/>
          </a:xfrm>
        </p:spPr>
        <p:txBody>
          <a:bodyPr>
            <a:normAutofit/>
          </a:bodyPr>
          <a:lstStyle/>
          <a:p>
            <a:r>
              <a:rPr lang="en-US" sz="6000" dirty="0" smtClean="0">
                <a:solidFill>
                  <a:srgbClr val="FFFFFF"/>
                </a:solidFill>
              </a:rPr>
              <a:t>Bonus slides</a:t>
            </a:r>
            <a:endParaRPr lang="en-US" sz="6000" dirty="0">
              <a:solidFill>
                <a:srgbClr val="FFFFFF"/>
              </a:solidFill>
            </a:endParaRPr>
          </a:p>
        </p:txBody>
      </p:sp>
      <p:sp>
        <p:nvSpPr>
          <p:cNvPr id="3" name="Date Placeholder 2"/>
          <p:cNvSpPr>
            <a:spLocks noGrp="1"/>
          </p:cNvSpPr>
          <p:nvPr>
            <p:ph type="dt" sz="half" idx="10"/>
          </p:nvPr>
        </p:nvSpPr>
        <p:spPr/>
        <p:txBody>
          <a:bodyPr/>
          <a:lstStyle/>
          <a:p>
            <a:r>
              <a:rPr lang="en-US" smtClean="0"/>
              <a:t>4/07/16</a:t>
            </a:r>
            <a:endParaRPr lang="en-US"/>
          </a:p>
        </p:txBody>
      </p:sp>
      <p:sp>
        <p:nvSpPr>
          <p:cNvPr id="4" name="Footer Placeholder 3"/>
          <p:cNvSpPr>
            <a:spLocks noGrp="1"/>
          </p:cNvSpPr>
          <p:nvPr>
            <p:ph type="ftr" sz="quarter" idx="11"/>
          </p:nvPr>
        </p:nvSpPr>
        <p:spPr/>
        <p:txBody>
          <a:bodyPr/>
          <a:lstStyle/>
          <a:p>
            <a:r>
              <a:rPr lang="en-US" smtClean="0"/>
              <a:t>Ricardo Gonçalo - SUSY'16</a:t>
            </a:r>
            <a:endParaRPr lang="en-US"/>
          </a:p>
        </p:txBody>
      </p:sp>
      <p:sp>
        <p:nvSpPr>
          <p:cNvPr id="5" name="Slide Number Placeholder 4"/>
          <p:cNvSpPr>
            <a:spLocks noGrp="1"/>
          </p:cNvSpPr>
          <p:nvPr>
            <p:ph type="sldNum" sz="quarter" idx="12"/>
          </p:nvPr>
        </p:nvSpPr>
        <p:spPr/>
        <p:txBody>
          <a:bodyPr/>
          <a:lstStyle/>
          <a:p>
            <a:fld id="{3995F5EE-9017-3A4B-80FC-7B6F6544F636}" type="slidenum">
              <a:rPr lang="en-US" smtClean="0"/>
              <a:pPr/>
              <a:t>18</a:t>
            </a:fld>
            <a:endParaRPr lang="en-US"/>
          </a:p>
        </p:txBody>
      </p:sp>
      <p:grpSp>
        <p:nvGrpSpPr>
          <p:cNvPr id="10" name="Group 9"/>
          <p:cNvGrpSpPr/>
          <p:nvPr/>
        </p:nvGrpSpPr>
        <p:grpSpPr>
          <a:xfrm>
            <a:off x="143437" y="4381257"/>
            <a:ext cx="5562600" cy="1643529"/>
            <a:chOff x="268941" y="2151529"/>
            <a:chExt cx="8262471" cy="2689412"/>
          </a:xfrm>
        </p:grpSpPr>
        <p:sp>
          <p:nvSpPr>
            <p:cNvPr id="9" name="Rectangle 8"/>
            <p:cNvSpPr/>
            <p:nvPr/>
          </p:nvSpPr>
          <p:spPr>
            <a:xfrm>
              <a:off x="268941" y="2151529"/>
              <a:ext cx="8262471" cy="2689412"/>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Higgs_boson.png"/>
            <p:cNvPicPr>
              <a:picLocks noChangeAspect="1"/>
            </p:cNvPicPr>
            <p:nvPr/>
          </p:nvPicPr>
          <p:blipFill>
            <a:blip r:embed="rId2"/>
            <a:stretch>
              <a:fillRect/>
            </a:stretch>
          </p:blipFill>
          <p:spPr>
            <a:xfrm>
              <a:off x="5623165" y="2341639"/>
              <a:ext cx="2692931" cy="2333874"/>
            </a:xfrm>
            <a:prstGeom prst="rect">
              <a:avLst/>
            </a:prstGeom>
          </p:spPr>
        </p:pic>
        <p:pic>
          <p:nvPicPr>
            <p:cNvPr id="7" name="Picture 6"/>
            <p:cNvPicPr>
              <a:picLocks noChangeAspect="1"/>
            </p:cNvPicPr>
            <p:nvPr/>
          </p:nvPicPr>
          <p:blipFill>
            <a:blip r:embed="rId3"/>
            <a:stretch>
              <a:fillRect/>
            </a:stretch>
          </p:blipFill>
          <p:spPr>
            <a:xfrm>
              <a:off x="531076" y="2341638"/>
              <a:ext cx="2546046" cy="2333875"/>
            </a:xfrm>
            <a:prstGeom prst="rect">
              <a:avLst/>
            </a:prstGeom>
          </p:spPr>
        </p:pic>
        <p:pic>
          <p:nvPicPr>
            <p:cNvPr id="8" name="Picture 7"/>
            <p:cNvPicPr>
              <a:picLocks noChangeAspect="1"/>
            </p:cNvPicPr>
            <p:nvPr/>
          </p:nvPicPr>
          <p:blipFill>
            <a:blip r:embed="rId3"/>
            <a:stretch>
              <a:fillRect/>
            </a:stretch>
          </p:blipFill>
          <p:spPr>
            <a:xfrm>
              <a:off x="3077121" y="2341639"/>
              <a:ext cx="2546044" cy="2333874"/>
            </a:xfrm>
            <a:prstGeom prst="rect">
              <a:avLst/>
            </a:prstGeom>
          </p:spPr>
        </p:pic>
      </p:grpSp>
      <p:pic>
        <p:nvPicPr>
          <p:cNvPr id="11" name="Picture 10"/>
          <p:cNvPicPr>
            <a:picLocks noChangeAspect="1"/>
          </p:cNvPicPr>
          <p:nvPr/>
        </p:nvPicPr>
        <p:blipFill>
          <a:blip r:embed="rId4"/>
          <a:stretch>
            <a:fillRect/>
          </a:stretch>
        </p:blipFill>
        <p:spPr>
          <a:xfrm>
            <a:off x="6396379" y="1482669"/>
            <a:ext cx="2747621" cy="3735294"/>
          </a:xfrm>
          <a:prstGeom prst="rect">
            <a:avLst/>
          </a:prstGeom>
        </p:spPr>
      </p:pic>
      <p:cxnSp>
        <p:nvCxnSpPr>
          <p:cNvPr id="13" name="Straight Connector 12"/>
          <p:cNvCxnSpPr/>
          <p:nvPr/>
        </p:nvCxnSpPr>
        <p:spPr>
          <a:xfrm flipV="1">
            <a:off x="143437" y="2543493"/>
            <a:ext cx="7147857" cy="1837766"/>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706037" y="2677963"/>
            <a:ext cx="1737657" cy="3346824"/>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706037" y="2677963"/>
            <a:ext cx="1585257" cy="1703297"/>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54405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68504" y="3606359"/>
            <a:ext cx="3951697" cy="2839661"/>
          </a:xfrm>
          <a:prstGeom prst="rect">
            <a:avLst/>
          </a:prstGeom>
        </p:spPr>
      </p:pic>
      <p:pic>
        <p:nvPicPr>
          <p:cNvPr id="6" name="Picture 5"/>
          <p:cNvPicPr>
            <a:picLocks noChangeAspect="1"/>
          </p:cNvPicPr>
          <p:nvPr/>
        </p:nvPicPr>
        <p:blipFill>
          <a:blip r:embed="rId3"/>
          <a:stretch>
            <a:fillRect/>
          </a:stretch>
        </p:blipFill>
        <p:spPr>
          <a:xfrm>
            <a:off x="229604" y="4398013"/>
            <a:ext cx="4637670" cy="1724261"/>
          </a:xfrm>
          <a:prstGeom prst="rect">
            <a:avLst/>
          </a:prstGeom>
        </p:spPr>
      </p:pic>
      <p:sp>
        <p:nvSpPr>
          <p:cNvPr id="7" name="Title 6"/>
          <p:cNvSpPr>
            <a:spLocks noGrp="1"/>
          </p:cNvSpPr>
          <p:nvPr>
            <p:ph type="title"/>
          </p:nvPr>
        </p:nvSpPr>
        <p:spPr>
          <a:xfrm>
            <a:off x="457200" y="101032"/>
            <a:ext cx="8229600" cy="705076"/>
          </a:xfrm>
        </p:spPr>
        <p:txBody>
          <a:bodyPr>
            <a:normAutofit fontScale="90000"/>
          </a:bodyPr>
          <a:lstStyle/>
          <a:p>
            <a:r>
              <a:rPr lang="en-US" dirty="0" smtClean="0">
                <a:solidFill>
                  <a:srgbClr val="FFFFFF"/>
                </a:solidFill>
              </a:rPr>
              <a:t>LHC and ATLAS Performance</a:t>
            </a:r>
            <a:endParaRPr lang="en-US" dirty="0">
              <a:solidFill>
                <a:srgbClr val="FFFFFF"/>
              </a:solidFill>
            </a:endParaRPr>
          </a:p>
        </p:txBody>
      </p:sp>
      <p:sp>
        <p:nvSpPr>
          <p:cNvPr id="8" name="Content Placeholder 7"/>
          <p:cNvSpPr>
            <a:spLocks noGrp="1"/>
          </p:cNvSpPr>
          <p:nvPr>
            <p:ph idx="1"/>
          </p:nvPr>
        </p:nvSpPr>
        <p:spPr>
          <a:xfrm>
            <a:off x="5025571" y="1006866"/>
            <a:ext cx="4005943" cy="2672334"/>
          </a:xfrm>
        </p:spPr>
        <p:txBody>
          <a:bodyPr>
            <a:normAutofit fontScale="70000" lnSpcReduction="20000"/>
          </a:bodyPr>
          <a:lstStyle/>
          <a:p>
            <a:pPr marL="0" indent="0">
              <a:buNone/>
            </a:pPr>
            <a:r>
              <a:rPr lang="en-US" dirty="0" smtClean="0">
                <a:solidFill>
                  <a:srgbClr val="FFFFFF"/>
                </a:solidFill>
              </a:rPr>
              <a:t>Run 1:</a:t>
            </a:r>
          </a:p>
          <a:p>
            <a:pPr marL="0" indent="0">
              <a:buNone/>
            </a:pPr>
            <a:r>
              <a:rPr lang="en-US" dirty="0" smtClean="0">
                <a:solidFill>
                  <a:srgbClr val="FFFFFF"/>
                </a:solidFill>
              </a:rPr>
              <a:t>7.7x10</a:t>
            </a:r>
            <a:r>
              <a:rPr lang="en-US" baseline="30000" dirty="0" smtClean="0">
                <a:solidFill>
                  <a:srgbClr val="FFFFFF"/>
                </a:solidFill>
              </a:rPr>
              <a:t>33</a:t>
            </a:r>
            <a:r>
              <a:rPr lang="en-US" dirty="0" smtClean="0">
                <a:solidFill>
                  <a:srgbClr val="FFFFFF"/>
                </a:solidFill>
              </a:rPr>
              <a:t>cm</a:t>
            </a:r>
            <a:r>
              <a:rPr lang="en-US" baseline="30000" dirty="0" smtClean="0">
                <a:solidFill>
                  <a:srgbClr val="FFFFFF"/>
                </a:solidFill>
              </a:rPr>
              <a:t>-2</a:t>
            </a:r>
            <a:r>
              <a:rPr lang="en-US" dirty="0" smtClean="0">
                <a:solidFill>
                  <a:srgbClr val="FFFFFF"/>
                </a:solidFill>
              </a:rPr>
              <a:t>s</a:t>
            </a:r>
            <a:r>
              <a:rPr lang="en-US" baseline="30000" dirty="0" smtClean="0">
                <a:solidFill>
                  <a:srgbClr val="FFFFFF"/>
                </a:solidFill>
              </a:rPr>
              <a:t>-1 </a:t>
            </a:r>
            <a:r>
              <a:rPr lang="en-US" dirty="0">
                <a:solidFill>
                  <a:srgbClr val="FFFFFF"/>
                </a:solidFill>
              </a:rPr>
              <a:t>p</a:t>
            </a:r>
            <a:r>
              <a:rPr lang="en-US" dirty="0" smtClean="0">
                <a:solidFill>
                  <a:srgbClr val="FFFFFF"/>
                </a:solidFill>
              </a:rPr>
              <a:t>eak luminosity</a:t>
            </a:r>
            <a:endParaRPr lang="en-US" baseline="30000" dirty="0" smtClean="0">
              <a:solidFill>
                <a:srgbClr val="FFFFFF"/>
              </a:solidFill>
            </a:endParaRPr>
          </a:p>
          <a:p>
            <a:pPr marL="0" indent="0">
              <a:buNone/>
            </a:pPr>
            <a:r>
              <a:rPr lang="en-US" dirty="0" smtClean="0">
                <a:solidFill>
                  <a:srgbClr val="FFFFFF"/>
                </a:solidFill>
              </a:rPr>
              <a:t>Up to ≈40 pileup interactions</a:t>
            </a:r>
          </a:p>
          <a:p>
            <a:pPr marL="0" indent="0">
              <a:buNone/>
            </a:pPr>
            <a:r>
              <a:rPr lang="en-US" dirty="0" smtClean="0">
                <a:solidFill>
                  <a:srgbClr val="FFFFFF"/>
                </a:solidFill>
              </a:rPr>
              <a:t>≈95% efficiency after physics-quality data requirements</a:t>
            </a:r>
          </a:p>
          <a:p>
            <a:pPr marL="0" indent="0">
              <a:buNone/>
            </a:pPr>
            <a:r>
              <a:rPr lang="en-US" dirty="0" smtClean="0">
                <a:solidFill>
                  <a:srgbClr val="FFFFFF"/>
                </a:solidFill>
              </a:rPr>
              <a:t>20.3 fb</a:t>
            </a:r>
            <a:r>
              <a:rPr lang="en-US" baseline="30000" dirty="0" smtClean="0">
                <a:solidFill>
                  <a:srgbClr val="FFFFFF"/>
                </a:solidFill>
              </a:rPr>
              <a:t>-1</a:t>
            </a:r>
            <a:r>
              <a:rPr lang="en-US" dirty="0" smtClean="0">
                <a:solidFill>
                  <a:srgbClr val="FFFFFF"/>
                </a:solidFill>
              </a:rPr>
              <a:t> at 8 </a:t>
            </a:r>
            <a:r>
              <a:rPr lang="en-US" dirty="0" err="1" smtClean="0">
                <a:solidFill>
                  <a:srgbClr val="FFFFFF"/>
                </a:solidFill>
              </a:rPr>
              <a:t>TeV</a:t>
            </a:r>
            <a:endParaRPr lang="en-US" dirty="0">
              <a:solidFill>
                <a:srgbClr val="FFFFFF"/>
              </a:solidFill>
            </a:endParaRPr>
          </a:p>
          <a:p>
            <a:pPr marL="0" indent="0">
              <a:buNone/>
            </a:pPr>
            <a:r>
              <a:rPr lang="en-US" dirty="0" smtClean="0">
                <a:solidFill>
                  <a:srgbClr val="FFFFFF"/>
                </a:solidFill>
              </a:rPr>
              <a:t>4.7-4.9 fb</a:t>
            </a:r>
            <a:r>
              <a:rPr lang="en-US" baseline="30000" dirty="0" smtClean="0">
                <a:solidFill>
                  <a:srgbClr val="FFFFFF"/>
                </a:solidFill>
              </a:rPr>
              <a:t>-1</a:t>
            </a:r>
            <a:r>
              <a:rPr lang="en-US" dirty="0" smtClean="0">
                <a:solidFill>
                  <a:srgbClr val="FFFFFF"/>
                </a:solidFill>
              </a:rPr>
              <a:t> at 7 </a:t>
            </a:r>
            <a:r>
              <a:rPr lang="en-US" dirty="0" err="1" smtClean="0">
                <a:solidFill>
                  <a:srgbClr val="FFFFFF"/>
                </a:solidFill>
              </a:rPr>
              <a:t>TeV</a:t>
            </a:r>
            <a:endParaRPr lang="en-US" dirty="0" smtClean="0">
              <a:solidFill>
                <a:srgbClr val="FFFFFF"/>
              </a:solidFill>
            </a:endParaRPr>
          </a:p>
        </p:txBody>
      </p:sp>
      <p:sp>
        <p:nvSpPr>
          <p:cNvPr id="9" name="Date Placeholder 8"/>
          <p:cNvSpPr>
            <a:spLocks noGrp="1"/>
          </p:cNvSpPr>
          <p:nvPr>
            <p:ph type="dt" sz="half" idx="10"/>
          </p:nvPr>
        </p:nvSpPr>
        <p:spPr/>
        <p:txBody>
          <a:bodyPr/>
          <a:lstStyle/>
          <a:p>
            <a:r>
              <a:rPr lang="en-US" smtClean="0"/>
              <a:t>4/07/16</a:t>
            </a:r>
            <a:endParaRPr lang="en-US"/>
          </a:p>
        </p:txBody>
      </p:sp>
      <p:sp>
        <p:nvSpPr>
          <p:cNvPr id="10" name="Footer Placeholder 9"/>
          <p:cNvSpPr>
            <a:spLocks noGrp="1"/>
          </p:cNvSpPr>
          <p:nvPr>
            <p:ph type="ftr" sz="quarter" idx="11"/>
          </p:nvPr>
        </p:nvSpPr>
        <p:spPr/>
        <p:txBody>
          <a:bodyPr/>
          <a:lstStyle/>
          <a:p>
            <a:r>
              <a:rPr lang="en-US" smtClean="0"/>
              <a:t>Ricardo Gonçalo - SUSY'16</a:t>
            </a:r>
            <a:endParaRPr lang="en-US"/>
          </a:p>
        </p:txBody>
      </p:sp>
      <p:sp>
        <p:nvSpPr>
          <p:cNvPr id="11" name="Slide Number Placeholder 10"/>
          <p:cNvSpPr>
            <a:spLocks noGrp="1"/>
          </p:cNvSpPr>
          <p:nvPr>
            <p:ph type="sldNum" sz="quarter" idx="12"/>
          </p:nvPr>
        </p:nvSpPr>
        <p:spPr/>
        <p:txBody>
          <a:bodyPr/>
          <a:lstStyle/>
          <a:p>
            <a:fld id="{B10AFF5F-C1E5-8345-B7B4-00753066BC4F}" type="slidenum">
              <a:rPr lang="en-US" smtClean="0"/>
              <a:t>19</a:t>
            </a:fld>
            <a:endParaRPr lang="en-US"/>
          </a:p>
        </p:txBody>
      </p:sp>
      <p:pic>
        <p:nvPicPr>
          <p:cNvPr id="5" name="Picture 4"/>
          <p:cNvPicPr>
            <a:picLocks noChangeAspect="1"/>
          </p:cNvPicPr>
          <p:nvPr/>
        </p:nvPicPr>
        <p:blipFill>
          <a:blip r:embed="rId4"/>
          <a:stretch>
            <a:fillRect/>
          </a:stretch>
        </p:blipFill>
        <p:spPr>
          <a:xfrm>
            <a:off x="5068505" y="3606359"/>
            <a:ext cx="3939964" cy="2831231"/>
          </a:xfrm>
          <a:prstGeom prst="rect">
            <a:avLst/>
          </a:prstGeom>
        </p:spPr>
      </p:pic>
      <p:sp>
        <p:nvSpPr>
          <p:cNvPr id="12" name="Content Placeholder 7"/>
          <p:cNvSpPr txBox="1">
            <a:spLocks/>
          </p:cNvSpPr>
          <p:nvPr/>
        </p:nvSpPr>
        <p:spPr>
          <a:xfrm>
            <a:off x="5014259" y="1006866"/>
            <a:ext cx="4017255" cy="2411672"/>
          </a:xfrm>
          <a:prstGeom prst="rect">
            <a:avLst/>
          </a:prstGeom>
          <a:solidFill>
            <a:schemeClr val="tx1"/>
          </a:solid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FFFFFF"/>
                </a:solidFill>
              </a:rPr>
              <a:t>Run 2 at 13 </a:t>
            </a:r>
            <a:r>
              <a:rPr lang="en-US" dirty="0" err="1" smtClean="0">
                <a:solidFill>
                  <a:srgbClr val="FFFFFF"/>
                </a:solidFill>
              </a:rPr>
              <a:t>TeV</a:t>
            </a:r>
            <a:r>
              <a:rPr lang="en-US" dirty="0" smtClean="0">
                <a:solidFill>
                  <a:srgbClr val="FFFFFF"/>
                </a:solidFill>
              </a:rPr>
              <a:t> (</a:t>
            </a:r>
            <a:r>
              <a:rPr lang="en-US" b="1" dirty="0" smtClean="0">
                <a:solidFill>
                  <a:srgbClr val="FFFFFF"/>
                </a:solidFill>
              </a:rPr>
              <a:t>so far!…</a:t>
            </a:r>
            <a:r>
              <a:rPr lang="en-US" dirty="0" smtClean="0">
                <a:solidFill>
                  <a:srgbClr val="FFFFFF"/>
                </a:solidFill>
              </a:rPr>
              <a:t>):</a:t>
            </a:r>
          </a:p>
          <a:p>
            <a:pPr marL="0" indent="0">
              <a:buFont typeface="Arial"/>
              <a:buNone/>
            </a:pPr>
            <a:r>
              <a:rPr lang="en-US" dirty="0">
                <a:solidFill>
                  <a:srgbClr val="FFFFFF"/>
                </a:solidFill>
              </a:rPr>
              <a:t>9</a:t>
            </a:r>
            <a:r>
              <a:rPr lang="en-US" dirty="0" smtClean="0">
                <a:solidFill>
                  <a:srgbClr val="FFFFFF"/>
                </a:solidFill>
              </a:rPr>
              <a:t>.4x10</a:t>
            </a:r>
            <a:r>
              <a:rPr lang="en-US" baseline="30000" dirty="0" smtClean="0">
                <a:solidFill>
                  <a:srgbClr val="FFFFFF"/>
                </a:solidFill>
              </a:rPr>
              <a:t>33</a:t>
            </a:r>
            <a:r>
              <a:rPr lang="en-US" dirty="0" smtClean="0">
                <a:solidFill>
                  <a:srgbClr val="FFFFFF"/>
                </a:solidFill>
              </a:rPr>
              <a:t>cm</a:t>
            </a:r>
            <a:r>
              <a:rPr lang="en-US" baseline="30000" dirty="0" smtClean="0">
                <a:solidFill>
                  <a:srgbClr val="FFFFFF"/>
                </a:solidFill>
              </a:rPr>
              <a:t>-2</a:t>
            </a:r>
            <a:r>
              <a:rPr lang="en-US" dirty="0" smtClean="0">
                <a:solidFill>
                  <a:srgbClr val="FFFFFF"/>
                </a:solidFill>
              </a:rPr>
              <a:t>s</a:t>
            </a:r>
            <a:r>
              <a:rPr lang="en-US" baseline="30000" dirty="0" smtClean="0">
                <a:solidFill>
                  <a:srgbClr val="FFFFFF"/>
                </a:solidFill>
              </a:rPr>
              <a:t>-1 </a:t>
            </a:r>
            <a:r>
              <a:rPr lang="en-US" dirty="0" smtClean="0">
                <a:solidFill>
                  <a:srgbClr val="FFFFFF"/>
                </a:solidFill>
              </a:rPr>
              <a:t>peak luminosity</a:t>
            </a:r>
            <a:endParaRPr lang="en-US" baseline="30000" dirty="0" smtClean="0">
              <a:solidFill>
                <a:srgbClr val="FFFFFF"/>
              </a:solidFill>
            </a:endParaRPr>
          </a:p>
          <a:p>
            <a:pPr marL="0" indent="0">
              <a:buFont typeface="Arial"/>
              <a:buNone/>
            </a:pPr>
            <a:r>
              <a:rPr lang="en-US" dirty="0" smtClean="0">
                <a:solidFill>
                  <a:srgbClr val="FFFFFF"/>
                </a:solidFill>
              </a:rPr>
              <a:t>Up to ≈40 pileup interactions</a:t>
            </a:r>
          </a:p>
          <a:p>
            <a:pPr marL="0" indent="0">
              <a:buNone/>
            </a:pPr>
            <a:r>
              <a:rPr lang="en-US" dirty="0" smtClean="0">
                <a:solidFill>
                  <a:srgbClr val="FFFFFF"/>
                </a:solidFill>
              </a:rPr>
              <a:t>≈91% efficiency after physics-quality data requirements</a:t>
            </a:r>
          </a:p>
          <a:p>
            <a:pPr marL="0" indent="0">
              <a:buFont typeface="Arial"/>
              <a:buNone/>
            </a:pPr>
            <a:r>
              <a:rPr lang="en-US" dirty="0" smtClean="0">
                <a:solidFill>
                  <a:srgbClr val="FFFFFF"/>
                </a:solidFill>
              </a:rPr>
              <a:t>5.96 fb</a:t>
            </a:r>
            <a:r>
              <a:rPr lang="en-US" baseline="30000" dirty="0" smtClean="0">
                <a:solidFill>
                  <a:srgbClr val="FFFFFF"/>
                </a:solidFill>
              </a:rPr>
              <a:t>-1</a:t>
            </a:r>
            <a:r>
              <a:rPr lang="en-US" dirty="0" smtClean="0">
                <a:solidFill>
                  <a:srgbClr val="FFFFFF"/>
                </a:solidFill>
              </a:rPr>
              <a:t> recorded so far in 2016</a:t>
            </a:r>
          </a:p>
          <a:p>
            <a:pPr marL="0" indent="0">
              <a:buFont typeface="Arial"/>
              <a:buNone/>
            </a:pPr>
            <a:r>
              <a:rPr lang="en-US" dirty="0" smtClean="0">
                <a:solidFill>
                  <a:srgbClr val="FFFFFF"/>
                </a:solidFill>
              </a:rPr>
              <a:t>3.2 fb</a:t>
            </a:r>
            <a:r>
              <a:rPr lang="en-US" baseline="30000" dirty="0" smtClean="0">
                <a:solidFill>
                  <a:srgbClr val="FFFFFF"/>
                </a:solidFill>
              </a:rPr>
              <a:t>-1</a:t>
            </a:r>
            <a:r>
              <a:rPr lang="en-US" dirty="0" smtClean="0">
                <a:solidFill>
                  <a:srgbClr val="FFFFFF"/>
                </a:solidFill>
              </a:rPr>
              <a:t> physics data in 2015</a:t>
            </a:r>
            <a:endParaRPr lang="en-US" dirty="0">
              <a:solidFill>
                <a:srgbClr val="FFFFFF"/>
              </a:solidFill>
            </a:endParaRPr>
          </a:p>
        </p:txBody>
      </p:sp>
      <p:pic>
        <p:nvPicPr>
          <p:cNvPr id="3" name="Picture 2"/>
          <p:cNvPicPr>
            <a:picLocks noChangeAspect="1"/>
          </p:cNvPicPr>
          <p:nvPr/>
        </p:nvPicPr>
        <p:blipFill>
          <a:blip r:embed="rId5"/>
          <a:stretch>
            <a:fillRect/>
          </a:stretch>
        </p:blipFill>
        <p:spPr>
          <a:xfrm>
            <a:off x="229604" y="1006865"/>
            <a:ext cx="4637670" cy="3332597"/>
          </a:xfrm>
          <a:prstGeom prst="rect">
            <a:avLst/>
          </a:prstGeom>
        </p:spPr>
      </p:pic>
      <p:sp>
        <p:nvSpPr>
          <p:cNvPr id="13" name="Oval 12"/>
          <p:cNvSpPr/>
          <p:nvPr/>
        </p:nvSpPr>
        <p:spPr>
          <a:xfrm>
            <a:off x="2168385" y="3002268"/>
            <a:ext cx="542096" cy="78265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1657265" y="2695182"/>
            <a:ext cx="511120" cy="3407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88978" y="1091993"/>
            <a:ext cx="1978296" cy="1200329"/>
          </a:xfrm>
          <a:prstGeom prst="rect">
            <a:avLst/>
          </a:prstGeom>
          <a:noFill/>
        </p:spPr>
        <p:txBody>
          <a:bodyPr wrap="square" rtlCol="0">
            <a:spAutoFit/>
          </a:bodyPr>
          <a:lstStyle/>
          <a:p>
            <a:r>
              <a:rPr lang="en-GB" dirty="0" smtClean="0">
                <a:solidFill>
                  <a:srgbClr val="FF0000"/>
                </a:solidFill>
              </a:rPr>
              <a:t>Reached design instantaneous </a:t>
            </a:r>
            <a:r>
              <a:rPr lang="en-GB" dirty="0" err="1" smtClean="0">
                <a:solidFill>
                  <a:srgbClr val="FF0000"/>
                </a:solidFill>
              </a:rPr>
              <a:t>lumi</a:t>
            </a:r>
            <a:r>
              <a:rPr lang="en-GB" dirty="0" smtClean="0">
                <a:solidFill>
                  <a:srgbClr val="FF0000"/>
                </a:solidFill>
              </a:rPr>
              <a:t> L = 1x10</a:t>
            </a:r>
            <a:r>
              <a:rPr lang="en-GB" baseline="30000" dirty="0" smtClean="0">
                <a:solidFill>
                  <a:srgbClr val="FF0000"/>
                </a:solidFill>
              </a:rPr>
              <a:t>34</a:t>
            </a:r>
            <a:r>
              <a:rPr lang="en-GB" dirty="0" smtClean="0">
                <a:solidFill>
                  <a:srgbClr val="FF0000"/>
                </a:solidFill>
              </a:rPr>
              <a:t>cm</a:t>
            </a:r>
            <a:r>
              <a:rPr lang="en-GB" baseline="30000" dirty="0" smtClean="0">
                <a:solidFill>
                  <a:srgbClr val="FF0000"/>
                </a:solidFill>
              </a:rPr>
              <a:t>-2</a:t>
            </a:r>
            <a:r>
              <a:rPr lang="en-GB" dirty="0" smtClean="0">
                <a:solidFill>
                  <a:srgbClr val="FF0000"/>
                </a:solidFill>
              </a:rPr>
              <a:t>s</a:t>
            </a:r>
            <a:r>
              <a:rPr lang="en-GB" baseline="30000" dirty="0" smtClean="0">
                <a:solidFill>
                  <a:srgbClr val="FF0000"/>
                </a:solidFill>
              </a:rPr>
              <a:t>-1</a:t>
            </a:r>
            <a:r>
              <a:rPr lang="en-GB" dirty="0" smtClean="0">
                <a:solidFill>
                  <a:srgbClr val="FF0000"/>
                </a:solidFill>
              </a:rPr>
              <a:t> </a:t>
            </a:r>
          </a:p>
          <a:p>
            <a:r>
              <a:rPr lang="en-GB" dirty="0" smtClean="0">
                <a:solidFill>
                  <a:srgbClr val="FF0000"/>
                </a:solidFill>
              </a:rPr>
              <a:t>a few days ago! </a:t>
            </a:r>
            <a:endParaRPr lang="en-GB" dirty="0">
              <a:solidFill>
                <a:srgbClr val="FF0000"/>
              </a:solidFill>
            </a:endParaRPr>
          </a:p>
        </p:txBody>
      </p:sp>
    </p:spTree>
    <p:extLst>
      <p:ext uri="{BB962C8B-B14F-4D97-AF65-F5344CB8AC3E}">
        <p14:creationId xmlns:p14="http://schemas.microsoft.com/office/powerpoint/2010/main" val="244627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765" y="274639"/>
            <a:ext cx="3801034" cy="703512"/>
          </a:xfrm>
        </p:spPr>
        <p:txBody>
          <a:bodyPr>
            <a:normAutofit fontScale="90000"/>
          </a:bodyPr>
          <a:lstStyle/>
          <a:p>
            <a:pPr algn="l"/>
            <a:r>
              <a:rPr lang="en-GB" dirty="0" smtClean="0">
                <a:solidFill>
                  <a:srgbClr val="FFFFFF"/>
                </a:solidFill>
              </a:rPr>
              <a:t>Outline</a:t>
            </a:r>
            <a:endParaRPr lang="en-GB" dirty="0">
              <a:solidFill>
                <a:srgbClr val="FFFFFF"/>
              </a:solidFill>
            </a:endParaRPr>
          </a:p>
        </p:txBody>
      </p:sp>
      <p:sp>
        <p:nvSpPr>
          <p:cNvPr id="3" name="Content Placeholder 2"/>
          <p:cNvSpPr>
            <a:spLocks noGrp="1"/>
          </p:cNvSpPr>
          <p:nvPr>
            <p:ph idx="1"/>
          </p:nvPr>
        </p:nvSpPr>
        <p:spPr>
          <a:xfrm>
            <a:off x="4691530" y="2551379"/>
            <a:ext cx="3995270" cy="3675810"/>
          </a:xfrm>
        </p:spPr>
        <p:txBody>
          <a:bodyPr>
            <a:normAutofit fontScale="85000" lnSpcReduction="10000"/>
          </a:bodyPr>
          <a:lstStyle/>
          <a:p>
            <a:r>
              <a:rPr lang="en-GB" dirty="0" smtClean="0">
                <a:solidFill>
                  <a:schemeClr val="bg1"/>
                </a:solidFill>
              </a:rPr>
              <a:t>Introduction</a:t>
            </a:r>
          </a:p>
          <a:p>
            <a:r>
              <a:rPr lang="en-GB" dirty="0">
                <a:solidFill>
                  <a:schemeClr val="bg1"/>
                </a:solidFill>
              </a:rPr>
              <a:t>Final LHC Run 1 results</a:t>
            </a:r>
          </a:p>
          <a:p>
            <a:pPr lvl="1"/>
            <a:r>
              <a:rPr lang="en-GB" dirty="0">
                <a:solidFill>
                  <a:srgbClr val="FFFFFF"/>
                </a:solidFill>
              </a:rPr>
              <a:t>H </a:t>
            </a:r>
            <a:r>
              <a:rPr lang="en-US" dirty="0">
                <a:solidFill>
                  <a:srgbClr val="FFFFFF"/>
                </a:solidFill>
              </a:rPr>
              <a:t>→ </a:t>
            </a:r>
            <a:r>
              <a:rPr lang="en-GB" dirty="0" err="1">
                <a:solidFill>
                  <a:schemeClr val="bg1"/>
                </a:solidFill>
              </a:rPr>
              <a:t>γγ</a:t>
            </a:r>
            <a:endParaRPr lang="en-GB" dirty="0">
              <a:solidFill>
                <a:schemeClr val="bg1"/>
              </a:solidFill>
            </a:endParaRPr>
          </a:p>
          <a:p>
            <a:pPr lvl="1"/>
            <a:r>
              <a:rPr lang="en-GB" dirty="0" err="1">
                <a:solidFill>
                  <a:schemeClr val="bg1"/>
                </a:solidFill>
              </a:rPr>
              <a:t>Multilepton</a:t>
            </a:r>
            <a:r>
              <a:rPr lang="en-GB" dirty="0">
                <a:solidFill>
                  <a:schemeClr val="bg1"/>
                </a:solidFill>
              </a:rPr>
              <a:t> final states</a:t>
            </a:r>
          </a:p>
          <a:p>
            <a:pPr lvl="1"/>
            <a:r>
              <a:rPr lang="en-GB" dirty="0">
                <a:solidFill>
                  <a:srgbClr val="FFFFFF"/>
                </a:solidFill>
              </a:rPr>
              <a:t>H </a:t>
            </a:r>
            <a:r>
              <a:rPr lang="en-US" dirty="0">
                <a:solidFill>
                  <a:srgbClr val="FFFFFF"/>
                </a:solidFill>
              </a:rPr>
              <a:t>→ </a:t>
            </a:r>
            <a:r>
              <a:rPr lang="en-GB" dirty="0">
                <a:solidFill>
                  <a:schemeClr val="bg1"/>
                </a:solidFill>
              </a:rPr>
              <a:t>bb: </a:t>
            </a:r>
          </a:p>
          <a:p>
            <a:pPr lvl="2"/>
            <a:r>
              <a:rPr lang="en-GB" dirty="0">
                <a:solidFill>
                  <a:schemeClr val="bg1"/>
                </a:solidFill>
              </a:rPr>
              <a:t>di-</a:t>
            </a:r>
            <a:r>
              <a:rPr lang="en-GB" dirty="0" err="1">
                <a:solidFill>
                  <a:schemeClr val="bg1"/>
                </a:solidFill>
              </a:rPr>
              <a:t>leptonic</a:t>
            </a:r>
            <a:r>
              <a:rPr lang="en-GB" dirty="0">
                <a:solidFill>
                  <a:schemeClr val="bg1"/>
                </a:solidFill>
              </a:rPr>
              <a:t> </a:t>
            </a:r>
          </a:p>
          <a:p>
            <a:pPr lvl="2"/>
            <a:r>
              <a:rPr lang="en-GB" dirty="0" err="1">
                <a:solidFill>
                  <a:schemeClr val="bg1"/>
                </a:solidFill>
              </a:rPr>
              <a:t>lepton+jets</a:t>
            </a:r>
            <a:endParaRPr lang="en-GB" dirty="0">
              <a:solidFill>
                <a:schemeClr val="bg1"/>
              </a:solidFill>
            </a:endParaRPr>
          </a:p>
          <a:p>
            <a:pPr lvl="2"/>
            <a:r>
              <a:rPr lang="en-GB" dirty="0">
                <a:solidFill>
                  <a:schemeClr val="bg1"/>
                </a:solidFill>
              </a:rPr>
              <a:t>all-</a:t>
            </a:r>
            <a:r>
              <a:rPr lang="en-GB" dirty="0" err="1">
                <a:solidFill>
                  <a:schemeClr val="bg1"/>
                </a:solidFill>
              </a:rPr>
              <a:t>hadronic</a:t>
            </a:r>
            <a:endParaRPr lang="en-GB" dirty="0">
              <a:solidFill>
                <a:schemeClr val="bg1"/>
              </a:solidFill>
            </a:endParaRPr>
          </a:p>
          <a:p>
            <a:r>
              <a:rPr lang="en-GB" dirty="0" smtClean="0">
                <a:solidFill>
                  <a:srgbClr val="FFFFFF"/>
                </a:solidFill>
              </a:rPr>
              <a:t>Look</a:t>
            </a:r>
            <a:r>
              <a:rPr lang="en-GB" dirty="0" smtClean="0">
                <a:solidFill>
                  <a:schemeClr val="bg1"/>
                </a:solidFill>
              </a:rPr>
              <a:t>ing forward</a:t>
            </a:r>
            <a:endParaRPr lang="en-GB" dirty="0">
              <a:solidFill>
                <a:schemeClr val="bg1"/>
              </a:solidFill>
            </a:endParaRPr>
          </a:p>
        </p:txBody>
      </p:sp>
      <p:pic>
        <p:nvPicPr>
          <p:cNvPr id="7" name="Picture 6"/>
          <p:cNvPicPr>
            <a:picLocks noChangeAspect="1"/>
          </p:cNvPicPr>
          <p:nvPr/>
        </p:nvPicPr>
        <p:blipFill rotWithShape="1">
          <a:blip r:embed="rId3"/>
          <a:srcRect l="3829" r="59029"/>
          <a:stretch/>
        </p:blipFill>
        <p:spPr>
          <a:xfrm>
            <a:off x="0" y="0"/>
            <a:ext cx="4347883" cy="6858000"/>
          </a:xfrm>
          <a:prstGeom prst="rect">
            <a:avLst/>
          </a:prstGeom>
        </p:spPr>
      </p:pic>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2</a:t>
            </a:fld>
            <a:endParaRPr lang="en-GB"/>
          </a:p>
        </p:txBody>
      </p:sp>
      <p:sp>
        <p:nvSpPr>
          <p:cNvPr id="8" name="TextBox 7"/>
          <p:cNvSpPr txBox="1"/>
          <p:nvPr/>
        </p:nvSpPr>
        <p:spPr>
          <a:xfrm rot="653273">
            <a:off x="5073696" y="1550277"/>
            <a:ext cx="4004611" cy="1077218"/>
          </a:xfrm>
          <a:prstGeom prst="rect">
            <a:avLst/>
          </a:prstGeom>
          <a:noFill/>
        </p:spPr>
        <p:txBody>
          <a:bodyPr wrap="square" rtlCol="0">
            <a:spAutoFit/>
          </a:bodyPr>
          <a:lstStyle/>
          <a:p>
            <a:pPr algn="ctr"/>
            <a:r>
              <a:rPr lang="en-GB" sz="3200" dirty="0" smtClean="0">
                <a:solidFill>
                  <a:srgbClr val="FF0000"/>
                </a:solidFill>
              </a:rPr>
              <a:t>No LHC Run 2 results yet</a:t>
            </a:r>
            <a:r>
              <a:rPr lang="en-GB" sz="3200" dirty="0" smtClean="0">
                <a:solidFill>
                  <a:srgbClr val="FF0000"/>
                </a:solidFill>
                <a:sym typeface="Wingdings"/>
              </a:rPr>
              <a:t>. </a:t>
            </a:r>
            <a:r>
              <a:rPr lang="en-GB" sz="3200" dirty="0" smtClean="0">
                <a:solidFill>
                  <a:srgbClr val="FF0000"/>
                </a:solidFill>
              </a:rPr>
              <a:t>But soon!</a:t>
            </a:r>
            <a:endParaRPr lang="en-GB" sz="3200" dirty="0">
              <a:solidFill>
                <a:srgbClr val="FF0000"/>
              </a:solidFill>
            </a:endParaRPr>
          </a:p>
        </p:txBody>
      </p:sp>
    </p:spTree>
    <p:extLst>
      <p:ext uri="{BB962C8B-B14F-4D97-AF65-F5344CB8AC3E}">
        <p14:creationId xmlns:p14="http://schemas.microsoft.com/office/powerpoint/2010/main" val="2655222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TLAS_black.jpg"/>
          <p:cNvPicPr>
            <a:picLocks noGrp="1" noChangeAspect="1"/>
          </p:cNvPicPr>
          <p:nvPr>
            <p:ph idx="4294967295"/>
          </p:nvPr>
        </p:nvPicPr>
        <p:blipFill>
          <a:blip r:embed="rId2"/>
          <a:srcRect l="-334" r="-334"/>
          <a:stretch>
            <a:fillRect/>
          </a:stretch>
        </p:blipFill>
        <p:spPr>
          <a:xfrm>
            <a:off x="-28575" y="1058863"/>
            <a:ext cx="9172575" cy="5043487"/>
          </a:xfrm>
        </p:spPr>
      </p:pic>
      <p:grpSp>
        <p:nvGrpSpPr>
          <p:cNvPr id="2" name="Group 26"/>
          <p:cNvGrpSpPr/>
          <p:nvPr/>
        </p:nvGrpSpPr>
        <p:grpSpPr>
          <a:xfrm>
            <a:off x="125595" y="169333"/>
            <a:ext cx="8933739" cy="6272539"/>
            <a:chOff x="125595" y="169333"/>
            <a:chExt cx="8933739" cy="6272539"/>
          </a:xfrm>
        </p:grpSpPr>
        <p:sp>
          <p:nvSpPr>
            <p:cNvPr id="9" name="Rectangle 8"/>
            <p:cNvSpPr>
              <a:spLocks noChangeArrowheads="1"/>
            </p:cNvSpPr>
            <p:nvPr/>
          </p:nvSpPr>
          <p:spPr bwMode="auto">
            <a:xfrm>
              <a:off x="5579534" y="5610875"/>
              <a:ext cx="3479800" cy="830997"/>
            </a:xfrm>
            <a:prstGeom prst="rect">
              <a:avLst/>
            </a:prstGeom>
            <a:solidFill>
              <a:schemeClr val="tx2">
                <a:lumMod val="50000"/>
              </a:schemeClr>
            </a:solidFill>
            <a:ln w="57150" cmpd="sng">
              <a:noFill/>
              <a:miter lim="800000"/>
              <a:headEnd/>
              <a:tailEnd/>
            </a:ln>
            <a:effectLst>
              <a:outerShdw blurRad="69850" dist="50800" dir="2700000" algn="tl" rotWithShape="0">
                <a:srgbClr val="000000">
                  <a:alpha val="43000"/>
                </a:srgbClr>
              </a:outerShdw>
            </a:effectLst>
          </p:spPr>
          <p:txBody>
            <a:bodyPr wrap="square">
              <a:prstTxWarp prst="textNoShape">
                <a:avLst/>
              </a:prstTxWarp>
              <a:spAutoFit/>
            </a:bodyPr>
            <a:lstStyle/>
            <a:p>
              <a:r>
                <a:rPr lang="en-US" sz="1600" b="1" dirty="0" smtClean="0">
                  <a:solidFill>
                    <a:srgbClr val="FFFFFF"/>
                  </a:solidFill>
                </a:rPr>
                <a:t>Inner Tracker:</a:t>
              </a:r>
              <a:r>
                <a:rPr lang="en-US" sz="1600" dirty="0" smtClean="0">
                  <a:solidFill>
                    <a:srgbClr val="FFFFFF"/>
                  </a:solidFill>
                </a:rPr>
                <a:t> |</a:t>
              </a:r>
              <a:r>
                <a:rPr lang="en-US" sz="1600" dirty="0" err="1">
                  <a:solidFill>
                    <a:srgbClr val="FFFFFF"/>
                  </a:solidFill>
                  <a:sym typeface="Symbol" pitchFamily="-110" charset="2"/>
                </a:rPr>
                <a:t></a:t>
              </a:r>
              <a:r>
                <a:rPr lang="en-US" sz="1600" dirty="0">
                  <a:solidFill>
                    <a:srgbClr val="FFFFFF"/>
                  </a:solidFill>
                </a:rPr>
                <a:t>|&lt;2.5, B=</a:t>
              </a:r>
              <a:r>
                <a:rPr lang="en-US" sz="1600" dirty="0" smtClean="0">
                  <a:solidFill>
                    <a:srgbClr val="FFFFFF"/>
                  </a:solidFill>
                </a:rPr>
                <a:t>2T </a:t>
              </a:r>
            </a:p>
            <a:p>
              <a:r>
                <a:rPr lang="en-US" sz="1600" dirty="0">
                  <a:solidFill>
                    <a:srgbClr val="FFFFFF"/>
                  </a:solidFill>
                </a:rPr>
                <a:t>Si</a:t>
              </a:r>
              <a:r>
                <a:rPr lang="en-US" sz="1600" dirty="0" smtClean="0">
                  <a:solidFill>
                    <a:srgbClr val="FFFFFF"/>
                  </a:solidFill>
                </a:rPr>
                <a:t> </a:t>
              </a:r>
              <a:r>
                <a:rPr lang="en-US" sz="1600" dirty="0">
                  <a:solidFill>
                    <a:srgbClr val="FFFFFF"/>
                  </a:solidFill>
                </a:rPr>
                <a:t>p</a:t>
              </a:r>
              <a:r>
                <a:rPr lang="en-US" sz="1600" dirty="0" smtClean="0">
                  <a:solidFill>
                    <a:srgbClr val="FFFFFF"/>
                  </a:solidFill>
                </a:rPr>
                <a:t>ixels/strips and Trans</a:t>
              </a:r>
              <a:r>
                <a:rPr lang="en-US" sz="1600" dirty="0">
                  <a:solidFill>
                    <a:srgbClr val="FFFFFF"/>
                  </a:solidFill>
                </a:rPr>
                <a:t>. Rad. Det</a:t>
              </a:r>
              <a:r>
                <a:rPr lang="en-US" sz="1600" dirty="0" smtClean="0">
                  <a:solidFill>
                    <a:srgbClr val="FFFFFF"/>
                  </a:solidFill>
                </a:rPr>
                <a:t>.</a:t>
              </a:r>
            </a:p>
            <a:p>
              <a:r>
                <a:rPr lang="en-US" sz="1600" dirty="0" err="1" smtClean="0">
                  <a:solidFill>
                    <a:srgbClr val="FFFFFF"/>
                  </a:solidFill>
                  <a:sym typeface="Symbol" pitchFamily="-110" charset="2"/>
                </a:rPr>
                <a:t></a:t>
              </a:r>
              <a:r>
                <a:rPr lang="en-US" sz="1600" dirty="0" err="1">
                  <a:solidFill>
                    <a:srgbClr val="FFFFFF"/>
                  </a:solidFill>
                </a:rPr>
                <a:t>/p</a:t>
              </a:r>
              <a:r>
                <a:rPr lang="en-US" sz="1600" baseline="-25000" dirty="0" err="1">
                  <a:solidFill>
                    <a:srgbClr val="FFFFFF"/>
                  </a:solidFill>
                </a:rPr>
                <a:t>T</a:t>
              </a:r>
              <a:r>
                <a:rPr lang="en-US" sz="1600" dirty="0" smtClean="0">
                  <a:solidFill>
                    <a:srgbClr val="FFFFFF"/>
                  </a:solidFill>
                </a:rPr>
                <a:t> = 0.05% </a:t>
              </a:r>
              <a:r>
                <a:rPr lang="en-US" sz="1600" dirty="0" err="1">
                  <a:solidFill>
                    <a:srgbClr val="FFFFFF"/>
                  </a:solidFill>
                </a:rPr>
                <a:t>p</a:t>
              </a:r>
              <a:r>
                <a:rPr lang="en-US" sz="1600" baseline="-25000" dirty="0" err="1">
                  <a:solidFill>
                    <a:srgbClr val="FFFFFF"/>
                  </a:solidFill>
                </a:rPr>
                <a:t>T</a:t>
              </a:r>
              <a:r>
                <a:rPr lang="en-US" sz="1600" baseline="-25000" dirty="0">
                  <a:solidFill>
                    <a:srgbClr val="FFFFFF"/>
                  </a:solidFill>
                </a:rPr>
                <a:t> </a:t>
              </a:r>
              <a:r>
                <a:rPr lang="en-US" sz="1600" dirty="0">
                  <a:solidFill>
                    <a:srgbClr val="FFFFFF"/>
                  </a:solidFill>
                </a:rPr>
                <a:t>(</a:t>
              </a:r>
              <a:r>
                <a:rPr lang="en-US" sz="1600" dirty="0" err="1">
                  <a:solidFill>
                    <a:srgbClr val="FFFFFF"/>
                  </a:solidFill>
                </a:rPr>
                <a:t>GeV</a:t>
              </a:r>
              <a:r>
                <a:rPr lang="en-US" sz="1600" dirty="0">
                  <a:solidFill>
                    <a:srgbClr val="FFFFFF"/>
                  </a:solidFill>
                </a:rPr>
                <a:t>) </a:t>
              </a:r>
              <a:r>
                <a:rPr lang="en-US" sz="1600" dirty="0" err="1">
                  <a:solidFill>
                    <a:srgbClr val="FFFFFF"/>
                  </a:solidFill>
                  <a:sym typeface="Symbol" pitchFamily="-110" charset="2"/>
                </a:rPr>
                <a:t></a:t>
              </a:r>
              <a:r>
                <a:rPr lang="en-US" sz="1600" dirty="0">
                  <a:solidFill>
                    <a:srgbClr val="FFFFFF"/>
                  </a:solidFill>
                  <a:sym typeface="Symbol" pitchFamily="-110" charset="2"/>
                </a:rPr>
                <a:t> </a:t>
              </a:r>
              <a:r>
                <a:rPr lang="en-US" sz="1600" dirty="0" smtClean="0">
                  <a:solidFill>
                    <a:srgbClr val="FFFFFF"/>
                  </a:solidFill>
                </a:rPr>
                <a:t>1%</a:t>
              </a:r>
              <a:endParaRPr lang="en-US" sz="1600" dirty="0">
                <a:solidFill>
                  <a:srgbClr val="FFFFFF"/>
                </a:solidFill>
              </a:endParaRPr>
            </a:p>
          </p:txBody>
        </p:sp>
        <p:sp>
          <p:nvSpPr>
            <p:cNvPr id="10" name="Rectangle 9"/>
            <p:cNvSpPr/>
            <p:nvPr/>
          </p:nvSpPr>
          <p:spPr>
            <a:xfrm>
              <a:off x="634995" y="169333"/>
              <a:ext cx="4332116" cy="831774"/>
            </a:xfrm>
            <a:prstGeom prst="rect">
              <a:avLst/>
            </a:prstGeom>
            <a:solidFill>
              <a:srgbClr val="5896E5"/>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eaLnBrk="0" hangingPunct="0"/>
              <a:r>
                <a:rPr lang="en-US" sz="1600" b="1" dirty="0" err="1" smtClean="0">
                  <a:solidFill>
                    <a:schemeClr val="bg1">
                      <a:lumMod val="85000"/>
                      <a:lumOff val="15000"/>
                    </a:schemeClr>
                  </a:solidFill>
                  <a:ea typeface="ＭＳ Ｐゴシック" pitchFamily="-110" charset="-128"/>
                  <a:cs typeface="ＭＳ Ｐゴシック" pitchFamily="-110" charset="-128"/>
                </a:rPr>
                <a:t>Muon</a:t>
              </a:r>
              <a:r>
                <a:rPr lang="en-US" sz="1600" b="1" dirty="0" smtClean="0">
                  <a:solidFill>
                    <a:schemeClr val="bg1">
                      <a:lumMod val="85000"/>
                      <a:lumOff val="15000"/>
                    </a:schemeClr>
                  </a:solidFill>
                  <a:ea typeface="ＭＳ Ｐゴシック" pitchFamily="-110" charset="-128"/>
                  <a:cs typeface="ＭＳ Ｐゴシック" pitchFamily="-110" charset="-128"/>
                </a:rPr>
                <a:t> Spectrometer</a:t>
              </a:r>
              <a:r>
                <a:rPr lang="en-US" sz="1600" b="1" dirty="0" smtClean="0">
                  <a:solidFill>
                    <a:schemeClr val="bg1">
                      <a:lumMod val="85000"/>
                      <a:lumOff val="15000"/>
                    </a:schemeClr>
                  </a:solidFill>
                  <a:ea typeface="ＭＳ Ｐゴシック" pitchFamily="-110" charset="-128"/>
                  <a:cs typeface="ＭＳ Ｐゴシック" pitchFamily="-110" charset="-128"/>
                  <a:sym typeface="Symbol" pitchFamily="-110" charset="2"/>
                </a:rPr>
                <a:t>:</a:t>
              </a:r>
              <a:r>
                <a:rPr lang="en-US" sz="1600" dirty="0" smtClean="0">
                  <a:solidFill>
                    <a:schemeClr val="bg1"/>
                  </a:solidFill>
                  <a:ea typeface="ＭＳ Ｐゴシック" pitchFamily="-110" charset="-128"/>
                  <a:cs typeface="ＭＳ Ｐゴシック" pitchFamily="-110" charset="-128"/>
                  <a:sym typeface="Symbol" pitchFamily="-110" charset="2"/>
                </a:rPr>
                <a:t> </a:t>
              </a:r>
              <a:r>
                <a:rPr lang="en-US" sz="1600" b="1" dirty="0" smtClean="0">
                  <a:solidFill>
                    <a:schemeClr val="bg1"/>
                  </a:solidFill>
                </a:rPr>
                <a:t>|</a:t>
              </a:r>
              <a:r>
                <a:rPr lang="en-US" sz="1600" b="1" dirty="0" smtClean="0">
                  <a:solidFill>
                    <a:schemeClr val="bg1"/>
                  </a:solidFill>
                  <a:sym typeface="Symbol" pitchFamily="-110" charset="2"/>
                </a:rPr>
                <a:t></a:t>
              </a:r>
              <a:r>
                <a:rPr lang="en-US" sz="1600" b="1" dirty="0" smtClean="0">
                  <a:solidFill>
                    <a:schemeClr val="bg1"/>
                  </a:solidFill>
                </a:rPr>
                <a:t>|&lt;2.7</a:t>
              </a:r>
              <a:endParaRPr lang="en-US" sz="1600" b="1" dirty="0" smtClean="0">
                <a:solidFill>
                  <a:schemeClr val="bg1"/>
                </a:solidFill>
                <a:ea typeface="ＭＳ Ｐゴシック" pitchFamily="-110" charset="-128"/>
                <a:cs typeface="ＭＳ Ｐゴシック" pitchFamily="-110" charset="-128"/>
                <a:sym typeface="Symbol" pitchFamily="-110" charset="2"/>
              </a:endParaRPr>
            </a:p>
            <a:p>
              <a:pPr eaLnBrk="0" hangingPunct="0"/>
              <a:r>
                <a:rPr lang="en-US" sz="1600" dirty="0">
                  <a:solidFill>
                    <a:schemeClr val="bg1">
                      <a:lumMod val="85000"/>
                      <a:lumOff val="15000"/>
                    </a:schemeClr>
                  </a:solidFill>
                  <a:ea typeface="ＭＳ Ｐゴシック" pitchFamily="-110" charset="-128"/>
                  <a:cs typeface="ＭＳ Ｐゴシック" pitchFamily="-110" charset="-128"/>
                  <a:sym typeface="Symbol" pitchFamily="-110" charset="2"/>
                </a:rPr>
                <a:t>A</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ir-core </a:t>
              </a:r>
              <a:r>
                <a:rPr lang="en-US" sz="1600" dirty="0" err="1" smtClean="0">
                  <a:solidFill>
                    <a:schemeClr val="bg1">
                      <a:lumMod val="85000"/>
                      <a:lumOff val="15000"/>
                    </a:schemeClr>
                  </a:solidFill>
                  <a:ea typeface="ＭＳ Ｐゴシック" pitchFamily="-110" charset="-128"/>
                  <a:cs typeface="ＭＳ Ｐゴシック" pitchFamily="-110" charset="-128"/>
                  <a:sym typeface="Symbol" pitchFamily="-110" charset="2"/>
                </a:rPr>
                <a:t>toroids</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 and gas-based </a:t>
              </a:r>
              <a:r>
                <a:rPr lang="en-US" sz="1600" dirty="0" err="1" smtClean="0">
                  <a:solidFill>
                    <a:schemeClr val="bg1">
                      <a:lumMod val="85000"/>
                      <a:lumOff val="15000"/>
                    </a:schemeClr>
                  </a:solidFill>
                  <a:ea typeface="ＭＳ Ｐゴシック" pitchFamily="-110" charset="-128"/>
                  <a:cs typeface="ＭＳ Ｐゴシック" pitchFamily="-110" charset="-128"/>
                  <a:sym typeface="Symbol" pitchFamily="-110" charset="2"/>
                </a:rPr>
                <a:t>muon</a:t>
              </a:r>
              <a:r>
                <a:rPr lang="en-US" sz="1600" dirty="0" smtClean="0">
                  <a:solidFill>
                    <a:schemeClr val="bg1">
                      <a:lumMod val="85000"/>
                      <a:lumOff val="15000"/>
                    </a:schemeClr>
                  </a:solidFill>
                  <a:ea typeface="ＭＳ Ｐゴシック" pitchFamily="-110" charset="-128"/>
                  <a:cs typeface="ＭＳ Ｐゴシック" pitchFamily="-110" charset="-128"/>
                  <a:sym typeface="Symbol" pitchFamily="-110" charset="2"/>
                </a:rPr>
                <a:t> chambers</a:t>
              </a:r>
              <a:endParaRPr lang="en-US" sz="1600" dirty="0" smtClean="0">
                <a:solidFill>
                  <a:schemeClr val="bg1">
                    <a:lumMod val="85000"/>
                    <a:lumOff val="15000"/>
                  </a:schemeClr>
                </a:solidFill>
                <a:ea typeface="ＭＳ Ｐゴシック" pitchFamily="-110" charset="-128"/>
                <a:cs typeface="ＭＳ Ｐゴシック" pitchFamily="-110" charset="-128"/>
              </a:endParaRPr>
            </a:p>
            <a:p>
              <a:pPr eaLnBrk="0" hangingPunct="0"/>
              <a:r>
                <a:rPr lang="en-US" sz="1600" dirty="0" err="1" smtClean="0">
                  <a:solidFill>
                    <a:schemeClr val="bg1">
                      <a:lumMod val="85000"/>
                      <a:lumOff val="15000"/>
                    </a:schemeClr>
                  </a:solidFill>
                </a:rPr>
                <a:t>σ/p</a:t>
              </a:r>
              <a:r>
                <a:rPr lang="en-US" sz="1600" baseline="-25000" dirty="0" err="1" smtClean="0">
                  <a:solidFill>
                    <a:schemeClr val="bg1">
                      <a:lumMod val="85000"/>
                      <a:lumOff val="15000"/>
                    </a:schemeClr>
                  </a:solidFill>
                </a:rPr>
                <a:t>T</a:t>
              </a:r>
              <a:r>
                <a:rPr lang="en-US" sz="1600" baseline="-25000" dirty="0" smtClean="0">
                  <a:solidFill>
                    <a:schemeClr val="bg1">
                      <a:lumMod val="85000"/>
                      <a:lumOff val="15000"/>
                    </a:schemeClr>
                  </a:solidFill>
                </a:rPr>
                <a:t> </a:t>
              </a:r>
              <a:r>
                <a:rPr lang="en-US" sz="1600" dirty="0" smtClean="0">
                  <a:solidFill>
                    <a:schemeClr val="bg1">
                      <a:lumMod val="85000"/>
                      <a:lumOff val="15000"/>
                    </a:schemeClr>
                  </a:solidFill>
                </a:rPr>
                <a:t>= 2% @ 50GeV</a:t>
              </a:r>
              <a:r>
                <a:rPr lang="en-US" sz="1600" baseline="0" dirty="0" smtClean="0">
                  <a:solidFill>
                    <a:schemeClr val="bg1">
                      <a:lumMod val="85000"/>
                      <a:lumOff val="15000"/>
                    </a:schemeClr>
                  </a:solidFill>
                </a:rPr>
                <a:t> to 10% @ 1TeV (ID+MS)</a:t>
              </a:r>
              <a:endParaRPr lang="en-US" sz="1600" dirty="0" smtClean="0">
                <a:solidFill>
                  <a:schemeClr val="bg1">
                    <a:lumMod val="85000"/>
                    <a:lumOff val="15000"/>
                  </a:schemeClr>
                </a:solidFill>
              </a:endParaRPr>
            </a:p>
          </p:txBody>
        </p:sp>
        <p:cxnSp>
          <p:nvCxnSpPr>
            <p:cNvPr id="11" name="Straight Arrow Connector 10"/>
            <p:cNvCxnSpPr>
              <a:stCxn id="10" idx="2"/>
            </p:cNvCxnSpPr>
            <p:nvPr/>
          </p:nvCxnSpPr>
          <p:spPr>
            <a:xfrm rot="16200000" flipH="1">
              <a:off x="2996456" y="805704"/>
              <a:ext cx="886253" cy="1277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611989" y="169333"/>
              <a:ext cx="2332568" cy="831773"/>
            </a:xfrm>
            <a:prstGeom prst="rect">
              <a:avLst/>
            </a:prstGeom>
            <a:solidFill>
              <a:srgbClr val="FFB04F"/>
            </a:solidFill>
            <a:ln>
              <a:noFill/>
            </a:ln>
            <a:effectLst>
              <a:outerShdw blurRad="53975" dist="762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000000"/>
                  </a:solidFill>
                </a:rPr>
                <a:t>EM calorimeter:</a:t>
              </a:r>
              <a:r>
                <a:rPr lang="en-US" sz="1600" dirty="0" smtClean="0">
                  <a:solidFill>
                    <a:srgbClr val="000000"/>
                  </a:solidFill>
                </a:rPr>
                <a:t> </a:t>
              </a:r>
              <a:r>
                <a:rPr lang="en-US" sz="1600" dirty="0" smtClean="0">
                  <a:solidFill>
                    <a:schemeClr val="tx1"/>
                  </a:solidFill>
                </a:rPr>
                <a:t>|</a:t>
              </a:r>
              <a:r>
                <a:rPr lang="en-US" sz="1600" dirty="0" err="1" smtClean="0">
                  <a:solidFill>
                    <a:schemeClr val="tx1"/>
                  </a:solidFill>
                  <a:sym typeface="Symbol" pitchFamily="-110" charset="2"/>
                </a:rPr>
                <a:t></a:t>
              </a:r>
              <a:r>
                <a:rPr lang="en-US" sz="1600" dirty="0" smtClean="0">
                  <a:solidFill>
                    <a:schemeClr val="tx1"/>
                  </a:solidFill>
                </a:rPr>
                <a:t>|&lt;3.2</a:t>
              </a:r>
              <a:r>
                <a:rPr lang="en-US" sz="1600" dirty="0" smtClean="0">
                  <a:solidFill>
                    <a:srgbClr val="000000"/>
                  </a:solidFill>
                </a:rPr>
                <a:t> </a:t>
              </a:r>
            </a:p>
            <a:p>
              <a:r>
                <a:rPr lang="en-US" sz="1600" dirty="0" err="1" smtClean="0">
                  <a:solidFill>
                    <a:srgbClr val="000000"/>
                  </a:solidFill>
                </a:rPr>
                <a:t>Pb-LAr</a:t>
              </a:r>
              <a:r>
                <a:rPr lang="en-US" sz="1600" dirty="0" smtClean="0">
                  <a:solidFill>
                    <a:srgbClr val="000000"/>
                  </a:solidFill>
                </a:rPr>
                <a:t> Accordion</a:t>
              </a:r>
            </a:p>
            <a:p>
              <a:r>
                <a:rPr lang="en-US" sz="1600" dirty="0" smtClean="0">
                  <a:solidFill>
                    <a:srgbClr val="000000"/>
                  </a:solidFill>
                  <a:sym typeface="Symbol" pitchFamily="-110" charset="2"/>
                </a:rPr>
                <a:t></a:t>
              </a:r>
              <a:r>
                <a:rPr lang="en-US" sz="1600" dirty="0" smtClean="0">
                  <a:solidFill>
                    <a:srgbClr val="000000"/>
                  </a:solidFill>
                </a:rPr>
                <a:t>/E = 10%/</a:t>
              </a:r>
              <a:r>
                <a:rPr lang="en-US" sz="1600" dirty="0" smtClean="0">
                  <a:solidFill>
                    <a:srgbClr val="000000"/>
                  </a:solidFill>
                  <a:sym typeface="Symbol" pitchFamily="-110" charset="2"/>
                </a:rPr>
                <a:t></a:t>
              </a:r>
              <a:r>
                <a:rPr lang="en-US" sz="1600" dirty="0" smtClean="0">
                  <a:solidFill>
                    <a:srgbClr val="000000"/>
                  </a:solidFill>
                </a:rPr>
                <a:t>E </a:t>
              </a:r>
              <a:r>
                <a:rPr lang="en-US" sz="1600" dirty="0" err="1" smtClean="0">
                  <a:solidFill>
                    <a:srgbClr val="000000"/>
                  </a:solidFill>
                  <a:sym typeface="Symbol" pitchFamily="-110" charset="2"/>
                </a:rPr>
                <a:t></a:t>
              </a:r>
              <a:r>
                <a:rPr lang="en-US" sz="1600" dirty="0" smtClean="0">
                  <a:solidFill>
                    <a:srgbClr val="000000"/>
                  </a:solidFill>
                  <a:sym typeface="Symbol" pitchFamily="-110" charset="2"/>
                </a:rPr>
                <a:t> 0.7%</a:t>
              </a:r>
              <a:endParaRPr lang="es-ES_tradnl" sz="1600" dirty="0" smtClean="0">
                <a:solidFill>
                  <a:srgbClr val="000000"/>
                </a:solidFill>
                <a:sym typeface="Symbol" pitchFamily="-110" charset="2"/>
              </a:endParaRPr>
            </a:p>
          </p:txBody>
        </p:sp>
        <p:cxnSp>
          <p:nvCxnSpPr>
            <p:cNvPr id="13" name="Straight Arrow Connector 12"/>
            <p:cNvCxnSpPr>
              <a:stCxn id="12" idx="2"/>
            </p:cNvCxnSpPr>
            <p:nvPr/>
          </p:nvCxnSpPr>
          <p:spPr>
            <a:xfrm rot="5400000">
              <a:off x="4919799" y="1387086"/>
              <a:ext cx="2244455" cy="1472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620934" y="1728611"/>
              <a:ext cx="2438400" cy="1312333"/>
            </a:xfrm>
            <a:prstGeom prst="rect">
              <a:avLst/>
            </a:prstGeom>
            <a:solidFill>
              <a:srgbClr val="008000"/>
            </a:solidFill>
            <a:ln>
              <a:noFill/>
            </a:ln>
            <a:effectLst>
              <a:outerShdw blurRad="698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smtClean="0">
                  <a:solidFill>
                    <a:srgbClr val="DDDDDD"/>
                  </a:solidFill>
                </a:rPr>
                <a:t>Hadronic</a:t>
              </a:r>
              <a:r>
                <a:rPr lang="en-US" b="1" dirty="0" smtClean="0">
                  <a:solidFill>
                    <a:srgbClr val="DDDDDD"/>
                  </a:solidFill>
                </a:rPr>
                <a:t> calorimeter: </a:t>
              </a:r>
            </a:p>
            <a:p>
              <a:r>
                <a:rPr lang="en-US" dirty="0" smtClean="0">
                  <a:solidFill>
                    <a:srgbClr val="DDDDDD"/>
                  </a:solidFill>
                </a:rPr>
                <a:t>|</a:t>
              </a:r>
              <a:r>
                <a:rPr lang="en-US" dirty="0" err="1" smtClean="0">
                  <a:solidFill>
                    <a:srgbClr val="DDDDDD"/>
                  </a:solidFill>
                  <a:sym typeface="Symbol" pitchFamily="-110" charset="2"/>
                </a:rPr>
                <a:t></a:t>
              </a:r>
              <a:r>
                <a:rPr lang="en-US" dirty="0" smtClean="0">
                  <a:solidFill>
                    <a:srgbClr val="DDDDDD"/>
                  </a:solidFill>
                  <a:sym typeface="Symbol" pitchFamily="-110" charset="2"/>
                </a:rPr>
                <a:t>|&lt;1.7 Fe/</a:t>
              </a:r>
              <a:r>
                <a:rPr lang="en-US" dirty="0" err="1" smtClean="0">
                  <a:solidFill>
                    <a:srgbClr val="DDDDDD"/>
                  </a:solidFill>
                  <a:sym typeface="Symbol" pitchFamily="-110" charset="2"/>
                </a:rPr>
                <a:t>scintillator</a:t>
              </a:r>
              <a:r>
                <a:rPr lang="en-US" dirty="0" smtClean="0">
                  <a:solidFill>
                    <a:srgbClr val="DDDDDD"/>
                  </a:solidFill>
                  <a:sym typeface="Symbol" pitchFamily="-110" charset="2"/>
                </a:rPr>
                <a:t> </a:t>
              </a:r>
            </a:p>
            <a:p>
              <a:r>
                <a:rPr lang="en-US" dirty="0" smtClean="0">
                  <a:solidFill>
                    <a:srgbClr val="DDDDDD"/>
                  </a:solidFill>
                </a:rPr>
                <a:t>1.3&lt;|</a:t>
              </a:r>
              <a:r>
                <a:rPr lang="en-US" dirty="0" err="1" smtClean="0">
                  <a:solidFill>
                    <a:srgbClr val="DDDDDD"/>
                  </a:solidFill>
                  <a:sym typeface="Symbol" pitchFamily="-110" charset="2"/>
                </a:rPr>
                <a:t></a:t>
              </a:r>
              <a:r>
                <a:rPr lang="en-US" dirty="0" smtClean="0">
                  <a:solidFill>
                    <a:srgbClr val="DDDDDD"/>
                  </a:solidFill>
                  <a:sym typeface="Symbol" pitchFamily="-110" charset="2"/>
                </a:rPr>
                <a:t>|&lt;4.9 Cu/W-</a:t>
              </a:r>
              <a:r>
                <a:rPr lang="en-US" dirty="0" err="1" smtClean="0">
                  <a:solidFill>
                    <a:srgbClr val="DDDDDD"/>
                  </a:solidFill>
                  <a:sym typeface="Symbol" pitchFamily="-110" charset="2"/>
                </a:rPr>
                <a:t>Lar</a:t>
              </a:r>
              <a:endParaRPr lang="en-US" dirty="0" smtClean="0">
                <a:solidFill>
                  <a:srgbClr val="DDDDDD"/>
                </a:solidFill>
                <a:sym typeface="Symbol" pitchFamily="-110" charset="2"/>
              </a:endParaRPr>
            </a:p>
            <a:p>
              <a:r>
                <a:rPr lang="en-US" dirty="0" err="1" smtClean="0">
                  <a:solidFill>
                    <a:srgbClr val="DDDDDD"/>
                  </a:solidFill>
                  <a:sym typeface="Symbol" pitchFamily="-110" charset="2"/>
                </a:rPr>
                <a:t></a:t>
              </a:r>
              <a:r>
                <a:rPr lang="en-US" dirty="0" err="1" smtClean="0">
                  <a:solidFill>
                    <a:srgbClr val="DDDDDD"/>
                  </a:solidFill>
                </a:rPr>
                <a:t>/E</a:t>
              </a:r>
              <a:r>
                <a:rPr lang="en-US" baseline="-25000" dirty="0" err="1" smtClean="0">
                  <a:solidFill>
                    <a:srgbClr val="DDDDDD"/>
                  </a:solidFill>
                </a:rPr>
                <a:t>jet</a:t>
              </a:r>
              <a:r>
                <a:rPr lang="en-US" dirty="0" smtClean="0">
                  <a:solidFill>
                    <a:srgbClr val="DDDDDD"/>
                  </a:solidFill>
                </a:rPr>
                <a:t>= 50%/</a:t>
              </a:r>
              <a:r>
                <a:rPr lang="en-US" dirty="0" smtClean="0">
                  <a:solidFill>
                    <a:srgbClr val="DDDDDD"/>
                  </a:solidFill>
                  <a:sym typeface="Symbol" pitchFamily="-110" charset="2"/>
                </a:rPr>
                <a:t></a:t>
              </a:r>
              <a:r>
                <a:rPr lang="en-US" dirty="0" smtClean="0">
                  <a:solidFill>
                    <a:srgbClr val="DDDDDD"/>
                  </a:solidFill>
                </a:rPr>
                <a:t>E</a:t>
              </a:r>
              <a:r>
                <a:rPr lang="en-US" dirty="0" smtClean="0">
                  <a:solidFill>
                    <a:srgbClr val="DDDDDD"/>
                  </a:solidFill>
                  <a:sym typeface="Symbol" pitchFamily="-110" charset="2"/>
                </a:rPr>
                <a:t> </a:t>
              </a:r>
              <a:r>
                <a:rPr lang="en-US" dirty="0" err="1" smtClean="0">
                  <a:solidFill>
                    <a:srgbClr val="DDDDDD"/>
                  </a:solidFill>
                  <a:sym typeface="Symbol" pitchFamily="-110" charset="2"/>
                </a:rPr>
                <a:t></a:t>
              </a:r>
              <a:r>
                <a:rPr lang="en-US" dirty="0" smtClean="0">
                  <a:solidFill>
                    <a:srgbClr val="DDDDDD"/>
                  </a:solidFill>
                  <a:sym typeface="Symbol" pitchFamily="-110" charset="2"/>
                </a:rPr>
                <a:t> 3% </a:t>
              </a:r>
            </a:p>
          </p:txBody>
        </p:sp>
        <p:cxnSp>
          <p:nvCxnSpPr>
            <p:cNvPr id="15" name="Straight Arrow Connector 14"/>
            <p:cNvCxnSpPr>
              <a:stCxn id="14" idx="1"/>
            </p:cNvCxnSpPr>
            <p:nvPr/>
          </p:nvCxnSpPr>
          <p:spPr>
            <a:xfrm rot="10800000" flipV="1">
              <a:off x="6006396" y="2384778"/>
              <a:ext cx="614538" cy="13248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rot="16200000" flipV="1">
              <a:off x="5073503" y="3364943"/>
              <a:ext cx="2139541" cy="2352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25595" y="4572855"/>
              <a:ext cx="2675459" cy="1869017"/>
            </a:xfrm>
            <a:prstGeom prst="rect">
              <a:avLst/>
            </a:prstGeom>
            <a:solidFill>
              <a:srgbClr val="CCFFCC"/>
            </a:solidFill>
            <a:ln>
              <a:noFill/>
            </a:ln>
            <a:effectLst>
              <a:outerShdw blurRad="69850" dist="1143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eaLnBrk="0" hangingPunct="0">
                <a:buFont typeface="Arial"/>
                <a:buChar char="•"/>
              </a:pPr>
              <a:r>
                <a:rPr lang="en-US" dirty="0" smtClean="0">
                  <a:solidFill>
                    <a:srgbClr val="000000"/>
                  </a:solidFill>
                  <a:ea typeface="ＭＳ Ｐゴシック" pitchFamily="-110" charset="-128"/>
                  <a:cs typeface="ＭＳ Ｐゴシック" pitchFamily="-110" charset="-128"/>
                </a:rPr>
                <a:t>L = 44 </a:t>
              </a:r>
              <a:r>
                <a:rPr lang="en-US" dirty="0" err="1" smtClean="0">
                  <a:solidFill>
                    <a:srgbClr val="000000"/>
                  </a:solidFill>
                  <a:ea typeface="ＭＳ Ｐゴシック" pitchFamily="-110" charset="-128"/>
                  <a:cs typeface="ＭＳ Ｐゴシック" pitchFamily="-110" charset="-128"/>
                </a:rPr>
                <a:t>m</a:t>
              </a:r>
              <a:r>
                <a:rPr lang="en-US" dirty="0" smtClean="0">
                  <a:solidFill>
                    <a:srgbClr val="000000"/>
                  </a:solidFill>
                  <a:ea typeface="ＭＳ Ｐゴシック" pitchFamily="-110" charset="-128"/>
                  <a:cs typeface="ＭＳ Ｐゴシック" pitchFamily="-110" charset="-128"/>
                </a:rPr>
                <a:t>, </a:t>
              </a:r>
              <a:r>
                <a:rPr lang="en-GB" dirty="0" err="1" smtClean="0">
                  <a:solidFill>
                    <a:srgbClr val="000000"/>
                  </a:solidFill>
                  <a:sym typeface="Symbol" pitchFamily="-110" charset="2"/>
                </a:rPr>
                <a:t></a:t>
              </a:r>
              <a:r>
                <a:rPr lang="en-US" dirty="0" smtClean="0">
                  <a:solidFill>
                    <a:srgbClr val="000000"/>
                  </a:solidFill>
                  <a:ea typeface="ＭＳ Ｐゴシック" pitchFamily="-110" charset="-128"/>
                  <a:cs typeface="ＭＳ Ｐゴシック" pitchFamily="-110" charset="-128"/>
                </a:rPr>
                <a:t> ≈ 25 </a:t>
              </a:r>
              <a:r>
                <a:rPr lang="en-US" dirty="0" err="1" smtClean="0">
                  <a:solidFill>
                    <a:srgbClr val="000000"/>
                  </a:solidFill>
                  <a:ea typeface="ＭＳ Ｐゴシック" pitchFamily="-110" charset="-128"/>
                  <a:cs typeface="ＭＳ Ｐゴシック" pitchFamily="-110" charset="-128"/>
                </a:rPr>
                <a:t>m</a:t>
              </a:r>
              <a:endParaRPr lang="en-US" dirty="0">
                <a:solidFill>
                  <a:srgbClr val="000000"/>
                </a:solidFill>
                <a:ea typeface="ＭＳ Ｐゴシック" pitchFamily="-110" charset="-128"/>
                <a:cs typeface="ＭＳ Ｐゴシック" pitchFamily="-110" charset="-128"/>
              </a:endParaRPr>
            </a:p>
            <a:p>
              <a:pPr eaLnBrk="0" hangingPunct="0">
                <a:buFont typeface="Arial"/>
                <a:buChar char="•"/>
              </a:pPr>
              <a:r>
                <a:rPr lang="en-US" dirty="0" smtClean="0">
                  <a:solidFill>
                    <a:srgbClr val="000000"/>
                  </a:solidFill>
                  <a:ea typeface="ＭＳ Ｐゴシック" pitchFamily="-110" charset="-128"/>
                  <a:cs typeface="ＭＳ Ｐゴシック" pitchFamily="-110" charset="-128"/>
                </a:rPr>
                <a:t>7000 </a:t>
              </a:r>
              <a:r>
                <a:rPr lang="en-US" dirty="0" err="1" smtClean="0">
                  <a:solidFill>
                    <a:srgbClr val="000000"/>
                  </a:solidFill>
                  <a:ea typeface="ＭＳ Ｐゴシック" pitchFamily="-110" charset="-128"/>
                  <a:cs typeface="ＭＳ Ｐゴシック" pitchFamily="-110" charset="-128"/>
                </a:rPr>
                <a:t>tonnes</a:t>
              </a:r>
              <a:endParaRPr lang="en-US" dirty="0" smtClean="0">
                <a:solidFill>
                  <a:srgbClr val="000000"/>
                </a:solidFill>
                <a:ea typeface="ＭＳ Ｐゴシック" pitchFamily="-110" charset="-128"/>
                <a:cs typeface="ＭＳ Ｐゴシック" pitchFamily="-110" charset="-128"/>
              </a:endParaRPr>
            </a:p>
            <a:p>
              <a:pPr eaLnBrk="0" hangingPunct="0">
                <a:buFont typeface="Arial"/>
                <a:buChar char="•"/>
              </a:pPr>
              <a:r>
                <a:rPr lang="en-US" dirty="0" smtClean="0">
                  <a:solidFill>
                    <a:srgbClr val="000000"/>
                  </a:solidFill>
                  <a:ea typeface="ＭＳ Ｐゴシック" pitchFamily="-110" charset="-128"/>
                  <a:cs typeface="ＭＳ Ｐゴシック" pitchFamily="-110" charset="-128"/>
                </a:rPr>
                <a:t>≈10</a:t>
              </a:r>
              <a:r>
                <a:rPr lang="en-US" b="1" baseline="30000" dirty="0" smtClean="0">
                  <a:solidFill>
                    <a:srgbClr val="000000"/>
                  </a:solidFill>
                  <a:ea typeface="ＭＳ Ｐゴシック" pitchFamily="-110" charset="-128"/>
                  <a:cs typeface="ＭＳ Ｐゴシック" pitchFamily="-110" charset="-128"/>
                </a:rPr>
                <a:t>8</a:t>
              </a:r>
              <a:r>
                <a:rPr lang="en-US" dirty="0" smtClean="0">
                  <a:solidFill>
                    <a:srgbClr val="000000"/>
                  </a:solidFill>
                  <a:ea typeface="ＭＳ Ｐゴシック" pitchFamily="-110" charset="-128"/>
                  <a:cs typeface="ＭＳ Ｐゴシック" pitchFamily="-110" charset="-128"/>
                </a:rPr>
                <a:t> electronic channels</a:t>
              </a:r>
            </a:p>
            <a:p>
              <a:pPr>
                <a:buFont typeface="Arial"/>
                <a:buChar char="•"/>
              </a:pPr>
              <a:r>
                <a:rPr lang="en-US" dirty="0" smtClean="0">
                  <a:solidFill>
                    <a:srgbClr val="000000"/>
                  </a:solidFill>
                  <a:ea typeface="ＭＳ Ｐゴシック" pitchFamily="-110" charset="-128"/>
                  <a:cs typeface="ＭＳ Ｐゴシック" pitchFamily="-110" charset="-128"/>
                </a:rPr>
                <a:t>3-level trigger reducing 40 MHz collision rate to 200 Hz of events to tape</a:t>
              </a:r>
            </a:p>
          </p:txBody>
        </p:sp>
        <p:cxnSp>
          <p:nvCxnSpPr>
            <p:cNvPr id="25" name="Straight Arrow Connector 24"/>
            <p:cNvCxnSpPr>
              <a:stCxn id="10" idx="2"/>
            </p:cNvCxnSpPr>
            <p:nvPr/>
          </p:nvCxnSpPr>
          <p:spPr>
            <a:xfrm rot="5400000">
              <a:off x="1595010" y="854182"/>
              <a:ext cx="1059118" cy="13529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 name="Date Placeholder 2"/>
          <p:cNvSpPr>
            <a:spLocks noGrp="1"/>
          </p:cNvSpPr>
          <p:nvPr>
            <p:ph type="dt" sz="half" idx="10"/>
          </p:nvPr>
        </p:nvSpPr>
        <p:spPr/>
        <p:txBody>
          <a:bodyPr/>
          <a:lstStyle/>
          <a:p>
            <a:r>
              <a:rPr lang="en-US" smtClean="0"/>
              <a:t>4/07/16</a:t>
            </a:r>
            <a:endParaRPr lang="en-US"/>
          </a:p>
        </p:txBody>
      </p:sp>
      <p:sp>
        <p:nvSpPr>
          <p:cNvPr id="4" name="Footer Placeholder 3"/>
          <p:cNvSpPr>
            <a:spLocks noGrp="1"/>
          </p:cNvSpPr>
          <p:nvPr>
            <p:ph type="ftr" sz="quarter" idx="11"/>
          </p:nvPr>
        </p:nvSpPr>
        <p:spPr/>
        <p:txBody>
          <a:bodyPr/>
          <a:lstStyle/>
          <a:p>
            <a:r>
              <a:rPr lang="en-US" smtClean="0"/>
              <a:t>Ricardo Gonçalo - SUSY'16</a:t>
            </a:r>
            <a:endParaRPr lang="en-US"/>
          </a:p>
        </p:txBody>
      </p:sp>
      <p:sp>
        <p:nvSpPr>
          <p:cNvPr id="5" name="Slide Number Placeholder 4"/>
          <p:cNvSpPr>
            <a:spLocks noGrp="1"/>
          </p:cNvSpPr>
          <p:nvPr>
            <p:ph type="sldNum" sz="quarter" idx="12"/>
          </p:nvPr>
        </p:nvSpPr>
        <p:spPr/>
        <p:txBody>
          <a:bodyPr/>
          <a:lstStyle/>
          <a:p>
            <a:fld id="{C3A20669-A2BA-3341-82C2-5524E37FDDD1}" type="slidenum">
              <a:rPr lang="en-US" smtClean="0"/>
              <a:t>20</a:t>
            </a:fld>
            <a:endParaRPr lang="en-US"/>
          </a:p>
        </p:txBody>
      </p:sp>
    </p:spTree>
    <p:extLst>
      <p:ext uri="{BB962C8B-B14F-4D97-AF65-F5344CB8AC3E}">
        <p14:creationId xmlns:p14="http://schemas.microsoft.com/office/powerpoint/2010/main" val="5775019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1127"/>
          </a:xfrm>
        </p:spPr>
        <p:txBody>
          <a:bodyPr>
            <a:normAutofit/>
          </a:bodyPr>
          <a:lstStyle/>
          <a:p>
            <a:r>
              <a:rPr lang="en-US" dirty="0" err="1" smtClean="0">
                <a:solidFill>
                  <a:srgbClr val="FFFFFF"/>
                </a:solidFill>
              </a:rPr>
              <a:t>ttH</a:t>
            </a:r>
            <a:r>
              <a:rPr lang="en-US" dirty="0" smtClean="0">
                <a:solidFill>
                  <a:srgbClr val="FFFFFF"/>
                </a:solidFill>
              </a:rPr>
              <a:t>, H→</a:t>
            </a:r>
            <a:r>
              <a:rPr lang="el-GR" dirty="0" smtClean="0">
                <a:solidFill>
                  <a:srgbClr val="FFFFFF"/>
                </a:solidFill>
              </a:rPr>
              <a:t>γγ</a:t>
            </a:r>
            <a:r>
              <a:rPr lang="en-US" dirty="0" smtClean="0">
                <a:solidFill>
                  <a:srgbClr val="FFFFFF"/>
                </a:solidFill>
              </a:rPr>
              <a:t> Backup</a:t>
            </a:r>
            <a:endParaRPr lang="en-GB" dirty="0">
              <a:solidFill>
                <a:srgbClr val="FFFFFF"/>
              </a:solidFill>
            </a:endParaRPr>
          </a:p>
        </p:txBody>
      </p:sp>
      <p:sp>
        <p:nvSpPr>
          <p:cNvPr id="3" name="Content Placeholder 2"/>
          <p:cNvSpPr>
            <a:spLocks noGrp="1"/>
          </p:cNvSpPr>
          <p:nvPr>
            <p:ph idx="1"/>
          </p:nvPr>
        </p:nvSpPr>
        <p:spPr>
          <a:xfrm>
            <a:off x="0" y="2883647"/>
            <a:ext cx="9144000" cy="1357406"/>
          </a:xfrm>
        </p:spPr>
        <p:txBody>
          <a:bodyPr>
            <a:normAutofit fontScale="47500" lnSpcReduction="20000"/>
          </a:bodyPr>
          <a:lstStyle/>
          <a:p>
            <a:r>
              <a:rPr lang="en-GB" dirty="0">
                <a:solidFill>
                  <a:srgbClr val="FFFFFF"/>
                </a:solidFill>
              </a:rPr>
              <a:t>Summary of systematic uncertainties on the final yield of events for 7 </a:t>
            </a:r>
            <a:r>
              <a:rPr lang="en-GB" dirty="0" err="1">
                <a:solidFill>
                  <a:srgbClr val="FFFFFF"/>
                </a:solidFill>
              </a:rPr>
              <a:t>TeV</a:t>
            </a:r>
            <a:r>
              <a:rPr lang="en-GB" dirty="0">
                <a:solidFill>
                  <a:srgbClr val="FFFFFF"/>
                </a:solidFill>
              </a:rPr>
              <a:t> data from </a:t>
            </a:r>
            <a:r>
              <a:rPr lang="en-GB" dirty="0" err="1">
                <a:solidFill>
                  <a:srgbClr val="FFFFFF"/>
                </a:solidFill>
              </a:rPr>
              <a:t>tt̅H</a:t>
            </a:r>
            <a:r>
              <a:rPr lang="en-GB" dirty="0">
                <a:solidFill>
                  <a:srgbClr val="FFFFFF"/>
                </a:solidFill>
              </a:rPr>
              <a:t>, </a:t>
            </a:r>
            <a:r>
              <a:rPr lang="en-GB" dirty="0" err="1">
                <a:solidFill>
                  <a:srgbClr val="FFFFFF"/>
                </a:solidFill>
              </a:rPr>
              <a:t>tHqb</a:t>
            </a:r>
            <a:r>
              <a:rPr lang="en-GB" dirty="0">
                <a:solidFill>
                  <a:srgbClr val="FFFFFF"/>
                </a:solidFill>
              </a:rPr>
              <a:t> and </a:t>
            </a:r>
            <a:r>
              <a:rPr lang="en-GB" dirty="0" err="1">
                <a:solidFill>
                  <a:srgbClr val="FFFFFF"/>
                </a:solidFill>
              </a:rPr>
              <a:t>WtH</a:t>
            </a:r>
            <a:r>
              <a:rPr lang="en-GB" dirty="0">
                <a:solidFill>
                  <a:srgbClr val="FFFFFF"/>
                </a:solidFill>
              </a:rPr>
              <a:t> production after applying the </a:t>
            </a:r>
            <a:r>
              <a:rPr lang="en-GB" dirty="0" err="1">
                <a:solidFill>
                  <a:srgbClr val="FFFFFF"/>
                </a:solidFill>
              </a:rPr>
              <a:t>leptonic</a:t>
            </a:r>
            <a:r>
              <a:rPr lang="en-GB" dirty="0">
                <a:solidFill>
                  <a:srgbClr val="FFFFFF"/>
                </a:solidFill>
              </a:rPr>
              <a:t> and </a:t>
            </a:r>
            <a:r>
              <a:rPr lang="en-GB" dirty="0" err="1">
                <a:solidFill>
                  <a:srgbClr val="FFFFFF"/>
                </a:solidFill>
              </a:rPr>
              <a:t>hadronic</a:t>
            </a:r>
            <a:r>
              <a:rPr lang="en-GB" dirty="0">
                <a:solidFill>
                  <a:srgbClr val="FFFFFF"/>
                </a:solidFill>
              </a:rPr>
              <a:t> selection requirements. The uncertainties for the dominant H → </a:t>
            </a:r>
            <a:r>
              <a:rPr lang="en-GB" dirty="0" err="1">
                <a:solidFill>
                  <a:srgbClr val="FFFFFF"/>
                </a:solidFill>
              </a:rPr>
              <a:t>γγ</a:t>
            </a:r>
            <a:r>
              <a:rPr lang="en-GB" dirty="0">
                <a:solidFill>
                  <a:srgbClr val="FFFFFF"/>
                </a:solidFill>
              </a:rPr>
              <a:t> processes without top quarks in the </a:t>
            </a:r>
            <a:r>
              <a:rPr lang="en-GB" dirty="0" err="1">
                <a:solidFill>
                  <a:srgbClr val="FFFFFF"/>
                </a:solidFill>
              </a:rPr>
              <a:t>hadronic</a:t>
            </a:r>
            <a:r>
              <a:rPr lang="en-GB" dirty="0">
                <a:solidFill>
                  <a:srgbClr val="FFFFFF"/>
                </a:solidFill>
              </a:rPr>
              <a:t> category, </a:t>
            </a:r>
            <a:r>
              <a:rPr lang="en-GB" dirty="0" err="1">
                <a:solidFill>
                  <a:srgbClr val="FFFFFF"/>
                </a:solidFill>
              </a:rPr>
              <a:t>ggF</a:t>
            </a:r>
            <a:r>
              <a:rPr lang="en-GB" dirty="0">
                <a:solidFill>
                  <a:srgbClr val="FFFFFF"/>
                </a:solidFill>
              </a:rPr>
              <a:t>, and in the </a:t>
            </a:r>
            <a:r>
              <a:rPr lang="en-GB" dirty="0" err="1">
                <a:solidFill>
                  <a:srgbClr val="FFFFFF"/>
                </a:solidFill>
              </a:rPr>
              <a:t>leptonic</a:t>
            </a:r>
            <a:r>
              <a:rPr lang="en-GB" dirty="0">
                <a:solidFill>
                  <a:srgbClr val="FFFFFF"/>
                </a:solidFill>
              </a:rPr>
              <a:t> category, WH, are also shown. For both </a:t>
            </a:r>
            <a:r>
              <a:rPr lang="en-GB" dirty="0" err="1">
                <a:solidFill>
                  <a:srgbClr val="FFFFFF"/>
                </a:solidFill>
              </a:rPr>
              <a:t>tH</a:t>
            </a:r>
            <a:r>
              <a:rPr lang="en-GB" dirty="0">
                <a:solidFill>
                  <a:srgbClr val="FFFFFF"/>
                </a:solidFill>
              </a:rPr>
              <a:t> production processes, the maximum uncertainty observed for all values of </a:t>
            </a:r>
            <a:r>
              <a:rPr lang="en-GB" dirty="0" err="1">
                <a:solidFill>
                  <a:srgbClr val="FFFFFF"/>
                </a:solidFill>
              </a:rPr>
              <a:t>κ</a:t>
            </a:r>
            <a:r>
              <a:rPr lang="en-GB" baseline="-25000" dirty="0" err="1">
                <a:solidFill>
                  <a:srgbClr val="FFFFFF"/>
                </a:solidFill>
              </a:rPr>
              <a:t>t</a:t>
            </a:r>
            <a:r>
              <a:rPr lang="en-GB" dirty="0">
                <a:solidFill>
                  <a:srgbClr val="FFFFFF"/>
                </a:solidFill>
              </a:rPr>
              <a:t> generated (+1, 0, -1) is reported. For branching fraction and cross section uncertainties which depend on </a:t>
            </a:r>
            <a:r>
              <a:rPr lang="en-GB" dirty="0" err="1">
                <a:solidFill>
                  <a:srgbClr val="FFFFFF"/>
                </a:solidFill>
              </a:rPr>
              <a:t>mH</a:t>
            </a:r>
            <a:r>
              <a:rPr lang="en-GB" dirty="0">
                <a:solidFill>
                  <a:srgbClr val="FFFFFF"/>
                </a:solidFill>
              </a:rPr>
              <a:t>, the numbers at </a:t>
            </a:r>
            <a:r>
              <a:rPr lang="en-GB" dirty="0" err="1">
                <a:solidFill>
                  <a:srgbClr val="FFFFFF"/>
                </a:solidFill>
              </a:rPr>
              <a:t>mH</a:t>
            </a:r>
            <a:r>
              <a:rPr lang="en-GB" dirty="0">
                <a:solidFill>
                  <a:srgbClr val="FFFFFF"/>
                </a:solidFill>
              </a:rPr>
              <a:t> = 125 </a:t>
            </a:r>
            <a:r>
              <a:rPr lang="en-GB" dirty="0" err="1">
                <a:solidFill>
                  <a:srgbClr val="FFFFFF"/>
                </a:solidFill>
              </a:rPr>
              <a:t>GeV</a:t>
            </a:r>
            <a:r>
              <a:rPr lang="en-GB" dirty="0">
                <a:solidFill>
                  <a:srgbClr val="FFFFFF"/>
                </a:solidFill>
              </a:rPr>
              <a:t> are quoted. 	</a:t>
            </a:r>
          </a:p>
          <a:p>
            <a:endParaRPr lang="en-GB" dirty="0" smtClean="0">
              <a:solidFill>
                <a:srgbClr val="FFFFFF"/>
              </a:solidFill>
            </a:endParaRPr>
          </a:p>
        </p:txBody>
      </p:sp>
      <p:pic>
        <p:nvPicPr>
          <p:cNvPr id="4" name="Picture 3"/>
          <p:cNvPicPr>
            <a:picLocks noChangeAspect="1"/>
          </p:cNvPicPr>
          <p:nvPr/>
        </p:nvPicPr>
        <p:blipFill>
          <a:blip r:embed="rId2"/>
          <a:stretch>
            <a:fillRect/>
          </a:stretch>
        </p:blipFill>
        <p:spPr>
          <a:xfrm>
            <a:off x="0" y="4241053"/>
            <a:ext cx="9144000" cy="2255940"/>
          </a:xfrm>
          <a:prstGeom prst="rect">
            <a:avLst/>
          </a:prstGeom>
        </p:spPr>
      </p:pic>
      <p:pic>
        <p:nvPicPr>
          <p:cNvPr id="6" name="Picture 5"/>
          <p:cNvPicPr>
            <a:picLocks noChangeAspect="1"/>
          </p:cNvPicPr>
          <p:nvPr/>
        </p:nvPicPr>
        <p:blipFill>
          <a:blip r:embed="rId3"/>
          <a:stretch>
            <a:fillRect/>
          </a:stretch>
        </p:blipFill>
        <p:spPr>
          <a:xfrm>
            <a:off x="0" y="1075765"/>
            <a:ext cx="9144000" cy="1529708"/>
          </a:xfrm>
          <a:prstGeom prst="rect">
            <a:avLst/>
          </a:prstGeom>
        </p:spPr>
      </p:pic>
      <p:sp>
        <p:nvSpPr>
          <p:cNvPr id="7" name="Date Placeholder 6"/>
          <p:cNvSpPr>
            <a:spLocks noGrp="1"/>
          </p:cNvSpPr>
          <p:nvPr>
            <p:ph type="dt" sz="half" idx="10"/>
          </p:nvPr>
        </p:nvSpPr>
        <p:spPr/>
        <p:txBody>
          <a:bodyPr/>
          <a:lstStyle/>
          <a:p>
            <a:r>
              <a:rPr lang="en-US" smtClean="0"/>
              <a:t>4/07/16</a:t>
            </a:r>
            <a:endParaRPr lang="en-GB"/>
          </a:p>
        </p:txBody>
      </p:sp>
      <p:sp>
        <p:nvSpPr>
          <p:cNvPr id="8" name="Footer Placeholder 7"/>
          <p:cNvSpPr>
            <a:spLocks noGrp="1"/>
          </p:cNvSpPr>
          <p:nvPr>
            <p:ph type="ftr" sz="quarter" idx="11"/>
          </p:nvPr>
        </p:nvSpPr>
        <p:spPr/>
        <p:txBody>
          <a:bodyPr/>
          <a:lstStyle/>
          <a:p>
            <a:r>
              <a:rPr lang="en-GB" smtClean="0"/>
              <a:t>Ricardo Gonçalo - SUSY'16</a:t>
            </a:r>
            <a:endParaRPr lang="en-GB"/>
          </a:p>
        </p:txBody>
      </p:sp>
      <p:sp>
        <p:nvSpPr>
          <p:cNvPr id="9" name="Slide Number Placeholder 8"/>
          <p:cNvSpPr>
            <a:spLocks noGrp="1"/>
          </p:cNvSpPr>
          <p:nvPr>
            <p:ph type="sldNum" sz="quarter" idx="12"/>
          </p:nvPr>
        </p:nvSpPr>
        <p:spPr/>
        <p:txBody>
          <a:bodyPr/>
          <a:lstStyle/>
          <a:p>
            <a:fld id="{D5FF722C-CA73-F54B-B68D-F4FB7F20AD28}" type="slidenum">
              <a:rPr lang="en-GB" smtClean="0"/>
              <a:t>21</a:t>
            </a:fld>
            <a:endParaRPr lang="en-GB"/>
          </a:p>
        </p:txBody>
      </p:sp>
    </p:spTree>
    <p:extLst>
      <p:ext uri="{BB962C8B-B14F-4D97-AF65-F5344CB8AC3E}">
        <p14:creationId xmlns:p14="http://schemas.microsoft.com/office/powerpoint/2010/main" val="13665050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905"/>
          </a:xfrm>
        </p:spPr>
        <p:txBody>
          <a:bodyPr/>
          <a:lstStyle/>
          <a:p>
            <a:r>
              <a:rPr lang="en-US" dirty="0" err="1">
                <a:solidFill>
                  <a:srgbClr val="FFFFFF"/>
                </a:solidFill>
              </a:rPr>
              <a:t>ttH</a:t>
            </a:r>
            <a:r>
              <a:rPr lang="en-US" dirty="0">
                <a:solidFill>
                  <a:srgbClr val="FFFFFF"/>
                </a:solidFill>
              </a:rPr>
              <a:t>, H→</a:t>
            </a:r>
            <a:r>
              <a:rPr lang="el-GR" dirty="0">
                <a:solidFill>
                  <a:srgbClr val="FFFFFF"/>
                </a:solidFill>
              </a:rPr>
              <a:t>γγ</a:t>
            </a:r>
            <a:r>
              <a:rPr lang="en-US" dirty="0">
                <a:solidFill>
                  <a:srgbClr val="FFFFFF"/>
                </a:solidFill>
              </a:rPr>
              <a:t> </a:t>
            </a:r>
            <a:r>
              <a:rPr lang="en-US" dirty="0" smtClean="0">
                <a:solidFill>
                  <a:srgbClr val="FFFFFF"/>
                </a:solidFill>
              </a:rPr>
              <a:t>backup</a:t>
            </a:r>
            <a:endParaRPr lang="en-GB" dirty="0"/>
          </a:p>
        </p:txBody>
      </p:sp>
      <p:sp>
        <p:nvSpPr>
          <p:cNvPr id="3" name="Content Placeholder 2"/>
          <p:cNvSpPr>
            <a:spLocks noGrp="1"/>
          </p:cNvSpPr>
          <p:nvPr>
            <p:ph idx="1"/>
          </p:nvPr>
        </p:nvSpPr>
        <p:spPr>
          <a:xfrm>
            <a:off x="131385" y="1109544"/>
            <a:ext cx="9012615" cy="2087693"/>
          </a:xfrm>
        </p:spPr>
        <p:txBody>
          <a:bodyPr>
            <a:normAutofit fontScale="70000" lnSpcReduction="20000"/>
          </a:bodyPr>
          <a:lstStyle/>
          <a:p>
            <a:r>
              <a:rPr lang="en-GB" i="1" dirty="0" err="1">
                <a:solidFill>
                  <a:srgbClr val="FFFFFF"/>
                </a:solidFill>
              </a:rPr>
              <a:t>y</a:t>
            </a:r>
            <a:r>
              <a:rPr lang="en-GB" baseline="-25000" dirty="0" err="1">
                <a:solidFill>
                  <a:srgbClr val="FFFFFF"/>
                </a:solidFill>
              </a:rPr>
              <a:t>top</a:t>
            </a:r>
            <a:r>
              <a:rPr lang="en-GB" dirty="0">
                <a:solidFill>
                  <a:srgbClr val="FFFFFF"/>
                </a:solidFill>
              </a:rPr>
              <a:t> = </a:t>
            </a:r>
            <a:r>
              <a:rPr lang="en-GB" i="1" dirty="0" err="1">
                <a:solidFill>
                  <a:srgbClr val="FFFFFF"/>
                </a:solidFill>
              </a:rPr>
              <a:t>κ</a:t>
            </a:r>
            <a:r>
              <a:rPr lang="en-GB" baseline="-25000" dirty="0" err="1">
                <a:solidFill>
                  <a:srgbClr val="FFFFFF"/>
                </a:solidFill>
              </a:rPr>
              <a:t>t</a:t>
            </a:r>
            <a:r>
              <a:rPr lang="en-GB" dirty="0">
                <a:solidFill>
                  <a:srgbClr val="FFFFFF"/>
                </a:solidFill>
              </a:rPr>
              <a:t> </a:t>
            </a:r>
            <a:r>
              <a:rPr lang="en-GB" i="1" dirty="0" err="1">
                <a:solidFill>
                  <a:srgbClr val="FFFFFF"/>
                </a:solidFill>
              </a:rPr>
              <a:t>y</a:t>
            </a:r>
            <a:r>
              <a:rPr lang="en-GB" baseline="-25000" dirty="0" err="1">
                <a:solidFill>
                  <a:srgbClr val="FFFFFF"/>
                </a:solidFill>
              </a:rPr>
              <a:t>top</a:t>
            </a:r>
            <a:r>
              <a:rPr lang="en-GB" baseline="30000" dirty="0" err="1">
                <a:solidFill>
                  <a:srgbClr val="FFFFFF"/>
                </a:solidFill>
              </a:rPr>
              <a:t>SM</a:t>
            </a:r>
            <a:r>
              <a:rPr lang="en-GB" dirty="0">
                <a:solidFill>
                  <a:srgbClr val="FFFFFF"/>
                </a:solidFill>
              </a:rPr>
              <a:t> </a:t>
            </a:r>
          </a:p>
          <a:p>
            <a:r>
              <a:rPr lang="en-GB" dirty="0" smtClean="0">
                <a:solidFill>
                  <a:srgbClr val="FFFFFF"/>
                </a:solidFill>
              </a:rPr>
              <a:t>Analysis sensitive to </a:t>
            </a:r>
            <a:r>
              <a:rPr lang="en-GB" dirty="0" err="1" smtClean="0">
                <a:solidFill>
                  <a:srgbClr val="FFFFFF"/>
                </a:solidFill>
              </a:rPr>
              <a:t>ttH</a:t>
            </a:r>
            <a:r>
              <a:rPr lang="en-GB" dirty="0" smtClean="0">
                <a:solidFill>
                  <a:srgbClr val="FFFFFF"/>
                </a:solidFill>
              </a:rPr>
              <a:t> and </a:t>
            </a:r>
            <a:r>
              <a:rPr lang="en-GB" dirty="0" err="1" smtClean="0">
                <a:solidFill>
                  <a:srgbClr val="FFFFFF"/>
                </a:solidFill>
              </a:rPr>
              <a:t>tH</a:t>
            </a:r>
            <a:r>
              <a:rPr lang="en-GB" dirty="0" smtClean="0">
                <a:solidFill>
                  <a:srgbClr val="FFFFFF"/>
                </a:solidFill>
              </a:rPr>
              <a:t>:</a:t>
            </a:r>
          </a:p>
          <a:p>
            <a:pPr lvl="1"/>
            <a:r>
              <a:rPr lang="en-GB" dirty="0" err="1" smtClean="0">
                <a:solidFill>
                  <a:srgbClr val="FFFFFF"/>
                </a:solidFill>
              </a:rPr>
              <a:t>ttH</a:t>
            </a:r>
            <a:r>
              <a:rPr lang="en-GB" dirty="0" smtClean="0">
                <a:solidFill>
                  <a:srgbClr val="FFFFFF"/>
                </a:solidFill>
              </a:rPr>
              <a:t> cross section zero if </a:t>
            </a:r>
            <a:r>
              <a:rPr lang="en-GB" i="1" dirty="0" err="1">
                <a:solidFill>
                  <a:srgbClr val="FFFFFF"/>
                </a:solidFill>
              </a:rPr>
              <a:t>κ</a:t>
            </a:r>
            <a:r>
              <a:rPr lang="en-GB" baseline="-25000" dirty="0" err="1">
                <a:solidFill>
                  <a:srgbClr val="FFFFFF"/>
                </a:solidFill>
              </a:rPr>
              <a:t>t</a:t>
            </a:r>
            <a:r>
              <a:rPr lang="en-GB" dirty="0">
                <a:solidFill>
                  <a:srgbClr val="FFFFFF"/>
                </a:solidFill>
              </a:rPr>
              <a:t> </a:t>
            </a:r>
            <a:r>
              <a:rPr lang="en-GB" dirty="0" smtClean="0">
                <a:solidFill>
                  <a:srgbClr val="FFFFFF"/>
                </a:solidFill>
              </a:rPr>
              <a:t>= 0</a:t>
            </a:r>
          </a:p>
          <a:p>
            <a:pPr lvl="1"/>
            <a:r>
              <a:rPr lang="en-GB" dirty="0" smtClean="0">
                <a:solidFill>
                  <a:srgbClr val="FFFFFF"/>
                </a:solidFill>
              </a:rPr>
              <a:t>BR(</a:t>
            </a:r>
            <a:r>
              <a:rPr lang="en-US" dirty="0">
                <a:solidFill>
                  <a:srgbClr val="FFFFFF"/>
                </a:solidFill>
              </a:rPr>
              <a:t>H→</a:t>
            </a:r>
            <a:r>
              <a:rPr lang="el-GR" dirty="0" smtClean="0">
                <a:solidFill>
                  <a:srgbClr val="FFFFFF"/>
                </a:solidFill>
              </a:rPr>
              <a:t>γγ</a:t>
            </a:r>
            <a:r>
              <a:rPr lang="en-US" dirty="0" smtClean="0">
                <a:solidFill>
                  <a:srgbClr val="FFFFFF"/>
                </a:solidFill>
              </a:rPr>
              <a:t>) zero if W and t contribution to </a:t>
            </a:r>
            <a:r>
              <a:rPr lang="en-US" dirty="0">
                <a:solidFill>
                  <a:srgbClr val="FFFFFF"/>
                </a:solidFill>
              </a:rPr>
              <a:t>H→</a:t>
            </a:r>
            <a:r>
              <a:rPr lang="el-GR" dirty="0" smtClean="0">
                <a:solidFill>
                  <a:srgbClr val="FFFFFF"/>
                </a:solidFill>
              </a:rPr>
              <a:t>γγ</a:t>
            </a:r>
            <a:r>
              <a:rPr lang="en-US" dirty="0" smtClean="0">
                <a:solidFill>
                  <a:srgbClr val="FFFFFF"/>
                </a:solidFill>
              </a:rPr>
              <a:t> cancel</a:t>
            </a:r>
          </a:p>
          <a:p>
            <a:pPr lvl="1"/>
            <a:r>
              <a:rPr lang="en-US" dirty="0" err="1" smtClean="0">
                <a:solidFill>
                  <a:srgbClr val="FFFFFF"/>
                </a:solidFill>
              </a:rPr>
              <a:t>tH</a:t>
            </a:r>
            <a:r>
              <a:rPr lang="en-US" dirty="0" smtClean="0">
                <a:solidFill>
                  <a:srgbClr val="FFFFFF"/>
                </a:solidFill>
              </a:rPr>
              <a:t> cross section more complicated: </a:t>
            </a:r>
            <a:r>
              <a:rPr lang="en-US" dirty="0">
                <a:solidFill>
                  <a:srgbClr val="FFFFFF"/>
                </a:solidFill>
              </a:rPr>
              <a:t>o</a:t>
            </a:r>
            <a:r>
              <a:rPr lang="en-US" dirty="0" smtClean="0">
                <a:solidFill>
                  <a:srgbClr val="FFFFFF"/>
                </a:solidFill>
              </a:rPr>
              <a:t>nly 1 of 3 diagrams at tree level</a:t>
            </a:r>
            <a:endParaRPr lang="en-GB" dirty="0" smtClean="0">
              <a:solidFill>
                <a:srgbClr val="FFFFFF"/>
              </a:solidFill>
            </a:endParaRPr>
          </a:p>
          <a:p>
            <a:r>
              <a:rPr lang="en-GB" dirty="0" smtClean="0">
                <a:solidFill>
                  <a:srgbClr val="FFFFFF"/>
                </a:solidFill>
              </a:rPr>
              <a:t>95% CL limits on (</a:t>
            </a:r>
            <a:r>
              <a:rPr lang="en-GB" dirty="0" err="1" smtClean="0">
                <a:solidFill>
                  <a:srgbClr val="FFFFFF"/>
                </a:solidFill>
              </a:rPr>
              <a:t>σ</a:t>
            </a:r>
            <a:r>
              <a:rPr lang="en-GB" dirty="0" smtClean="0">
                <a:solidFill>
                  <a:srgbClr val="FFFFFF"/>
                </a:solidFill>
              </a:rPr>
              <a:t> x BR x dependence on </a:t>
            </a:r>
            <a:r>
              <a:rPr lang="en-GB" i="1" dirty="0" err="1" smtClean="0">
                <a:solidFill>
                  <a:srgbClr val="FFFFFF"/>
                </a:solidFill>
              </a:rPr>
              <a:t>κ</a:t>
            </a:r>
            <a:r>
              <a:rPr lang="en-GB" baseline="-25000" dirty="0" err="1" smtClean="0">
                <a:solidFill>
                  <a:srgbClr val="FFFFFF"/>
                </a:solidFill>
              </a:rPr>
              <a:t>t</a:t>
            </a:r>
            <a:r>
              <a:rPr lang="en-GB" dirty="0" smtClean="0">
                <a:solidFill>
                  <a:srgbClr val="FFFFFF"/>
                </a:solidFill>
              </a:rPr>
              <a:t>) give limits on </a:t>
            </a:r>
            <a:r>
              <a:rPr lang="en-GB" i="1" dirty="0" err="1" smtClean="0">
                <a:solidFill>
                  <a:srgbClr val="FFFFFF"/>
                </a:solidFill>
              </a:rPr>
              <a:t>κ</a:t>
            </a:r>
            <a:r>
              <a:rPr lang="en-GB" baseline="-25000" dirty="0" err="1" smtClean="0">
                <a:solidFill>
                  <a:srgbClr val="FFFFFF"/>
                </a:solidFill>
              </a:rPr>
              <a:t>t</a:t>
            </a:r>
            <a:endParaRPr lang="en-GB" dirty="0">
              <a:solidFill>
                <a:srgbClr val="FFFFFF"/>
              </a:solidFill>
            </a:endParaRPr>
          </a:p>
        </p:txBody>
      </p:sp>
      <p:sp>
        <p:nvSpPr>
          <p:cNvPr id="4" name="Date Placeholder 3"/>
          <p:cNvSpPr>
            <a:spLocks noGrp="1"/>
          </p:cNvSpPr>
          <p:nvPr>
            <p:ph type="dt" sz="half" idx="10"/>
          </p:nvPr>
        </p:nvSpPr>
        <p:spPr>
          <a:xfrm>
            <a:off x="457200" y="6443944"/>
            <a:ext cx="2133600" cy="365125"/>
          </a:xfrm>
        </p:spPr>
        <p:txBody>
          <a:bodyPr/>
          <a:lstStyle/>
          <a:p>
            <a:r>
              <a:rPr lang="en-US" smtClean="0"/>
              <a:t>4/07/16</a:t>
            </a:r>
            <a:endParaRPr lang="en-GB"/>
          </a:p>
        </p:txBody>
      </p:sp>
      <p:sp>
        <p:nvSpPr>
          <p:cNvPr id="5" name="Footer Placeholder 4"/>
          <p:cNvSpPr>
            <a:spLocks noGrp="1"/>
          </p:cNvSpPr>
          <p:nvPr>
            <p:ph type="ftr" sz="quarter" idx="11"/>
          </p:nvPr>
        </p:nvSpPr>
        <p:spPr>
          <a:xfrm>
            <a:off x="3124200" y="6443944"/>
            <a:ext cx="2895600" cy="365125"/>
          </a:xfrm>
        </p:spPr>
        <p:txBody>
          <a:bodyPr/>
          <a:lstStyle/>
          <a:p>
            <a:r>
              <a:rPr lang="en-GB" smtClean="0"/>
              <a:t>Ricardo Gonçalo - SUSY'16</a:t>
            </a:r>
            <a:endParaRPr lang="en-GB"/>
          </a:p>
        </p:txBody>
      </p:sp>
      <p:sp>
        <p:nvSpPr>
          <p:cNvPr id="6" name="Slide Number Placeholder 5"/>
          <p:cNvSpPr>
            <a:spLocks noGrp="1"/>
          </p:cNvSpPr>
          <p:nvPr>
            <p:ph type="sldNum" sz="quarter" idx="12"/>
          </p:nvPr>
        </p:nvSpPr>
        <p:spPr>
          <a:xfrm>
            <a:off x="6553200" y="6443944"/>
            <a:ext cx="2133600" cy="365125"/>
          </a:xfrm>
        </p:spPr>
        <p:txBody>
          <a:bodyPr/>
          <a:lstStyle/>
          <a:p>
            <a:fld id="{D5FF722C-CA73-F54B-B68D-F4FB7F20AD28}" type="slidenum">
              <a:rPr lang="en-GB" smtClean="0"/>
              <a:t>22</a:t>
            </a:fld>
            <a:endParaRPr lang="en-GB"/>
          </a:p>
        </p:txBody>
      </p:sp>
      <p:pic>
        <p:nvPicPr>
          <p:cNvPr id="7" name="Picture 6"/>
          <p:cNvPicPr>
            <a:picLocks noChangeAspect="1"/>
          </p:cNvPicPr>
          <p:nvPr/>
        </p:nvPicPr>
        <p:blipFill>
          <a:blip r:embed="rId2"/>
          <a:stretch>
            <a:fillRect/>
          </a:stretch>
        </p:blipFill>
        <p:spPr>
          <a:xfrm>
            <a:off x="-1" y="3130559"/>
            <a:ext cx="4598459" cy="3299961"/>
          </a:xfrm>
          <a:prstGeom prst="rect">
            <a:avLst/>
          </a:prstGeom>
        </p:spPr>
      </p:pic>
      <p:pic>
        <p:nvPicPr>
          <p:cNvPr id="25" name="Picture 24"/>
          <p:cNvPicPr>
            <a:picLocks noChangeAspect="1"/>
          </p:cNvPicPr>
          <p:nvPr/>
        </p:nvPicPr>
        <p:blipFill>
          <a:blip r:embed="rId3"/>
          <a:stretch>
            <a:fillRect/>
          </a:stretch>
        </p:blipFill>
        <p:spPr>
          <a:xfrm>
            <a:off x="4526833" y="3130559"/>
            <a:ext cx="4617167" cy="3313385"/>
          </a:xfrm>
          <a:prstGeom prst="rect">
            <a:avLst/>
          </a:prstGeom>
        </p:spPr>
      </p:pic>
    </p:spTree>
    <p:extLst>
      <p:ext uri="{BB962C8B-B14F-4D97-AF65-F5344CB8AC3E}">
        <p14:creationId xmlns:p14="http://schemas.microsoft.com/office/powerpoint/2010/main" val="29988014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4104"/>
          </a:xfrm>
        </p:spPr>
        <p:txBody>
          <a:bodyPr>
            <a:normAutofit/>
          </a:bodyPr>
          <a:lstStyle/>
          <a:p>
            <a:r>
              <a:rPr lang="en-GB" dirty="0" err="1" smtClean="0">
                <a:solidFill>
                  <a:srgbClr val="FFFFFF"/>
                </a:solidFill>
              </a:rPr>
              <a:t>Multilepton</a:t>
            </a:r>
            <a:r>
              <a:rPr lang="en-GB" dirty="0" smtClean="0">
                <a:solidFill>
                  <a:srgbClr val="FFFFFF"/>
                </a:solidFill>
              </a:rPr>
              <a:t> backup</a:t>
            </a:r>
            <a:endParaRPr lang="en-GB" dirty="0">
              <a:solidFill>
                <a:srgbClr val="FFFFFF"/>
              </a:solidFill>
            </a:endParaRPr>
          </a:p>
        </p:txBody>
      </p:sp>
      <p:pic>
        <p:nvPicPr>
          <p:cNvPr id="5" name="Picture 4"/>
          <p:cNvPicPr>
            <a:picLocks noChangeAspect="1"/>
          </p:cNvPicPr>
          <p:nvPr/>
        </p:nvPicPr>
        <p:blipFill>
          <a:blip r:embed="rId2"/>
          <a:stretch>
            <a:fillRect/>
          </a:stretch>
        </p:blipFill>
        <p:spPr>
          <a:xfrm>
            <a:off x="115316" y="1247253"/>
            <a:ext cx="9027280" cy="3286381"/>
          </a:xfrm>
          <a:prstGeom prst="rect">
            <a:avLst/>
          </a:prstGeom>
        </p:spPr>
      </p:pic>
      <p:pic>
        <p:nvPicPr>
          <p:cNvPr id="7" name="Picture 6"/>
          <p:cNvPicPr>
            <a:picLocks noChangeAspect="1"/>
          </p:cNvPicPr>
          <p:nvPr/>
        </p:nvPicPr>
        <p:blipFill>
          <a:blip r:embed="rId3"/>
          <a:stretch>
            <a:fillRect/>
          </a:stretch>
        </p:blipFill>
        <p:spPr>
          <a:xfrm>
            <a:off x="115316" y="4703476"/>
            <a:ext cx="6686600" cy="1860220"/>
          </a:xfrm>
          <a:prstGeom prst="rect">
            <a:avLst/>
          </a:prstGeom>
        </p:spPr>
      </p:pic>
      <p:pic>
        <p:nvPicPr>
          <p:cNvPr id="2" name="Picture 1"/>
          <p:cNvPicPr>
            <a:picLocks noChangeAspect="1"/>
          </p:cNvPicPr>
          <p:nvPr/>
        </p:nvPicPr>
        <p:blipFill>
          <a:blip r:embed="rId4"/>
          <a:stretch>
            <a:fillRect/>
          </a:stretch>
        </p:blipFill>
        <p:spPr>
          <a:xfrm>
            <a:off x="7202133" y="4703476"/>
            <a:ext cx="1683413" cy="2030062"/>
          </a:xfrm>
          <a:prstGeom prst="rect">
            <a:avLst/>
          </a:prstGeom>
          <a:solidFill>
            <a:schemeClr val="bg1"/>
          </a:solidFill>
        </p:spPr>
      </p:pic>
      <p:sp>
        <p:nvSpPr>
          <p:cNvPr id="3" name="Date Placeholder 2"/>
          <p:cNvSpPr>
            <a:spLocks noGrp="1"/>
          </p:cNvSpPr>
          <p:nvPr>
            <p:ph type="dt" sz="half" idx="10"/>
          </p:nvPr>
        </p:nvSpPr>
        <p:spPr/>
        <p:txBody>
          <a:bodyPr/>
          <a:lstStyle/>
          <a:p>
            <a:r>
              <a:rPr lang="en-US" smtClean="0"/>
              <a:t>4/07/16</a:t>
            </a:r>
            <a:endParaRPr lang="en-GB"/>
          </a:p>
        </p:txBody>
      </p:sp>
      <p:sp>
        <p:nvSpPr>
          <p:cNvPr id="8" name="Footer Placeholder 7"/>
          <p:cNvSpPr>
            <a:spLocks noGrp="1"/>
          </p:cNvSpPr>
          <p:nvPr>
            <p:ph type="ftr" sz="quarter" idx="11"/>
          </p:nvPr>
        </p:nvSpPr>
        <p:spPr/>
        <p:txBody>
          <a:bodyPr/>
          <a:lstStyle/>
          <a:p>
            <a:r>
              <a:rPr lang="en-GB" smtClean="0"/>
              <a:t>Ricardo Gonçalo - SUSY'16</a:t>
            </a:r>
            <a:endParaRPr lang="en-GB"/>
          </a:p>
        </p:txBody>
      </p:sp>
      <p:sp>
        <p:nvSpPr>
          <p:cNvPr id="9" name="Slide Number Placeholder 8"/>
          <p:cNvSpPr>
            <a:spLocks noGrp="1"/>
          </p:cNvSpPr>
          <p:nvPr>
            <p:ph type="sldNum" sz="quarter" idx="12"/>
          </p:nvPr>
        </p:nvSpPr>
        <p:spPr/>
        <p:txBody>
          <a:bodyPr/>
          <a:lstStyle/>
          <a:p>
            <a:fld id="{D5FF722C-CA73-F54B-B68D-F4FB7F20AD28}" type="slidenum">
              <a:rPr lang="en-GB" smtClean="0"/>
              <a:t>23</a:t>
            </a:fld>
            <a:endParaRPr lang="en-GB"/>
          </a:p>
        </p:txBody>
      </p:sp>
    </p:spTree>
    <p:extLst>
      <p:ext uri="{BB962C8B-B14F-4D97-AF65-F5344CB8AC3E}">
        <p14:creationId xmlns:p14="http://schemas.microsoft.com/office/powerpoint/2010/main" val="19083775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6068"/>
          </a:xfrm>
        </p:spPr>
        <p:txBody>
          <a:bodyPr/>
          <a:lstStyle/>
          <a:p>
            <a:r>
              <a:rPr lang="en-GB" dirty="0" err="1" smtClean="0">
                <a:solidFill>
                  <a:srgbClr val="FFFFFF"/>
                </a:solidFill>
              </a:rPr>
              <a:t>Multilepton</a:t>
            </a:r>
            <a:r>
              <a:rPr lang="en-GB" dirty="0" smtClean="0">
                <a:solidFill>
                  <a:srgbClr val="FFFFFF"/>
                </a:solidFill>
              </a:rPr>
              <a:t> event selection</a:t>
            </a:r>
            <a:endParaRPr lang="en-GB" dirty="0">
              <a:solidFill>
                <a:srgbClr val="FFFFFF"/>
              </a:solidFill>
            </a:endParaRP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369807071"/>
              </p:ext>
            </p:extLst>
          </p:nvPr>
        </p:nvGraphicFramePr>
        <p:xfrm>
          <a:off x="98611" y="1314821"/>
          <a:ext cx="8970683" cy="4781118"/>
        </p:xfrm>
        <a:graphic>
          <a:graphicData uri="http://schemas.openxmlformats.org/drawingml/2006/table">
            <a:tbl>
              <a:tblPr firstRow="1" bandRow="1">
                <a:tableStyleId>{5C22544A-7EE6-4342-B048-85BDC9FD1C3A}</a:tableStyleId>
              </a:tblPr>
              <a:tblGrid>
                <a:gridCol w="830629"/>
                <a:gridCol w="2046941"/>
                <a:gridCol w="983231"/>
                <a:gridCol w="2811828"/>
                <a:gridCol w="2298054"/>
              </a:tblGrid>
              <a:tr h="403412">
                <a:tc>
                  <a:txBody>
                    <a:bodyPr/>
                    <a:lstStyle/>
                    <a:p>
                      <a:pPr algn="ctr"/>
                      <a:r>
                        <a:rPr lang="en-GB" sz="1400" dirty="0" smtClean="0"/>
                        <a:t>Cat.</a:t>
                      </a:r>
                      <a:endParaRPr lang="en-GB" sz="1400" dirty="0"/>
                    </a:p>
                  </a:txBody>
                  <a:tcPr/>
                </a:tc>
                <a:tc>
                  <a:txBody>
                    <a:bodyPr/>
                    <a:lstStyle/>
                    <a:p>
                      <a:pPr algn="ctr"/>
                      <a:r>
                        <a:rPr lang="en-GB" sz="1400" dirty="0" smtClean="0"/>
                        <a:t>Light leptons</a:t>
                      </a:r>
                      <a:endParaRPr lang="en-GB" sz="1400" dirty="0"/>
                    </a:p>
                  </a:txBody>
                  <a:tcPr/>
                </a:tc>
                <a:tc>
                  <a:txBody>
                    <a:bodyPr/>
                    <a:lstStyle/>
                    <a:p>
                      <a:pPr algn="ctr"/>
                      <a:r>
                        <a:rPr lang="en-GB" sz="1400" dirty="0" err="1" smtClean="0"/>
                        <a:t>Taus</a:t>
                      </a:r>
                      <a:endParaRPr lang="en-GB" sz="1400" dirty="0"/>
                    </a:p>
                  </a:txBody>
                  <a:tcPr/>
                </a:tc>
                <a:tc>
                  <a:txBody>
                    <a:bodyPr/>
                    <a:lstStyle/>
                    <a:p>
                      <a:pPr algn="ctr"/>
                      <a:r>
                        <a:rPr lang="en-GB" sz="1400" dirty="0" smtClean="0"/>
                        <a:t>jets</a:t>
                      </a:r>
                      <a:endParaRPr lang="en-GB" sz="1400" dirty="0"/>
                    </a:p>
                  </a:txBody>
                  <a:tcPr/>
                </a:tc>
                <a:tc>
                  <a:txBody>
                    <a:bodyPr/>
                    <a:lstStyle/>
                    <a:p>
                      <a:pPr algn="ctr"/>
                      <a:r>
                        <a:rPr lang="en-GB" sz="1400" dirty="0" smtClean="0"/>
                        <a:t>Other</a:t>
                      </a:r>
                      <a:endParaRPr lang="en-GB" sz="1400" dirty="0"/>
                    </a:p>
                  </a:txBody>
                  <a:tcPr/>
                </a:tc>
              </a:tr>
              <a:tr h="598187">
                <a:tc>
                  <a:txBody>
                    <a:bodyPr/>
                    <a:lstStyle/>
                    <a:p>
                      <a:pPr algn="ctr"/>
                      <a:r>
                        <a:rPr lang="en-GB" sz="1400" dirty="0" smtClean="0">
                          <a:solidFill>
                            <a:srgbClr val="000000"/>
                          </a:solidFill>
                        </a:rPr>
                        <a:t>2</a:t>
                      </a:r>
                      <a:r>
                        <a:rPr lang="en-GB" sz="1400" dirty="0" smtClean="0">
                          <a:solidFill>
                            <a:srgbClr val="000000"/>
                          </a:solidFill>
                          <a:latin typeface="Brush Script Std"/>
                          <a:cs typeface="Brush Script Std"/>
                        </a:rPr>
                        <a:t>l</a:t>
                      </a:r>
                      <a:r>
                        <a:rPr lang="en-GB" sz="1400" dirty="0" smtClean="0">
                          <a:solidFill>
                            <a:srgbClr val="000000"/>
                          </a:solidFill>
                        </a:rPr>
                        <a:t>0τ</a:t>
                      </a:r>
                      <a:r>
                        <a:rPr lang="en-GB" sz="1400" baseline="-25000" dirty="0" smtClean="0">
                          <a:solidFill>
                            <a:srgbClr val="000000"/>
                          </a:solidFill>
                        </a:rPr>
                        <a:t>had</a:t>
                      </a:r>
                      <a:endParaRPr lang="en-GB" sz="1400" dirty="0">
                        <a:solidFill>
                          <a:srgbClr val="000000"/>
                        </a:solidFill>
                      </a:endParaRPr>
                    </a:p>
                  </a:txBody>
                  <a:tcPr/>
                </a:tc>
                <a:tc>
                  <a:txBody>
                    <a:bodyPr/>
                    <a:lstStyle/>
                    <a:p>
                      <a:r>
                        <a:rPr lang="en-GB" sz="1400" dirty="0" smtClean="0">
                          <a:solidFill>
                            <a:srgbClr val="000000"/>
                          </a:solidFill>
                        </a:rPr>
                        <a:t>2 same-sign e/μ</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err="1" smtClean="0">
                          <a:solidFill>
                            <a:srgbClr val="000000"/>
                          </a:solidFill>
                        </a:rPr>
                        <a:t>p</a:t>
                      </a:r>
                      <a:r>
                        <a:rPr lang="en-GB" sz="1400" baseline="-25000" dirty="0" err="1" smtClean="0">
                          <a:solidFill>
                            <a:srgbClr val="000000"/>
                          </a:solidFill>
                        </a:rPr>
                        <a:t>T</a:t>
                      </a:r>
                      <a:r>
                        <a:rPr lang="en-GB" sz="1400" dirty="0" smtClean="0">
                          <a:solidFill>
                            <a:srgbClr val="000000"/>
                          </a:solidFill>
                        </a:rPr>
                        <a:t> &gt;</a:t>
                      </a:r>
                      <a:r>
                        <a:rPr lang="en-GB" sz="1400" baseline="0" dirty="0" smtClean="0">
                          <a:solidFill>
                            <a:srgbClr val="000000"/>
                          </a:solidFill>
                        </a:rPr>
                        <a:t> </a:t>
                      </a:r>
                      <a:r>
                        <a:rPr lang="en-GB" sz="1400" dirty="0" smtClean="0">
                          <a:solidFill>
                            <a:srgbClr val="000000"/>
                          </a:solidFill>
                        </a:rPr>
                        <a:t>25/20 </a:t>
                      </a:r>
                      <a:r>
                        <a:rPr lang="en-GB" sz="1400" dirty="0" err="1" smtClean="0">
                          <a:solidFill>
                            <a:srgbClr val="000000"/>
                          </a:solidFill>
                        </a:rPr>
                        <a:t>GeV</a:t>
                      </a:r>
                      <a:endParaRPr lang="en-GB" sz="1400" dirty="0" smtClean="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a:t>
                      </a:r>
                      <a:r>
                        <a:rPr lang="en-GB" sz="1400" dirty="0" err="1" smtClean="0">
                          <a:solidFill>
                            <a:srgbClr val="000000"/>
                          </a:solidFill>
                        </a:rPr>
                        <a:t>η</a:t>
                      </a:r>
                      <a:r>
                        <a:rPr lang="en-GB" sz="1400" baseline="-25000" dirty="0" err="1" smtClean="0">
                          <a:solidFill>
                            <a:srgbClr val="000000"/>
                          </a:solidFill>
                        </a:rPr>
                        <a:t>e</a:t>
                      </a:r>
                      <a:r>
                        <a:rPr lang="en-GB" sz="1400" dirty="0" smtClean="0">
                          <a:solidFill>
                            <a:srgbClr val="000000"/>
                          </a:solidFill>
                        </a:rPr>
                        <a:t>|&lt;1.37 =&gt; charge rec.</a:t>
                      </a:r>
                    </a:p>
                  </a:txBody>
                  <a:tcPr/>
                </a:tc>
                <a:tc>
                  <a:txBody>
                    <a:bodyPr/>
                    <a:lstStyle/>
                    <a:p>
                      <a:pPr algn="ctr"/>
                      <a:r>
                        <a:rPr lang="en-GB" sz="1400" dirty="0" smtClean="0">
                          <a:solidFill>
                            <a:srgbClr val="000000"/>
                          </a:solidFill>
                        </a:rPr>
                        <a:t>none</a:t>
                      </a:r>
                      <a:endParaRPr lang="en-GB" sz="1400" dirty="0">
                        <a:solidFill>
                          <a:srgbClr val="000000"/>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 4 jets</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 1 </a:t>
                      </a:r>
                      <a:r>
                        <a:rPr lang="en-GB" sz="1400" i="1" dirty="0" smtClean="0">
                          <a:solidFill>
                            <a:srgbClr val="000000"/>
                          </a:solidFill>
                        </a:rPr>
                        <a:t>b</a:t>
                      </a:r>
                      <a:r>
                        <a:rPr lang="en-GB" sz="1400" dirty="0" smtClean="0">
                          <a:solidFill>
                            <a:srgbClr val="000000"/>
                          </a:solidFill>
                        </a:rPr>
                        <a:t> tag </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=&gt; suppress </a:t>
                      </a:r>
                      <a:r>
                        <a:rPr lang="en-GB" sz="1400" dirty="0" err="1" smtClean="0">
                          <a:solidFill>
                            <a:srgbClr val="000000"/>
                          </a:solidFill>
                        </a:rPr>
                        <a:t>tt+jets</a:t>
                      </a:r>
                      <a:r>
                        <a:rPr lang="en-GB" sz="1400" dirty="0" smtClean="0">
                          <a:solidFill>
                            <a:srgbClr val="000000"/>
                          </a:solidFill>
                        </a:rPr>
                        <a:t> and </a:t>
                      </a:r>
                      <a:r>
                        <a:rPr lang="en-GB" sz="1400" dirty="0" err="1" smtClean="0">
                          <a:solidFill>
                            <a:srgbClr val="000000"/>
                          </a:solidFill>
                        </a:rPr>
                        <a:t>ttW</a:t>
                      </a:r>
                      <a:endParaRPr lang="en-GB" sz="1400" dirty="0" smtClean="0">
                        <a:solidFill>
                          <a:srgbClr val="000000"/>
                        </a:solidFill>
                      </a:endParaRPr>
                    </a:p>
                  </a:txBody>
                  <a:tcPr/>
                </a:tc>
                <a:tc>
                  <a:txBody>
                    <a:bodyPr/>
                    <a:lstStyle/>
                    <a:p>
                      <a:r>
                        <a:rPr lang="en-GB" sz="1400" b="1" dirty="0" smtClean="0">
                          <a:solidFill>
                            <a:srgbClr val="000000"/>
                          </a:solidFill>
                        </a:rPr>
                        <a:t>6 subcategorie</a:t>
                      </a:r>
                      <a:r>
                        <a:rPr lang="en-GB" sz="1400" dirty="0" smtClean="0">
                          <a:solidFill>
                            <a:srgbClr val="000000"/>
                          </a:solidFill>
                        </a:rPr>
                        <a:t>s of: </a:t>
                      </a:r>
                    </a:p>
                    <a:p>
                      <a:r>
                        <a:rPr lang="en-GB" sz="1400" dirty="0" err="1" smtClean="0">
                          <a:solidFill>
                            <a:srgbClr val="000000"/>
                          </a:solidFill>
                        </a:rPr>
                        <a:t>N</a:t>
                      </a:r>
                      <a:r>
                        <a:rPr lang="en-GB" sz="1400" baseline="-25000" dirty="0" err="1" smtClean="0">
                          <a:solidFill>
                            <a:srgbClr val="000000"/>
                          </a:solidFill>
                        </a:rPr>
                        <a:t>lepton</a:t>
                      </a:r>
                      <a:r>
                        <a:rPr lang="en-GB" sz="1400" dirty="0" smtClean="0">
                          <a:solidFill>
                            <a:srgbClr val="000000"/>
                          </a:solidFill>
                        </a:rPr>
                        <a:t> (</a:t>
                      </a:r>
                      <a:r>
                        <a:rPr lang="en-GB" sz="1400" dirty="0" err="1" smtClean="0">
                          <a:solidFill>
                            <a:srgbClr val="000000"/>
                          </a:solidFill>
                        </a:rPr>
                        <a:t>e</a:t>
                      </a:r>
                      <a:r>
                        <a:rPr lang="en-GB" sz="1400" baseline="30000" dirty="0" err="1" smtClean="0">
                          <a:solidFill>
                            <a:srgbClr val="000000"/>
                          </a:solidFill>
                        </a:rPr>
                        <a:t>±</a:t>
                      </a:r>
                      <a:r>
                        <a:rPr lang="en-GB" sz="1400" dirty="0" err="1" smtClean="0">
                          <a:solidFill>
                            <a:srgbClr val="000000"/>
                          </a:solidFill>
                        </a:rPr>
                        <a:t>e</a:t>
                      </a:r>
                      <a:r>
                        <a:rPr lang="en-GB" sz="1400" baseline="30000" dirty="0" smtClean="0">
                          <a:solidFill>
                            <a:srgbClr val="000000"/>
                          </a:solidFill>
                        </a:rPr>
                        <a:t>±</a:t>
                      </a:r>
                      <a:r>
                        <a:rPr lang="en-GB" sz="1400" dirty="0" smtClean="0">
                          <a:solidFill>
                            <a:srgbClr val="000000"/>
                          </a:solidFill>
                        </a:rPr>
                        <a:t>, </a:t>
                      </a:r>
                      <a:r>
                        <a:rPr lang="en-GB" sz="1400" dirty="0" err="1" smtClean="0">
                          <a:solidFill>
                            <a:srgbClr val="000000"/>
                          </a:solidFill>
                        </a:rPr>
                        <a:t>μ</a:t>
                      </a:r>
                      <a:r>
                        <a:rPr lang="en-GB" sz="1400" baseline="30000" dirty="0" err="1" smtClean="0">
                          <a:solidFill>
                            <a:srgbClr val="000000"/>
                          </a:solidFill>
                        </a:rPr>
                        <a:t>±</a:t>
                      </a:r>
                      <a:r>
                        <a:rPr lang="en-GB" sz="1400" dirty="0" err="1" smtClean="0">
                          <a:solidFill>
                            <a:srgbClr val="000000"/>
                          </a:solidFill>
                        </a:rPr>
                        <a:t>μ</a:t>
                      </a:r>
                      <a:r>
                        <a:rPr lang="en-GB" sz="1400" baseline="30000" dirty="0" smtClean="0">
                          <a:solidFill>
                            <a:srgbClr val="000000"/>
                          </a:solidFill>
                        </a:rPr>
                        <a:t>±</a:t>
                      </a:r>
                      <a:r>
                        <a:rPr lang="en-GB" sz="1400" dirty="0" smtClean="0">
                          <a:solidFill>
                            <a:srgbClr val="000000"/>
                          </a:solidFill>
                        </a:rPr>
                        <a:t>, </a:t>
                      </a:r>
                      <a:r>
                        <a:rPr lang="en-GB" sz="1400" dirty="0" err="1" smtClean="0">
                          <a:solidFill>
                            <a:srgbClr val="000000"/>
                          </a:solidFill>
                        </a:rPr>
                        <a:t>e</a:t>
                      </a:r>
                      <a:r>
                        <a:rPr lang="en-GB" sz="1400" baseline="30000" dirty="0" err="1" smtClean="0">
                          <a:solidFill>
                            <a:srgbClr val="000000"/>
                          </a:solidFill>
                        </a:rPr>
                        <a:t>±</a:t>
                      </a:r>
                      <a:r>
                        <a:rPr lang="en-GB" sz="1400" dirty="0" err="1" smtClean="0">
                          <a:solidFill>
                            <a:srgbClr val="000000"/>
                          </a:solidFill>
                        </a:rPr>
                        <a:t>μ</a:t>
                      </a:r>
                      <a:r>
                        <a:rPr lang="en-GB" sz="1400" baseline="30000" dirty="0" smtClean="0">
                          <a:solidFill>
                            <a:srgbClr val="000000"/>
                          </a:solidFill>
                        </a:rPr>
                        <a:t>±</a:t>
                      </a:r>
                      <a:r>
                        <a:rPr lang="en-GB" sz="1400" dirty="0" smtClean="0">
                          <a:solidFill>
                            <a:srgbClr val="000000"/>
                          </a:solidFill>
                        </a:rPr>
                        <a:t>) x </a:t>
                      </a:r>
                    </a:p>
                    <a:p>
                      <a:r>
                        <a:rPr lang="en-GB" sz="1400" dirty="0" err="1" smtClean="0">
                          <a:solidFill>
                            <a:srgbClr val="000000"/>
                          </a:solidFill>
                        </a:rPr>
                        <a:t>N</a:t>
                      </a:r>
                      <a:r>
                        <a:rPr lang="en-GB" sz="1400" baseline="-25000" dirty="0" err="1" smtClean="0">
                          <a:solidFill>
                            <a:srgbClr val="000000"/>
                          </a:solidFill>
                        </a:rPr>
                        <a:t>jet</a:t>
                      </a:r>
                      <a:r>
                        <a:rPr lang="en-GB" sz="1400" dirty="0" smtClean="0">
                          <a:solidFill>
                            <a:srgbClr val="000000"/>
                          </a:solidFill>
                        </a:rPr>
                        <a:t> (==4, ≥5) </a:t>
                      </a:r>
                      <a:endParaRPr lang="en-GB" sz="1400" dirty="0">
                        <a:solidFill>
                          <a:srgbClr val="000000"/>
                        </a:solidFill>
                      </a:endParaRPr>
                    </a:p>
                  </a:txBody>
                  <a:tcPr/>
                </a:tc>
              </a:tr>
              <a:tr h="598187">
                <a:tc>
                  <a:txBody>
                    <a:bodyPr/>
                    <a:lstStyle/>
                    <a:p>
                      <a:pPr algn="ctr"/>
                      <a:r>
                        <a:rPr lang="en-GB" sz="1400" dirty="0" smtClean="0">
                          <a:solidFill>
                            <a:srgbClr val="000000"/>
                          </a:solidFill>
                        </a:rPr>
                        <a:t>3</a:t>
                      </a:r>
                      <a:r>
                        <a:rPr lang="en-GB" sz="1400" dirty="0" smtClean="0">
                          <a:solidFill>
                            <a:srgbClr val="000000"/>
                          </a:solidFill>
                          <a:latin typeface="Brush Script Std"/>
                          <a:cs typeface="Brush Script Std"/>
                        </a:rPr>
                        <a:t>l</a:t>
                      </a:r>
                      <a:endParaRPr lang="en-GB" sz="14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3 e</a:t>
                      </a:r>
                      <a:r>
                        <a:rPr lang="en-GB" sz="1400" baseline="30000" dirty="0" smtClean="0">
                          <a:solidFill>
                            <a:srgbClr val="000000"/>
                          </a:solidFill>
                        </a:rPr>
                        <a:t>±</a:t>
                      </a:r>
                      <a:r>
                        <a:rPr lang="en-GB" sz="1400" dirty="0" smtClean="0">
                          <a:solidFill>
                            <a:srgbClr val="000000"/>
                          </a:solidFill>
                        </a:rPr>
                        <a:t> or μ</a:t>
                      </a:r>
                      <a:r>
                        <a:rPr lang="en-GB" sz="1400" baseline="30000" dirty="0" smtClean="0">
                          <a:solidFill>
                            <a:srgbClr val="000000"/>
                          </a:solidFill>
                        </a:rPr>
                        <a:t>±</a:t>
                      </a:r>
                      <a:r>
                        <a:rPr lang="en-GB" sz="1400" dirty="0" smtClean="0">
                          <a:solidFill>
                            <a:srgbClr val="00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total charge ±1</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err="1" smtClean="0">
                          <a:solidFill>
                            <a:srgbClr val="000000"/>
                          </a:solidFill>
                        </a:rPr>
                        <a:t>p</a:t>
                      </a:r>
                      <a:r>
                        <a:rPr lang="en-GB" sz="1400" baseline="-25000" dirty="0" err="1" smtClean="0">
                          <a:solidFill>
                            <a:srgbClr val="000000"/>
                          </a:solidFill>
                        </a:rPr>
                        <a:t>T</a:t>
                      </a:r>
                      <a:r>
                        <a:rPr lang="en-GB" sz="1400" dirty="0" smtClean="0">
                          <a:solidFill>
                            <a:srgbClr val="000000"/>
                          </a:solidFill>
                        </a:rPr>
                        <a:t> &gt; 20 </a:t>
                      </a:r>
                      <a:r>
                        <a:rPr lang="en-GB" sz="1400" dirty="0" err="1" smtClean="0">
                          <a:solidFill>
                            <a:srgbClr val="000000"/>
                          </a:solidFill>
                        </a:rPr>
                        <a:t>GeV</a:t>
                      </a:r>
                      <a:r>
                        <a:rPr lang="en-GB" sz="1400" dirty="0" smtClean="0">
                          <a:solidFill>
                            <a:srgbClr val="000000"/>
                          </a:solidFill>
                        </a:rPr>
                        <a:t> same-sign e/μ</a:t>
                      </a:r>
                      <a:r>
                        <a:rPr lang="en-GB" sz="1400" baseline="30000" dirty="0" smtClean="0">
                          <a:solidFill>
                            <a:srgbClr val="000000"/>
                          </a:solidFill>
                        </a:rPr>
                        <a:t> </a:t>
                      </a:r>
                      <a:r>
                        <a:rPr lang="en-GB" sz="1400" dirty="0" smtClean="0">
                          <a:solidFill>
                            <a:srgbClr val="000000"/>
                          </a:solidFill>
                        </a:rPr>
                        <a:t>pair =&gt; non-prompt BG</a:t>
                      </a:r>
                    </a:p>
                  </a:txBody>
                  <a:tcPr/>
                </a:tc>
                <a:tc>
                  <a:txBody>
                    <a:bodyPr/>
                    <a:lstStyle/>
                    <a:p>
                      <a:pPr algn="ctr"/>
                      <a:r>
                        <a:rPr lang="en-GB" sz="1400" dirty="0" smtClean="0">
                          <a:solidFill>
                            <a:srgbClr val="000000"/>
                          </a:solidFill>
                        </a:rPr>
                        <a:t>any</a:t>
                      </a:r>
                      <a:endParaRPr lang="en-GB" sz="1400" dirty="0">
                        <a:solidFill>
                          <a:srgbClr val="000000"/>
                        </a:solidFill>
                      </a:endParaRPr>
                    </a:p>
                  </a:txBody>
                  <a:tcPr/>
                </a:tc>
                <a:tc>
                  <a:txBody>
                    <a:bodyPr/>
                    <a:lstStyle/>
                    <a:p>
                      <a:r>
                        <a:rPr lang="en-GB" sz="1400" dirty="0" smtClean="0">
                          <a:solidFill>
                            <a:srgbClr val="000000"/>
                          </a:solidFill>
                        </a:rPr>
                        <a:t>3 jets + ≥ 2 </a:t>
                      </a:r>
                      <a:r>
                        <a:rPr lang="en-GB" sz="1400" i="1" dirty="0" smtClean="0">
                          <a:solidFill>
                            <a:srgbClr val="000000"/>
                          </a:solidFill>
                        </a:rPr>
                        <a:t>b</a:t>
                      </a:r>
                      <a:r>
                        <a:rPr lang="en-GB" sz="1400" dirty="0" smtClean="0">
                          <a:solidFill>
                            <a:srgbClr val="000000"/>
                          </a:solidFill>
                        </a:rPr>
                        <a:t> tags or ≥ 4 jets + 1 </a:t>
                      </a:r>
                      <a:r>
                        <a:rPr lang="en-GB" sz="1400" i="1" dirty="0" smtClean="0">
                          <a:solidFill>
                            <a:srgbClr val="000000"/>
                          </a:solidFill>
                        </a:rPr>
                        <a:t>b</a:t>
                      </a:r>
                      <a:endParaRPr lang="en-GB" sz="1400" dirty="0" smtClean="0">
                        <a:solidFill>
                          <a:srgbClr val="000000"/>
                        </a:solidFill>
                      </a:endParaRPr>
                    </a:p>
                    <a:p>
                      <a:r>
                        <a:rPr lang="en-GB" sz="1400" dirty="0" smtClean="0">
                          <a:solidFill>
                            <a:srgbClr val="000000"/>
                          </a:solidFill>
                        </a:rPr>
                        <a:t>=&gt; suppress </a:t>
                      </a:r>
                      <a:r>
                        <a:rPr lang="en-GB" sz="1400" dirty="0" err="1" smtClean="0">
                          <a:solidFill>
                            <a:srgbClr val="000000"/>
                          </a:solidFill>
                        </a:rPr>
                        <a:t>tt+jets</a:t>
                      </a:r>
                      <a:r>
                        <a:rPr lang="en-GB" sz="1400" dirty="0" smtClean="0">
                          <a:solidFill>
                            <a:srgbClr val="000000"/>
                          </a:solidFill>
                        </a:rPr>
                        <a:t> and </a:t>
                      </a:r>
                      <a:r>
                        <a:rPr lang="en-GB" sz="1400" dirty="0" err="1" smtClean="0">
                          <a:solidFill>
                            <a:srgbClr val="000000"/>
                          </a:solidFill>
                        </a:rPr>
                        <a:t>ttV</a:t>
                      </a:r>
                      <a:endParaRPr lang="en-GB" sz="1400" dirty="0">
                        <a:solidFill>
                          <a:srgbClr val="000000"/>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a:t>
                      </a:r>
                      <a:r>
                        <a:rPr lang="en-GB" sz="1400" dirty="0" err="1" smtClean="0">
                          <a:solidFill>
                            <a:srgbClr val="000000"/>
                          </a:solidFill>
                        </a:rPr>
                        <a:t>m</a:t>
                      </a:r>
                      <a:r>
                        <a:rPr lang="en-GB" sz="1400" baseline="-25000" dirty="0" err="1" smtClean="0">
                          <a:solidFill>
                            <a:srgbClr val="000000"/>
                          </a:solidFill>
                        </a:rPr>
                        <a:t>ee</a:t>
                      </a:r>
                      <a:r>
                        <a:rPr lang="en-GB" sz="1400" baseline="-25000" dirty="0" smtClean="0">
                          <a:solidFill>
                            <a:srgbClr val="000000"/>
                          </a:solidFill>
                        </a:rPr>
                        <a:t>/</a:t>
                      </a:r>
                      <a:r>
                        <a:rPr lang="en-GB" sz="1400" baseline="-25000" dirty="0" err="1" smtClean="0">
                          <a:solidFill>
                            <a:srgbClr val="000000"/>
                          </a:solidFill>
                        </a:rPr>
                        <a:t>μμ</a:t>
                      </a:r>
                      <a:r>
                        <a:rPr lang="en-GB" sz="1400" dirty="0" smtClean="0">
                          <a:solidFill>
                            <a:srgbClr val="000000"/>
                          </a:solidFill>
                        </a:rPr>
                        <a:t> -</a:t>
                      </a:r>
                      <a:r>
                        <a:rPr lang="en-GB" sz="1400" dirty="0" err="1" smtClean="0">
                          <a:solidFill>
                            <a:srgbClr val="000000"/>
                          </a:solidFill>
                        </a:rPr>
                        <a:t>m</a:t>
                      </a:r>
                      <a:r>
                        <a:rPr lang="en-GB" sz="1400" baseline="-25000" dirty="0" err="1" smtClean="0">
                          <a:solidFill>
                            <a:srgbClr val="000000"/>
                          </a:solidFill>
                        </a:rPr>
                        <a:t>Z</a:t>
                      </a:r>
                      <a:r>
                        <a:rPr lang="en-GB" sz="1400" dirty="0" smtClean="0">
                          <a:solidFill>
                            <a:srgbClr val="000000"/>
                          </a:solidFill>
                        </a:rPr>
                        <a:t>| &gt; 10 </a:t>
                      </a:r>
                      <a:r>
                        <a:rPr lang="en-GB" sz="1400" dirty="0" err="1" smtClean="0">
                          <a:solidFill>
                            <a:srgbClr val="000000"/>
                          </a:solidFill>
                        </a:rPr>
                        <a:t>GeV</a:t>
                      </a:r>
                      <a:r>
                        <a:rPr lang="en-GB" sz="1400" dirty="0" smtClean="0">
                          <a:solidFill>
                            <a:srgbClr val="000000"/>
                          </a:solidFill>
                        </a:rPr>
                        <a:t> </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=&gt; suppress </a:t>
                      </a:r>
                      <a:r>
                        <a:rPr lang="en-GB" sz="1400" dirty="0" err="1" smtClean="0">
                          <a:solidFill>
                            <a:srgbClr val="000000"/>
                          </a:solidFill>
                        </a:rPr>
                        <a:t>ttZ</a:t>
                      </a:r>
                      <a:endParaRPr lang="en-GB" sz="1400" dirty="0" smtClean="0">
                        <a:solidFill>
                          <a:srgbClr val="000000"/>
                        </a:solidFill>
                      </a:endParaRPr>
                    </a:p>
                  </a:txBody>
                  <a:tcPr/>
                </a:tc>
              </a:tr>
              <a:tr h="598187">
                <a:tc>
                  <a:txBody>
                    <a:bodyPr/>
                    <a:lstStyle/>
                    <a:p>
                      <a:pPr algn="ctr"/>
                      <a:r>
                        <a:rPr lang="en-GB" sz="1400" dirty="0" smtClean="0">
                          <a:solidFill>
                            <a:srgbClr val="000000"/>
                          </a:solidFill>
                        </a:rPr>
                        <a:t>2</a:t>
                      </a:r>
                      <a:r>
                        <a:rPr lang="en-GB" sz="1400" dirty="0" smtClean="0">
                          <a:solidFill>
                            <a:srgbClr val="000000"/>
                          </a:solidFill>
                          <a:latin typeface="Brush Script Std"/>
                          <a:cs typeface="Brush Script Std"/>
                        </a:rPr>
                        <a:t>l</a:t>
                      </a:r>
                      <a:r>
                        <a:rPr lang="en-GB" sz="1400" dirty="0" smtClean="0">
                          <a:solidFill>
                            <a:srgbClr val="000000"/>
                          </a:solidFill>
                        </a:rPr>
                        <a:t>1τ</a:t>
                      </a:r>
                      <a:r>
                        <a:rPr lang="en-GB" sz="1400" baseline="-25000" dirty="0" smtClean="0">
                          <a:solidFill>
                            <a:srgbClr val="000000"/>
                          </a:solidFill>
                        </a:rPr>
                        <a:t>had</a:t>
                      </a:r>
                      <a:endParaRPr lang="en-GB" sz="1400" dirty="0">
                        <a:solidFill>
                          <a:srgbClr val="000000"/>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2 same-sign e/μ</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err="1" smtClean="0">
                          <a:solidFill>
                            <a:srgbClr val="000000"/>
                          </a:solidFill>
                        </a:rPr>
                        <a:t>p</a:t>
                      </a:r>
                      <a:r>
                        <a:rPr lang="en-GB" sz="1400" baseline="-25000" dirty="0" err="1" smtClean="0">
                          <a:solidFill>
                            <a:srgbClr val="000000"/>
                          </a:solidFill>
                        </a:rPr>
                        <a:t>T</a:t>
                      </a:r>
                      <a:r>
                        <a:rPr lang="en-GB" sz="1400" dirty="0" smtClean="0">
                          <a:solidFill>
                            <a:srgbClr val="000000"/>
                          </a:solidFill>
                        </a:rPr>
                        <a:t> &gt;</a:t>
                      </a:r>
                      <a:r>
                        <a:rPr lang="en-GB" sz="1400" baseline="0" dirty="0" smtClean="0">
                          <a:solidFill>
                            <a:srgbClr val="000000"/>
                          </a:solidFill>
                        </a:rPr>
                        <a:t> </a:t>
                      </a:r>
                      <a:r>
                        <a:rPr lang="en-GB" sz="1400" dirty="0" smtClean="0">
                          <a:solidFill>
                            <a:srgbClr val="000000"/>
                          </a:solidFill>
                        </a:rPr>
                        <a:t>25/15 </a:t>
                      </a:r>
                      <a:r>
                        <a:rPr lang="en-GB" sz="1400" dirty="0" err="1" smtClean="0">
                          <a:solidFill>
                            <a:srgbClr val="000000"/>
                          </a:solidFill>
                        </a:rPr>
                        <a:t>GeV</a:t>
                      </a:r>
                      <a:endParaRPr lang="en-GB" sz="1400" dirty="0">
                        <a:solidFill>
                          <a:srgbClr val="000000"/>
                        </a:solidFill>
                      </a:endParaRPr>
                    </a:p>
                  </a:txBody>
                  <a:tcPr/>
                </a:tc>
                <a:tc>
                  <a:txBody>
                    <a:bodyPr/>
                    <a:lstStyle/>
                    <a:p>
                      <a:r>
                        <a:rPr lang="en-GB" sz="1400" dirty="0" smtClean="0">
                          <a:solidFill>
                            <a:srgbClr val="000000"/>
                          </a:solidFill>
                        </a:rPr>
                        <a:t>1 </a:t>
                      </a:r>
                      <a:r>
                        <a:rPr lang="en-GB" sz="1400" dirty="0" err="1" smtClean="0">
                          <a:solidFill>
                            <a:srgbClr val="000000"/>
                          </a:solidFill>
                        </a:rPr>
                        <a:t>τ</a:t>
                      </a:r>
                      <a:r>
                        <a:rPr lang="en-GB" sz="1400" baseline="-25000" dirty="0" err="1" smtClean="0">
                          <a:solidFill>
                            <a:srgbClr val="000000"/>
                          </a:solidFill>
                        </a:rPr>
                        <a:t>had</a:t>
                      </a:r>
                      <a:r>
                        <a:rPr lang="en-GB" sz="1400" baseline="0" dirty="0" smtClean="0">
                          <a:solidFill>
                            <a:srgbClr val="000000"/>
                          </a:solidFill>
                        </a:rPr>
                        <a:t> </a:t>
                      </a:r>
                    </a:p>
                    <a:p>
                      <a:r>
                        <a:rPr lang="en-GB" sz="1400" dirty="0" err="1" smtClean="0">
                          <a:solidFill>
                            <a:srgbClr val="000000"/>
                          </a:solidFill>
                        </a:rPr>
                        <a:t>p</a:t>
                      </a:r>
                      <a:r>
                        <a:rPr lang="en-GB" sz="1400" baseline="-25000" dirty="0" err="1" smtClean="0">
                          <a:solidFill>
                            <a:srgbClr val="000000"/>
                          </a:solidFill>
                        </a:rPr>
                        <a:t>T</a:t>
                      </a:r>
                      <a:r>
                        <a:rPr lang="en-GB" sz="1400" dirty="0" smtClean="0">
                          <a:solidFill>
                            <a:srgbClr val="000000"/>
                          </a:solidFill>
                        </a:rPr>
                        <a:t> &gt; 25GeV</a:t>
                      </a:r>
                      <a:endParaRPr lang="en-GB" sz="1400" dirty="0">
                        <a:solidFill>
                          <a:srgbClr val="000000"/>
                        </a:solidFill>
                      </a:endParaRPr>
                    </a:p>
                  </a:txBody>
                  <a:tcPr/>
                </a:tc>
                <a:tc>
                  <a:txBody>
                    <a:bodyPr/>
                    <a:lstStyle/>
                    <a:p>
                      <a:r>
                        <a:rPr lang="en-GB" sz="1400" dirty="0" smtClean="0">
                          <a:solidFill>
                            <a:srgbClr val="000000"/>
                          </a:solidFill>
                        </a:rPr>
                        <a:t>≥ 4 jets =&gt; suppress </a:t>
                      </a:r>
                      <a:r>
                        <a:rPr lang="en-GB" sz="1400" dirty="0" err="1" smtClean="0">
                          <a:solidFill>
                            <a:srgbClr val="000000"/>
                          </a:solidFill>
                        </a:rPr>
                        <a:t>ttV</a:t>
                      </a:r>
                      <a:r>
                        <a:rPr lang="en-GB" sz="1400" dirty="0" smtClean="0">
                          <a:solidFill>
                            <a:srgbClr val="000000"/>
                          </a:solidFill>
                        </a:rPr>
                        <a:t> and </a:t>
                      </a:r>
                      <a:r>
                        <a:rPr lang="en-GB" sz="1400" dirty="0" err="1" smtClean="0">
                          <a:solidFill>
                            <a:srgbClr val="000000"/>
                          </a:solidFill>
                        </a:rPr>
                        <a:t>tt</a:t>
                      </a:r>
                      <a:r>
                        <a:rPr lang="en-GB" sz="1400" dirty="0" smtClean="0">
                          <a:solidFill>
                            <a:srgbClr val="000000"/>
                          </a:solidFill>
                        </a:rPr>
                        <a:t> + jets</a:t>
                      </a:r>
                    </a:p>
                    <a:p>
                      <a:r>
                        <a:rPr lang="en-GB" sz="1400" dirty="0" smtClean="0">
                          <a:solidFill>
                            <a:srgbClr val="000000"/>
                          </a:solidFill>
                        </a:rPr>
                        <a:t>≥ 1 b tag =&gt; suppress V and VV prod</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a:t>
                      </a:r>
                      <a:r>
                        <a:rPr lang="en-GB" sz="1400" dirty="0" err="1" smtClean="0">
                          <a:solidFill>
                            <a:srgbClr val="000000"/>
                          </a:solidFill>
                        </a:rPr>
                        <a:t>m</a:t>
                      </a:r>
                      <a:r>
                        <a:rPr lang="en-GB" sz="1400" baseline="-25000" dirty="0" err="1" smtClean="0">
                          <a:solidFill>
                            <a:srgbClr val="000000"/>
                          </a:solidFill>
                        </a:rPr>
                        <a:t>ee</a:t>
                      </a:r>
                      <a:r>
                        <a:rPr lang="en-GB" sz="1400" baseline="-25000" dirty="0" smtClean="0">
                          <a:solidFill>
                            <a:srgbClr val="000000"/>
                          </a:solidFill>
                        </a:rPr>
                        <a:t>/</a:t>
                      </a:r>
                      <a:r>
                        <a:rPr lang="en-GB" sz="1400" baseline="-25000" dirty="0" err="1" smtClean="0">
                          <a:solidFill>
                            <a:srgbClr val="000000"/>
                          </a:solidFill>
                        </a:rPr>
                        <a:t>μμ</a:t>
                      </a:r>
                      <a:r>
                        <a:rPr lang="en-GB" sz="1400" dirty="0" smtClean="0">
                          <a:solidFill>
                            <a:srgbClr val="000000"/>
                          </a:solidFill>
                        </a:rPr>
                        <a:t> -</a:t>
                      </a:r>
                      <a:r>
                        <a:rPr lang="en-GB" sz="1400" dirty="0" err="1" smtClean="0">
                          <a:solidFill>
                            <a:srgbClr val="000000"/>
                          </a:solidFill>
                        </a:rPr>
                        <a:t>m</a:t>
                      </a:r>
                      <a:r>
                        <a:rPr lang="en-GB" sz="1400" baseline="-25000" dirty="0" err="1" smtClean="0">
                          <a:solidFill>
                            <a:srgbClr val="000000"/>
                          </a:solidFill>
                        </a:rPr>
                        <a:t>Z</a:t>
                      </a:r>
                      <a:r>
                        <a:rPr lang="en-GB" sz="1400" dirty="0" smtClean="0">
                          <a:solidFill>
                            <a:srgbClr val="000000"/>
                          </a:solidFill>
                        </a:rPr>
                        <a:t>| &gt; 10 </a:t>
                      </a:r>
                      <a:r>
                        <a:rPr lang="en-GB" sz="1400" dirty="0" err="1" smtClean="0">
                          <a:solidFill>
                            <a:srgbClr val="000000"/>
                          </a:solidFill>
                        </a:rPr>
                        <a:t>GeV</a:t>
                      </a:r>
                      <a:endParaRPr lang="en-GB" sz="1400" dirty="0" smtClean="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=&gt; suppress Z + jets</a:t>
                      </a:r>
                    </a:p>
                  </a:txBody>
                  <a:tcPr/>
                </a:tc>
              </a:tr>
              <a:tr h="598187">
                <a:tc>
                  <a:txBody>
                    <a:bodyPr/>
                    <a:lstStyle/>
                    <a:p>
                      <a:pPr algn="ctr"/>
                      <a:r>
                        <a:rPr lang="en-GB" sz="1400" dirty="0" smtClean="0">
                          <a:solidFill>
                            <a:srgbClr val="000000"/>
                          </a:solidFill>
                        </a:rPr>
                        <a:t>4</a:t>
                      </a:r>
                      <a:r>
                        <a:rPr lang="en-GB" sz="1400" dirty="0" smtClean="0">
                          <a:solidFill>
                            <a:srgbClr val="000000"/>
                          </a:solidFill>
                          <a:latin typeface="Brush Script Std"/>
                          <a:cs typeface="Brush Script Std"/>
                        </a:rPr>
                        <a:t>l</a:t>
                      </a:r>
                      <a:endParaRPr lang="en-GB" sz="1400" dirty="0">
                        <a:solidFill>
                          <a:srgbClr val="000000"/>
                        </a:solidFill>
                      </a:endParaRPr>
                    </a:p>
                  </a:txBody>
                  <a:tcPr/>
                </a:tc>
                <a:tc>
                  <a:txBody>
                    <a:bodyPr/>
                    <a:lstStyle/>
                    <a:p>
                      <a:r>
                        <a:rPr lang="en-GB" sz="1400" dirty="0" smtClean="0">
                          <a:solidFill>
                            <a:srgbClr val="000000"/>
                          </a:solidFill>
                        </a:rPr>
                        <a:t>4 e</a:t>
                      </a:r>
                      <a:r>
                        <a:rPr lang="en-GB" sz="1400" baseline="30000" dirty="0" smtClean="0">
                          <a:solidFill>
                            <a:srgbClr val="000000"/>
                          </a:solidFill>
                        </a:rPr>
                        <a:t>±</a:t>
                      </a:r>
                      <a:r>
                        <a:rPr lang="en-GB" sz="1400" dirty="0" smtClean="0">
                          <a:solidFill>
                            <a:srgbClr val="000000"/>
                          </a:solidFill>
                        </a:rPr>
                        <a:t> or μ</a:t>
                      </a:r>
                      <a:r>
                        <a:rPr lang="en-GB" sz="1400" baseline="30000" dirty="0" smtClean="0">
                          <a:solidFill>
                            <a:srgbClr val="000000"/>
                          </a:solidFill>
                        </a:rPr>
                        <a:t>±</a:t>
                      </a:r>
                      <a:r>
                        <a:rPr lang="en-GB" sz="1400" dirty="0" smtClean="0">
                          <a:solidFill>
                            <a:srgbClr val="000000"/>
                          </a:solidFill>
                        </a:rPr>
                        <a:t> </a:t>
                      </a:r>
                    </a:p>
                    <a:p>
                      <a:r>
                        <a:rPr lang="en-GB" sz="1400" dirty="0" smtClean="0">
                          <a:solidFill>
                            <a:srgbClr val="000000"/>
                          </a:solidFill>
                        </a:rPr>
                        <a:t>zero total charge </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err="1" smtClean="0">
                          <a:solidFill>
                            <a:srgbClr val="000000"/>
                          </a:solidFill>
                        </a:rPr>
                        <a:t>p</a:t>
                      </a:r>
                      <a:r>
                        <a:rPr lang="en-GB" sz="1400" baseline="-25000" dirty="0" err="1" smtClean="0">
                          <a:solidFill>
                            <a:srgbClr val="000000"/>
                          </a:solidFill>
                        </a:rPr>
                        <a:t>T</a:t>
                      </a:r>
                      <a:r>
                        <a:rPr lang="en-GB" sz="1400" dirty="0" smtClean="0">
                          <a:solidFill>
                            <a:srgbClr val="000000"/>
                          </a:solidFill>
                        </a:rPr>
                        <a:t> &gt; 25/15 </a:t>
                      </a:r>
                      <a:r>
                        <a:rPr lang="en-GB" sz="1400" dirty="0" err="1" smtClean="0">
                          <a:solidFill>
                            <a:srgbClr val="000000"/>
                          </a:solidFill>
                        </a:rPr>
                        <a:t>GeV</a:t>
                      </a:r>
                      <a:r>
                        <a:rPr lang="en-GB" sz="1400" dirty="0" smtClean="0">
                          <a:solidFill>
                            <a:srgbClr val="000000"/>
                          </a:solidFill>
                        </a:rPr>
                        <a:t> for leading light leptons</a:t>
                      </a:r>
                    </a:p>
                  </a:txBody>
                  <a:tcPr/>
                </a:tc>
                <a:tc>
                  <a:txBody>
                    <a:bodyPr/>
                    <a:lstStyle/>
                    <a:p>
                      <a:pPr algn="ctr"/>
                      <a:r>
                        <a:rPr lang="en-GB" sz="1400" dirty="0" smtClean="0">
                          <a:solidFill>
                            <a:srgbClr val="000000"/>
                          </a:solidFill>
                        </a:rPr>
                        <a:t>any</a:t>
                      </a:r>
                      <a:endParaRPr lang="en-GB" sz="1400" dirty="0">
                        <a:solidFill>
                          <a:srgbClr val="000000"/>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 2 jets, ≥ 1 b tag  =&gt; suppress </a:t>
                      </a:r>
                      <a:r>
                        <a:rPr lang="en-GB" sz="1400" dirty="0" err="1" smtClean="0">
                          <a:solidFill>
                            <a:srgbClr val="000000"/>
                          </a:solidFill>
                        </a:rPr>
                        <a:t>tt+jets</a:t>
                      </a:r>
                      <a:r>
                        <a:rPr lang="en-GB" sz="1400" dirty="0" smtClean="0">
                          <a:solidFill>
                            <a:srgbClr val="000000"/>
                          </a:solidFill>
                        </a:rPr>
                        <a:t> and </a:t>
                      </a:r>
                      <a:r>
                        <a:rPr lang="en-GB" sz="1400" dirty="0" err="1" smtClean="0">
                          <a:solidFill>
                            <a:srgbClr val="000000"/>
                          </a:solidFill>
                        </a:rPr>
                        <a:t>ttW</a:t>
                      </a:r>
                      <a:r>
                        <a:rPr lang="en-GB" sz="1400" dirty="0" smtClean="0">
                          <a:solidFill>
                            <a:srgbClr val="000000"/>
                          </a:solidFill>
                        </a:rPr>
                        <a:t> =&gt; suppress </a:t>
                      </a:r>
                      <a:r>
                        <a:rPr lang="en-GB" sz="1400" dirty="0" err="1" smtClean="0">
                          <a:solidFill>
                            <a:srgbClr val="000000"/>
                          </a:solidFill>
                        </a:rPr>
                        <a:t>ttV</a:t>
                      </a:r>
                      <a:r>
                        <a:rPr lang="en-GB" sz="1400" dirty="0" smtClean="0">
                          <a:solidFill>
                            <a:srgbClr val="000000"/>
                          </a:solidFill>
                        </a:rPr>
                        <a:t> and </a:t>
                      </a:r>
                      <a:r>
                        <a:rPr lang="en-GB" sz="1400" dirty="0" err="1" smtClean="0">
                          <a:solidFill>
                            <a:srgbClr val="000000"/>
                          </a:solidFill>
                        </a:rPr>
                        <a:t>tt</a:t>
                      </a:r>
                      <a:r>
                        <a:rPr lang="en-GB" sz="1400" dirty="0" smtClean="0">
                          <a:solidFill>
                            <a:srgbClr val="000000"/>
                          </a:solidFill>
                        </a:rPr>
                        <a:t> + jets</a:t>
                      </a:r>
                    </a:p>
                  </a:txBody>
                  <a:tcPr/>
                </a:tc>
                <a:tc>
                  <a:txBody>
                    <a:bodyPr/>
                    <a:lstStyle/>
                    <a:p>
                      <a:r>
                        <a:rPr lang="en-GB" sz="1400" dirty="0" smtClean="0">
                          <a:solidFill>
                            <a:srgbClr val="000000"/>
                          </a:solidFill>
                        </a:rPr>
                        <a:t>|</a:t>
                      </a:r>
                      <a:r>
                        <a:rPr lang="en-GB" sz="1400" dirty="0" err="1" smtClean="0">
                          <a:solidFill>
                            <a:srgbClr val="000000"/>
                          </a:solidFill>
                        </a:rPr>
                        <a:t>m</a:t>
                      </a:r>
                      <a:r>
                        <a:rPr lang="en-GB" sz="1400" baseline="-25000" dirty="0" err="1" smtClean="0">
                          <a:solidFill>
                            <a:srgbClr val="000000"/>
                          </a:solidFill>
                        </a:rPr>
                        <a:t>ee</a:t>
                      </a:r>
                      <a:r>
                        <a:rPr lang="en-GB" sz="1400" baseline="-25000" dirty="0" smtClean="0">
                          <a:solidFill>
                            <a:srgbClr val="000000"/>
                          </a:solidFill>
                        </a:rPr>
                        <a:t>/</a:t>
                      </a:r>
                      <a:r>
                        <a:rPr lang="en-GB" sz="1400" baseline="-25000" dirty="0" err="1" smtClean="0">
                          <a:solidFill>
                            <a:srgbClr val="000000"/>
                          </a:solidFill>
                        </a:rPr>
                        <a:t>μμ</a:t>
                      </a:r>
                      <a:r>
                        <a:rPr lang="en-GB" sz="1400" dirty="0" err="1" smtClean="0">
                          <a:solidFill>
                            <a:srgbClr val="000000"/>
                          </a:solidFill>
                        </a:rPr>
                        <a:t>-m</a:t>
                      </a:r>
                      <a:r>
                        <a:rPr lang="en-GB" sz="1400" baseline="-25000" dirty="0" err="1" smtClean="0">
                          <a:solidFill>
                            <a:srgbClr val="000000"/>
                          </a:solidFill>
                        </a:rPr>
                        <a:t>Z</a:t>
                      </a:r>
                      <a:r>
                        <a:rPr lang="en-GB" sz="1400" dirty="0" smtClean="0">
                          <a:solidFill>
                            <a:srgbClr val="000000"/>
                          </a:solidFill>
                        </a:rPr>
                        <a:t>| &gt; 10 </a:t>
                      </a:r>
                      <a:r>
                        <a:rPr lang="en-GB" sz="1400" dirty="0" err="1" smtClean="0">
                          <a:solidFill>
                            <a:srgbClr val="000000"/>
                          </a:solidFill>
                        </a:rPr>
                        <a:t>GeV</a:t>
                      </a:r>
                      <a:r>
                        <a:rPr lang="en-GB" sz="1400" dirty="0" smtClean="0">
                          <a:solidFill>
                            <a:srgbClr val="000000"/>
                          </a:solidFill>
                        </a:rPr>
                        <a:t> </a:t>
                      </a:r>
                    </a:p>
                    <a:p>
                      <a:pPr marL="0" indent="0">
                        <a:buFont typeface="Symbol" charset="0"/>
                        <a:buNone/>
                      </a:pPr>
                      <a:r>
                        <a:rPr lang="en-GB" sz="1400" dirty="0" smtClean="0">
                          <a:solidFill>
                            <a:srgbClr val="000000"/>
                          </a:solidFill>
                        </a:rPr>
                        <a:t>=&gt; suppress </a:t>
                      </a:r>
                      <a:r>
                        <a:rPr lang="en-GB" sz="1400" dirty="0" err="1" smtClean="0">
                          <a:solidFill>
                            <a:srgbClr val="000000"/>
                          </a:solidFill>
                        </a:rPr>
                        <a:t>ttZ</a:t>
                      </a:r>
                      <a:endParaRPr lang="en-GB" sz="1400" dirty="0" smtClean="0">
                        <a:solidFill>
                          <a:srgbClr val="000000"/>
                        </a:solidFill>
                      </a:endParaRPr>
                    </a:p>
                    <a:p>
                      <a:pPr marL="0" indent="0">
                        <a:buFont typeface="Symbol" charset="0"/>
                        <a:buNone/>
                      </a:pPr>
                      <a:r>
                        <a:rPr lang="en-GB" sz="1400" dirty="0" smtClean="0">
                          <a:solidFill>
                            <a:srgbClr val="000000"/>
                          </a:solidFill>
                        </a:rPr>
                        <a:t>100 &lt; m</a:t>
                      </a:r>
                      <a:r>
                        <a:rPr lang="en-GB" sz="1400" baseline="-25000" dirty="0" smtClean="0">
                          <a:solidFill>
                            <a:srgbClr val="000000"/>
                          </a:solidFill>
                        </a:rPr>
                        <a:t>4 </a:t>
                      </a:r>
                      <a:r>
                        <a:rPr lang="en-GB" sz="1400" baseline="-25000" dirty="0" err="1" smtClean="0">
                          <a:solidFill>
                            <a:srgbClr val="000000"/>
                          </a:solidFill>
                        </a:rPr>
                        <a:t>lep</a:t>
                      </a:r>
                      <a:r>
                        <a:rPr lang="en-GB" sz="1400" dirty="0" smtClean="0">
                          <a:solidFill>
                            <a:srgbClr val="000000"/>
                          </a:solidFill>
                        </a:rPr>
                        <a:t>&lt; 500 </a:t>
                      </a:r>
                      <a:r>
                        <a:rPr lang="en-GB" sz="1400" dirty="0" err="1" smtClean="0">
                          <a:solidFill>
                            <a:srgbClr val="000000"/>
                          </a:solidFill>
                        </a:rPr>
                        <a:t>GeV</a:t>
                      </a:r>
                      <a:r>
                        <a:rPr lang="en-GB" sz="1400" dirty="0" smtClean="0">
                          <a:solidFill>
                            <a:srgbClr val="000000"/>
                          </a:solidFill>
                        </a:rPr>
                        <a:t> </a:t>
                      </a:r>
                    </a:p>
                    <a:p>
                      <a:pPr marL="0" indent="0">
                        <a:buFont typeface="Symbol" charset="0"/>
                        <a:buNone/>
                      </a:pPr>
                      <a:r>
                        <a:rPr lang="en-GB" sz="1400" dirty="0" smtClean="0">
                          <a:solidFill>
                            <a:srgbClr val="000000"/>
                          </a:solidFill>
                        </a:rPr>
                        <a:t>=&gt;  suppress Z → 4</a:t>
                      </a:r>
                      <a:r>
                        <a:rPr lang="en-GB" sz="1400" dirty="0" smtClean="0">
                          <a:solidFill>
                            <a:srgbClr val="000000"/>
                          </a:solidFill>
                          <a:latin typeface="Brush Script Std"/>
                          <a:cs typeface="Brush Script Std"/>
                        </a:rPr>
                        <a:t>l</a:t>
                      </a:r>
                      <a:r>
                        <a:rPr lang="en-GB" sz="1400" dirty="0" smtClean="0">
                          <a:solidFill>
                            <a:srgbClr val="000000"/>
                          </a:solidFill>
                          <a:latin typeface="+mn-lt"/>
                          <a:cs typeface="+mn-cs"/>
                        </a:rPr>
                        <a:t>,</a:t>
                      </a:r>
                      <a:r>
                        <a:rPr lang="en-GB" sz="1400" dirty="0" smtClean="0">
                          <a:solidFill>
                            <a:srgbClr val="000000"/>
                          </a:solidFill>
                        </a:rPr>
                        <a:t> </a:t>
                      </a:r>
                      <a:r>
                        <a:rPr lang="en-GB" sz="1400" dirty="0" err="1" smtClean="0">
                          <a:solidFill>
                            <a:srgbClr val="000000"/>
                          </a:solidFill>
                        </a:rPr>
                        <a:t>ttZ</a:t>
                      </a:r>
                      <a:endParaRPr lang="en-GB" sz="1400" dirty="0" smtClean="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2 categories: Z-enriched (</a:t>
                      </a:r>
                      <a:r>
                        <a:rPr lang="en-GB" sz="1400" dirty="0" err="1" smtClean="0">
                          <a:solidFill>
                            <a:srgbClr val="000000"/>
                          </a:solidFill>
                        </a:rPr>
                        <a:t>ee</a:t>
                      </a:r>
                      <a:r>
                        <a:rPr lang="en-GB" sz="1400" dirty="0" smtClean="0">
                          <a:solidFill>
                            <a:srgbClr val="000000"/>
                          </a:solidFill>
                        </a:rPr>
                        <a:t>/</a:t>
                      </a:r>
                      <a:r>
                        <a:rPr lang="en-GB" sz="1400" dirty="0" err="1" smtClean="0">
                          <a:solidFill>
                            <a:srgbClr val="000000"/>
                          </a:solidFill>
                        </a:rPr>
                        <a:t>μμ</a:t>
                      </a:r>
                      <a:r>
                        <a:rPr lang="en-GB" sz="1400" dirty="0" smtClean="0">
                          <a:solidFill>
                            <a:srgbClr val="000000"/>
                          </a:solidFill>
                        </a:rPr>
                        <a:t> pair) and Z-depleted</a:t>
                      </a:r>
                    </a:p>
                  </a:txBody>
                  <a:tcPr/>
                </a:tc>
              </a:tr>
              <a:tr h="598187">
                <a:tc>
                  <a:txBody>
                    <a:bodyPr/>
                    <a:lstStyle/>
                    <a:p>
                      <a:pPr algn="ctr"/>
                      <a:r>
                        <a:rPr lang="en-GB" sz="1400" dirty="0" smtClean="0">
                          <a:solidFill>
                            <a:srgbClr val="000000"/>
                          </a:solidFill>
                          <a:latin typeface="Arial"/>
                          <a:cs typeface="Arial"/>
                        </a:rPr>
                        <a:t>1</a:t>
                      </a:r>
                      <a:r>
                        <a:rPr lang="en-GB" sz="1400" dirty="0" smtClean="0">
                          <a:solidFill>
                            <a:srgbClr val="000000"/>
                          </a:solidFill>
                          <a:latin typeface="Brush Script Std"/>
                          <a:cs typeface="Brush Script Std"/>
                        </a:rPr>
                        <a:t>l</a:t>
                      </a:r>
                      <a:r>
                        <a:rPr lang="en-GB" sz="1400" dirty="0" smtClean="0">
                          <a:solidFill>
                            <a:srgbClr val="000000"/>
                          </a:solidFill>
                        </a:rPr>
                        <a:t>2τ</a:t>
                      </a:r>
                      <a:r>
                        <a:rPr lang="en-GB" sz="1400" baseline="-25000" dirty="0" smtClean="0">
                          <a:solidFill>
                            <a:srgbClr val="000000"/>
                          </a:solidFill>
                        </a:rPr>
                        <a:t>had</a:t>
                      </a:r>
                      <a:endParaRPr lang="en-GB" sz="1400" dirty="0">
                        <a:solidFill>
                          <a:srgbClr val="000000"/>
                        </a:solidFill>
                      </a:endParaRPr>
                    </a:p>
                  </a:txBody>
                  <a:tcPr/>
                </a:tc>
                <a:tc>
                  <a:txBody>
                    <a:bodyPr/>
                    <a:lstStyle/>
                    <a:p>
                      <a:r>
                        <a:rPr lang="en-GB" sz="1400" dirty="0" smtClean="0">
                          <a:solidFill>
                            <a:srgbClr val="000000"/>
                          </a:solidFill>
                        </a:rPr>
                        <a:t>1 e or μ</a:t>
                      </a:r>
                    </a:p>
                    <a:p>
                      <a:pPr marL="0" marR="0" lvl="1" indent="0" algn="l" defTabSz="457200" rtl="0" eaLnBrk="1" fontAlgn="auto" latinLnBrk="0" hangingPunct="1">
                        <a:lnSpc>
                          <a:spcPct val="100000"/>
                        </a:lnSpc>
                        <a:spcBef>
                          <a:spcPts val="0"/>
                        </a:spcBef>
                        <a:spcAft>
                          <a:spcPts val="0"/>
                        </a:spcAft>
                        <a:buClrTx/>
                        <a:buSzTx/>
                        <a:buFontTx/>
                        <a:buNone/>
                        <a:tabLst/>
                        <a:defRPr/>
                      </a:pPr>
                      <a:r>
                        <a:rPr lang="en-GB" sz="1400" dirty="0" err="1" smtClean="0">
                          <a:solidFill>
                            <a:srgbClr val="000000"/>
                          </a:solidFill>
                        </a:rPr>
                        <a:t>p</a:t>
                      </a:r>
                      <a:r>
                        <a:rPr lang="en-GB" sz="1400" baseline="-25000" dirty="0" err="1" smtClean="0">
                          <a:solidFill>
                            <a:srgbClr val="000000"/>
                          </a:solidFill>
                        </a:rPr>
                        <a:t>T</a:t>
                      </a:r>
                      <a:r>
                        <a:rPr lang="en-GB" sz="1400" dirty="0" smtClean="0">
                          <a:solidFill>
                            <a:srgbClr val="000000"/>
                          </a:solidFill>
                        </a:rPr>
                        <a:t> &gt; 25 </a:t>
                      </a:r>
                      <a:r>
                        <a:rPr lang="en-GB" sz="1400" dirty="0" err="1" smtClean="0">
                          <a:solidFill>
                            <a:srgbClr val="000000"/>
                          </a:solidFill>
                        </a:rPr>
                        <a:t>GeV</a:t>
                      </a:r>
                      <a:endParaRPr lang="en-GB" sz="1400" dirty="0" smtClean="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dirty="0" smtClean="0">
                          <a:solidFill>
                            <a:srgbClr val="000000"/>
                          </a:solidFill>
                        </a:rPr>
                        <a:t>2 </a:t>
                      </a:r>
                      <a:r>
                        <a:rPr lang="en-GB" sz="1400" dirty="0" err="1" smtClean="0">
                          <a:solidFill>
                            <a:srgbClr val="000000"/>
                          </a:solidFill>
                        </a:rPr>
                        <a:t>τ</a:t>
                      </a:r>
                      <a:r>
                        <a:rPr lang="en-GB" sz="1400" baseline="-25000" dirty="0" err="1" smtClean="0">
                          <a:solidFill>
                            <a:srgbClr val="000000"/>
                          </a:solidFill>
                        </a:rPr>
                        <a:t>had</a:t>
                      </a:r>
                      <a:r>
                        <a:rPr lang="en-GB" sz="1400" dirty="0" smtClean="0">
                          <a:solidFill>
                            <a:srgbClr val="000000"/>
                          </a:solidFill>
                        </a:rPr>
                        <a:t> opposite charge </a:t>
                      </a:r>
                    </a:p>
                  </a:txBody>
                  <a:tcPr/>
                </a:tc>
                <a:tc>
                  <a:txBody>
                    <a:bodyPr/>
                    <a:lstStyle/>
                    <a:p>
                      <a:r>
                        <a:rPr lang="en-GB" sz="1400" dirty="0" smtClean="0">
                          <a:solidFill>
                            <a:srgbClr val="000000"/>
                          </a:solidFill>
                        </a:rPr>
                        <a:t>≥ 3 jets =&gt; suppress </a:t>
                      </a:r>
                      <a:r>
                        <a:rPr lang="en-GB" sz="1400" dirty="0" err="1" smtClean="0">
                          <a:solidFill>
                            <a:srgbClr val="000000"/>
                          </a:solidFill>
                        </a:rPr>
                        <a:t>ttV</a:t>
                      </a:r>
                      <a:r>
                        <a:rPr lang="en-GB" sz="1400" dirty="0" smtClean="0">
                          <a:solidFill>
                            <a:srgbClr val="000000"/>
                          </a:solidFill>
                        </a:rPr>
                        <a:t> and </a:t>
                      </a:r>
                      <a:r>
                        <a:rPr lang="en-GB" sz="1400" dirty="0" err="1" smtClean="0">
                          <a:solidFill>
                            <a:srgbClr val="000000"/>
                          </a:solidFill>
                        </a:rPr>
                        <a:t>tt</a:t>
                      </a:r>
                      <a:r>
                        <a:rPr lang="en-GB" sz="1400" dirty="0" smtClean="0">
                          <a:solidFill>
                            <a:srgbClr val="000000"/>
                          </a:solidFill>
                        </a:rPr>
                        <a:t> + jets</a:t>
                      </a:r>
                    </a:p>
                    <a:p>
                      <a:r>
                        <a:rPr lang="en-GB" sz="1400" dirty="0" smtClean="0">
                          <a:solidFill>
                            <a:srgbClr val="000000"/>
                          </a:solidFill>
                        </a:rPr>
                        <a:t>≥ 1 b tag =&gt; suppress V and VV production</a:t>
                      </a:r>
                    </a:p>
                  </a:txBody>
                  <a:tcPr/>
                </a:tc>
                <a:tc>
                  <a:txBody>
                    <a:bodyPr/>
                    <a:lstStyle/>
                    <a:p>
                      <a:r>
                        <a:rPr lang="en-GB" sz="1400" dirty="0" smtClean="0">
                          <a:solidFill>
                            <a:srgbClr val="000000"/>
                          </a:solidFill>
                        </a:rPr>
                        <a:t>60 &lt; </a:t>
                      </a:r>
                      <a:r>
                        <a:rPr lang="en-GB" sz="1400" dirty="0" err="1" smtClean="0">
                          <a:solidFill>
                            <a:srgbClr val="000000"/>
                          </a:solidFill>
                        </a:rPr>
                        <a:t>m</a:t>
                      </a:r>
                      <a:r>
                        <a:rPr lang="en-GB" sz="1400" baseline="-25000" dirty="0" err="1" smtClean="0">
                          <a:solidFill>
                            <a:srgbClr val="000000"/>
                          </a:solidFill>
                        </a:rPr>
                        <a:t>vis</a:t>
                      </a:r>
                      <a:r>
                        <a:rPr lang="en-GB" sz="1400" baseline="-25000" dirty="0" smtClean="0">
                          <a:solidFill>
                            <a:srgbClr val="000000"/>
                          </a:solidFill>
                        </a:rPr>
                        <a:t> </a:t>
                      </a:r>
                      <a:r>
                        <a:rPr lang="en-GB" sz="1400" dirty="0" smtClean="0">
                          <a:solidFill>
                            <a:srgbClr val="000000"/>
                          </a:solidFill>
                        </a:rPr>
                        <a:t>(</a:t>
                      </a:r>
                      <a:r>
                        <a:rPr lang="en-GB" sz="1400" dirty="0" err="1" smtClean="0">
                          <a:solidFill>
                            <a:srgbClr val="000000"/>
                          </a:solidFill>
                        </a:rPr>
                        <a:t>ττ</a:t>
                      </a:r>
                      <a:r>
                        <a:rPr lang="en-GB" sz="1400" dirty="0" smtClean="0">
                          <a:solidFill>
                            <a:srgbClr val="000000"/>
                          </a:solidFill>
                        </a:rPr>
                        <a:t>) &lt; 120 </a:t>
                      </a:r>
                      <a:r>
                        <a:rPr lang="en-GB" sz="1400" dirty="0" err="1" smtClean="0">
                          <a:solidFill>
                            <a:srgbClr val="000000"/>
                          </a:solidFill>
                        </a:rPr>
                        <a:t>GeV</a:t>
                      </a:r>
                      <a:r>
                        <a:rPr lang="en-GB" sz="1400" dirty="0" smtClean="0">
                          <a:solidFill>
                            <a:srgbClr val="000000"/>
                          </a:solidFill>
                        </a:rPr>
                        <a:t> </a:t>
                      </a:r>
                    </a:p>
                    <a:p>
                      <a:r>
                        <a:rPr lang="en-GB" sz="1400" dirty="0" smtClean="0">
                          <a:solidFill>
                            <a:srgbClr val="000000"/>
                          </a:solidFill>
                        </a:rPr>
                        <a:t>=&gt; target H </a:t>
                      </a:r>
                      <a:r>
                        <a:rPr lang="en-US" sz="1400" dirty="0" smtClean="0">
                          <a:solidFill>
                            <a:srgbClr val="000000"/>
                          </a:solidFill>
                        </a:rPr>
                        <a:t>→</a:t>
                      </a:r>
                      <a:r>
                        <a:rPr lang="en-GB" sz="1400" dirty="0" smtClean="0">
                          <a:solidFill>
                            <a:srgbClr val="000000"/>
                          </a:solidFill>
                        </a:rPr>
                        <a:t> </a:t>
                      </a:r>
                      <a:r>
                        <a:rPr lang="en-GB" sz="1400" dirty="0" err="1" smtClean="0">
                          <a:solidFill>
                            <a:srgbClr val="000000"/>
                          </a:solidFill>
                        </a:rPr>
                        <a:t>ττ</a:t>
                      </a:r>
                      <a:endParaRPr lang="en-GB" sz="1400" dirty="0">
                        <a:solidFill>
                          <a:srgbClr val="000000"/>
                        </a:solidFill>
                      </a:endParaRPr>
                    </a:p>
                  </a:txBody>
                  <a:tcPr/>
                </a:tc>
              </a:tr>
            </a:tbl>
          </a:graphicData>
        </a:graphic>
      </p:graphicFrame>
      <p:sp>
        <p:nvSpPr>
          <p:cNvPr id="9" name="TextBox 8"/>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749 (2015) 519-541</a:t>
            </a:r>
            <a:endParaRPr lang="en-GB" dirty="0" smtClean="0">
              <a:solidFill>
                <a:schemeClr val="bg1"/>
              </a:solidFill>
            </a:endParaRPr>
          </a:p>
        </p:txBody>
      </p:sp>
      <p:sp>
        <p:nvSpPr>
          <p:cNvPr id="10" name="Date Placeholder 9"/>
          <p:cNvSpPr>
            <a:spLocks noGrp="1"/>
          </p:cNvSpPr>
          <p:nvPr>
            <p:ph type="dt" sz="half" idx="10"/>
          </p:nvPr>
        </p:nvSpPr>
        <p:spPr/>
        <p:txBody>
          <a:bodyPr/>
          <a:lstStyle/>
          <a:p>
            <a:r>
              <a:rPr lang="en-US" smtClean="0"/>
              <a:t>4/07/16</a:t>
            </a:r>
            <a:endParaRPr lang="en-GB"/>
          </a:p>
        </p:txBody>
      </p:sp>
      <p:sp>
        <p:nvSpPr>
          <p:cNvPr id="11" name="Footer Placeholder 10"/>
          <p:cNvSpPr>
            <a:spLocks noGrp="1"/>
          </p:cNvSpPr>
          <p:nvPr>
            <p:ph type="ftr" sz="quarter" idx="11"/>
          </p:nvPr>
        </p:nvSpPr>
        <p:spPr/>
        <p:txBody>
          <a:bodyPr/>
          <a:lstStyle/>
          <a:p>
            <a:r>
              <a:rPr lang="en-GB" smtClean="0"/>
              <a:t>Ricardo Gonçalo - SUSY'16</a:t>
            </a:r>
            <a:endParaRPr lang="en-GB"/>
          </a:p>
        </p:txBody>
      </p:sp>
      <p:sp>
        <p:nvSpPr>
          <p:cNvPr id="12" name="Slide Number Placeholder 11"/>
          <p:cNvSpPr>
            <a:spLocks noGrp="1"/>
          </p:cNvSpPr>
          <p:nvPr>
            <p:ph type="sldNum" sz="quarter" idx="12"/>
          </p:nvPr>
        </p:nvSpPr>
        <p:spPr/>
        <p:txBody>
          <a:bodyPr/>
          <a:lstStyle/>
          <a:p>
            <a:fld id="{D5FF722C-CA73-F54B-B68D-F4FB7F20AD28}" type="slidenum">
              <a:rPr lang="en-GB" smtClean="0"/>
              <a:t>24</a:t>
            </a:fld>
            <a:endParaRPr lang="en-GB"/>
          </a:p>
        </p:txBody>
      </p:sp>
    </p:spTree>
    <p:extLst>
      <p:ext uri="{BB962C8B-B14F-4D97-AF65-F5344CB8AC3E}">
        <p14:creationId xmlns:p14="http://schemas.microsoft.com/office/powerpoint/2010/main" val="35383440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646"/>
            <a:ext cx="8229600" cy="776508"/>
          </a:xfrm>
        </p:spPr>
        <p:txBody>
          <a:bodyPr>
            <a:normAutofit/>
          </a:bodyPr>
          <a:lstStyle/>
          <a:p>
            <a:r>
              <a:rPr lang="en-US" dirty="0" err="1">
                <a:solidFill>
                  <a:srgbClr val="FFFFFF"/>
                </a:solidFill>
              </a:rPr>
              <a:t>H→</a:t>
            </a:r>
            <a:r>
              <a:rPr lang="en-US" dirty="0" err="1" smtClean="0">
                <a:solidFill>
                  <a:srgbClr val="FFFFFF"/>
                </a:solidFill>
              </a:rPr>
              <a:t>bb</a:t>
            </a:r>
            <a:r>
              <a:rPr lang="en-US" dirty="0" smtClean="0">
                <a:solidFill>
                  <a:srgbClr val="FFFFFF"/>
                </a:solidFill>
              </a:rPr>
              <a:t>:</a:t>
            </a:r>
            <a:r>
              <a:rPr lang="en-GB" dirty="0" smtClean="0">
                <a:solidFill>
                  <a:srgbClr val="FFFFFF"/>
                </a:solidFill>
              </a:rPr>
              <a:t> </a:t>
            </a:r>
            <a:r>
              <a:rPr lang="en-US" dirty="0" smtClean="0">
                <a:solidFill>
                  <a:srgbClr val="FFFFFF"/>
                </a:solidFill>
              </a:rPr>
              <a:t>Background modeling</a:t>
            </a:r>
            <a:endParaRPr lang="en-GB" dirty="0"/>
          </a:p>
        </p:txBody>
      </p:sp>
      <p:sp>
        <p:nvSpPr>
          <p:cNvPr id="6" name="Content Placeholder 5"/>
          <p:cNvSpPr>
            <a:spLocks noGrp="1"/>
          </p:cNvSpPr>
          <p:nvPr>
            <p:ph idx="1"/>
          </p:nvPr>
        </p:nvSpPr>
        <p:spPr>
          <a:xfrm>
            <a:off x="4653" y="985152"/>
            <a:ext cx="3460974" cy="5446745"/>
          </a:xfrm>
        </p:spPr>
        <p:txBody>
          <a:bodyPr>
            <a:normAutofit fontScale="55000" lnSpcReduction="20000"/>
          </a:bodyPr>
          <a:lstStyle/>
          <a:p>
            <a:pPr marL="0" indent="0">
              <a:buNone/>
            </a:pPr>
            <a:r>
              <a:rPr lang="en-GB" dirty="0" err="1" smtClean="0">
                <a:solidFill>
                  <a:srgbClr val="FFFFFF"/>
                </a:solidFill>
              </a:rPr>
              <a:t>tt+jets</a:t>
            </a:r>
            <a:r>
              <a:rPr lang="en-GB" dirty="0" smtClean="0">
                <a:solidFill>
                  <a:srgbClr val="FFFFFF"/>
                </a:solidFill>
              </a:rPr>
              <a:t> </a:t>
            </a:r>
            <a:r>
              <a:rPr lang="en-GB" dirty="0" err="1" smtClean="0">
                <a:solidFill>
                  <a:srgbClr val="FFFFFF"/>
                </a:solidFill>
              </a:rPr>
              <a:t>modeling</a:t>
            </a:r>
            <a:r>
              <a:rPr lang="en-GB" dirty="0" smtClean="0">
                <a:solidFill>
                  <a:srgbClr val="FFFFFF"/>
                </a:solidFill>
              </a:rPr>
              <a:t>:</a:t>
            </a:r>
          </a:p>
          <a:p>
            <a:r>
              <a:rPr lang="en-GB" dirty="0" err="1" smtClean="0">
                <a:solidFill>
                  <a:srgbClr val="FFFFFF"/>
                </a:solidFill>
              </a:rPr>
              <a:t>tt+bb</a:t>
            </a:r>
            <a:r>
              <a:rPr lang="en-GB" dirty="0" smtClean="0">
                <a:solidFill>
                  <a:srgbClr val="FFFFFF"/>
                </a:solidFill>
              </a:rPr>
              <a:t> MC reweighted </a:t>
            </a:r>
            <a:r>
              <a:rPr lang="en-GB" dirty="0">
                <a:solidFill>
                  <a:srgbClr val="FFFFFF"/>
                </a:solidFill>
              </a:rPr>
              <a:t>from </a:t>
            </a:r>
            <a:r>
              <a:rPr lang="en-GB" dirty="0" smtClean="0">
                <a:solidFill>
                  <a:srgbClr val="FFFFFF"/>
                </a:solidFill>
              </a:rPr>
              <a:t>Sherpa </a:t>
            </a:r>
            <a:r>
              <a:rPr lang="en-GB" dirty="0" err="1" smtClean="0">
                <a:solidFill>
                  <a:srgbClr val="FFFFFF"/>
                </a:solidFill>
              </a:rPr>
              <a:t>OpenLoops</a:t>
            </a:r>
            <a:r>
              <a:rPr lang="en-GB" dirty="0" smtClean="0">
                <a:solidFill>
                  <a:srgbClr val="FFFFFF"/>
                </a:solidFill>
              </a:rPr>
              <a:t> prediction</a:t>
            </a:r>
          </a:p>
          <a:p>
            <a:pPr lvl="1"/>
            <a:r>
              <a:rPr lang="en-GB" dirty="0" smtClean="0">
                <a:solidFill>
                  <a:srgbClr val="FFFFFF"/>
                </a:solidFill>
              </a:rPr>
              <a:t>Fully ME+PS matched (MLM) </a:t>
            </a:r>
          </a:p>
          <a:p>
            <a:pPr lvl="1"/>
            <a:r>
              <a:rPr lang="en-GB" dirty="0" smtClean="0">
                <a:solidFill>
                  <a:srgbClr val="FFFFFF"/>
                </a:solidFill>
              </a:rPr>
              <a:t>NLO prediction </a:t>
            </a:r>
          </a:p>
          <a:p>
            <a:pPr lvl="1"/>
            <a:r>
              <a:rPr lang="en-GB" dirty="0" smtClean="0">
                <a:solidFill>
                  <a:srgbClr val="FFFFFF"/>
                </a:solidFill>
              </a:rPr>
              <a:t>Massive b quarks (4 Flavour Scheme) </a:t>
            </a:r>
          </a:p>
          <a:p>
            <a:pPr lvl="1"/>
            <a:r>
              <a:rPr lang="en-GB" dirty="0" smtClean="0">
                <a:solidFill>
                  <a:srgbClr val="FFFFFF"/>
                </a:solidFill>
              </a:rPr>
              <a:t>CT10 PDF set</a:t>
            </a:r>
          </a:p>
          <a:p>
            <a:endParaRPr lang="en-GB" dirty="0" smtClean="0">
              <a:solidFill>
                <a:srgbClr val="FFFFFF"/>
              </a:solidFill>
            </a:endParaRPr>
          </a:p>
          <a:p>
            <a:r>
              <a:rPr lang="en-GB" dirty="0" err="1" smtClean="0">
                <a:solidFill>
                  <a:srgbClr val="FFFFFF"/>
                </a:solidFill>
              </a:rPr>
              <a:t>tt+light</a:t>
            </a:r>
            <a:r>
              <a:rPr lang="en-GB" dirty="0" smtClean="0">
                <a:solidFill>
                  <a:srgbClr val="FFFFFF"/>
                </a:solidFill>
              </a:rPr>
              <a:t> jets and </a:t>
            </a:r>
            <a:r>
              <a:rPr lang="en-GB" dirty="0" err="1" smtClean="0">
                <a:solidFill>
                  <a:srgbClr val="FFFFFF"/>
                </a:solidFill>
              </a:rPr>
              <a:t>tt+cc</a:t>
            </a:r>
            <a:r>
              <a:rPr lang="en-GB" dirty="0" smtClean="0">
                <a:solidFill>
                  <a:srgbClr val="FFFFFF"/>
                </a:solidFill>
              </a:rPr>
              <a:t> reweighted </a:t>
            </a:r>
          </a:p>
          <a:p>
            <a:pPr lvl="1"/>
            <a:r>
              <a:rPr lang="en-GB" dirty="0" smtClean="0">
                <a:solidFill>
                  <a:srgbClr val="FFFFFF"/>
                </a:solidFill>
              </a:rPr>
              <a:t>As function of </a:t>
            </a:r>
            <a:r>
              <a:rPr lang="en-GB" dirty="0" err="1" smtClean="0">
                <a:solidFill>
                  <a:srgbClr val="FFFFFF"/>
                </a:solidFill>
              </a:rPr>
              <a:t>p</a:t>
            </a:r>
            <a:r>
              <a:rPr lang="en-GB" baseline="-25000" dirty="0" err="1" smtClean="0">
                <a:solidFill>
                  <a:srgbClr val="FFFFFF"/>
                </a:solidFill>
              </a:rPr>
              <a:t>T</a:t>
            </a:r>
            <a:r>
              <a:rPr lang="en-GB" dirty="0" smtClean="0">
                <a:solidFill>
                  <a:srgbClr val="FFFFFF"/>
                </a:solidFill>
              </a:rPr>
              <a:t>(</a:t>
            </a:r>
            <a:r>
              <a:rPr lang="en-GB" dirty="0" err="1" smtClean="0">
                <a:solidFill>
                  <a:srgbClr val="FFFFFF"/>
                </a:solidFill>
              </a:rPr>
              <a:t>tt</a:t>
            </a:r>
            <a:r>
              <a:rPr lang="en-GB" dirty="0" smtClean="0">
                <a:solidFill>
                  <a:srgbClr val="FFFFFF"/>
                </a:solidFill>
              </a:rPr>
              <a:t>) </a:t>
            </a:r>
          </a:p>
          <a:p>
            <a:pPr lvl="1"/>
            <a:r>
              <a:rPr lang="en-GB" dirty="0" smtClean="0">
                <a:solidFill>
                  <a:srgbClr val="FFFFFF"/>
                </a:solidFill>
              </a:rPr>
              <a:t>As function of top quark </a:t>
            </a:r>
            <a:r>
              <a:rPr lang="en-GB" dirty="0" err="1" smtClean="0">
                <a:solidFill>
                  <a:srgbClr val="FFFFFF"/>
                </a:solidFill>
              </a:rPr>
              <a:t>p</a:t>
            </a:r>
            <a:r>
              <a:rPr lang="en-GB" baseline="-25000" dirty="0" err="1" smtClean="0">
                <a:solidFill>
                  <a:srgbClr val="FFFFFF"/>
                </a:solidFill>
              </a:rPr>
              <a:t>T</a:t>
            </a:r>
            <a:endParaRPr lang="en-GB" baseline="-25000" dirty="0" smtClean="0">
              <a:solidFill>
                <a:srgbClr val="FFFFFF"/>
              </a:solidFill>
            </a:endParaRPr>
          </a:p>
          <a:p>
            <a:pPr lvl="1"/>
            <a:r>
              <a:rPr lang="en-GB" dirty="0" smtClean="0">
                <a:solidFill>
                  <a:srgbClr val="FFFFFF"/>
                </a:solidFill>
              </a:rPr>
              <a:t>To correct Data/MC difference found in 7 </a:t>
            </a:r>
            <a:r>
              <a:rPr lang="en-GB" dirty="0" err="1" smtClean="0">
                <a:solidFill>
                  <a:srgbClr val="FFFFFF"/>
                </a:solidFill>
              </a:rPr>
              <a:t>TeV</a:t>
            </a:r>
            <a:r>
              <a:rPr lang="en-GB" dirty="0" smtClean="0">
                <a:solidFill>
                  <a:srgbClr val="FFFFFF"/>
                </a:solidFill>
              </a:rPr>
              <a:t> differential cross section</a:t>
            </a:r>
          </a:p>
          <a:p>
            <a:pPr lvl="2"/>
            <a:r>
              <a:rPr lang="en-GB" dirty="0" smtClean="0">
                <a:solidFill>
                  <a:srgbClr val="FFFFFF"/>
                </a:solidFill>
              </a:rPr>
              <a:t>Checked validity in simulation</a:t>
            </a:r>
          </a:p>
          <a:p>
            <a:endParaRPr lang="en-GB" dirty="0" smtClean="0">
              <a:solidFill>
                <a:srgbClr val="FFFFFF"/>
              </a:solidFill>
            </a:endParaRPr>
          </a:p>
          <a:p>
            <a:r>
              <a:rPr lang="en-GB" dirty="0" smtClean="0">
                <a:solidFill>
                  <a:srgbClr val="FFFFFF"/>
                </a:solidFill>
              </a:rPr>
              <a:t>After reweighting, Data/MC agreement clearly improved</a:t>
            </a:r>
            <a:endParaRPr lang="en-GB" dirty="0">
              <a:solidFill>
                <a:srgbClr val="FFFFFF"/>
              </a:solidFill>
            </a:endParaRPr>
          </a:p>
        </p:txBody>
      </p:sp>
      <p:sp>
        <p:nvSpPr>
          <p:cNvPr id="3" name="Date Placeholder 2"/>
          <p:cNvSpPr>
            <a:spLocks noGrp="1"/>
          </p:cNvSpPr>
          <p:nvPr>
            <p:ph type="dt" sz="half" idx="10"/>
          </p:nvPr>
        </p:nvSpPr>
        <p:spPr/>
        <p:txBody>
          <a:bodyPr/>
          <a:lstStyle/>
          <a:p>
            <a:r>
              <a:rPr lang="en-US" smtClean="0"/>
              <a:t>4/07/16</a:t>
            </a:r>
            <a:endParaRPr lang="en-GB"/>
          </a:p>
        </p:txBody>
      </p:sp>
      <p:sp>
        <p:nvSpPr>
          <p:cNvPr id="4" name="Footer Placeholder 3"/>
          <p:cNvSpPr>
            <a:spLocks noGrp="1"/>
          </p:cNvSpPr>
          <p:nvPr>
            <p:ph type="ftr" sz="quarter" idx="11"/>
          </p:nvPr>
        </p:nvSpPr>
        <p:spPr/>
        <p:txBody>
          <a:bodyPr/>
          <a:lstStyle/>
          <a:p>
            <a:r>
              <a:rPr lang="en-GB" smtClean="0"/>
              <a:t>Ricardo Gonçalo - SUSY'16</a:t>
            </a:r>
            <a:endParaRPr lang="en-GB"/>
          </a:p>
        </p:txBody>
      </p:sp>
      <p:sp>
        <p:nvSpPr>
          <p:cNvPr id="5" name="Slide Number Placeholder 4"/>
          <p:cNvSpPr>
            <a:spLocks noGrp="1"/>
          </p:cNvSpPr>
          <p:nvPr>
            <p:ph type="sldNum" sz="quarter" idx="12"/>
          </p:nvPr>
        </p:nvSpPr>
        <p:spPr/>
        <p:txBody>
          <a:bodyPr/>
          <a:lstStyle/>
          <a:p>
            <a:fld id="{D5FF722C-CA73-F54B-B68D-F4FB7F20AD28}" type="slidenum">
              <a:rPr lang="en-GB" smtClean="0"/>
              <a:t>25</a:t>
            </a:fld>
            <a:endParaRPr lang="en-GB"/>
          </a:p>
        </p:txBody>
      </p:sp>
      <p:pic>
        <p:nvPicPr>
          <p:cNvPr id="7" name="Picture 6"/>
          <p:cNvPicPr>
            <a:picLocks noChangeAspect="1"/>
          </p:cNvPicPr>
          <p:nvPr/>
        </p:nvPicPr>
        <p:blipFill>
          <a:blip r:embed="rId2"/>
          <a:stretch>
            <a:fillRect/>
          </a:stretch>
        </p:blipFill>
        <p:spPr>
          <a:xfrm>
            <a:off x="3466445" y="905154"/>
            <a:ext cx="5677556" cy="2849305"/>
          </a:xfrm>
          <a:prstGeom prst="rect">
            <a:avLst/>
          </a:prstGeom>
        </p:spPr>
      </p:pic>
      <p:pic>
        <p:nvPicPr>
          <p:cNvPr id="8" name="Picture 7"/>
          <p:cNvPicPr>
            <a:picLocks noChangeAspect="1"/>
          </p:cNvPicPr>
          <p:nvPr/>
        </p:nvPicPr>
        <p:blipFill>
          <a:blip r:embed="rId3"/>
          <a:stretch>
            <a:fillRect/>
          </a:stretch>
        </p:blipFill>
        <p:spPr>
          <a:xfrm>
            <a:off x="3465627" y="3754458"/>
            <a:ext cx="5678373" cy="2677439"/>
          </a:xfrm>
          <a:prstGeom prst="rect">
            <a:avLst/>
          </a:prstGeom>
        </p:spPr>
      </p:pic>
    </p:spTree>
    <p:extLst>
      <p:ext uri="{BB962C8B-B14F-4D97-AF65-F5344CB8AC3E}">
        <p14:creationId xmlns:p14="http://schemas.microsoft.com/office/powerpoint/2010/main" val="31688250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91950"/>
          </a:xfrm>
        </p:spPr>
        <p:txBody>
          <a:bodyPr>
            <a:normAutofit fontScale="90000"/>
          </a:bodyPr>
          <a:lstStyle/>
          <a:p>
            <a:r>
              <a:rPr lang="en-GB" dirty="0" smtClean="0">
                <a:solidFill>
                  <a:srgbClr val="FFFFFF"/>
                </a:solidFill>
              </a:rPr>
              <a:t>Single-lepton </a:t>
            </a:r>
            <a:r>
              <a:rPr lang="en-US" dirty="0" err="1">
                <a:solidFill>
                  <a:srgbClr val="FFFFFF"/>
                </a:solidFill>
              </a:rPr>
              <a:t>H→bb</a:t>
            </a:r>
            <a:r>
              <a:rPr lang="en-GB" dirty="0">
                <a:solidFill>
                  <a:srgbClr val="FFFFFF"/>
                </a:solidFill>
              </a:rPr>
              <a:t> </a:t>
            </a:r>
            <a:r>
              <a:rPr lang="en-GB" dirty="0" smtClean="0">
                <a:solidFill>
                  <a:srgbClr val="FFFFFF"/>
                </a:solidFill>
              </a:rPr>
              <a:t> – variable ranking </a:t>
            </a:r>
            <a:endParaRPr lang="en-GB" dirty="0">
              <a:solidFill>
                <a:srgbClr val="FFFFFF"/>
              </a:solidFill>
            </a:endParaRPr>
          </a:p>
        </p:txBody>
      </p:sp>
      <p:pic>
        <p:nvPicPr>
          <p:cNvPr id="6" name="Picture 5"/>
          <p:cNvPicPr>
            <a:picLocks noChangeAspect="1"/>
          </p:cNvPicPr>
          <p:nvPr/>
        </p:nvPicPr>
        <p:blipFill>
          <a:blip r:embed="rId2"/>
          <a:stretch>
            <a:fillRect/>
          </a:stretch>
        </p:blipFill>
        <p:spPr>
          <a:xfrm>
            <a:off x="1260737" y="866588"/>
            <a:ext cx="6672730" cy="5752353"/>
          </a:xfrm>
          <a:prstGeom prst="rect">
            <a:avLst/>
          </a:prstGeom>
        </p:spPr>
      </p:pic>
      <p:sp>
        <p:nvSpPr>
          <p:cNvPr id="7" name="Date Placeholder 6"/>
          <p:cNvSpPr>
            <a:spLocks noGrp="1"/>
          </p:cNvSpPr>
          <p:nvPr>
            <p:ph type="dt" sz="half" idx="10"/>
          </p:nvPr>
        </p:nvSpPr>
        <p:spPr>
          <a:xfrm>
            <a:off x="457200" y="6522648"/>
            <a:ext cx="2133600" cy="365125"/>
          </a:xfrm>
        </p:spPr>
        <p:txBody>
          <a:bodyPr/>
          <a:lstStyle/>
          <a:p>
            <a:r>
              <a:rPr lang="en-US" smtClean="0"/>
              <a:t>4/07/16</a:t>
            </a:r>
            <a:endParaRPr lang="en-GB"/>
          </a:p>
        </p:txBody>
      </p:sp>
      <p:sp>
        <p:nvSpPr>
          <p:cNvPr id="8" name="Footer Placeholder 7"/>
          <p:cNvSpPr>
            <a:spLocks noGrp="1"/>
          </p:cNvSpPr>
          <p:nvPr>
            <p:ph type="ftr" sz="quarter" idx="11"/>
          </p:nvPr>
        </p:nvSpPr>
        <p:spPr>
          <a:xfrm>
            <a:off x="3124200" y="6522648"/>
            <a:ext cx="2895600" cy="365125"/>
          </a:xfrm>
        </p:spPr>
        <p:txBody>
          <a:bodyPr/>
          <a:lstStyle/>
          <a:p>
            <a:r>
              <a:rPr lang="en-GB" smtClean="0"/>
              <a:t>Ricardo Gonçalo - SUSY'16</a:t>
            </a:r>
            <a:endParaRPr lang="en-GB"/>
          </a:p>
        </p:txBody>
      </p:sp>
      <p:sp>
        <p:nvSpPr>
          <p:cNvPr id="9" name="Slide Number Placeholder 8"/>
          <p:cNvSpPr>
            <a:spLocks noGrp="1"/>
          </p:cNvSpPr>
          <p:nvPr>
            <p:ph type="sldNum" sz="quarter" idx="12"/>
          </p:nvPr>
        </p:nvSpPr>
        <p:spPr>
          <a:xfrm>
            <a:off x="6553200" y="6522648"/>
            <a:ext cx="2133600" cy="365125"/>
          </a:xfrm>
        </p:spPr>
        <p:txBody>
          <a:bodyPr/>
          <a:lstStyle/>
          <a:p>
            <a:fld id="{D5FF722C-CA73-F54B-B68D-F4FB7F20AD28}" type="slidenum">
              <a:rPr lang="en-GB" smtClean="0"/>
              <a:t>26</a:t>
            </a:fld>
            <a:endParaRPr lang="en-GB"/>
          </a:p>
        </p:txBody>
      </p:sp>
    </p:spTree>
    <p:extLst>
      <p:ext uri="{BB962C8B-B14F-4D97-AF65-F5344CB8AC3E}">
        <p14:creationId xmlns:p14="http://schemas.microsoft.com/office/powerpoint/2010/main" val="162980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91950"/>
          </a:xfrm>
        </p:spPr>
        <p:txBody>
          <a:bodyPr>
            <a:normAutofit fontScale="90000"/>
          </a:bodyPr>
          <a:lstStyle/>
          <a:p>
            <a:r>
              <a:rPr lang="en-GB" dirty="0" err="1" smtClean="0">
                <a:solidFill>
                  <a:srgbClr val="FFFFFF"/>
                </a:solidFill>
              </a:rPr>
              <a:t>Dilepton</a:t>
            </a:r>
            <a:r>
              <a:rPr lang="en-GB" dirty="0" smtClean="0">
                <a:solidFill>
                  <a:srgbClr val="FFFFFF"/>
                </a:solidFill>
              </a:rPr>
              <a:t> </a:t>
            </a:r>
            <a:r>
              <a:rPr lang="en-US" dirty="0" err="1">
                <a:solidFill>
                  <a:srgbClr val="FFFFFF"/>
                </a:solidFill>
              </a:rPr>
              <a:t>H→bb</a:t>
            </a:r>
            <a:r>
              <a:rPr lang="en-GB" dirty="0">
                <a:solidFill>
                  <a:srgbClr val="FFFFFF"/>
                </a:solidFill>
              </a:rPr>
              <a:t> </a:t>
            </a:r>
            <a:r>
              <a:rPr lang="en-GB" dirty="0" smtClean="0">
                <a:solidFill>
                  <a:srgbClr val="FFFFFF"/>
                </a:solidFill>
              </a:rPr>
              <a:t> – variable ranking </a:t>
            </a:r>
            <a:endParaRPr lang="en-GB" dirty="0">
              <a:solidFill>
                <a:srgbClr val="FFFFFF"/>
              </a:solidFill>
            </a:endParaRPr>
          </a:p>
        </p:txBody>
      </p:sp>
      <p:pic>
        <p:nvPicPr>
          <p:cNvPr id="2" name="Picture 1"/>
          <p:cNvPicPr>
            <a:picLocks noChangeAspect="1"/>
          </p:cNvPicPr>
          <p:nvPr/>
        </p:nvPicPr>
        <p:blipFill>
          <a:blip r:embed="rId2"/>
          <a:stretch>
            <a:fillRect/>
          </a:stretch>
        </p:blipFill>
        <p:spPr>
          <a:xfrm>
            <a:off x="591784" y="1016000"/>
            <a:ext cx="7894804" cy="5513294"/>
          </a:xfrm>
          <a:prstGeom prst="rect">
            <a:avLst/>
          </a:prstGeom>
        </p:spPr>
      </p:pic>
      <p:sp>
        <p:nvSpPr>
          <p:cNvPr id="3" name="Date Placeholder 2"/>
          <p:cNvSpPr>
            <a:spLocks noGrp="1"/>
          </p:cNvSpPr>
          <p:nvPr>
            <p:ph type="dt" sz="half" idx="10"/>
          </p:nvPr>
        </p:nvSpPr>
        <p:spPr>
          <a:xfrm>
            <a:off x="457200" y="6447058"/>
            <a:ext cx="2133600" cy="365125"/>
          </a:xfrm>
        </p:spPr>
        <p:txBody>
          <a:bodyPr/>
          <a:lstStyle/>
          <a:p>
            <a:r>
              <a:rPr lang="en-US" smtClean="0"/>
              <a:t>4/07/16</a:t>
            </a:r>
            <a:endParaRPr lang="en-GB"/>
          </a:p>
        </p:txBody>
      </p:sp>
      <p:sp>
        <p:nvSpPr>
          <p:cNvPr id="4" name="Footer Placeholder 3"/>
          <p:cNvSpPr>
            <a:spLocks noGrp="1"/>
          </p:cNvSpPr>
          <p:nvPr>
            <p:ph type="ftr" sz="quarter" idx="11"/>
          </p:nvPr>
        </p:nvSpPr>
        <p:spPr>
          <a:xfrm>
            <a:off x="3124200" y="6447058"/>
            <a:ext cx="2895600" cy="365125"/>
          </a:xfrm>
        </p:spPr>
        <p:txBody>
          <a:bodyPr/>
          <a:lstStyle/>
          <a:p>
            <a:r>
              <a:rPr lang="en-GB" smtClean="0"/>
              <a:t>Ricardo Gonçalo - SUSY'16</a:t>
            </a:r>
            <a:endParaRPr lang="en-GB"/>
          </a:p>
        </p:txBody>
      </p:sp>
      <p:sp>
        <p:nvSpPr>
          <p:cNvPr id="7" name="Slide Number Placeholder 6"/>
          <p:cNvSpPr>
            <a:spLocks noGrp="1"/>
          </p:cNvSpPr>
          <p:nvPr>
            <p:ph type="sldNum" sz="quarter" idx="12"/>
          </p:nvPr>
        </p:nvSpPr>
        <p:spPr>
          <a:xfrm>
            <a:off x="6553200" y="6447058"/>
            <a:ext cx="2133600" cy="365125"/>
          </a:xfrm>
        </p:spPr>
        <p:txBody>
          <a:bodyPr/>
          <a:lstStyle/>
          <a:p>
            <a:fld id="{D5FF722C-CA73-F54B-B68D-F4FB7F20AD28}" type="slidenum">
              <a:rPr lang="en-GB" smtClean="0"/>
              <a:t>27</a:t>
            </a:fld>
            <a:endParaRPr lang="en-GB"/>
          </a:p>
        </p:txBody>
      </p:sp>
    </p:spTree>
    <p:extLst>
      <p:ext uri="{BB962C8B-B14F-4D97-AF65-F5344CB8AC3E}">
        <p14:creationId xmlns:p14="http://schemas.microsoft.com/office/powerpoint/2010/main" val="4189192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36" y="274637"/>
            <a:ext cx="5539474" cy="1623265"/>
          </a:xfrm>
        </p:spPr>
        <p:txBody>
          <a:bodyPr>
            <a:noAutofit/>
          </a:bodyPr>
          <a:lstStyle/>
          <a:p>
            <a:r>
              <a:rPr lang="en-GB" sz="3600" dirty="0" err="1">
                <a:solidFill>
                  <a:srgbClr val="FFFFFF"/>
                </a:solidFill>
              </a:rPr>
              <a:t>Dilepton</a:t>
            </a:r>
            <a:r>
              <a:rPr lang="en-GB" sz="3600" dirty="0">
                <a:solidFill>
                  <a:srgbClr val="FFFFFF"/>
                </a:solidFill>
              </a:rPr>
              <a:t> + single-lepton </a:t>
            </a:r>
            <a:r>
              <a:rPr lang="en-US" sz="3600" dirty="0" err="1">
                <a:solidFill>
                  <a:srgbClr val="FFFFFF"/>
                </a:solidFill>
              </a:rPr>
              <a:t>H→bb</a:t>
            </a:r>
            <a:r>
              <a:rPr lang="en-GB" sz="3600" dirty="0">
                <a:solidFill>
                  <a:srgbClr val="FFFFFF"/>
                </a:solidFill>
              </a:rPr>
              <a:t> </a:t>
            </a:r>
            <a:r>
              <a:rPr lang="en-GB" sz="3600" dirty="0" err="1" smtClean="0">
                <a:solidFill>
                  <a:srgbClr val="FFFFFF"/>
                </a:solidFill>
              </a:rPr>
              <a:t>Systematics</a:t>
            </a:r>
            <a:r>
              <a:rPr lang="en-GB" sz="3600" dirty="0" err="1" smtClean="0"/>
              <a:t>a</a:t>
            </a:r>
            <a:endParaRPr lang="en-GB" sz="3600" dirty="0"/>
          </a:p>
        </p:txBody>
      </p:sp>
      <p:sp>
        <p:nvSpPr>
          <p:cNvPr id="3" name="Content Placeholder 2"/>
          <p:cNvSpPr>
            <a:spLocks noGrp="1"/>
          </p:cNvSpPr>
          <p:nvPr>
            <p:ph idx="1"/>
          </p:nvPr>
        </p:nvSpPr>
        <p:spPr>
          <a:xfrm>
            <a:off x="150636" y="1883304"/>
            <a:ext cx="5562600" cy="4228260"/>
          </a:xfrm>
        </p:spPr>
        <p:txBody>
          <a:bodyPr>
            <a:normAutofit fontScale="70000" lnSpcReduction="20000"/>
          </a:bodyPr>
          <a:lstStyle/>
          <a:p>
            <a:r>
              <a:rPr lang="en-GB" dirty="0">
                <a:solidFill>
                  <a:srgbClr val="FFFFFF"/>
                </a:solidFill>
              </a:rPr>
              <a:t>List of systematic uncertainties considered. An "N" means that the uncertainty is taken as normalisation-only for all processes and channels affected, whereas an "S" denotes systematic uncertainties that are considered shape-only in all processes and channels. An "SN" means that the uncertainty is taken on both shape and normalisation. Some of the systematic uncertainties are split into several components for a more accurate treatment. This is the number indicated in the column labelled as "Comp</a:t>
            </a:r>
            <a:r>
              <a:rPr lang="en-GB" dirty="0" smtClean="0">
                <a:solidFill>
                  <a:srgbClr val="FFFFFF"/>
                </a:solidFill>
              </a:rPr>
              <a:t>.”</a:t>
            </a:r>
            <a:endParaRPr lang="en-GB" dirty="0">
              <a:solidFill>
                <a:srgbClr val="FFFFFF"/>
              </a:solidFill>
            </a:endParaRPr>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28</a:t>
            </a:fld>
            <a:endParaRPr lang="en-GB"/>
          </a:p>
        </p:txBody>
      </p:sp>
      <p:pic>
        <p:nvPicPr>
          <p:cNvPr id="7" name="Picture 6"/>
          <p:cNvPicPr>
            <a:picLocks noChangeAspect="1"/>
          </p:cNvPicPr>
          <p:nvPr/>
        </p:nvPicPr>
        <p:blipFill>
          <a:blip r:embed="rId2"/>
          <a:stretch>
            <a:fillRect/>
          </a:stretch>
        </p:blipFill>
        <p:spPr>
          <a:xfrm>
            <a:off x="5690110" y="172443"/>
            <a:ext cx="3147326" cy="6322260"/>
          </a:xfrm>
          <a:prstGeom prst="rect">
            <a:avLst/>
          </a:prstGeom>
        </p:spPr>
      </p:pic>
    </p:spTree>
    <p:extLst>
      <p:ext uri="{BB962C8B-B14F-4D97-AF65-F5344CB8AC3E}">
        <p14:creationId xmlns:p14="http://schemas.microsoft.com/office/powerpoint/2010/main" val="316058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317"/>
          </a:xfrm>
        </p:spPr>
        <p:txBody>
          <a:bodyPr>
            <a:normAutofit fontScale="90000"/>
          </a:bodyPr>
          <a:lstStyle/>
          <a:p>
            <a:r>
              <a:rPr lang="en-GB" dirty="0" err="1">
                <a:solidFill>
                  <a:srgbClr val="FFFFFF"/>
                </a:solidFill>
              </a:rPr>
              <a:t>Dilepton</a:t>
            </a:r>
            <a:r>
              <a:rPr lang="en-GB" dirty="0">
                <a:solidFill>
                  <a:srgbClr val="FFFFFF"/>
                </a:solidFill>
              </a:rPr>
              <a:t> </a:t>
            </a:r>
            <a:r>
              <a:rPr lang="en-GB" dirty="0" smtClean="0">
                <a:solidFill>
                  <a:srgbClr val="FFFFFF"/>
                </a:solidFill>
              </a:rPr>
              <a:t>+ single-lepton </a:t>
            </a:r>
            <a:r>
              <a:rPr lang="en-US" dirty="0" err="1" smtClean="0">
                <a:solidFill>
                  <a:srgbClr val="FFFFFF"/>
                </a:solidFill>
              </a:rPr>
              <a:t>H</a:t>
            </a:r>
            <a:r>
              <a:rPr lang="en-US" dirty="0" err="1">
                <a:solidFill>
                  <a:srgbClr val="FFFFFF"/>
                </a:solidFill>
              </a:rPr>
              <a:t>→bb</a:t>
            </a:r>
            <a:r>
              <a:rPr lang="en-GB" dirty="0">
                <a:solidFill>
                  <a:srgbClr val="FFFFFF"/>
                </a:solidFill>
              </a:rPr>
              <a:t> </a:t>
            </a:r>
            <a:endParaRPr lang="en-GB" dirty="0"/>
          </a:p>
        </p:txBody>
      </p:sp>
      <p:sp>
        <p:nvSpPr>
          <p:cNvPr id="4" name="Content Placeholder 3"/>
          <p:cNvSpPr>
            <a:spLocks noGrp="1"/>
          </p:cNvSpPr>
          <p:nvPr>
            <p:ph idx="1"/>
          </p:nvPr>
        </p:nvSpPr>
        <p:spPr>
          <a:xfrm>
            <a:off x="0" y="993850"/>
            <a:ext cx="5137524" cy="3040269"/>
          </a:xfrm>
        </p:spPr>
        <p:txBody>
          <a:bodyPr>
            <a:normAutofit fontScale="47500" lnSpcReduction="20000"/>
          </a:bodyPr>
          <a:lstStyle/>
          <a:p>
            <a:r>
              <a:rPr lang="en-GB" dirty="0">
                <a:solidFill>
                  <a:schemeClr val="bg1"/>
                </a:solidFill>
              </a:rPr>
              <a:t>The fitted values of the nuisance parameters with the largest impact on the measured signal strength. The points, which are drawn conforming to the scale of the bottom axis, show the deviation of each of the fitted nuisance parameters, hat{</a:t>
            </a:r>
            <a:r>
              <a:rPr lang="en-GB" dirty="0" err="1">
                <a:solidFill>
                  <a:schemeClr val="bg1"/>
                </a:solidFill>
              </a:rPr>
              <a:t>θ</a:t>
            </a:r>
            <a:r>
              <a:rPr lang="en-GB" dirty="0">
                <a:solidFill>
                  <a:schemeClr val="bg1"/>
                </a:solidFill>
              </a:rPr>
              <a:t>}, from θ</a:t>
            </a:r>
            <a:r>
              <a:rPr lang="en-GB" baseline="-25000" dirty="0">
                <a:solidFill>
                  <a:schemeClr val="bg1"/>
                </a:solidFill>
              </a:rPr>
              <a:t>0</a:t>
            </a:r>
            <a:r>
              <a:rPr lang="en-GB" dirty="0">
                <a:solidFill>
                  <a:schemeClr val="bg1"/>
                </a:solidFill>
              </a:rPr>
              <a:t>, which is the nominal value of that nuisance parameter, in units of the pre-fit standard deviation </a:t>
            </a:r>
            <a:r>
              <a:rPr lang="en-GB" dirty="0" err="1">
                <a:solidFill>
                  <a:schemeClr val="bg1"/>
                </a:solidFill>
              </a:rPr>
              <a:t>Δθ</a:t>
            </a:r>
            <a:r>
              <a:rPr lang="en-GB" dirty="0">
                <a:solidFill>
                  <a:schemeClr val="bg1"/>
                </a:solidFill>
              </a:rPr>
              <a:t>. The error bars show the post-fit uncertainties, </a:t>
            </a:r>
            <a:r>
              <a:rPr lang="en-GB" dirty="0" err="1">
                <a:solidFill>
                  <a:schemeClr val="bg1"/>
                </a:solidFill>
              </a:rPr>
              <a:t>σ</a:t>
            </a:r>
            <a:r>
              <a:rPr lang="en-GB" baseline="-25000" dirty="0" err="1">
                <a:solidFill>
                  <a:schemeClr val="bg1"/>
                </a:solidFill>
              </a:rPr>
              <a:t>θ</a:t>
            </a:r>
            <a:r>
              <a:rPr lang="en-GB" dirty="0">
                <a:solidFill>
                  <a:schemeClr val="bg1"/>
                </a:solidFill>
              </a:rPr>
              <a:t>, which are close to 1 if the data do not provide any further constraint on that uncertainty. Conversely, a value of </a:t>
            </a:r>
            <a:r>
              <a:rPr lang="en-GB" dirty="0" err="1">
                <a:solidFill>
                  <a:schemeClr val="bg1"/>
                </a:solidFill>
              </a:rPr>
              <a:t>σ</a:t>
            </a:r>
            <a:r>
              <a:rPr lang="en-GB" baseline="-25000" dirty="0" err="1">
                <a:solidFill>
                  <a:schemeClr val="bg1"/>
                </a:solidFill>
              </a:rPr>
              <a:t>θ</a:t>
            </a:r>
            <a:r>
              <a:rPr lang="en-GB" dirty="0">
                <a:solidFill>
                  <a:schemeClr val="bg1"/>
                </a:solidFill>
              </a:rPr>
              <a:t> much smaller than 1 indicates a significant reduction with respect to the original uncertainty. The nuisance parameters are sorted according to the post-fit effect of each on μ (hashed blue area) conforming to the scale of the top axis, with those with the largest impact at the top.	</a:t>
            </a:r>
          </a:p>
          <a:p>
            <a:endParaRPr lang="en-GB" dirty="0"/>
          </a:p>
        </p:txBody>
      </p:sp>
      <p:pic>
        <p:nvPicPr>
          <p:cNvPr id="3" name="Picture 2"/>
          <p:cNvPicPr>
            <a:picLocks noChangeAspect="1"/>
          </p:cNvPicPr>
          <p:nvPr/>
        </p:nvPicPr>
        <p:blipFill>
          <a:blip r:embed="rId2"/>
          <a:stretch>
            <a:fillRect/>
          </a:stretch>
        </p:blipFill>
        <p:spPr>
          <a:xfrm>
            <a:off x="5137524" y="993850"/>
            <a:ext cx="3752476" cy="5414411"/>
          </a:xfrm>
          <a:prstGeom prst="rect">
            <a:avLst/>
          </a:prstGeom>
        </p:spPr>
      </p:pic>
      <p:pic>
        <p:nvPicPr>
          <p:cNvPr id="5" name="Picture 4"/>
          <p:cNvPicPr>
            <a:picLocks noChangeAspect="1"/>
          </p:cNvPicPr>
          <p:nvPr/>
        </p:nvPicPr>
        <p:blipFill>
          <a:blip r:embed="rId3"/>
          <a:stretch>
            <a:fillRect/>
          </a:stretch>
        </p:blipFill>
        <p:spPr>
          <a:xfrm>
            <a:off x="1057895" y="3884706"/>
            <a:ext cx="3359891" cy="2523555"/>
          </a:xfrm>
          <a:prstGeom prst="rect">
            <a:avLst/>
          </a:prstGeom>
        </p:spPr>
      </p:pic>
      <p:sp>
        <p:nvSpPr>
          <p:cNvPr id="6" name="TextBox 5"/>
          <p:cNvSpPr txBox="1"/>
          <p:nvPr/>
        </p:nvSpPr>
        <p:spPr>
          <a:xfrm>
            <a:off x="33858" y="4229857"/>
            <a:ext cx="1024037" cy="369332"/>
          </a:xfrm>
          <a:prstGeom prst="rect">
            <a:avLst/>
          </a:prstGeom>
          <a:noFill/>
        </p:spPr>
        <p:txBody>
          <a:bodyPr wrap="square" rtlCol="0">
            <a:spAutoFit/>
          </a:bodyPr>
          <a:lstStyle/>
          <a:p>
            <a:pPr algn="r"/>
            <a:r>
              <a:rPr lang="en-GB" dirty="0" err="1" smtClean="0">
                <a:solidFill>
                  <a:srgbClr val="FFFFFF"/>
                </a:solidFill>
              </a:rPr>
              <a:t>Dilepton</a:t>
            </a:r>
            <a:endParaRPr lang="en-GB" dirty="0">
              <a:solidFill>
                <a:srgbClr val="FFFFFF"/>
              </a:solidFill>
            </a:endParaRPr>
          </a:p>
        </p:txBody>
      </p:sp>
      <p:sp>
        <p:nvSpPr>
          <p:cNvPr id="7" name="Date Placeholder 6"/>
          <p:cNvSpPr>
            <a:spLocks noGrp="1"/>
          </p:cNvSpPr>
          <p:nvPr>
            <p:ph type="dt" sz="half" idx="10"/>
          </p:nvPr>
        </p:nvSpPr>
        <p:spPr/>
        <p:txBody>
          <a:bodyPr/>
          <a:lstStyle/>
          <a:p>
            <a:r>
              <a:rPr lang="en-US" smtClean="0"/>
              <a:t>4/07/16</a:t>
            </a:r>
            <a:endParaRPr lang="en-GB"/>
          </a:p>
        </p:txBody>
      </p:sp>
      <p:sp>
        <p:nvSpPr>
          <p:cNvPr id="8" name="Footer Placeholder 7"/>
          <p:cNvSpPr>
            <a:spLocks noGrp="1"/>
          </p:cNvSpPr>
          <p:nvPr>
            <p:ph type="ftr" sz="quarter" idx="11"/>
          </p:nvPr>
        </p:nvSpPr>
        <p:spPr/>
        <p:txBody>
          <a:bodyPr/>
          <a:lstStyle/>
          <a:p>
            <a:r>
              <a:rPr lang="en-GB" smtClean="0"/>
              <a:t>Ricardo Gonçalo - SUSY'16</a:t>
            </a:r>
            <a:endParaRPr lang="en-GB"/>
          </a:p>
        </p:txBody>
      </p:sp>
      <p:sp>
        <p:nvSpPr>
          <p:cNvPr id="9" name="Slide Number Placeholder 8"/>
          <p:cNvSpPr>
            <a:spLocks noGrp="1"/>
          </p:cNvSpPr>
          <p:nvPr>
            <p:ph type="sldNum" sz="quarter" idx="12"/>
          </p:nvPr>
        </p:nvSpPr>
        <p:spPr/>
        <p:txBody>
          <a:bodyPr/>
          <a:lstStyle/>
          <a:p>
            <a:fld id="{D5FF722C-CA73-F54B-B68D-F4FB7F20AD28}" type="slidenum">
              <a:rPr lang="en-GB" smtClean="0"/>
              <a:t>29</a:t>
            </a:fld>
            <a:endParaRPr lang="en-GB"/>
          </a:p>
        </p:txBody>
      </p:sp>
    </p:spTree>
    <p:extLst>
      <p:ext uri="{BB962C8B-B14F-4D97-AF65-F5344CB8AC3E}">
        <p14:creationId xmlns:p14="http://schemas.microsoft.com/office/powerpoint/2010/main" val="358437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08" y="274638"/>
            <a:ext cx="8906540" cy="709706"/>
          </a:xfrm>
        </p:spPr>
        <p:txBody>
          <a:bodyPr>
            <a:normAutofit fontScale="90000"/>
          </a:bodyPr>
          <a:lstStyle/>
          <a:p>
            <a:r>
              <a:rPr lang="en-GB" dirty="0" smtClean="0">
                <a:solidFill>
                  <a:srgbClr val="FFFFFF"/>
                </a:solidFill>
              </a:rPr>
              <a:t>Introduction</a:t>
            </a:r>
            <a:endParaRPr lang="en-GB" dirty="0">
              <a:solidFill>
                <a:srgbClr val="FFFFFF"/>
              </a:solidFill>
            </a:endParaRPr>
          </a:p>
        </p:txBody>
      </p:sp>
      <p:sp>
        <p:nvSpPr>
          <p:cNvPr id="3" name="Content Placeholder 2"/>
          <p:cNvSpPr>
            <a:spLocks noGrp="1"/>
          </p:cNvSpPr>
          <p:nvPr>
            <p:ph idx="1"/>
          </p:nvPr>
        </p:nvSpPr>
        <p:spPr>
          <a:xfrm>
            <a:off x="0" y="969588"/>
            <a:ext cx="5638800" cy="5706410"/>
          </a:xfrm>
        </p:spPr>
        <p:txBody>
          <a:bodyPr>
            <a:normAutofit fontScale="62500" lnSpcReduction="20000"/>
          </a:bodyPr>
          <a:lstStyle/>
          <a:p>
            <a:r>
              <a:rPr lang="en-GB" dirty="0" smtClean="0">
                <a:solidFill>
                  <a:srgbClr val="FFFFFF"/>
                </a:solidFill>
              </a:rPr>
              <a:t>Why should we care about </a:t>
            </a:r>
            <a:r>
              <a:rPr lang="en-GB" dirty="0" err="1" smtClean="0">
                <a:solidFill>
                  <a:srgbClr val="FFFFFF"/>
                </a:solidFill>
              </a:rPr>
              <a:t>ttH</a:t>
            </a:r>
            <a:r>
              <a:rPr lang="en-GB" dirty="0" smtClean="0">
                <a:solidFill>
                  <a:srgbClr val="FFFFFF"/>
                </a:solidFill>
              </a:rPr>
              <a:t>?</a:t>
            </a:r>
          </a:p>
          <a:p>
            <a:pPr lvl="1"/>
            <a:r>
              <a:rPr lang="en-GB" dirty="0" smtClean="0">
                <a:solidFill>
                  <a:srgbClr val="FFFFFF"/>
                </a:solidFill>
              </a:rPr>
              <a:t>Measure largest SM Yukawa coupling </a:t>
            </a:r>
            <a:r>
              <a:rPr lang="en-GB" dirty="0">
                <a:solidFill>
                  <a:srgbClr val="FFFFFF"/>
                </a:solidFill>
              </a:rPr>
              <a:t>(</a:t>
            </a:r>
            <a:r>
              <a:rPr lang="en-GB" i="1" dirty="0" err="1" smtClean="0">
                <a:solidFill>
                  <a:srgbClr val="FFFFFF"/>
                </a:solidFill>
              </a:rPr>
              <a:t>y</a:t>
            </a:r>
            <a:r>
              <a:rPr lang="en-GB" baseline="-25000" dirty="0" err="1" smtClean="0">
                <a:solidFill>
                  <a:srgbClr val="FFFFFF"/>
                </a:solidFill>
              </a:rPr>
              <a:t>top</a:t>
            </a:r>
            <a:r>
              <a:rPr lang="en-GB" dirty="0" smtClean="0">
                <a:solidFill>
                  <a:srgbClr val="FFFFFF"/>
                </a:solidFill>
              </a:rPr>
              <a:t> ≈ 1)</a:t>
            </a:r>
          </a:p>
          <a:p>
            <a:pPr lvl="1"/>
            <a:r>
              <a:rPr lang="en-GB" dirty="0" smtClean="0">
                <a:solidFill>
                  <a:srgbClr val="FFFFFF"/>
                </a:solidFill>
              </a:rPr>
              <a:t>Direct measurement of </a:t>
            </a:r>
            <a:r>
              <a:rPr lang="en-GB" i="1" dirty="0" err="1" smtClean="0">
                <a:solidFill>
                  <a:srgbClr val="FFFFFF"/>
                </a:solidFill>
              </a:rPr>
              <a:t>y</a:t>
            </a:r>
            <a:r>
              <a:rPr lang="en-GB" baseline="-25000" dirty="0" err="1" smtClean="0">
                <a:solidFill>
                  <a:srgbClr val="FFFFFF"/>
                </a:solidFill>
              </a:rPr>
              <a:t>top</a:t>
            </a:r>
            <a:r>
              <a:rPr lang="en-GB" dirty="0" smtClean="0">
                <a:solidFill>
                  <a:srgbClr val="FFFFFF"/>
                </a:solidFill>
              </a:rPr>
              <a:t> – unlike gluon-fusion!</a:t>
            </a:r>
          </a:p>
          <a:p>
            <a:pPr lvl="1"/>
            <a:r>
              <a:rPr lang="en-GB" i="1" dirty="0" err="1" smtClean="0">
                <a:solidFill>
                  <a:srgbClr val="FFFFFF"/>
                </a:solidFill>
              </a:rPr>
              <a:t>y</a:t>
            </a:r>
            <a:r>
              <a:rPr lang="en-GB" baseline="-25000" dirty="0" err="1" smtClean="0">
                <a:solidFill>
                  <a:srgbClr val="FFFFFF"/>
                </a:solidFill>
              </a:rPr>
              <a:t>top</a:t>
            </a:r>
            <a:r>
              <a:rPr lang="en-GB" dirty="0" smtClean="0">
                <a:solidFill>
                  <a:srgbClr val="FFFFFF"/>
                </a:solidFill>
              </a:rPr>
              <a:t> connected to the scale of new physics </a:t>
            </a:r>
            <a:r>
              <a:rPr lang="en-GB" dirty="0">
                <a:solidFill>
                  <a:srgbClr val="FFFFFF"/>
                </a:solidFill>
              </a:rPr>
              <a:t>(</a:t>
            </a:r>
            <a:r>
              <a:rPr lang="en-GB" dirty="0" smtClean="0">
                <a:solidFill>
                  <a:srgbClr val="FFFFFF"/>
                </a:solidFill>
              </a:rPr>
              <a:t>arXiv</a:t>
            </a:r>
            <a:r>
              <a:rPr lang="en-GB" dirty="0">
                <a:solidFill>
                  <a:srgbClr val="FFFFFF"/>
                </a:solidFill>
              </a:rPr>
              <a:t>:1411.1923 [hep-</a:t>
            </a:r>
            <a:r>
              <a:rPr lang="en-GB" dirty="0" err="1">
                <a:solidFill>
                  <a:srgbClr val="FFFFFF"/>
                </a:solidFill>
              </a:rPr>
              <a:t>ph</a:t>
            </a:r>
            <a:r>
              <a:rPr lang="en-GB" dirty="0" smtClean="0">
                <a:solidFill>
                  <a:srgbClr val="FFFFFF"/>
                </a:solidFill>
              </a:rPr>
              <a:t>])</a:t>
            </a:r>
          </a:p>
          <a:p>
            <a:pPr lvl="1"/>
            <a:r>
              <a:rPr lang="en-GB" dirty="0" smtClean="0">
                <a:solidFill>
                  <a:srgbClr val="FFFFFF"/>
                </a:solidFill>
              </a:rPr>
              <a:t>Complementary channel to extract Higgs CP (arXiv:1501.03157 [hep-</a:t>
            </a:r>
            <a:r>
              <a:rPr lang="en-GB" dirty="0" err="1" smtClean="0">
                <a:solidFill>
                  <a:srgbClr val="FFFFFF"/>
                </a:solidFill>
              </a:rPr>
              <a:t>ph</a:t>
            </a:r>
            <a:r>
              <a:rPr lang="en-GB" dirty="0" smtClean="0">
                <a:solidFill>
                  <a:srgbClr val="FFFFFF"/>
                </a:solidFill>
              </a:rPr>
              <a:t>], </a:t>
            </a:r>
            <a:r>
              <a:rPr lang="en-GB" dirty="0" err="1" smtClean="0">
                <a:solidFill>
                  <a:srgbClr val="FFFFFF"/>
                </a:solidFill>
              </a:rPr>
              <a:t>arXiv:hep-ph</a:t>
            </a:r>
            <a:r>
              <a:rPr lang="en-GB" dirty="0" smtClean="0">
                <a:solidFill>
                  <a:srgbClr val="FFFFFF"/>
                </a:solidFill>
              </a:rPr>
              <a:t>/9602226</a:t>
            </a:r>
            <a:r>
              <a:rPr lang="en-GB" dirty="0">
                <a:solidFill>
                  <a:srgbClr val="FFFFFF"/>
                </a:solidFill>
              </a:rPr>
              <a:t>, </a:t>
            </a:r>
            <a:r>
              <a:rPr lang="en-GB" dirty="0" smtClean="0">
                <a:solidFill>
                  <a:srgbClr val="FFFFFF"/>
                </a:solidFill>
              </a:rPr>
              <a:t>arXiv</a:t>
            </a:r>
            <a:r>
              <a:rPr lang="en-GB" dirty="0">
                <a:solidFill>
                  <a:srgbClr val="FFFFFF"/>
                </a:solidFill>
              </a:rPr>
              <a:t>:1312.5736 [hep-</a:t>
            </a:r>
            <a:r>
              <a:rPr lang="en-GB" dirty="0" err="1">
                <a:solidFill>
                  <a:srgbClr val="FFFFFF"/>
                </a:solidFill>
              </a:rPr>
              <a:t>ph</a:t>
            </a:r>
            <a:r>
              <a:rPr lang="en-GB" dirty="0">
                <a:solidFill>
                  <a:srgbClr val="FFFFFF"/>
                </a:solidFill>
              </a:rPr>
              <a:t>])</a:t>
            </a:r>
            <a:endParaRPr lang="en-GB" dirty="0" smtClean="0">
              <a:solidFill>
                <a:srgbClr val="FFFFFF"/>
              </a:solidFill>
            </a:endParaRPr>
          </a:p>
          <a:p>
            <a:r>
              <a:rPr lang="en-GB" dirty="0" smtClean="0">
                <a:solidFill>
                  <a:srgbClr val="FFFFFF"/>
                </a:solidFill>
              </a:rPr>
              <a:t>But :</a:t>
            </a:r>
          </a:p>
          <a:p>
            <a:pPr lvl="1"/>
            <a:r>
              <a:rPr lang="en-GB" dirty="0" smtClean="0">
                <a:solidFill>
                  <a:srgbClr val="FFFFFF"/>
                </a:solidFill>
              </a:rPr>
              <a:t>Small cross section: </a:t>
            </a:r>
          </a:p>
          <a:p>
            <a:pPr lvl="2"/>
            <a:r>
              <a:rPr lang="en-GB" dirty="0" smtClean="0">
                <a:solidFill>
                  <a:srgbClr val="FFFFFF"/>
                </a:solidFill>
              </a:rPr>
              <a:t>0.506pb @ 13 </a:t>
            </a:r>
            <a:r>
              <a:rPr lang="en-GB" dirty="0" err="1" smtClean="0">
                <a:solidFill>
                  <a:srgbClr val="FFFFFF"/>
                </a:solidFill>
              </a:rPr>
              <a:t>TeV</a:t>
            </a:r>
            <a:r>
              <a:rPr lang="en-GB" dirty="0" smtClean="0">
                <a:solidFill>
                  <a:srgbClr val="FFFFFF"/>
                </a:solidFill>
              </a:rPr>
              <a:t>, 0.136pb @ 8 </a:t>
            </a:r>
            <a:r>
              <a:rPr lang="en-GB" dirty="0" err="1" smtClean="0">
                <a:solidFill>
                  <a:srgbClr val="FFFFFF"/>
                </a:solidFill>
              </a:rPr>
              <a:t>TeV</a:t>
            </a:r>
            <a:endParaRPr lang="en-GB" dirty="0" smtClean="0">
              <a:solidFill>
                <a:srgbClr val="FFFFFF"/>
              </a:solidFill>
            </a:endParaRPr>
          </a:p>
          <a:p>
            <a:pPr lvl="2"/>
            <a:r>
              <a:rPr lang="en-GB" dirty="0" smtClean="0">
                <a:solidFill>
                  <a:srgbClr val="FFFFFF"/>
                </a:solidFill>
              </a:rPr>
              <a:t>≈ 0.7% – 1.1% of gluon-fusion Higgs production</a:t>
            </a:r>
          </a:p>
          <a:p>
            <a:pPr lvl="1"/>
            <a:r>
              <a:rPr lang="en-GB" dirty="0" smtClean="0">
                <a:solidFill>
                  <a:srgbClr val="FFFFFF"/>
                </a:solidFill>
              </a:rPr>
              <a:t>Complicated final states: many possible Higgs and top decay combinations</a:t>
            </a:r>
          </a:p>
          <a:p>
            <a:pPr lvl="1"/>
            <a:r>
              <a:rPr lang="en-GB" dirty="0" smtClean="0">
                <a:solidFill>
                  <a:srgbClr val="FFFFFF"/>
                </a:solidFill>
              </a:rPr>
              <a:t>Draws on all detector capabilities</a:t>
            </a:r>
          </a:p>
          <a:p>
            <a:pPr lvl="1"/>
            <a:r>
              <a:rPr lang="en-GB" dirty="0" smtClean="0">
                <a:solidFill>
                  <a:srgbClr val="FFFFFF"/>
                </a:solidFill>
              </a:rPr>
              <a:t>Problematic combinatorial issues in event reconstruction  for most channels</a:t>
            </a:r>
          </a:p>
          <a:p>
            <a:r>
              <a:rPr lang="en-GB" dirty="0" smtClean="0">
                <a:solidFill>
                  <a:srgbClr val="FFFFFF"/>
                </a:solidFill>
              </a:rPr>
              <a:t>So:</a:t>
            </a:r>
          </a:p>
          <a:p>
            <a:pPr lvl="1"/>
            <a:r>
              <a:rPr lang="en-GB" dirty="0" smtClean="0">
                <a:solidFill>
                  <a:srgbClr val="FFFFFF"/>
                </a:solidFill>
              </a:rPr>
              <a:t>Favour high branching ratio decays: bb, WW, </a:t>
            </a:r>
            <a:r>
              <a:rPr lang="en-GB" dirty="0" err="1" smtClean="0">
                <a:solidFill>
                  <a:srgbClr val="FFFFFF"/>
                </a:solidFill>
              </a:rPr>
              <a:t>ττ</a:t>
            </a:r>
            <a:endParaRPr lang="en-GB" dirty="0" smtClean="0">
              <a:solidFill>
                <a:srgbClr val="FFFFFF"/>
              </a:solidFill>
            </a:endParaRPr>
          </a:p>
          <a:p>
            <a:pPr lvl="1"/>
            <a:r>
              <a:rPr lang="en-GB" dirty="0" smtClean="0">
                <a:solidFill>
                  <a:srgbClr val="FFFFFF"/>
                </a:solidFill>
              </a:rPr>
              <a:t>Or H-&gt;</a:t>
            </a:r>
            <a:r>
              <a:rPr lang="en-GB" dirty="0" err="1" smtClean="0">
                <a:solidFill>
                  <a:srgbClr val="FFFFFF"/>
                </a:solidFill>
              </a:rPr>
              <a:t>γγ</a:t>
            </a:r>
            <a:r>
              <a:rPr lang="en-GB" dirty="0" smtClean="0">
                <a:solidFill>
                  <a:srgbClr val="FFFFFF"/>
                </a:solidFill>
              </a:rPr>
              <a:t> (low BR but no comb. </a:t>
            </a:r>
            <a:r>
              <a:rPr lang="en-GB" dirty="0">
                <a:solidFill>
                  <a:srgbClr val="FFFFFF"/>
                </a:solidFill>
              </a:rPr>
              <a:t>i</a:t>
            </a:r>
            <a:r>
              <a:rPr lang="en-GB" dirty="0" smtClean="0">
                <a:solidFill>
                  <a:srgbClr val="FFFFFF"/>
                </a:solidFill>
              </a:rPr>
              <a:t>ssues there)</a:t>
            </a:r>
          </a:p>
          <a:p>
            <a:pPr lvl="1"/>
            <a:r>
              <a:rPr lang="en-GB" dirty="0" smtClean="0">
                <a:solidFill>
                  <a:srgbClr val="FFFFFF"/>
                </a:solidFill>
              </a:rPr>
              <a:t>Make analyses orthogonal to ease combination</a:t>
            </a:r>
          </a:p>
        </p:txBody>
      </p:sp>
      <p:grpSp>
        <p:nvGrpSpPr>
          <p:cNvPr id="8" name="Group 7"/>
          <p:cNvGrpSpPr/>
          <p:nvPr/>
        </p:nvGrpSpPr>
        <p:grpSpPr>
          <a:xfrm>
            <a:off x="5638800" y="1044108"/>
            <a:ext cx="3391648" cy="5449223"/>
            <a:chOff x="5668682" y="1044108"/>
            <a:chExt cx="3391648" cy="5449223"/>
          </a:xfrm>
        </p:grpSpPr>
        <p:grpSp>
          <p:nvGrpSpPr>
            <p:cNvPr id="7" name="Group 6"/>
            <p:cNvGrpSpPr/>
            <p:nvPr/>
          </p:nvGrpSpPr>
          <p:grpSpPr>
            <a:xfrm>
              <a:off x="5668682" y="1044109"/>
              <a:ext cx="3391648" cy="5449222"/>
              <a:chOff x="5453528" y="745286"/>
              <a:chExt cx="3391648" cy="5449222"/>
            </a:xfrm>
          </p:grpSpPr>
          <p:sp>
            <p:nvSpPr>
              <p:cNvPr id="6" name="Rectangle 5"/>
              <p:cNvSpPr/>
              <p:nvPr/>
            </p:nvSpPr>
            <p:spPr>
              <a:xfrm>
                <a:off x="5453528" y="745286"/>
                <a:ext cx="3391648" cy="544922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5668682" y="3656812"/>
                <a:ext cx="3018118" cy="2505038"/>
              </a:xfrm>
              <a:prstGeom prst="rect">
                <a:avLst/>
              </a:prstGeom>
            </p:spPr>
          </p:pic>
        </p:grpSp>
        <p:pic>
          <p:nvPicPr>
            <p:cNvPr id="4" name="Picture 3"/>
            <p:cNvPicPr>
              <a:picLocks noChangeAspect="1"/>
            </p:cNvPicPr>
            <p:nvPr/>
          </p:nvPicPr>
          <p:blipFill>
            <a:blip r:embed="rId4"/>
            <a:stretch>
              <a:fillRect/>
            </a:stretch>
          </p:blipFill>
          <p:spPr>
            <a:xfrm>
              <a:off x="5868266" y="1044108"/>
              <a:ext cx="3033688" cy="2911527"/>
            </a:xfrm>
            <a:prstGeom prst="rect">
              <a:avLst/>
            </a:prstGeom>
          </p:spPr>
        </p:pic>
      </p:grpSp>
      <p:grpSp>
        <p:nvGrpSpPr>
          <p:cNvPr id="28" name="Group 27"/>
          <p:cNvGrpSpPr/>
          <p:nvPr/>
        </p:nvGrpSpPr>
        <p:grpSpPr>
          <a:xfrm>
            <a:off x="7714740" y="3993735"/>
            <a:ext cx="1140372" cy="646224"/>
            <a:chOff x="7714740" y="3993735"/>
            <a:chExt cx="1140372" cy="646224"/>
          </a:xfrm>
        </p:grpSpPr>
        <p:cxnSp>
          <p:nvCxnSpPr>
            <p:cNvPr id="10" name="Straight Arrow Connector 9"/>
            <p:cNvCxnSpPr/>
            <p:nvPr/>
          </p:nvCxnSpPr>
          <p:spPr>
            <a:xfrm>
              <a:off x="7755467" y="4080933"/>
              <a:ext cx="99906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rot="1756532" flipV="1">
              <a:off x="7714740" y="4265602"/>
              <a:ext cx="812800" cy="45719"/>
              <a:chOff x="7823200" y="4458702"/>
              <a:chExt cx="1024467" cy="206431"/>
            </a:xfrm>
          </p:grpSpPr>
          <p:sp>
            <p:nvSpPr>
              <p:cNvPr id="12" name="Freeform 11"/>
              <p:cNvSpPr/>
              <p:nvPr/>
            </p:nvSpPr>
            <p:spPr>
              <a:xfrm>
                <a:off x="78232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13" name="Freeform 12"/>
              <p:cNvSpPr/>
              <p:nvPr/>
            </p:nvSpPr>
            <p:spPr>
              <a:xfrm>
                <a:off x="80264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14" name="Freeform 13"/>
              <p:cNvSpPr/>
              <p:nvPr/>
            </p:nvSpPr>
            <p:spPr>
              <a:xfrm>
                <a:off x="82296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15" name="Freeform 14"/>
              <p:cNvSpPr/>
              <p:nvPr/>
            </p:nvSpPr>
            <p:spPr>
              <a:xfrm>
                <a:off x="84328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16" name="Freeform 15"/>
              <p:cNvSpPr/>
              <p:nvPr/>
            </p:nvSpPr>
            <p:spPr>
              <a:xfrm>
                <a:off x="86360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grpSp>
        <p:sp>
          <p:nvSpPr>
            <p:cNvPr id="18" name="TextBox 17"/>
            <p:cNvSpPr txBox="1"/>
            <p:nvPr/>
          </p:nvSpPr>
          <p:spPr>
            <a:xfrm>
              <a:off x="8386819" y="3993735"/>
              <a:ext cx="199987" cy="369332"/>
            </a:xfrm>
            <a:prstGeom prst="rect">
              <a:avLst/>
            </a:prstGeom>
            <a:noFill/>
          </p:spPr>
          <p:txBody>
            <a:bodyPr wrap="square" rtlCol="0">
              <a:spAutoFit/>
            </a:bodyPr>
            <a:lstStyle/>
            <a:p>
              <a:r>
                <a:rPr lang="en-GB" dirty="0" smtClean="0"/>
                <a:t>b</a:t>
              </a:r>
              <a:endParaRPr lang="en-GB" dirty="0"/>
            </a:p>
          </p:txBody>
        </p:sp>
        <p:sp>
          <p:nvSpPr>
            <p:cNvPr id="19" name="TextBox 18"/>
            <p:cNvSpPr txBox="1"/>
            <p:nvPr/>
          </p:nvSpPr>
          <p:spPr>
            <a:xfrm>
              <a:off x="8385967" y="4270627"/>
              <a:ext cx="469145" cy="369332"/>
            </a:xfrm>
            <a:prstGeom prst="rect">
              <a:avLst/>
            </a:prstGeom>
            <a:noFill/>
          </p:spPr>
          <p:txBody>
            <a:bodyPr wrap="square" rtlCol="0">
              <a:spAutoFit/>
            </a:bodyPr>
            <a:lstStyle/>
            <a:p>
              <a:r>
                <a:rPr lang="en-GB" dirty="0" smtClean="0"/>
                <a:t>W</a:t>
              </a:r>
              <a:r>
                <a:rPr lang="en-GB" baseline="30000" dirty="0" smtClean="0"/>
                <a:t>+</a:t>
              </a:r>
              <a:endParaRPr lang="en-GB" baseline="30000" dirty="0"/>
            </a:p>
          </p:txBody>
        </p:sp>
      </p:grpSp>
      <p:grpSp>
        <p:nvGrpSpPr>
          <p:cNvPr id="37" name="Group 36"/>
          <p:cNvGrpSpPr/>
          <p:nvPr/>
        </p:nvGrpSpPr>
        <p:grpSpPr>
          <a:xfrm>
            <a:off x="7723883" y="5833473"/>
            <a:ext cx="1188172" cy="598448"/>
            <a:chOff x="7767786" y="5100406"/>
            <a:chExt cx="1188172" cy="598448"/>
          </a:xfrm>
        </p:grpSpPr>
        <p:grpSp>
          <p:nvGrpSpPr>
            <p:cNvPr id="21" name="Group 20"/>
            <p:cNvGrpSpPr/>
            <p:nvPr/>
          </p:nvGrpSpPr>
          <p:grpSpPr>
            <a:xfrm rot="9177553" flipH="1" flipV="1">
              <a:off x="7767786" y="5414951"/>
              <a:ext cx="812800" cy="45719"/>
              <a:chOff x="7823200" y="4458702"/>
              <a:chExt cx="1024467" cy="206431"/>
            </a:xfrm>
          </p:grpSpPr>
          <p:sp>
            <p:nvSpPr>
              <p:cNvPr id="22" name="Freeform 21"/>
              <p:cNvSpPr/>
              <p:nvPr/>
            </p:nvSpPr>
            <p:spPr>
              <a:xfrm>
                <a:off x="78232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23" name="Freeform 22"/>
              <p:cNvSpPr/>
              <p:nvPr/>
            </p:nvSpPr>
            <p:spPr>
              <a:xfrm>
                <a:off x="80264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24" name="Freeform 23"/>
              <p:cNvSpPr/>
              <p:nvPr/>
            </p:nvSpPr>
            <p:spPr>
              <a:xfrm>
                <a:off x="82296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25" name="Freeform 24"/>
              <p:cNvSpPr/>
              <p:nvPr/>
            </p:nvSpPr>
            <p:spPr>
              <a:xfrm>
                <a:off x="84328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sp>
            <p:nvSpPr>
              <p:cNvPr id="26" name="Freeform 25"/>
              <p:cNvSpPr/>
              <p:nvPr/>
            </p:nvSpPr>
            <p:spPr>
              <a:xfrm>
                <a:off x="8636000" y="4458702"/>
                <a:ext cx="211667" cy="206431"/>
              </a:xfrm>
              <a:custGeom>
                <a:avLst/>
                <a:gdLst>
                  <a:gd name="connsiteX0" fmla="*/ 0 w 431800"/>
                  <a:gd name="connsiteY0" fmla="*/ 265698 h 430381"/>
                  <a:gd name="connsiteX1" fmla="*/ 118534 w 431800"/>
                  <a:gd name="connsiteY1" fmla="*/ 3231 h 430381"/>
                  <a:gd name="connsiteX2" fmla="*/ 304800 w 431800"/>
                  <a:gd name="connsiteY2" fmla="*/ 426565 h 430381"/>
                  <a:gd name="connsiteX3" fmla="*/ 431800 w 431800"/>
                  <a:gd name="connsiteY3" fmla="*/ 223365 h 430381"/>
                </a:gdLst>
                <a:ahLst/>
                <a:cxnLst>
                  <a:cxn ang="0">
                    <a:pos x="connsiteX0" y="connsiteY0"/>
                  </a:cxn>
                  <a:cxn ang="0">
                    <a:pos x="connsiteX1" y="connsiteY1"/>
                  </a:cxn>
                  <a:cxn ang="0">
                    <a:pos x="connsiteX2" y="connsiteY2"/>
                  </a:cxn>
                  <a:cxn ang="0">
                    <a:pos x="connsiteX3" y="connsiteY3"/>
                  </a:cxn>
                </a:cxnLst>
                <a:rect l="l" t="t" r="r" b="b"/>
                <a:pathLst>
                  <a:path w="431800" h="430381">
                    <a:moveTo>
                      <a:pt x="0" y="265698"/>
                    </a:moveTo>
                    <a:cubicBezTo>
                      <a:pt x="33867" y="121059"/>
                      <a:pt x="67734" y="-23580"/>
                      <a:pt x="118534" y="3231"/>
                    </a:cubicBezTo>
                    <a:cubicBezTo>
                      <a:pt x="169334" y="30042"/>
                      <a:pt x="252589" y="389876"/>
                      <a:pt x="304800" y="426565"/>
                    </a:cubicBezTo>
                    <a:cubicBezTo>
                      <a:pt x="357011" y="463254"/>
                      <a:pt x="431800" y="223365"/>
                      <a:pt x="431800" y="22336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0000FF"/>
                  </a:solidFill>
                </a:endParaRPr>
              </a:p>
            </p:txBody>
          </p:sp>
        </p:grpSp>
        <p:sp>
          <p:nvSpPr>
            <p:cNvPr id="27" name="TextBox 26"/>
            <p:cNvSpPr txBox="1"/>
            <p:nvPr/>
          </p:nvSpPr>
          <p:spPr>
            <a:xfrm>
              <a:off x="8476703" y="5329522"/>
              <a:ext cx="199987" cy="369332"/>
            </a:xfrm>
            <a:prstGeom prst="rect">
              <a:avLst/>
            </a:prstGeom>
            <a:noFill/>
          </p:spPr>
          <p:txBody>
            <a:bodyPr wrap="square" rtlCol="0">
              <a:spAutoFit/>
            </a:bodyPr>
            <a:lstStyle/>
            <a:p>
              <a:r>
                <a:rPr lang="en-GB" dirty="0" smtClean="0"/>
                <a:t>b</a:t>
              </a:r>
              <a:endParaRPr lang="en-GB" dirty="0"/>
            </a:p>
          </p:txBody>
        </p:sp>
        <p:sp>
          <p:nvSpPr>
            <p:cNvPr id="29" name="TextBox 28"/>
            <p:cNvSpPr txBox="1"/>
            <p:nvPr/>
          </p:nvSpPr>
          <p:spPr>
            <a:xfrm>
              <a:off x="8486813" y="5100406"/>
              <a:ext cx="469145" cy="369332"/>
            </a:xfrm>
            <a:prstGeom prst="rect">
              <a:avLst/>
            </a:prstGeom>
            <a:noFill/>
          </p:spPr>
          <p:txBody>
            <a:bodyPr wrap="square" rtlCol="0">
              <a:spAutoFit/>
            </a:bodyPr>
            <a:lstStyle/>
            <a:p>
              <a:r>
                <a:rPr lang="en-GB" dirty="0" smtClean="0"/>
                <a:t>W</a:t>
              </a:r>
              <a:r>
                <a:rPr lang="en-GB" baseline="30000" dirty="0" smtClean="0"/>
                <a:t>-</a:t>
              </a:r>
              <a:endParaRPr lang="en-GB" baseline="30000" dirty="0"/>
            </a:p>
          </p:txBody>
        </p:sp>
        <p:cxnSp>
          <p:nvCxnSpPr>
            <p:cNvPr id="33" name="Straight Connector 32"/>
            <p:cNvCxnSpPr/>
            <p:nvPr/>
          </p:nvCxnSpPr>
          <p:spPr>
            <a:xfrm flipH="1">
              <a:off x="8568701" y="5424772"/>
              <a:ext cx="111125"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07875" y="5623982"/>
              <a:ext cx="999066"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1" name="Rectangle 40"/>
          <p:cNvSpPr/>
          <p:nvPr/>
        </p:nvSpPr>
        <p:spPr>
          <a:xfrm>
            <a:off x="6215530" y="1150471"/>
            <a:ext cx="791882" cy="2435411"/>
          </a:xfrm>
          <a:prstGeom prst="rect">
            <a:avLst/>
          </a:prstGeom>
          <a:solidFill>
            <a:srgbClr val="FFFFFF">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Rectangle 42"/>
          <p:cNvSpPr/>
          <p:nvPr/>
        </p:nvSpPr>
        <p:spPr>
          <a:xfrm>
            <a:off x="7366000" y="1150471"/>
            <a:ext cx="1332969" cy="2435411"/>
          </a:xfrm>
          <a:prstGeom prst="rect">
            <a:avLst/>
          </a:prstGeom>
          <a:solidFill>
            <a:srgbClr val="FFFFFF">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Date Placeholder 43"/>
          <p:cNvSpPr>
            <a:spLocks noGrp="1"/>
          </p:cNvSpPr>
          <p:nvPr>
            <p:ph type="dt" sz="half" idx="10"/>
          </p:nvPr>
        </p:nvSpPr>
        <p:spPr>
          <a:xfrm>
            <a:off x="457200" y="6433800"/>
            <a:ext cx="2133600" cy="365125"/>
          </a:xfrm>
        </p:spPr>
        <p:txBody>
          <a:bodyPr/>
          <a:lstStyle/>
          <a:p>
            <a:r>
              <a:rPr lang="en-US" smtClean="0"/>
              <a:t>4/07/16</a:t>
            </a:r>
            <a:endParaRPr lang="en-GB"/>
          </a:p>
        </p:txBody>
      </p:sp>
      <p:sp>
        <p:nvSpPr>
          <p:cNvPr id="45" name="Footer Placeholder 44"/>
          <p:cNvSpPr>
            <a:spLocks noGrp="1"/>
          </p:cNvSpPr>
          <p:nvPr>
            <p:ph type="ftr" sz="quarter" idx="11"/>
          </p:nvPr>
        </p:nvSpPr>
        <p:spPr>
          <a:xfrm>
            <a:off x="3124200" y="6433800"/>
            <a:ext cx="2895600" cy="365125"/>
          </a:xfrm>
        </p:spPr>
        <p:txBody>
          <a:bodyPr/>
          <a:lstStyle/>
          <a:p>
            <a:r>
              <a:rPr lang="en-GB" smtClean="0"/>
              <a:t>Ricardo Gonçalo - SUSY'16</a:t>
            </a:r>
            <a:endParaRPr lang="en-GB"/>
          </a:p>
        </p:txBody>
      </p:sp>
      <p:sp>
        <p:nvSpPr>
          <p:cNvPr id="46" name="Slide Number Placeholder 45"/>
          <p:cNvSpPr>
            <a:spLocks noGrp="1"/>
          </p:cNvSpPr>
          <p:nvPr>
            <p:ph type="sldNum" sz="quarter" idx="12"/>
          </p:nvPr>
        </p:nvSpPr>
        <p:spPr>
          <a:xfrm>
            <a:off x="6553200" y="6433800"/>
            <a:ext cx="2133600" cy="365125"/>
          </a:xfrm>
        </p:spPr>
        <p:txBody>
          <a:bodyPr/>
          <a:lstStyle/>
          <a:p>
            <a:fld id="{D5FF722C-CA73-F54B-B68D-F4FB7F20AD28}" type="slidenum">
              <a:rPr lang="en-GB" smtClean="0"/>
              <a:t>3</a:t>
            </a:fld>
            <a:endParaRPr lang="en-GB"/>
          </a:p>
        </p:txBody>
      </p:sp>
    </p:spTree>
    <p:extLst>
      <p:ext uri="{BB962C8B-B14F-4D97-AF65-F5344CB8AC3E}">
        <p14:creationId xmlns:p14="http://schemas.microsoft.com/office/powerpoint/2010/main" val="1629010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46"/>
            <a:ext cx="8229600" cy="703512"/>
          </a:xfrm>
        </p:spPr>
        <p:txBody>
          <a:bodyPr>
            <a:normAutofit fontScale="90000"/>
          </a:bodyPr>
          <a:lstStyle/>
          <a:p>
            <a:r>
              <a:rPr lang="en-GB" dirty="0" smtClean="0">
                <a:solidFill>
                  <a:schemeClr val="bg1"/>
                </a:solidFill>
              </a:rPr>
              <a:t>Matrix Element Method</a:t>
            </a:r>
            <a:endParaRPr lang="en-GB" dirty="0">
              <a:solidFill>
                <a:schemeClr val="bg1"/>
              </a:solidFill>
            </a:endParaRPr>
          </a:p>
        </p:txBody>
      </p:sp>
      <p:sp>
        <p:nvSpPr>
          <p:cNvPr id="6" name="Content Placeholder 5"/>
          <p:cNvSpPr>
            <a:spLocks noGrp="1"/>
          </p:cNvSpPr>
          <p:nvPr>
            <p:ph sz="half" idx="1"/>
          </p:nvPr>
        </p:nvSpPr>
        <p:spPr>
          <a:xfrm>
            <a:off x="759110" y="1695099"/>
            <a:ext cx="8384889" cy="1618934"/>
          </a:xfrm>
        </p:spPr>
        <p:txBody>
          <a:bodyPr>
            <a:noAutofit/>
          </a:bodyPr>
          <a:lstStyle/>
          <a:p>
            <a:pPr marL="0" indent="0">
              <a:buNone/>
            </a:pPr>
            <a:r>
              <a:rPr lang="en-GB" sz="1600" dirty="0" smtClean="0">
                <a:solidFill>
                  <a:srgbClr val="FFFFFF"/>
                </a:solidFill>
              </a:rPr>
              <a:t>P</a:t>
            </a:r>
            <a:r>
              <a:rPr lang="en-GB" sz="1600" i="1" baseline="-25000" dirty="0" smtClean="0">
                <a:solidFill>
                  <a:srgbClr val="FFFFFF"/>
                </a:solidFill>
              </a:rPr>
              <a:t>i</a:t>
            </a:r>
            <a:r>
              <a:rPr lang="en-GB" sz="1600" dirty="0" smtClean="0">
                <a:solidFill>
                  <a:srgbClr val="FFFFFF"/>
                </a:solidFill>
              </a:rPr>
              <a:t> = probability density of event with </a:t>
            </a:r>
            <a:r>
              <a:rPr lang="en-GB" sz="1600" dirty="0" err="1" smtClean="0">
                <a:solidFill>
                  <a:srgbClr val="FFFFFF"/>
                </a:solidFill>
              </a:rPr>
              <a:t>reco</a:t>
            </a:r>
            <a:r>
              <a:rPr lang="en-GB" sz="1600" dirty="0" smtClean="0">
                <a:solidFill>
                  <a:srgbClr val="FFFFFF"/>
                </a:solidFill>
              </a:rPr>
              <a:t> 4-momenta </a:t>
            </a:r>
            <a:r>
              <a:rPr lang="en-GB" sz="1600" i="1" dirty="0" smtClean="0">
                <a:solidFill>
                  <a:srgbClr val="FFFFFF"/>
                </a:solidFill>
              </a:rPr>
              <a:t>x</a:t>
            </a:r>
            <a:r>
              <a:rPr lang="en-GB" sz="1600" dirty="0" smtClean="0">
                <a:solidFill>
                  <a:srgbClr val="FFFFFF"/>
                </a:solidFill>
              </a:rPr>
              <a:t> coming from process </a:t>
            </a:r>
            <a:r>
              <a:rPr lang="en-GB" sz="1600" i="1" dirty="0" err="1" smtClean="0">
                <a:solidFill>
                  <a:srgbClr val="FFFFFF"/>
                </a:solidFill>
              </a:rPr>
              <a:t>i</a:t>
            </a:r>
            <a:r>
              <a:rPr lang="en-GB" sz="1600" dirty="0" smtClean="0">
                <a:solidFill>
                  <a:srgbClr val="FFFFFF"/>
                </a:solidFill>
              </a:rPr>
              <a:t> with parameters </a:t>
            </a:r>
            <a:r>
              <a:rPr lang="en-GB" sz="1600" i="1" dirty="0">
                <a:solidFill>
                  <a:srgbClr val="FFFFFF"/>
                </a:solidFill>
              </a:rPr>
              <a:t>α</a:t>
            </a:r>
            <a:r>
              <a:rPr lang="en-GB" sz="1600" dirty="0">
                <a:solidFill>
                  <a:srgbClr val="FFFFFF"/>
                </a:solidFill>
              </a:rPr>
              <a:t> </a:t>
            </a:r>
          </a:p>
          <a:p>
            <a:pPr marL="0" indent="0">
              <a:buNone/>
            </a:pPr>
            <a:r>
              <a:rPr lang="en-GB" sz="1600" dirty="0" err="1" smtClean="0">
                <a:solidFill>
                  <a:srgbClr val="FFFFFF"/>
                </a:solidFill>
              </a:rPr>
              <a:t>M</a:t>
            </a:r>
            <a:r>
              <a:rPr lang="en-GB" sz="1600" i="1" baseline="-25000" dirty="0" err="1" smtClean="0">
                <a:solidFill>
                  <a:srgbClr val="FFFFFF"/>
                </a:solidFill>
              </a:rPr>
              <a:t>i</a:t>
            </a:r>
            <a:r>
              <a:rPr lang="en-GB" sz="1600" dirty="0" smtClean="0">
                <a:solidFill>
                  <a:srgbClr val="FFFFFF"/>
                </a:solidFill>
              </a:rPr>
              <a:t> = matrix element for process </a:t>
            </a:r>
            <a:r>
              <a:rPr lang="en-GB" sz="1600" i="1" dirty="0" err="1" smtClean="0">
                <a:solidFill>
                  <a:srgbClr val="FFFFFF"/>
                </a:solidFill>
              </a:rPr>
              <a:t>i</a:t>
            </a:r>
            <a:r>
              <a:rPr lang="en-GB" sz="1600" dirty="0" smtClean="0">
                <a:solidFill>
                  <a:srgbClr val="FFFFFF"/>
                </a:solidFill>
              </a:rPr>
              <a:t> with </a:t>
            </a:r>
            <a:r>
              <a:rPr lang="en-GB" sz="1600" dirty="0" err="1">
                <a:solidFill>
                  <a:srgbClr val="FFFFFF"/>
                </a:solidFill>
              </a:rPr>
              <a:t>parton</a:t>
            </a:r>
            <a:r>
              <a:rPr lang="en-GB" sz="1600" dirty="0">
                <a:solidFill>
                  <a:srgbClr val="FFFFFF"/>
                </a:solidFill>
              </a:rPr>
              <a:t>-level 4-momenta </a:t>
            </a:r>
            <a:r>
              <a:rPr lang="en-GB" sz="1600" i="1" dirty="0" smtClean="0">
                <a:solidFill>
                  <a:srgbClr val="FFFFFF"/>
                </a:solidFill>
              </a:rPr>
              <a:t>y </a:t>
            </a:r>
            <a:r>
              <a:rPr lang="en-GB" sz="1600" dirty="0" smtClean="0">
                <a:solidFill>
                  <a:srgbClr val="FFFFFF"/>
                </a:solidFill>
              </a:rPr>
              <a:t>– assume </a:t>
            </a:r>
            <a:r>
              <a:rPr lang="en-US" sz="1600" dirty="0" err="1">
                <a:solidFill>
                  <a:srgbClr val="FFFFFF"/>
                </a:solidFill>
              </a:rPr>
              <a:t>H→bb</a:t>
            </a:r>
            <a:r>
              <a:rPr lang="en-GB" sz="1600" dirty="0">
                <a:solidFill>
                  <a:srgbClr val="FFFFFF"/>
                </a:solidFill>
              </a:rPr>
              <a:t> </a:t>
            </a:r>
            <a:endParaRPr lang="en-GB" sz="1600" dirty="0" smtClean="0">
              <a:solidFill>
                <a:srgbClr val="FFFFFF"/>
              </a:solidFill>
            </a:endParaRPr>
          </a:p>
          <a:p>
            <a:pPr marL="0" indent="0">
              <a:buNone/>
            </a:pPr>
            <a:r>
              <a:rPr lang="en-GB" sz="1600" dirty="0" smtClean="0">
                <a:solidFill>
                  <a:srgbClr val="FFFFFF"/>
                </a:solidFill>
              </a:rPr>
              <a:t>W(</a:t>
            </a:r>
            <a:r>
              <a:rPr lang="en-GB" sz="1600" i="1" dirty="0" err="1" smtClean="0">
                <a:solidFill>
                  <a:srgbClr val="FFFFFF"/>
                </a:solidFill>
              </a:rPr>
              <a:t>y,x</a:t>
            </a:r>
            <a:r>
              <a:rPr lang="en-GB" sz="1600" dirty="0" smtClean="0">
                <a:solidFill>
                  <a:srgbClr val="FFFFFF"/>
                </a:solidFill>
              </a:rPr>
              <a:t>) = transfer functions mapping 4-momenta </a:t>
            </a:r>
            <a:r>
              <a:rPr lang="en-GB" sz="1600" i="1" dirty="0" smtClean="0">
                <a:solidFill>
                  <a:srgbClr val="FFFFFF"/>
                </a:solidFill>
              </a:rPr>
              <a:t>y</a:t>
            </a:r>
            <a:r>
              <a:rPr lang="en-GB" sz="1600" dirty="0" smtClean="0">
                <a:solidFill>
                  <a:srgbClr val="FFFFFF"/>
                </a:solidFill>
              </a:rPr>
              <a:t> to reconstruction level </a:t>
            </a:r>
            <a:r>
              <a:rPr lang="en-GB" sz="1600" i="1" dirty="0" smtClean="0">
                <a:solidFill>
                  <a:srgbClr val="FFFFFF"/>
                </a:solidFill>
              </a:rPr>
              <a:t>x</a:t>
            </a:r>
            <a:r>
              <a:rPr lang="en-GB" sz="1600" dirty="0" smtClean="0">
                <a:solidFill>
                  <a:srgbClr val="FFFFFF"/>
                </a:solidFill>
              </a:rPr>
              <a:t> – assume </a:t>
            </a:r>
            <a:r>
              <a:rPr lang="en-GB" sz="1600" dirty="0" err="1" smtClean="0">
                <a:solidFill>
                  <a:srgbClr val="FFFFFF"/>
                </a:solidFill>
              </a:rPr>
              <a:t>δ</a:t>
            </a:r>
            <a:r>
              <a:rPr lang="en-GB" sz="1600" dirty="0" smtClean="0">
                <a:solidFill>
                  <a:srgbClr val="FFFFFF"/>
                </a:solidFill>
              </a:rPr>
              <a:t> function</a:t>
            </a:r>
          </a:p>
          <a:p>
            <a:pPr marL="0" indent="0">
              <a:buNone/>
            </a:pPr>
            <a:r>
              <a:rPr lang="en-GB" sz="1600" dirty="0" err="1" smtClean="0">
                <a:solidFill>
                  <a:srgbClr val="FFFFFF"/>
                </a:solidFill>
              </a:rPr>
              <a:t>dΦ</a:t>
            </a:r>
            <a:r>
              <a:rPr lang="en-GB" sz="1600" baseline="-25000" dirty="0" err="1" smtClean="0">
                <a:solidFill>
                  <a:srgbClr val="FFFFFF"/>
                </a:solidFill>
              </a:rPr>
              <a:t>N</a:t>
            </a:r>
            <a:r>
              <a:rPr lang="en-GB" sz="1600" dirty="0" smtClean="0">
                <a:solidFill>
                  <a:srgbClr val="FFFFFF"/>
                </a:solidFill>
              </a:rPr>
              <a:t> = phase space integration element</a:t>
            </a:r>
          </a:p>
          <a:p>
            <a:pPr marL="0" indent="0">
              <a:buNone/>
            </a:pPr>
            <a:r>
              <a:rPr lang="el-GR" sz="1600" dirty="0" smtClean="0">
                <a:solidFill>
                  <a:srgbClr val="FFFFFF"/>
                </a:solidFill>
              </a:rPr>
              <a:t>σ</a:t>
            </a:r>
            <a:r>
              <a:rPr lang="en-GB" sz="1600" i="1" baseline="-25000" dirty="0" err="1" smtClean="0">
                <a:solidFill>
                  <a:srgbClr val="FFFFFF"/>
                </a:solidFill>
              </a:rPr>
              <a:t>i</a:t>
            </a:r>
            <a:r>
              <a:rPr lang="en-GB" sz="1600" baseline="30000" dirty="0" err="1" smtClean="0">
                <a:solidFill>
                  <a:srgbClr val="FFFFFF"/>
                </a:solidFill>
              </a:rPr>
              <a:t>exp</a:t>
            </a:r>
            <a:r>
              <a:rPr lang="en-GB" sz="1600" dirty="0" smtClean="0">
                <a:solidFill>
                  <a:srgbClr val="FFFFFF"/>
                </a:solidFill>
              </a:rPr>
              <a:t>(α) = cross section x acceptance x efficiency (to normalize P</a:t>
            </a:r>
            <a:r>
              <a:rPr lang="en-GB" sz="1600" i="1" baseline="-25000" dirty="0" smtClean="0">
                <a:solidFill>
                  <a:srgbClr val="FFFFFF"/>
                </a:solidFill>
              </a:rPr>
              <a:t>i</a:t>
            </a:r>
            <a:r>
              <a:rPr lang="en-GB" sz="1600" dirty="0" smtClean="0">
                <a:solidFill>
                  <a:srgbClr val="FFFFFF"/>
                </a:solidFill>
              </a:rPr>
              <a:t>)</a:t>
            </a:r>
            <a:endParaRPr lang="en-GB" sz="1600" dirty="0">
              <a:solidFill>
                <a:srgbClr val="FFFFFF"/>
              </a:solidFill>
            </a:endParaRPr>
          </a:p>
        </p:txBody>
      </p:sp>
      <p:sp>
        <p:nvSpPr>
          <p:cNvPr id="11" name="Content Placeholder 10"/>
          <p:cNvSpPr>
            <a:spLocks noGrp="1"/>
          </p:cNvSpPr>
          <p:nvPr>
            <p:ph sz="half" idx="2"/>
          </p:nvPr>
        </p:nvSpPr>
        <p:spPr>
          <a:xfrm>
            <a:off x="83061" y="3270236"/>
            <a:ext cx="6953311" cy="1386923"/>
          </a:xfrm>
        </p:spPr>
        <p:txBody>
          <a:bodyPr>
            <a:normAutofit fontScale="70000" lnSpcReduction="20000"/>
          </a:bodyPr>
          <a:lstStyle/>
          <a:p>
            <a:r>
              <a:rPr lang="en-GB" dirty="0" smtClean="0">
                <a:solidFill>
                  <a:srgbClr val="FFFFFF"/>
                </a:solidFill>
              </a:rPr>
              <a:t>Process likelihood: sum probabilities for each permutation of final state particles (assignment ambiguity)</a:t>
            </a:r>
          </a:p>
          <a:p>
            <a:r>
              <a:rPr lang="en-GB" dirty="0" smtClean="0">
                <a:solidFill>
                  <a:srgbClr val="FFFFFF"/>
                </a:solidFill>
              </a:rPr>
              <a:t>Calculate likelihood ratio D1 of </a:t>
            </a:r>
            <a:r>
              <a:rPr lang="en-US" dirty="0" err="1">
                <a:solidFill>
                  <a:srgbClr val="FFFFFF"/>
                </a:solidFill>
              </a:rPr>
              <a:t>H→bb</a:t>
            </a:r>
            <a:r>
              <a:rPr lang="en-GB" dirty="0">
                <a:solidFill>
                  <a:srgbClr val="FFFFFF"/>
                </a:solidFill>
              </a:rPr>
              <a:t> </a:t>
            </a:r>
            <a:r>
              <a:rPr lang="en-GB" dirty="0" smtClean="0">
                <a:solidFill>
                  <a:srgbClr val="FFFFFF"/>
                </a:solidFill>
              </a:rPr>
              <a:t>signal </a:t>
            </a:r>
            <a:r>
              <a:rPr lang="en-GB" dirty="0">
                <a:solidFill>
                  <a:srgbClr val="FFFFFF"/>
                </a:solidFill>
              </a:rPr>
              <a:t>and </a:t>
            </a:r>
            <a:r>
              <a:rPr lang="en-GB" dirty="0" err="1" smtClean="0">
                <a:solidFill>
                  <a:srgbClr val="FFFFFF"/>
                </a:solidFill>
              </a:rPr>
              <a:t>tt+bb</a:t>
            </a:r>
            <a:r>
              <a:rPr lang="en-GB" dirty="0" smtClean="0">
                <a:solidFill>
                  <a:srgbClr val="FFFFFF"/>
                </a:solidFill>
              </a:rPr>
              <a:t> background (with </a:t>
            </a:r>
            <a:r>
              <a:rPr lang="en-GB" i="1" dirty="0" smtClean="0">
                <a:solidFill>
                  <a:srgbClr val="FFFFFF"/>
                </a:solidFill>
              </a:rPr>
              <a:t>α</a:t>
            </a:r>
            <a:r>
              <a:rPr lang="en-GB" dirty="0" smtClean="0">
                <a:solidFill>
                  <a:srgbClr val="FFFFFF"/>
                </a:solidFill>
              </a:rPr>
              <a:t> a norm. factor)</a:t>
            </a:r>
          </a:p>
        </p:txBody>
      </p:sp>
      <p:sp>
        <p:nvSpPr>
          <p:cNvPr id="3" name="Date Placeholder 2"/>
          <p:cNvSpPr>
            <a:spLocks noGrp="1"/>
          </p:cNvSpPr>
          <p:nvPr>
            <p:ph type="dt" sz="half" idx="10"/>
          </p:nvPr>
        </p:nvSpPr>
        <p:spPr/>
        <p:txBody>
          <a:bodyPr/>
          <a:lstStyle/>
          <a:p>
            <a:r>
              <a:rPr lang="en-US" smtClean="0"/>
              <a:t>4/07/16</a:t>
            </a:r>
            <a:endParaRPr lang="en-GB"/>
          </a:p>
        </p:txBody>
      </p:sp>
      <p:sp>
        <p:nvSpPr>
          <p:cNvPr id="5" name="Slide Number Placeholder 4"/>
          <p:cNvSpPr>
            <a:spLocks noGrp="1"/>
          </p:cNvSpPr>
          <p:nvPr>
            <p:ph type="sldNum" sz="quarter" idx="12"/>
          </p:nvPr>
        </p:nvSpPr>
        <p:spPr/>
        <p:txBody>
          <a:bodyPr/>
          <a:lstStyle/>
          <a:p>
            <a:fld id="{D5FF722C-CA73-F54B-B68D-F4FB7F20AD28}" type="slidenum">
              <a:rPr lang="en-GB" smtClean="0"/>
              <a:t>30</a:t>
            </a:fld>
            <a:endParaRPr lang="en-GB"/>
          </a:p>
        </p:txBody>
      </p:sp>
      <p:grpSp>
        <p:nvGrpSpPr>
          <p:cNvPr id="10" name="Group 9"/>
          <p:cNvGrpSpPr/>
          <p:nvPr/>
        </p:nvGrpSpPr>
        <p:grpSpPr>
          <a:xfrm>
            <a:off x="325813" y="702351"/>
            <a:ext cx="8695925" cy="890555"/>
            <a:chOff x="-185127" y="1021949"/>
            <a:chExt cx="8695925" cy="890555"/>
          </a:xfrm>
        </p:grpSpPr>
        <p:sp>
          <p:nvSpPr>
            <p:cNvPr id="9" name="Rectangle 8"/>
            <p:cNvSpPr/>
            <p:nvPr/>
          </p:nvSpPr>
          <p:spPr>
            <a:xfrm>
              <a:off x="-185127" y="1021949"/>
              <a:ext cx="8695925" cy="8905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stretch>
              <a:fillRect/>
            </a:stretch>
          </p:blipFill>
          <p:spPr>
            <a:xfrm>
              <a:off x="-185126" y="1093362"/>
              <a:ext cx="4938277" cy="776251"/>
            </a:xfrm>
            <a:prstGeom prst="rect">
              <a:avLst/>
            </a:prstGeom>
          </p:spPr>
        </p:pic>
        <p:pic>
          <p:nvPicPr>
            <p:cNvPr id="8" name="Picture 7"/>
            <p:cNvPicPr>
              <a:picLocks noChangeAspect="1"/>
            </p:cNvPicPr>
            <p:nvPr/>
          </p:nvPicPr>
          <p:blipFill>
            <a:blip r:embed="rId3"/>
            <a:stretch>
              <a:fillRect/>
            </a:stretch>
          </p:blipFill>
          <p:spPr>
            <a:xfrm>
              <a:off x="4753151" y="1036549"/>
              <a:ext cx="3597068" cy="851698"/>
            </a:xfrm>
            <a:prstGeom prst="rect">
              <a:avLst/>
            </a:prstGeom>
          </p:spPr>
        </p:pic>
      </p:grpSp>
      <p:pic>
        <p:nvPicPr>
          <p:cNvPr id="12" name="Picture 11"/>
          <p:cNvPicPr>
            <a:picLocks noChangeAspect="1"/>
          </p:cNvPicPr>
          <p:nvPr/>
        </p:nvPicPr>
        <p:blipFill>
          <a:blip r:embed="rId4"/>
          <a:stretch>
            <a:fillRect/>
          </a:stretch>
        </p:blipFill>
        <p:spPr>
          <a:xfrm>
            <a:off x="6971904" y="3213071"/>
            <a:ext cx="2049834" cy="744633"/>
          </a:xfrm>
          <a:prstGeom prst="rect">
            <a:avLst/>
          </a:prstGeom>
        </p:spPr>
      </p:pic>
      <p:pic>
        <p:nvPicPr>
          <p:cNvPr id="15" name="Picture 14"/>
          <p:cNvPicPr>
            <a:picLocks noChangeAspect="1"/>
          </p:cNvPicPr>
          <p:nvPr/>
        </p:nvPicPr>
        <p:blipFill>
          <a:blip r:embed="rId5"/>
          <a:stretch>
            <a:fillRect/>
          </a:stretch>
        </p:blipFill>
        <p:spPr>
          <a:xfrm>
            <a:off x="6971904" y="4005386"/>
            <a:ext cx="2049834" cy="599790"/>
          </a:xfrm>
          <a:prstGeom prst="rect">
            <a:avLst/>
          </a:prstGeom>
        </p:spPr>
      </p:pic>
      <p:pic>
        <p:nvPicPr>
          <p:cNvPr id="16" name="Picture 15"/>
          <p:cNvPicPr>
            <a:picLocks noChangeAspect="1"/>
          </p:cNvPicPr>
          <p:nvPr/>
        </p:nvPicPr>
        <p:blipFill>
          <a:blip r:embed="rId6"/>
          <a:stretch>
            <a:fillRect/>
          </a:stretch>
        </p:blipFill>
        <p:spPr>
          <a:xfrm>
            <a:off x="4344981" y="4448970"/>
            <a:ext cx="2472417" cy="2312477"/>
          </a:xfrm>
          <a:prstGeom prst="rect">
            <a:avLst/>
          </a:prstGeom>
        </p:spPr>
      </p:pic>
      <p:pic>
        <p:nvPicPr>
          <p:cNvPr id="17" name="Picture 16"/>
          <p:cNvPicPr>
            <a:picLocks noChangeAspect="1"/>
          </p:cNvPicPr>
          <p:nvPr/>
        </p:nvPicPr>
        <p:blipFill>
          <a:blip r:embed="rId7"/>
          <a:stretch>
            <a:fillRect/>
          </a:stretch>
        </p:blipFill>
        <p:spPr>
          <a:xfrm>
            <a:off x="1791945" y="4448970"/>
            <a:ext cx="2494644" cy="2311613"/>
          </a:xfrm>
          <a:prstGeom prst="rect">
            <a:avLst/>
          </a:prstGeom>
        </p:spPr>
      </p:pic>
      <p:sp>
        <p:nvSpPr>
          <p:cNvPr id="18" name="TextBox 17"/>
          <p:cNvSpPr txBox="1"/>
          <p:nvPr/>
        </p:nvSpPr>
        <p:spPr>
          <a:xfrm>
            <a:off x="6788202" y="4905350"/>
            <a:ext cx="2355797" cy="646331"/>
          </a:xfrm>
          <a:prstGeom prst="rect">
            <a:avLst/>
          </a:prstGeom>
          <a:noFill/>
        </p:spPr>
        <p:txBody>
          <a:bodyPr wrap="square" rtlCol="0">
            <a:spAutoFit/>
          </a:bodyPr>
          <a:lstStyle/>
          <a:p>
            <a:r>
              <a:rPr lang="en-GB" dirty="0" smtClean="0">
                <a:solidFill>
                  <a:srgbClr val="FFFFFF"/>
                </a:solidFill>
              </a:rPr>
              <a:t>SSLL = log of summed signal likelihoods</a:t>
            </a:r>
            <a:endParaRPr lang="en-GB" dirty="0">
              <a:solidFill>
                <a:srgbClr val="FFFFFF"/>
              </a:solidFill>
            </a:endParaRPr>
          </a:p>
        </p:txBody>
      </p:sp>
    </p:spTree>
    <p:extLst>
      <p:ext uri="{BB962C8B-B14F-4D97-AF65-F5344CB8AC3E}">
        <p14:creationId xmlns:p14="http://schemas.microsoft.com/office/powerpoint/2010/main" val="18780515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solidFill>
                  <a:srgbClr val="FFFFFF"/>
                </a:solidFill>
              </a:rPr>
              <a:t>Dilepton</a:t>
            </a:r>
            <a:r>
              <a:rPr lang="en-GB" dirty="0">
                <a:solidFill>
                  <a:srgbClr val="FFFFFF"/>
                </a:solidFill>
              </a:rPr>
              <a:t> + single-lepton </a:t>
            </a:r>
            <a:r>
              <a:rPr lang="en-US" dirty="0" err="1">
                <a:solidFill>
                  <a:srgbClr val="FFFFFF"/>
                </a:solidFill>
              </a:rPr>
              <a:t>H→bb</a:t>
            </a:r>
            <a:r>
              <a:rPr lang="en-GB" dirty="0">
                <a:solidFill>
                  <a:srgbClr val="FFFFFF"/>
                </a:solidFill>
              </a:rPr>
              <a:t> </a:t>
            </a:r>
            <a:endParaRPr lang="en-GB" dirty="0"/>
          </a:p>
        </p:txBody>
      </p:sp>
      <p:pic>
        <p:nvPicPr>
          <p:cNvPr id="5" name="Picture 4"/>
          <p:cNvPicPr>
            <a:picLocks noChangeAspect="1"/>
          </p:cNvPicPr>
          <p:nvPr/>
        </p:nvPicPr>
        <p:blipFill>
          <a:blip r:embed="rId2"/>
          <a:stretch>
            <a:fillRect/>
          </a:stretch>
        </p:blipFill>
        <p:spPr>
          <a:xfrm>
            <a:off x="149410" y="2368286"/>
            <a:ext cx="4422589" cy="3070520"/>
          </a:xfrm>
          <a:prstGeom prst="rect">
            <a:avLst/>
          </a:prstGeom>
        </p:spPr>
      </p:pic>
      <p:pic>
        <p:nvPicPr>
          <p:cNvPr id="6" name="Picture 5"/>
          <p:cNvPicPr>
            <a:picLocks noChangeAspect="1"/>
          </p:cNvPicPr>
          <p:nvPr/>
        </p:nvPicPr>
        <p:blipFill>
          <a:blip r:embed="rId3"/>
          <a:stretch>
            <a:fillRect/>
          </a:stretch>
        </p:blipFill>
        <p:spPr>
          <a:xfrm>
            <a:off x="4646707" y="2368285"/>
            <a:ext cx="4422588" cy="3070520"/>
          </a:xfrm>
          <a:prstGeom prst="rect">
            <a:avLst/>
          </a:prstGeom>
        </p:spPr>
      </p:pic>
      <p:sp>
        <p:nvSpPr>
          <p:cNvPr id="7" name="Date Placeholder 6"/>
          <p:cNvSpPr>
            <a:spLocks noGrp="1"/>
          </p:cNvSpPr>
          <p:nvPr>
            <p:ph type="dt" sz="half" idx="10"/>
          </p:nvPr>
        </p:nvSpPr>
        <p:spPr/>
        <p:txBody>
          <a:bodyPr/>
          <a:lstStyle/>
          <a:p>
            <a:r>
              <a:rPr lang="en-US" smtClean="0"/>
              <a:t>4/07/16</a:t>
            </a:r>
            <a:endParaRPr lang="en-GB"/>
          </a:p>
        </p:txBody>
      </p:sp>
      <p:sp>
        <p:nvSpPr>
          <p:cNvPr id="8" name="Footer Placeholder 7"/>
          <p:cNvSpPr>
            <a:spLocks noGrp="1"/>
          </p:cNvSpPr>
          <p:nvPr>
            <p:ph type="ftr" sz="quarter" idx="11"/>
          </p:nvPr>
        </p:nvSpPr>
        <p:spPr/>
        <p:txBody>
          <a:bodyPr/>
          <a:lstStyle/>
          <a:p>
            <a:r>
              <a:rPr lang="en-GB" smtClean="0"/>
              <a:t>Ricardo Gonçalo - SUSY'16</a:t>
            </a:r>
            <a:endParaRPr lang="en-GB"/>
          </a:p>
        </p:txBody>
      </p:sp>
      <p:sp>
        <p:nvSpPr>
          <p:cNvPr id="9" name="Slide Number Placeholder 8"/>
          <p:cNvSpPr>
            <a:spLocks noGrp="1"/>
          </p:cNvSpPr>
          <p:nvPr>
            <p:ph type="sldNum" sz="quarter" idx="12"/>
          </p:nvPr>
        </p:nvSpPr>
        <p:spPr/>
        <p:txBody>
          <a:bodyPr/>
          <a:lstStyle/>
          <a:p>
            <a:fld id="{D5FF722C-CA73-F54B-B68D-F4FB7F20AD28}" type="slidenum">
              <a:rPr lang="en-GB" smtClean="0"/>
              <a:t>31</a:t>
            </a:fld>
            <a:endParaRPr lang="en-GB"/>
          </a:p>
        </p:txBody>
      </p:sp>
    </p:spTree>
    <p:extLst>
      <p:ext uri="{BB962C8B-B14F-4D97-AF65-F5344CB8AC3E}">
        <p14:creationId xmlns:p14="http://schemas.microsoft.com/office/powerpoint/2010/main" val="12406763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1127"/>
          </a:xfrm>
        </p:spPr>
        <p:txBody>
          <a:bodyPr/>
          <a:lstStyle/>
          <a:p>
            <a:r>
              <a:rPr lang="en-GB" dirty="0" smtClean="0">
                <a:solidFill>
                  <a:srgbClr val="FFFFFF"/>
                </a:solidFill>
              </a:rPr>
              <a:t>All-</a:t>
            </a:r>
            <a:r>
              <a:rPr lang="en-GB" dirty="0" err="1" smtClean="0">
                <a:solidFill>
                  <a:srgbClr val="FFFFFF"/>
                </a:solidFill>
              </a:rPr>
              <a:t>hadronic</a:t>
            </a:r>
            <a:r>
              <a:rPr lang="en-GB" dirty="0" smtClean="0">
                <a:solidFill>
                  <a:srgbClr val="FFFFFF"/>
                </a:solidFill>
              </a:rPr>
              <a:t> </a:t>
            </a:r>
            <a:r>
              <a:rPr lang="en-GB" dirty="0" err="1" smtClean="0">
                <a:solidFill>
                  <a:srgbClr val="FFFFFF"/>
                </a:solidFill>
              </a:rPr>
              <a:t>ttH</a:t>
            </a:r>
            <a:r>
              <a:rPr lang="en-GB" dirty="0" smtClean="0">
                <a:solidFill>
                  <a:srgbClr val="FFFFFF"/>
                </a:solidFill>
              </a:rPr>
              <a:t>, </a:t>
            </a:r>
            <a:r>
              <a:rPr lang="en-US" dirty="0" err="1" smtClean="0">
                <a:solidFill>
                  <a:srgbClr val="FFFFFF"/>
                </a:solidFill>
              </a:rPr>
              <a:t>H</a:t>
            </a:r>
            <a:r>
              <a:rPr lang="en-US" dirty="0" err="1">
                <a:solidFill>
                  <a:srgbClr val="FFFFFF"/>
                </a:solidFill>
              </a:rPr>
              <a:t>→bb</a:t>
            </a:r>
            <a:r>
              <a:rPr lang="en-GB" dirty="0">
                <a:solidFill>
                  <a:srgbClr val="FFFFFF"/>
                </a:solidFill>
              </a:rPr>
              <a:t> </a:t>
            </a:r>
            <a:endParaRPr lang="en-GB" dirty="0"/>
          </a:p>
        </p:txBody>
      </p:sp>
      <p:pic>
        <p:nvPicPr>
          <p:cNvPr id="3" name="Picture 2"/>
          <p:cNvPicPr>
            <a:picLocks noChangeAspect="1"/>
          </p:cNvPicPr>
          <p:nvPr/>
        </p:nvPicPr>
        <p:blipFill>
          <a:blip r:embed="rId2"/>
          <a:stretch>
            <a:fillRect/>
          </a:stretch>
        </p:blipFill>
        <p:spPr>
          <a:xfrm>
            <a:off x="591669" y="1196789"/>
            <a:ext cx="7918824" cy="2286387"/>
          </a:xfrm>
          <a:prstGeom prst="rect">
            <a:avLst/>
          </a:prstGeom>
        </p:spPr>
      </p:pic>
      <p:pic>
        <p:nvPicPr>
          <p:cNvPr id="4" name="Picture 3"/>
          <p:cNvPicPr>
            <a:picLocks noChangeAspect="1"/>
          </p:cNvPicPr>
          <p:nvPr/>
        </p:nvPicPr>
        <p:blipFill>
          <a:blip r:embed="rId3"/>
          <a:stretch>
            <a:fillRect/>
          </a:stretch>
        </p:blipFill>
        <p:spPr>
          <a:xfrm>
            <a:off x="591669" y="3668877"/>
            <a:ext cx="7918824" cy="3069595"/>
          </a:xfrm>
          <a:prstGeom prst="rect">
            <a:avLst/>
          </a:prstGeom>
        </p:spPr>
      </p:pic>
      <p:sp>
        <p:nvSpPr>
          <p:cNvPr id="5" name="Date Placeholder 4"/>
          <p:cNvSpPr>
            <a:spLocks noGrp="1"/>
          </p:cNvSpPr>
          <p:nvPr>
            <p:ph type="dt" sz="half" idx="10"/>
          </p:nvPr>
        </p:nvSpPr>
        <p:spPr/>
        <p:txBody>
          <a:bodyPr/>
          <a:lstStyle/>
          <a:p>
            <a:r>
              <a:rPr lang="en-US" smtClean="0"/>
              <a:t>4/07/16</a:t>
            </a:r>
            <a:endParaRPr lang="en-GB"/>
          </a:p>
        </p:txBody>
      </p:sp>
      <p:sp>
        <p:nvSpPr>
          <p:cNvPr id="6" name="Footer Placeholder 5"/>
          <p:cNvSpPr>
            <a:spLocks noGrp="1"/>
          </p:cNvSpPr>
          <p:nvPr>
            <p:ph type="ftr" sz="quarter" idx="11"/>
          </p:nvPr>
        </p:nvSpPr>
        <p:spPr/>
        <p:txBody>
          <a:bodyPr/>
          <a:lstStyle/>
          <a:p>
            <a:r>
              <a:rPr lang="en-GB" smtClean="0"/>
              <a:t>Ricardo Gonçalo - SUSY'16</a:t>
            </a:r>
            <a:endParaRPr lang="en-GB"/>
          </a:p>
        </p:txBody>
      </p:sp>
      <p:sp>
        <p:nvSpPr>
          <p:cNvPr id="7" name="Slide Number Placeholder 6"/>
          <p:cNvSpPr>
            <a:spLocks noGrp="1"/>
          </p:cNvSpPr>
          <p:nvPr>
            <p:ph type="sldNum" sz="quarter" idx="12"/>
          </p:nvPr>
        </p:nvSpPr>
        <p:spPr/>
        <p:txBody>
          <a:bodyPr/>
          <a:lstStyle/>
          <a:p>
            <a:fld id="{D5FF722C-CA73-F54B-B68D-F4FB7F20AD28}" type="slidenum">
              <a:rPr lang="en-GB" smtClean="0"/>
              <a:t>32</a:t>
            </a:fld>
            <a:endParaRPr lang="en-GB"/>
          </a:p>
        </p:txBody>
      </p:sp>
    </p:spTree>
    <p:extLst>
      <p:ext uri="{BB962C8B-B14F-4D97-AF65-F5344CB8AC3E}">
        <p14:creationId xmlns:p14="http://schemas.microsoft.com/office/powerpoint/2010/main" val="42292169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6304"/>
          </a:xfrm>
        </p:spPr>
        <p:txBody>
          <a:bodyPr>
            <a:normAutofit fontScale="90000"/>
          </a:bodyPr>
          <a:lstStyle/>
          <a:p>
            <a:r>
              <a:rPr lang="en-GB" dirty="0" smtClean="0">
                <a:solidFill>
                  <a:srgbClr val="FFFFFF"/>
                </a:solidFill>
              </a:rPr>
              <a:t>Event reconstruction</a:t>
            </a:r>
            <a:endParaRPr lang="en-GB" dirty="0">
              <a:solidFill>
                <a:srgbClr val="FFFFFF"/>
              </a:solidFill>
            </a:endParaRPr>
          </a:p>
        </p:txBody>
      </p:sp>
      <p:sp>
        <p:nvSpPr>
          <p:cNvPr id="3" name="Content Placeholder 2"/>
          <p:cNvSpPr>
            <a:spLocks noGrp="1"/>
          </p:cNvSpPr>
          <p:nvPr>
            <p:ph idx="1"/>
          </p:nvPr>
        </p:nvSpPr>
        <p:spPr>
          <a:xfrm>
            <a:off x="0" y="762001"/>
            <a:ext cx="8979647" cy="5991412"/>
          </a:xfrm>
        </p:spPr>
        <p:txBody>
          <a:bodyPr>
            <a:normAutofit fontScale="70000" lnSpcReduction="20000"/>
          </a:bodyPr>
          <a:lstStyle/>
          <a:p>
            <a:r>
              <a:rPr lang="en-GB" dirty="0" smtClean="0">
                <a:solidFill>
                  <a:schemeClr val="bg1"/>
                </a:solidFill>
              </a:rPr>
              <a:t>Electrons: </a:t>
            </a:r>
          </a:p>
          <a:p>
            <a:pPr lvl="1"/>
            <a:r>
              <a:rPr lang="en-GB" dirty="0" smtClean="0">
                <a:solidFill>
                  <a:schemeClr val="bg1"/>
                </a:solidFill>
              </a:rPr>
              <a:t>From charged tracks and electromagnetic calorimeter energy clusters for </a:t>
            </a:r>
            <a:r>
              <a:rPr lang="en-GB" dirty="0" err="1" smtClean="0">
                <a:solidFill>
                  <a:schemeClr val="bg1"/>
                </a:solidFill>
              </a:rPr>
              <a:t>p</a:t>
            </a:r>
            <a:r>
              <a:rPr lang="en-GB" baseline="-25000" dirty="0" err="1" smtClean="0">
                <a:solidFill>
                  <a:schemeClr val="bg1"/>
                </a:solidFill>
              </a:rPr>
              <a:t>T</a:t>
            </a:r>
            <a:r>
              <a:rPr lang="en-GB" dirty="0" smtClean="0">
                <a:solidFill>
                  <a:schemeClr val="bg1"/>
                </a:solidFill>
              </a:rPr>
              <a:t> &gt; 10 </a:t>
            </a:r>
            <a:r>
              <a:rPr lang="en-GB" dirty="0" err="1" smtClean="0">
                <a:solidFill>
                  <a:schemeClr val="bg1"/>
                </a:solidFill>
              </a:rPr>
              <a:t>GeV</a:t>
            </a:r>
            <a:endParaRPr lang="en-GB" dirty="0" smtClean="0">
              <a:solidFill>
                <a:schemeClr val="bg1"/>
              </a:solidFill>
            </a:endParaRPr>
          </a:p>
          <a:p>
            <a:pPr lvl="1"/>
            <a:r>
              <a:rPr lang="en-GB" dirty="0" smtClean="0">
                <a:solidFill>
                  <a:schemeClr val="bg1"/>
                </a:solidFill>
              </a:rPr>
              <a:t>Typically |</a:t>
            </a:r>
            <a:r>
              <a:rPr lang="en-GB" dirty="0" err="1" smtClean="0">
                <a:solidFill>
                  <a:schemeClr val="bg1"/>
                </a:solidFill>
              </a:rPr>
              <a:t>η</a:t>
            </a:r>
            <a:r>
              <a:rPr lang="en-GB" dirty="0" smtClean="0">
                <a:solidFill>
                  <a:schemeClr val="bg1"/>
                </a:solidFill>
              </a:rPr>
              <a:t>|&lt;2.47; may also reject barrel-</a:t>
            </a:r>
            <a:r>
              <a:rPr lang="en-GB" dirty="0" err="1" smtClean="0">
                <a:solidFill>
                  <a:schemeClr val="bg1"/>
                </a:solidFill>
              </a:rPr>
              <a:t>endcap</a:t>
            </a:r>
            <a:r>
              <a:rPr lang="en-GB" dirty="0" smtClean="0">
                <a:solidFill>
                  <a:schemeClr val="bg1"/>
                </a:solidFill>
              </a:rPr>
              <a:t> transition 1.37&lt;</a:t>
            </a:r>
            <a:r>
              <a:rPr lang="en-GB" dirty="0">
                <a:solidFill>
                  <a:schemeClr val="bg1"/>
                </a:solidFill>
              </a:rPr>
              <a:t>|</a:t>
            </a:r>
            <a:r>
              <a:rPr lang="en-GB" dirty="0" err="1">
                <a:solidFill>
                  <a:schemeClr val="bg1"/>
                </a:solidFill>
              </a:rPr>
              <a:t>η</a:t>
            </a:r>
            <a:r>
              <a:rPr lang="en-GB" dirty="0">
                <a:solidFill>
                  <a:schemeClr val="bg1"/>
                </a:solidFill>
              </a:rPr>
              <a:t>|</a:t>
            </a:r>
            <a:r>
              <a:rPr lang="en-GB" dirty="0" smtClean="0">
                <a:solidFill>
                  <a:schemeClr val="bg1"/>
                </a:solidFill>
              </a:rPr>
              <a:t>&lt;1.52</a:t>
            </a:r>
          </a:p>
          <a:p>
            <a:pPr lvl="1"/>
            <a:r>
              <a:rPr lang="en-GB" dirty="0" smtClean="0">
                <a:solidFill>
                  <a:schemeClr val="bg1"/>
                </a:solidFill>
              </a:rPr>
              <a:t>Isolation cuts on additional E</a:t>
            </a:r>
            <a:r>
              <a:rPr lang="en-GB" baseline="-25000" dirty="0" smtClean="0">
                <a:solidFill>
                  <a:schemeClr val="bg1"/>
                </a:solidFill>
              </a:rPr>
              <a:t>T</a:t>
            </a:r>
            <a:r>
              <a:rPr lang="en-GB" dirty="0" smtClean="0">
                <a:solidFill>
                  <a:schemeClr val="bg1"/>
                </a:solidFill>
              </a:rPr>
              <a:t> within ΔR = √(Δφ</a:t>
            </a:r>
            <a:r>
              <a:rPr lang="en-GB" baseline="30000" dirty="0" smtClean="0">
                <a:solidFill>
                  <a:schemeClr val="bg1"/>
                </a:solidFill>
              </a:rPr>
              <a:t>2</a:t>
            </a:r>
            <a:r>
              <a:rPr lang="en-GB" dirty="0" smtClean="0">
                <a:solidFill>
                  <a:schemeClr val="bg1"/>
                </a:solidFill>
              </a:rPr>
              <a:t>+Δη</a:t>
            </a:r>
            <a:r>
              <a:rPr lang="en-GB" baseline="30000" dirty="0" smtClean="0">
                <a:solidFill>
                  <a:schemeClr val="bg1"/>
                </a:solidFill>
              </a:rPr>
              <a:t>2</a:t>
            </a:r>
            <a:r>
              <a:rPr lang="en-GB" dirty="0" smtClean="0">
                <a:solidFill>
                  <a:schemeClr val="bg1"/>
                </a:solidFill>
              </a:rPr>
              <a:t>) = 0.2 of electron candidate must be </a:t>
            </a:r>
            <a:r>
              <a:rPr lang="en-GB" dirty="0">
                <a:solidFill>
                  <a:schemeClr val="bg1"/>
                </a:solidFill>
              </a:rPr>
              <a:t>&lt; 0.05xE</a:t>
            </a:r>
            <a:r>
              <a:rPr lang="en-GB" baseline="-25000" dirty="0">
                <a:solidFill>
                  <a:schemeClr val="bg1"/>
                </a:solidFill>
              </a:rPr>
              <a:t>T</a:t>
            </a:r>
            <a:r>
              <a:rPr lang="en-GB" baseline="30000" dirty="0">
                <a:solidFill>
                  <a:schemeClr val="bg1"/>
                </a:solidFill>
              </a:rPr>
              <a:t>e</a:t>
            </a:r>
            <a:r>
              <a:rPr lang="en-GB" dirty="0">
                <a:solidFill>
                  <a:schemeClr val="bg1"/>
                </a:solidFill>
              </a:rPr>
              <a:t> </a:t>
            </a:r>
            <a:r>
              <a:rPr lang="en-GB" dirty="0" smtClean="0">
                <a:solidFill>
                  <a:schemeClr val="bg1"/>
                </a:solidFill>
              </a:rPr>
              <a:t>– measured </a:t>
            </a:r>
            <a:r>
              <a:rPr lang="en-GB" dirty="0">
                <a:solidFill>
                  <a:schemeClr val="bg1"/>
                </a:solidFill>
              </a:rPr>
              <a:t>in </a:t>
            </a:r>
            <a:r>
              <a:rPr lang="en-GB" dirty="0" smtClean="0">
                <a:solidFill>
                  <a:schemeClr val="bg1"/>
                </a:solidFill>
              </a:rPr>
              <a:t>both calorimeter and tracks</a:t>
            </a:r>
            <a:endParaRPr lang="en-GB" baseline="-25000" dirty="0" smtClean="0">
              <a:solidFill>
                <a:schemeClr val="bg1"/>
              </a:solidFill>
            </a:endParaRPr>
          </a:p>
          <a:p>
            <a:pPr lvl="1"/>
            <a:r>
              <a:rPr lang="en-GB" dirty="0" smtClean="0">
                <a:solidFill>
                  <a:schemeClr val="bg1"/>
                </a:solidFill>
              </a:rPr>
              <a:t>Check track longitudinal and transverse impact parameters </a:t>
            </a:r>
            <a:r>
              <a:rPr lang="en-GB" dirty="0" err="1" smtClean="0">
                <a:solidFill>
                  <a:schemeClr val="bg1"/>
                </a:solidFill>
              </a:rPr>
              <a:t>wrt</a:t>
            </a:r>
            <a:r>
              <a:rPr lang="en-GB" dirty="0" smtClean="0">
                <a:solidFill>
                  <a:schemeClr val="bg1"/>
                </a:solidFill>
              </a:rPr>
              <a:t> event primary vertex</a:t>
            </a:r>
          </a:p>
          <a:p>
            <a:endParaRPr lang="en-GB" dirty="0" smtClean="0">
              <a:solidFill>
                <a:schemeClr val="bg1"/>
              </a:solidFill>
            </a:endParaRPr>
          </a:p>
          <a:p>
            <a:r>
              <a:rPr lang="en-GB" dirty="0" err="1" smtClean="0">
                <a:solidFill>
                  <a:schemeClr val="bg1"/>
                </a:solidFill>
              </a:rPr>
              <a:t>Muons</a:t>
            </a:r>
            <a:r>
              <a:rPr lang="en-GB" dirty="0" smtClean="0">
                <a:solidFill>
                  <a:schemeClr val="bg1"/>
                </a:solidFill>
              </a:rPr>
              <a:t>:</a:t>
            </a:r>
          </a:p>
          <a:p>
            <a:pPr lvl="1"/>
            <a:r>
              <a:rPr lang="en-GB" dirty="0">
                <a:solidFill>
                  <a:schemeClr val="bg1"/>
                </a:solidFill>
              </a:rPr>
              <a:t>From </a:t>
            </a:r>
            <a:r>
              <a:rPr lang="en-GB" dirty="0" smtClean="0">
                <a:solidFill>
                  <a:schemeClr val="bg1"/>
                </a:solidFill>
              </a:rPr>
              <a:t>combining inner-detector charged </a:t>
            </a:r>
            <a:r>
              <a:rPr lang="en-GB" dirty="0">
                <a:solidFill>
                  <a:schemeClr val="bg1"/>
                </a:solidFill>
              </a:rPr>
              <a:t>tracks </a:t>
            </a:r>
            <a:r>
              <a:rPr lang="en-GB" dirty="0" smtClean="0">
                <a:solidFill>
                  <a:schemeClr val="bg1"/>
                </a:solidFill>
              </a:rPr>
              <a:t>with </a:t>
            </a:r>
            <a:r>
              <a:rPr lang="en-GB" dirty="0" err="1" smtClean="0">
                <a:solidFill>
                  <a:schemeClr val="bg1"/>
                </a:solidFill>
              </a:rPr>
              <a:t>muon</a:t>
            </a:r>
            <a:r>
              <a:rPr lang="en-GB" dirty="0" smtClean="0">
                <a:solidFill>
                  <a:schemeClr val="bg1"/>
                </a:solidFill>
              </a:rPr>
              <a:t>-spectrometer tracks of segments for </a:t>
            </a:r>
            <a:r>
              <a:rPr lang="en-GB" dirty="0" err="1">
                <a:solidFill>
                  <a:schemeClr val="bg1"/>
                </a:solidFill>
              </a:rPr>
              <a:t>p</a:t>
            </a:r>
            <a:r>
              <a:rPr lang="en-GB" baseline="-25000" dirty="0" err="1">
                <a:solidFill>
                  <a:schemeClr val="bg1"/>
                </a:solidFill>
              </a:rPr>
              <a:t>T</a:t>
            </a:r>
            <a:r>
              <a:rPr lang="en-GB" dirty="0">
                <a:solidFill>
                  <a:schemeClr val="bg1"/>
                </a:solidFill>
              </a:rPr>
              <a:t> &gt; 10 </a:t>
            </a:r>
            <a:r>
              <a:rPr lang="en-GB" dirty="0" err="1" smtClean="0">
                <a:solidFill>
                  <a:schemeClr val="bg1"/>
                </a:solidFill>
              </a:rPr>
              <a:t>GeV</a:t>
            </a:r>
            <a:r>
              <a:rPr lang="en-GB" dirty="0" smtClean="0">
                <a:solidFill>
                  <a:schemeClr val="bg1"/>
                </a:solidFill>
              </a:rPr>
              <a:t> and </a:t>
            </a:r>
            <a:r>
              <a:rPr lang="en-GB" dirty="0">
                <a:solidFill>
                  <a:schemeClr val="bg1"/>
                </a:solidFill>
              </a:rPr>
              <a:t>|</a:t>
            </a:r>
            <a:r>
              <a:rPr lang="en-GB" dirty="0" err="1">
                <a:solidFill>
                  <a:schemeClr val="bg1"/>
                </a:solidFill>
              </a:rPr>
              <a:t>η</a:t>
            </a:r>
            <a:r>
              <a:rPr lang="en-GB" dirty="0">
                <a:solidFill>
                  <a:schemeClr val="bg1"/>
                </a:solidFill>
              </a:rPr>
              <a:t>|&lt;</a:t>
            </a:r>
            <a:r>
              <a:rPr lang="en-GB" dirty="0" smtClean="0">
                <a:solidFill>
                  <a:schemeClr val="bg1"/>
                </a:solidFill>
              </a:rPr>
              <a:t>2.50</a:t>
            </a:r>
          </a:p>
          <a:p>
            <a:pPr lvl="1"/>
            <a:r>
              <a:rPr lang="en-GB" dirty="0" smtClean="0">
                <a:solidFill>
                  <a:schemeClr val="bg1"/>
                </a:solidFill>
              </a:rPr>
              <a:t>Isolation </a:t>
            </a:r>
            <a:r>
              <a:rPr lang="en-GB" dirty="0">
                <a:solidFill>
                  <a:schemeClr val="bg1"/>
                </a:solidFill>
              </a:rPr>
              <a:t>cuts </a:t>
            </a:r>
            <a:r>
              <a:rPr lang="en-GB" dirty="0" smtClean="0">
                <a:solidFill>
                  <a:schemeClr val="bg1"/>
                </a:solidFill>
              </a:rPr>
              <a:t>of ΔR &gt; 0.04+(10GeV)/</a:t>
            </a:r>
            <a:r>
              <a:rPr lang="en-GB" dirty="0" err="1" smtClean="0">
                <a:solidFill>
                  <a:schemeClr val="bg1"/>
                </a:solidFill>
              </a:rPr>
              <a:t>p</a:t>
            </a:r>
            <a:r>
              <a:rPr lang="en-GB" baseline="-25000" dirty="0" err="1" smtClean="0">
                <a:solidFill>
                  <a:schemeClr val="bg1"/>
                </a:solidFill>
              </a:rPr>
              <a:t>T</a:t>
            </a:r>
            <a:r>
              <a:rPr lang="en-GB" baseline="30000" dirty="0" err="1" smtClean="0">
                <a:solidFill>
                  <a:schemeClr val="bg1"/>
                </a:solidFill>
              </a:rPr>
              <a:t>μ</a:t>
            </a:r>
            <a:r>
              <a:rPr lang="en-GB" dirty="0" smtClean="0">
                <a:solidFill>
                  <a:schemeClr val="bg1"/>
                </a:solidFill>
              </a:rPr>
              <a:t> from nearest jet</a:t>
            </a:r>
            <a:endParaRPr lang="en-GB" baseline="-25000" dirty="0">
              <a:solidFill>
                <a:schemeClr val="bg1"/>
              </a:solidFill>
            </a:endParaRPr>
          </a:p>
          <a:p>
            <a:pPr lvl="1"/>
            <a:r>
              <a:rPr lang="en-GB" dirty="0">
                <a:solidFill>
                  <a:schemeClr val="bg1"/>
                </a:solidFill>
              </a:rPr>
              <a:t>Check track longitudinal and transverse impact parameters </a:t>
            </a:r>
            <a:r>
              <a:rPr lang="en-GB" dirty="0" err="1">
                <a:solidFill>
                  <a:schemeClr val="bg1"/>
                </a:solidFill>
              </a:rPr>
              <a:t>wrt</a:t>
            </a:r>
            <a:r>
              <a:rPr lang="en-GB" dirty="0">
                <a:solidFill>
                  <a:schemeClr val="bg1"/>
                </a:solidFill>
              </a:rPr>
              <a:t> event primary vertex</a:t>
            </a:r>
          </a:p>
          <a:p>
            <a:endParaRPr lang="en-GB" dirty="0" smtClean="0">
              <a:solidFill>
                <a:schemeClr val="bg1"/>
              </a:solidFill>
            </a:endParaRPr>
          </a:p>
          <a:p>
            <a:r>
              <a:rPr lang="en-GB" dirty="0" err="1" smtClean="0">
                <a:solidFill>
                  <a:schemeClr val="bg1"/>
                </a:solidFill>
              </a:rPr>
              <a:t>Hadronically</a:t>
            </a:r>
            <a:r>
              <a:rPr lang="en-GB" dirty="0" smtClean="0">
                <a:solidFill>
                  <a:schemeClr val="bg1"/>
                </a:solidFill>
              </a:rPr>
              <a:t>-decaying </a:t>
            </a:r>
            <a:r>
              <a:rPr lang="en-GB" dirty="0" err="1" smtClean="0">
                <a:solidFill>
                  <a:schemeClr val="bg1"/>
                </a:solidFill>
              </a:rPr>
              <a:t>taus</a:t>
            </a:r>
            <a:r>
              <a:rPr lang="en-GB" dirty="0" smtClean="0">
                <a:solidFill>
                  <a:schemeClr val="bg1"/>
                </a:solidFill>
              </a:rPr>
              <a:t> (</a:t>
            </a:r>
            <a:r>
              <a:rPr lang="en-GB" dirty="0" err="1" smtClean="0">
                <a:solidFill>
                  <a:schemeClr val="bg1"/>
                </a:solidFill>
              </a:rPr>
              <a:t>τ</a:t>
            </a:r>
            <a:r>
              <a:rPr lang="en-GB" baseline="-25000" dirty="0" err="1" smtClean="0">
                <a:solidFill>
                  <a:schemeClr val="bg1"/>
                </a:solidFill>
              </a:rPr>
              <a:t>had</a:t>
            </a:r>
            <a:r>
              <a:rPr lang="en-GB" dirty="0" smtClean="0">
                <a:solidFill>
                  <a:schemeClr val="bg1"/>
                </a:solidFill>
              </a:rPr>
              <a:t>):</a:t>
            </a:r>
          </a:p>
          <a:p>
            <a:pPr lvl="1"/>
            <a:r>
              <a:rPr lang="en-GB" dirty="0" smtClean="0">
                <a:solidFill>
                  <a:schemeClr val="bg1"/>
                </a:solidFill>
              </a:rPr>
              <a:t>Combine calorimeter clusters and 1 or 3 </a:t>
            </a:r>
            <a:r>
              <a:rPr lang="en-GB" dirty="0">
                <a:solidFill>
                  <a:schemeClr val="bg1"/>
                </a:solidFill>
              </a:rPr>
              <a:t>inner-detector charged tracks </a:t>
            </a:r>
            <a:r>
              <a:rPr lang="en-GB" dirty="0" smtClean="0">
                <a:solidFill>
                  <a:schemeClr val="bg1"/>
                </a:solidFill>
              </a:rPr>
              <a:t>(total charge ±1) for </a:t>
            </a:r>
            <a:r>
              <a:rPr lang="en-GB" dirty="0" err="1" smtClean="0">
                <a:solidFill>
                  <a:schemeClr val="bg1"/>
                </a:solidFill>
              </a:rPr>
              <a:t>p</a:t>
            </a:r>
            <a:r>
              <a:rPr lang="en-GB" baseline="-25000" dirty="0" err="1" smtClean="0">
                <a:solidFill>
                  <a:schemeClr val="bg1"/>
                </a:solidFill>
              </a:rPr>
              <a:t>T</a:t>
            </a:r>
            <a:r>
              <a:rPr lang="en-GB" dirty="0" smtClean="0">
                <a:solidFill>
                  <a:schemeClr val="bg1"/>
                </a:solidFill>
              </a:rPr>
              <a:t> &gt; 25 </a:t>
            </a:r>
            <a:r>
              <a:rPr lang="en-GB" dirty="0" err="1" smtClean="0">
                <a:solidFill>
                  <a:schemeClr val="bg1"/>
                </a:solidFill>
              </a:rPr>
              <a:t>GeV</a:t>
            </a:r>
            <a:r>
              <a:rPr lang="en-GB" dirty="0" smtClean="0">
                <a:solidFill>
                  <a:schemeClr val="bg1"/>
                </a:solidFill>
              </a:rPr>
              <a:t> and </a:t>
            </a:r>
            <a:r>
              <a:rPr lang="en-GB" dirty="0">
                <a:solidFill>
                  <a:schemeClr val="bg1"/>
                </a:solidFill>
              </a:rPr>
              <a:t>|</a:t>
            </a:r>
            <a:r>
              <a:rPr lang="en-GB" dirty="0" err="1">
                <a:solidFill>
                  <a:schemeClr val="bg1"/>
                </a:solidFill>
              </a:rPr>
              <a:t>η</a:t>
            </a:r>
            <a:r>
              <a:rPr lang="en-GB" dirty="0">
                <a:solidFill>
                  <a:schemeClr val="bg1"/>
                </a:solidFill>
              </a:rPr>
              <a:t>|&lt;</a:t>
            </a:r>
            <a:r>
              <a:rPr lang="en-GB" dirty="0" smtClean="0">
                <a:solidFill>
                  <a:schemeClr val="bg1"/>
                </a:solidFill>
              </a:rPr>
              <a:t>2.47</a:t>
            </a:r>
          </a:p>
          <a:p>
            <a:pPr lvl="1"/>
            <a:r>
              <a:rPr lang="en-GB" dirty="0" smtClean="0">
                <a:solidFill>
                  <a:schemeClr val="bg1"/>
                </a:solidFill>
              </a:rPr>
              <a:t>Identification using two Boosted Decision Trees (BDT) to reject fake </a:t>
            </a:r>
            <a:r>
              <a:rPr lang="en-GB" dirty="0" err="1" smtClean="0">
                <a:solidFill>
                  <a:schemeClr val="bg1"/>
                </a:solidFill>
              </a:rPr>
              <a:t>taus</a:t>
            </a:r>
            <a:endParaRPr lang="en-GB" dirty="0" smtClean="0">
              <a:solidFill>
                <a:schemeClr val="bg1"/>
              </a:solidFill>
            </a:endParaRPr>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33</a:t>
            </a:fld>
            <a:endParaRPr lang="en-GB"/>
          </a:p>
        </p:txBody>
      </p:sp>
    </p:spTree>
    <p:extLst>
      <p:ext uri="{BB962C8B-B14F-4D97-AF65-F5344CB8AC3E}">
        <p14:creationId xmlns:p14="http://schemas.microsoft.com/office/powerpoint/2010/main" val="38593095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6304"/>
          </a:xfrm>
        </p:spPr>
        <p:txBody>
          <a:bodyPr>
            <a:normAutofit fontScale="90000"/>
          </a:bodyPr>
          <a:lstStyle/>
          <a:p>
            <a:r>
              <a:rPr lang="en-GB" dirty="0" smtClean="0">
                <a:solidFill>
                  <a:srgbClr val="FFFFFF"/>
                </a:solidFill>
              </a:rPr>
              <a:t>Event reconstruction</a:t>
            </a:r>
            <a:endParaRPr lang="en-GB" dirty="0">
              <a:solidFill>
                <a:srgbClr val="FFFFFF"/>
              </a:solidFill>
            </a:endParaRPr>
          </a:p>
        </p:txBody>
      </p:sp>
      <p:sp>
        <p:nvSpPr>
          <p:cNvPr id="3" name="Content Placeholder 2"/>
          <p:cNvSpPr>
            <a:spLocks noGrp="1"/>
          </p:cNvSpPr>
          <p:nvPr>
            <p:ph idx="1"/>
          </p:nvPr>
        </p:nvSpPr>
        <p:spPr>
          <a:xfrm>
            <a:off x="0" y="756304"/>
            <a:ext cx="8979647" cy="5444284"/>
          </a:xfrm>
        </p:spPr>
        <p:txBody>
          <a:bodyPr>
            <a:normAutofit fontScale="70000" lnSpcReduction="20000"/>
          </a:bodyPr>
          <a:lstStyle/>
          <a:p>
            <a:r>
              <a:rPr lang="en-GB" dirty="0" smtClean="0">
                <a:solidFill>
                  <a:schemeClr val="bg1"/>
                </a:solidFill>
              </a:rPr>
              <a:t>Jets in </a:t>
            </a:r>
            <a:r>
              <a:rPr lang="en-GB" dirty="0" err="1" smtClean="0">
                <a:solidFill>
                  <a:schemeClr val="bg1"/>
                </a:solidFill>
              </a:rPr>
              <a:t>multilepton</a:t>
            </a:r>
            <a:r>
              <a:rPr lang="en-GB" dirty="0" smtClean="0">
                <a:solidFill>
                  <a:schemeClr val="bg1"/>
                </a:solidFill>
              </a:rPr>
              <a:t> analysis:</a:t>
            </a:r>
          </a:p>
          <a:p>
            <a:pPr lvl="1"/>
            <a:r>
              <a:rPr lang="en-GB" dirty="0" smtClean="0">
                <a:solidFill>
                  <a:schemeClr val="bg1"/>
                </a:solidFill>
              </a:rPr>
              <a:t>Built within |</a:t>
            </a:r>
            <a:r>
              <a:rPr lang="en-GB" dirty="0" err="1">
                <a:solidFill>
                  <a:schemeClr val="bg1"/>
                </a:solidFill>
              </a:rPr>
              <a:t>η</a:t>
            </a:r>
            <a:r>
              <a:rPr lang="en-GB" dirty="0">
                <a:solidFill>
                  <a:schemeClr val="bg1"/>
                </a:solidFill>
              </a:rPr>
              <a:t>|</a:t>
            </a:r>
            <a:r>
              <a:rPr lang="en-GB" dirty="0" smtClean="0">
                <a:solidFill>
                  <a:schemeClr val="bg1"/>
                </a:solidFill>
              </a:rPr>
              <a:t>&lt;4.9 from calibrated calorimeter clusters with the anti-</a:t>
            </a:r>
            <a:r>
              <a:rPr lang="en-GB" dirty="0" err="1" smtClean="0">
                <a:solidFill>
                  <a:schemeClr val="bg1"/>
                </a:solidFill>
              </a:rPr>
              <a:t>k</a:t>
            </a:r>
            <a:r>
              <a:rPr lang="en-GB" baseline="-25000" dirty="0" err="1" smtClean="0">
                <a:solidFill>
                  <a:schemeClr val="bg1"/>
                </a:solidFill>
              </a:rPr>
              <a:t>T</a:t>
            </a:r>
            <a:r>
              <a:rPr lang="en-GB" dirty="0" smtClean="0">
                <a:solidFill>
                  <a:schemeClr val="bg1"/>
                </a:solidFill>
              </a:rPr>
              <a:t> algorithm with R parameter 0.4</a:t>
            </a:r>
          </a:p>
          <a:p>
            <a:pPr lvl="1"/>
            <a:r>
              <a:rPr lang="en-GB" dirty="0" smtClean="0">
                <a:solidFill>
                  <a:schemeClr val="bg1"/>
                </a:solidFill>
              </a:rPr>
              <a:t>Calibrated with (simulation based) factors and in-situ corrections for data/simulation differences</a:t>
            </a:r>
          </a:p>
          <a:p>
            <a:pPr lvl="1"/>
            <a:r>
              <a:rPr lang="en-GB" dirty="0" smtClean="0">
                <a:solidFill>
                  <a:schemeClr val="bg1"/>
                </a:solidFill>
              </a:rPr>
              <a:t>Typical cuts are </a:t>
            </a:r>
            <a:r>
              <a:rPr lang="en-GB" dirty="0" err="1">
                <a:solidFill>
                  <a:schemeClr val="bg1"/>
                </a:solidFill>
              </a:rPr>
              <a:t>p</a:t>
            </a:r>
            <a:r>
              <a:rPr lang="en-GB" baseline="-25000" dirty="0" err="1">
                <a:solidFill>
                  <a:schemeClr val="bg1"/>
                </a:solidFill>
              </a:rPr>
              <a:t>T</a:t>
            </a:r>
            <a:r>
              <a:rPr lang="en-GB" dirty="0">
                <a:solidFill>
                  <a:schemeClr val="bg1"/>
                </a:solidFill>
              </a:rPr>
              <a:t> &gt; 25 </a:t>
            </a:r>
            <a:r>
              <a:rPr lang="en-GB" dirty="0" err="1" smtClean="0">
                <a:solidFill>
                  <a:schemeClr val="bg1"/>
                </a:solidFill>
              </a:rPr>
              <a:t>GeV</a:t>
            </a:r>
            <a:r>
              <a:rPr lang="en-GB" dirty="0" smtClean="0">
                <a:solidFill>
                  <a:schemeClr val="bg1"/>
                </a:solidFill>
              </a:rPr>
              <a:t>; |</a:t>
            </a:r>
            <a:r>
              <a:rPr lang="en-GB" dirty="0" err="1">
                <a:solidFill>
                  <a:schemeClr val="bg1"/>
                </a:solidFill>
              </a:rPr>
              <a:t>η</a:t>
            </a:r>
            <a:r>
              <a:rPr lang="en-GB" dirty="0">
                <a:solidFill>
                  <a:schemeClr val="bg1"/>
                </a:solidFill>
              </a:rPr>
              <a:t>|&lt;</a:t>
            </a:r>
            <a:r>
              <a:rPr lang="en-GB" dirty="0" smtClean="0">
                <a:solidFill>
                  <a:schemeClr val="bg1"/>
                </a:solidFill>
              </a:rPr>
              <a:t>2.47 if requiring b-tagging</a:t>
            </a:r>
          </a:p>
          <a:p>
            <a:pPr lvl="1"/>
            <a:r>
              <a:rPr lang="en-GB" dirty="0" smtClean="0">
                <a:solidFill>
                  <a:schemeClr val="bg1"/>
                </a:solidFill>
              </a:rPr>
              <a:t>Pileup-cleaning: jets with </a:t>
            </a:r>
            <a:r>
              <a:rPr lang="en-GB" dirty="0" err="1">
                <a:solidFill>
                  <a:schemeClr val="bg1"/>
                </a:solidFill>
              </a:rPr>
              <a:t>p</a:t>
            </a:r>
            <a:r>
              <a:rPr lang="en-GB" baseline="-25000" dirty="0" err="1">
                <a:solidFill>
                  <a:schemeClr val="bg1"/>
                </a:solidFill>
              </a:rPr>
              <a:t>T</a:t>
            </a:r>
            <a:r>
              <a:rPr lang="en-GB" dirty="0">
                <a:solidFill>
                  <a:schemeClr val="bg1"/>
                </a:solidFill>
              </a:rPr>
              <a:t> </a:t>
            </a:r>
            <a:r>
              <a:rPr lang="en-GB" dirty="0" smtClean="0">
                <a:solidFill>
                  <a:schemeClr val="bg1"/>
                </a:solidFill>
              </a:rPr>
              <a:t>&lt; 50 </a:t>
            </a:r>
            <a:r>
              <a:rPr lang="en-GB" dirty="0" err="1" smtClean="0">
                <a:solidFill>
                  <a:schemeClr val="bg1"/>
                </a:solidFill>
              </a:rPr>
              <a:t>GeV</a:t>
            </a:r>
            <a:r>
              <a:rPr lang="en-GB" dirty="0" smtClean="0">
                <a:solidFill>
                  <a:schemeClr val="bg1"/>
                </a:solidFill>
              </a:rPr>
              <a:t> </a:t>
            </a:r>
            <a:r>
              <a:rPr lang="en-GB" dirty="0">
                <a:solidFill>
                  <a:schemeClr val="bg1"/>
                </a:solidFill>
              </a:rPr>
              <a:t>r</a:t>
            </a:r>
            <a:r>
              <a:rPr lang="en-GB" dirty="0" smtClean="0">
                <a:solidFill>
                  <a:schemeClr val="bg1"/>
                </a:solidFill>
              </a:rPr>
              <a:t>ejected if &gt;50% of their track-based </a:t>
            </a:r>
            <a:r>
              <a:rPr lang="en-GB" dirty="0" err="1" smtClean="0">
                <a:solidFill>
                  <a:schemeClr val="bg1"/>
                </a:solidFill>
              </a:rPr>
              <a:t>p</a:t>
            </a:r>
            <a:r>
              <a:rPr lang="en-GB" baseline="-25000" dirty="0" err="1" smtClean="0">
                <a:solidFill>
                  <a:schemeClr val="bg1"/>
                </a:solidFill>
              </a:rPr>
              <a:t>T</a:t>
            </a:r>
            <a:r>
              <a:rPr lang="en-GB" dirty="0" smtClean="0">
                <a:solidFill>
                  <a:schemeClr val="bg1"/>
                </a:solidFill>
              </a:rPr>
              <a:t> not from primary vertex</a:t>
            </a:r>
          </a:p>
          <a:p>
            <a:endParaRPr lang="en-GB" dirty="0" smtClean="0">
              <a:solidFill>
                <a:schemeClr val="bg1"/>
              </a:solidFill>
            </a:endParaRPr>
          </a:p>
          <a:p>
            <a:r>
              <a:rPr lang="en-GB" dirty="0" smtClean="0">
                <a:solidFill>
                  <a:schemeClr val="bg1"/>
                </a:solidFill>
              </a:rPr>
              <a:t>B-tagging:</a:t>
            </a:r>
          </a:p>
          <a:p>
            <a:pPr lvl="1"/>
            <a:r>
              <a:rPr lang="en-GB" dirty="0" smtClean="0">
                <a:solidFill>
                  <a:schemeClr val="bg1"/>
                </a:solidFill>
              </a:rPr>
              <a:t>Jets </a:t>
            </a:r>
            <a:r>
              <a:rPr lang="en-GB" dirty="0" err="1" smtClean="0">
                <a:solidFill>
                  <a:schemeClr val="bg1"/>
                </a:solidFill>
              </a:rPr>
              <a:t>containg</a:t>
            </a:r>
            <a:r>
              <a:rPr lang="en-GB" dirty="0" smtClean="0">
                <a:solidFill>
                  <a:schemeClr val="bg1"/>
                </a:solidFill>
              </a:rPr>
              <a:t> b-hadrons identified with multivariate discriminant combining track impact parameters with information from displaced decay vertices within jets</a:t>
            </a:r>
          </a:p>
          <a:p>
            <a:pPr lvl="1"/>
            <a:r>
              <a:rPr lang="en-GB" dirty="0" smtClean="0">
                <a:solidFill>
                  <a:schemeClr val="bg1"/>
                </a:solidFill>
              </a:rPr>
              <a:t>Typical algorithm tunes give efficiencies of 70% with </a:t>
            </a:r>
            <a:r>
              <a:rPr lang="en-GB" dirty="0" err="1" smtClean="0">
                <a:solidFill>
                  <a:schemeClr val="bg1"/>
                </a:solidFill>
              </a:rPr>
              <a:t>mis</a:t>
            </a:r>
            <a:r>
              <a:rPr lang="en-GB" dirty="0" smtClean="0">
                <a:solidFill>
                  <a:schemeClr val="bg1"/>
                </a:solidFill>
              </a:rPr>
              <a:t>-tag rates of around 1% for light-quark jets and 20% for c-hadrons</a:t>
            </a:r>
          </a:p>
          <a:p>
            <a:pPr lvl="1"/>
            <a:r>
              <a:rPr lang="en-GB" dirty="0" smtClean="0">
                <a:solidFill>
                  <a:schemeClr val="bg1"/>
                </a:solidFill>
              </a:rPr>
              <a:t>Other working points: b-tagging efficiency of 60%, 80% and 85%</a:t>
            </a:r>
          </a:p>
          <a:p>
            <a:pPr lvl="1"/>
            <a:r>
              <a:rPr lang="en-GB" dirty="0" smtClean="0">
                <a:solidFill>
                  <a:schemeClr val="bg1"/>
                </a:solidFill>
              </a:rPr>
              <a:t>Algorithm efficiency and </a:t>
            </a:r>
            <a:r>
              <a:rPr lang="en-GB" dirty="0" err="1" smtClean="0">
                <a:solidFill>
                  <a:schemeClr val="bg1"/>
                </a:solidFill>
              </a:rPr>
              <a:t>mis</a:t>
            </a:r>
            <a:r>
              <a:rPr lang="en-GB" dirty="0" smtClean="0">
                <a:solidFill>
                  <a:schemeClr val="bg1"/>
                </a:solidFill>
              </a:rPr>
              <a:t>-tag rates calibrated based on data measurements </a:t>
            </a:r>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34</a:t>
            </a:fld>
            <a:endParaRPr lang="en-GB"/>
          </a:p>
        </p:txBody>
      </p:sp>
    </p:spTree>
    <p:extLst>
      <p:ext uri="{BB962C8B-B14F-4D97-AF65-F5344CB8AC3E}">
        <p14:creationId xmlns:p14="http://schemas.microsoft.com/office/powerpoint/2010/main" val="27857285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56304"/>
          </a:xfrm>
        </p:spPr>
        <p:txBody>
          <a:bodyPr>
            <a:normAutofit fontScale="90000"/>
          </a:bodyPr>
          <a:lstStyle/>
          <a:p>
            <a:r>
              <a:rPr lang="en-GB" dirty="0" smtClean="0">
                <a:solidFill>
                  <a:srgbClr val="FFFFFF"/>
                </a:solidFill>
              </a:rPr>
              <a:t>Event reconstruction</a:t>
            </a:r>
            <a:endParaRPr lang="en-GB" dirty="0">
              <a:solidFill>
                <a:srgbClr val="FFFFFF"/>
              </a:solidFill>
            </a:endParaRPr>
          </a:p>
        </p:txBody>
      </p:sp>
      <p:sp>
        <p:nvSpPr>
          <p:cNvPr id="3" name="Content Placeholder 2"/>
          <p:cNvSpPr>
            <a:spLocks noGrp="1"/>
          </p:cNvSpPr>
          <p:nvPr>
            <p:ph idx="1"/>
          </p:nvPr>
        </p:nvSpPr>
        <p:spPr>
          <a:xfrm>
            <a:off x="0" y="756304"/>
            <a:ext cx="8979647" cy="5444284"/>
          </a:xfrm>
        </p:spPr>
        <p:txBody>
          <a:bodyPr>
            <a:normAutofit fontScale="70000" lnSpcReduction="20000"/>
          </a:bodyPr>
          <a:lstStyle/>
          <a:p>
            <a:r>
              <a:rPr lang="en-GB" dirty="0" smtClean="0">
                <a:solidFill>
                  <a:schemeClr val="bg1"/>
                </a:solidFill>
              </a:rPr>
              <a:t>Missing E</a:t>
            </a:r>
            <a:r>
              <a:rPr lang="en-GB" baseline="-25000" dirty="0" smtClean="0">
                <a:solidFill>
                  <a:schemeClr val="bg1"/>
                </a:solidFill>
              </a:rPr>
              <a:t>T</a:t>
            </a:r>
            <a:r>
              <a:rPr lang="en-GB" dirty="0" smtClean="0">
                <a:solidFill>
                  <a:schemeClr val="bg1"/>
                </a:solidFill>
              </a:rPr>
              <a:t>:</a:t>
            </a:r>
          </a:p>
          <a:p>
            <a:pPr lvl="1"/>
            <a:r>
              <a:rPr lang="en-GB" dirty="0" smtClean="0">
                <a:solidFill>
                  <a:schemeClr val="bg1"/>
                </a:solidFill>
              </a:rPr>
              <a:t>Calculated from calorimeter clusters</a:t>
            </a:r>
          </a:p>
          <a:p>
            <a:pPr lvl="1"/>
            <a:r>
              <a:rPr lang="en-GB" dirty="0" smtClean="0">
                <a:solidFill>
                  <a:schemeClr val="bg1"/>
                </a:solidFill>
              </a:rPr>
              <a:t>Corrections are applied to identified photons, electrons, </a:t>
            </a:r>
            <a:r>
              <a:rPr lang="en-GB" dirty="0" err="1" smtClean="0">
                <a:solidFill>
                  <a:schemeClr val="bg1"/>
                </a:solidFill>
              </a:rPr>
              <a:t>muons</a:t>
            </a:r>
            <a:r>
              <a:rPr lang="en-GB" dirty="0" smtClean="0">
                <a:solidFill>
                  <a:schemeClr val="bg1"/>
                </a:solidFill>
              </a:rPr>
              <a:t>, and jets </a:t>
            </a:r>
          </a:p>
          <a:p>
            <a:endParaRPr lang="en-GB" dirty="0" smtClean="0">
              <a:solidFill>
                <a:schemeClr val="bg1"/>
              </a:solidFill>
            </a:endParaRPr>
          </a:p>
          <a:p>
            <a:r>
              <a:rPr lang="en-GB" dirty="0" smtClean="0">
                <a:solidFill>
                  <a:schemeClr val="bg1"/>
                </a:solidFill>
              </a:rPr>
              <a:t>Photons in </a:t>
            </a:r>
            <a:r>
              <a:rPr lang="en-US" dirty="0">
                <a:solidFill>
                  <a:srgbClr val="FFFFFF"/>
                </a:solidFill>
              </a:rPr>
              <a:t>H→</a:t>
            </a:r>
            <a:r>
              <a:rPr lang="el-GR" dirty="0" smtClean="0">
                <a:solidFill>
                  <a:srgbClr val="FFFFFF"/>
                </a:solidFill>
              </a:rPr>
              <a:t>γγ</a:t>
            </a:r>
            <a:r>
              <a:rPr lang="en-US" dirty="0" smtClean="0">
                <a:solidFill>
                  <a:srgbClr val="FFFFFF"/>
                </a:solidFill>
              </a:rPr>
              <a:t> analysis</a:t>
            </a:r>
            <a:r>
              <a:rPr lang="en-GB" dirty="0" smtClean="0">
                <a:solidFill>
                  <a:schemeClr val="bg1"/>
                </a:solidFill>
              </a:rPr>
              <a:t>:</a:t>
            </a:r>
          </a:p>
          <a:p>
            <a:pPr lvl="1"/>
            <a:r>
              <a:rPr lang="en-GB" dirty="0">
                <a:solidFill>
                  <a:schemeClr val="bg1"/>
                </a:solidFill>
              </a:rPr>
              <a:t>From </a:t>
            </a:r>
            <a:r>
              <a:rPr lang="en-GB" dirty="0" smtClean="0">
                <a:solidFill>
                  <a:schemeClr val="bg1"/>
                </a:solidFill>
              </a:rPr>
              <a:t>electromagnetic </a:t>
            </a:r>
            <a:r>
              <a:rPr lang="en-GB" dirty="0">
                <a:solidFill>
                  <a:schemeClr val="bg1"/>
                </a:solidFill>
              </a:rPr>
              <a:t>calorimeter energy clusters for </a:t>
            </a:r>
            <a:r>
              <a:rPr lang="en-GB" dirty="0" err="1">
                <a:solidFill>
                  <a:schemeClr val="bg1"/>
                </a:solidFill>
              </a:rPr>
              <a:t>p</a:t>
            </a:r>
            <a:r>
              <a:rPr lang="en-GB" baseline="-25000" dirty="0" err="1">
                <a:solidFill>
                  <a:schemeClr val="bg1"/>
                </a:solidFill>
              </a:rPr>
              <a:t>T</a:t>
            </a:r>
            <a:r>
              <a:rPr lang="en-GB" dirty="0">
                <a:solidFill>
                  <a:schemeClr val="bg1"/>
                </a:solidFill>
              </a:rPr>
              <a:t> &gt; 10 </a:t>
            </a:r>
            <a:r>
              <a:rPr lang="en-GB" dirty="0" err="1" smtClean="0">
                <a:solidFill>
                  <a:schemeClr val="bg1"/>
                </a:solidFill>
              </a:rPr>
              <a:t>GeV</a:t>
            </a:r>
            <a:endParaRPr lang="en-GB" dirty="0" smtClean="0">
              <a:solidFill>
                <a:schemeClr val="bg1"/>
              </a:solidFill>
            </a:endParaRPr>
          </a:p>
          <a:p>
            <a:pPr lvl="1"/>
            <a:r>
              <a:rPr lang="en-GB" dirty="0" smtClean="0">
                <a:solidFill>
                  <a:schemeClr val="bg1"/>
                </a:solidFill>
              </a:rPr>
              <a:t>May match one or two tracks</a:t>
            </a:r>
          </a:p>
          <a:p>
            <a:pPr lvl="1"/>
            <a:r>
              <a:rPr lang="en-GB" dirty="0" smtClean="0">
                <a:solidFill>
                  <a:schemeClr val="bg1"/>
                </a:solidFill>
              </a:rPr>
              <a:t>Different energy calibration depends for clusters with tracks </a:t>
            </a:r>
            <a:endParaRPr lang="en-GB" dirty="0">
              <a:solidFill>
                <a:schemeClr val="bg1"/>
              </a:solidFill>
            </a:endParaRPr>
          </a:p>
          <a:p>
            <a:pPr lvl="1"/>
            <a:r>
              <a:rPr lang="en-GB" dirty="0">
                <a:solidFill>
                  <a:schemeClr val="bg1"/>
                </a:solidFill>
              </a:rPr>
              <a:t>Typically |</a:t>
            </a:r>
            <a:r>
              <a:rPr lang="en-GB" dirty="0" err="1">
                <a:solidFill>
                  <a:schemeClr val="bg1"/>
                </a:solidFill>
              </a:rPr>
              <a:t>η</a:t>
            </a:r>
            <a:r>
              <a:rPr lang="en-GB" dirty="0">
                <a:solidFill>
                  <a:schemeClr val="bg1"/>
                </a:solidFill>
              </a:rPr>
              <a:t>|&lt;</a:t>
            </a:r>
            <a:r>
              <a:rPr lang="en-GB" dirty="0" smtClean="0">
                <a:solidFill>
                  <a:schemeClr val="bg1"/>
                </a:solidFill>
              </a:rPr>
              <a:t>2.37 rejecting </a:t>
            </a:r>
            <a:r>
              <a:rPr lang="en-GB" dirty="0">
                <a:solidFill>
                  <a:schemeClr val="bg1"/>
                </a:solidFill>
              </a:rPr>
              <a:t>barrel-</a:t>
            </a:r>
            <a:r>
              <a:rPr lang="en-GB" dirty="0" err="1">
                <a:solidFill>
                  <a:schemeClr val="bg1"/>
                </a:solidFill>
              </a:rPr>
              <a:t>endcap</a:t>
            </a:r>
            <a:r>
              <a:rPr lang="en-GB" dirty="0">
                <a:solidFill>
                  <a:schemeClr val="bg1"/>
                </a:solidFill>
              </a:rPr>
              <a:t> transition 1.37&lt;|</a:t>
            </a:r>
            <a:r>
              <a:rPr lang="en-GB" dirty="0" err="1">
                <a:solidFill>
                  <a:schemeClr val="bg1"/>
                </a:solidFill>
              </a:rPr>
              <a:t>η</a:t>
            </a:r>
            <a:r>
              <a:rPr lang="en-GB" dirty="0">
                <a:solidFill>
                  <a:schemeClr val="bg1"/>
                </a:solidFill>
              </a:rPr>
              <a:t>|&lt;1.52</a:t>
            </a:r>
          </a:p>
          <a:p>
            <a:pPr lvl="1"/>
            <a:r>
              <a:rPr lang="en-GB" dirty="0">
                <a:solidFill>
                  <a:schemeClr val="bg1"/>
                </a:solidFill>
              </a:rPr>
              <a:t>Isolation cut on </a:t>
            </a:r>
            <a:r>
              <a:rPr lang="en-GB" dirty="0" smtClean="0">
                <a:solidFill>
                  <a:schemeClr val="bg1"/>
                </a:solidFill>
              </a:rPr>
              <a:t>track </a:t>
            </a:r>
            <a:r>
              <a:rPr lang="en-GB" dirty="0" err="1" smtClean="0">
                <a:solidFill>
                  <a:schemeClr val="bg1"/>
                </a:solidFill>
              </a:rPr>
              <a:t>p</a:t>
            </a:r>
            <a:r>
              <a:rPr lang="en-GB" baseline="-25000" dirty="0" err="1" smtClean="0">
                <a:solidFill>
                  <a:schemeClr val="bg1"/>
                </a:solidFill>
              </a:rPr>
              <a:t>T</a:t>
            </a:r>
            <a:r>
              <a:rPr lang="en-GB" dirty="0" smtClean="0">
                <a:solidFill>
                  <a:schemeClr val="bg1"/>
                </a:solidFill>
              </a:rPr>
              <a:t> </a:t>
            </a:r>
            <a:r>
              <a:rPr lang="en-GB" dirty="0">
                <a:solidFill>
                  <a:schemeClr val="bg1"/>
                </a:solidFill>
              </a:rPr>
              <a:t>within ΔR = √(Δφ</a:t>
            </a:r>
            <a:r>
              <a:rPr lang="en-GB" baseline="30000" dirty="0">
                <a:solidFill>
                  <a:schemeClr val="bg1"/>
                </a:solidFill>
              </a:rPr>
              <a:t>2</a:t>
            </a:r>
            <a:r>
              <a:rPr lang="en-GB" dirty="0">
                <a:solidFill>
                  <a:schemeClr val="bg1"/>
                </a:solidFill>
              </a:rPr>
              <a:t>+Δη</a:t>
            </a:r>
            <a:r>
              <a:rPr lang="en-GB" baseline="30000" dirty="0">
                <a:solidFill>
                  <a:schemeClr val="bg1"/>
                </a:solidFill>
              </a:rPr>
              <a:t>2</a:t>
            </a:r>
            <a:r>
              <a:rPr lang="en-GB" dirty="0">
                <a:solidFill>
                  <a:schemeClr val="bg1"/>
                </a:solidFill>
              </a:rPr>
              <a:t>) = </a:t>
            </a:r>
            <a:r>
              <a:rPr lang="en-GB" dirty="0" smtClean="0">
                <a:solidFill>
                  <a:schemeClr val="bg1"/>
                </a:solidFill>
              </a:rPr>
              <a:t>0.2 </a:t>
            </a:r>
            <a:r>
              <a:rPr lang="en-GB" dirty="0">
                <a:solidFill>
                  <a:schemeClr val="bg1"/>
                </a:solidFill>
              </a:rPr>
              <a:t>of photon candidate must be &lt; </a:t>
            </a:r>
            <a:r>
              <a:rPr lang="en-GB" dirty="0" smtClean="0">
                <a:solidFill>
                  <a:schemeClr val="bg1"/>
                </a:solidFill>
              </a:rPr>
              <a:t>2.6GeV (2.2GeV</a:t>
            </a:r>
            <a:r>
              <a:rPr lang="en-GB" dirty="0">
                <a:solidFill>
                  <a:schemeClr val="bg1"/>
                </a:solidFill>
              </a:rPr>
              <a:t>) for 8TeV (7TeV) data</a:t>
            </a:r>
            <a:endParaRPr lang="en-GB" baseline="-25000" dirty="0">
              <a:solidFill>
                <a:schemeClr val="bg1"/>
              </a:solidFill>
            </a:endParaRPr>
          </a:p>
          <a:p>
            <a:pPr lvl="1"/>
            <a:r>
              <a:rPr lang="en-GB" dirty="0" smtClean="0">
                <a:solidFill>
                  <a:schemeClr val="bg1"/>
                </a:solidFill>
              </a:rPr>
              <a:t>Isolation cut </a:t>
            </a:r>
            <a:r>
              <a:rPr lang="en-GB" dirty="0">
                <a:solidFill>
                  <a:schemeClr val="bg1"/>
                </a:solidFill>
              </a:rPr>
              <a:t>on additional E</a:t>
            </a:r>
            <a:r>
              <a:rPr lang="en-GB" baseline="-25000" dirty="0">
                <a:solidFill>
                  <a:schemeClr val="bg1"/>
                </a:solidFill>
              </a:rPr>
              <a:t>T</a:t>
            </a:r>
            <a:r>
              <a:rPr lang="en-GB" dirty="0">
                <a:solidFill>
                  <a:schemeClr val="bg1"/>
                </a:solidFill>
              </a:rPr>
              <a:t> within ΔR = √(Δφ</a:t>
            </a:r>
            <a:r>
              <a:rPr lang="en-GB" baseline="30000" dirty="0">
                <a:solidFill>
                  <a:schemeClr val="bg1"/>
                </a:solidFill>
              </a:rPr>
              <a:t>2</a:t>
            </a:r>
            <a:r>
              <a:rPr lang="en-GB" dirty="0">
                <a:solidFill>
                  <a:schemeClr val="bg1"/>
                </a:solidFill>
              </a:rPr>
              <a:t>+Δη</a:t>
            </a:r>
            <a:r>
              <a:rPr lang="en-GB" baseline="30000" dirty="0">
                <a:solidFill>
                  <a:schemeClr val="bg1"/>
                </a:solidFill>
              </a:rPr>
              <a:t>2</a:t>
            </a:r>
            <a:r>
              <a:rPr lang="en-GB" dirty="0">
                <a:solidFill>
                  <a:schemeClr val="bg1"/>
                </a:solidFill>
              </a:rPr>
              <a:t>) = </a:t>
            </a:r>
            <a:r>
              <a:rPr lang="en-GB" dirty="0" smtClean="0">
                <a:solidFill>
                  <a:schemeClr val="bg1"/>
                </a:solidFill>
              </a:rPr>
              <a:t>0.4 </a:t>
            </a:r>
            <a:r>
              <a:rPr lang="en-GB" dirty="0">
                <a:solidFill>
                  <a:schemeClr val="bg1"/>
                </a:solidFill>
              </a:rPr>
              <a:t>of </a:t>
            </a:r>
            <a:r>
              <a:rPr lang="en-GB" dirty="0" smtClean="0">
                <a:solidFill>
                  <a:schemeClr val="bg1"/>
                </a:solidFill>
              </a:rPr>
              <a:t>photon candidate </a:t>
            </a:r>
            <a:r>
              <a:rPr lang="en-GB" dirty="0">
                <a:solidFill>
                  <a:schemeClr val="bg1"/>
                </a:solidFill>
              </a:rPr>
              <a:t>must be &lt; </a:t>
            </a:r>
            <a:r>
              <a:rPr lang="en-GB" dirty="0" smtClean="0">
                <a:solidFill>
                  <a:schemeClr val="bg1"/>
                </a:solidFill>
              </a:rPr>
              <a:t>6GeV (5GeV) for 8TeV (7TeV) data</a:t>
            </a:r>
            <a:endParaRPr lang="en-GB" baseline="-25000" dirty="0">
              <a:solidFill>
                <a:schemeClr val="bg1"/>
              </a:solidFill>
            </a:endParaRPr>
          </a:p>
          <a:p>
            <a:pPr lvl="1"/>
            <a:r>
              <a:rPr lang="en-GB" dirty="0" smtClean="0">
                <a:solidFill>
                  <a:schemeClr val="bg1"/>
                </a:solidFill>
              </a:rPr>
              <a:t>Only 2-photon events retained</a:t>
            </a:r>
          </a:p>
          <a:p>
            <a:pPr lvl="1"/>
            <a:r>
              <a:rPr lang="en-GB" dirty="0" err="1" smtClean="0">
                <a:solidFill>
                  <a:schemeClr val="bg1"/>
                </a:solidFill>
              </a:rPr>
              <a:t>Diphoton</a:t>
            </a:r>
            <a:r>
              <a:rPr lang="en-GB" dirty="0" smtClean="0">
                <a:solidFill>
                  <a:schemeClr val="bg1"/>
                </a:solidFill>
              </a:rPr>
              <a:t> vertex reconstructed from longitudinal shower profile for un-converted photons, otherwise from conversion tracks, using Neural Net</a:t>
            </a:r>
            <a:endParaRPr lang="en-GB" dirty="0">
              <a:solidFill>
                <a:schemeClr val="bg1"/>
              </a:solidFill>
            </a:endParaRPr>
          </a:p>
          <a:p>
            <a:endParaRPr lang="en-GB" dirty="0" smtClean="0">
              <a:solidFill>
                <a:schemeClr val="bg1"/>
              </a:solidFill>
            </a:endParaRPr>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35</a:t>
            </a:fld>
            <a:endParaRPr lang="en-GB"/>
          </a:p>
        </p:txBody>
      </p:sp>
    </p:spTree>
    <p:extLst>
      <p:ext uri="{BB962C8B-B14F-4D97-AF65-F5344CB8AC3E}">
        <p14:creationId xmlns:p14="http://schemas.microsoft.com/office/powerpoint/2010/main" val="39703705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782444" y="3669611"/>
            <a:ext cx="3406916" cy="2799672"/>
          </a:xfrm>
          <a:prstGeom prst="rect">
            <a:avLst/>
          </a:prstGeom>
        </p:spPr>
      </p:pic>
      <p:sp>
        <p:nvSpPr>
          <p:cNvPr id="2" name="Title 1"/>
          <p:cNvSpPr>
            <a:spLocks noGrp="1"/>
          </p:cNvSpPr>
          <p:nvPr>
            <p:ph type="title"/>
          </p:nvPr>
        </p:nvSpPr>
        <p:spPr>
          <a:xfrm>
            <a:off x="457200" y="274638"/>
            <a:ext cx="4214972" cy="1418602"/>
          </a:xfrm>
        </p:spPr>
        <p:txBody>
          <a:bodyPr>
            <a:normAutofit/>
          </a:bodyPr>
          <a:lstStyle/>
          <a:p>
            <a:r>
              <a:rPr lang="en-GB" dirty="0" smtClean="0">
                <a:solidFill>
                  <a:srgbClr val="FFFFFF"/>
                </a:solidFill>
              </a:rPr>
              <a:t>CMS </a:t>
            </a:r>
            <a:r>
              <a:rPr lang="en-GB" dirty="0" err="1" smtClean="0">
                <a:solidFill>
                  <a:srgbClr val="FFFFFF"/>
                </a:solidFill>
              </a:rPr>
              <a:t>ttH</a:t>
            </a:r>
            <a:r>
              <a:rPr lang="en-GB" dirty="0" smtClean="0">
                <a:solidFill>
                  <a:srgbClr val="FFFFFF"/>
                </a:solidFill>
              </a:rPr>
              <a:t> results</a:t>
            </a:r>
            <a:endParaRPr lang="en-GB" dirty="0">
              <a:solidFill>
                <a:srgbClr val="FFFFFF"/>
              </a:solidFill>
            </a:endParaRPr>
          </a:p>
        </p:txBody>
      </p:sp>
      <p:sp>
        <p:nvSpPr>
          <p:cNvPr id="4" name="Date Placeholder 3"/>
          <p:cNvSpPr>
            <a:spLocks noGrp="1"/>
          </p:cNvSpPr>
          <p:nvPr>
            <p:ph type="dt" sz="half" idx="10"/>
          </p:nvPr>
        </p:nvSpPr>
        <p:spPr/>
        <p:txBody>
          <a:bodyPr/>
          <a:lstStyle/>
          <a:p>
            <a:r>
              <a:rPr lang="en-US" smtClean="0"/>
              <a:t>4/07/16</a:t>
            </a:r>
            <a:endParaRPr lang="en-GB"/>
          </a:p>
        </p:txBody>
      </p:sp>
      <p:sp>
        <p:nvSpPr>
          <p:cNvPr id="5" name="Footer Placeholder 4"/>
          <p:cNvSpPr>
            <a:spLocks noGrp="1"/>
          </p:cNvSpPr>
          <p:nvPr>
            <p:ph type="ftr" sz="quarter" idx="11"/>
          </p:nvPr>
        </p:nvSpPr>
        <p:spPr/>
        <p:txBody>
          <a:bodyPr/>
          <a:lstStyle/>
          <a:p>
            <a:r>
              <a:rPr lang="en-GB" smtClean="0"/>
              <a:t>Ricardo Gonçalo - SUSY'16</a:t>
            </a:r>
            <a:endParaRPr lang="en-GB"/>
          </a:p>
        </p:txBody>
      </p:sp>
      <p:sp>
        <p:nvSpPr>
          <p:cNvPr id="6" name="Slide Number Placeholder 5"/>
          <p:cNvSpPr>
            <a:spLocks noGrp="1"/>
          </p:cNvSpPr>
          <p:nvPr>
            <p:ph type="sldNum" sz="quarter" idx="12"/>
          </p:nvPr>
        </p:nvSpPr>
        <p:spPr/>
        <p:txBody>
          <a:bodyPr/>
          <a:lstStyle/>
          <a:p>
            <a:fld id="{D5FF722C-CA73-F54B-B68D-F4FB7F20AD28}" type="slidenum">
              <a:rPr lang="en-GB" smtClean="0"/>
              <a:t>36</a:t>
            </a:fld>
            <a:endParaRPr lang="en-GB"/>
          </a:p>
        </p:txBody>
      </p:sp>
      <p:grpSp>
        <p:nvGrpSpPr>
          <p:cNvPr id="10" name="Group 9"/>
          <p:cNvGrpSpPr/>
          <p:nvPr/>
        </p:nvGrpSpPr>
        <p:grpSpPr>
          <a:xfrm>
            <a:off x="-75601" y="3289201"/>
            <a:ext cx="3028611" cy="3180082"/>
            <a:chOff x="4488213" y="1454596"/>
            <a:chExt cx="3028611" cy="3180082"/>
          </a:xfrm>
        </p:grpSpPr>
        <p:pic>
          <p:nvPicPr>
            <p:cNvPr id="8" name="Picture 7"/>
            <p:cNvPicPr>
              <a:picLocks noChangeAspect="1"/>
            </p:cNvPicPr>
            <p:nvPr/>
          </p:nvPicPr>
          <p:blipFill>
            <a:blip r:embed="rId3"/>
            <a:stretch>
              <a:fillRect/>
            </a:stretch>
          </p:blipFill>
          <p:spPr>
            <a:xfrm>
              <a:off x="4488213" y="1835006"/>
              <a:ext cx="2918217" cy="2799672"/>
            </a:xfrm>
            <a:prstGeom prst="rect">
              <a:avLst/>
            </a:prstGeom>
          </p:spPr>
        </p:pic>
        <p:sp>
          <p:nvSpPr>
            <p:cNvPr id="9" name="TextBox 8"/>
            <p:cNvSpPr txBox="1"/>
            <p:nvPr/>
          </p:nvSpPr>
          <p:spPr>
            <a:xfrm>
              <a:off x="4718608" y="1454596"/>
              <a:ext cx="2798216" cy="369332"/>
            </a:xfrm>
            <a:prstGeom prst="rect">
              <a:avLst/>
            </a:prstGeom>
            <a:noFill/>
          </p:spPr>
          <p:txBody>
            <a:bodyPr wrap="square" rtlCol="0">
              <a:spAutoFit/>
            </a:bodyPr>
            <a:lstStyle/>
            <a:p>
              <a:r>
                <a:rPr lang="en-GB" dirty="0" smtClean="0">
                  <a:solidFill>
                    <a:srgbClr val="FFFFFF"/>
                  </a:solidFill>
                </a:rPr>
                <a:t>13TeV </a:t>
              </a:r>
              <a:r>
                <a:rPr lang="en-GB" dirty="0" err="1" smtClean="0">
                  <a:solidFill>
                    <a:srgbClr val="FFFFFF"/>
                  </a:solidFill>
                </a:rPr>
                <a:t>multilepton</a:t>
              </a:r>
              <a:endParaRPr lang="en-GB" dirty="0">
                <a:solidFill>
                  <a:srgbClr val="FFFFFF"/>
                </a:solidFill>
              </a:endParaRPr>
            </a:p>
          </p:txBody>
        </p:sp>
      </p:grpSp>
      <p:grpSp>
        <p:nvGrpSpPr>
          <p:cNvPr id="16" name="Group 15"/>
          <p:cNvGrpSpPr/>
          <p:nvPr/>
        </p:nvGrpSpPr>
        <p:grpSpPr>
          <a:xfrm>
            <a:off x="2832845" y="3316115"/>
            <a:ext cx="2958237" cy="3153168"/>
            <a:chOff x="5070805" y="4163927"/>
            <a:chExt cx="2958237" cy="3153168"/>
          </a:xfrm>
        </p:grpSpPr>
        <p:pic>
          <p:nvPicPr>
            <p:cNvPr id="14" name="Picture 13"/>
            <p:cNvPicPr>
              <a:picLocks noChangeAspect="1"/>
            </p:cNvPicPr>
            <p:nvPr/>
          </p:nvPicPr>
          <p:blipFill>
            <a:blip r:embed="rId4"/>
            <a:stretch>
              <a:fillRect/>
            </a:stretch>
          </p:blipFill>
          <p:spPr>
            <a:xfrm>
              <a:off x="5070805" y="4517423"/>
              <a:ext cx="2958237" cy="2799672"/>
            </a:xfrm>
            <a:prstGeom prst="rect">
              <a:avLst/>
            </a:prstGeom>
          </p:spPr>
        </p:pic>
        <p:sp>
          <p:nvSpPr>
            <p:cNvPr id="15" name="TextBox 14"/>
            <p:cNvSpPr txBox="1"/>
            <p:nvPr/>
          </p:nvSpPr>
          <p:spPr>
            <a:xfrm>
              <a:off x="5508496" y="4163927"/>
              <a:ext cx="2097014" cy="369332"/>
            </a:xfrm>
            <a:prstGeom prst="rect">
              <a:avLst/>
            </a:prstGeom>
            <a:noFill/>
          </p:spPr>
          <p:txBody>
            <a:bodyPr wrap="square" rtlCol="0">
              <a:spAutoFit/>
            </a:bodyPr>
            <a:lstStyle/>
            <a:p>
              <a:r>
                <a:rPr lang="en-GB" dirty="0" smtClean="0">
                  <a:solidFill>
                    <a:srgbClr val="FFFFFF"/>
                  </a:solidFill>
                </a:rPr>
                <a:t>13TeV H-&gt;bb</a:t>
              </a:r>
              <a:endParaRPr lang="en-GB" dirty="0">
                <a:solidFill>
                  <a:srgbClr val="FFFFFF"/>
                </a:solidFill>
              </a:endParaRPr>
            </a:p>
          </p:txBody>
        </p:sp>
      </p:grpSp>
      <p:sp>
        <p:nvSpPr>
          <p:cNvPr id="19" name="TextBox 18"/>
          <p:cNvSpPr txBox="1"/>
          <p:nvPr/>
        </p:nvSpPr>
        <p:spPr>
          <a:xfrm>
            <a:off x="6250432" y="3307122"/>
            <a:ext cx="2097014" cy="369332"/>
          </a:xfrm>
          <a:prstGeom prst="rect">
            <a:avLst/>
          </a:prstGeom>
          <a:noFill/>
        </p:spPr>
        <p:txBody>
          <a:bodyPr wrap="square" rtlCol="0">
            <a:spAutoFit/>
          </a:bodyPr>
          <a:lstStyle/>
          <a:p>
            <a:r>
              <a:rPr lang="en-GB" dirty="0" smtClean="0">
                <a:solidFill>
                  <a:srgbClr val="FFFFFF"/>
                </a:solidFill>
              </a:rPr>
              <a:t>13TeV combination</a:t>
            </a:r>
            <a:endParaRPr lang="en-GB" dirty="0">
              <a:solidFill>
                <a:srgbClr val="FFFFFF"/>
              </a:solidFill>
            </a:endParaRPr>
          </a:p>
        </p:txBody>
      </p:sp>
      <p:grpSp>
        <p:nvGrpSpPr>
          <p:cNvPr id="22" name="Group 21"/>
          <p:cNvGrpSpPr/>
          <p:nvPr/>
        </p:nvGrpSpPr>
        <p:grpSpPr>
          <a:xfrm>
            <a:off x="5124299" y="165562"/>
            <a:ext cx="4019701" cy="3014563"/>
            <a:chOff x="5124299" y="89972"/>
            <a:chExt cx="4019701" cy="3014563"/>
          </a:xfrm>
        </p:grpSpPr>
        <p:pic>
          <p:nvPicPr>
            <p:cNvPr id="20" name="Picture 19"/>
            <p:cNvPicPr>
              <a:picLocks noChangeAspect="1"/>
            </p:cNvPicPr>
            <p:nvPr/>
          </p:nvPicPr>
          <p:blipFill>
            <a:blip r:embed="rId5"/>
            <a:stretch>
              <a:fillRect/>
            </a:stretch>
          </p:blipFill>
          <p:spPr>
            <a:xfrm>
              <a:off x="5124299" y="498901"/>
              <a:ext cx="4019701" cy="2605634"/>
            </a:xfrm>
            <a:prstGeom prst="rect">
              <a:avLst/>
            </a:prstGeom>
          </p:spPr>
        </p:pic>
        <p:sp>
          <p:nvSpPr>
            <p:cNvPr id="21" name="TextBox 20"/>
            <p:cNvSpPr txBox="1"/>
            <p:nvPr/>
          </p:nvSpPr>
          <p:spPr>
            <a:xfrm>
              <a:off x="5124299" y="89972"/>
              <a:ext cx="3639307" cy="369332"/>
            </a:xfrm>
            <a:prstGeom prst="rect">
              <a:avLst/>
            </a:prstGeom>
            <a:noFill/>
          </p:spPr>
          <p:txBody>
            <a:bodyPr wrap="square" rtlCol="0">
              <a:spAutoFit/>
            </a:bodyPr>
            <a:lstStyle/>
            <a:p>
              <a:r>
                <a:rPr lang="en-GB" dirty="0" smtClean="0">
                  <a:solidFill>
                    <a:srgbClr val="FFFFFF"/>
                  </a:solidFill>
                </a:rPr>
                <a:t>7+8TeV combination: μ = 2.8 </a:t>
              </a:r>
              <a:r>
                <a:rPr lang="el-GR" dirty="0" smtClean="0">
                  <a:solidFill>
                    <a:srgbClr val="FFFFFF"/>
                  </a:solidFill>
                </a:rPr>
                <a:t>±</a:t>
              </a:r>
              <a:r>
                <a:rPr lang="en-GB" dirty="0" smtClean="0">
                  <a:solidFill>
                    <a:srgbClr val="FFFFFF"/>
                  </a:solidFill>
                </a:rPr>
                <a:t> 1.0</a:t>
              </a:r>
              <a:endParaRPr lang="el-GR" dirty="0">
                <a:solidFill>
                  <a:srgbClr val="FFFFFF"/>
                </a:solidFill>
              </a:endParaRPr>
            </a:p>
          </p:txBody>
        </p:sp>
      </p:grpSp>
      <p:sp>
        <p:nvSpPr>
          <p:cNvPr id="23" name="TextBox 22"/>
          <p:cNvSpPr txBox="1"/>
          <p:nvPr/>
        </p:nvSpPr>
        <p:spPr>
          <a:xfrm>
            <a:off x="457200" y="1416241"/>
            <a:ext cx="4638339" cy="276999"/>
          </a:xfrm>
          <a:prstGeom prst="rect">
            <a:avLst/>
          </a:prstGeom>
          <a:noFill/>
        </p:spPr>
        <p:txBody>
          <a:bodyPr wrap="square" rtlCol="0">
            <a:spAutoFit/>
          </a:bodyPr>
          <a:lstStyle/>
          <a:p>
            <a:r>
              <a:rPr lang="en-GB" sz="1200" dirty="0">
                <a:solidFill>
                  <a:srgbClr val="FFFFFF"/>
                </a:solidFill>
              </a:rPr>
              <a:t>https://</a:t>
            </a:r>
            <a:r>
              <a:rPr lang="en-GB" sz="1200" dirty="0" err="1">
                <a:solidFill>
                  <a:srgbClr val="FFFFFF"/>
                </a:solidFill>
              </a:rPr>
              <a:t>twiki.cern.ch</a:t>
            </a:r>
            <a:r>
              <a:rPr lang="en-GB" sz="1200" dirty="0">
                <a:solidFill>
                  <a:srgbClr val="FFFFFF"/>
                </a:solidFill>
              </a:rPr>
              <a:t>/</a:t>
            </a:r>
            <a:r>
              <a:rPr lang="en-GB" sz="1200" dirty="0" err="1">
                <a:solidFill>
                  <a:srgbClr val="FFFFFF"/>
                </a:solidFill>
              </a:rPr>
              <a:t>twiki</a:t>
            </a:r>
            <a:r>
              <a:rPr lang="en-GB" sz="1200" dirty="0">
                <a:solidFill>
                  <a:srgbClr val="FFFFFF"/>
                </a:solidFill>
              </a:rPr>
              <a:t>/bin/view/</a:t>
            </a:r>
            <a:r>
              <a:rPr lang="en-GB" sz="1200" dirty="0" err="1">
                <a:solidFill>
                  <a:srgbClr val="FFFFFF"/>
                </a:solidFill>
              </a:rPr>
              <a:t>CMSPublic</a:t>
            </a:r>
            <a:r>
              <a:rPr lang="en-GB" sz="1200" dirty="0">
                <a:solidFill>
                  <a:srgbClr val="FFFFFF"/>
                </a:solidFill>
              </a:rPr>
              <a:t>/</a:t>
            </a:r>
            <a:r>
              <a:rPr lang="en-GB" sz="1200" dirty="0" err="1">
                <a:solidFill>
                  <a:srgbClr val="FFFFFF"/>
                </a:solidFill>
              </a:rPr>
              <a:t>PhysicsResultsHIG</a:t>
            </a:r>
            <a:endParaRPr lang="en-GB" sz="1200" dirty="0">
              <a:solidFill>
                <a:srgbClr val="FFFFFF"/>
              </a:solidFill>
            </a:endParaRPr>
          </a:p>
        </p:txBody>
      </p:sp>
    </p:spTree>
    <p:extLst>
      <p:ext uri="{BB962C8B-B14F-4D97-AF65-F5344CB8AC3E}">
        <p14:creationId xmlns:p14="http://schemas.microsoft.com/office/powerpoint/2010/main" val="3356835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506"/>
            <a:ext cx="8229600" cy="691647"/>
          </a:xfrm>
        </p:spPr>
        <p:txBody>
          <a:bodyPr>
            <a:normAutofit fontScale="90000"/>
          </a:bodyPr>
          <a:lstStyle/>
          <a:p>
            <a:r>
              <a:rPr lang="en-US" dirty="0" err="1" smtClean="0">
                <a:solidFill>
                  <a:srgbClr val="FFFFFF"/>
                </a:solidFill>
              </a:rPr>
              <a:t>ttH</a:t>
            </a:r>
            <a:r>
              <a:rPr lang="en-US" dirty="0" smtClean="0">
                <a:solidFill>
                  <a:srgbClr val="FFFFFF"/>
                </a:solidFill>
              </a:rPr>
              <a:t>, H→</a:t>
            </a:r>
            <a:r>
              <a:rPr lang="el-GR" dirty="0" smtClean="0">
                <a:solidFill>
                  <a:srgbClr val="FFFFFF"/>
                </a:solidFill>
              </a:rPr>
              <a:t>γγ</a:t>
            </a:r>
            <a:r>
              <a:rPr lang="en-US" dirty="0" smtClean="0">
                <a:solidFill>
                  <a:srgbClr val="FFFFFF"/>
                </a:solidFill>
              </a:rPr>
              <a:t> analysis</a:t>
            </a:r>
            <a:endParaRPr lang="en-GB" dirty="0">
              <a:solidFill>
                <a:srgbClr val="FFFFFF"/>
              </a:solidFill>
            </a:endParaRPr>
          </a:p>
        </p:txBody>
      </p:sp>
      <p:sp>
        <p:nvSpPr>
          <p:cNvPr id="3" name="Content Placeholder 2"/>
          <p:cNvSpPr>
            <a:spLocks noGrp="1"/>
          </p:cNvSpPr>
          <p:nvPr>
            <p:ph idx="1"/>
          </p:nvPr>
        </p:nvSpPr>
        <p:spPr>
          <a:xfrm>
            <a:off x="38357" y="1068455"/>
            <a:ext cx="6012820" cy="4116137"/>
          </a:xfrm>
        </p:spPr>
        <p:txBody>
          <a:bodyPr>
            <a:normAutofit fontScale="55000" lnSpcReduction="20000"/>
          </a:bodyPr>
          <a:lstStyle/>
          <a:p>
            <a:r>
              <a:rPr lang="en-GB" dirty="0" smtClean="0">
                <a:solidFill>
                  <a:srgbClr val="FFFFFF"/>
                </a:solidFill>
              </a:rPr>
              <a:t>Analysis targets </a:t>
            </a:r>
            <a:r>
              <a:rPr lang="en-GB" dirty="0" err="1" smtClean="0">
                <a:solidFill>
                  <a:srgbClr val="FFFFFF"/>
                </a:solidFill>
              </a:rPr>
              <a:t>ttH</a:t>
            </a:r>
            <a:r>
              <a:rPr lang="en-GB" dirty="0" smtClean="0">
                <a:solidFill>
                  <a:srgbClr val="FFFFFF"/>
                </a:solidFill>
              </a:rPr>
              <a:t> and </a:t>
            </a:r>
            <a:r>
              <a:rPr lang="en-GB" dirty="0" err="1" smtClean="0">
                <a:solidFill>
                  <a:srgbClr val="FFFFFF"/>
                </a:solidFill>
              </a:rPr>
              <a:t>tH</a:t>
            </a:r>
            <a:r>
              <a:rPr lang="en-GB" dirty="0" smtClean="0">
                <a:solidFill>
                  <a:srgbClr val="FFFFFF"/>
                </a:solidFill>
              </a:rPr>
              <a:t> production (</a:t>
            </a:r>
            <a:r>
              <a:rPr lang="en-GB" dirty="0" err="1" smtClean="0">
                <a:solidFill>
                  <a:srgbClr val="FFFFFF"/>
                </a:solidFill>
              </a:rPr>
              <a:t>tHqb</a:t>
            </a:r>
            <a:r>
              <a:rPr lang="en-GB" dirty="0" smtClean="0">
                <a:solidFill>
                  <a:srgbClr val="FFFFFF"/>
                </a:solidFill>
              </a:rPr>
              <a:t>, </a:t>
            </a:r>
            <a:r>
              <a:rPr lang="en-GB" dirty="0" err="1" smtClean="0">
                <a:solidFill>
                  <a:srgbClr val="FFFFFF"/>
                </a:solidFill>
              </a:rPr>
              <a:t>tHW</a:t>
            </a:r>
            <a:r>
              <a:rPr lang="en-GB" dirty="0" smtClean="0">
                <a:solidFill>
                  <a:srgbClr val="FFFFFF"/>
                </a:solidFill>
              </a:rPr>
              <a:t>)</a:t>
            </a:r>
          </a:p>
          <a:p>
            <a:r>
              <a:rPr lang="en-US" dirty="0" smtClean="0">
                <a:solidFill>
                  <a:srgbClr val="FFFFFF"/>
                </a:solidFill>
              </a:rPr>
              <a:t>Data: 4.5 </a:t>
            </a:r>
            <a:r>
              <a:rPr lang="en-US" dirty="0">
                <a:solidFill>
                  <a:srgbClr val="FFFFFF"/>
                </a:solidFill>
              </a:rPr>
              <a:t>fb</a:t>
            </a:r>
            <a:r>
              <a:rPr lang="en-US" baseline="30000" dirty="0">
                <a:solidFill>
                  <a:srgbClr val="FFFFFF"/>
                </a:solidFill>
              </a:rPr>
              <a:t>-1</a:t>
            </a:r>
            <a:r>
              <a:rPr lang="en-US" dirty="0">
                <a:solidFill>
                  <a:srgbClr val="FFFFFF"/>
                </a:solidFill>
              </a:rPr>
              <a:t> </a:t>
            </a:r>
            <a:r>
              <a:rPr lang="en-US" dirty="0" smtClean="0">
                <a:solidFill>
                  <a:srgbClr val="FFFFFF"/>
                </a:solidFill>
              </a:rPr>
              <a:t>at </a:t>
            </a:r>
            <a:r>
              <a:rPr lang="en-US" dirty="0">
                <a:solidFill>
                  <a:srgbClr val="FFFFFF"/>
                </a:solidFill>
              </a:rPr>
              <a:t>√s = </a:t>
            </a:r>
            <a:r>
              <a:rPr lang="en-US" dirty="0" smtClean="0">
                <a:solidFill>
                  <a:srgbClr val="FFFFFF"/>
                </a:solidFill>
              </a:rPr>
              <a:t>7 </a:t>
            </a:r>
            <a:r>
              <a:rPr lang="en-US" dirty="0" err="1" smtClean="0">
                <a:solidFill>
                  <a:srgbClr val="FFFFFF"/>
                </a:solidFill>
              </a:rPr>
              <a:t>TeV</a:t>
            </a:r>
            <a:r>
              <a:rPr lang="en-US" dirty="0" smtClean="0">
                <a:solidFill>
                  <a:srgbClr val="FFFFFF"/>
                </a:solidFill>
              </a:rPr>
              <a:t> and 20 </a:t>
            </a:r>
            <a:r>
              <a:rPr lang="en-US" dirty="0">
                <a:solidFill>
                  <a:srgbClr val="FFFFFF"/>
                </a:solidFill>
              </a:rPr>
              <a:t>fb</a:t>
            </a:r>
            <a:r>
              <a:rPr lang="en-US" baseline="30000" dirty="0">
                <a:solidFill>
                  <a:srgbClr val="FFFFFF"/>
                </a:solidFill>
              </a:rPr>
              <a:t>-1</a:t>
            </a:r>
            <a:r>
              <a:rPr lang="en-US" dirty="0">
                <a:solidFill>
                  <a:srgbClr val="FFFFFF"/>
                </a:solidFill>
              </a:rPr>
              <a:t> </a:t>
            </a:r>
            <a:r>
              <a:rPr lang="en-US" dirty="0" smtClean="0">
                <a:solidFill>
                  <a:srgbClr val="FFFFFF"/>
                </a:solidFill>
              </a:rPr>
              <a:t>at </a:t>
            </a:r>
            <a:r>
              <a:rPr lang="en-US" dirty="0">
                <a:solidFill>
                  <a:srgbClr val="FFFFFF"/>
                </a:solidFill>
              </a:rPr>
              <a:t>√s = 8 </a:t>
            </a:r>
            <a:r>
              <a:rPr lang="en-US" dirty="0" err="1">
                <a:solidFill>
                  <a:srgbClr val="FFFFFF"/>
                </a:solidFill>
              </a:rPr>
              <a:t>TeV</a:t>
            </a:r>
            <a:endParaRPr lang="en-US" dirty="0">
              <a:solidFill>
                <a:srgbClr val="FFFFFF"/>
              </a:solidFill>
            </a:endParaRPr>
          </a:p>
          <a:p>
            <a:r>
              <a:rPr lang="en-GB" dirty="0">
                <a:solidFill>
                  <a:srgbClr val="FFFFFF"/>
                </a:solidFill>
              </a:rPr>
              <a:t>Very small BR</a:t>
            </a:r>
            <a:r>
              <a:rPr lang="el-GR" dirty="0">
                <a:solidFill>
                  <a:schemeClr val="bg1"/>
                </a:solidFill>
              </a:rPr>
              <a:t>(H → γγ)</a:t>
            </a:r>
            <a:r>
              <a:rPr lang="en-US" dirty="0">
                <a:solidFill>
                  <a:schemeClr val="bg1"/>
                </a:solidFill>
              </a:rPr>
              <a:t> =</a:t>
            </a:r>
            <a:r>
              <a:rPr lang="el-GR" dirty="0">
                <a:solidFill>
                  <a:schemeClr val="bg1"/>
                </a:solidFill>
              </a:rPr>
              <a:t> </a:t>
            </a:r>
            <a:r>
              <a:rPr lang="en-GB" dirty="0">
                <a:solidFill>
                  <a:srgbClr val="FFFFFF"/>
                </a:solidFill>
              </a:rPr>
              <a:t>0.0023</a:t>
            </a:r>
          </a:p>
          <a:p>
            <a:pPr lvl="1"/>
            <a:r>
              <a:rPr lang="en-GB" dirty="0">
                <a:solidFill>
                  <a:srgbClr val="FFFFFF"/>
                </a:solidFill>
              </a:rPr>
              <a:t>Event yields: ≈0.2 at </a:t>
            </a:r>
            <a:r>
              <a:rPr lang="en-US" dirty="0">
                <a:solidFill>
                  <a:srgbClr val="FFFFFF"/>
                </a:solidFill>
              </a:rPr>
              <a:t>7 </a:t>
            </a:r>
            <a:r>
              <a:rPr lang="en-US" dirty="0" err="1">
                <a:solidFill>
                  <a:srgbClr val="FFFFFF"/>
                </a:solidFill>
              </a:rPr>
              <a:t>TeV</a:t>
            </a:r>
            <a:r>
              <a:rPr lang="en-US" dirty="0">
                <a:solidFill>
                  <a:srgbClr val="FFFFFF"/>
                </a:solidFill>
              </a:rPr>
              <a:t>; </a:t>
            </a:r>
            <a:r>
              <a:rPr lang="en-GB" dirty="0">
                <a:solidFill>
                  <a:srgbClr val="FFFFFF"/>
                </a:solidFill>
              </a:rPr>
              <a:t>≈</a:t>
            </a:r>
            <a:r>
              <a:rPr lang="en-US" dirty="0">
                <a:solidFill>
                  <a:srgbClr val="FFFFFF"/>
                </a:solidFill>
              </a:rPr>
              <a:t>1 at 8 </a:t>
            </a:r>
            <a:r>
              <a:rPr lang="en-US" dirty="0" err="1">
                <a:solidFill>
                  <a:srgbClr val="FFFFFF"/>
                </a:solidFill>
              </a:rPr>
              <a:t>TeV</a:t>
            </a:r>
            <a:r>
              <a:rPr lang="en-US" dirty="0">
                <a:solidFill>
                  <a:srgbClr val="FFFFFF"/>
                </a:solidFill>
              </a:rPr>
              <a:t> </a:t>
            </a:r>
          </a:p>
          <a:p>
            <a:pPr lvl="1"/>
            <a:r>
              <a:rPr lang="en-GB" dirty="0" smtClean="0">
                <a:solidFill>
                  <a:srgbClr val="FFFFFF"/>
                </a:solidFill>
              </a:rPr>
              <a:t>But good </a:t>
            </a:r>
            <a:r>
              <a:rPr lang="en-GB" dirty="0">
                <a:solidFill>
                  <a:srgbClr val="FFFFFF"/>
                </a:solidFill>
              </a:rPr>
              <a:t>di-photon mass resolution and small </a:t>
            </a:r>
            <a:r>
              <a:rPr lang="en-GB" dirty="0" smtClean="0">
                <a:solidFill>
                  <a:srgbClr val="FFFFFF"/>
                </a:solidFill>
              </a:rPr>
              <a:t>backgrounds</a:t>
            </a:r>
          </a:p>
          <a:p>
            <a:r>
              <a:rPr lang="en-GB" dirty="0" smtClean="0">
                <a:solidFill>
                  <a:srgbClr val="FFFFFF"/>
                </a:solidFill>
              </a:rPr>
              <a:t>Analysis driven by </a:t>
            </a:r>
            <a:r>
              <a:rPr lang="en-GB" dirty="0" err="1" smtClean="0">
                <a:solidFill>
                  <a:srgbClr val="FFFFFF"/>
                </a:solidFill>
              </a:rPr>
              <a:t>ttH</a:t>
            </a:r>
            <a:r>
              <a:rPr lang="en-GB" dirty="0" smtClean="0">
                <a:solidFill>
                  <a:srgbClr val="FFFFFF"/>
                </a:solidFill>
              </a:rPr>
              <a:t>, but cuts loose enough to accommodate </a:t>
            </a:r>
            <a:r>
              <a:rPr lang="en-GB" dirty="0" err="1" smtClean="0">
                <a:solidFill>
                  <a:srgbClr val="FFFFFF"/>
                </a:solidFill>
              </a:rPr>
              <a:t>tH</a:t>
            </a:r>
            <a:r>
              <a:rPr lang="en-GB" dirty="0" smtClean="0">
                <a:solidFill>
                  <a:srgbClr val="FFFFFF"/>
                </a:solidFill>
              </a:rPr>
              <a:t> </a:t>
            </a:r>
            <a:endParaRPr lang="en-US" dirty="0" smtClean="0">
              <a:solidFill>
                <a:srgbClr val="FFFFFF"/>
              </a:solidFill>
            </a:endParaRPr>
          </a:p>
          <a:p>
            <a:pPr lvl="1"/>
            <a:r>
              <a:rPr lang="en-US" dirty="0" smtClean="0">
                <a:solidFill>
                  <a:srgbClr val="FFFFFF"/>
                </a:solidFill>
              </a:rPr>
              <a:t>Efficiency </a:t>
            </a:r>
            <a:r>
              <a:rPr lang="en-GB" dirty="0" smtClean="0">
                <a:solidFill>
                  <a:srgbClr val="FFFFFF"/>
                </a:solidFill>
              </a:rPr>
              <a:t>≈15</a:t>
            </a:r>
            <a:r>
              <a:rPr lang="en-GB" dirty="0">
                <a:solidFill>
                  <a:srgbClr val="FFFFFF"/>
                </a:solidFill>
              </a:rPr>
              <a:t>% for </a:t>
            </a:r>
            <a:r>
              <a:rPr lang="en-GB" dirty="0" err="1" smtClean="0">
                <a:solidFill>
                  <a:srgbClr val="FFFFFF"/>
                </a:solidFill>
              </a:rPr>
              <a:t>ttH</a:t>
            </a:r>
            <a:r>
              <a:rPr lang="en-GB" dirty="0" smtClean="0">
                <a:solidFill>
                  <a:srgbClr val="FFFFFF"/>
                </a:solidFill>
              </a:rPr>
              <a:t>, </a:t>
            </a:r>
            <a:r>
              <a:rPr lang="en-GB" dirty="0">
                <a:solidFill>
                  <a:srgbClr val="FFFFFF"/>
                </a:solidFill>
              </a:rPr>
              <a:t>≈</a:t>
            </a:r>
            <a:r>
              <a:rPr lang="en-GB" dirty="0" smtClean="0">
                <a:solidFill>
                  <a:srgbClr val="FFFFFF"/>
                </a:solidFill>
              </a:rPr>
              <a:t>6</a:t>
            </a:r>
            <a:r>
              <a:rPr lang="en-GB" dirty="0">
                <a:solidFill>
                  <a:srgbClr val="FFFFFF"/>
                </a:solidFill>
              </a:rPr>
              <a:t>% to </a:t>
            </a:r>
            <a:r>
              <a:rPr lang="en-GB" dirty="0" smtClean="0">
                <a:solidFill>
                  <a:srgbClr val="FFFFFF"/>
                </a:solidFill>
              </a:rPr>
              <a:t>12% for </a:t>
            </a:r>
            <a:r>
              <a:rPr lang="en-GB" dirty="0" err="1" smtClean="0">
                <a:solidFill>
                  <a:srgbClr val="FFFFFF"/>
                </a:solidFill>
              </a:rPr>
              <a:t>tH</a:t>
            </a:r>
            <a:endParaRPr lang="en-GB" dirty="0">
              <a:solidFill>
                <a:srgbClr val="FFFFFF"/>
              </a:solidFill>
            </a:endParaRPr>
          </a:p>
          <a:p>
            <a:r>
              <a:rPr lang="en-GB" dirty="0" smtClean="0">
                <a:solidFill>
                  <a:srgbClr val="FFFFFF"/>
                </a:solidFill>
              </a:rPr>
              <a:t>Selection:</a:t>
            </a:r>
          </a:p>
          <a:p>
            <a:r>
              <a:rPr lang="en-GB" dirty="0" smtClean="0">
                <a:solidFill>
                  <a:srgbClr val="FFFFFF"/>
                </a:solidFill>
              </a:rPr>
              <a:t>2 photons with 105 </a:t>
            </a:r>
            <a:r>
              <a:rPr lang="en-GB" dirty="0" err="1" smtClean="0">
                <a:solidFill>
                  <a:srgbClr val="FFFFFF"/>
                </a:solidFill>
              </a:rPr>
              <a:t>GeV</a:t>
            </a:r>
            <a:r>
              <a:rPr lang="en-GB" dirty="0" smtClean="0">
                <a:solidFill>
                  <a:srgbClr val="FFFFFF"/>
                </a:solidFill>
              </a:rPr>
              <a:t> &lt; m</a:t>
            </a:r>
            <a:r>
              <a:rPr lang="el-GR" baseline="-25000" dirty="0" smtClean="0">
                <a:solidFill>
                  <a:srgbClr val="FFFFFF"/>
                </a:solidFill>
              </a:rPr>
              <a:t>γγ</a:t>
            </a:r>
            <a:r>
              <a:rPr lang="en-US" dirty="0" smtClean="0">
                <a:solidFill>
                  <a:srgbClr val="FFFFFF"/>
                </a:solidFill>
              </a:rPr>
              <a:t> &lt; 160 </a:t>
            </a:r>
            <a:r>
              <a:rPr lang="en-US" dirty="0" err="1" smtClean="0">
                <a:solidFill>
                  <a:srgbClr val="FFFFFF"/>
                </a:solidFill>
              </a:rPr>
              <a:t>GeV</a:t>
            </a:r>
            <a:endParaRPr lang="en-US" dirty="0" smtClean="0">
              <a:solidFill>
                <a:srgbClr val="FFFFFF"/>
              </a:solidFill>
            </a:endParaRPr>
          </a:p>
          <a:p>
            <a:pPr lvl="1"/>
            <a:r>
              <a:rPr lang="en-US" dirty="0" err="1" smtClean="0">
                <a:solidFill>
                  <a:srgbClr val="FFFFFF"/>
                </a:solidFill>
              </a:rPr>
              <a:t>Diphoton</a:t>
            </a:r>
            <a:r>
              <a:rPr lang="en-US" dirty="0" smtClean="0">
                <a:solidFill>
                  <a:srgbClr val="FFFFFF"/>
                </a:solidFill>
              </a:rPr>
              <a:t> vertex reconstructed from longitudinal shower profile (un-converted) or tracks (converted photons) </a:t>
            </a:r>
          </a:p>
          <a:p>
            <a:pPr lvl="1"/>
            <a:r>
              <a:rPr lang="en-US" dirty="0" smtClean="0">
                <a:solidFill>
                  <a:srgbClr val="FFFFFF"/>
                </a:solidFill>
              </a:rPr>
              <a:t>Leading (</a:t>
            </a:r>
            <a:r>
              <a:rPr lang="en-US" dirty="0" err="1" smtClean="0">
                <a:solidFill>
                  <a:srgbClr val="FFFFFF"/>
                </a:solidFill>
              </a:rPr>
              <a:t>subleading</a:t>
            </a:r>
            <a:r>
              <a:rPr lang="en-US" dirty="0" smtClean="0">
                <a:solidFill>
                  <a:srgbClr val="FFFFFF"/>
                </a:solidFill>
              </a:rPr>
              <a:t>) photon: E</a:t>
            </a:r>
            <a:r>
              <a:rPr lang="en-US" baseline="-25000" dirty="0" smtClean="0">
                <a:solidFill>
                  <a:srgbClr val="FFFFFF"/>
                </a:solidFill>
              </a:rPr>
              <a:t>T</a:t>
            </a:r>
            <a:r>
              <a:rPr lang="en-US" dirty="0" smtClean="0">
                <a:solidFill>
                  <a:srgbClr val="FFFFFF"/>
                </a:solidFill>
              </a:rPr>
              <a:t> &gt; 0.35 x </a:t>
            </a:r>
            <a:r>
              <a:rPr lang="en-GB" dirty="0">
                <a:solidFill>
                  <a:srgbClr val="FFFFFF"/>
                </a:solidFill>
              </a:rPr>
              <a:t>m</a:t>
            </a:r>
            <a:r>
              <a:rPr lang="el-GR" baseline="-25000" dirty="0">
                <a:solidFill>
                  <a:srgbClr val="FFFFFF"/>
                </a:solidFill>
              </a:rPr>
              <a:t>γγ</a:t>
            </a:r>
            <a:r>
              <a:rPr lang="en-US" dirty="0">
                <a:solidFill>
                  <a:srgbClr val="FFFFFF"/>
                </a:solidFill>
              </a:rPr>
              <a:t> </a:t>
            </a:r>
            <a:r>
              <a:rPr lang="en-US" dirty="0" smtClean="0">
                <a:solidFill>
                  <a:srgbClr val="FFFFFF"/>
                </a:solidFill>
              </a:rPr>
              <a:t>(0.25 </a:t>
            </a:r>
            <a:r>
              <a:rPr lang="en-US" dirty="0">
                <a:solidFill>
                  <a:srgbClr val="FFFFFF"/>
                </a:solidFill>
              </a:rPr>
              <a:t>x </a:t>
            </a:r>
            <a:r>
              <a:rPr lang="en-GB" dirty="0" smtClean="0">
                <a:solidFill>
                  <a:srgbClr val="FFFFFF"/>
                </a:solidFill>
              </a:rPr>
              <a:t>m</a:t>
            </a:r>
            <a:r>
              <a:rPr lang="el-GR" baseline="-25000" dirty="0" smtClean="0">
                <a:solidFill>
                  <a:srgbClr val="FFFFFF"/>
                </a:solidFill>
              </a:rPr>
              <a:t>γγ</a:t>
            </a:r>
            <a:r>
              <a:rPr lang="en-US" dirty="0" smtClean="0">
                <a:solidFill>
                  <a:srgbClr val="FFFFFF"/>
                </a:solidFill>
              </a:rPr>
              <a:t>)</a:t>
            </a:r>
          </a:p>
          <a:p>
            <a:r>
              <a:rPr lang="en-US" dirty="0" smtClean="0">
                <a:solidFill>
                  <a:srgbClr val="FFFFFF"/>
                </a:solidFill>
              </a:rPr>
              <a:t>2 event categories:</a:t>
            </a:r>
            <a:endParaRPr lang="en-GB" dirty="0" smtClean="0">
              <a:solidFill>
                <a:srgbClr val="FFFFFF"/>
              </a:solidFill>
            </a:endParaRPr>
          </a:p>
          <a:p>
            <a:pPr lvl="1"/>
            <a:r>
              <a:rPr lang="en-GB" dirty="0" err="1" smtClean="0">
                <a:solidFill>
                  <a:srgbClr val="FFFFFF"/>
                </a:solidFill>
              </a:rPr>
              <a:t>Leptonic</a:t>
            </a:r>
            <a:r>
              <a:rPr lang="en-GB" dirty="0" smtClean="0">
                <a:solidFill>
                  <a:srgbClr val="FFFFFF"/>
                </a:solidFill>
              </a:rPr>
              <a:t>: ≥ 1 e/μ + ≥ 1 b-tagged jet + </a:t>
            </a:r>
            <a:r>
              <a:rPr lang="en-GB" dirty="0" err="1" smtClean="0">
                <a:solidFill>
                  <a:srgbClr val="FFFFFF"/>
                </a:solidFill>
              </a:rPr>
              <a:t>E</a:t>
            </a:r>
            <a:r>
              <a:rPr lang="en-GB" baseline="-25000" dirty="0" err="1" smtClean="0">
                <a:solidFill>
                  <a:srgbClr val="FFFFFF"/>
                </a:solidFill>
              </a:rPr>
              <a:t>T</a:t>
            </a:r>
            <a:r>
              <a:rPr lang="en-GB" baseline="30000" dirty="0" err="1" smtClean="0">
                <a:solidFill>
                  <a:srgbClr val="FFFFFF"/>
                </a:solidFill>
              </a:rPr>
              <a:t>miss</a:t>
            </a:r>
            <a:r>
              <a:rPr lang="en-GB" baseline="30000" dirty="0" smtClean="0">
                <a:solidFill>
                  <a:srgbClr val="FFFFFF"/>
                </a:solidFill>
              </a:rPr>
              <a:t> </a:t>
            </a:r>
            <a:r>
              <a:rPr lang="en-GB" dirty="0" smtClean="0">
                <a:solidFill>
                  <a:srgbClr val="FFFFFF"/>
                </a:solidFill>
              </a:rPr>
              <a:t>&gt; 20 </a:t>
            </a:r>
            <a:r>
              <a:rPr lang="en-GB" dirty="0" err="1" smtClean="0">
                <a:solidFill>
                  <a:srgbClr val="FFFFFF"/>
                </a:solidFill>
              </a:rPr>
              <a:t>GeV</a:t>
            </a:r>
            <a:r>
              <a:rPr lang="en-GB" dirty="0" smtClean="0">
                <a:solidFill>
                  <a:srgbClr val="FFFFFF"/>
                </a:solidFill>
              </a:rPr>
              <a:t>; </a:t>
            </a:r>
            <a:r>
              <a:rPr lang="en-GB" dirty="0" err="1" smtClean="0">
                <a:solidFill>
                  <a:srgbClr val="FFFFFF"/>
                </a:solidFill>
              </a:rPr>
              <a:t>m</a:t>
            </a:r>
            <a:r>
              <a:rPr lang="en-GB" baseline="-25000" dirty="0" err="1" smtClean="0">
                <a:solidFill>
                  <a:srgbClr val="FFFFFF"/>
                </a:solidFill>
                <a:latin typeface="Brush Script Std"/>
                <a:cs typeface="Brush Script Std"/>
              </a:rPr>
              <a:t>l</a:t>
            </a:r>
            <a:r>
              <a:rPr lang="en-GB" baseline="-25000" dirty="0" err="1" smtClean="0">
                <a:solidFill>
                  <a:srgbClr val="FFFFFF"/>
                </a:solidFill>
              </a:rPr>
              <a:t>e</a:t>
            </a:r>
            <a:r>
              <a:rPr lang="en-GB" dirty="0" smtClean="0">
                <a:solidFill>
                  <a:srgbClr val="FFFFFF"/>
                </a:solidFill>
              </a:rPr>
              <a:t> ≠ </a:t>
            </a:r>
            <a:r>
              <a:rPr lang="en-GB" dirty="0" err="1" smtClean="0">
                <a:solidFill>
                  <a:srgbClr val="FFFFFF"/>
                </a:solidFill>
              </a:rPr>
              <a:t>m</a:t>
            </a:r>
            <a:r>
              <a:rPr lang="en-GB" baseline="-25000" dirty="0" err="1" smtClean="0">
                <a:solidFill>
                  <a:srgbClr val="FFFFFF"/>
                </a:solidFill>
              </a:rPr>
              <a:t>Z</a:t>
            </a:r>
            <a:r>
              <a:rPr lang="en-GB" dirty="0" smtClean="0">
                <a:solidFill>
                  <a:srgbClr val="FFFFFF"/>
                </a:solidFill>
              </a:rPr>
              <a:t> </a:t>
            </a:r>
            <a:endParaRPr lang="en-GB" dirty="0">
              <a:solidFill>
                <a:srgbClr val="FFFFFF"/>
              </a:solidFill>
            </a:endParaRPr>
          </a:p>
          <a:p>
            <a:pPr lvl="1"/>
            <a:r>
              <a:rPr lang="en-GB" dirty="0" err="1" smtClean="0">
                <a:solidFill>
                  <a:srgbClr val="FFFFFF"/>
                </a:solidFill>
              </a:rPr>
              <a:t>Hadronic</a:t>
            </a:r>
            <a:r>
              <a:rPr lang="en-GB" dirty="0" smtClean="0">
                <a:solidFill>
                  <a:srgbClr val="FFFFFF"/>
                </a:solidFill>
              </a:rPr>
              <a:t>: no e or μ; high jet and b-tag multiplicity</a:t>
            </a:r>
          </a:p>
          <a:p>
            <a:endParaRPr lang="en-GB" dirty="0">
              <a:solidFill>
                <a:srgbClr val="FFFFFF"/>
              </a:solidFill>
            </a:endParaRPr>
          </a:p>
          <a:p>
            <a:endParaRPr lang="en-GB" dirty="0">
              <a:solidFill>
                <a:srgbClr val="FFFFFF"/>
              </a:solidFill>
            </a:endParaRPr>
          </a:p>
        </p:txBody>
      </p:sp>
      <p:grpSp>
        <p:nvGrpSpPr>
          <p:cNvPr id="17" name="Group 16"/>
          <p:cNvGrpSpPr/>
          <p:nvPr/>
        </p:nvGrpSpPr>
        <p:grpSpPr>
          <a:xfrm>
            <a:off x="8475" y="5094943"/>
            <a:ext cx="6251877" cy="1351056"/>
            <a:chOff x="-51289" y="5214471"/>
            <a:chExt cx="6251877" cy="1351056"/>
          </a:xfrm>
        </p:grpSpPr>
        <p:pic>
          <p:nvPicPr>
            <p:cNvPr id="14" name="Picture 13"/>
            <p:cNvPicPr>
              <a:picLocks noChangeAspect="1"/>
            </p:cNvPicPr>
            <p:nvPr/>
          </p:nvPicPr>
          <p:blipFill>
            <a:blip r:embed="rId2"/>
            <a:stretch>
              <a:fillRect/>
            </a:stretch>
          </p:blipFill>
          <p:spPr>
            <a:xfrm>
              <a:off x="-51289" y="5519645"/>
              <a:ext cx="6251877" cy="1045882"/>
            </a:xfrm>
            <a:prstGeom prst="rect">
              <a:avLst/>
            </a:prstGeom>
          </p:spPr>
        </p:pic>
        <p:sp>
          <p:nvSpPr>
            <p:cNvPr id="15" name="TextBox 14"/>
            <p:cNvSpPr txBox="1"/>
            <p:nvPr/>
          </p:nvSpPr>
          <p:spPr>
            <a:xfrm>
              <a:off x="2241176" y="5214471"/>
              <a:ext cx="3302000" cy="338554"/>
            </a:xfrm>
            <a:prstGeom prst="rect">
              <a:avLst/>
            </a:prstGeom>
            <a:solidFill>
              <a:schemeClr val="bg1"/>
            </a:solidFill>
          </p:spPr>
          <p:txBody>
            <a:bodyPr wrap="square" rtlCol="0">
              <a:spAutoFit/>
            </a:bodyPr>
            <a:lstStyle/>
            <a:p>
              <a:pPr algn="ctr"/>
              <a:r>
                <a:rPr lang="en-GB" sz="1600" dirty="0" smtClean="0">
                  <a:solidFill>
                    <a:schemeClr val="tx1">
                      <a:lumMod val="65000"/>
                      <a:lumOff val="35000"/>
                    </a:schemeClr>
                  </a:solidFill>
                  <a:latin typeface="Times"/>
                  <a:cs typeface="Times"/>
                </a:rPr>
                <a:t>% of signal </a:t>
              </a:r>
              <a:endParaRPr lang="en-GB" sz="1600" dirty="0">
                <a:solidFill>
                  <a:schemeClr val="tx1">
                    <a:lumMod val="65000"/>
                    <a:lumOff val="35000"/>
                  </a:schemeClr>
                </a:solidFill>
                <a:latin typeface="Times"/>
                <a:cs typeface="Times"/>
              </a:endParaRPr>
            </a:p>
          </p:txBody>
        </p:sp>
      </p:grpSp>
      <p:grpSp>
        <p:nvGrpSpPr>
          <p:cNvPr id="24" name="Group 23"/>
          <p:cNvGrpSpPr/>
          <p:nvPr/>
        </p:nvGrpSpPr>
        <p:grpSpPr>
          <a:xfrm>
            <a:off x="6227597" y="1090706"/>
            <a:ext cx="2916403" cy="5354359"/>
            <a:chOff x="6227597" y="1090706"/>
            <a:chExt cx="2916403" cy="5354359"/>
          </a:xfrm>
        </p:grpSpPr>
        <p:sp>
          <p:nvSpPr>
            <p:cNvPr id="23" name="Rectangle 22"/>
            <p:cNvSpPr/>
            <p:nvPr/>
          </p:nvSpPr>
          <p:spPr>
            <a:xfrm>
              <a:off x="6227597" y="1090706"/>
              <a:ext cx="2916403" cy="53489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0" name="Group 19"/>
            <p:cNvGrpSpPr/>
            <p:nvPr/>
          </p:nvGrpSpPr>
          <p:grpSpPr>
            <a:xfrm>
              <a:off x="6379894" y="1282194"/>
              <a:ext cx="2506976" cy="5162871"/>
              <a:chOff x="6200588" y="1170666"/>
              <a:chExt cx="2745077" cy="5378588"/>
            </a:xfrm>
          </p:grpSpPr>
          <p:grpSp>
            <p:nvGrpSpPr>
              <p:cNvPr id="10" name="Group 9"/>
              <p:cNvGrpSpPr/>
              <p:nvPr/>
            </p:nvGrpSpPr>
            <p:grpSpPr>
              <a:xfrm>
                <a:off x="6200588" y="1170666"/>
                <a:ext cx="2730136" cy="1892277"/>
                <a:chOff x="4377765" y="1170665"/>
                <a:chExt cx="2730136" cy="1892277"/>
              </a:xfrm>
            </p:grpSpPr>
            <p:grpSp>
              <p:nvGrpSpPr>
                <p:cNvPr id="8" name="Group 7"/>
                <p:cNvGrpSpPr/>
                <p:nvPr/>
              </p:nvGrpSpPr>
              <p:grpSpPr>
                <a:xfrm>
                  <a:off x="4571999" y="1170666"/>
                  <a:ext cx="2535902" cy="1892276"/>
                  <a:chOff x="4571999" y="878590"/>
                  <a:chExt cx="2535902" cy="1892276"/>
                </a:xfrm>
              </p:grpSpPr>
              <p:sp>
                <p:nvSpPr>
                  <p:cNvPr id="7" name="Rectangle 6"/>
                  <p:cNvSpPr/>
                  <p:nvPr/>
                </p:nvSpPr>
                <p:spPr>
                  <a:xfrm>
                    <a:off x="4571999" y="878590"/>
                    <a:ext cx="2535902" cy="189227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5681828" y="1201648"/>
                    <a:ext cx="1426073" cy="1212476"/>
                  </a:xfrm>
                  <a:prstGeom prst="rect">
                    <a:avLst/>
                  </a:prstGeom>
                </p:spPr>
              </p:pic>
            </p:grpSp>
            <p:pic>
              <p:nvPicPr>
                <p:cNvPr id="9" name="Picture 8"/>
                <p:cNvPicPr>
                  <a:picLocks noChangeAspect="1"/>
                </p:cNvPicPr>
                <p:nvPr/>
              </p:nvPicPr>
              <p:blipFill>
                <a:blip r:embed="rId4"/>
                <a:stretch>
                  <a:fillRect/>
                </a:stretch>
              </p:blipFill>
              <p:spPr>
                <a:xfrm>
                  <a:off x="4377765" y="1170665"/>
                  <a:ext cx="1808378" cy="1892276"/>
                </a:xfrm>
                <a:prstGeom prst="rect">
                  <a:avLst/>
                </a:prstGeom>
              </p:spPr>
            </p:pic>
          </p:grpSp>
          <p:pic>
            <p:nvPicPr>
              <p:cNvPr id="18" name="Picture 17"/>
              <p:cNvPicPr>
                <a:picLocks noChangeAspect="1"/>
              </p:cNvPicPr>
              <p:nvPr/>
            </p:nvPicPr>
            <p:blipFill>
              <a:blip r:embed="rId3"/>
              <a:stretch>
                <a:fillRect/>
              </a:stretch>
            </p:blipFill>
            <p:spPr>
              <a:xfrm>
                <a:off x="7519592" y="3339299"/>
                <a:ext cx="1426073" cy="1212476"/>
              </a:xfrm>
              <a:prstGeom prst="rect">
                <a:avLst/>
              </a:prstGeom>
            </p:spPr>
          </p:pic>
          <p:pic>
            <p:nvPicPr>
              <p:cNvPr id="11" name="Picture 10"/>
              <p:cNvPicPr>
                <a:picLocks noChangeAspect="1"/>
              </p:cNvPicPr>
              <p:nvPr/>
            </p:nvPicPr>
            <p:blipFill>
              <a:blip r:embed="rId5"/>
              <a:stretch>
                <a:fillRect/>
              </a:stretch>
            </p:blipFill>
            <p:spPr>
              <a:xfrm>
                <a:off x="6394822" y="3620376"/>
                <a:ext cx="1614144" cy="1080810"/>
              </a:xfrm>
              <a:prstGeom prst="rect">
                <a:avLst/>
              </a:prstGeom>
            </p:spPr>
          </p:pic>
          <p:pic>
            <p:nvPicPr>
              <p:cNvPr id="19" name="Picture 18"/>
              <p:cNvPicPr>
                <a:picLocks noChangeAspect="1"/>
              </p:cNvPicPr>
              <p:nvPr/>
            </p:nvPicPr>
            <p:blipFill>
              <a:blip r:embed="rId3"/>
              <a:stretch>
                <a:fillRect/>
              </a:stretch>
            </p:blipFill>
            <p:spPr>
              <a:xfrm>
                <a:off x="7519592" y="5336778"/>
                <a:ext cx="1426073" cy="1212476"/>
              </a:xfrm>
              <a:prstGeom prst="rect">
                <a:avLst/>
              </a:prstGeom>
            </p:spPr>
          </p:pic>
          <p:pic>
            <p:nvPicPr>
              <p:cNvPr id="12" name="Picture 11"/>
              <p:cNvPicPr>
                <a:picLocks noChangeAspect="1"/>
              </p:cNvPicPr>
              <p:nvPr/>
            </p:nvPicPr>
            <p:blipFill>
              <a:blip r:embed="rId6"/>
              <a:stretch>
                <a:fillRect/>
              </a:stretch>
            </p:blipFill>
            <p:spPr>
              <a:xfrm>
                <a:off x="6367404" y="5259296"/>
                <a:ext cx="1642170" cy="1075765"/>
              </a:xfrm>
              <a:prstGeom prst="rect">
                <a:avLst/>
              </a:prstGeom>
            </p:spPr>
          </p:pic>
        </p:grpSp>
      </p:grpSp>
      <p:sp>
        <p:nvSpPr>
          <p:cNvPr id="22" name="TextBox 21"/>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740 (2015) 222-242</a:t>
            </a:r>
            <a:endParaRPr lang="en-GB" dirty="0" smtClean="0">
              <a:solidFill>
                <a:schemeClr val="bg1"/>
              </a:solidFill>
            </a:endParaRPr>
          </a:p>
        </p:txBody>
      </p:sp>
      <p:grpSp>
        <p:nvGrpSpPr>
          <p:cNvPr id="34" name="Group 33"/>
          <p:cNvGrpSpPr/>
          <p:nvPr/>
        </p:nvGrpSpPr>
        <p:grpSpPr>
          <a:xfrm>
            <a:off x="6227597" y="1090706"/>
            <a:ext cx="2916404" cy="5348944"/>
            <a:chOff x="6227597" y="1090706"/>
            <a:chExt cx="2916404" cy="5348944"/>
          </a:xfrm>
        </p:grpSpPr>
        <p:sp>
          <p:nvSpPr>
            <p:cNvPr id="31" name="Rectangle 30"/>
            <p:cNvSpPr/>
            <p:nvPr/>
          </p:nvSpPr>
          <p:spPr>
            <a:xfrm>
              <a:off x="6227597" y="1090706"/>
              <a:ext cx="2916403" cy="53489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a:blip r:embed="rId7"/>
            <a:stretch>
              <a:fillRect/>
            </a:stretch>
          </p:blipFill>
          <p:spPr>
            <a:xfrm>
              <a:off x="6227597" y="1232806"/>
              <a:ext cx="2916404" cy="2092879"/>
            </a:xfrm>
            <a:prstGeom prst="rect">
              <a:avLst/>
            </a:prstGeom>
          </p:spPr>
        </p:pic>
        <p:pic>
          <p:nvPicPr>
            <p:cNvPr id="33" name="Picture 32"/>
            <p:cNvPicPr>
              <a:picLocks noChangeAspect="1"/>
            </p:cNvPicPr>
            <p:nvPr/>
          </p:nvPicPr>
          <p:blipFill>
            <a:blip r:embed="rId8"/>
            <a:stretch>
              <a:fillRect/>
            </a:stretch>
          </p:blipFill>
          <p:spPr>
            <a:xfrm>
              <a:off x="6227597" y="3464539"/>
              <a:ext cx="2916403" cy="2092878"/>
            </a:xfrm>
            <a:prstGeom prst="rect">
              <a:avLst/>
            </a:prstGeom>
          </p:spPr>
        </p:pic>
      </p:grpSp>
      <p:sp>
        <p:nvSpPr>
          <p:cNvPr id="35" name="Date Placeholder 34"/>
          <p:cNvSpPr>
            <a:spLocks noGrp="1"/>
          </p:cNvSpPr>
          <p:nvPr>
            <p:ph type="dt" sz="half" idx="10"/>
          </p:nvPr>
        </p:nvSpPr>
        <p:spPr/>
        <p:txBody>
          <a:bodyPr/>
          <a:lstStyle/>
          <a:p>
            <a:r>
              <a:rPr lang="en-US" smtClean="0"/>
              <a:t>4/07/16</a:t>
            </a:r>
            <a:endParaRPr lang="en-GB"/>
          </a:p>
        </p:txBody>
      </p:sp>
      <p:sp>
        <p:nvSpPr>
          <p:cNvPr id="36" name="Footer Placeholder 35"/>
          <p:cNvSpPr>
            <a:spLocks noGrp="1"/>
          </p:cNvSpPr>
          <p:nvPr>
            <p:ph type="ftr" sz="quarter" idx="11"/>
          </p:nvPr>
        </p:nvSpPr>
        <p:spPr/>
        <p:txBody>
          <a:bodyPr/>
          <a:lstStyle/>
          <a:p>
            <a:r>
              <a:rPr lang="en-GB" smtClean="0"/>
              <a:t>Ricardo Gonçalo - SUSY'16</a:t>
            </a:r>
            <a:endParaRPr lang="en-GB"/>
          </a:p>
        </p:txBody>
      </p:sp>
      <p:sp>
        <p:nvSpPr>
          <p:cNvPr id="37" name="Slide Number Placeholder 36"/>
          <p:cNvSpPr>
            <a:spLocks noGrp="1"/>
          </p:cNvSpPr>
          <p:nvPr>
            <p:ph type="sldNum" sz="quarter" idx="12"/>
          </p:nvPr>
        </p:nvSpPr>
        <p:spPr/>
        <p:txBody>
          <a:bodyPr/>
          <a:lstStyle/>
          <a:p>
            <a:fld id="{D5FF722C-CA73-F54B-B68D-F4FB7F20AD28}" type="slidenum">
              <a:rPr lang="en-GB" smtClean="0"/>
              <a:t>4</a:t>
            </a:fld>
            <a:endParaRPr lang="en-GB"/>
          </a:p>
        </p:txBody>
      </p:sp>
      <p:sp>
        <p:nvSpPr>
          <p:cNvPr id="4" name="Rectangle 3"/>
          <p:cNvSpPr/>
          <p:nvPr/>
        </p:nvSpPr>
        <p:spPr>
          <a:xfrm>
            <a:off x="4104442" y="5400117"/>
            <a:ext cx="495631" cy="103953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1043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111"/>
            <a:ext cx="4680324" cy="677048"/>
          </a:xfrm>
        </p:spPr>
        <p:txBody>
          <a:bodyPr>
            <a:normAutofit fontScale="90000"/>
          </a:bodyPr>
          <a:lstStyle/>
          <a:p>
            <a:r>
              <a:rPr lang="en-US" dirty="0" smtClean="0">
                <a:solidFill>
                  <a:srgbClr val="FFFFFF"/>
                </a:solidFill>
              </a:rPr>
              <a:t>Analysis &amp; Results</a:t>
            </a:r>
            <a:endParaRPr lang="en-GB" dirty="0">
              <a:solidFill>
                <a:srgbClr val="FFFFFF"/>
              </a:solidFill>
            </a:endParaRPr>
          </a:p>
        </p:txBody>
      </p:sp>
      <p:sp>
        <p:nvSpPr>
          <p:cNvPr id="3" name="Content Placeholder 2"/>
          <p:cNvSpPr>
            <a:spLocks noGrp="1"/>
          </p:cNvSpPr>
          <p:nvPr>
            <p:ph idx="1"/>
          </p:nvPr>
        </p:nvSpPr>
        <p:spPr>
          <a:xfrm>
            <a:off x="0" y="1006316"/>
            <a:ext cx="5137524" cy="5609222"/>
          </a:xfrm>
        </p:spPr>
        <p:txBody>
          <a:bodyPr>
            <a:normAutofit fontScale="62500" lnSpcReduction="20000"/>
          </a:bodyPr>
          <a:lstStyle/>
          <a:p>
            <a:r>
              <a:rPr lang="en-GB" dirty="0">
                <a:solidFill>
                  <a:srgbClr val="FFFFFF"/>
                </a:solidFill>
              </a:rPr>
              <a:t>Discriminant parameter: m</a:t>
            </a:r>
            <a:r>
              <a:rPr lang="el-GR" baseline="-25000" dirty="0">
                <a:solidFill>
                  <a:srgbClr val="FFFFFF"/>
                </a:solidFill>
              </a:rPr>
              <a:t>γγ</a:t>
            </a:r>
            <a:endParaRPr lang="en-US" baseline="-25000" dirty="0">
              <a:solidFill>
                <a:srgbClr val="FFFFFF"/>
              </a:solidFill>
            </a:endParaRPr>
          </a:p>
          <a:p>
            <a:pPr lvl="1"/>
            <a:r>
              <a:rPr lang="en-US" dirty="0" smtClean="0">
                <a:solidFill>
                  <a:srgbClr val="FFFFFF"/>
                </a:solidFill>
              </a:rPr>
              <a:t>Search excess around 125.4 </a:t>
            </a:r>
            <a:r>
              <a:rPr lang="en-US" dirty="0" err="1" smtClean="0">
                <a:solidFill>
                  <a:srgbClr val="FFFFFF"/>
                </a:solidFill>
              </a:rPr>
              <a:t>GeV</a:t>
            </a:r>
            <a:r>
              <a:rPr lang="en-US" dirty="0" smtClean="0">
                <a:solidFill>
                  <a:srgbClr val="FFFFFF"/>
                </a:solidFill>
              </a:rPr>
              <a:t> using        S + B likelihood fit</a:t>
            </a:r>
          </a:p>
          <a:p>
            <a:pPr lvl="1"/>
            <a:r>
              <a:rPr lang="en-US" dirty="0" smtClean="0">
                <a:solidFill>
                  <a:srgbClr val="FFFFFF"/>
                </a:solidFill>
              </a:rPr>
              <a:t>Signal </a:t>
            </a:r>
            <a:r>
              <a:rPr lang="en-US" dirty="0" err="1">
                <a:solidFill>
                  <a:srgbClr val="FFFFFF"/>
                </a:solidFill>
              </a:rPr>
              <a:t>modelling</a:t>
            </a:r>
            <a:r>
              <a:rPr lang="en-US" dirty="0">
                <a:solidFill>
                  <a:srgbClr val="FFFFFF"/>
                </a:solidFill>
              </a:rPr>
              <a:t>: Crystal Ball + Gaussian (from simulation)</a:t>
            </a:r>
          </a:p>
          <a:p>
            <a:pPr lvl="1"/>
            <a:r>
              <a:rPr lang="en-US" dirty="0">
                <a:solidFill>
                  <a:srgbClr val="FFFFFF"/>
                </a:solidFill>
              </a:rPr>
              <a:t>Continuum background: exponential fit to </a:t>
            </a:r>
            <a:r>
              <a:rPr lang="en-US" dirty="0" smtClean="0">
                <a:solidFill>
                  <a:srgbClr val="FFFFFF"/>
                </a:solidFill>
              </a:rPr>
              <a:t>sideband</a:t>
            </a:r>
          </a:p>
          <a:p>
            <a:pPr lvl="1"/>
            <a:r>
              <a:rPr lang="en-US" dirty="0" smtClean="0">
                <a:solidFill>
                  <a:srgbClr val="FFFFFF"/>
                </a:solidFill>
              </a:rPr>
              <a:t>Fit function validated in loose photon-ID control regions dominated by jets</a:t>
            </a:r>
          </a:p>
          <a:p>
            <a:r>
              <a:rPr lang="en-US" dirty="0" smtClean="0">
                <a:solidFill>
                  <a:srgbClr val="FFFFFF"/>
                </a:solidFill>
              </a:rPr>
              <a:t>Signal strength (</a:t>
            </a:r>
            <a:r>
              <a:rPr lang="en-GB" dirty="0" err="1">
                <a:solidFill>
                  <a:srgbClr val="FFFFFF"/>
                </a:solidFill>
              </a:rPr>
              <a:t>μ</a:t>
            </a:r>
            <a:r>
              <a:rPr lang="en-GB" baseline="-25000" dirty="0" err="1">
                <a:solidFill>
                  <a:srgbClr val="FFFFFF"/>
                </a:solidFill>
              </a:rPr>
              <a:t>ttH</a:t>
            </a:r>
            <a:r>
              <a:rPr lang="en-GB" baseline="-25000" dirty="0">
                <a:solidFill>
                  <a:srgbClr val="FFFFFF"/>
                </a:solidFill>
              </a:rPr>
              <a:t> </a:t>
            </a:r>
            <a:r>
              <a:rPr lang="en-GB" dirty="0">
                <a:solidFill>
                  <a:srgbClr val="FFFFFF"/>
                </a:solidFill>
              </a:rPr>
              <a:t>= </a:t>
            </a:r>
            <a:r>
              <a:rPr lang="en-GB" dirty="0" err="1">
                <a:solidFill>
                  <a:srgbClr val="FFFFFF"/>
                </a:solidFill>
              </a:rPr>
              <a:t>σ</a:t>
            </a:r>
            <a:r>
              <a:rPr lang="en-GB" baseline="-25000" dirty="0" err="1">
                <a:solidFill>
                  <a:srgbClr val="FFFFFF"/>
                </a:solidFill>
              </a:rPr>
              <a:t>obs</a:t>
            </a:r>
            <a:r>
              <a:rPr lang="en-GB" baseline="-25000" dirty="0">
                <a:solidFill>
                  <a:srgbClr val="FFFFFF"/>
                </a:solidFill>
              </a:rPr>
              <a:t>.</a:t>
            </a:r>
            <a:r>
              <a:rPr lang="en-GB" dirty="0">
                <a:solidFill>
                  <a:srgbClr val="FFFFFF"/>
                </a:solidFill>
              </a:rPr>
              <a:t>/</a:t>
            </a:r>
            <a:r>
              <a:rPr lang="en-GB" dirty="0" err="1" smtClean="0">
                <a:solidFill>
                  <a:srgbClr val="FFFFFF"/>
                </a:solidFill>
              </a:rPr>
              <a:t>σ</a:t>
            </a:r>
            <a:r>
              <a:rPr lang="en-GB" baseline="-25000" dirty="0" err="1" smtClean="0">
                <a:solidFill>
                  <a:srgbClr val="FFFFFF"/>
                </a:solidFill>
              </a:rPr>
              <a:t>SM</a:t>
            </a:r>
            <a:r>
              <a:rPr lang="en-US" dirty="0" smtClean="0">
                <a:solidFill>
                  <a:srgbClr val="FFFFFF"/>
                </a:solidFill>
              </a:rPr>
              <a:t>) best fit:</a:t>
            </a:r>
          </a:p>
          <a:p>
            <a:pPr lvl="1"/>
            <a:r>
              <a:rPr lang="en-US" dirty="0" smtClean="0">
                <a:solidFill>
                  <a:srgbClr val="FFFFFF"/>
                </a:solidFill>
              </a:rPr>
              <a:t>Overall </a:t>
            </a:r>
            <a:r>
              <a:rPr lang="en-GB" dirty="0" smtClean="0">
                <a:solidFill>
                  <a:srgbClr val="FFFFFF"/>
                </a:solidFill>
              </a:rPr>
              <a:t>(</a:t>
            </a:r>
            <a:r>
              <a:rPr lang="el-GR" dirty="0">
                <a:solidFill>
                  <a:schemeClr val="bg1"/>
                </a:solidFill>
              </a:rPr>
              <a:t>H → γγ</a:t>
            </a:r>
            <a:r>
              <a:rPr lang="en-GB" dirty="0" smtClean="0">
                <a:solidFill>
                  <a:srgbClr val="FFFFFF"/>
                </a:solidFill>
              </a:rPr>
              <a:t>):</a:t>
            </a:r>
          </a:p>
          <a:p>
            <a:pPr lvl="1"/>
            <a:r>
              <a:rPr lang="en-GB" dirty="0" err="1" smtClean="0">
                <a:solidFill>
                  <a:srgbClr val="FFFFFF"/>
                </a:solidFill>
              </a:rPr>
              <a:t>ttH</a:t>
            </a:r>
            <a:r>
              <a:rPr lang="en-GB" dirty="0" smtClean="0">
                <a:solidFill>
                  <a:srgbClr val="FFFFFF"/>
                </a:solidFill>
              </a:rPr>
              <a:t> only: </a:t>
            </a:r>
          </a:p>
          <a:p>
            <a:r>
              <a:rPr lang="en-GB" dirty="0" smtClean="0">
                <a:solidFill>
                  <a:srgbClr val="FFFFFF"/>
                </a:solidFill>
              </a:rPr>
              <a:t>Combined limits on signal strength</a:t>
            </a:r>
          </a:p>
          <a:p>
            <a:pPr marL="0" indent="0">
              <a:buNone/>
            </a:pPr>
            <a:r>
              <a:rPr lang="en-GB" dirty="0" smtClean="0">
                <a:solidFill>
                  <a:srgbClr val="FFFFFF"/>
                </a:solidFill>
              </a:rPr>
              <a:t>		μ &lt; 6.7 (4.9 expected)</a:t>
            </a:r>
          </a:p>
          <a:p>
            <a:r>
              <a:rPr lang="en-GB" dirty="0" smtClean="0">
                <a:solidFill>
                  <a:srgbClr val="FFFFFF"/>
                </a:solidFill>
              </a:rPr>
              <a:t>Interpreting the data as 95% CL interval  of a constant </a:t>
            </a:r>
            <a:r>
              <a:rPr lang="en-GB" i="1" dirty="0" err="1" smtClean="0">
                <a:solidFill>
                  <a:srgbClr val="FFFFFF"/>
                </a:solidFill>
              </a:rPr>
              <a:t>κ</a:t>
            </a:r>
            <a:r>
              <a:rPr lang="en-GB" baseline="-25000" dirty="0" err="1" smtClean="0">
                <a:solidFill>
                  <a:srgbClr val="FFFFFF"/>
                </a:solidFill>
              </a:rPr>
              <a:t>t</a:t>
            </a:r>
            <a:r>
              <a:rPr lang="en-GB" dirty="0" smtClean="0">
                <a:solidFill>
                  <a:srgbClr val="FFFFFF"/>
                </a:solidFill>
              </a:rPr>
              <a:t> multiplying the top Yukawa </a:t>
            </a:r>
            <a:r>
              <a:rPr lang="en-GB" dirty="0" smtClean="0">
                <a:solidFill>
                  <a:srgbClr val="FFFFFF"/>
                </a:solidFill>
              </a:rPr>
              <a:t>coupling (</a:t>
            </a:r>
            <a:r>
              <a:rPr lang="en-GB" i="1" dirty="0" err="1" smtClean="0">
                <a:solidFill>
                  <a:srgbClr val="FFFFFF"/>
                </a:solidFill>
              </a:rPr>
              <a:t>y</a:t>
            </a:r>
            <a:r>
              <a:rPr lang="en-GB" baseline="-25000" dirty="0" err="1" smtClean="0">
                <a:solidFill>
                  <a:srgbClr val="FFFFFF"/>
                </a:solidFill>
              </a:rPr>
              <a:t>t</a:t>
            </a:r>
            <a:r>
              <a:rPr lang="en-GB" dirty="0" smtClean="0">
                <a:solidFill>
                  <a:srgbClr val="FFFFFF"/>
                </a:solidFill>
              </a:rPr>
              <a:t> = </a:t>
            </a:r>
            <a:r>
              <a:rPr lang="en-GB" i="1" dirty="0" err="1">
                <a:solidFill>
                  <a:srgbClr val="FFFFFF"/>
                </a:solidFill>
              </a:rPr>
              <a:t>κ</a:t>
            </a:r>
            <a:r>
              <a:rPr lang="en-GB" baseline="-25000" dirty="0" err="1">
                <a:solidFill>
                  <a:srgbClr val="FFFFFF"/>
                </a:solidFill>
              </a:rPr>
              <a:t>t</a:t>
            </a:r>
            <a:r>
              <a:rPr lang="en-GB" dirty="0">
                <a:solidFill>
                  <a:srgbClr val="FFFFFF"/>
                </a:solidFill>
              </a:rPr>
              <a:t> </a:t>
            </a:r>
            <a:r>
              <a:rPr lang="en-GB" i="1" dirty="0" err="1" smtClean="0">
                <a:solidFill>
                  <a:srgbClr val="FFFFFF"/>
                </a:solidFill>
              </a:rPr>
              <a:t>y</a:t>
            </a:r>
            <a:r>
              <a:rPr lang="en-GB" baseline="-25000" dirty="0" err="1" smtClean="0">
                <a:solidFill>
                  <a:srgbClr val="FFFFFF"/>
                </a:solidFill>
              </a:rPr>
              <a:t>t</a:t>
            </a:r>
            <a:r>
              <a:rPr lang="en-GB" baseline="30000" dirty="0" err="1" smtClean="0">
                <a:solidFill>
                  <a:srgbClr val="FFFFFF"/>
                </a:solidFill>
              </a:rPr>
              <a:t>SM</a:t>
            </a:r>
            <a:r>
              <a:rPr lang="en-GB" dirty="0" smtClean="0">
                <a:solidFill>
                  <a:srgbClr val="FFFFFF"/>
                </a:solidFill>
              </a:rPr>
              <a:t>):</a:t>
            </a:r>
            <a:endParaRPr lang="en-GB" dirty="0" smtClean="0">
              <a:solidFill>
                <a:srgbClr val="FFFFFF"/>
              </a:solidFill>
            </a:endParaRPr>
          </a:p>
          <a:p>
            <a:pPr lvl="1"/>
            <a:r>
              <a:rPr lang="en-GB" dirty="0" smtClean="0">
                <a:solidFill>
                  <a:srgbClr val="FFFFFF"/>
                </a:solidFill>
              </a:rPr>
              <a:t>Observed: -1.3 &lt; </a:t>
            </a:r>
            <a:r>
              <a:rPr lang="en-GB" i="1" dirty="0" err="1" smtClean="0">
                <a:solidFill>
                  <a:srgbClr val="FFFFFF"/>
                </a:solidFill>
              </a:rPr>
              <a:t>κ</a:t>
            </a:r>
            <a:r>
              <a:rPr lang="en-GB" baseline="-25000" dirty="0" err="1" smtClean="0">
                <a:solidFill>
                  <a:srgbClr val="FFFFFF"/>
                </a:solidFill>
              </a:rPr>
              <a:t>t</a:t>
            </a:r>
            <a:r>
              <a:rPr lang="en-GB" dirty="0" smtClean="0">
                <a:solidFill>
                  <a:srgbClr val="FFFFFF"/>
                </a:solidFill>
              </a:rPr>
              <a:t> &lt; 8.0</a:t>
            </a:r>
          </a:p>
          <a:p>
            <a:pPr lvl="1"/>
            <a:r>
              <a:rPr lang="en-GB" dirty="0" smtClean="0">
                <a:solidFill>
                  <a:srgbClr val="FFFFFF"/>
                </a:solidFill>
              </a:rPr>
              <a:t>Expected: </a:t>
            </a:r>
            <a:r>
              <a:rPr lang="en-GB" dirty="0">
                <a:solidFill>
                  <a:srgbClr val="FFFFFF"/>
                </a:solidFill>
              </a:rPr>
              <a:t>-</a:t>
            </a:r>
            <a:r>
              <a:rPr lang="en-GB" dirty="0" smtClean="0">
                <a:solidFill>
                  <a:srgbClr val="FFFFFF"/>
                </a:solidFill>
              </a:rPr>
              <a:t>1.2 </a:t>
            </a:r>
            <a:r>
              <a:rPr lang="en-GB" dirty="0">
                <a:solidFill>
                  <a:srgbClr val="FFFFFF"/>
                </a:solidFill>
              </a:rPr>
              <a:t>&lt; </a:t>
            </a:r>
            <a:r>
              <a:rPr lang="en-GB" i="1" dirty="0" err="1">
                <a:solidFill>
                  <a:srgbClr val="FFFFFF"/>
                </a:solidFill>
              </a:rPr>
              <a:t>κ</a:t>
            </a:r>
            <a:r>
              <a:rPr lang="en-GB" baseline="-25000" dirty="0" err="1">
                <a:solidFill>
                  <a:srgbClr val="FFFFFF"/>
                </a:solidFill>
              </a:rPr>
              <a:t>t</a:t>
            </a:r>
            <a:r>
              <a:rPr lang="en-GB" dirty="0">
                <a:solidFill>
                  <a:srgbClr val="FFFFFF"/>
                </a:solidFill>
              </a:rPr>
              <a:t> &lt; </a:t>
            </a:r>
            <a:r>
              <a:rPr lang="en-GB" dirty="0" smtClean="0">
                <a:solidFill>
                  <a:srgbClr val="FFFFFF"/>
                </a:solidFill>
              </a:rPr>
              <a:t>7.8</a:t>
            </a:r>
          </a:p>
        </p:txBody>
      </p:sp>
      <p:sp>
        <p:nvSpPr>
          <p:cNvPr id="21" name="TextBox 20"/>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740 (2015) 222-242</a:t>
            </a:r>
            <a:endParaRPr lang="en-GB" dirty="0" smtClean="0">
              <a:solidFill>
                <a:schemeClr val="bg1"/>
              </a:solidFill>
            </a:endParaRPr>
          </a:p>
        </p:txBody>
      </p:sp>
      <p:pic>
        <p:nvPicPr>
          <p:cNvPr id="16" name="Picture 15"/>
          <p:cNvPicPr>
            <a:picLocks noChangeAspect="1"/>
          </p:cNvPicPr>
          <p:nvPr/>
        </p:nvPicPr>
        <p:blipFill>
          <a:blip r:embed="rId2"/>
          <a:stretch>
            <a:fillRect/>
          </a:stretch>
        </p:blipFill>
        <p:spPr>
          <a:xfrm>
            <a:off x="5137524" y="3782151"/>
            <a:ext cx="3823660" cy="2743947"/>
          </a:xfrm>
          <a:prstGeom prst="rect">
            <a:avLst/>
          </a:prstGeom>
        </p:spPr>
      </p:pic>
      <p:pic>
        <p:nvPicPr>
          <p:cNvPr id="23" name="Picture 22"/>
          <p:cNvPicPr>
            <a:picLocks noChangeAspect="1"/>
          </p:cNvPicPr>
          <p:nvPr/>
        </p:nvPicPr>
        <p:blipFill>
          <a:blip r:embed="rId3"/>
          <a:stretch>
            <a:fillRect/>
          </a:stretch>
        </p:blipFill>
        <p:spPr>
          <a:xfrm>
            <a:off x="5137524" y="1048092"/>
            <a:ext cx="3809881" cy="2734059"/>
          </a:xfrm>
          <a:prstGeom prst="rect">
            <a:avLst/>
          </a:prstGeom>
        </p:spPr>
      </p:pic>
      <p:pic>
        <p:nvPicPr>
          <p:cNvPr id="25" name="Picture 24"/>
          <p:cNvPicPr>
            <a:picLocks noChangeAspect="1"/>
          </p:cNvPicPr>
          <p:nvPr/>
        </p:nvPicPr>
        <p:blipFill>
          <a:blip r:embed="rId4"/>
          <a:stretch>
            <a:fillRect/>
          </a:stretch>
        </p:blipFill>
        <p:spPr>
          <a:xfrm>
            <a:off x="2765613" y="3871591"/>
            <a:ext cx="1631178" cy="273892"/>
          </a:xfrm>
          <a:prstGeom prst="rect">
            <a:avLst/>
          </a:prstGeom>
        </p:spPr>
      </p:pic>
      <p:pic>
        <p:nvPicPr>
          <p:cNvPr id="26" name="Picture 25"/>
          <p:cNvPicPr>
            <a:picLocks noChangeAspect="1"/>
          </p:cNvPicPr>
          <p:nvPr/>
        </p:nvPicPr>
        <p:blipFill>
          <a:blip r:embed="rId5"/>
          <a:stretch>
            <a:fillRect/>
          </a:stretch>
        </p:blipFill>
        <p:spPr>
          <a:xfrm>
            <a:off x="2765612" y="3596672"/>
            <a:ext cx="1631179" cy="274918"/>
          </a:xfrm>
          <a:prstGeom prst="rect">
            <a:avLst/>
          </a:prstGeom>
        </p:spPr>
      </p:pic>
      <p:sp>
        <p:nvSpPr>
          <p:cNvPr id="27" name="Date Placeholder 26"/>
          <p:cNvSpPr>
            <a:spLocks noGrp="1"/>
          </p:cNvSpPr>
          <p:nvPr>
            <p:ph type="dt" sz="half" idx="10"/>
          </p:nvPr>
        </p:nvSpPr>
        <p:spPr>
          <a:xfrm>
            <a:off x="457200" y="6487741"/>
            <a:ext cx="2133600" cy="365125"/>
          </a:xfrm>
        </p:spPr>
        <p:txBody>
          <a:bodyPr/>
          <a:lstStyle/>
          <a:p>
            <a:r>
              <a:rPr lang="en-US" smtClean="0"/>
              <a:t>4/07/16</a:t>
            </a:r>
            <a:endParaRPr lang="en-GB"/>
          </a:p>
        </p:txBody>
      </p:sp>
      <p:sp>
        <p:nvSpPr>
          <p:cNvPr id="28" name="Footer Placeholder 27"/>
          <p:cNvSpPr>
            <a:spLocks noGrp="1"/>
          </p:cNvSpPr>
          <p:nvPr>
            <p:ph type="ftr" sz="quarter" idx="11"/>
          </p:nvPr>
        </p:nvSpPr>
        <p:spPr>
          <a:xfrm>
            <a:off x="3124200" y="6487741"/>
            <a:ext cx="2895600" cy="365125"/>
          </a:xfrm>
        </p:spPr>
        <p:txBody>
          <a:bodyPr/>
          <a:lstStyle/>
          <a:p>
            <a:r>
              <a:rPr lang="en-GB" smtClean="0"/>
              <a:t>Ricardo Gonçalo - SUSY'16</a:t>
            </a:r>
            <a:endParaRPr lang="en-GB"/>
          </a:p>
        </p:txBody>
      </p:sp>
      <p:sp>
        <p:nvSpPr>
          <p:cNvPr id="29" name="Slide Number Placeholder 28"/>
          <p:cNvSpPr>
            <a:spLocks noGrp="1"/>
          </p:cNvSpPr>
          <p:nvPr>
            <p:ph type="sldNum" sz="quarter" idx="12"/>
          </p:nvPr>
        </p:nvSpPr>
        <p:spPr>
          <a:xfrm>
            <a:off x="6553200" y="6487741"/>
            <a:ext cx="2133600" cy="365125"/>
          </a:xfrm>
        </p:spPr>
        <p:txBody>
          <a:bodyPr/>
          <a:lstStyle/>
          <a:p>
            <a:fld id="{D5FF722C-CA73-F54B-B68D-F4FB7F20AD28}" type="slidenum">
              <a:rPr lang="en-GB" smtClean="0"/>
              <a:t>5</a:t>
            </a:fld>
            <a:endParaRPr lang="en-GB"/>
          </a:p>
        </p:txBody>
      </p:sp>
      <p:sp>
        <p:nvSpPr>
          <p:cNvPr id="4" name="TextBox 3"/>
          <p:cNvSpPr txBox="1"/>
          <p:nvPr/>
        </p:nvSpPr>
        <p:spPr>
          <a:xfrm>
            <a:off x="5137525" y="598583"/>
            <a:ext cx="3809880" cy="461665"/>
          </a:xfrm>
          <a:prstGeom prst="rect">
            <a:avLst/>
          </a:prstGeom>
          <a:solidFill>
            <a:srgbClr val="FFFFFF"/>
          </a:solidFill>
        </p:spPr>
        <p:txBody>
          <a:bodyPr wrap="square" rtlCol="0">
            <a:spAutoFit/>
          </a:bodyPr>
          <a:lstStyle/>
          <a:p>
            <a:pPr algn="ctr"/>
            <a:r>
              <a:rPr lang="en-GB" sz="2400" dirty="0" err="1"/>
              <a:t>μ</a:t>
            </a:r>
            <a:r>
              <a:rPr lang="en-GB" sz="2400" baseline="-25000" dirty="0" err="1"/>
              <a:t>ttH</a:t>
            </a:r>
            <a:r>
              <a:rPr lang="en-GB" sz="2400" baseline="-25000" dirty="0"/>
              <a:t> </a:t>
            </a:r>
            <a:r>
              <a:rPr lang="en-GB" sz="2400" dirty="0"/>
              <a:t>= </a:t>
            </a:r>
            <a:r>
              <a:rPr lang="en-GB" sz="2400" dirty="0" err="1"/>
              <a:t>σ</a:t>
            </a:r>
            <a:r>
              <a:rPr lang="en-GB" sz="2400" baseline="-25000" dirty="0" err="1"/>
              <a:t>obs</a:t>
            </a:r>
            <a:r>
              <a:rPr lang="en-GB" sz="2400" baseline="-25000" dirty="0"/>
              <a:t>.</a:t>
            </a:r>
            <a:r>
              <a:rPr lang="en-GB" sz="2400" dirty="0"/>
              <a:t>/</a:t>
            </a:r>
            <a:r>
              <a:rPr lang="en-GB" sz="2400" dirty="0" err="1"/>
              <a:t>σ</a:t>
            </a:r>
            <a:r>
              <a:rPr lang="en-GB" sz="2400" baseline="-25000" dirty="0" err="1"/>
              <a:t>SM</a:t>
            </a:r>
            <a:r>
              <a:rPr lang="en-GB" sz="2400" dirty="0"/>
              <a:t> </a:t>
            </a:r>
          </a:p>
        </p:txBody>
      </p:sp>
    </p:spTree>
    <p:extLst>
      <p:ext uri="{BB962C8B-B14F-4D97-AF65-F5344CB8AC3E}">
        <p14:creationId xmlns:p14="http://schemas.microsoft.com/office/powerpoint/2010/main" val="24694917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359"/>
            <a:ext cx="8229600" cy="645115"/>
          </a:xfrm>
        </p:spPr>
        <p:txBody>
          <a:bodyPr>
            <a:normAutofit fontScale="90000"/>
          </a:bodyPr>
          <a:lstStyle/>
          <a:p>
            <a:r>
              <a:rPr lang="en-GB" dirty="0" err="1" smtClean="0">
                <a:solidFill>
                  <a:srgbClr val="FFFFFF"/>
                </a:solidFill>
              </a:rPr>
              <a:t>ttH</a:t>
            </a:r>
            <a:r>
              <a:rPr lang="en-GB" dirty="0" smtClean="0">
                <a:solidFill>
                  <a:srgbClr val="FFFFFF"/>
                </a:solidFill>
              </a:rPr>
              <a:t> </a:t>
            </a:r>
            <a:r>
              <a:rPr lang="en-GB" dirty="0" err="1" smtClean="0">
                <a:solidFill>
                  <a:srgbClr val="FFFFFF"/>
                </a:solidFill>
              </a:rPr>
              <a:t>multilepton</a:t>
            </a:r>
            <a:r>
              <a:rPr lang="en-GB" dirty="0" smtClean="0">
                <a:solidFill>
                  <a:srgbClr val="FFFFFF"/>
                </a:solidFill>
              </a:rPr>
              <a:t> analysis</a:t>
            </a:r>
            <a:endParaRPr lang="en-GB" dirty="0">
              <a:solidFill>
                <a:srgbClr val="FFFFFF"/>
              </a:solidFill>
            </a:endParaRPr>
          </a:p>
        </p:txBody>
      </p:sp>
      <p:sp>
        <p:nvSpPr>
          <p:cNvPr id="3" name="Content Placeholder 2"/>
          <p:cNvSpPr>
            <a:spLocks noGrp="1"/>
          </p:cNvSpPr>
          <p:nvPr>
            <p:ph sz="half" idx="1"/>
          </p:nvPr>
        </p:nvSpPr>
        <p:spPr>
          <a:xfrm>
            <a:off x="325258" y="1357383"/>
            <a:ext cx="8835177" cy="2122071"/>
          </a:xfrm>
        </p:spPr>
        <p:txBody>
          <a:bodyPr>
            <a:normAutofit fontScale="77500" lnSpcReduction="20000"/>
          </a:bodyPr>
          <a:lstStyle/>
          <a:p>
            <a:r>
              <a:rPr lang="en-US" dirty="0" smtClean="0">
                <a:solidFill>
                  <a:srgbClr val="FFFFFF"/>
                </a:solidFill>
              </a:rPr>
              <a:t>Targets mostly H→WW and H→</a:t>
            </a:r>
            <a:r>
              <a:rPr lang="en-GB" dirty="0" err="1" smtClean="0">
                <a:solidFill>
                  <a:srgbClr val="FFFFFF"/>
                </a:solidFill>
              </a:rPr>
              <a:t>ττ</a:t>
            </a:r>
            <a:r>
              <a:rPr lang="en-GB" dirty="0" smtClean="0">
                <a:solidFill>
                  <a:srgbClr val="FFFFFF"/>
                </a:solidFill>
              </a:rPr>
              <a:t> decays (medium BR)</a:t>
            </a:r>
            <a:r>
              <a:rPr lang="en-GB" dirty="0">
                <a:solidFill>
                  <a:srgbClr val="FFFFFF"/>
                </a:solidFill>
              </a:rPr>
              <a:t>;</a:t>
            </a:r>
            <a:r>
              <a:rPr lang="en-GB" dirty="0" smtClean="0">
                <a:solidFill>
                  <a:srgbClr val="FFFFFF"/>
                </a:solidFill>
              </a:rPr>
              <a:t> also </a:t>
            </a:r>
            <a:r>
              <a:rPr lang="en-US" dirty="0" smtClean="0">
                <a:solidFill>
                  <a:srgbClr val="FFFFFF"/>
                </a:solidFill>
              </a:rPr>
              <a:t>H→ZZ</a:t>
            </a:r>
            <a:endParaRPr lang="en-GB" dirty="0" smtClean="0">
              <a:solidFill>
                <a:srgbClr val="FFFFFF"/>
              </a:solidFill>
            </a:endParaRPr>
          </a:p>
          <a:p>
            <a:r>
              <a:rPr lang="en-GB" dirty="0" smtClean="0">
                <a:solidFill>
                  <a:srgbClr val="FFFFFF"/>
                </a:solidFill>
              </a:rPr>
              <a:t>5 orthogonal event categories: 2</a:t>
            </a:r>
            <a:r>
              <a:rPr lang="en-GB" dirty="0" smtClean="0">
                <a:solidFill>
                  <a:srgbClr val="FFFFFF"/>
                </a:solidFill>
                <a:latin typeface="Brush Script Std"/>
                <a:cs typeface="Brush Script Std"/>
              </a:rPr>
              <a:t>l</a:t>
            </a:r>
            <a:r>
              <a:rPr lang="en-GB" dirty="0" smtClean="0">
                <a:solidFill>
                  <a:srgbClr val="FFFFFF"/>
                </a:solidFill>
              </a:rPr>
              <a:t>0τ</a:t>
            </a:r>
            <a:r>
              <a:rPr lang="en-GB" baseline="-25000" dirty="0" smtClean="0">
                <a:solidFill>
                  <a:srgbClr val="FFFFFF"/>
                </a:solidFill>
              </a:rPr>
              <a:t>had</a:t>
            </a:r>
            <a:r>
              <a:rPr lang="en-GB" dirty="0" smtClean="0">
                <a:solidFill>
                  <a:srgbClr val="FFFFFF"/>
                </a:solidFill>
              </a:rPr>
              <a:t>, 3</a:t>
            </a:r>
            <a:r>
              <a:rPr lang="en-GB" dirty="0" smtClean="0">
                <a:solidFill>
                  <a:srgbClr val="FFFFFF"/>
                </a:solidFill>
                <a:latin typeface="Brush Script Std"/>
                <a:cs typeface="Brush Script Std"/>
              </a:rPr>
              <a:t>l</a:t>
            </a:r>
            <a:r>
              <a:rPr lang="en-GB" dirty="0" smtClean="0">
                <a:solidFill>
                  <a:srgbClr val="FFFFFF"/>
                </a:solidFill>
              </a:rPr>
              <a:t>, 2</a:t>
            </a:r>
            <a:r>
              <a:rPr lang="en-GB" dirty="0" smtClean="0">
                <a:solidFill>
                  <a:srgbClr val="FFFFFF"/>
                </a:solidFill>
                <a:latin typeface="Brush Script Std"/>
                <a:cs typeface="Brush Script Std"/>
              </a:rPr>
              <a:t>l</a:t>
            </a:r>
            <a:r>
              <a:rPr lang="en-GB" dirty="0" smtClean="0">
                <a:solidFill>
                  <a:srgbClr val="FFFFFF"/>
                </a:solidFill>
              </a:rPr>
              <a:t>1τ</a:t>
            </a:r>
            <a:r>
              <a:rPr lang="en-GB" baseline="-25000" dirty="0" smtClean="0">
                <a:solidFill>
                  <a:srgbClr val="FFFFFF"/>
                </a:solidFill>
              </a:rPr>
              <a:t>had</a:t>
            </a:r>
            <a:r>
              <a:rPr lang="en-GB" dirty="0" smtClean="0">
                <a:solidFill>
                  <a:srgbClr val="FFFFFF"/>
                </a:solidFill>
              </a:rPr>
              <a:t>, 4</a:t>
            </a:r>
            <a:r>
              <a:rPr lang="en-GB" dirty="0">
                <a:solidFill>
                  <a:srgbClr val="FFFFFF"/>
                </a:solidFill>
                <a:latin typeface="Brush Script Std"/>
                <a:cs typeface="Brush Script Std"/>
              </a:rPr>
              <a:t>l</a:t>
            </a:r>
            <a:r>
              <a:rPr lang="en-GB" dirty="0" smtClean="0">
                <a:solidFill>
                  <a:srgbClr val="FFFFFF"/>
                </a:solidFill>
              </a:rPr>
              <a:t>, 1</a:t>
            </a:r>
            <a:r>
              <a:rPr lang="en-GB" dirty="0" smtClean="0">
                <a:solidFill>
                  <a:srgbClr val="FFFFFF"/>
                </a:solidFill>
                <a:latin typeface="Brush Script Std"/>
                <a:cs typeface="Brush Script Std"/>
              </a:rPr>
              <a:t>l</a:t>
            </a:r>
            <a:r>
              <a:rPr lang="en-GB" dirty="0" smtClean="0">
                <a:solidFill>
                  <a:srgbClr val="FFFFFF"/>
                </a:solidFill>
              </a:rPr>
              <a:t>2τ</a:t>
            </a:r>
            <a:r>
              <a:rPr lang="en-GB" baseline="-25000" dirty="0" smtClean="0">
                <a:solidFill>
                  <a:srgbClr val="FFFFFF"/>
                </a:solidFill>
              </a:rPr>
              <a:t>had</a:t>
            </a:r>
            <a:r>
              <a:rPr lang="en-GB" dirty="0" smtClean="0">
                <a:solidFill>
                  <a:srgbClr val="FFFFFF"/>
                </a:solidFill>
              </a:rPr>
              <a:t>  </a:t>
            </a:r>
          </a:p>
          <a:p>
            <a:r>
              <a:rPr lang="en-US" dirty="0" smtClean="0">
                <a:solidFill>
                  <a:srgbClr val="FFFFFF"/>
                </a:solidFill>
              </a:rPr>
              <a:t>Analyzed 20 fb</a:t>
            </a:r>
            <a:r>
              <a:rPr lang="en-US" baseline="30000" dirty="0">
                <a:solidFill>
                  <a:srgbClr val="FFFFFF"/>
                </a:solidFill>
              </a:rPr>
              <a:t>-</a:t>
            </a:r>
            <a:r>
              <a:rPr lang="en-US" baseline="30000" dirty="0" smtClean="0">
                <a:solidFill>
                  <a:srgbClr val="FFFFFF"/>
                </a:solidFill>
              </a:rPr>
              <a:t>1</a:t>
            </a:r>
            <a:r>
              <a:rPr lang="en-US" dirty="0" smtClean="0">
                <a:solidFill>
                  <a:srgbClr val="FFFFFF"/>
                </a:solidFill>
              </a:rPr>
              <a:t> of data at √s = 8 </a:t>
            </a:r>
            <a:r>
              <a:rPr lang="en-US" dirty="0" err="1" smtClean="0">
                <a:solidFill>
                  <a:srgbClr val="FFFFFF"/>
                </a:solidFill>
              </a:rPr>
              <a:t>TeV</a:t>
            </a:r>
            <a:endParaRPr lang="en-US" dirty="0" smtClean="0">
              <a:solidFill>
                <a:srgbClr val="FFFFFF"/>
              </a:solidFill>
            </a:endParaRPr>
          </a:p>
          <a:p>
            <a:r>
              <a:rPr lang="en-US" dirty="0" smtClean="0">
                <a:solidFill>
                  <a:srgbClr val="FFFFFF"/>
                </a:solidFill>
              </a:rPr>
              <a:t>Low</a:t>
            </a:r>
            <a:r>
              <a:rPr lang="en-US" dirty="0">
                <a:solidFill>
                  <a:srgbClr val="FFFFFF"/>
                </a:solidFill>
              </a:rPr>
              <a:t>-stats </a:t>
            </a:r>
            <a:r>
              <a:rPr lang="en-US" dirty="0" smtClean="0">
                <a:solidFill>
                  <a:srgbClr val="FFFFFF"/>
                </a:solidFill>
              </a:rPr>
              <a:t>counting analysis</a:t>
            </a:r>
            <a:r>
              <a:rPr lang="en-US" dirty="0">
                <a:solidFill>
                  <a:srgbClr val="FFFFFF"/>
                </a:solidFill>
              </a:rPr>
              <a:t>: </a:t>
            </a:r>
            <a:endParaRPr lang="en-US" dirty="0" smtClean="0">
              <a:solidFill>
                <a:srgbClr val="FFFFFF"/>
              </a:solidFill>
            </a:endParaRPr>
          </a:p>
          <a:p>
            <a:pPr lvl="1"/>
            <a:r>
              <a:rPr lang="en-US" dirty="0" smtClean="0">
                <a:solidFill>
                  <a:srgbClr val="FFFFFF"/>
                </a:solidFill>
              </a:rPr>
              <a:t>Total </a:t>
            </a:r>
            <a:r>
              <a:rPr lang="en-US" dirty="0">
                <a:solidFill>
                  <a:srgbClr val="FFFFFF"/>
                </a:solidFill>
              </a:rPr>
              <a:t>≈</a:t>
            </a:r>
            <a:r>
              <a:rPr lang="en-US" dirty="0" smtClean="0">
                <a:solidFill>
                  <a:srgbClr val="FFFFFF"/>
                </a:solidFill>
              </a:rPr>
              <a:t>10 signal events expected (0.4% eff.) but also l</a:t>
            </a:r>
            <a:r>
              <a:rPr lang="en-GB" dirty="0" err="1" smtClean="0">
                <a:solidFill>
                  <a:srgbClr val="FFFFFF"/>
                </a:solidFill>
              </a:rPr>
              <a:t>ow</a:t>
            </a:r>
            <a:r>
              <a:rPr lang="en-GB" dirty="0" smtClean="0">
                <a:solidFill>
                  <a:srgbClr val="FFFFFF"/>
                </a:solidFill>
              </a:rPr>
              <a:t> backgrounds</a:t>
            </a:r>
          </a:p>
          <a:p>
            <a:r>
              <a:rPr lang="en-GB" dirty="0" smtClean="0">
                <a:solidFill>
                  <a:srgbClr val="FFFFFF"/>
                </a:solidFill>
              </a:rPr>
              <a:t>Selection designed to suppress </a:t>
            </a:r>
            <a:r>
              <a:rPr lang="en-GB" dirty="0" err="1" smtClean="0">
                <a:solidFill>
                  <a:srgbClr val="FFFFFF"/>
                </a:solidFill>
              </a:rPr>
              <a:t>tt</a:t>
            </a:r>
            <a:r>
              <a:rPr lang="en-GB" dirty="0" smtClean="0">
                <a:solidFill>
                  <a:srgbClr val="FFFFFF"/>
                </a:solidFill>
              </a:rPr>
              <a:t> background</a:t>
            </a:r>
          </a:p>
        </p:txBody>
      </p:sp>
      <p:sp>
        <p:nvSpPr>
          <p:cNvPr id="4" name="Content Placeholder 3"/>
          <p:cNvSpPr>
            <a:spLocks noGrp="1"/>
          </p:cNvSpPr>
          <p:nvPr>
            <p:ph sz="half" idx="2"/>
          </p:nvPr>
        </p:nvSpPr>
        <p:spPr>
          <a:xfrm>
            <a:off x="14196" y="3755621"/>
            <a:ext cx="4647639" cy="2624262"/>
          </a:xfrm>
        </p:spPr>
        <p:txBody>
          <a:bodyPr>
            <a:normAutofit fontScale="77500" lnSpcReduction="20000"/>
          </a:bodyPr>
          <a:lstStyle/>
          <a:p>
            <a:pPr lvl="1"/>
            <a:r>
              <a:rPr lang="en-GB" dirty="0" smtClean="0">
                <a:solidFill>
                  <a:srgbClr val="FFFFFF"/>
                </a:solidFill>
              </a:rPr>
              <a:t>2</a:t>
            </a:r>
            <a:r>
              <a:rPr lang="en-GB" dirty="0" smtClean="0">
                <a:solidFill>
                  <a:srgbClr val="FFFFFF"/>
                </a:solidFill>
                <a:latin typeface="Brush Script Std"/>
                <a:cs typeface="Brush Script Std"/>
              </a:rPr>
              <a:t>l</a:t>
            </a:r>
            <a:r>
              <a:rPr lang="en-GB" dirty="0" smtClean="0">
                <a:solidFill>
                  <a:srgbClr val="FFFFFF"/>
                </a:solidFill>
              </a:rPr>
              <a:t>0τ</a:t>
            </a:r>
            <a:r>
              <a:rPr lang="en-GB" baseline="-25000" dirty="0" smtClean="0">
                <a:solidFill>
                  <a:srgbClr val="FFFFFF"/>
                </a:solidFill>
              </a:rPr>
              <a:t>had </a:t>
            </a:r>
            <a:r>
              <a:rPr lang="en-GB" dirty="0" smtClean="0">
                <a:solidFill>
                  <a:srgbClr val="FFFFFF"/>
                </a:solidFill>
              </a:rPr>
              <a:t>: 2 same-sign e</a:t>
            </a:r>
            <a:r>
              <a:rPr lang="en-GB" baseline="30000" dirty="0" smtClean="0">
                <a:solidFill>
                  <a:srgbClr val="FFFFFF"/>
                </a:solidFill>
              </a:rPr>
              <a:t>±</a:t>
            </a:r>
            <a:r>
              <a:rPr lang="en-GB" dirty="0" smtClean="0">
                <a:solidFill>
                  <a:srgbClr val="FFFFFF"/>
                </a:solidFill>
              </a:rPr>
              <a:t>/μ</a:t>
            </a:r>
            <a:r>
              <a:rPr lang="en-GB" baseline="30000" dirty="0" smtClean="0">
                <a:solidFill>
                  <a:srgbClr val="FFFFFF"/>
                </a:solidFill>
              </a:rPr>
              <a:t>±</a:t>
            </a:r>
            <a:r>
              <a:rPr lang="en-GB" dirty="0" smtClean="0">
                <a:solidFill>
                  <a:srgbClr val="FFFFFF"/>
                </a:solidFill>
              </a:rPr>
              <a:t>; no </a:t>
            </a:r>
            <a:r>
              <a:rPr lang="en-GB" dirty="0" err="1" smtClean="0">
                <a:solidFill>
                  <a:srgbClr val="FFFFFF"/>
                </a:solidFill>
              </a:rPr>
              <a:t>τ</a:t>
            </a:r>
            <a:r>
              <a:rPr lang="en-GB" baseline="-25000" dirty="0" err="1" smtClean="0">
                <a:solidFill>
                  <a:srgbClr val="FFFFFF"/>
                </a:solidFill>
              </a:rPr>
              <a:t>had</a:t>
            </a:r>
            <a:endParaRPr lang="en-GB" dirty="0" smtClean="0">
              <a:solidFill>
                <a:srgbClr val="FFFFFF"/>
              </a:solidFill>
            </a:endParaRPr>
          </a:p>
          <a:p>
            <a:pPr lvl="1"/>
            <a:r>
              <a:rPr lang="en-GB" dirty="0" smtClean="0">
                <a:solidFill>
                  <a:srgbClr val="FFFFFF"/>
                </a:solidFill>
              </a:rPr>
              <a:t>3</a:t>
            </a:r>
            <a:r>
              <a:rPr lang="en-GB" dirty="0" smtClean="0">
                <a:solidFill>
                  <a:srgbClr val="FFFFFF"/>
                </a:solidFill>
                <a:latin typeface="Brush Script Std"/>
                <a:cs typeface="Brush Script Std"/>
              </a:rPr>
              <a:t>l </a:t>
            </a:r>
            <a:r>
              <a:rPr lang="en-GB" dirty="0" smtClean="0">
                <a:solidFill>
                  <a:srgbClr val="FFFFFF"/>
                </a:solidFill>
              </a:rPr>
              <a:t>: 3 e</a:t>
            </a:r>
            <a:r>
              <a:rPr lang="en-GB" baseline="30000" dirty="0">
                <a:solidFill>
                  <a:srgbClr val="FFFFFF"/>
                </a:solidFill>
              </a:rPr>
              <a:t>±</a:t>
            </a:r>
            <a:r>
              <a:rPr lang="en-GB" dirty="0" smtClean="0">
                <a:solidFill>
                  <a:srgbClr val="FFFFFF"/>
                </a:solidFill>
              </a:rPr>
              <a:t> </a:t>
            </a:r>
            <a:r>
              <a:rPr lang="en-GB" dirty="0">
                <a:solidFill>
                  <a:srgbClr val="FFFFFF"/>
                </a:solidFill>
              </a:rPr>
              <a:t>or </a:t>
            </a:r>
            <a:r>
              <a:rPr lang="en-GB" dirty="0" smtClean="0">
                <a:solidFill>
                  <a:srgbClr val="FFFFFF"/>
                </a:solidFill>
              </a:rPr>
              <a:t>μ</a:t>
            </a:r>
            <a:r>
              <a:rPr lang="en-GB" baseline="30000" dirty="0">
                <a:solidFill>
                  <a:srgbClr val="FFFFFF"/>
                </a:solidFill>
              </a:rPr>
              <a:t>±</a:t>
            </a:r>
            <a:r>
              <a:rPr lang="en-GB" dirty="0" smtClean="0">
                <a:solidFill>
                  <a:srgbClr val="FFFFFF"/>
                </a:solidFill>
              </a:rPr>
              <a:t> (total charge ±1)</a:t>
            </a:r>
          </a:p>
          <a:p>
            <a:pPr lvl="1"/>
            <a:r>
              <a:rPr lang="en-GB" dirty="0" smtClean="0">
                <a:solidFill>
                  <a:srgbClr val="FFFFFF"/>
                </a:solidFill>
              </a:rPr>
              <a:t>2</a:t>
            </a:r>
            <a:r>
              <a:rPr lang="en-GB" dirty="0" smtClean="0">
                <a:solidFill>
                  <a:srgbClr val="FFFFFF"/>
                </a:solidFill>
                <a:latin typeface="Brush Script Std"/>
                <a:cs typeface="Brush Script Std"/>
              </a:rPr>
              <a:t>l</a:t>
            </a:r>
            <a:r>
              <a:rPr lang="en-GB" dirty="0" smtClean="0">
                <a:solidFill>
                  <a:srgbClr val="FFFFFF"/>
                </a:solidFill>
              </a:rPr>
              <a:t>1τ</a:t>
            </a:r>
            <a:r>
              <a:rPr lang="en-GB" baseline="-25000" dirty="0" smtClean="0">
                <a:solidFill>
                  <a:srgbClr val="FFFFFF"/>
                </a:solidFill>
              </a:rPr>
              <a:t>had </a:t>
            </a:r>
            <a:r>
              <a:rPr lang="en-GB" dirty="0" smtClean="0">
                <a:solidFill>
                  <a:srgbClr val="FFFFFF"/>
                </a:solidFill>
              </a:rPr>
              <a:t>: </a:t>
            </a:r>
            <a:r>
              <a:rPr lang="en-GB" dirty="0">
                <a:solidFill>
                  <a:srgbClr val="FFFFFF"/>
                </a:solidFill>
              </a:rPr>
              <a:t>2 same-sign </a:t>
            </a:r>
            <a:r>
              <a:rPr lang="en-GB" dirty="0" smtClean="0">
                <a:solidFill>
                  <a:srgbClr val="FFFFFF"/>
                </a:solidFill>
              </a:rPr>
              <a:t>e/μ and 1 </a:t>
            </a:r>
            <a:r>
              <a:rPr lang="en-GB" dirty="0" err="1">
                <a:solidFill>
                  <a:srgbClr val="FFFFFF"/>
                </a:solidFill>
              </a:rPr>
              <a:t>τ</a:t>
            </a:r>
            <a:r>
              <a:rPr lang="en-GB" baseline="-25000" dirty="0" err="1">
                <a:solidFill>
                  <a:srgbClr val="FFFFFF"/>
                </a:solidFill>
              </a:rPr>
              <a:t>had</a:t>
            </a:r>
            <a:endParaRPr lang="en-GB" dirty="0" smtClean="0">
              <a:solidFill>
                <a:srgbClr val="FFFFFF"/>
              </a:solidFill>
            </a:endParaRPr>
          </a:p>
          <a:p>
            <a:pPr lvl="1"/>
            <a:r>
              <a:rPr lang="en-GB" dirty="0" smtClean="0">
                <a:solidFill>
                  <a:srgbClr val="FFFFFF"/>
                </a:solidFill>
              </a:rPr>
              <a:t>4</a:t>
            </a:r>
            <a:r>
              <a:rPr lang="en-GB" dirty="0" smtClean="0">
                <a:solidFill>
                  <a:srgbClr val="FFFFFF"/>
                </a:solidFill>
                <a:latin typeface="Brush Script Std"/>
                <a:cs typeface="Brush Script Std"/>
              </a:rPr>
              <a:t>l </a:t>
            </a:r>
            <a:r>
              <a:rPr lang="en-GB" dirty="0" smtClean="0">
                <a:solidFill>
                  <a:srgbClr val="FFFFFF"/>
                </a:solidFill>
              </a:rPr>
              <a:t>: 4 e</a:t>
            </a:r>
            <a:r>
              <a:rPr lang="en-GB" baseline="30000" dirty="0">
                <a:solidFill>
                  <a:srgbClr val="FFFFFF"/>
                </a:solidFill>
              </a:rPr>
              <a:t>±</a:t>
            </a:r>
            <a:r>
              <a:rPr lang="en-GB" dirty="0" smtClean="0">
                <a:solidFill>
                  <a:srgbClr val="FFFFFF"/>
                </a:solidFill>
              </a:rPr>
              <a:t> </a:t>
            </a:r>
            <a:r>
              <a:rPr lang="en-GB" dirty="0">
                <a:solidFill>
                  <a:srgbClr val="FFFFFF"/>
                </a:solidFill>
              </a:rPr>
              <a:t>or </a:t>
            </a:r>
            <a:r>
              <a:rPr lang="en-GB" dirty="0" smtClean="0">
                <a:solidFill>
                  <a:srgbClr val="FFFFFF"/>
                </a:solidFill>
              </a:rPr>
              <a:t>μ</a:t>
            </a:r>
            <a:r>
              <a:rPr lang="en-GB" baseline="30000" dirty="0">
                <a:solidFill>
                  <a:srgbClr val="FFFFFF"/>
                </a:solidFill>
              </a:rPr>
              <a:t>±</a:t>
            </a:r>
            <a:r>
              <a:rPr lang="en-GB" dirty="0" smtClean="0">
                <a:solidFill>
                  <a:srgbClr val="FFFFFF"/>
                </a:solidFill>
              </a:rPr>
              <a:t> (zero total charge)</a:t>
            </a:r>
          </a:p>
          <a:p>
            <a:pPr lvl="1"/>
            <a:r>
              <a:rPr lang="en-GB" dirty="0" smtClean="0">
                <a:solidFill>
                  <a:srgbClr val="FFFFFF"/>
                </a:solidFill>
              </a:rPr>
              <a:t>1</a:t>
            </a:r>
            <a:r>
              <a:rPr lang="en-GB" dirty="0" smtClean="0">
                <a:solidFill>
                  <a:srgbClr val="FFFFFF"/>
                </a:solidFill>
                <a:latin typeface="Brush Script Std"/>
                <a:cs typeface="Brush Script Std"/>
              </a:rPr>
              <a:t>l</a:t>
            </a:r>
            <a:r>
              <a:rPr lang="en-GB" dirty="0" smtClean="0">
                <a:solidFill>
                  <a:srgbClr val="FFFFFF"/>
                </a:solidFill>
              </a:rPr>
              <a:t>2τ</a:t>
            </a:r>
            <a:r>
              <a:rPr lang="en-GB" baseline="-25000" dirty="0" smtClean="0">
                <a:solidFill>
                  <a:srgbClr val="FFFFFF"/>
                </a:solidFill>
              </a:rPr>
              <a:t>had</a:t>
            </a:r>
            <a:r>
              <a:rPr lang="en-GB" dirty="0" smtClean="0">
                <a:solidFill>
                  <a:srgbClr val="FFFFFF"/>
                </a:solidFill>
              </a:rPr>
              <a:t> : 1 e</a:t>
            </a:r>
            <a:r>
              <a:rPr lang="en-GB" baseline="30000" dirty="0">
                <a:solidFill>
                  <a:srgbClr val="FFFFFF"/>
                </a:solidFill>
              </a:rPr>
              <a:t>±</a:t>
            </a:r>
            <a:r>
              <a:rPr lang="en-GB" dirty="0" smtClean="0">
                <a:solidFill>
                  <a:srgbClr val="FFFFFF"/>
                </a:solidFill>
              </a:rPr>
              <a:t> </a:t>
            </a:r>
            <a:r>
              <a:rPr lang="en-GB" dirty="0">
                <a:solidFill>
                  <a:srgbClr val="FFFFFF"/>
                </a:solidFill>
              </a:rPr>
              <a:t>or </a:t>
            </a:r>
            <a:r>
              <a:rPr lang="en-GB" dirty="0" smtClean="0">
                <a:solidFill>
                  <a:srgbClr val="FFFFFF"/>
                </a:solidFill>
              </a:rPr>
              <a:t>μ</a:t>
            </a:r>
            <a:r>
              <a:rPr lang="en-GB" baseline="30000" dirty="0">
                <a:solidFill>
                  <a:srgbClr val="FFFFFF"/>
                </a:solidFill>
              </a:rPr>
              <a:t>±</a:t>
            </a:r>
            <a:r>
              <a:rPr lang="en-GB" dirty="0" smtClean="0">
                <a:solidFill>
                  <a:srgbClr val="FFFFFF"/>
                </a:solidFill>
              </a:rPr>
              <a:t> and 2 </a:t>
            </a:r>
            <a:r>
              <a:rPr lang="en-GB" dirty="0" err="1">
                <a:solidFill>
                  <a:srgbClr val="FFFFFF"/>
                </a:solidFill>
              </a:rPr>
              <a:t>τ</a:t>
            </a:r>
            <a:r>
              <a:rPr lang="en-GB" baseline="-25000" dirty="0" err="1">
                <a:solidFill>
                  <a:srgbClr val="FFFFFF"/>
                </a:solidFill>
              </a:rPr>
              <a:t>had</a:t>
            </a:r>
            <a:r>
              <a:rPr lang="en-GB" dirty="0" smtClean="0">
                <a:solidFill>
                  <a:srgbClr val="FFFFFF"/>
                </a:solidFill>
              </a:rPr>
              <a:t> </a:t>
            </a:r>
          </a:p>
          <a:p>
            <a:pPr lvl="1"/>
            <a:r>
              <a:rPr lang="en-GB" dirty="0" smtClean="0">
                <a:solidFill>
                  <a:srgbClr val="FFFFFF"/>
                </a:solidFill>
              </a:rPr>
              <a:t>Variable number of jets depending on category =&gt; suppress specific backgrounds</a:t>
            </a:r>
            <a:endParaRPr lang="en-GB" dirty="0"/>
          </a:p>
        </p:txBody>
      </p:sp>
      <p:pic>
        <p:nvPicPr>
          <p:cNvPr id="12" name="Picture 11"/>
          <p:cNvPicPr>
            <a:picLocks noChangeAspect="1"/>
          </p:cNvPicPr>
          <p:nvPr/>
        </p:nvPicPr>
        <p:blipFill>
          <a:blip r:embed="rId2"/>
          <a:stretch>
            <a:fillRect/>
          </a:stretch>
        </p:blipFill>
        <p:spPr>
          <a:xfrm>
            <a:off x="4661835" y="3755620"/>
            <a:ext cx="4316421" cy="2151529"/>
          </a:xfrm>
          <a:prstGeom prst="rect">
            <a:avLst/>
          </a:prstGeom>
        </p:spPr>
      </p:pic>
      <p:sp>
        <p:nvSpPr>
          <p:cNvPr id="13" name="TextBox 12"/>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749 (2015) 519-541</a:t>
            </a:r>
            <a:endParaRPr lang="en-GB" dirty="0" smtClean="0">
              <a:solidFill>
                <a:schemeClr val="bg1"/>
              </a:solidFill>
            </a:endParaRPr>
          </a:p>
        </p:txBody>
      </p:sp>
      <p:sp>
        <p:nvSpPr>
          <p:cNvPr id="5" name="Date Placeholder 4"/>
          <p:cNvSpPr>
            <a:spLocks noGrp="1"/>
          </p:cNvSpPr>
          <p:nvPr>
            <p:ph type="dt" sz="half" idx="10"/>
          </p:nvPr>
        </p:nvSpPr>
        <p:spPr/>
        <p:txBody>
          <a:bodyPr/>
          <a:lstStyle/>
          <a:p>
            <a:r>
              <a:rPr lang="en-US" smtClean="0"/>
              <a:t>4/07/16</a:t>
            </a:r>
            <a:endParaRPr lang="en-GB"/>
          </a:p>
        </p:txBody>
      </p:sp>
      <p:sp>
        <p:nvSpPr>
          <p:cNvPr id="6" name="Footer Placeholder 5"/>
          <p:cNvSpPr>
            <a:spLocks noGrp="1"/>
          </p:cNvSpPr>
          <p:nvPr>
            <p:ph type="ftr" sz="quarter" idx="11"/>
          </p:nvPr>
        </p:nvSpPr>
        <p:spPr/>
        <p:txBody>
          <a:bodyPr/>
          <a:lstStyle/>
          <a:p>
            <a:r>
              <a:rPr lang="en-GB" smtClean="0"/>
              <a:t>Ricardo Gonçalo - SUSY'16</a:t>
            </a:r>
            <a:endParaRPr lang="en-GB"/>
          </a:p>
        </p:txBody>
      </p:sp>
      <p:sp>
        <p:nvSpPr>
          <p:cNvPr id="7" name="Slide Number Placeholder 6"/>
          <p:cNvSpPr>
            <a:spLocks noGrp="1"/>
          </p:cNvSpPr>
          <p:nvPr>
            <p:ph type="sldNum" sz="quarter" idx="12"/>
          </p:nvPr>
        </p:nvSpPr>
        <p:spPr/>
        <p:txBody>
          <a:bodyPr/>
          <a:lstStyle/>
          <a:p>
            <a:fld id="{D5FF722C-CA73-F54B-B68D-F4FB7F20AD28}" type="slidenum">
              <a:rPr lang="en-GB" smtClean="0"/>
              <a:t>6</a:t>
            </a:fld>
            <a:endParaRPr lang="en-GB"/>
          </a:p>
        </p:txBody>
      </p:sp>
    </p:spTree>
    <p:extLst>
      <p:ext uri="{BB962C8B-B14F-4D97-AF65-F5344CB8AC3E}">
        <p14:creationId xmlns:p14="http://schemas.microsoft.com/office/powerpoint/2010/main" val="17884620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300953" y="1001059"/>
            <a:ext cx="2843047" cy="536934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200" y="216242"/>
            <a:ext cx="8229600" cy="726421"/>
          </a:xfrm>
        </p:spPr>
        <p:txBody>
          <a:bodyPr>
            <a:normAutofit fontScale="90000"/>
          </a:bodyPr>
          <a:lstStyle/>
          <a:p>
            <a:r>
              <a:rPr lang="en-GB" dirty="0" smtClean="0">
                <a:solidFill>
                  <a:srgbClr val="FFFFFF"/>
                </a:solidFill>
              </a:rPr>
              <a:t>Backgrounds and uncertainties</a:t>
            </a:r>
            <a:endParaRPr lang="en-GB" dirty="0">
              <a:solidFill>
                <a:srgbClr val="FFFFFF"/>
              </a:solidFill>
            </a:endParaRPr>
          </a:p>
        </p:txBody>
      </p:sp>
      <p:sp>
        <p:nvSpPr>
          <p:cNvPr id="5" name="Content Placeholder 3"/>
          <p:cNvSpPr>
            <a:spLocks noGrp="1"/>
          </p:cNvSpPr>
          <p:nvPr>
            <p:ph idx="1"/>
          </p:nvPr>
        </p:nvSpPr>
        <p:spPr>
          <a:xfrm>
            <a:off x="0" y="1020936"/>
            <a:ext cx="6155766" cy="5837064"/>
          </a:xfrm>
        </p:spPr>
        <p:txBody>
          <a:bodyPr>
            <a:normAutofit fontScale="62500" lnSpcReduction="20000"/>
          </a:bodyPr>
          <a:lstStyle/>
          <a:p>
            <a:pPr marL="342900" lvl="1" indent="-342900">
              <a:buFont typeface="Arial"/>
              <a:buChar char="•"/>
            </a:pPr>
            <a:r>
              <a:rPr lang="en-GB" dirty="0" smtClean="0">
                <a:solidFill>
                  <a:schemeClr val="bg1"/>
                </a:solidFill>
              </a:rPr>
              <a:t>Signal </a:t>
            </a:r>
            <a:r>
              <a:rPr lang="en-GB" dirty="0">
                <a:solidFill>
                  <a:schemeClr val="bg1"/>
                </a:solidFill>
              </a:rPr>
              <a:t>final </a:t>
            </a:r>
            <a:r>
              <a:rPr lang="en-GB" dirty="0" smtClean="0">
                <a:solidFill>
                  <a:schemeClr val="bg1"/>
                </a:solidFill>
              </a:rPr>
              <a:t>states: </a:t>
            </a:r>
            <a:r>
              <a:rPr lang="en-GB" dirty="0" err="1" smtClean="0">
                <a:solidFill>
                  <a:schemeClr val="bg1"/>
                </a:solidFill>
              </a:rPr>
              <a:t>WWWWbb</a:t>
            </a:r>
            <a:r>
              <a:rPr lang="en-GB" dirty="0" smtClean="0">
                <a:solidFill>
                  <a:schemeClr val="bg1"/>
                </a:solidFill>
              </a:rPr>
              <a:t>, </a:t>
            </a:r>
            <a:r>
              <a:rPr lang="en-GB" dirty="0" err="1" smtClean="0">
                <a:solidFill>
                  <a:srgbClr val="FFFFFF"/>
                </a:solidFill>
              </a:rPr>
              <a:t>ττ</a:t>
            </a:r>
            <a:r>
              <a:rPr lang="en-GB" dirty="0" err="1" smtClean="0">
                <a:solidFill>
                  <a:schemeClr val="bg1"/>
                </a:solidFill>
              </a:rPr>
              <a:t>WWbb</a:t>
            </a:r>
            <a:r>
              <a:rPr lang="en-GB" dirty="0" smtClean="0">
                <a:solidFill>
                  <a:schemeClr val="bg1"/>
                </a:solidFill>
              </a:rPr>
              <a:t>, </a:t>
            </a:r>
            <a:r>
              <a:rPr lang="en-GB" dirty="0" err="1" smtClean="0">
                <a:solidFill>
                  <a:schemeClr val="bg1"/>
                </a:solidFill>
              </a:rPr>
              <a:t>ZZWWbb</a:t>
            </a:r>
            <a:endParaRPr lang="en-GB" dirty="0">
              <a:solidFill>
                <a:schemeClr val="bg1"/>
              </a:solidFill>
            </a:endParaRPr>
          </a:p>
          <a:p>
            <a:pPr marL="342900" lvl="1" indent="-342900">
              <a:buFont typeface="Arial"/>
              <a:buChar char="•"/>
            </a:pPr>
            <a:r>
              <a:rPr lang="en-GB" dirty="0" smtClean="0">
                <a:solidFill>
                  <a:schemeClr val="bg1"/>
                </a:solidFill>
              </a:rPr>
              <a:t>Backgrounds:</a:t>
            </a:r>
          </a:p>
          <a:p>
            <a:pPr marL="342900" lvl="1" indent="-342900">
              <a:buFont typeface="Arial"/>
              <a:buChar char="•"/>
            </a:pPr>
            <a:r>
              <a:rPr lang="en-GB" dirty="0" err="1" smtClean="0">
                <a:solidFill>
                  <a:schemeClr val="bg1"/>
                </a:solidFill>
              </a:rPr>
              <a:t>ttW</a:t>
            </a:r>
            <a:r>
              <a:rPr lang="en-GB" dirty="0" smtClean="0">
                <a:solidFill>
                  <a:schemeClr val="bg1"/>
                </a:solidFill>
              </a:rPr>
              <a:t> and </a:t>
            </a:r>
            <a:r>
              <a:rPr lang="en-GB" dirty="0" err="1" smtClean="0">
                <a:solidFill>
                  <a:schemeClr val="bg1"/>
                </a:solidFill>
              </a:rPr>
              <a:t>ttZ</a:t>
            </a:r>
            <a:r>
              <a:rPr lang="en-GB" dirty="0" smtClean="0">
                <a:solidFill>
                  <a:schemeClr val="bg1"/>
                </a:solidFill>
              </a:rPr>
              <a:t> (</a:t>
            </a:r>
            <a:r>
              <a:rPr lang="en-GB" dirty="0" err="1" smtClean="0">
                <a:solidFill>
                  <a:schemeClr val="bg1"/>
                </a:solidFill>
              </a:rPr>
              <a:t>WWWbb</a:t>
            </a:r>
            <a:r>
              <a:rPr lang="en-GB" dirty="0" smtClean="0">
                <a:solidFill>
                  <a:schemeClr val="bg1"/>
                </a:solidFill>
              </a:rPr>
              <a:t>, </a:t>
            </a:r>
            <a:r>
              <a:rPr lang="en-GB" dirty="0" err="1" smtClean="0">
                <a:solidFill>
                  <a:schemeClr val="bg1"/>
                </a:solidFill>
              </a:rPr>
              <a:t>ZWWbb</a:t>
            </a:r>
            <a:r>
              <a:rPr lang="en-GB" dirty="0" smtClean="0">
                <a:solidFill>
                  <a:schemeClr val="bg1"/>
                </a:solidFill>
              </a:rPr>
              <a:t>):</a:t>
            </a:r>
          </a:p>
          <a:p>
            <a:pPr marL="742950" lvl="2" indent="-342900"/>
            <a:r>
              <a:rPr lang="en-GB" dirty="0">
                <a:solidFill>
                  <a:schemeClr val="bg1"/>
                </a:solidFill>
              </a:rPr>
              <a:t>E</a:t>
            </a:r>
            <a:r>
              <a:rPr lang="en-GB" dirty="0" smtClean="0">
                <a:solidFill>
                  <a:schemeClr val="bg1"/>
                </a:solidFill>
              </a:rPr>
              <a:t>stimated from simulation and verified in validation regions</a:t>
            </a:r>
          </a:p>
          <a:p>
            <a:pPr marL="742950" lvl="2" indent="-342900"/>
            <a:r>
              <a:rPr lang="en-GB" dirty="0" err="1" smtClean="0">
                <a:solidFill>
                  <a:schemeClr val="bg1"/>
                </a:solidFill>
              </a:rPr>
              <a:t>ttW</a:t>
            </a:r>
            <a:r>
              <a:rPr lang="en-GB" dirty="0" smtClean="0">
                <a:solidFill>
                  <a:schemeClr val="bg1"/>
                </a:solidFill>
              </a:rPr>
              <a:t> in 2</a:t>
            </a:r>
            <a:r>
              <a:rPr lang="en-GB" dirty="0" smtClean="0">
                <a:solidFill>
                  <a:srgbClr val="FFFFFF"/>
                </a:solidFill>
                <a:latin typeface="Brush Script Std"/>
                <a:cs typeface="Brush Script Std"/>
              </a:rPr>
              <a:t>l</a:t>
            </a:r>
            <a:r>
              <a:rPr lang="en-GB" dirty="0" smtClean="0">
                <a:solidFill>
                  <a:srgbClr val="FFFFFF"/>
                </a:solidFill>
              </a:rPr>
              <a:t>0τ</a:t>
            </a:r>
            <a:r>
              <a:rPr lang="en-GB" baseline="-25000" dirty="0" smtClean="0">
                <a:solidFill>
                  <a:srgbClr val="FFFFFF"/>
                </a:solidFill>
              </a:rPr>
              <a:t>had</a:t>
            </a:r>
            <a:r>
              <a:rPr lang="en-GB" dirty="0" smtClean="0">
                <a:solidFill>
                  <a:schemeClr val="bg1"/>
                </a:solidFill>
              </a:rPr>
              <a:t>: same as 2</a:t>
            </a:r>
            <a:r>
              <a:rPr lang="en-GB" dirty="0" smtClean="0">
                <a:solidFill>
                  <a:srgbClr val="FFFFFF"/>
                </a:solidFill>
                <a:latin typeface="Brush Script Std"/>
                <a:cs typeface="Brush Script Std"/>
              </a:rPr>
              <a:t>l</a:t>
            </a:r>
            <a:r>
              <a:rPr lang="en-GB" dirty="0" smtClean="0">
                <a:solidFill>
                  <a:srgbClr val="FFFFFF"/>
                </a:solidFill>
              </a:rPr>
              <a:t>0τ</a:t>
            </a:r>
            <a:r>
              <a:rPr lang="en-GB" baseline="-25000" dirty="0" smtClean="0">
                <a:solidFill>
                  <a:srgbClr val="FFFFFF"/>
                </a:solidFill>
              </a:rPr>
              <a:t>had</a:t>
            </a:r>
            <a:r>
              <a:rPr lang="en-GB" dirty="0" smtClean="0">
                <a:solidFill>
                  <a:schemeClr val="bg1"/>
                </a:solidFill>
              </a:rPr>
              <a:t> signal but only ≤ 3 jets</a:t>
            </a:r>
          </a:p>
          <a:p>
            <a:pPr marL="742950" lvl="2" indent="-342900"/>
            <a:r>
              <a:rPr lang="en-GB" dirty="0" err="1" smtClean="0">
                <a:solidFill>
                  <a:schemeClr val="bg1"/>
                </a:solidFill>
              </a:rPr>
              <a:t>ttZ</a:t>
            </a:r>
            <a:r>
              <a:rPr lang="en-GB" dirty="0" smtClean="0">
                <a:solidFill>
                  <a:schemeClr val="bg1"/>
                </a:solidFill>
              </a:rPr>
              <a:t> in </a:t>
            </a:r>
            <a:r>
              <a:rPr lang="en-GB" dirty="0">
                <a:solidFill>
                  <a:srgbClr val="FFFFFF"/>
                </a:solidFill>
              </a:rPr>
              <a:t>3</a:t>
            </a:r>
            <a:r>
              <a:rPr lang="en-GB" dirty="0">
                <a:solidFill>
                  <a:srgbClr val="FFFFFF"/>
                </a:solidFill>
                <a:latin typeface="Brush Script Std"/>
                <a:cs typeface="Brush Script Std"/>
              </a:rPr>
              <a:t>l</a:t>
            </a:r>
            <a:r>
              <a:rPr lang="en-GB" dirty="0">
                <a:solidFill>
                  <a:srgbClr val="FFFFFF"/>
                </a:solidFill>
              </a:rPr>
              <a:t>, 2</a:t>
            </a:r>
            <a:r>
              <a:rPr lang="en-GB" dirty="0">
                <a:solidFill>
                  <a:srgbClr val="FFFFFF"/>
                </a:solidFill>
                <a:latin typeface="Brush Script Std"/>
                <a:cs typeface="Brush Script Std"/>
              </a:rPr>
              <a:t>l</a:t>
            </a:r>
            <a:r>
              <a:rPr lang="en-GB" dirty="0">
                <a:solidFill>
                  <a:srgbClr val="FFFFFF"/>
                </a:solidFill>
              </a:rPr>
              <a:t>1τ</a:t>
            </a:r>
            <a:r>
              <a:rPr lang="en-GB" baseline="-25000" dirty="0">
                <a:solidFill>
                  <a:srgbClr val="FFFFFF"/>
                </a:solidFill>
              </a:rPr>
              <a:t>had</a:t>
            </a:r>
            <a:r>
              <a:rPr lang="en-GB" dirty="0">
                <a:solidFill>
                  <a:srgbClr val="FFFFFF"/>
                </a:solidFill>
              </a:rPr>
              <a:t>, 4</a:t>
            </a:r>
            <a:r>
              <a:rPr lang="en-GB" dirty="0">
                <a:solidFill>
                  <a:srgbClr val="FFFFFF"/>
                </a:solidFill>
                <a:latin typeface="Brush Script Std"/>
                <a:cs typeface="Brush Script Std"/>
              </a:rPr>
              <a:t>l</a:t>
            </a:r>
            <a:r>
              <a:rPr lang="en-GB" dirty="0">
                <a:solidFill>
                  <a:srgbClr val="FFFFFF"/>
                </a:solidFill>
              </a:rPr>
              <a:t>, </a:t>
            </a:r>
            <a:r>
              <a:rPr lang="en-GB" dirty="0" smtClean="0">
                <a:solidFill>
                  <a:srgbClr val="FFFFFF"/>
                </a:solidFill>
              </a:rPr>
              <a:t>1</a:t>
            </a:r>
            <a:r>
              <a:rPr lang="en-GB" dirty="0" smtClean="0">
                <a:solidFill>
                  <a:srgbClr val="FFFFFF"/>
                </a:solidFill>
                <a:latin typeface="Brush Script Std"/>
                <a:cs typeface="Brush Script Std"/>
              </a:rPr>
              <a:t>l</a:t>
            </a:r>
            <a:r>
              <a:rPr lang="en-GB" dirty="0" smtClean="0">
                <a:solidFill>
                  <a:srgbClr val="FFFFFF"/>
                </a:solidFill>
              </a:rPr>
              <a:t>2τ</a:t>
            </a:r>
            <a:r>
              <a:rPr lang="en-GB" baseline="-25000" dirty="0" smtClean="0">
                <a:solidFill>
                  <a:srgbClr val="FFFFFF"/>
                </a:solidFill>
              </a:rPr>
              <a:t>had</a:t>
            </a:r>
            <a:r>
              <a:rPr lang="en-GB" dirty="0" smtClean="0">
                <a:solidFill>
                  <a:schemeClr val="bg1"/>
                </a:solidFill>
              </a:rPr>
              <a:t>: validate in Z</a:t>
            </a:r>
            <a:r>
              <a:rPr lang="en-US" dirty="0" smtClean="0">
                <a:solidFill>
                  <a:srgbClr val="FFFFFF"/>
                </a:solidFill>
              </a:rPr>
              <a:t>→</a:t>
            </a:r>
            <a:r>
              <a:rPr lang="en-GB" dirty="0" err="1" smtClean="0">
                <a:solidFill>
                  <a:srgbClr val="FFFFFF"/>
                </a:solidFill>
                <a:latin typeface="Brush Script Std"/>
                <a:cs typeface="Brush Script Std"/>
              </a:rPr>
              <a:t>l</a:t>
            </a:r>
            <a:r>
              <a:rPr lang="en-GB" dirty="0" err="1">
                <a:solidFill>
                  <a:srgbClr val="FFFFFF"/>
                </a:solidFill>
                <a:latin typeface="Brush Script Std"/>
                <a:cs typeface="Brush Script Std"/>
              </a:rPr>
              <a:t>l</a:t>
            </a:r>
            <a:r>
              <a:rPr lang="en-US" dirty="0" smtClean="0">
                <a:solidFill>
                  <a:srgbClr val="FFFFFF"/>
                </a:solidFill>
              </a:rPr>
              <a:t> region</a:t>
            </a:r>
          </a:p>
          <a:p>
            <a:pPr marL="742950" lvl="2" indent="-342900"/>
            <a:r>
              <a:rPr lang="en-GB" dirty="0" smtClean="0">
                <a:solidFill>
                  <a:schemeClr val="bg1"/>
                </a:solidFill>
              </a:rPr>
              <a:t>Uncertainties </a:t>
            </a:r>
            <a:r>
              <a:rPr lang="en-GB" dirty="0">
                <a:solidFill>
                  <a:schemeClr val="bg1"/>
                </a:solidFill>
              </a:rPr>
              <a:t>up to ≈30</a:t>
            </a:r>
            <a:r>
              <a:rPr lang="en-GB" dirty="0" smtClean="0">
                <a:solidFill>
                  <a:schemeClr val="bg1"/>
                </a:solidFill>
              </a:rPr>
              <a:t>%</a:t>
            </a:r>
            <a:r>
              <a:rPr lang="en-GB" dirty="0">
                <a:solidFill>
                  <a:srgbClr val="FFFFFF"/>
                </a:solidFill>
              </a:rPr>
              <a:t> in signal </a:t>
            </a:r>
            <a:r>
              <a:rPr lang="en-GB" dirty="0" smtClean="0">
                <a:solidFill>
                  <a:srgbClr val="FFFFFF"/>
                </a:solidFill>
              </a:rPr>
              <a:t>regions</a:t>
            </a:r>
            <a:endParaRPr lang="en-GB" dirty="0" smtClean="0">
              <a:solidFill>
                <a:schemeClr val="bg1"/>
              </a:solidFill>
            </a:endParaRPr>
          </a:p>
          <a:p>
            <a:pPr marL="342900" lvl="1" indent="-342900">
              <a:buFont typeface="Arial"/>
              <a:buChar char="•"/>
            </a:pPr>
            <a:r>
              <a:rPr lang="en-GB" dirty="0" err="1" smtClean="0">
                <a:solidFill>
                  <a:schemeClr val="bg1"/>
                </a:solidFill>
              </a:rPr>
              <a:t>Dibosons</a:t>
            </a:r>
            <a:r>
              <a:rPr lang="en-GB" dirty="0" smtClean="0">
                <a:solidFill>
                  <a:schemeClr val="bg1"/>
                </a:solidFill>
              </a:rPr>
              <a:t>, especially WZ + jets:</a:t>
            </a:r>
          </a:p>
          <a:p>
            <a:pPr marL="742950" lvl="2" indent="-342900"/>
            <a:r>
              <a:rPr lang="en-GB" dirty="0">
                <a:solidFill>
                  <a:schemeClr val="bg1"/>
                </a:solidFill>
              </a:rPr>
              <a:t>Estimated from simulation and verified in validation </a:t>
            </a:r>
            <a:r>
              <a:rPr lang="en-GB" dirty="0" smtClean="0">
                <a:solidFill>
                  <a:schemeClr val="bg1"/>
                </a:solidFill>
              </a:rPr>
              <a:t>regions (e.g. Z + b-jets for </a:t>
            </a:r>
            <a:r>
              <a:rPr lang="en-GB" dirty="0">
                <a:solidFill>
                  <a:srgbClr val="FFFFFF"/>
                </a:solidFill>
              </a:rPr>
              <a:t>3</a:t>
            </a:r>
            <a:r>
              <a:rPr lang="en-GB" dirty="0">
                <a:solidFill>
                  <a:srgbClr val="FFFFFF"/>
                </a:solidFill>
                <a:latin typeface="Brush Script Std"/>
                <a:cs typeface="Brush Script Std"/>
              </a:rPr>
              <a:t>l</a:t>
            </a:r>
            <a:r>
              <a:rPr lang="en-GB" dirty="0" smtClean="0">
                <a:solidFill>
                  <a:schemeClr val="bg1"/>
                </a:solidFill>
              </a:rPr>
              <a:t>)</a:t>
            </a:r>
            <a:endParaRPr lang="en-GB" dirty="0">
              <a:solidFill>
                <a:schemeClr val="bg1"/>
              </a:solidFill>
            </a:endParaRPr>
          </a:p>
          <a:p>
            <a:pPr marL="742950" lvl="2" indent="-342900"/>
            <a:r>
              <a:rPr lang="en-GB" dirty="0" smtClean="0">
                <a:solidFill>
                  <a:schemeClr val="bg1"/>
                </a:solidFill>
              </a:rPr>
              <a:t>Main uncertainty from WZ + b x-section (100% assigned)</a:t>
            </a:r>
          </a:p>
          <a:p>
            <a:pPr marL="742950" lvl="2" indent="-342900"/>
            <a:r>
              <a:rPr lang="en-GB" dirty="0" smtClean="0">
                <a:solidFill>
                  <a:schemeClr val="bg1"/>
                </a:solidFill>
              </a:rPr>
              <a:t>Uncertainties </a:t>
            </a:r>
            <a:r>
              <a:rPr lang="en-GB" dirty="0">
                <a:solidFill>
                  <a:schemeClr val="bg1"/>
                </a:solidFill>
              </a:rPr>
              <a:t>up to ≈50</a:t>
            </a:r>
            <a:r>
              <a:rPr lang="en-GB" dirty="0" smtClean="0">
                <a:solidFill>
                  <a:schemeClr val="bg1"/>
                </a:solidFill>
              </a:rPr>
              <a:t>%</a:t>
            </a:r>
            <a:r>
              <a:rPr lang="en-GB" dirty="0">
                <a:solidFill>
                  <a:srgbClr val="FFFFFF"/>
                </a:solidFill>
              </a:rPr>
              <a:t> in signal </a:t>
            </a:r>
            <a:r>
              <a:rPr lang="en-GB" dirty="0" smtClean="0">
                <a:solidFill>
                  <a:srgbClr val="FFFFFF"/>
                </a:solidFill>
              </a:rPr>
              <a:t>regions</a:t>
            </a:r>
            <a:endParaRPr lang="en-GB" dirty="0" smtClean="0">
              <a:solidFill>
                <a:schemeClr val="bg1"/>
              </a:solidFill>
            </a:endParaRPr>
          </a:p>
          <a:p>
            <a:pPr marL="342900" lvl="1" indent="-342900">
              <a:buFont typeface="Arial"/>
              <a:buChar char="•"/>
            </a:pPr>
            <a:r>
              <a:rPr lang="en-GB" dirty="0" smtClean="0">
                <a:solidFill>
                  <a:srgbClr val="FFFFFF"/>
                </a:solidFill>
              </a:rPr>
              <a:t>Electron </a:t>
            </a:r>
            <a:r>
              <a:rPr lang="en-GB" dirty="0">
                <a:solidFill>
                  <a:srgbClr val="FFFFFF"/>
                </a:solidFill>
              </a:rPr>
              <a:t>charge </a:t>
            </a:r>
            <a:r>
              <a:rPr lang="en-GB" dirty="0" err="1">
                <a:solidFill>
                  <a:srgbClr val="FFFFFF"/>
                </a:solidFill>
              </a:rPr>
              <a:t>mis</a:t>
            </a:r>
            <a:r>
              <a:rPr lang="en-GB" dirty="0">
                <a:solidFill>
                  <a:srgbClr val="FFFFFF"/>
                </a:solidFill>
              </a:rPr>
              <a:t>-identification: </a:t>
            </a:r>
          </a:p>
          <a:p>
            <a:pPr marL="742950" lvl="2" indent="-342900"/>
            <a:r>
              <a:rPr lang="en-GB" dirty="0">
                <a:solidFill>
                  <a:srgbClr val="FFFFFF"/>
                </a:solidFill>
              </a:rPr>
              <a:t>Mainly from e</a:t>
            </a:r>
            <a:r>
              <a:rPr lang="en-GB" baseline="30000" dirty="0">
                <a:solidFill>
                  <a:srgbClr val="FFFFFF"/>
                </a:solidFill>
              </a:rPr>
              <a:t>±</a:t>
            </a:r>
            <a:r>
              <a:rPr lang="en-GB" dirty="0">
                <a:solidFill>
                  <a:srgbClr val="FFFFFF"/>
                </a:solidFill>
              </a:rPr>
              <a:t> </a:t>
            </a:r>
            <a:r>
              <a:rPr lang="en-US" dirty="0">
                <a:solidFill>
                  <a:srgbClr val="FFFFFF"/>
                </a:solidFill>
              </a:rPr>
              <a:t>→ </a:t>
            </a:r>
            <a:r>
              <a:rPr lang="en-US" dirty="0" err="1">
                <a:solidFill>
                  <a:srgbClr val="FFFFFF"/>
                </a:solidFill>
              </a:rPr>
              <a:t>e</a:t>
            </a:r>
            <a:r>
              <a:rPr lang="en-US" baseline="30000" dirty="0" err="1">
                <a:solidFill>
                  <a:srgbClr val="FFFFFF"/>
                </a:solidFill>
              </a:rPr>
              <a:t>±</a:t>
            </a:r>
            <a:r>
              <a:rPr lang="en-US" dirty="0" err="1">
                <a:solidFill>
                  <a:srgbClr val="FFFFFF"/>
                </a:solidFill>
              </a:rPr>
              <a:t>γ</a:t>
            </a:r>
            <a:r>
              <a:rPr lang="en-US" dirty="0">
                <a:solidFill>
                  <a:srgbClr val="FFFFFF"/>
                </a:solidFill>
              </a:rPr>
              <a:t> → </a:t>
            </a:r>
            <a:r>
              <a:rPr lang="en-US" dirty="0" err="1">
                <a:solidFill>
                  <a:srgbClr val="FFFFFF"/>
                </a:solidFill>
              </a:rPr>
              <a:t>e</a:t>
            </a:r>
            <a:r>
              <a:rPr lang="en-US" baseline="30000" dirty="0" err="1">
                <a:solidFill>
                  <a:srgbClr val="FFFFFF"/>
                </a:solidFill>
              </a:rPr>
              <a:t>±</a:t>
            </a:r>
            <a:r>
              <a:rPr lang="en-US" dirty="0" err="1">
                <a:solidFill>
                  <a:srgbClr val="FFFFFF"/>
                </a:solidFill>
              </a:rPr>
              <a:t>e</a:t>
            </a:r>
            <a:r>
              <a:rPr lang="en-US" baseline="30000" dirty="0" err="1">
                <a:solidFill>
                  <a:srgbClr val="FFFFFF"/>
                </a:solidFill>
              </a:rPr>
              <a:t>+</a:t>
            </a:r>
            <a:r>
              <a:rPr lang="en-US" dirty="0" err="1">
                <a:solidFill>
                  <a:srgbClr val="FFFFFF"/>
                </a:solidFill>
              </a:rPr>
              <a:t>e</a:t>
            </a:r>
            <a:r>
              <a:rPr lang="en-US" baseline="30000" dirty="0">
                <a:solidFill>
                  <a:srgbClr val="FFFFFF"/>
                </a:solidFill>
              </a:rPr>
              <a:t>-</a:t>
            </a:r>
            <a:r>
              <a:rPr lang="en-US" dirty="0">
                <a:solidFill>
                  <a:srgbClr val="FFFFFF"/>
                </a:solidFill>
              </a:rPr>
              <a:t> and grows with </a:t>
            </a:r>
            <a:r>
              <a:rPr lang="en-US" dirty="0" err="1">
                <a:solidFill>
                  <a:srgbClr val="FFFFFF"/>
                </a:solidFill>
              </a:rPr>
              <a:t>η</a:t>
            </a:r>
            <a:r>
              <a:rPr lang="en-US" dirty="0">
                <a:solidFill>
                  <a:srgbClr val="FFFFFF"/>
                </a:solidFill>
              </a:rPr>
              <a:t> (material)</a:t>
            </a:r>
            <a:endParaRPr lang="en-GB" dirty="0">
              <a:solidFill>
                <a:srgbClr val="FFFFFF"/>
              </a:solidFill>
            </a:endParaRPr>
          </a:p>
          <a:p>
            <a:pPr marL="742950" lvl="2" indent="-342900"/>
            <a:r>
              <a:rPr lang="en-GB" dirty="0">
                <a:solidFill>
                  <a:srgbClr val="FFFFFF"/>
                </a:solidFill>
              </a:rPr>
              <a:t>Estimated from Z</a:t>
            </a:r>
            <a:r>
              <a:rPr lang="en-US" dirty="0">
                <a:solidFill>
                  <a:srgbClr val="FFFFFF"/>
                </a:solidFill>
              </a:rPr>
              <a:t>→</a:t>
            </a:r>
            <a:r>
              <a:rPr lang="en-GB" dirty="0" err="1">
                <a:solidFill>
                  <a:srgbClr val="FFFFFF"/>
                </a:solidFill>
                <a:latin typeface="Brush Script Std"/>
                <a:cs typeface="Brush Script Std"/>
              </a:rPr>
              <a:t>ll</a:t>
            </a:r>
            <a:r>
              <a:rPr lang="en-GB" dirty="0">
                <a:solidFill>
                  <a:srgbClr val="FFFFFF"/>
                </a:solidFill>
                <a:latin typeface="Brush Script Std"/>
                <a:cs typeface="Brush Script Std"/>
              </a:rPr>
              <a:t> </a:t>
            </a:r>
            <a:r>
              <a:rPr lang="en-GB" dirty="0">
                <a:solidFill>
                  <a:srgbClr val="FFFFFF"/>
                </a:solidFill>
              </a:rPr>
              <a:t>data </a:t>
            </a:r>
            <a:r>
              <a:rPr lang="en-GB" dirty="0" smtClean="0">
                <a:solidFill>
                  <a:srgbClr val="FFFFFF"/>
                </a:solidFill>
              </a:rPr>
              <a:t>and extrapolated </a:t>
            </a:r>
            <a:r>
              <a:rPr lang="en-GB" dirty="0" smtClean="0">
                <a:solidFill>
                  <a:srgbClr val="FFFFFF"/>
                </a:solidFill>
              </a:rPr>
              <a:t>using simulation</a:t>
            </a:r>
            <a:endParaRPr lang="en-GB" dirty="0" smtClean="0">
              <a:solidFill>
                <a:srgbClr val="FFFFFF"/>
              </a:solidFill>
            </a:endParaRPr>
          </a:p>
          <a:p>
            <a:pPr marL="742950" lvl="2" indent="-342900"/>
            <a:r>
              <a:rPr lang="en-GB" dirty="0">
                <a:solidFill>
                  <a:srgbClr val="FFFFFF"/>
                </a:solidFill>
              </a:rPr>
              <a:t>N</a:t>
            </a:r>
            <a:r>
              <a:rPr lang="en-GB" dirty="0" smtClean="0">
                <a:solidFill>
                  <a:srgbClr val="FFFFFF"/>
                </a:solidFill>
              </a:rPr>
              <a:t>egligible </a:t>
            </a:r>
            <a:r>
              <a:rPr lang="en-GB" dirty="0">
                <a:solidFill>
                  <a:srgbClr val="FFFFFF"/>
                </a:solidFill>
              </a:rPr>
              <a:t>for </a:t>
            </a:r>
            <a:r>
              <a:rPr lang="en-GB" dirty="0" err="1" smtClean="0">
                <a:solidFill>
                  <a:srgbClr val="FFFFFF"/>
                </a:solidFill>
              </a:rPr>
              <a:t>muons</a:t>
            </a:r>
            <a:r>
              <a:rPr lang="en-GB" dirty="0" smtClean="0">
                <a:solidFill>
                  <a:srgbClr val="FFFFFF"/>
                </a:solidFill>
              </a:rPr>
              <a:t> and track curvature (instrumental)</a:t>
            </a:r>
          </a:p>
          <a:p>
            <a:pPr marL="742950" lvl="2" indent="-342900"/>
            <a:r>
              <a:rPr lang="en-GB" dirty="0" smtClean="0">
                <a:solidFill>
                  <a:srgbClr val="FFFFFF"/>
                </a:solidFill>
              </a:rPr>
              <a:t>Uncertainties up to </a:t>
            </a:r>
            <a:r>
              <a:rPr lang="en-GB" dirty="0">
                <a:solidFill>
                  <a:schemeClr val="bg1"/>
                </a:solidFill>
              </a:rPr>
              <a:t>≈</a:t>
            </a:r>
            <a:r>
              <a:rPr lang="en-GB" dirty="0" smtClean="0">
                <a:solidFill>
                  <a:srgbClr val="FFFFFF"/>
                </a:solidFill>
              </a:rPr>
              <a:t>40% in signal regions</a:t>
            </a:r>
          </a:p>
          <a:p>
            <a:pPr marL="342900" lvl="1" indent="-342900">
              <a:buFont typeface="Arial"/>
              <a:buChar char="•"/>
            </a:pPr>
            <a:r>
              <a:rPr lang="en-GB" dirty="0">
                <a:solidFill>
                  <a:srgbClr val="FFFFFF"/>
                </a:solidFill>
              </a:rPr>
              <a:t>Non-prompt </a:t>
            </a:r>
            <a:r>
              <a:rPr lang="en-GB" dirty="0" smtClean="0">
                <a:solidFill>
                  <a:srgbClr val="FFFFFF"/>
                </a:solidFill>
              </a:rPr>
              <a:t>leptons:</a:t>
            </a:r>
          </a:p>
          <a:p>
            <a:pPr marL="742950" lvl="2" indent="-342900"/>
            <a:r>
              <a:rPr lang="en-GB" dirty="0" smtClean="0">
                <a:solidFill>
                  <a:srgbClr val="FFFFFF"/>
                </a:solidFill>
              </a:rPr>
              <a:t>Can e.g. promote </a:t>
            </a:r>
            <a:r>
              <a:rPr lang="en-GB" dirty="0" err="1" smtClean="0">
                <a:solidFill>
                  <a:srgbClr val="FFFFFF"/>
                </a:solidFill>
              </a:rPr>
              <a:t>tt</a:t>
            </a:r>
            <a:r>
              <a:rPr lang="en-GB" dirty="0" smtClean="0">
                <a:solidFill>
                  <a:srgbClr val="FFFFFF"/>
                </a:solidFill>
              </a:rPr>
              <a:t> events to </a:t>
            </a:r>
            <a:r>
              <a:rPr lang="en-GB" dirty="0">
                <a:solidFill>
                  <a:schemeClr val="bg1"/>
                </a:solidFill>
              </a:rPr>
              <a:t>2</a:t>
            </a:r>
            <a:r>
              <a:rPr lang="en-GB" dirty="0">
                <a:solidFill>
                  <a:srgbClr val="FFFFFF"/>
                </a:solidFill>
                <a:latin typeface="Brush Script Std"/>
                <a:cs typeface="Brush Script Std"/>
              </a:rPr>
              <a:t>l</a:t>
            </a:r>
            <a:r>
              <a:rPr lang="en-GB" dirty="0">
                <a:solidFill>
                  <a:srgbClr val="FFFFFF"/>
                </a:solidFill>
              </a:rPr>
              <a:t>0τ</a:t>
            </a:r>
            <a:r>
              <a:rPr lang="en-GB" baseline="-25000" dirty="0">
                <a:solidFill>
                  <a:srgbClr val="FFFFFF"/>
                </a:solidFill>
              </a:rPr>
              <a:t>had</a:t>
            </a:r>
            <a:r>
              <a:rPr lang="en-GB" dirty="0">
                <a:solidFill>
                  <a:schemeClr val="bg1"/>
                </a:solidFill>
              </a:rPr>
              <a:t> </a:t>
            </a:r>
            <a:r>
              <a:rPr lang="en-GB" dirty="0" smtClean="0">
                <a:solidFill>
                  <a:schemeClr val="bg1"/>
                </a:solidFill>
              </a:rPr>
              <a:t>or 3</a:t>
            </a:r>
            <a:r>
              <a:rPr lang="en-GB" dirty="0" smtClean="0">
                <a:solidFill>
                  <a:srgbClr val="FFFFFF"/>
                </a:solidFill>
                <a:latin typeface="Brush Script Std"/>
                <a:cs typeface="Brush Script Std"/>
              </a:rPr>
              <a:t>l </a:t>
            </a:r>
            <a:r>
              <a:rPr lang="en-GB" dirty="0" smtClean="0">
                <a:solidFill>
                  <a:schemeClr val="bg1"/>
                </a:solidFill>
              </a:rPr>
              <a:t>categories</a:t>
            </a:r>
            <a:endParaRPr lang="en-GB" dirty="0">
              <a:solidFill>
                <a:srgbClr val="FFFFFF"/>
              </a:solidFill>
            </a:endParaRPr>
          </a:p>
          <a:p>
            <a:pPr marL="742950" lvl="2" indent="-342900"/>
            <a:r>
              <a:rPr lang="en-GB" dirty="0">
                <a:solidFill>
                  <a:srgbClr val="FFFFFF"/>
                </a:solidFill>
              </a:rPr>
              <a:t>Estimated from </a:t>
            </a:r>
            <a:r>
              <a:rPr lang="en-GB" dirty="0" smtClean="0">
                <a:solidFill>
                  <a:srgbClr val="FFFFFF"/>
                </a:solidFill>
              </a:rPr>
              <a:t>data control regions – inverting lepton cuts</a:t>
            </a:r>
          </a:p>
          <a:p>
            <a:pPr marL="742950" lvl="2" indent="-342900"/>
            <a:r>
              <a:rPr lang="en-GB" dirty="0">
                <a:solidFill>
                  <a:srgbClr val="FFFFFF"/>
                </a:solidFill>
              </a:rPr>
              <a:t>Uncertainties </a:t>
            </a:r>
            <a:r>
              <a:rPr lang="en-GB" dirty="0" smtClean="0">
                <a:solidFill>
                  <a:srgbClr val="FFFFFF"/>
                </a:solidFill>
              </a:rPr>
              <a:t>of </a:t>
            </a:r>
            <a:r>
              <a:rPr lang="en-GB" dirty="0" smtClean="0">
                <a:solidFill>
                  <a:schemeClr val="bg1"/>
                </a:solidFill>
              </a:rPr>
              <a:t>≈20 - </a:t>
            </a:r>
            <a:r>
              <a:rPr lang="en-GB" dirty="0">
                <a:solidFill>
                  <a:srgbClr val="FFFFFF"/>
                </a:solidFill>
              </a:rPr>
              <a:t>5</a:t>
            </a:r>
            <a:r>
              <a:rPr lang="en-GB" dirty="0" smtClean="0">
                <a:solidFill>
                  <a:srgbClr val="FFFFFF"/>
                </a:solidFill>
              </a:rPr>
              <a:t>0</a:t>
            </a:r>
            <a:r>
              <a:rPr lang="en-GB" dirty="0">
                <a:solidFill>
                  <a:srgbClr val="FFFFFF"/>
                </a:solidFill>
              </a:rPr>
              <a:t>% in signal regions</a:t>
            </a:r>
          </a:p>
          <a:p>
            <a:pPr marL="342900" lvl="1" indent="-342900">
              <a:buFont typeface="Arial"/>
              <a:buChar char="•"/>
            </a:pPr>
            <a:r>
              <a:rPr lang="en-GB" dirty="0" smtClean="0">
                <a:solidFill>
                  <a:srgbClr val="FFFFFF"/>
                </a:solidFill>
              </a:rPr>
              <a:t>Fake </a:t>
            </a:r>
            <a:r>
              <a:rPr lang="en-GB" dirty="0" err="1">
                <a:solidFill>
                  <a:srgbClr val="FFFFFF"/>
                </a:solidFill>
              </a:rPr>
              <a:t>τ</a:t>
            </a:r>
            <a:r>
              <a:rPr lang="en-GB" baseline="-25000" dirty="0" err="1">
                <a:solidFill>
                  <a:srgbClr val="FFFFFF"/>
                </a:solidFill>
              </a:rPr>
              <a:t>had</a:t>
            </a:r>
            <a:r>
              <a:rPr lang="en-GB" dirty="0">
                <a:solidFill>
                  <a:srgbClr val="FFFFFF"/>
                </a:solidFill>
              </a:rPr>
              <a:t> identification </a:t>
            </a:r>
            <a:r>
              <a:rPr lang="en-GB" dirty="0" smtClean="0">
                <a:solidFill>
                  <a:srgbClr val="FFFFFF"/>
                </a:solidFill>
              </a:rPr>
              <a:t>(important in 1</a:t>
            </a:r>
            <a:r>
              <a:rPr lang="en-GB" dirty="0" smtClean="0">
                <a:solidFill>
                  <a:srgbClr val="FFFFFF"/>
                </a:solidFill>
                <a:latin typeface="Brush Script Std"/>
                <a:cs typeface="Brush Script Std"/>
              </a:rPr>
              <a:t>l</a:t>
            </a:r>
            <a:r>
              <a:rPr lang="en-GB" dirty="0" smtClean="0">
                <a:solidFill>
                  <a:srgbClr val="FFFFFF"/>
                </a:solidFill>
              </a:rPr>
              <a:t>2τ</a:t>
            </a:r>
            <a:r>
              <a:rPr lang="en-GB" baseline="-25000" dirty="0" smtClean="0">
                <a:solidFill>
                  <a:srgbClr val="FFFFFF"/>
                </a:solidFill>
              </a:rPr>
              <a:t>had</a:t>
            </a:r>
            <a:r>
              <a:rPr lang="en-GB" dirty="0">
                <a:solidFill>
                  <a:srgbClr val="FFFFFF"/>
                </a:solidFill>
              </a:rPr>
              <a:t>)</a:t>
            </a:r>
          </a:p>
          <a:p>
            <a:pPr marL="742950" lvl="2" indent="-342900"/>
            <a:r>
              <a:rPr lang="en-GB" dirty="0" smtClean="0">
                <a:solidFill>
                  <a:srgbClr val="FFFFFF"/>
                </a:solidFill>
              </a:rPr>
              <a:t>3 </a:t>
            </a:r>
            <a:r>
              <a:rPr lang="en-GB" dirty="0">
                <a:solidFill>
                  <a:srgbClr val="FFFFFF"/>
                </a:solidFill>
              </a:rPr>
              <a:t>data control </a:t>
            </a:r>
            <a:r>
              <a:rPr lang="en-GB" dirty="0" smtClean="0">
                <a:solidFill>
                  <a:srgbClr val="FFFFFF"/>
                </a:solidFill>
              </a:rPr>
              <a:t>regions with loose </a:t>
            </a:r>
            <a:r>
              <a:rPr lang="en-GB" dirty="0" err="1">
                <a:solidFill>
                  <a:srgbClr val="FFFFFF"/>
                </a:solidFill>
              </a:rPr>
              <a:t>τ</a:t>
            </a:r>
            <a:r>
              <a:rPr lang="en-GB" baseline="-25000" dirty="0" err="1">
                <a:solidFill>
                  <a:srgbClr val="FFFFFF"/>
                </a:solidFill>
              </a:rPr>
              <a:t>had</a:t>
            </a:r>
            <a:r>
              <a:rPr lang="en-GB" dirty="0">
                <a:solidFill>
                  <a:srgbClr val="FFFFFF"/>
                </a:solidFill>
              </a:rPr>
              <a:t> </a:t>
            </a:r>
            <a:r>
              <a:rPr lang="en-GB" dirty="0" smtClean="0">
                <a:solidFill>
                  <a:srgbClr val="FFFFFF"/>
                </a:solidFill>
              </a:rPr>
              <a:t>identification</a:t>
            </a:r>
          </a:p>
          <a:p>
            <a:pPr marL="457200" lvl="1" indent="-457200"/>
            <a:endParaRPr lang="en-GB" dirty="0">
              <a:solidFill>
                <a:srgbClr val="FFFFFF"/>
              </a:solidFill>
            </a:endParaRPr>
          </a:p>
          <a:p>
            <a:endParaRPr lang="en-GB" dirty="0">
              <a:solidFill>
                <a:schemeClr val="bg1"/>
              </a:solidFill>
            </a:endParaRPr>
          </a:p>
        </p:txBody>
      </p:sp>
      <p:pic>
        <p:nvPicPr>
          <p:cNvPr id="6" name="Picture 5"/>
          <p:cNvPicPr>
            <a:picLocks noChangeAspect="1"/>
          </p:cNvPicPr>
          <p:nvPr/>
        </p:nvPicPr>
        <p:blipFill>
          <a:blip r:embed="rId2"/>
          <a:stretch>
            <a:fillRect/>
          </a:stretch>
        </p:blipFill>
        <p:spPr>
          <a:xfrm>
            <a:off x="6873638" y="3336242"/>
            <a:ext cx="1813162" cy="3034163"/>
          </a:xfrm>
          <a:prstGeom prst="rect">
            <a:avLst/>
          </a:prstGeom>
        </p:spPr>
      </p:pic>
      <p:sp>
        <p:nvSpPr>
          <p:cNvPr id="7" name="TextBox 6"/>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749 (2015) 519-541</a:t>
            </a:r>
            <a:endParaRPr lang="en-GB" dirty="0" smtClean="0">
              <a:solidFill>
                <a:schemeClr val="bg1"/>
              </a:solidFill>
            </a:endParaRPr>
          </a:p>
        </p:txBody>
      </p:sp>
      <p:pic>
        <p:nvPicPr>
          <p:cNvPr id="12" name="Picture 11"/>
          <p:cNvPicPr>
            <a:picLocks noChangeAspect="1"/>
          </p:cNvPicPr>
          <p:nvPr/>
        </p:nvPicPr>
        <p:blipFill>
          <a:blip r:embed="rId3"/>
          <a:stretch>
            <a:fillRect/>
          </a:stretch>
        </p:blipFill>
        <p:spPr>
          <a:xfrm>
            <a:off x="6304860" y="1241989"/>
            <a:ext cx="2839140" cy="1922079"/>
          </a:xfrm>
          <a:prstGeom prst="rect">
            <a:avLst/>
          </a:prstGeom>
        </p:spPr>
      </p:pic>
      <p:pic>
        <p:nvPicPr>
          <p:cNvPr id="10" name="Picture 9"/>
          <p:cNvPicPr>
            <a:picLocks noChangeAspect="1"/>
          </p:cNvPicPr>
          <p:nvPr/>
        </p:nvPicPr>
        <p:blipFill>
          <a:blip r:embed="rId4"/>
          <a:stretch>
            <a:fillRect/>
          </a:stretch>
        </p:blipFill>
        <p:spPr>
          <a:xfrm>
            <a:off x="6155767" y="896249"/>
            <a:ext cx="2988233" cy="2866822"/>
          </a:xfrm>
          <a:prstGeom prst="rect">
            <a:avLst/>
          </a:prstGeom>
        </p:spPr>
      </p:pic>
      <p:pic>
        <p:nvPicPr>
          <p:cNvPr id="11" name="Picture 10"/>
          <p:cNvPicPr>
            <a:picLocks noChangeAspect="1"/>
          </p:cNvPicPr>
          <p:nvPr/>
        </p:nvPicPr>
        <p:blipFill>
          <a:blip r:embed="rId5"/>
          <a:stretch>
            <a:fillRect/>
          </a:stretch>
        </p:blipFill>
        <p:spPr>
          <a:xfrm>
            <a:off x="6155767" y="3701266"/>
            <a:ext cx="2988234" cy="2866823"/>
          </a:xfrm>
          <a:prstGeom prst="rect">
            <a:avLst/>
          </a:prstGeom>
        </p:spPr>
      </p:pic>
      <p:sp>
        <p:nvSpPr>
          <p:cNvPr id="14" name="Date Placeholder 13"/>
          <p:cNvSpPr>
            <a:spLocks noGrp="1"/>
          </p:cNvSpPr>
          <p:nvPr>
            <p:ph type="dt" sz="half" idx="10"/>
          </p:nvPr>
        </p:nvSpPr>
        <p:spPr>
          <a:xfrm>
            <a:off x="457200" y="6464780"/>
            <a:ext cx="2133600" cy="365125"/>
          </a:xfrm>
        </p:spPr>
        <p:txBody>
          <a:bodyPr/>
          <a:lstStyle/>
          <a:p>
            <a:r>
              <a:rPr lang="en-US" smtClean="0"/>
              <a:t>4/07/16</a:t>
            </a:r>
            <a:endParaRPr lang="en-GB"/>
          </a:p>
        </p:txBody>
      </p:sp>
      <p:sp>
        <p:nvSpPr>
          <p:cNvPr id="15" name="Footer Placeholder 14"/>
          <p:cNvSpPr>
            <a:spLocks noGrp="1"/>
          </p:cNvSpPr>
          <p:nvPr>
            <p:ph type="ftr" sz="quarter" idx="11"/>
          </p:nvPr>
        </p:nvSpPr>
        <p:spPr>
          <a:xfrm>
            <a:off x="3124200" y="6464780"/>
            <a:ext cx="2895600" cy="365125"/>
          </a:xfrm>
        </p:spPr>
        <p:txBody>
          <a:bodyPr/>
          <a:lstStyle/>
          <a:p>
            <a:r>
              <a:rPr lang="en-GB" smtClean="0"/>
              <a:t>Ricardo Gonçalo - SUSY'16</a:t>
            </a:r>
            <a:endParaRPr lang="en-GB"/>
          </a:p>
        </p:txBody>
      </p:sp>
      <p:sp>
        <p:nvSpPr>
          <p:cNvPr id="16" name="Slide Number Placeholder 15"/>
          <p:cNvSpPr>
            <a:spLocks noGrp="1"/>
          </p:cNvSpPr>
          <p:nvPr>
            <p:ph type="sldNum" sz="quarter" idx="12"/>
          </p:nvPr>
        </p:nvSpPr>
        <p:spPr>
          <a:xfrm>
            <a:off x="6553200" y="6464780"/>
            <a:ext cx="2133600" cy="365125"/>
          </a:xfrm>
        </p:spPr>
        <p:txBody>
          <a:bodyPr/>
          <a:lstStyle/>
          <a:p>
            <a:fld id="{D5FF722C-CA73-F54B-B68D-F4FB7F20AD28}" type="slidenum">
              <a:rPr lang="en-GB" smtClean="0"/>
              <a:t>7</a:t>
            </a:fld>
            <a:endParaRPr lang="en-GB"/>
          </a:p>
        </p:txBody>
      </p:sp>
    </p:spTree>
    <p:extLst>
      <p:ext uri="{BB962C8B-B14F-4D97-AF65-F5344CB8AC3E}">
        <p14:creationId xmlns:p14="http://schemas.microsoft.com/office/powerpoint/2010/main" val="677973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2183"/>
          </a:xfrm>
        </p:spPr>
        <p:txBody>
          <a:bodyPr>
            <a:normAutofit fontScale="90000"/>
          </a:bodyPr>
          <a:lstStyle/>
          <a:p>
            <a:r>
              <a:rPr lang="en-GB" dirty="0" smtClean="0">
                <a:solidFill>
                  <a:srgbClr val="FFFFFF"/>
                </a:solidFill>
              </a:rPr>
              <a:t>Signal regions</a:t>
            </a:r>
            <a:endParaRPr lang="en-GB" dirty="0">
              <a:solidFill>
                <a:srgbClr val="FFFFFF"/>
              </a:solidFill>
            </a:endParaRPr>
          </a:p>
        </p:txBody>
      </p:sp>
      <p:sp>
        <p:nvSpPr>
          <p:cNvPr id="17" name="Content Placeholder 16"/>
          <p:cNvSpPr>
            <a:spLocks noGrp="1"/>
          </p:cNvSpPr>
          <p:nvPr>
            <p:ph sz="half" idx="1"/>
          </p:nvPr>
        </p:nvSpPr>
        <p:spPr>
          <a:xfrm>
            <a:off x="1176522" y="1006821"/>
            <a:ext cx="7967478" cy="702730"/>
          </a:xfrm>
        </p:spPr>
        <p:txBody>
          <a:bodyPr>
            <a:normAutofit fontScale="77500" lnSpcReduction="20000"/>
          </a:bodyPr>
          <a:lstStyle/>
          <a:p>
            <a:pPr marL="0" indent="0">
              <a:buNone/>
            </a:pPr>
            <a:r>
              <a:rPr lang="en-GB" dirty="0" smtClean="0">
                <a:solidFill>
                  <a:srgbClr val="FFFFFF"/>
                </a:solidFill>
              </a:rPr>
              <a:t>Most sensitive: 2</a:t>
            </a:r>
            <a:r>
              <a:rPr lang="en-GB" dirty="0" smtClean="0">
                <a:solidFill>
                  <a:srgbClr val="FFFFFF"/>
                </a:solidFill>
                <a:latin typeface="Brush Script Std"/>
                <a:cs typeface="Brush Script Std"/>
              </a:rPr>
              <a:t>l</a:t>
            </a:r>
            <a:r>
              <a:rPr lang="en-GB" dirty="0" smtClean="0">
                <a:solidFill>
                  <a:srgbClr val="FFFFFF"/>
                </a:solidFill>
              </a:rPr>
              <a:t>0τ</a:t>
            </a:r>
            <a:r>
              <a:rPr lang="en-GB" baseline="-25000" dirty="0" smtClean="0">
                <a:solidFill>
                  <a:srgbClr val="FFFFFF"/>
                </a:solidFill>
              </a:rPr>
              <a:t>had</a:t>
            </a:r>
            <a:r>
              <a:rPr lang="en-GB" dirty="0">
                <a:solidFill>
                  <a:srgbClr val="FFFFFF"/>
                </a:solidFill>
              </a:rPr>
              <a:t>, </a:t>
            </a:r>
            <a:r>
              <a:rPr lang="en-GB" dirty="0" smtClean="0">
                <a:solidFill>
                  <a:srgbClr val="FFFFFF"/>
                </a:solidFill>
              </a:rPr>
              <a:t>3</a:t>
            </a:r>
            <a:r>
              <a:rPr lang="en-GB" dirty="0" smtClean="0">
                <a:solidFill>
                  <a:srgbClr val="FFFFFF"/>
                </a:solidFill>
                <a:latin typeface="Brush Script Std"/>
                <a:cs typeface="Brush Script Std"/>
              </a:rPr>
              <a:t>l </a:t>
            </a:r>
            <a:r>
              <a:rPr lang="en-GB" dirty="0" smtClean="0">
                <a:solidFill>
                  <a:srgbClr val="FFFFFF"/>
                </a:solidFill>
              </a:rPr>
              <a:t>– dominated by </a:t>
            </a:r>
            <a:r>
              <a:rPr lang="en-US" dirty="0" smtClean="0">
                <a:solidFill>
                  <a:srgbClr val="FFFFFF"/>
                </a:solidFill>
              </a:rPr>
              <a:t>H</a:t>
            </a:r>
            <a:r>
              <a:rPr lang="en-US" dirty="0">
                <a:solidFill>
                  <a:srgbClr val="FFFFFF"/>
                </a:solidFill>
              </a:rPr>
              <a:t>→WW </a:t>
            </a:r>
            <a:r>
              <a:rPr lang="en-GB" dirty="0" smtClean="0">
                <a:solidFill>
                  <a:srgbClr val="FFFFFF"/>
                </a:solidFill>
              </a:rPr>
              <a:t> </a:t>
            </a:r>
          </a:p>
          <a:p>
            <a:pPr marL="0" indent="0">
              <a:buNone/>
            </a:pPr>
            <a:r>
              <a:rPr lang="en-GB" dirty="0" smtClean="0">
                <a:solidFill>
                  <a:srgbClr val="FFFFFF"/>
                </a:solidFill>
              </a:rPr>
              <a:t>Followed by 2</a:t>
            </a:r>
            <a:r>
              <a:rPr lang="en-GB" dirty="0" smtClean="0">
                <a:solidFill>
                  <a:srgbClr val="FFFFFF"/>
                </a:solidFill>
                <a:latin typeface="Brush Script Std"/>
                <a:cs typeface="Brush Script Std"/>
              </a:rPr>
              <a:t>l</a:t>
            </a:r>
            <a:r>
              <a:rPr lang="en-GB" dirty="0" smtClean="0">
                <a:solidFill>
                  <a:srgbClr val="FFFFFF"/>
                </a:solidFill>
              </a:rPr>
              <a:t>1τ</a:t>
            </a:r>
            <a:r>
              <a:rPr lang="en-GB" baseline="-25000" dirty="0" smtClean="0">
                <a:solidFill>
                  <a:srgbClr val="FFFFFF"/>
                </a:solidFill>
              </a:rPr>
              <a:t>had</a:t>
            </a:r>
            <a:r>
              <a:rPr lang="en-GB" dirty="0">
                <a:solidFill>
                  <a:srgbClr val="FFFFFF"/>
                </a:solidFill>
              </a:rPr>
              <a:t> </a:t>
            </a:r>
            <a:r>
              <a:rPr lang="en-GB" dirty="0" smtClean="0">
                <a:solidFill>
                  <a:srgbClr val="FFFFFF"/>
                </a:solidFill>
              </a:rPr>
              <a:t>– dominated by </a:t>
            </a:r>
            <a:r>
              <a:rPr lang="en-US" dirty="0" smtClean="0">
                <a:solidFill>
                  <a:srgbClr val="FFFFFF"/>
                </a:solidFill>
              </a:rPr>
              <a:t>H</a:t>
            </a:r>
            <a:r>
              <a:rPr lang="en-US" dirty="0">
                <a:solidFill>
                  <a:srgbClr val="FFFFFF"/>
                </a:solidFill>
              </a:rPr>
              <a:t>→</a:t>
            </a:r>
            <a:r>
              <a:rPr lang="en-GB" dirty="0" err="1">
                <a:solidFill>
                  <a:srgbClr val="FFFFFF"/>
                </a:solidFill>
              </a:rPr>
              <a:t>ττ</a:t>
            </a:r>
            <a:r>
              <a:rPr lang="en-GB" dirty="0">
                <a:solidFill>
                  <a:srgbClr val="FFFFFF"/>
                </a:solidFill>
              </a:rPr>
              <a:t> </a:t>
            </a:r>
            <a:r>
              <a:rPr lang="en-GB" dirty="0" smtClean="0">
                <a:solidFill>
                  <a:srgbClr val="FFFFFF"/>
                </a:solidFill>
              </a:rPr>
              <a:t> and </a:t>
            </a:r>
            <a:r>
              <a:rPr lang="en-US" dirty="0">
                <a:solidFill>
                  <a:srgbClr val="FFFFFF"/>
                </a:solidFill>
              </a:rPr>
              <a:t>H→</a:t>
            </a:r>
            <a:r>
              <a:rPr lang="en-US" dirty="0" smtClean="0">
                <a:solidFill>
                  <a:srgbClr val="FFFFFF"/>
                </a:solidFill>
              </a:rPr>
              <a:t>WW</a:t>
            </a:r>
            <a:endParaRPr lang="en-GB" dirty="0">
              <a:solidFill>
                <a:srgbClr val="FFFFFF"/>
              </a:solidFill>
            </a:endParaRPr>
          </a:p>
          <a:p>
            <a:endParaRPr lang="en-GB" dirty="0"/>
          </a:p>
        </p:txBody>
      </p:sp>
      <p:sp>
        <p:nvSpPr>
          <p:cNvPr id="7" name="TextBox 6"/>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749 (2015) 519-541</a:t>
            </a:r>
            <a:endParaRPr lang="en-GB" dirty="0" smtClean="0">
              <a:solidFill>
                <a:schemeClr val="bg1"/>
              </a:solidFill>
            </a:endParaRPr>
          </a:p>
        </p:txBody>
      </p:sp>
      <p:grpSp>
        <p:nvGrpSpPr>
          <p:cNvPr id="16" name="Group 15"/>
          <p:cNvGrpSpPr/>
          <p:nvPr/>
        </p:nvGrpSpPr>
        <p:grpSpPr>
          <a:xfrm>
            <a:off x="0" y="4160924"/>
            <a:ext cx="9144000" cy="2208759"/>
            <a:chOff x="0" y="4160924"/>
            <a:chExt cx="9144000" cy="2208759"/>
          </a:xfrm>
        </p:grpSpPr>
        <p:pic>
          <p:nvPicPr>
            <p:cNvPr id="3" name="Picture 2"/>
            <p:cNvPicPr>
              <a:picLocks noChangeAspect="1"/>
            </p:cNvPicPr>
            <p:nvPr/>
          </p:nvPicPr>
          <p:blipFill>
            <a:blip r:embed="rId2"/>
            <a:stretch>
              <a:fillRect/>
            </a:stretch>
          </p:blipFill>
          <p:spPr>
            <a:xfrm>
              <a:off x="0" y="4160924"/>
              <a:ext cx="3077882" cy="2208759"/>
            </a:xfrm>
            <a:prstGeom prst="rect">
              <a:avLst/>
            </a:prstGeom>
          </p:spPr>
        </p:pic>
        <p:pic>
          <p:nvPicPr>
            <p:cNvPr id="4" name="Picture 3"/>
            <p:cNvPicPr>
              <a:picLocks noChangeAspect="1"/>
            </p:cNvPicPr>
            <p:nvPr/>
          </p:nvPicPr>
          <p:blipFill>
            <a:blip r:embed="rId3"/>
            <a:stretch>
              <a:fillRect/>
            </a:stretch>
          </p:blipFill>
          <p:spPr>
            <a:xfrm>
              <a:off x="6066118" y="4160924"/>
              <a:ext cx="3077882" cy="2208759"/>
            </a:xfrm>
            <a:prstGeom prst="rect">
              <a:avLst/>
            </a:prstGeom>
          </p:spPr>
        </p:pic>
        <p:pic>
          <p:nvPicPr>
            <p:cNvPr id="9" name="Picture 8"/>
            <p:cNvPicPr>
              <a:picLocks noChangeAspect="1"/>
            </p:cNvPicPr>
            <p:nvPr/>
          </p:nvPicPr>
          <p:blipFill>
            <a:blip r:embed="rId4"/>
            <a:stretch>
              <a:fillRect/>
            </a:stretch>
          </p:blipFill>
          <p:spPr>
            <a:xfrm>
              <a:off x="3015930" y="4160924"/>
              <a:ext cx="3077882" cy="2208759"/>
            </a:xfrm>
            <a:prstGeom prst="rect">
              <a:avLst/>
            </a:prstGeom>
          </p:spPr>
        </p:pic>
      </p:grpSp>
      <p:pic>
        <p:nvPicPr>
          <p:cNvPr id="15" name="Picture 14"/>
          <p:cNvPicPr>
            <a:picLocks noChangeAspect="1"/>
          </p:cNvPicPr>
          <p:nvPr/>
        </p:nvPicPr>
        <p:blipFill>
          <a:blip r:embed="rId5"/>
          <a:stretch>
            <a:fillRect/>
          </a:stretch>
        </p:blipFill>
        <p:spPr>
          <a:xfrm>
            <a:off x="1176522" y="1751565"/>
            <a:ext cx="7967478" cy="2167296"/>
          </a:xfrm>
          <a:prstGeom prst="rect">
            <a:avLst/>
          </a:prstGeom>
        </p:spPr>
      </p:pic>
      <p:grpSp>
        <p:nvGrpSpPr>
          <p:cNvPr id="24" name="Group 23"/>
          <p:cNvGrpSpPr/>
          <p:nvPr/>
        </p:nvGrpSpPr>
        <p:grpSpPr>
          <a:xfrm>
            <a:off x="240355" y="2045131"/>
            <a:ext cx="1006757" cy="1760316"/>
            <a:chOff x="588553" y="1827767"/>
            <a:chExt cx="1006757" cy="1760316"/>
          </a:xfrm>
        </p:grpSpPr>
        <p:sp>
          <p:nvSpPr>
            <p:cNvPr id="19" name="Left Brace 18"/>
            <p:cNvSpPr/>
            <p:nvPr/>
          </p:nvSpPr>
          <p:spPr>
            <a:xfrm>
              <a:off x="1223588" y="1827767"/>
              <a:ext cx="371722" cy="944356"/>
            </a:xfrm>
            <a:prstGeom prst="leftBrac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TextBox 19"/>
            <p:cNvSpPr txBox="1"/>
            <p:nvPr/>
          </p:nvSpPr>
          <p:spPr>
            <a:xfrm>
              <a:off x="588553" y="1987645"/>
              <a:ext cx="743452" cy="1600438"/>
            </a:xfrm>
            <a:prstGeom prst="rect">
              <a:avLst/>
            </a:prstGeom>
            <a:noFill/>
          </p:spPr>
          <p:txBody>
            <a:bodyPr wrap="square" rtlCol="0">
              <a:spAutoFit/>
            </a:bodyPr>
            <a:lstStyle/>
            <a:p>
              <a:r>
                <a:rPr lang="en-GB" sz="1400" dirty="0">
                  <a:solidFill>
                    <a:srgbClr val="FFFFFF"/>
                  </a:solidFill>
                </a:rPr>
                <a:t>2</a:t>
              </a:r>
              <a:r>
                <a:rPr lang="en-GB" sz="1400" dirty="0">
                  <a:solidFill>
                    <a:srgbClr val="FFFFFF"/>
                  </a:solidFill>
                  <a:latin typeface="Brush Script Std"/>
                  <a:cs typeface="Brush Script Std"/>
                </a:rPr>
                <a:t>l</a:t>
              </a:r>
              <a:r>
                <a:rPr lang="en-GB" sz="1400" dirty="0">
                  <a:solidFill>
                    <a:srgbClr val="FFFFFF"/>
                  </a:solidFill>
                </a:rPr>
                <a:t>0τ</a:t>
              </a:r>
              <a:r>
                <a:rPr lang="en-GB" sz="1400" baseline="-25000" dirty="0">
                  <a:solidFill>
                    <a:srgbClr val="FFFFFF"/>
                  </a:solidFill>
                </a:rPr>
                <a:t>had</a:t>
              </a:r>
              <a:r>
                <a:rPr lang="en-GB" sz="1400" dirty="0">
                  <a:solidFill>
                    <a:srgbClr val="FFFFFF"/>
                  </a:solidFill>
                </a:rPr>
                <a:t> </a:t>
              </a:r>
            </a:p>
            <a:p>
              <a:endParaRPr lang="en-GB" sz="1400" dirty="0">
                <a:solidFill>
                  <a:srgbClr val="FFFFFF"/>
                </a:solidFill>
              </a:endParaRPr>
            </a:p>
            <a:p>
              <a:endParaRPr lang="en-GB" sz="1400" dirty="0">
                <a:solidFill>
                  <a:srgbClr val="FFFFFF"/>
                </a:solidFill>
              </a:endParaRPr>
            </a:p>
            <a:p>
              <a:r>
                <a:rPr lang="en-GB" sz="1400" dirty="0">
                  <a:solidFill>
                    <a:srgbClr val="FFFFFF"/>
                  </a:solidFill>
                </a:rPr>
                <a:t>3</a:t>
              </a:r>
              <a:r>
                <a:rPr lang="en-GB" sz="1400" dirty="0">
                  <a:solidFill>
                    <a:srgbClr val="FFFFFF"/>
                  </a:solidFill>
                  <a:latin typeface="Brush Script Std"/>
                  <a:cs typeface="Brush Script Std"/>
                </a:rPr>
                <a:t>l</a:t>
              </a:r>
              <a:endParaRPr lang="en-GB" sz="1400" dirty="0">
                <a:solidFill>
                  <a:srgbClr val="FFFFFF"/>
                </a:solidFill>
              </a:endParaRPr>
            </a:p>
            <a:p>
              <a:r>
                <a:rPr lang="en-GB" sz="1400" dirty="0">
                  <a:solidFill>
                    <a:srgbClr val="FFFFFF"/>
                  </a:solidFill>
                </a:rPr>
                <a:t>2</a:t>
              </a:r>
              <a:r>
                <a:rPr lang="en-GB" sz="1400" dirty="0">
                  <a:solidFill>
                    <a:srgbClr val="FFFFFF"/>
                  </a:solidFill>
                  <a:latin typeface="Brush Script Std"/>
                  <a:cs typeface="Brush Script Std"/>
                </a:rPr>
                <a:t>l</a:t>
              </a:r>
              <a:r>
                <a:rPr lang="en-GB" sz="1400" dirty="0">
                  <a:solidFill>
                    <a:srgbClr val="FFFFFF"/>
                  </a:solidFill>
                </a:rPr>
                <a:t>1τ</a:t>
              </a:r>
              <a:r>
                <a:rPr lang="en-GB" sz="1400" baseline="-25000" dirty="0">
                  <a:solidFill>
                    <a:srgbClr val="FFFFFF"/>
                  </a:solidFill>
                </a:rPr>
                <a:t>had</a:t>
              </a:r>
              <a:endParaRPr lang="en-GB" sz="1400" dirty="0">
                <a:solidFill>
                  <a:srgbClr val="FFFFFF"/>
                </a:solidFill>
              </a:endParaRPr>
            </a:p>
            <a:p>
              <a:r>
                <a:rPr lang="en-GB" sz="1400" dirty="0">
                  <a:solidFill>
                    <a:srgbClr val="FFFFFF"/>
                  </a:solidFill>
                </a:rPr>
                <a:t>1</a:t>
              </a:r>
              <a:r>
                <a:rPr lang="en-GB" sz="1400" dirty="0">
                  <a:solidFill>
                    <a:srgbClr val="FFFFFF"/>
                  </a:solidFill>
                  <a:latin typeface="Brush Script Std"/>
                  <a:cs typeface="Brush Script Std"/>
                </a:rPr>
                <a:t>l</a:t>
              </a:r>
              <a:r>
                <a:rPr lang="en-GB" sz="1400" dirty="0">
                  <a:solidFill>
                    <a:srgbClr val="FFFFFF"/>
                  </a:solidFill>
                </a:rPr>
                <a:t>2τ</a:t>
              </a:r>
              <a:r>
                <a:rPr lang="en-GB" sz="1400" baseline="-25000" dirty="0">
                  <a:solidFill>
                    <a:srgbClr val="FFFFFF"/>
                  </a:solidFill>
                </a:rPr>
                <a:t>had</a:t>
              </a:r>
              <a:r>
                <a:rPr lang="en-GB" sz="1400" dirty="0">
                  <a:solidFill>
                    <a:srgbClr val="FFFFFF"/>
                  </a:solidFill>
                </a:rPr>
                <a:t>  </a:t>
              </a:r>
            </a:p>
            <a:p>
              <a:r>
                <a:rPr lang="en-GB" sz="1400" dirty="0" smtClean="0">
                  <a:solidFill>
                    <a:srgbClr val="FFFFFF"/>
                  </a:solidFill>
                </a:rPr>
                <a:t>4</a:t>
              </a:r>
              <a:r>
                <a:rPr lang="en-GB" sz="1400" dirty="0" smtClean="0">
                  <a:solidFill>
                    <a:srgbClr val="FFFFFF"/>
                  </a:solidFill>
                  <a:latin typeface="Brush Script Std"/>
                  <a:cs typeface="Brush Script Std"/>
                </a:rPr>
                <a:t>l</a:t>
              </a:r>
              <a:endParaRPr lang="en-GB" sz="1400" dirty="0">
                <a:solidFill>
                  <a:srgbClr val="FFFFFF"/>
                </a:solidFill>
              </a:endParaRPr>
            </a:p>
          </p:txBody>
        </p:sp>
        <p:sp>
          <p:nvSpPr>
            <p:cNvPr id="23" name="Left Brace 22"/>
            <p:cNvSpPr/>
            <p:nvPr/>
          </p:nvSpPr>
          <p:spPr>
            <a:xfrm>
              <a:off x="1223588" y="3283785"/>
              <a:ext cx="371722" cy="289312"/>
            </a:xfrm>
            <a:prstGeom prst="leftBrac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5" name="Date Placeholder 24"/>
          <p:cNvSpPr>
            <a:spLocks noGrp="1"/>
          </p:cNvSpPr>
          <p:nvPr>
            <p:ph type="dt" sz="half" idx="10"/>
          </p:nvPr>
        </p:nvSpPr>
        <p:spPr/>
        <p:txBody>
          <a:bodyPr/>
          <a:lstStyle/>
          <a:p>
            <a:r>
              <a:rPr lang="en-US" smtClean="0"/>
              <a:t>4/07/16</a:t>
            </a:r>
            <a:endParaRPr lang="en-GB"/>
          </a:p>
        </p:txBody>
      </p:sp>
      <p:sp>
        <p:nvSpPr>
          <p:cNvPr id="26" name="Footer Placeholder 25"/>
          <p:cNvSpPr>
            <a:spLocks noGrp="1"/>
          </p:cNvSpPr>
          <p:nvPr>
            <p:ph type="ftr" sz="quarter" idx="11"/>
          </p:nvPr>
        </p:nvSpPr>
        <p:spPr/>
        <p:txBody>
          <a:bodyPr/>
          <a:lstStyle/>
          <a:p>
            <a:r>
              <a:rPr lang="en-GB" smtClean="0"/>
              <a:t>Ricardo Gonçalo - SUSY'16</a:t>
            </a:r>
            <a:endParaRPr lang="en-GB"/>
          </a:p>
        </p:txBody>
      </p:sp>
      <p:sp>
        <p:nvSpPr>
          <p:cNvPr id="27" name="Slide Number Placeholder 26"/>
          <p:cNvSpPr>
            <a:spLocks noGrp="1"/>
          </p:cNvSpPr>
          <p:nvPr>
            <p:ph type="sldNum" sz="quarter" idx="12"/>
          </p:nvPr>
        </p:nvSpPr>
        <p:spPr/>
        <p:txBody>
          <a:bodyPr/>
          <a:lstStyle/>
          <a:p>
            <a:fld id="{D5FF722C-CA73-F54B-B68D-F4FB7F20AD28}" type="slidenum">
              <a:rPr lang="en-GB" smtClean="0"/>
              <a:t>8</a:t>
            </a:fld>
            <a:endParaRPr lang="en-GB"/>
          </a:p>
        </p:txBody>
      </p:sp>
      <p:sp>
        <p:nvSpPr>
          <p:cNvPr id="5" name="Rectangle 4"/>
          <p:cNvSpPr/>
          <p:nvPr/>
        </p:nvSpPr>
        <p:spPr>
          <a:xfrm>
            <a:off x="6412222" y="1751565"/>
            <a:ext cx="2731777" cy="216729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2032000"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836334"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733800"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48201"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88000"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425267"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492067" y="2120377"/>
            <a:ext cx="0" cy="1670084"/>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8808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8909"/>
            <a:ext cx="4897478" cy="594450"/>
          </a:xfrm>
        </p:spPr>
        <p:txBody>
          <a:bodyPr>
            <a:normAutofit fontScale="90000"/>
          </a:bodyPr>
          <a:lstStyle/>
          <a:p>
            <a:r>
              <a:rPr lang="en-GB" dirty="0" smtClean="0">
                <a:solidFill>
                  <a:srgbClr val="FFFFFF"/>
                </a:solidFill>
              </a:rPr>
              <a:t>Results</a:t>
            </a:r>
            <a:endParaRPr lang="en-GB" dirty="0">
              <a:solidFill>
                <a:srgbClr val="FFFFFF"/>
              </a:solidFill>
            </a:endParaRPr>
          </a:p>
        </p:txBody>
      </p:sp>
      <p:sp>
        <p:nvSpPr>
          <p:cNvPr id="2" name="Content Placeholder 1"/>
          <p:cNvSpPr>
            <a:spLocks noGrp="1"/>
          </p:cNvSpPr>
          <p:nvPr>
            <p:ph idx="1"/>
          </p:nvPr>
        </p:nvSpPr>
        <p:spPr>
          <a:xfrm>
            <a:off x="0" y="905153"/>
            <a:ext cx="5354678" cy="3154783"/>
          </a:xfrm>
        </p:spPr>
        <p:txBody>
          <a:bodyPr>
            <a:normAutofit fontScale="55000" lnSpcReduction="20000"/>
          </a:bodyPr>
          <a:lstStyle/>
          <a:p>
            <a:r>
              <a:rPr lang="en-GB" dirty="0" smtClean="0">
                <a:solidFill>
                  <a:srgbClr val="FFFFFF"/>
                </a:solidFill>
              </a:rPr>
              <a:t>Signal strength </a:t>
            </a:r>
            <a:r>
              <a:rPr lang="en-GB" dirty="0" err="1" smtClean="0">
                <a:solidFill>
                  <a:srgbClr val="FFFFFF"/>
                </a:solidFill>
              </a:rPr>
              <a:t>μ</a:t>
            </a:r>
            <a:r>
              <a:rPr lang="en-GB" baseline="-25000" dirty="0" err="1" smtClean="0">
                <a:solidFill>
                  <a:srgbClr val="FFFFFF"/>
                </a:solidFill>
              </a:rPr>
              <a:t>ttH</a:t>
            </a:r>
            <a:r>
              <a:rPr lang="en-GB" baseline="-25000" dirty="0" smtClean="0">
                <a:solidFill>
                  <a:srgbClr val="FFFFFF"/>
                </a:solidFill>
              </a:rPr>
              <a:t> </a:t>
            </a:r>
            <a:r>
              <a:rPr lang="en-GB" dirty="0" smtClean="0">
                <a:solidFill>
                  <a:srgbClr val="FFFFFF"/>
                </a:solidFill>
              </a:rPr>
              <a:t>= </a:t>
            </a:r>
            <a:r>
              <a:rPr lang="en-GB" dirty="0" err="1" smtClean="0">
                <a:solidFill>
                  <a:srgbClr val="FFFFFF"/>
                </a:solidFill>
              </a:rPr>
              <a:t>σ</a:t>
            </a:r>
            <a:r>
              <a:rPr lang="en-GB" baseline="-25000" dirty="0" err="1" smtClean="0">
                <a:solidFill>
                  <a:srgbClr val="FFFFFF"/>
                </a:solidFill>
              </a:rPr>
              <a:t>obs</a:t>
            </a:r>
            <a:r>
              <a:rPr lang="en-GB" baseline="-25000" dirty="0" smtClean="0">
                <a:solidFill>
                  <a:srgbClr val="FFFFFF"/>
                </a:solidFill>
              </a:rPr>
              <a:t>.</a:t>
            </a:r>
            <a:r>
              <a:rPr lang="en-GB" dirty="0" smtClean="0">
                <a:solidFill>
                  <a:srgbClr val="FFFFFF"/>
                </a:solidFill>
              </a:rPr>
              <a:t>/</a:t>
            </a:r>
            <a:r>
              <a:rPr lang="en-GB" dirty="0" err="1" smtClean="0">
                <a:solidFill>
                  <a:srgbClr val="FFFFFF"/>
                </a:solidFill>
              </a:rPr>
              <a:t>σ</a:t>
            </a:r>
            <a:r>
              <a:rPr lang="en-GB" baseline="-25000" dirty="0" err="1" smtClean="0">
                <a:solidFill>
                  <a:srgbClr val="FFFFFF"/>
                </a:solidFill>
              </a:rPr>
              <a:t>SM</a:t>
            </a:r>
            <a:r>
              <a:rPr lang="en-GB" dirty="0" smtClean="0">
                <a:solidFill>
                  <a:srgbClr val="FFFFFF"/>
                </a:solidFill>
              </a:rPr>
              <a:t> from maximum-likelihood fit to yields in all categories</a:t>
            </a:r>
          </a:p>
          <a:p>
            <a:pPr lvl="1"/>
            <a:r>
              <a:rPr lang="en-GB" dirty="0" smtClean="0">
                <a:solidFill>
                  <a:srgbClr val="FFFFFF"/>
                </a:solidFill>
              </a:rPr>
              <a:t>Systematic uncertainties are nuisance parameters in fit</a:t>
            </a:r>
          </a:p>
          <a:p>
            <a:pPr lvl="1"/>
            <a:r>
              <a:rPr lang="en-GB" dirty="0" err="1" smtClean="0">
                <a:solidFill>
                  <a:srgbClr val="FFFFFF"/>
                </a:solidFill>
              </a:rPr>
              <a:t>μ</a:t>
            </a:r>
            <a:r>
              <a:rPr lang="en-GB" baseline="-25000" dirty="0" err="1" smtClean="0">
                <a:solidFill>
                  <a:srgbClr val="FFFFFF"/>
                </a:solidFill>
              </a:rPr>
              <a:t>ttH</a:t>
            </a:r>
            <a:r>
              <a:rPr lang="en-GB" dirty="0" smtClean="0">
                <a:solidFill>
                  <a:srgbClr val="FFFFFF"/>
                </a:solidFill>
              </a:rPr>
              <a:t>=1 assumes SM x-sections and BR, and </a:t>
            </a:r>
            <a:r>
              <a:rPr lang="en-GB" dirty="0" err="1" smtClean="0">
                <a:solidFill>
                  <a:srgbClr val="FFFFFF"/>
                </a:solidFill>
              </a:rPr>
              <a:t>m</a:t>
            </a:r>
            <a:r>
              <a:rPr lang="en-GB" baseline="-25000" dirty="0" err="1" smtClean="0">
                <a:solidFill>
                  <a:srgbClr val="FFFFFF"/>
                </a:solidFill>
              </a:rPr>
              <a:t>H</a:t>
            </a:r>
            <a:r>
              <a:rPr lang="en-GB" dirty="0" smtClean="0">
                <a:solidFill>
                  <a:srgbClr val="FFFFFF"/>
                </a:solidFill>
              </a:rPr>
              <a:t> = 125 </a:t>
            </a:r>
            <a:r>
              <a:rPr lang="en-GB" dirty="0" err="1" smtClean="0">
                <a:solidFill>
                  <a:srgbClr val="FFFFFF"/>
                </a:solidFill>
              </a:rPr>
              <a:t>GeV</a:t>
            </a:r>
            <a:endParaRPr lang="en-GB" dirty="0" smtClean="0">
              <a:solidFill>
                <a:srgbClr val="FFFFFF"/>
              </a:solidFill>
            </a:endParaRPr>
          </a:p>
          <a:p>
            <a:pPr lvl="1"/>
            <a:r>
              <a:rPr lang="en-GB" dirty="0" smtClean="0">
                <a:solidFill>
                  <a:srgbClr val="FFFFFF"/>
                </a:solidFill>
              </a:rPr>
              <a:t>Fit constrains statistically-limited non-prompt leptons</a:t>
            </a:r>
          </a:p>
          <a:p>
            <a:r>
              <a:rPr lang="en-GB" dirty="0" smtClean="0">
                <a:solidFill>
                  <a:srgbClr val="FFFFFF"/>
                </a:solidFill>
              </a:rPr>
              <a:t>Small excess in combined signal strength from </a:t>
            </a:r>
            <a:r>
              <a:rPr lang="en-GB" dirty="0">
                <a:solidFill>
                  <a:srgbClr val="FFFFFF"/>
                </a:solidFill>
              </a:rPr>
              <a:t>2</a:t>
            </a:r>
            <a:r>
              <a:rPr lang="en-GB" dirty="0">
                <a:solidFill>
                  <a:srgbClr val="FFFFFF"/>
                </a:solidFill>
                <a:latin typeface="Brush Script Std"/>
                <a:cs typeface="Brush Script Std"/>
              </a:rPr>
              <a:t>l</a:t>
            </a:r>
            <a:r>
              <a:rPr lang="en-GB" dirty="0">
                <a:solidFill>
                  <a:srgbClr val="FFFFFF"/>
                </a:solidFill>
              </a:rPr>
              <a:t>0τ</a:t>
            </a:r>
            <a:r>
              <a:rPr lang="en-GB" baseline="-25000" dirty="0">
                <a:solidFill>
                  <a:srgbClr val="FFFFFF"/>
                </a:solidFill>
              </a:rPr>
              <a:t>had</a:t>
            </a:r>
            <a:r>
              <a:rPr lang="en-GB" dirty="0">
                <a:solidFill>
                  <a:srgbClr val="FFFFFF"/>
                </a:solidFill>
              </a:rPr>
              <a:t>, 3</a:t>
            </a:r>
            <a:r>
              <a:rPr lang="en-GB" dirty="0">
                <a:solidFill>
                  <a:srgbClr val="FFFFFF"/>
                </a:solidFill>
                <a:latin typeface="Brush Script Std"/>
                <a:cs typeface="Brush Script Std"/>
              </a:rPr>
              <a:t>l </a:t>
            </a:r>
            <a:r>
              <a:rPr lang="en-GB" dirty="0" smtClean="0">
                <a:solidFill>
                  <a:srgbClr val="FFFFFF"/>
                </a:solidFill>
              </a:rPr>
              <a:t>categories – compatible with SM</a:t>
            </a:r>
          </a:p>
          <a:p>
            <a:r>
              <a:rPr lang="en-GB" dirty="0" smtClean="0">
                <a:solidFill>
                  <a:srgbClr val="FFFFFF"/>
                </a:solidFill>
              </a:rPr>
              <a:t>Combined 95% CL exclusion limit on is </a:t>
            </a:r>
            <a:r>
              <a:rPr lang="en-GB" dirty="0" err="1">
                <a:solidFill>
                  <a:srgbClr val="FFFFFF"/>
                </a:solidFill>
              </a:rPr>
              <a:t>μ</a:t>
            </a:r>
            <a:r>
              <a:rPr lang="en-GB" baseline="-25000" dirty="0" err="1">
                <a:solidFill>
                  <a:srgbClr val="FFFFFF"/>
                </a:solidFill>
              </a:rPr>
              <a:t>ttH</a:t>
            </a:r>
            <a:r>
              <a:rPr lang="en-GB" dirty="0">
                <a:solidFill>
                  <a:srgbClr val="FFFFFF"/>
                </a:solidFill>
              </a:rPr>
              <a:t> </a:t>
            </a:r>
            <a:r>
              <a:rPr lang="en-GB" dirty="0" smtClean="0">
                <a:solidFill>
                  <a:srgbClr val="FFFFFF"/>
                </a:solidFill>
              </a:rPr>
              <a:t>&lt; 4.7 (</a:t>
            </a:r>
            <a:r>
              <a:rPr lang="en-GB" dirty="0" err="1">
                <a:solidFill>
                  <a:srgbClr val="FFFFFF"/>
                </a:solidFill>
              </a:rPr>
              <a:t>μ</a:t>
            </a:r>
            <a:r>
              <a:rPr lang="en-GB" baseline="-25000" dirty="0" err="1">
                <a:solidFill>
                  <a:srgbClr val="FFFFFF"/>
                </a:solidFill>
              </a:rPr>
              <a:t>ttH</a:t>
            </a:r>
            <a:r>
              <a:rPr lang="en-GB" dirty="0">
                <a:solidFill>
                  <a:srgbClr val="FFFFFF"/>
                </a:solidFill>
              </a:rPr>
              <a:t> &lt; </a:t>
            </a:r>
            <a:r>
              <a:rPr lang="en-GB" dirty="0" smtClean="0">
                <a:solidFill>
                  <a:srgbClr val="FFFFFF"/>
                </a:solidFill>
              </a:rPr>
              <a:t>2.4 expected)</a:t>
            </a:r>
          </a:p>
          <a:p>
            <a:r>
              <a:rPr lang="en-GB" dirty="0" smtClean="0">
                <a:solidFill>
                  <a:srgbClr val="FFFFFF"/>
                </a:solidFill>
              </a:rPr>
              <a:t>Single top </a:t>
            </a:r>
            <a:r>
              <a:rPr lang="en-GB" dirty="0" err="1" smtClean="0">
                <a:solidFill>
                  <a:srgbClr val="FFFFFF"/>
                </a:solidFill>
              </a:rPr>
              <a:t>tH</a:t>
            </a:r>
            <a:r>
              <a:rPr lang="en-GB" dirty="0" smtClean="0">
                <a:solidFill>
                  <a:srgbClr val="FFFFFF"/>
                </a:solidFill>
              </a:rPr>
              <a:t> production was set to SM value</a:t>
            </a:r>
          </a:p>
          <a:p>
            <a:pPr lvl="1"/>
            <a:r>
              <a:rPr lang="en-GB" dirty="0" smtClean="0">
                <a:solidFill>
                  <a:srgbClr val="FFFFFF"/>
                </a:solidFill>
              </a:rPr>
              <a:t>Setting it to zero gives a variation </a:t>
            </a:r>
            <a:r>
              <a:rPr lang="en-GB" dirty="0" err="1" smtClean="0">
                <a:solidFill>
                  <a:srgbClr val="FFFFFF"/>
                </a:solidFill>
              </a:rPr>
              <a:t>Δμ</a:t>
            </a:r>
            <a:r>
              <a:rPr lang="en-GB" dirty="0" smtClean="0">
                <a:solidFill>
                  <a:srgbClr val="FFFFFF"/>
                </a:solidFill>
              </a:rPr>
              <a:t> of 0.04 </a:t>
            </a:r>
          </a:p>
          <a:p>
            <a:endParaRPr lang="en-GB" dirty="0" smtClean="0">
              <a:solidFill>
                <a:srgbClr val="FFFFFF"/>
              </a:solidFill>
            </a:endParaRPr>
          </a:p>
          <a:p>
            <a:endParaRPr lang="en-GB" dirty="0">
              <a:solidFill>
                <a:srgbClr val="FFFFFF"/>
              </a:solidFill>
            </a:endParaRPr>
          </a:p>
        </p:txBody>
      </p:sp>
      <p:pic>
        <p:nvPicPr>
          <p:cNvPr id="5" name="Picture 4"/>
          <p:cNvPicPr>
            <a:picLocks noChangeAspect="1"/>
          </p:cNvPicPr>
          <p:nvPr/>
        </p:nvPicPr>
        <p:blipFill>
          <a:blip r:embed="rId2"/>
          <a:stretch>
            <a:fillRect/>
          </a:stretch>
        </p:blipFill>
        <p:spPr>
          <a:xfrm>
            <a:off x="5354678" y="4041567"/>
            <a:ext cx="3789322" cy="2613459"/>
          </a:xfrm>
          <a:prstGeom prst="rect">
            <a:avLst/>
          </a:prstGeom>
        </p:spPr>
      </p:pic>
      <p:pic>
        <p:nvPicPr>
          <p:cNvPr id="6" name="Picture 5"/>
          <p:cNvPicPr>
            <a:picLocks noChangeAspect="1"/>
          </p:cNvPicPr>
          <p:nvPr/>
        </p:nvPicPr>
        <p:blipFill>
          <a:blip r:embed="rId3"/>
          <a:stretch>
            <a:fillRect/>
          </a:stretch>
        </p:blipFill>
        <p:spPr>
          <a:xfrm>
            <a:off x="5354678" y="1234917"/>
            <a:ext cx="3789322" cy="2841992"/>
          </a:xfrm>
          <a:prstGeom prst="rect">
            <a:avLst/>
          </a:prstGeom>
        </p:spPr>
      </p:pic>
      <p:sp>
        <p:nvSpPr>
          <p:cNvPr id="9" name="TextBox 8"/>
          <p:cNvSpPr txBox="1"/>
          <p:nvPr/>
        </p:nvSpPr>
        <p:spPr>
          <a:xfrm>
            <a:off x="5137524" y="44825"/>
            <a:ext cx="4006476" cy="369332"/>
          </a:xfrm>
          <a:prstGeom prst="rect">
            <a:avLst/>
          </a:prstGeom>
          <a:noFill/>
        </p:spPr>
        <p:txBody>
          <a:bodyPr wrap="square" rtlCol="0">
            <a:spAutoFit/>
          </a:bodyPr>
          <a:lstStyle/>
          <a:p>
            <a:pPr algn="r"/>
            <a:r>
              <a:rPr lang="en-US" dirty="0" err="1" smtClean="0">
                <a:solidFill>
                  <a:schemeClr val="bg1"/>
                </a:solidFill>
              </a:rPr>
              <a:t>Phys.Lett</a:t>
            </a:r>
            <a:r>
              <a:rPr lang="en-US" dirty="0" smtClean="0">
                <a:solidFill>
                  <a:schemeClr val="bg1"/>
                </a:solidFill>
              </a:rPr>
              <a:t>. B 749 (2015) 519-541</a:t>
            </a:r>
            <a:endParaRPr lang="en-GB" dirty="0" smtClean="0">
              <a:solidFill>
                <a:schemeClr val="bg1"/>
              </a:solidFill>
            </a:endParaRPr>
          </a:p>
        </p:txBody>
      </p:sp>
      <p:sp>
        <p:nvSpPr>
          <p:cNvPr id="14" name="Date Placeholder 13"/>
          <p:cNvSpPr>
            <a:spLocks noGrp="1"/>
          </p:cNvSpPr>
          <p:nvPr>
            <p:ph type="dt" sz="half" idx="10"/>
          </p:nvPr>
        </p:nvSpPr>
        <p:spPr>
          <a:xfrm>
            <a:off x="457200" y="6526740"/>
            <a:ext cx="2133600" cy="365125"/>
          </a:xfrm>
        </p:spPr>
        <p:txBody>
          <a:bodyPr/>
          <a:lstStyle/>
          <a:p>
            <a:r>
              <a:rPr lang="en-US" smtClean="0"/>
              <a:t>4/07/16</a:t>
            </a:r>
            <a:endParaRPr lang="en-GB"/>
          </a:p>
        </p:txBody>
      </p:sp>
      <p:sp>
        <p:nvSpPr>
          <p:cNvPr id="15" name="Footer Placeholder 14"/>
          <p:cNvSpPr>
            <a:spLocks noGrp="1"/>
          </p:cNvSpPr>
          <p:nvPr>
            <p:ph type="ftr" sz="quarter" idx="11"/>
          </p:nvPr>
        </p:nvSpPr>
        <p:spPr>
          <a:xfrm>
            <a:off x="3124200" y="6526740"/>
            <a:ext cx="2895600" cy="365125"/>
          </a:xfrm>
        </p:spPr>
        <p:txBody>
          <a:bodyPr/>
          <a:lstStyle/>
          <a:p>
            <a:r>
              <a:rPr lang="en-GB" smtClean="0"/>
              <a:t>Ricardo Gonçalo - SUSY'16</a:t>
            </a:r>
            <a:endParaRPr lang="en-GB"/>
          </a:p>
        </p:txBody>
      </p:sp>
      <p:sp>
        <p:nvSpPr>
          <p:cNvPr id="16" name="Slide Number Placeholder 15"/>
          <p:cNvSpPr>
            <a:spLocks noGrp="1"/>
          </p:cNvSpPr>
          <p:nvPr>
            <p:ph type="sldNum" sz="quarter" idx="12"/>
          </p:nvPr>
        </p:nvSpPr>
        <p:spPr>
          <a:xfrm>
            <a:off x="6553200" y="6526740"/>
            <a:ext cx="2133600" cy="365125"/>
          </a:xfrm>
        </p:spPr>
        <p:txBody>
          <a:bodyPr/>
          <a:lstStyle/>
          <a:p>
            <a:fld id="{D5FF722C-CA73-F54B-B68D-F4FB7F20AD28}" type="slidenum">
              <a:rPr lang="en-GB" smtClean="0"/>
              <a:t>9</a:t>
            </a:fld>
            <a:endParaRPr lang="en-GB"/>
          </a:p>
        </p:txBody>
      </p:sp>
      <p:grpSp>
        <p:nvGrpSpPr>
          <p:cNvPr id="17" name="Group 16"/>
          <p:cNvGrpSpPr/>
          <p:nvPr/>
        </p:nvGrpSpPr>
        <p:grpSpPr>
          <a:xfrm>
            <a:off x="283882" y="4058260"/>
            <a:ext cx="4853642" cy="2581825"/>
            <a:chOff x="283882" y="4058260"/>
            <a:chExt cx="4853642" cy="2581825"/>
          </a:xfrm>
        </p:grpSpPr>
        <p:pic>
          <p:nvPicPr>
            <p:cNvPr id="8" name="Picture 7"/>
            <p:cNvPicPr>
              <a:picLocks noChangeAspect="1"/>
            </p:cNvPicPr>
            <p:nvPr/>
          </p:nvPicPr>
          <p:blipFill>
            <a:blip r:embed="rId4"/>
            <a:stretch>
              <a:fillRect/>
            </a:stretch>
          </p:blipFill>
          <p:spPr>
            <a:xfrm>
              <a:off x="283882" y="4059936"/>
              <a:ext cx="4853642" cy="2580149"/>
            </a:xfrm>
            <a:prstGeom prst="rect">
              <a:avLst/>
            </a:prstGeom>
          </p:spPr>
        </p:pic>
        <p:sp>
          <p:nvSpPr>
            <p:cNvPr id="7" name="TextBox 6"/>
            <p:cNvSpPr txBox="1"/>
            <p:nvPr/>
          </p:nvSpPr>
          <p:spPr>
            <a:xfrm>
              <a:off x="1254559" y="4058260"/>
              <a:ext cx="2818900" cy="338554"/>
            </a:xfrm>
            <a:prstGeom prst="rect">
              <a:avLst/>
            </a:prstGeom>
            <a:noFill/>
          </p:spPr>
          <p:txBody>
            <a:bodyPr wrap="square" rtlCol="0">
              <a:spAutoFit/>
            </a:bodyPr>
            <a:lstStyle/>
            <a:p>
              <a:r>
                <a:rPr lang="en-GB" sz="1600" dirty="0" smtClean="0"/>
                <a:t>Combination of all categories</a:t>
              </a:r>
              <a:endParaRPr lang="en-GB" sz="1600" dirty="0"/>
            </a:p>
          </p:txBody>
        </p:sp>
      </p:grpSp>
      <p:sp>
        <p:nvSpPr>
          <p:cNvPr id="13" name="TextBox 12"/>
          <p:cNvSpPr txBox="1"/>
          <p:nvPr/>
        </p:nvSpPr>
        <p:spPr>
          <a:xfrm>
            <a:off x="5354678" y="793359"/>
            <a:ext cx="3789322" cy="461665"/>
          </a:xfrm>
          <a:prstGeom prst="rect">
            <a:avLst/>
          </a:prstGeom>
          <a:solidFill>
            <a:srgbClr val="FFFFFF"/>
          </a:solidFill>
        </p:spPr>
        <p:txBody>
          <a:bodyPr wrap="square" rtlCol="0">
            <a:spAutoFit/>
          </a:bodyPr>
          <a:lstStyle/>
          <a:p>
            <a:pPr algn="ctr"/>
            <a:r>
              <a:rPr lang="en-GB" sz="2400" dirty="0" err="1"/>
              <a:t>μ</a:t>
            </a:r>
            <a:r>
              <a:rPr lang="en-GB" sz="2400" baseline="-25000" dirty="0" err="1"/>
              <a:t>ttH</a:t>
            </a:r>
            <a:r>
              <a:rPr lang="en-GB" sz="2400" baseline="-25000" dirty="0"/>
              <a:t> </a:t>
            </a:r>
            <a:r>
              <a:rPr lang="en-GB" sz="2400" dirty="0"/>
              <a:t>= </a:t>
            </a:r>
            <a:r>
              <a:rPr lang="en-GB" sz="2400" dirty="0" err="1"/>
              <a:t>σ</a:t>
            </a:r>
            <a:r>
              <a:rPr lang="en-GB" sz="2400" baseline="-25000" dirty="0" err="1"/>
              <a:t>obs</a:t>
            </a:r>
            <a:r>
              <a:rPr lang="en-GB" sz="2400" baseline="-25000" dirty="0"/>
              <a:t>.</a:t>
            </a:r>
            <a:r>
              <a:rPr lang="en-GB" sz="2400" dirty="0"/>
              <a:t>/</a:t>
            </a:r>
            <a:r>
              <a:rPr lang="en-GB" sz="2400" dirty="0" err="1"/>
              <a:t>σ</a:t>
            </a:r>
            <a:r>
              <a:rPr lang="en-GB" sz="2400" baseline="-25000" dirty="0" err="1"/>
              <a:t>SM</a:t>
            </a:r>
            <a:r>
              <a:rPr lang="en-GB" sz="2400" dirty="0"/>
              <a:t> </a:t>
            </a:r>
          </a:p>
        </p:txBody>
      </p:sp>
    </p:spTree>
    <p:extLst>
      <p:ext uri="{BB962C8B-B14F-4D97-AF65-F5344CB8AC3E}">
        <p14:creationId xmlns:p14="http://schemas.microsoft.com/office/powerpoint/2010/main" val="28749284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15577</TotalTime>
  <Words>4391</Words>
  <Application>Microsoft Macintosh PowerPoint</Application>
  <PresentationFormat>On-screen Show (4:3)</PresentationFormat>
  <Paragraphs>551</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Search for the 125 GeV Higgs boson in ttH production with ATLAS</vt:lpstr>
      <vt:lpstr>Outline</vt:lpstr>
      <vt:lpstr>Introduction</vt:lpstr>
      <vt:lpstr>ttH, H→γγ analysis</vt:lpstr>
      <vt:lpstr>Analysis &amp; Results</vt:lpstr>
      <vt:lpstr>ttH multilepton analysis</vt:lpstr>
      <vt:lpstr>Backgrounds and uncertainties</vt:lpstr>
      <vt:lpstr>Signal regions</vt:lpstr>
      <vt:lpstr>Results</vt:lpstr>
      <vt:lpstr>ttH(H→bb) with ≥1 lepton</vt:lpstr>
      <vt:lpstr>Analysis</vt:lpstr>
      <vt:lpstr>Results</vt:lpstr>
      <vt:lpstr>ttH(H→bb) all-hadronic</vt:lpstr>
      <vt:lpstr>Analysis</vt:lpstr>
      <vt:lpstr>Results</vt:lpstr>
      <vt:lpstr>ttH combination</vt:lpstr>
      <vt:lpstr>Conclusions and outlook</vt:lpstr>
      <vt:lpstr>Bonus slides</vt:lpstr>
      <vt:lpstr>LHC and ATLAS Performance</vt:lpstr>
      <vt:lpstr>PowerPoint Presentation</vt:lpstr>
      <vt:lpstr>ttH, H→γγ Backup</vt:lpstr>
      <vt:lpstr>ttH, H→γγ backup</vt:lpstr>
      <vt:lpstr>Multilepton backup</vt:lpstr>
      <vt:lpstr>Multilepton event selection</vt:lpstr>
      <vt:lpstr>H→bb: Background modeling</vt:lpstr>
      <vt:lpstr>Single-lepton H→bb  – variable ranking </vt:lpstr>
      <vt:lpstr>Dilepton H→bb  – variable ranking </vt:lpstr>
      <vt:lpstr>Dilepton + single-lepton H→bb Systematicsa</vt:lpstr>
      <vt:lpstr>Dilepton + single-lepton H→bb </vt:lpstr>
      <vt:lpstr>Matrix Element Method</vt:lpstr>
      <vt:lpstr>Dilepton + single-lepton H→bb </vt:lpstr>
      <vt:lpstr>All-hadronic ttH, H→bb </vt:lpstr>
      <vt:lpstr>Event reconstruction</vt:lpstr>
      <vt:lpstr>Event reconstruction</vt:lpstr>
      <vt:lpstr>Event reconstruction</vt:lpstr>
      <vt:lpstr>CMS ttH results</vt:lpstr>
    </vt:vector>
  </TitlesOfParts>
  <Manager/>
  <Company>CERN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Ricardo Goncalo</dc:creator>
  <cp:keywords/>
  <dc:description/>
  <cp:lastModifiedBy>Ricardo Goncalo</cp:lastModifiedBy>
  <cp:revision>244</cp:revision>
  <dcterms:created xsi:type="dcterms:W3CDTF">2016-06-21T13:34:48Z</dcterms:created>
  <dcterms:modified xsi:type="dcterms:W3CDTF">2016-07-04T03:01:56Z</dcterms:modified>
  <cp:category/>
</cp:coreProperties>
</file>