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85" r:id="rId1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0"/>
    <p:restoredTop sz="96306"/>
  </p:normalViewPr>
  <p:slideViewPr>
    <p:cSldViewPr snapToGrid="0">
      <p:cViewPr varScale="1">
        <p:scale>
          <a:sx n="127" d="100"/>
          <a:sy n="127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267D7-BF5C-4449-F696-8281EAF7D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07482-6C87-456B-CE7B-3953E1CFA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FA37E-DFDF-0254-13E5-48F644725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3333A-130C-B4D4-8F2B-3174F6E4C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B6416-EEED-2F2E-D774-1CE701A64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399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636D-9C18-4C8F-AFB2-CDA7AC3B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CD1C0-6340-3194-A1F1-22E579FEC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0B93D-CE06-EB4B-79FF-7B5B1578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5E482-DA4A-8020-C034-49C48B99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407F-F6D8-6B15-99D3-F062492FB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28210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27BD3-DA20-2533-AD0B-C58B41744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33AF0-2465-70DD-16CB-7D2524B72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E472C-8A71-9DBA-3A89-3D646CA2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A9462-FDEA-3281-677D-F8162F5A3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256A-122D-C867-7640-4075C5C3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5477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0DB87-7674-9B67-466D-3D97F7AE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C397C-D2A6-C703-BA36-80F486EE1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49CE0-DE67-30C0-6448-1F4F0E0B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BC62-D5A8-59E8-BAFB-7ACB342F3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6A90F-A870-49D8-D9F2-4E07FC14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6736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9ECB4-C150-A1D2-BA4D-5A6C1059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D05FF1-1239-8D6C-CEAD-36A5294E4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C07B0-FB16-2EAB-DEBB-D20F6002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1A073-8D1C-AA77-654F-F7828588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8A2BC-5825-6E21-2DD2-A2CC7D77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68565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8ACA-C0AA-BC91-6376-B37568D2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8D96B-7BFB-6337-21F0-A562FA8C5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B3F49-722B-243F-7A03-F283D01D0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0D20B-F07C-1CFD-ADCF-7CEFC952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86A6B-A90B-906A-693C-14AC5A8E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B2B65-4CDC-29A1-50F5-9B2ABD19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980376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A8324-F35F-3CA4-7234-6E569274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E847D4-0E42-26BC-5BCF-A68F79618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B6CD7-C778-FBCD-8418-2686A6C1CC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41BE3-D067-D0B4-609C-F6EA2D215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F58B96-51E2-58A9-4DE8-7D7B1925D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2F4E-9560-8DC4-5F87-B6E2C831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C7900-07FC-77A5-58A2-F36FA95E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D3CE3-C884-2122-99AD-8AAC7D17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2846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7F82-0803-42D9-3543-22D65CE4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908FE-012B-67EC-FEF6-A7B101F43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CEF48-0FCB-3954-0B9B-6781635A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FCC3B-D774-E277-4F36-B67B24516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0353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221AD-02A8-5A6F-2414-6B3865B3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D4CE2-73A0-2F5F-0F7A-A359354E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1942C-E70E-04F2-9AA6-8B85E89D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1371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7EF4B-DBE0-9CDE-58CA-744A307C9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5345D-87B0-B653-F3DA-7B3564DC7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0B4D6-11E8-CB53-4F30-B74B809A4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AAEA8-63EF-FF9F-9058-6AF67F1B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C522D-549E-052B-7871-90DE69A6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35A5E-54D1-9986-B0CB-17A06643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0622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CCC8-E8E7-E086-5338-24271161E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B8CE8-9ACA-8F51-9A42-246CDE793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7B8B9-E7C1-48C9-F48B-7B6D4A968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BE762-5CE3-C339-0CF8-9F5D0834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8900E-0353-84FC-B3E2-1222A9520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02064-48B8-5ACB-2AA1-CE58813C2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8349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7BA65-9445-F2C9-147F-02D8F232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F936D-47AC-B9C7-2C20-F9F098889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86170-CCEB-6FC8-7023-0A8D6BA42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E2634-95B6-264F-9122-D4671A181F7A}" type="datetimeFigureOut">
              <a:rPr lang="en-CH" smtClean="0"/>
              <a:t>03.05.23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2A63-1F1D-3980-164E-18FF2295CC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084F4-96A8-D577-BF02-280554F46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9D060-7E06-034C-B1D2-99C9E7D2947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6989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ience Communication Is How Society Talks About Science” - ALLEA">
            <a:extLst>
              <a:ext uri="{FF2B5EF4-FFF2-40B4-BE49-F238E27FC236}">
                <a16:creationId xmlns:a16="http://schemas.microsoft.com/office/drawing/2014/main" id="{EBEC2F07-E491-AB11-1B0E-72CB2204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05" y="1211886"/>
            <a:ext cx="5806390" cy="3070445"/>
          </a:xfrm>
          <a:prstGeom prst="rect">
            <a:avLst/>
          </a:prstGeom>
          <a:solidFill>
            <a:srgbClr val="FFDDB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D3CCA5-D444-E12D-95A9-A3061D054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83095"/>
            <a:ext cx="9144000" cy="1095375"/>
          </a:xfrm>
        </p:spPr>
        <p:txBody>
          <a:bodyPr/>
          <a:lstStyle/>
          <a:p>
            <a:r>
              <a:rPr lang="en-CH" dirty="0"/>
              <a:t>Comunicar Ciência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9D295-6111-B198-365F-278D007DC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062" y="4504230"/>
            <a:ext cx="10540720" cy="2353770"/>
          </a:xfrm>
        </p:spPr>
        <p:txBody>
          <a:bodyPr>
            <a:normAutofit fontScale="77500" lnSpcReduction="20000"/>
          </a:bodyPr>
          <a:lstStyle/>
          <a:p>
            <a:r>
              <a:rPr lang="en-CH" sz="4000" dirty="0"/>
              <a:t>O que é? Quem?</a:t>
            </a:r>
          </a:p>
          <a:p>
            <a:r>
              <a:rPr lang="en-CH" sz="4000" dirty="0"/>
              <a:t>Porquê? Como?</a:t>
            </a:r>
          </a:p>
          <a:p>
            <a:r>
              <a:rPr lang="en-CH" sz="3200" dirty="0"/>
              <a:t>Ricardo Gonçalo (UC/LIP) com base em slides de Catarina Espírito Santo (LIP)</a:t>
            </a:r>
          </a:p>
          <a:p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PHYSIS Week – Workshop de </a:t>
            </a:r>
            <a:r>
              <a:rPr lang="en-GB" sz="32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Divulgação</a:t>
            </a:r>
            <a:r>
              <a:rPr lang="en-GB" sz="32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sz="3200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Científica</a:t>
            </a:r>
            <a:endParaRPr lang="en-GB" sz="32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GB" sz="3200" dirty="0" err="1">
                <a:solidFill>
                  <a:srgbClr val="000000"/>
                </a:solidFill>
                <a:latin typeface="Helvetica" pitchFamily="2" charset="0"/>
              </a:rPr>
              <a:t>Departamento</a:t>
            </a:r>
            <a:r>
              <a:rPr lang="en-GB" sz="3200" dirty="0">
                <a:solidFill>
                  <a:srgbClr val="000000"/>
                </a:solidFill>
                <a:latin typeface="Helvetica" pitchFamily="2" charset="0"/>
              </a:rPr>
              <a:t> de </a:t>
            </a:r>
            <a:r>
              <a:rPr lang="en-GB" sz="3200" dirty="0" err="1">
                <a:solidFill>
                  <a:srgbClr val="000000"/>
                </a:solidFill>
                <a:latin typeface="Helvetica" pitchFamily="2" charset="0"/>
              </a:rPr>
              <a:t>Física</a:t>
            </a:r>
            <a:r>
              <a:rPr lang="en-GB" sz="3200" dirty="0">
                <a:solidFill>
                  <a:srgbClr val="000000"/>
                </a:solidFill>
                <a:latin typeface="Helvetica" pitchFamily="2" charset="0"/>
              </a:rPr>
              <a:t> – FCTUC </a:t>
            </a:r>
            <a:r>
              <a:rPr lang="en-GB" sz="3200">
                <a:solidFill>
                  <a:srgbClr val="000000"/>
                </a:solidFill>
                <a:latin typeface="Helvetica" pitchFamily="2" charset="0"/>
              </a:rPr>
              <a:t>– 2 </a:t>
            </a:r>
            <a:r>
              <a:rPr lang="en-GB" sz="3200" dirty="0">
                <a:solidFill>
                  <a:srgbClr val="000000"/>
                </a:solidFill>
                <a:latin typeface="Helvetica" pitchFamily="2" charset="0"/>
              </a:rPr>
              <a:t>de Maio de 2023</a:t>
            </a:r>
            <a:endParaRPr lang="en-CH" sz="4000" dirty="0"/>
          </a:p>
        </p:txBody>
      </p:sp>
    </p:spTree>
    <p:extLst>
      <p:ext uri="{BB962C8B-B14F-4D97-AF65-F5344CB8AC3E}">
        <p14:creationId xmlns:p14="http://schemas.microsoft.com/office/powerpoint/2010/main" val="33089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8FE3-E3C1-27D9-C31E-3E540EA2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Foco na audiência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6A1AE-C02E-D112-A065-1C2197048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1825624"/>
            <a:ext cx="6029739" cy="4879975"/>
          </a:xfrm>
        </p:spPr>
        <p:txBody>
          <a:bodyPr>
            <a:normAutofit fontScale="85000" lnSpcReduction="20000"/>
          </a:bodyPr>
          <a:lstStyle/>
          <a:p>
            <a:r>
              <a:rPr lang="en-CH" dirty="0"/>
              <a:t>Grande / pequena</a:t>
            </a:r>
          </a:p>
          <a:p>
            <a:r>
              <a:rPr lang="en-CH" dirty="0"/>
              <a:t>Idade / género / educação / religião / extrato socio-económico</a:t>
            </a:r>
          </a:p>
          <a:p>
            <a:r>
              <a:rPr lang="en-CH" dirty="0"/>
              <a:t>Conhecimentos científicos / atitude perante a ciência</a:t>
            </a:r>
          </a:p>
          <a:p>
            <a:r>
              <a:rPr lang="en-CH" dirty="0"/>
              <a:t>Que mudança queremos causar? (conhecimento, atitude, ação)</a:t>
            </a:r>
          </a:p>
          <a:p>
            <a:endParaRPr lang="en-CH" dirty="0"/>
          </a:p>
          <a:p>
            <a:pPr marL="0" indent="0">
              <a:buNone/>
            </a:pPr>
            <a:r>
              <a:rPr lang="en-GB" dirty="0"/>
              <a:t>➽ </a:t>
            </a:r>
            <a:r>
              <a:rPr lang="en-CH" b="1" dirty="0"/>
              <a:t>Nível</a:t>
            </a:r>
            <a:r>
              <a:rPr lang="en-CH" dirty="0"/>
              <a:t>: nem demasiado alto nem baixo</a:t>
            </a:r>
          </a:p>
          <a:p>
            <a:pPr marL="0" indent="0">
              <a:buNone/>
            </a:pPr>
            <a:r>
              <a:rPr lang="en-GB" dirty="0"/>
              <a:t>➽ </a:t>
            </a:r>
            <a:r>
              <a:rPr lang="en-CH" b="1" dirty="0"/>
              <a:t>Simplifiquem</a:t>
            </a:r>
            <a:r>
              <a:rPr lang="en-CH" dirty="0"/>
              <a:t>! </a:t>
            </a:r>
            <a:r>
              <a:rPr lang="en-GB" dirty="0" err="1"/>
              <a:t>Informação</a:t>
            </a:r>
            <a:r>
              <a:rPr lang="en-GB" dirty="0"/>
              <a:t> </a:t>
            </a:r>
            <a:r>
              <a:rPr lang="en-GB" dirty="0" err="1"/>
              <a:t>correta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b="1" dirty="0" err="1"/>
              <a:t>bom</a:t>
            </a:r>
            <a:r>
              <a:rPr lang="en-GB" dirty="0"/>
              <a:t>; </a:t>
            </a:r>
            <a:r>
              <a:rPr lang="en-GB" dirty="0" err="1"/>
              <a:t>informação</a:t>
            </a:r>
            <a:r>
              <a:rPr lang="en-GB" dirty="0"/>
              <a:t> </a:t>
            </a:r>
            <a:r>
              <a:rPr lang="en-GB" dirty="0" err="1"/>
              <a:t>demasiado</a:t>
            </a:r>
            <a:r>
              <a:rPr lang="en-GB" dirty="0"/>
              <a:t> </a:t>
            </a:r>
            <a:r>
              <a:rPr lang="en-GB" dirty="0" err="1"/>
              <a:t>detalhada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b="1" dirty="0" err="1"/>
              <a:t>mau</a:t>
            </a:r>
            <a:endParaRPr lang="en-GB" b="1" dirty="0"/>
          </a:p>
          <a:p>
            <a:pPr marL="0" indent="0">
              <a:buNone/>
            </a:pPr>
            <a:r>
              <a:rPr lang="en-GB" dirty="0"/>
              <a:t>➽ </a:t>
            </a:r>
            <a:r>
              <a:rPr lang="en-GB" b="1" dirty="0" err="1"/>
              <a:t>Linguagem</a:t>
            </a:r>
            <a:r>
              <a:rPr lang="en-GB" dirty="0"/>
              <a:t>: </a:t>
            </a:r>
            <a:r>
              <a:rPr lang="en-GB" dirty="0" err="1"/>
              <a:t>evitar</a:t>
            </a:r>
            <a:r>
              <a:rPr lang="en-GB" dirty="0"/>
              <a:t> </a:t>
            </a:r>
            <a:r>
              <a:rPr lang="en-GB" dirty="0" err="1"/>
              <a:t>jargão</a:t>
            </a:r>
            <a:r>
              <a:rPr lang="en-GB" dirty="0"/>
              <a:t> a </a:t>
            </a:r>
            <a:r>
              <a:rPr lang="en-GB" dirty="0" err="1"/>
              <a:t>todo</a:t>
            </a:r>
            <a:r>
              <a:rPr lang="en-GB" dirty="0"/>
              <a:t> o </a:t>
            </a:r>
            <a:r>
              <a:rPr lang="en-GB" dirty="0" err="1"/>
              <a:t>custo</a:t>
            </a:r>
            <a:endParaRPr lang="en-GB" dirty="0"/>
          </a:p>
          <a:p>
            <a:pPr marL="0" indent="0">
              <a:buNone/>
            </a:pPr>
            <a:r>
              <a:rPr lang="en-GB" dirty="0" err="1"/>
              <a:t>Dizer</a:t>
            </a:r>
            <a:r>
              <a:rPr lang="en-GB" dirty="0"/>
              <a:t>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sobre</a:t>
            </a:r>
            <a:r>
              <a:rPr lang="en-GB" dirty="0"/>
              <a:t> </a:t>
            </a:r>
            <a:r>
              <a:rPr lang="en-GB" dirty="0" err="1"/>
              <a:t>menos</a:t>
            </a:r>
            <a:endParaRPr lang="en-GB" dirty="0"/>
          </a:p>
          <a:p>
            <a:pPr marL="0" indent="0">
              <a:buNone/>
            </a:pPr>
            <a:endParaRPr lang="en-CH" dirty="0"/>
          </a:p>
        </p:txBody>
      </p:sp>
      <p:pic>
        <p:nvPicPr>
          <p:cNvPr id="14338" name="Picture 2" descr="Soapbox Science Waterloo | Science | University of Waterloo">
            <a:extLst>
              <a:ext uri="{FF2B5EF4-FFF2-40B4-BE49-F238E27FC236}">
                <a16:creationId xmlns:a16="http://schemas.microsoft.com/office/drawing/2014/main" id="{49260F1A-4785-79C1-A43E-3593E4A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r="11489"/>
          <a:stretch/>
        </p:blipFill>
        <p:spPr bwMode="auto">
          <a:xfrm>
            <a:off x="6586330" y="0"/>
            <a:ext cx="5605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E099A-2EFF-1D40-779B-3FB9D5EE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Ligação à audiência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E6FC7-A077-B6C9-131F-42E4667FF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8" y="1825625"/>
            <a:ext cx="6693272" cy="4351338"/>
          </a:xfrm>
        </p:spPr>
        <p:txBody>
          <a:bodyPr/>
          <a:lstStyle/>
          <a:p>
            <a:r>
              <a:rPr lang="en-CH" dirty="0"/>
              <a:t>Contacto visual</a:t>
            </a:r>
          </a:p>
          <a:p>
            <a:r>
              <a:rPr lang="en-CH" dirty="0"/>
              <a:t>Interação: façam perguntas a que todos possam responder</a:t>
            </a:r>
          </a:p>
          <a:p>
            <a:r>
              <a:rPr lang="en-CH" dirty="0"/>
              <a:t>Se quiserem usem adereços!</a:t>
            </a:r>
          </a:p>
          <a:p>
            <a:r>
              <a:rPr lang="en-CH" dirty="0"/>
              <a:t>Partilhem experiências, criem confiança</a:t>
            </a:r>
          </a:p>
          <a:p>
            <a:r>
              <a:rPr lang="en-CH" dirty="0"/>
              <a:t>Atitude sempre amigável e humilde</a:t>
            </a:r>
          </a:p>
          <a:p>
            <a:r>
              <a:rPr lang="en-CH" dirty="0"/>
              <a:t>Terminem com agradecimento à audiência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80759-E004-37C1-C20D-0504D96DF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r="52438"/>
          <a:stretch/>
        </p:blipFill>
        <p:spPr>
          <a:xfrm>
            <a:off x="7292933" y="0"/>
            <a:ext cx="489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71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A9E4-388A-A428-067C-750EBAC9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2747" cy="1325563"/>
          </a:xfrm>
        </p:spPr>
        <p:txBody>
          <a:bodyPr/>
          <a:lstStyle/>
          <a:p>
            <a:r>
              <a:rPr lang="en-CH" dirty="0"/>
              <a:t>Linguagem corporal e “storytelling”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D8D5A-093D-B071-EFFD-3743578C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2747" cy="4351338"/>
          </a:xfrm>
        </p:spPr>
        <p:txBody>
          <a:bodyPr>
            <a:normAutofit fontScale="92500" lnSpcReduction="10000"/>
          </a:bodyPr>
          <a:lstStyle/>
          <a:p>
            <a:r>
              <a:rPr lang="en-CH" dirty="0"/>
              <a:t>Contacto visual / atitude corporal aberta, não fechada</a:t>
            </a:r>
          </a:p>
          <a:p>
            <a:r>
              <a:rPr lang="en-CH" dirty="0"/>
              <a:t>Movimento (atenção às mãos)</a:t>
            </a:r>
          </a:p>
          <a:p>
            <a:r>
              <a:rPr lang="en-CH" dirty="0"/>
              <a:t>Tom de voz</a:t>
            </a:r>
          </a:p>
          <a:p>
            <a:r>
              <a:rPr lang="en-CH" dirty="0"/>
              <a:t>Histórias são um fantástico meio de passar informação – e há boas histórias na ciência</a:t>
            </a:r>
          </a:p>
          <a:p>
            <a:pPr lvl="1"/>
            <a:r>
              <a:rPr lang="en-CH" dirty="0"/>
              <a:t>São a chave para envolver o público</a:t>
            </a:r>
          </a:p>
          <a:p>
            <a:endParaRPr lang="en-CH" dirty="0"/>
          </a:p>
          <a:p>
            <a:pPr marL="0" indent="0">
              <a:buNone/>
            </a:pPr>
            <a:r>
              <a:rPr lang="en-GB" dirty="0"/>
              <a:t>➽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dirty="0" err="1"/>
              <a:t>útil</a:t>
            </a:r>
            <a:r>
              <a:rPr lang="en-GB" dirty="0"/>
              <a:t> </a:t>
            </a:r>
            <a:r>
              <a:rPr lang="en-GB" dirty="0" err="1"/>
              <a:t>treinar</a:t>
            </a:r>
            <a:r>
              <a:rPr lang="en-GB" dirty="0"/>
              <a:t> com </a:t>
            </a:r>
            <a:r>
              <a:rPr lang="en-GB" dirty="0" err="1"/>
              <a:t>uma</a:t>
            </a:r>
            <a:r>
              <a:rPr lang="en-GB" dirty="0"/>
              <a:t> audiencia </a:t>
            </a:r>
            <a:r>
              <a:rPr lang="en-GB" dirty="0" err="1"/>
              <a:t>amigável</a:t>
            </a:r>
            <a:r>
              <a:rPr lang="en-GB" dirty="0"/>
              <a:t> mas </a:t>
            </a:r>
            <a:r>
              <a:rPr lang="en-GB" dirty="0" err="1"/>
              <a:t>crítica</a:t>
            </a:r>
            <a:endParaRPr lang="en-GB" dirty="0"/>
          </a:p>
        </p:txBody>
      </p:sp>
      <p:pic>
        <p:nvPicPr>
          <p:cNvPr id="12290" name="Picture 2" descr="jamie crawford storytelling">
            <a:extLst>
              <a:ext uri="{FF2B5EF4-FFF2-40B4-BE49-F238E27FC236}">
                <a16:creationId xmlns:a16="http://schemas.microsoft.com/office/drawing/2014/main" id="{9C1B30A0-1FD1-A7F2-1C08-6291B3D59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95"/>
          <a:stretch/>
        </p:blipFill>
        <p:spPr bwMode="auto">
          <a:xfrm>
            <a:off x="6580947" y="0"/>
            <a:ext cx="5611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15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540D-8259-55C1-8E2D-8A2A87AF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2" y="365125"/>
            <a:ext cx="5526156" cy="1325563"/>
          </a:xfrm>
        </p:spPr>
        <p:txBody>
          <a:bodyPr>
            <a:normAutofit fontScale="90000"/>
          </a:bodyPr>
          <a:lstStyle/>
          <a:p>
            <a:r>
              <a:rPr lang="en-CH" dirty="0"/>
              <a:t>To do slides or not to do, that is the question!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161A5-52CA-10AF-8B0E-AE9B4ABF9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Fazer se forem úteis</a:t>
            </a:r>
          </a:p>
          <a:p>
            <a:r>
              <a:rPr lang="en-CH" dirty="0"/>
              <a:t>Ajudam a passar a mensagem</a:t>
            </a:r>
          </a:p>
          <a:p>
            <a:r>
              <a:rPr lang="en-CH" dirty="0"/>
              <a:t>Não devem substituir-vos</a:t>
            </a:r>
          </a:p>
          <a:p>
            <a:r>
              <a:rPr lang="en-CH" dirty="0"/>
              <a:t>O mais simples possível</a:t>
            </a:r>
          </a:p>
          <a:p>
            <a:r>
              <a:rPr lang="en-CH" dirty="0"/>
              <a:t>Uma mensagem (clara) por slide</a:t>
            </a:r>
          </a:p>
          <a:p>
            <a:r>
              <a:rPr lang="en-CH" dirty="0"/>
              <a:t>Título curto e informativo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391D2-7C73-0614-2ABB-CA1E8BFB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96" y="318054"/>
            <a:ext cx="6085904" cy="211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1E5B7F-DFBA-5288-2BE8-22375503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097" y="2450892"/>
            <a:ext cx="6085904" cy="2118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44E0E0-0261-638B-0030-0AAAB71E8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097" y="4561162"/>
            <a:ext cx="6085904" cy="199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59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D06B-8041-F850-2438-A91D0A673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Sessão prática: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3AE88-CF78-94CF-D437-E254D139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H" dirty="0"/>
              <a:t>Dificuldades:</a:t>
            </a:r>
          </a:p>
          <a:p>
            <a:pPr lvl="1"/>
            <a:r>
              <a:rPr lang="en-CH" dirty="0"/>
              <a:t>Explicar conceitos para audiências específicas</a:t>
            </a:r>
          </a:p>
          <a:p>
            <a:pPr lvl="1"/>
            <a:r>
              <a:rPr lang="en-CH" dirty="0"/>
              <a:t>Mensagens essenciais a passar</a:t>
            </a:r>
          </a:p>
          <a:p>
            <a:r>
              <a:rPr lang="en-CH" dirty="0"/>
              <a:t>Problemas encontrados:</a:t>
            </a:r>
          </a:p>
          <a:p>
            <a:pPr lvl="1"/>
            <a:r>
              <a:rPr lang="en-CH" dirty="0"/>
              <a:t>Alongar demasiado a história</a:t>
            </a:r>
          </a:p>
          <a:p>
            <a:pPr lvl="1"/>
            <a:r>
              <a:rPr lang="en-CH" dirty="0"/>
              <a:t>Muletas de linguagem</a:t>
            </a:r>
          </a:p>
          <a:p>
            <a:pPr lvl="1"/>
            <a:r>
              <a:rPr lang="en-CH" dirty="0"/>
              <a:t>Contacto visual</a:t>
            </a:r>
          </a:p>
          <a:p>
            <a:pPr lvl="1"/>
            <a:r>
              <a:rPr lang="en-CH" dirty="0"/>
              <a:t>Nível dos c</a:t>
            </a:r>
            <a:r>
              <a:rPr lang="en-GB" dirty="0"/>
              <a:t>o</a:t>
            </a:r>
            <a:r>
              <a:rPr lang="en-CH" dirty="0"/>
              <a:t>nceitos ajustado à audiência</a:t>
            </a:r>
          </a:p>
          <a:p>
            <a:r>
              <a:rPr lang="en-CH" dirty="0"/>
              <a:t>Pontos positivos</a:t>
            </a:r>
          </a:p>
          <a:p>
            <a:pPr lvl="1"/>
            <a:r>
              <a:rPr lang="en-CH" dirty="0"/>
              <a:t>Contar uma história</a:t>
            </a:r>
          </a:p>
          <a:p>
            <a:pPr lvl="1"/>
            <a:r>
              <a:rPr lang="en-CH" dirty="0"/>
              <a:t>Contacto visual</a:t>
            </a:r>
          </a:p>
          <a:p>
            <a:pPr lvl="1"/>
            <a:r>
              <a:rPr lang="en-CH" dirty="0"/>
              <a:t>Entusiasmo!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0C306-22C3-D3FE-5A70-2F333F9A93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12938" t="11906" r="2217" b="2046"/>
          <a:stretch/>
        </p:blipFill>
        <p:spPr>
          <a:xfrm>
            <a:off x="7487479" y="0"/>
            <a:ext cx="4704521" cy="3539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69BE5-9595-DBB3-570B-467AF7FE0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0" t="10659" r="7982" b="7273"/>
          <a:stretch/>
        </p:blipFill>
        <p:spPr>
          <a:xfrm>
            <a:off x="7487479" y="3475102"/>
            <a:ext cx="4704522" cy="33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2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5E6E-1513-01E7-6E41-34BA9748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Comunicar Ciência</a:t>
            </a:r>
            <a:br>
              <a:rPr lang="en-CH" dirty="0"/>
            </a:br>
            <a:r>
              <a:rPr lang="en-CH" sz="3200" dirty="0"/>
              <a:t>O quê? Quem? Porquê?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DD16-2B3F-F55D-D199-3E52DE1A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2" y="1614625"/>
            <a:ext cx="8004311" cy="4878250"/>
          </a:xfrm>
        </p:spPr>
        <p:txBody>
          <a:bodyPr>
            <a:normAutofit/>
          </a:bodyPr>
          <a:lstStyle/>
          <a:p>
            <a:r>
              <a:rPr lang="en-CH" dirty="0"/>
              <a:t>O que é?</a:t>
            </a:r>
          </a:p>
          <a:p>
            <a:pPr lvl="1"/>
            <a:r>
              <a:rPr lang="en-CH" dirty="0"/>
              <a:t>Comunicar ciência é, antes de mais, comunicação!</a:t>
            </a:r>
          </a:p>
          <a:p>
            <a:r>
              <a:rPr lang="en-CH" dirty="0"/>
              <a:t>Quem?</a:t>
            </a:r>
          </a:p>
          <a:p>
            <a:pPr lvl="1"/>
            <a:r>
              <a:rPr lang="en-CH" dirty="0"/>
              <a:t>Jornalistas de ciência, instituições científicas, cientistas… </a:t>
            </a:r>
          </a:p>
          <a:p>
            <a:pPr lvl="1"/>
            <a:r>
              <a:rPr lang="en-CH" dirty="0"/>
              <a:t>E vocês!</a:t>
            </a:r>
          </a:p>
          <a:p>
            <a:r>
              <a:rPr lang="en-CH" dirty="0"/>
              <a:t>Porquê?</a:t>
            </a:r>
          </a:p>
          <a:p>
            <a:pPr lvl="1"/>
            <a:r>
              <a:rPr lang="en-CH" dirty="0"/>
              <a:t>Imperativo moral!</a:t>
            </a:r>
          </a:p>
          <a:p>
            <a:pPr lvl="1"/>
            <a:r>
              <a:rPr lang="en-CH" dirty="0"/>
              <a:t>A ciência tem um papel importante na sociedade</a:t>
            </a:r>
          </a:p>
          <a:p>
            <a:pPr lvl="1"/>
            <a:r>
              <a:rPr lang="en-CH" dirty="0"/>
              <a:t>É parte da nossa herança cultural e do nosso futuro</a:t>
            </a:r>
          </a:p>
          <a:p>
            <a:pPr lvl="1"/>
            <a:r>
              <a:rPr lang="en-CH" dirty="0"/>
              <a:t>Deve ser partilhada com toda a sociedade</a:t>
            </a:r>
          </a:p>
          <a:p>
            <a:pPr lvl="1"/>
            <a:r>
              <a:rPr lang="en-CH" dirty="0"/>
              <a:t>E porque tem histórias fantásticas para contar!</a:t>
            </a:r>
          </a:p>
        </p:txBody>
      </p:sp>
      <p:pic>
        <p:nvPicPr>
          <p:cNvPr id="4" name="Picture 2" descr="The New Rules of Science Communication – The Fisheries Blog">
            <a:extLst>
              <a:ext uri="{FF2B5EF4-FFF2-40B4-BE49-F238E27FC236}">
                <a16:creationId xmlns:a16="http://schemas.microsoft.com/office/drawing/2014/main" id="{DC769308-BC87-804C-49A1-400B8855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05" y="0"/>
            <a:ext cx="3707294" cy="239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CN supports Soapbox Science Autumn 2017 Berlin - Einstein Center for  Neurosciences Berlin">
            <a:extLst>
              <a:ext uri="{FF2B5EF4-FFF2-40B4-BE49-F238E27FC236}">
                <a16:creationId xmlns:a16="http://schemas.microsoft.com/office/drawing/2014/main" id="{44C75121-9C84-98F6-FC46-30FA14B0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05" y="4396495"/>
            <a:ext cx="3707295" cy="24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E507C-BE41-8B58-1241-0826DF8A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705" y="2385390"/>
            <a:ext cx="3707293" cy="209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16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5E6E-1513-01E7-6E41-34BA9748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Comunicar Ciência – </a:t>
            </a:r>
            <a:r>
              <a:rPr lang="en-CH" sz="4000" dirty="0"/>
              <a:t>Como?</a:t>
            </a:r>
            <a:endParaRPr lang="en-CH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DD16-2B3F-F55D-D199-3E52DE1A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" y="1548365"/>
            <a:ext cx="8358807" cy="4878250"/>
          </a:xfrm>
        </p:spPr>
        <p:txBody>
          <a:bodyPr>
            <a:normAutofit fontScale="92500" lnSpcReduction="20000"/>
          </a:bodyPr>
          <a:lstStyle/>
          <a:p>
            <a:r>
              <a:rPr lang="en-CH" dirty="0"/>
              <a:t>Dentro da nossa área:</a:t>
            </a:r>
          </a:p>
          <a:p>
            <a:pPr lvl="1"/>
            <a:r>
              <a:rPr lang="en-CH" dirty="0"/>
              <a:t>Colaboradores (da mesma área?)</a:t>
            </a:r>
          </a:p>
          <a:p>
            <a:pPr lvl="1"/>
            <a:r>
              <a:rPr lang="en-CH" dirty="0"/>
              <a:t>Alunos; colegas; orientadores</a:t>
            </a:r>
          </a:p>
          <a:p>
            <a:pPr lvl="1"/>
            <a:r>
              <a:rPr lang="en-CH" dirty="0"/>
              <a:t>Indústria</a:t>
            </a:r>
          </a:p>
          <a:p>
            <a:pPr lvl="1"/>
            <a:r>
              <a:rPr lang="en-CH" dirty="0"/>
              <a:t>Agência de financiamento</a:t>
            </a:r>
          </a:p>
          <a:p>
            <a:pPr marL="457200" lvl="1" indent="0">
              <a:buNone/>
            </a:pPr>
            <a:r>
              <a:rPr lang="en-GB" dirty="0"/>
              <a:t>➽A</a:t>
            </a:r>
            <a:r>
              <a:rPr lang="en-CH" dirty="0"/>
              <a:t>rtigos; posters; palestras; relatórios; candidaturas</a:t>
            </a:r>
          </a:p>
          <a:p>
            <a:pPr marL="457200" lvl="1" indent="0">
              <a:buNone/>
            </a:pPr>
            <a:endParaRPr lang="en-CH" dirty="0"/>
          </a:p>
          <a:p>
            <a:r>
              <a:rPr lang="en-CH" dirty="0"/>
              <a:t>Fora da nossa área: </a:t>
            </a:r>
          </a:p>
          <a:p>
            <a:pPr lvl="1"/>
            <a:r>
              <a:rPr lang="en-CH" dirty="0"/>
              <a:t>Governo e decisores políticos</a:t>
            </a:r>
          </a:p>
          <a:p>
            <a:pPr lvl="1"/>
            <a:r>
              <a:rPr lang="en-CH" dirty="0"/>
              <a:t>Comunidade escolar</a:t>
            </a:r>
          </a:p>
          <a:p>
            <a:pPr lvl="1"/>
            <a:r>
              <a:rPr lang="en-CH" dirty="0"/>
              <a:t>“Público em geral”</a:t>
            </a:r>
          </a:p>
          <a:p>
            <a:pPr lvl="1"/>
            <a:r>
              <a:rPr lang="en-CH" dirty="0"/>
              <a:t>Teenagers, crianças, reformados</a:t>
            </a:r>
          </a:p>
          <a:p>
            <a:pPr lvl="1"/>
            <a:r>
              <a:rPr lang="en-CH" dirty="0"/>
              <a:t>Media e influencers</a:t>
            </a:r>
          </a:p>
          <a:p>
            <a:pPr marL="457200" lvl="1" indent="0">
              <a:buNone/>
            </a:pPr>
            <a:r>
              <a:rPr lang="en-GB" dirty="0"/>
              <a:t>➽ </a:t>
            </a:r>
            <a:r>
              <a:rPr lang="en-CH" dirty="0"/>
              <a:t>Comunicação social; livros de divulgação; exposições; dias abertos; websites; blogs; social media; debates; eventos; jogos…</a:t>
            </a:r>
          </a:p>
          <a:p>
            <a:pPr lvl="1"/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58234-BB9C-7812-E5A1-F7E02D77D2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25" r="7337"/>
          <a:stretch/>
        </p:blipFill>
        <p:spPr>
          <a:xfrm>
            <a:off x="8484149" y="2238574"/>
            <a:ext cx="3707851" cy="221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03DFB-41CE-9364-5AEE-F0FCECA5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48" y="2468829"/>
            <a:ext cx="3707852" cy="4228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69CBD-4F4F-887A-739E-4A4B402DB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6"/>
          <a:stretch/>
        </p:blipFill>
        <p:spPr>
          <a:xfrm>
            <a:off x="8484147" y="0"/>
            <a:ext cx="3707296" cy="246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9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5E6E-1513-01E7-6E41-34BA9748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Comunicar Ciência – </a:t>
            </a:r>
            <a:r>
              <a:rPr lang="en-CH" sz="4000" dirty="0"/>
              <a:t>Como?</a:t>
            </a:r>
            <a:endParaRPr lang="en-CH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DD16-2B3F-F55D-D199-3E52DE1A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" y="1548365"/>
            <a:ext cx="8358807" cy="4878250"/>
          </a:xfrm>
        </p:spPr>
        <p:txBody>
          <a:bodyPr>
            <a:normAutofit/>
          </a:bodyPr>
          <a:lstStyle/>
          <a:p>
            <a:r>
              <a:rPr lang="en-CH" dirty="0"/>
              <a:t>De um modelo linear de transmissão de informação: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EE507C-BE41-8B58-1241-0826DF8AB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705" y="2385390"/>
            <a:ext cx="3707293" cy="2099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8A2ED-9A96-F55D-3B75-DF0249174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432" y="2072041"/>
            <a:ext cx="6424066" cy="3237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DDD7F-8D00-10B1-A9C1-D9C66845500B}"/>
              </a:ext>
            </a:extLst>
          </p:cNvPr>
          <p:cNvSpPr txBox="1"/>
          <p:nvPr/>
        </p:nvSpPr>
        <p:spPr>
          <a:xfrm>
            <a:off x="1630017" y="5658678"/>
            <a:ext cx="642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Linear model of science communication, </a:t>
            </a:r>
            <a:r>
              <a:rPr lang="en-GB" dirty="0" err="1">
                <a:effectLst/>
                <a:latin typeface="Arial" panose="020B0604020202020204" pitchFamily="34" charset="0"/>
              </a:rPr>
              <a:t>Lewenstein</a:t>
            </a:r>
            <a:r>
              <a:rPr lang="en-GB" dirty="0">
                <a:effectLst/>
                <a:latin typeface="Arial" panose="020B0604020202020204" pitchFamily="34" charset="0"/>
              </a:rPr>
              <a:t>(1995)</a:t>
            </a:r>
          </a:p>
        </p:txBody>
      </p:sp>
      <p:pic>
        <p:nvPicPr>
          <p:cNvPr id="9" name="Picture 2" descr="My Soapbox Science Experience - Tochukwu 'Tochi' Ozulumba">
            <a:extLst>
              <a:ext uri="{FF2B5EF4-FFF2-40B4-BE49-F238E27FC236}">
                <a16:creationId xmlns:a16="http://schemas.microsoft.com/office/drawing/2014/main" id="{BA40CBDD-CA78-540D-6764-022B292C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03" y="10025"/>
            <a:ext cx="3707295" cy="247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E6E0B1-9E98-1A58-B916-AE861C851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148" y="4485042"/>
            <a:ext cx="3707850" cy="237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4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5E6E-1513-01E7-6E41-34BA9748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Comunicar Ciência – </a:t>
            </a:r>
            <a:r>
              <a:rPr lang="en-CH" sz="4000" dirty="0"/>
              <a:t>Como?</a:t>
            </a:r>
            <a:endParaRPr lang="en-CH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DD16-2B3F-F55D-D199-3E52DE1A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20" y="1548365"/>
            <a:ext cx="8358807" cy="4878250"/>
          </a:xfrm>
        </p:spPr>
        <p:txBody>
          <a:bodyPr>
            <a:normAutofit/>
          </a:bodyPr>
          <a:lstStyle/>
          <a:p>
            <a:r>
              <a:rPr lang="en-CH" dirty="0"/>
              <a:t>Até à comunicação global…</a:t>
            </a:r>
          </a:p>
        </p:txBody>
      </p:sp>
      <p:pic>
        <p:nvPicPr>
          <p:cNvPr id="5" name="Picture 4" descr="ECN supports Soapbox Science Autumn 2017 Berlin - Einstein Center for  Neurosciences Berlin">
            <a:extLst>
              <a:ext uri="{FF2B5EF4-FFF2-40B4-BE49-F238E27FC236}">
                <a16:creationId xmlns:a16="http://schemas.microsoft.com/office/drawing/2014/main" id="{44C75121-9C84-98F6-FC46-30FA14B0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797" y="4618799"/>
            <a:ext cx="3499203" cy="224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F0619-DB0E-4ABE-4992-8ED754DA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797" y="1"/>
            <a:ext cx="3499202" cy="4717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A0F960-5BC4-46C2-E045-5C40B09E5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13" y="2153651"/>
            <a:ext cx="7176051" cy="432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27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A0F960-5BC4-46C2-E045-5C40B09E5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2153651"/>
            <a:ext cx="7176051" cy="43229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955E6E-1513-01E7-6E41-34BA9748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Comunicar Ciência – </a:t>
            </a:r>
            <a:r>
              <a:rPr lang="en-CH" sz="4000" dirty="0"/>
              <a:t>Como?</a:t>
            </a:r>
            <a:endParaRPr lang="en-CH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8DD16-2B3F-F55D-D199-3E52DE1A8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9" y="1598323"/>
            <a:ext cx="4678019" cy="4878250"/>
          </a:xfrm>
        </p:spPr>
        <p:txBody>
          <a:bodyPr>
            <a:normAutofit/>
          </a:bodyPr>
          <a:lstStyle/>
          <a:p>
            <a:r>
              <a:rPr lang="en-CH" dirty="0"/>
              <a:t>Acesso fácil à informação</a:t>
            </a:r>
          </a:p>
          <a:p>
            <a:r>
              <a:rPr lang="en-CH" dirty="0"/>
              <a:t>Mas não há limites a “fake news” e “factos alternativos”</a:t>
            </a:r>
          </a:p>
          <a:p>
            <a:r>
              <a:rPr lang="en-CH" dirty="0"/>
              <a:t>Complexidade da informação choca com atenção curta do público</a:t>
            </a:r>
          </a:p>
          <a:p>
            <a:r>
              <a:rPr lang="en-CH" dirty="0"/>
              <a:t>Comunicação de ciência </a:t>
            </a:r>
            <a:r>
              <a:rPr lang="en-CH" b="1" dirty="0"/>
              <a:t>cada vez mais essencial</a:t>
            </a:r>
            <a:r>
              <a:rPr lang="en-CH" dirty="0"/>
              <a:t>!</a:t>
            </a:r>
          </a:p>
          <a:p>
            <a:r>
              <a:rPr lang="en-CH" dirty="0"/>
              <a:t>Comunicar não só os resultados, mas também (sobretudo?) os métodos!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620526-3380-8CE7-0F10-BA8EA7EC2CA0}"/>
              </a:ext>
            </a:extLst>
          </p:cNvPr>
          <p:cNvSpPr txBox="1">
            <a:spLocks/>
          </p:cNvSpPr>
          <p:nvPr/>
        </p:nvSpPr>
        <p:spPr>
          <a:xfrm>
            <a:off x="7315200" y="365125"/>
            <a:ext cx="4678019" cy="487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6487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73DC-8A1E-3344-8304-610AF895D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Dicas para preparar uma apresentação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86C4D-DB75-3F15-A169-4360CAF06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087" y="1690688"/>
            <a:ext cx="6768185" cy="44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555F3-6143-82F2-1F10-87E349BE4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0" r="12270"/>
          <a:stretch/>
        </p:blipFill>
        <p:spPr>
          <a:xfrm>
            <a:off x="6934200" y="0"/>
            <a:ext cx="5257800" cy="683101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B242033-D102-C666-CC57-FB85CA98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Começar por olhar para todos os ângulos do assunto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A7839F-04AA-00BE-71CC-9A536A9EC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096000" cy="4351338"/>
          </a:xfrm>
        </p:spPr>
        <p:txBody>
          <a:bodyPr/>
          <a:lstStyle/>
          <a:p>
            <a:r>
              <a:rPr lang="en-CH" dirty="0"/>
              <a:t>Qual é o tema?</a:t>
            </a:r>
          </a:p>
          <a:p>
            <a:r>
              <a:rPr lang="en-CH" dirty="0"/>
              <a:t>Porque é relevante?</a:t>
            </a:r>
          </a:p>
          <a:p>
            <a:r>
              <a:rPr lang="en-CH" dirty="0"/>
              <a:t>O que é o essencial do assunto?</a:t>
            </a:r>
          </a:p>
          <a:p>
            <a:r>
              <a:rPr lang="en-CH" dirty="0"/>
              <a:t>Que papel tem na “big picture”?</a:t>
            </a:r>
          </a:p>
          <a:p>
            <a:r>
              <a:rPr lang="en-CH" dirty="0"/>
              <a:t>O que posso cortar? (less is more!)</a:t>
            </a:r>
          </a:p>
          <a:p>
            <a:pPr marL="0" indent="0">
              <a:buNone/>
            </a:pPr>
            <a:endParaRPr lang="en-CH" dirty="0"/>
          </a:p>
          <a:p>
            <a:pPr marL="0" indent="0">
              <a:buNone/>
            </a:pPr>
            <a:r>
              <a:rPr lang="en-GB" dirty="0"/>
              <a:t>➽ </a:t>
            </a:r>
            <a:r>
              <a:rPr lang="en-CH" dirty="0"/>
              <a:t>Escrever a palavra / tópico / ideia central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290765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BCAB-564A-B87B-DFB3-BD1AF2FD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Qual é o fio condutor?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4AFC9-A1AA-B3A1-E8FB-C67A8796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78228" cy="4351338"/>
          </a:xfrm>
        </p:spPr>
        <p:txBody>
          <a:bodyPr/>
          <a:lstStyle/>
          <a:p>
            <a:r>
              <a:rPr lang="en-CH" dirty="0"/>
              <a:t>Uma ideia que ligue vários assuntos</a:t>
            </a:r>
          </a:p>
          <a:p>
            <a:r>
              <a:rPr lang="en-CH" dirty="0"/>
              <a:t>Uma ideia final que a audiência deve levar</a:t>
            </a:r>
          </a:p>
          <a:p>
            <a:r>
              <a:rPr lang="en-CH" dirty="0"/>
              <a:t>Introduzir a ideia no início, meio ou fim?</a:t>
            </a:r>
          </a:p>
          <a:p>
            <a:r>
              <a:rPr lang="en-CH" dirty="0"/>
              <a:t>Conseguimos tornar a conclusão intrigante ou surpreendente? Ótimo!</a:t>
            </a:r>
          </a:p>
          <a:p>
            <a:endParaRPr lang="en-CH" dirty="0"/>
          </a:p>
          <a:p>
            <a:endParaRPr lang="en-CH" dirty="0"/>
          </a:p>
          <a:p>
            <a:pPr marL="0" indent="0">
              <a:buNone/>
            </a:pPr>
            <a:r>
              <a:rPr lang="en-GB" dirty="0"/>
              <a:t>➽ </a:t>
            </a:r>
            <a:r>
              <a:rPr lang="en-CH" dirty="0"/>
              <a:t>Escrever a ideia (15 palavras ou menos!) e torná-la explícita (no discurso, nos slides)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D2DAE-67F6-43BB-DF4E-6DDAAE2A1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428" y="0"/>
            <a:ext cx="457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0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660</Words>
  <Application>Microsoft Macintosh PowerPoint</Application>
  <PresentationFormat>Widescreen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</vt:lpstr>
      <vt:lpstr>Office Theme</vt:lpstr>
      <vt:lpstr>Comunicar Ciência</vt:lpstr>
      <vt:lpstr>Comunicar Ciência O quê? Quem? Porquê?</vt:lpstr>
      <vt:lpstr>Comunicar Ciência – Como?</vt:lpstr>
      <vt:lpstr>Comunicar Ciência – Como?</vt:lpstr>
      <vt:lpstr>Comunicar Ciência – Como?</vt:lpstr>
      <vt:lpstr>Comunicar Ciência – Como?</vt:lpstr>
      <vt:lpstr>Dicas para preparar uma apresentação</vt:lpstr>
      <vt:lpstr>Começar por olhar para todos os ângulos do assunto</vt:lpstr>
      <vt:lpstr>Qual é o fio condutor?</vt:lpstr>
      <vt:lpstr>Foco na audiência</vt:lpstr>
      <vt:lpstr>Ligação à audiência</vt:lpstr>
      <vt:lpstr>Linguagem corporal e “storytelling” </vt:lpstr>
      <vt:lpstr>To do slides or not to do, that is the question!</vt:lpstr>
      <vt:lpstr>Sessão prática: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Comunicar Ciência</dc:title>
  <dc:creator>Ricardo Goncalo</dc:creator>
  <cp:lastModifiedBy>Ricardo Goncalo</cp:lastModifiedBy>
  <cp:revision>17</cp:revision>
  <dcterms:created xsi:type="dcterms:W3CDTF">2023-05-01T22:34:13Z</dcterms:created>
  <dcterms:modified xsi:type="dcterms:W3CDTF">2023-05-02T23:13:37Z</dcterms:modified>
</cp:coreProperties>
</file>