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258" r:id="rId3"/>
    <p:sldId id="260" r:id="rId4"/>
    <p:sldId id="262" r:id="rId5"/>
    <p:sldId id="261" r:id="rId6"/>
    <p:sldId id="257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1630"/>
    <a:srgbClr val="09162C"/>
    <a:srgbClr val="0C1B34"/>
    <a:srgbClr val="1730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17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handoutMaster" Target="handoutMasters/handoutMaster1.xml"/><Relationship Id="rId10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CA5DCD-1AAC-4343-89D2-7208821530BA}" type="datetimeFigureOut">
              <a:rPr lang="en-US" smtClean="0"/>
              <a:t>28.09.20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BF2C5-8915-D740-831F-041667486E6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74861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6F1A2-DFE8-BD4E-9AF3-B6E89CC1980C}" type="datetimeFigureOut">
              <a:rPr lang="en-US" smtClean="0"/>
              <a:t>28.09.20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FA9F4-A865-EB47-ACE6-CE6DBB4D451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094332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1ª estrat</a:t>
            </a:r>
            <a:r>
              <a:rPr lang="pt-PT" dirty="0" smtClean="0"/>
              <a:t>égia</a:t>
            </a:r>
            <a:r>
              <a:rPr lang="pt-PT" baseline="0" dirty="0" smtClean="0"/>
              <a:t> europeia aprovada numa reunião do Conselho do CERN em Lisboa em 2006 </a:t>
            </a:r>
          </a:p>
          <a:p>
            <a:r>
              <a:rPr lang="pt-PT" baseline="0" dirty="0" smtClean="0"/>
              <a:t>Este ano foi o 2º </a:t>
            </a:r>
            <a:r>
              <a:rPr lang="pt-PT" baseline="0" dirty="0" err="1" smtClean="0"/>
              <a:t>update</a:t>
            </a:r>
            <a:r>
              <a:rPr lang="pt-PT" baseline="0" dirty="0" smtClean="0"/>
              <a:t> da estratégia </a:t>
            </a:r>
            <a:r>
              <a:rPr lang="mr-IN" baseline="0" dirty="0" smtClean="0"/>
              <a:t>–</a:t>
            </a:r>
            <a:r>
              <a:rPr lang="pt-PT" baseline="0" dirty="0" smtClean="0"/>
              <a:t> e muito significante para a vida do CERN e para a colaboração científica </a:t>
            </a:r>
            <a:r>
              <a:rPr lang="pt-PT" baseline="0" smtClean="0"/>
              <a:t>europeia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FA9F4-A865-EB47-ACE6-CE6DBB4D4512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82760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Obrigado aos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FA9F4-A865-EB47-ACE6-CE6DBB4D4512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99473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EAE9-0868-414A-B7AB-C271167D15A1}" type="datetime1">
              <a:rPr lang="en-US" smtClean="0"/>
              <a:t>28.09.20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9180-4FC5-E140-81C0-D4BC4D2709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04509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343F9-7E1D-F74B-9ECD-AE38136F0C01}" type="datetime1">
              <a:rPr lang="en-US" smtClean="0"/>
              <a:t>28.09.20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9180-4FC5-E140-81C0-D4BC4D2709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2009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6A95-59D4-9440-822F-7C992AFF010C}" type="datetime1">
              <a:rPr lang="en-US" smtClean="0"/>
              <a:t>28.09.20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9180-4FC5-E140-81C0-D4BC4D2709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228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85410-5671-694A-BD52-0DD1C2C546E6}" type="datetime1">
              <a:rPr lang="en-US" smtClean="0"/>
              <a:t>28.09.20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9180-4FC5-E140-81C0-D4BC4D2709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43231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AB6AE-2D9F-EE46-B767-9239AA29ED47}" type="datetime1">
              <a:rPr lang="en-US" smtClean="0"/>
              <a:t>28.09.20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9180-4FC5-E140-81C0-D4BC4D2709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70667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F2A38-31DF-D648-9C62-5D8C94553606}" type="datetime1">
              <a:rPr lang="en-US" smtClean="0"/>
              <a:t>28.09.20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9180-4FC5-E140-81C0-D4BC4D2709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396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A280A-C861-6040-B18E-A38692028860}" type="datetime1">
              <a:rPr lang="en-US" smtClean="0"/>
              <a:t>28.09.20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9180-4FC5-E140-81C0-D4BC4D2709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25321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AB8B7-D6AD-774C-823C-4CEB72A7003E}" type="datetime1">
              <a:rPr lang="en-US" smtClean="0"/>
              <a:t>28.09.20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9180-4FC5-E140-81C0-D4BC4D2709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30738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CE2D6-A92E-FB44-8A71-1A91A9A2A44E}" type="datetime1">
              <a:rPr lang="en-US" smtClean="0"/>
              <a:t>28.09.20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9180-4FC5-E140-81C0-D4BC4D2709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181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36EA0-9FA9-A948-BB0D-6629B2331EEB}" type="datetime1">
              <a:rPr lang="en-US" smtClean="0"/>
              <a:t>28.09.20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9180-4FC5-E140-81C0-D4BC4D2709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99422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FF503-3AB6-3043-8991-906BA2BF24A2}" type="datetime1">
              <a:rPr lang="en-US" smtClean="0"/>
              <a:t>28.09.20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9180-4FC5-E140-81C0-D4BC4D2709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44426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6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DAF93-D4AB-DD48-B1E9-DE6EFF97A448}" type="datetime1">
              <a:rPr lang="en-US" smtClean="0"/>
              <a:t>28.09.20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69180-4FC5-E140-81C0-D4BC4D2709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251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jpeg"/><Relationship Id="rId12" Type="http://schemas.microsoft.com/office/2007/relationships/hdphoto" Target="../media/hdphoto2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11.jpeg"/><Relationship Id="rId5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oster_ParticlePhysic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154"/>
            <a:ext cx="9144000" cy="51435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t-PT" sz="6000" b="1" dirty="0" smtClean="0">
                <a:solidFill>
                  <a:schemeClr val="bg1"/>
                </a:solidFill>
              </a:rPr>
              <a:t>WELCOME!</a:t>
            </a:r>
            <a:endParaRPr lang="pt-PT" sz="60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c6e3b71da2cc3c4c9fa955d119d645da_logoC2TNLogo1vectorial.png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946" y="6351639"/>
            <a:ext cx="588906" cy="309816"/>
          </a:xfrm>
          <a:prstGeom prst="rect">
            <a:avLst/>
          </a:prstGeom>
        </p:spPr>
      </p:pic>
      <p:pic>
        <p:nvPicPr>
          <p:cNvPr id="10" name="Picture 9" descr="ciencias_ulisboa_marca_horizontal_rgb_branc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876" y="6277245"/>
            <a:ext cx="935357" cy="496087"/>
          </a:xfrm>
          <a:prstGeom prst="rect">
            <a:avLst/>
          </a:prstGeom>
        </p:spPr>
      </p:pic>
      <p:pic>
        <p:nvPicPr>
          <p:cNvPr id="11" name="Picture 10" descr="UC_V_FundoEscuro-branc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8" y="6120705"/>
            <a:ext cx="811703" cy="813653"/>
          </a:xfrm>
          <a:prstGeom prst="rect">
            <a:avLst/>
          </a:prstGeom>
        </p:spPr>
      </p:pic>
      <p:pic>
        <p:nvPicPr>
          <p:cNvPr id="12" name="Picture 11" descr="UMinho-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36" y="6367129"/>
            <a:ext cx="468190" cy="357627"/>
          </a:xfrm>
          <a:prstGeom prst="rect">
            <a:avLst/>
          </a:prstGeom>
        </p:spPr>
      </p:pic>
      <p:pic>
        <p:nvPicPr>
          <p:cNvPr id="14" name="Picture 13" descr="spf_fisica_particulas.png"/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933" y="6351639"/>
            <a:ext cx="931832" cy="357627"/>
          </a:xfrm>
          <a:prstGeom prst="rect">
            <a:avLst/>
          </a:prstGeom>
        </p:spPr>
      </p:pic>
      <p:pic>
        <p:nvPicPr>
          <p:cNvPr id="15" name="Picture 14" descr="CFisUC_logo.png"/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212" y="6367129"/>
            <a:ext cx="821260" cy="326689"/>
          </a:xfrm>
          <a:prstGeom prst="rect">
            <a:avLst/>
          </a:prstGeom>
        </p:spPr>
      </p:pic>
      <p:pic>
        <p:nvPicPr>
          <p:cNvPr id="16" name="Picture 15" descr="logoCFTP.png"/>
          <p:cNvPicPr>
            <a:picLocks noChangeAspect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832" y="6351639"/>
            <a:ext cx="553668" cy="361118"/>
          </a:xfrm>
          <a:prstGeom prst="rect">
            <a:avLst/>
          </a:prstGeom>
        </p:spPr>
      </p:pic>
      <p:pic>
        <p:nvPicPr>
          <p:cNvPr id="18" name="Picture 17" descr="CFTC_logo.pn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421" y="6381522"/>
            <a:ext cx="556572" cy="3098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242900" y="1095644"/>
            <a:ext cx="287979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 smtClean="0">
                <a:solidFill>
                  <a:srgbClr val="FFFFFF"/>
                </a:solidFill>
              </a:rPr>
              <a:t>Organising</a:t>
            </a:r>
            <a:r>
              <a:rPr lang="pt-PT" sz="1400" dirty="0" smtClean="0">
                <a:solidFill>
                  <a:srgbClr val="FFFFFF"/>
                </a:solidFill>
              </a:rPr>
              <a:t> </a:t>
            </a:r>
            <a:r>
              <a:rPr lang="pt-PT" sz="1400" dirty="0" err="1" smtClean="0">
                <a:solidFill>
                  <a:srgbClr val="FFFFFF"/>
                </a:solidFill>
              </a:rPr>
              <a:t>Committee</a:t>
            </a:r>
            <a:endParaRPr lang="pt-PT" sz="1400" dirty="0" smtClean="0">
              <a:solidFill>
                <a:srgbClr val="FFFFFF"/>
              </a:solidFill>
            </a:endParaRPr>
          </a:p>
          <a:p>
            <a:r>
              <a:rPr lang="pt-PT" sz="1400" dirty="0" smtClean="0">
                <a:solidFill>
                  <a:srgbClr val="FFFFFF"/>
                </a:solidFill>
              </a:rPr>
              <a:t>Pedro Abreu (IST/LIP)</a:t>
            </a:r>
          </a:p>
          <a:p>
            <a:r>
              <a:rPr lang="pt-PT" sz="1400" dirty="0" smtClean="0">
                <a:solidFill>
                  <a:srgbClr val="FFFFFF"/>
                </a:solidFill>
              </a:rPr>
              <a:t>Gustavo Castelo-Branco (IST/CFTP)</a:t>
            </a:r>
          </a:p>
          <a:p>
            <a:r>
              <a:rPr lang="pt-PT" sz="1400" dirty="0" smtClean="0">
                <a:solidFill>
                  <a:srgbClr val="FFFFFF"/>
                </a:solidFill>
              </a:rPr>
              <a:t>Nuno Castro (UM/LIP)</a:t>
            </a:r>
          </a:p>
          <a:p>
            <a:r>
              <a:rPr lang="pt-PT" sz="1400" dirty="0" err="1" smtClean="0">
                <a:solidFill>
                  <a:srgbClr val="FFFFFF"/>
                </a:solidFill>
              </a:rPr>
              <a:t>Patricia</a:t>
            </a:r>
            <a:r>
              <a:rPr lang="pt-PT" sz="1400" dirty="0" smtClean="0">
                <a:solidFill>
                  <a:srgbClr val="FFFFFF"/>
                </a:solidFill>
              </a:rPr>
              <a:t> Conde (IST/LIP)</a:t>
            </a:r>
          </a:p>
          <a:p>
            <a:r>
              <a:rPr lang="pt-PT" sz="1400" dirty="0" smtClean="0">
                <a:solidFill>
                  <a:srgbClr val="FFFFFF"/>
                </a:solidFill>
              </a:rPr>
              <a:t>João Correia (C2TN/DECN/IST)</a:t>
            </a:r>
          </a:p>
          <a:p>
            <a:r>
              <a:rPr lang="pt-PT" sz="1400" dirty="0" smtClean="0">
                <a:solidFill>
                  <a:srgbClr val="FFFFFF"/>
                </a:solidFill>
              </a:rPr>
              <a:t>Michele </a:t>
            </a:r>
            <a:r>
              <a:rPr lang="pt-PT" sz="1400" dirty="0" err="1" smtClean="0">
                <a:solidFill>
                  <a:srgbClr val="FFFFFF"/>
                </a:solidFill>
              </a:rPr>
              <a:t>Gallinaro</a:t>
            </a:r>
            <a:r>
              <a:rPr lang="pt-PT" sz="1400" dirty="0" smtClean="0">
                <a:solidFill>
                  <a:srgbClr val="FFFFFF"/>
                </a:solidFill>
              </a:rPr>
              <a:t> (LIP/IST)</a:t>
            </a:r>
          </a:p>
          <a:p>
            <a:r>
              <a:rPr lang="pt-PT" sz="1400" dirty="0" smtClean="0">
                <a:solidFill>
                  <a:srgbClr val="FFFFFF"/>
                </a:solidFill>
              </a:rPr>
              <a:t>Ricardo Gonçalo (UC/LIP)</a:t>
            </a:r>
          </a:p>
          <a:p>
            <a:r>
              <a:rPr lang="pt-PT" sz="1400" dirty="0" smtClean="0">
                <a:solidFill>
                  <a:srgbClr val="FFFFFF"/>
                </a:solidFill>
              </a:rPr>
              <a:t>Brigitte </a:t>
            </a:r>
            <a:r>
              <a:rPr lang="pt-PT" sz="1400" dirty="0" err="1" smtClean="0">
                <a:solidFill>
                  <a:srgbClr val="FFFFFF"/>
                </a:solidFill>
              </a:rPr>
              <a:t>Hiller</a:t>
            </a:r>
            <a:r>
              <a:rPr lang="pt-PT" sz="1400" dirty="0" smtClean="0">
                <a:solidFill>
                  <a:srgbClr val="FFFFFF"/>
                </a:solidFill>
              </a:rPr>
              <a:t> (UC/</a:t>
            </a:r>
            <a:r>
              <a:rPr lang="pt-PT" sz="1400" dirty="0" err="1" smtClean="0">
                <a:solidFill>
                  <a:srgbClr val="FFFFFF"/>
                </a:solidFill>
              </a:rPr>
              <a:t>CFisUC</a:t>
            </a:r>
            <a:r>
              <a:rPr lang="pt-PT" sz="1400" dirty="0" smtClean="0">
                <a:solidFill>
                  <a:srgbClr val="FFFFFF"/>
                </a:solidFill>
              </a:rPr>
              <a:t>)</a:t>
            </a:r>
          </a:p>
          <a:p>
            <a:r>
              <a:rPr lang="pt-PT" sz="1400" dirty="0" smtClean="0">
                <a:solidFill>
                  <a:srgbClr val="FFFFFF"/>
                </a:solidFill>
              </a:rPr>
              <a:t>José Maneira (LIP)</a:t>
            </a:r>
          </a:p>
          <a:p>
            <a:r>
              <a:rPr lang="pt-PT" sz="1400" dirty="0" smtClean="0">
                <a:solidFill>
                  <a:srgbClr val="FFFFFF"/>
                </a:solidFill>
              </a:rPr>
              <a:t>Orlando Oliveira (UC/</a:t>
            </a:r>
            <a:r>
              <a:rPr lang="pt-PT" sz="1400" dirty="0" err="1" smtClean="0">
                <a:solidFill>
                  <a:srgbClr val="FFFFFF"/>
                </a:solidFill>
              </a:rPr>
              <a:t>CFisUC</a:t>
            </a:r>
            <a:r>
              <a:rPr lang="pt-PT" sz="1400" dirty="0" smtClean="0">
                <a:solidFill>
                  <a:srgbClr val="FFFFFF"/>
                </a:solidFill>
              </a:rPr>
              <a:t>)</a:t>
            </a:r>
          </a:p>
          <a:p>
            <a:r>
              <a:rPr lang="pt-PT" sz="1400" dirty="0" smtClean="0">
                <a:solidFill>
                  <a:srgbClr val="FFFFFF"/>
                </a:solidFill>
              </a:rPr>
              <a:t>António Onofre (UM/LIP)</a:t>
            </a:r>
          </a:p>
          <a:p>
            <a:r>
              <a:rPr lang="pt-PT" sz="1400" dirty="0" smtClean="0">
                <a:solidFill>
                  <a:srgbClr val="FFFFFF"/>
                </a:solidFill>
              </a:rPr>
              <a:t>Guilherme Milhano (IST/LIP)</a:t>
            </a:r>
          </a:p>
          <a:p>
            <a:r>
              <a:rPr lang="pt-PT" sz="1400" dirty="0" smtClean="0">
                <a:solidFill>
                  <a:srgbClr val="FFFFFF"/>
                </a:solidFill>
              </a:rPr>
              <a:t>Mário Pimenta (IST/LIP)</a:t>
            </a:r>
          </a:p>
          <a:p>
            <a:r>
              <a:rPr lang="pt-PT" sz="1400" dirty="0" smtClean="0">
                <a:solidFill>
                  <a:srgbClr val="FFFFFF"/>
                </a:solidFill>
              </a:rPr>
              <a:t>Constança Providência (UC/</a:t>
            </a:r>
            <a:r>
              <a:rPr lang="pt-PT" sz="1400" dirty="0" err="1" smtClean="0">
                <a:solidFill>
                  <a:srgbClr val="FFFFFF"/>
                </a:solidFill>
              </a:rPr>
              <a:t>CFisUC</a:t>
            </a:r>
            <a:r>
              <a:rPr lang="pt-PT" sz="1400" dirty="0" smtClean="0">
                <a:solidFill>
                  <a:srgbClr val="FFFFFF"/>
                </a:solidFill>
              </a:rPr>
              <a:t>)</a:t>
            </a:r>
          </a:p>
          <a:p>
            <a:r>
              <a:rPr lang="pt-PT" sz="1400" dirty="0" smtClean="0">
                <a:solidFill>
                  <a:srgbClr val="FFFFFF"/>
                </a:solidFill>
              </a:rPr>
              <a:t>Margarida Rebelo (IST/CFTP)</a:t>
            </a:r>
          </a:p>
          <a:p>
            <a:r>
              <a:rPr lang="pt-PT" sz="1400" dirty="0" smtClean="0">
                <a:solidFill>
                  <a:srgbClr val="FFFFFF"/>
                </a:solidFill>
              </a:rPr>
              <a:t>Jorge Romão (IST/CFTP)</a:t>
            </a:r>
          </a:p>
          <a:p>
            <a:r>
              <a:rPr lang="pt-PT" sz="1400" dirty="0" smtClean="0">
                <a:solidFill>
                  <a:srgbClr val="FFFFFF"/>
                </a:solidFill>
              </a:rPr>
              <a:t>Rui Santos (ISEL/CFTC)</a:t>
            </a:r>
          </a:p>
          <a:p>
            <a:r>
              <a:rPr lang="pt-PT" sz="1400" dirty="0" smtClean="0">
                <a:solidFill>
                  <a:srgbClr val="FFFFFF"/>
                </a:solidFill>
              </a:rPr>
              <a:t>João P. Silva (IST/CFTP)</a:t>
            </a:r>
          </a:p>
          <a:p>
            <a:r>
              <a:rPr lang="pt-PT" sz="1400" dirty="0" smtClean="0">
                <a:solidFill>
                  <a:srgbClr val="FFFFFF"/>
                </a:solidFill>
              </a:rPr>
              <a:t>João Varela (IST/LIP)</a:t>
            </a:r>
          </a:p>
          <a:p>
            <a:r>
              <a:rPr lang="pt-PT" sz="1400" dirty="0" smtClean="0">
                <a:solidFill>
                  <a:srgbClr val="FFFFFF"/>
                </a:solidFill>
              </a:rPr>
              <a:t>Pedro Vaz (IST/C2TN)</a:t>
            </a:r>
            <a:endParaRPr lang="pt-PT" sz="1400" dirty="0">
              <a:solidFill>
                <a:srgbClr val="FFFFFF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9180-4FC5-E140-81C0-D4BC4D270960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32298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34737"/>
            <a:ext cx="8229600" cy="1143000"/>
          </a:xfrm>
        </p:spPr>
        <p:txBody>
          <a:bodyPr>
            <a:normAutofit/>
          </a:bodyPr>
          <a:lstStyle/>
          <a:p>
            <a:r>
              <a:rPr lang="pt-PT" sz="6000" dirty="0" err="1" smtClean="0">
                <a:solidFill>
                  <a:schemeClr val="bg1"/>
                </a:solidFill>
              </a:rPr>
              <a:t>Why</a:t>
            </a:r>
            <a:r>
              <a:rPr lang="pt-PT" sz="6000" dirty="0" smtClean="0">
                <a:solidFill>
                  <a:schemeClr val="bg1"/>
                </a:solidFill>
              </a:rPr>
              <a:t> are </a:t>
            </a:r>
            <a:r>
              <a:rPr lang="pt-PT" sz="6000" dirty="0" err="1" smtClean="0">
                <a:solidFill>
                  <a:schemeClr val="bg1"/>
                </a:solidFill>
              </a:rPr>
              <a:t>we</a:t>
            </a:r>
            <a:r>
              <a:rPr lang="pt-PT" sz="6000" dirty="0" smtClean="0">
                <a:solidFill>
                  <a:schemeClr val="bg1"/>
                </a:solidFill>
              </a:rPr>
              <a:t> </a:t>
            </a:r>
            <a:r>
              <a:rPr lang="pt-PT" sz="6000" dirty="0" err="1" smtClean="0">
                <a:solidFill>
                  <a:schemeClr val="bg1"/>
                </a:solidFill>
              </a:rPr>
              <a:t>here</a:t>
            </a:r>
            <a:r>
              <a:rPr lang="pt-PT" sz="6000" dirty="0" smtClean="0">
                <a:solidFill>
                  <a:schemeClr val="bg1"/>
                </a:solidFill>
              </a:rPr>
              <a:t> </a:t>
            </a:r>
            <a:r>
              <a:rPr lang="pt-PT" sz="6000" dirty="0" err="1" smtClean="0">
                <a:solidFill>
                  <a:schemeClr val="bg1"/>
                </a:solidFill>
              </a:rPr>
              <a:t>today</a:t>
            </a:r>
            <a:r>
              <a:rPr lang="pt-PT" sz="6000" dirty="0" smtClean="0">
                <a:solidFill>
                  <a:schemeClr val="bg1"/>
                </a:solidFill>
              </a:rPr>
              <a:t>?</a:t>
            </a:r>
            <a:endParaRPr lang="pt-PT" sz="6000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07769"/>
            <a:ext cx="8229600" cy="4777877"/>
          </a:xfrm>
        </p:spPr>
        <p:txBody>
          <a:bodyPr>
            <a:normAutofit fontScale="92500" lnSpcReduction="20000"/>
          </a:bodyPr>
          <a:lstStyle/>
          <a:p>
            <a:r>
              <a:rPr lang="pt-PT" dirty="0" err="1" smtClean="0">
                <a:solidFill>
                  <a:srgbClr val="FFFFFF"/>
                </a:solidFill>
              </a:rPr>
              <a:t>Today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we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will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focus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on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the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recent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update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of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the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European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Strategy</a:t>
            </a:r>
            <a:r>
              <a:rPr lang="pt-PT" dirty="0" smtClean="0">
                <a:solidFill>
                  <a:srgbClr val="FFFFFF"/>
                </a:solidFill>
              </a:rPr>
              <a:t> for </a:t>
            </a:r>
            <a:r>
              <a:rPr lang="pt-PT" dirty="0" err="1" smtClean="0">
                <a:solidFill>
                  <a:srgbClr val="FFFFFF"/>
                </a:solidFill>
              </a:rPr>
              <a:t>Particle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Physics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</a:p>
          <a:p>
            <a:endParaRPr lang="pt-PT" dirty="0" smtClean="0">
              <a:solidFill>
                <a:srgbClr val="FFFFFF"/>
              </a:solidFill>
            </a:endParaRPr>
          </a:p>
          <a:p>
            <a:r>
              <a:rPr lang="pt-PT" dirty="0" err="1" smtClean="0">
                <a:solidFill>
                  <a:srgbClr val="FFFFFF"/>
                </a:solidFill>
              </a:rPr>
              <a:t>Presentations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should</a:t>
            </a:r>
            <a:r>
              <a:rPr lang="pt-PT" dirty="0" smtClean="0">
                <a:solidFill>
                  <a:srgbClr val="FFFFFF"/>
                </a:solidFill>
              </a:rPr>
              <a:t> serve as </a:t>
            </a:r>
            <a:r>
              <a:rPr lang="pt-PT" dirty="0" err="1" smtClean="0">
                <a:solidFill>
                  <a:srgbClr val="FFFFFF"/>
                </a:solidFill>
              </a:rPr>
              <a:t>introduction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and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trigger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u="sng" dirty="0" err="1" smtClean="0">
                <a:solidFill>
                  <a:srgbClr val="FFFFFF"/>
                </a:solidFill>
              </a:rPr>
              <a:t>discussion</a:t>
            </a:r>
            <a:endParaRPr lang="pt-PT" u="sng" dirty="0" smtClean="0">
              <a:solidFill>
                <a:srgbClr val="FFFFFF"/>
              </a:solidFill>
            </a:endParaRPr>
          </a:p>
          <a:p>
            <a:endParaRPr lang="pt-PT" dirty="0">
              <a:solidFill>
                <a:srgbClr val="FFFFFF"/>
              </a:solidFill>
            </a:endParaRPr>
          </a:p>
          <a:p>
            <a:r>
              <a:rPr lang="pt-PT" dirty="0" err="1" smtClean="0">
                <a:solidFill>
                  <a:srgbClr val="FFFFFF"/>
                </a:solidFill>
              </a:rPr>
              <a:t>This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is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an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opportunity</a:t>
            </a:r>
            <a:r>
              <a:rPr lang="pt-PT" dirty="0" smtClean="0">
                <a:solidFill>
                  <a:srgbClr val="FFFFFF"/>
                </a:solidFill>
              </a:rPr>
              <a:t> for debate </a:t>
            </a:r>
            <a:r>
              <a:rPr lang="pt-PT" dirty="0" err="1" smtClean="0">
                <a:solidFill>
                  <a:srgbClr val="FFFFFF"/>
                </a:solidFill>
              </a:rPr>
              <a:t>within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the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scientific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community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</a:p>
          <a:p>
            <a:endParaRPr lang="pt-PT" dirty="0">
              <a:solidFill>
                <a:srgbClr val="FFFFFF"/>
              </a:solidFill>
            </a:endParaRPr>
          </a:p>
          <a:p>
            <a:r>
              <a:rPr lang="pt-PT" dirty="0" err="1" smtClean="0">
                <a:solidFill>
                  <a:srgbClr val="FFFFFF"/>
                </a:solidFill>
              </a:rPr>
              <a:t>And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an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opportunity</a:t>
            </a:r>
            <a:r>
              <a:rPr lang="pt-PT" dirty="0" smtClean="0">
                <a:solidFill>
                  <a:srgbClr val="FFFFFF"/>
                </a:solidFill>
              </a:rPr>
              <a:t> for </a:t>
            </a:r>
            <a:r>
              <a:rPr lang="pt-PT" dirty="0" err="1" smtClean="0">
                <a:solidFill>
                  <a:srgbClr val="FFFFFF"/>
                </a:solidFill>
              </a:rPr>
              <a:t>students</a:t>
            </a:r>
            <a:r>
              <a:rPr lang="pt-PT" dirty="0" smtClean="0">
                <a:solidFill>
                  <a:srgbClr val="FFFFFF"/>
                </a:solidFill>
              </a:rPr>
              <a:t> to </a:t>
            </a:r>
            <a:r>
              <a:rPr lang="pt-PT" dirty="0" err="1" smtClean="0">
                <a:solidFill>
                  <a:srgbClr val="FFFFFF"/>
                </a:solidFill>
              </a:rPr>
              <a:t>hear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about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the</a:t>
            </a:r>
            <a:r>
              <a:rPr lang="pt-PT" dirty="0" smtClean="0">
                <a:solidFill>
                  <a:srgbClr val="FFFFFF"/>
                </a:solidFill>
              </a:rPr>
              <a:t> future </a:t>
            </a:r>
            <a:r>
              <a:rPr lang="pt-PT" dirty="0" err="1" smtClean="0">
                <a:solidFill>
                  <a:srgbClr val="FFFFFF"/>
                </a:solidFill>
              </a:rPr>
              <a:t>of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this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area</a:t>
            </a:r>
            <a:endParaRPr lang="pt-PT" dirty="0" smtClean="0">
              <a:solidFill>
                <a:srgbClr val="FFFFFF"/>
              </a:solidFill>
            </a:endParaRPr>
          </a:p>
          <a:p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9180-4FC5-E140-81C0-D4BC4D270960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0583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34737"/>
            <a:ext cx="8229600" cy="1143000"/>
          </a:xfrm>
        </p:spPr>
        <p:txBody>
          <a:bodyPr>
            <a:normAutofit/>
          </a:bodyPr>
          <a:lstStyle/>
          <a:p>
            <a:r>
              <a:rPr lang="pt-PT" sz="6000" dirty="0" err="1" smtClean="0">
                <a:solidFill>
                  <a:schemeClr val="bg1"/>
                </a:solidFill>
              </a:rPr>
              <a:t>After</a:t>
            </a:r>
            <a:r>
              <a:rPr lang="pt-PT" sz="6000" dirty="0" smtClean="0">
                <a:solidFill>
                  <a:schemeClr val="bg1"/>
                </a:solidFill>
              </a:rPr>
              <a:t> </a:t>
            </a:r>
            <a:r>
              <a:rPr lang="pt-PT" sz="6000" dirty="0" err="1" smtClean="0">
                <a:solidFill>
                  <a:schemeClr val="bg1"/>
                </a:solidFill>
              </a:rPr>
              <a:t>today</a:t>
            </a:r>
            <a:r>
              <a:rPr lang="pt-PT" sz="6000" dirty="0" smtClean="0">
                <a:solidFill>
                  <a:schemeClr val="bg1"/>
                </a:solidFill>
              </a:rPr>
              <a:t>:</a:t>
            </a:r>
            <a:endParaRPr lang="pt-PT" sz="6000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07769"/>
            <a:ext cx="8229600" cy="4777877"/>
          </a:xfrm>
        </p:spPr>
        <p:txBody>
          <a:bodyPr>
            <a:normAutofit/>
          </a:bodyPr>
          <a:lstStyle/>
          <a:p>
            <a:r>
              <a:rPr lang="pt-PT" dirty="0" err="1" smtClean="0">
                <a:solidFill>
                  <a:srgbClr val="FFFFFF"/>
                </a:solidFill>
              </a:rPr>
              <a:t>This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should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be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the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first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in</a:t>
            </a:r>
            <a:r>
              <a:rPr lang="pt-PT" dirty="0" smtClean="0">
                <a:solidFill>
                  <a:srgbClr val="FFFFFF"/>
                </a:solidFill>
              </a:rPr>
              <a:t> a </a:t>
            </a:r>
            <a:r>
              <a:rPr lang="pt-PT" dirty="0" err="1" smtClean="0">
                <a:solidFill>
                  <a:srgbClr val="FFFFFF"/>
                </a:solidFill>
              </a:rPr>
              <a:t>series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of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sessions</a:t>
            </a:r>
            <a:endParaRPr lang="pt-PT" dirty="0" smtClean="0">
              <a:solidFill>
                <a:srgbClr val="FFFFFF"/>
              </a:solidFill>
            </a:endParaRPr>
          </a:p>
          <a:p>
            <a:r>
              <a:rPr lang="pt-PT" dirty="0" err="1" smtClean="0">
                <a:solidFill>
                  <a:srgbClr val="FFFFFF"/>
                </a:solidFill>
              </a:rPr>
              <a:t>Aimed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at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the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community</a:t>
            </a:r>
            <a:r>
              <a:rPr lang="pt-PT" dirty="0" smtClean="0">
                <a:solidFill>
                  <a:srgbClr val="FFFFFF"/>
                </a:solidFill>
              </a:rPr>
              <a:t>:</a:t>
            </a:r>
          </a:p>
          <a:p>
            <a:pPr lvl="1"/>
            <a:r>
              <a:rPr lang="pt-PT" dirty="0" err="1" smtClean="0">
                <a:solidFill>
                  <a:srgbClr val="FFFFFF"/>
                </a:solidFill>
              </a:rPr>
              <a:t>Accelerator-based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particle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physics</a:t>
            </a:r>
            <a:endParaRPr lang="pt-PT" dirty="0" smtClean="0">
              <a:solidFill>
                <a:srgbClr val="FFFFFF"/>
              </a:solidFill>
            </a:endParaRPr>
          </a:p>
          <a:p>
            <a:pPr lvl="1"/>
            <a:r>
              <a:rPr lang="pt-PT" dirty="0" smtClean="0">
                <a:solidFill>
                  <a:srgbClr val="FFFFFF"/>
                </a:solidFill>
              </a:rPr>
              <a:t>Neutrino </a:t>
            </a:r>
            <a:r>
              <a:rPr lang="pt-PT" dirty="0" err="1" smtClean="0">
                <a:solidFill>
                  <a:srgbClr val="FFFFFF"/>
                </a:solidFill>
              </a:rPr>
              <a:t>and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astroparticle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physics</a:t>
            </a:r>
            <a:endParaRPr lang="pt-PT" dirty="0" smtClean="0">
              <a:solidFill>
                <a:srgbClr val="FFFFFF"/>
              </a:solidFill>
            </a:endParaRPr>
          </a:p>
          <a:p>
            <a:pPr lvl="1"/>
            <a:r>
              <a:rPr lang="pt-PT" dirty="0" smtClean="0">
                <a:solidFill>
                  <a:srgbClr val="FFFFFF"/>
                </a:solidFill>
              </a:rPr>
              <a:t>Nuclear </a:t>
            </a:r>
            <a:r>
              <a:rPr lang="pt-PT" dirty="0" err="1" smtClean="0">
                <a:solidFill>
                  <a:srgbClr val="FFFFFF"/>
                </a:solidFill>
              </a:rPr>
              <a:t>physics</a:t>
            </a:r>
            <a:endParaRPr lang="pt-PT" dirty="0" smtClean="0">
              <a:solidFill>
                <a:srgbClr val="FFFFFF"/>
              </a:solidFill>
            </a:endParaRPr>
          </a:p>
          <a:p>
            <a:pPr lvl="1"/>
            <a:r>
              <a:rPr lang="pt-PT" dirty="0" smtClean="0">
                <a:solidFill>
                  <a:srgbClr val="FFFFFF"/>
                </a:solidFill>
              </a:rPr>
              <a:t>Detector </a:t>
            </a:r>
            <a:r>
              <a:rPr lang="pt-PT" dirty="0" err="1" smtClean="0">
                <a:solidFill>
                  <a:srgbClr val="FFFFFF"/>
                </a:solidFill>
              </a:rPr>
              <a:t>technology</a:t>
            </a:r>
            <a:endParaRPr lang="pt-PT" dirty="0" smtClean="0">
              <a:solidFill>
                <a:srgbClr val="FFFFFF"/>
              </a:solidFill>
            </a:endParaRPr>
          </a:p>
          <a:p>
            <a:pPr lvl="1"/>
            <a:r>
              <a:rPr lang="pt-PT" dirty="0" err="1" smtClean="0">
                <a:solidFill>
                  <a:srgbClr val="FFFFFF"/>
                </a:solidFill>
              </a:rPr>
              <a:t>Accelerator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technology</a:t>
            </a:r>
            <a:endParaRPr lang="pt-PT" dirty="0" smtClean="0">
              <a:solidFill>
                <a:srgbClr val="FFFFFF"/>
              </a:solidFill>
            </a:endParaRPr>
          </a:p>
          <a:p>
            <a:pPr lvl="1"/>
            <a:r>
              <a:rPr lang="pt-PT" dirty="0" err="1" smtClean="0">
                <a:solidFill>
                  <a:srgbClr val="FFFFFF"/>
                </a:solidFill>
              </a:rPr>
              <a:t>Technological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and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societal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applications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9180-4FC5-E140-81C0-D4BC4D270960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48328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>
                <a:solidFill>
                  <a:srgbClr val="FFFFFF"/>
                </a:solidFill>
              </a:rPr>
              <a:t>Opportunities</a:t>
            </a:r>
            <a:r>
              <a:rPr lang="pt-PT" dirty="0" smtClean="0">
                <a:solidFill>
                  <a:srgbClr val="FFFFFF"/>
                </a:solidFill>
              </a:rPr>
              <a:t> for </a:t>
            </a:r>
            <a:r>
              <a:rPr lang="pt-PT" dirty="0" err="1" smtClean="0">
                <a:solidFill>
                  <a:srgbClr val="FFFFFF"/>
                </a:solidFill>
              </a:rPr>
              <a:t>students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6430682" cy="5018741"/>
          </a:xfrm>
        </p:spPr>
        <p:txBody>
          <a:bodyPr>
            <a:normAutofit fontScale="85000" lnSpcReduction="20000"/>
          </a:bodyPr>
          <a:lstStyle/>
          <a:p>
            <a:r>
              <a:rPr lang="pt-PT" dirty="0" smtClean="0">
                <a:solidFill>
                  <a:srgbClr val="FFFFFF"/>
                </a:solidFill>
              </a:rPr>
              <a:t>PT-CERN </a:t>
            </a:r>
            <a:r>
              <a:rPr lang="pt-PT" dirty="0" err="1" smtClean="0">
                <a:solidFill>
                  <a:srgbClr val="FFFFFF"/>
                </a:solidFill>
              </a:rPr>
              <a:t>PhD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programme</a:t>
            </a:r>
            <a:r>
              <a:rPr lang="pt-PT" dirty="0" smtClean="0">
                <a:solidFill>
                  <a:srgbClr val="FFFFFF"/>
                </a:solidFill>
              </a:rPr>
              <a:t>:</a:t>
            </a:r>
          </a:p>
          <a:p>
            <a:pPr lvl="1"/>
            <a:r>
              <a:rPr lang="pt-PT" dirty="0" err="1" smtClean="0">
                <a:solidFill>
                  <a:srgbClr val="FFFFFF"/>
                </a:solidFill>
              </a:rPr>
              <a:t>https</a:t>
            </a:r>
            <a:r>
              <a:rPr lang="pt-PT" dirty="0" smtClean="0">
                <a:solidFill>
                  <a:srgbClr val="FFFFFF"/>
                </a:solidFill>
              </a:rPr>
              <a:t>://</a:t>
            </a:r>
            <a:r>
              <a:rPr lang="pt-PT" dirty="0" err="1" smtClean="0">
                <a:solidFill>
                  <a:srgbClr val="FFFFFF"/>
                </a:solidFill>
              </a:rPr>
              <a:t>idpasc.lip.pt</a:t>
            </a:r>
            <a:r>
              <a:rPr lang="pt-PT" dirty="0" smtClean="0">
                <a:solidFill>
                  <a:srgbClr val="FFFFFF"/>
                </a:solidFill>
              </a:rPr>
              <a:t>/</a:t>
            </a:r>
            <a:r>
              <a:rPr lang="pt-PT" dirty="0" err="1" smtClean="0">
                <a:solidFill>
                  <a:srgbClr val="FFFFFF"/>
                </a:solidFill>
              </a:rPr>
              <a:t>pt_cern_grants</a:t>
            </a:r>
            <a:endParaRPr lang="pt-PT" dirty="0" smtClean="0">
              <a:solidFill>
                <a:srgbClr val="FFFFFF"/>
              </a:solidFill>
            </a:endParaRPr>
          </a:p>
          <a:p>
            <a:pPr lvl="1"/>
            <a:r>
              <a:rPr lang="pt-PT" dirty="0" smtClean="0">
                <a:solidFill>
                  <a:srgbClr val="FFFFFF"/>
                </a:solidFill>
              </a:rPr>
              <a:t>19</a:t>
            </a:r>
            <a:r>
              <a:rPr lang="pt-PT" baseline="30000" dirty="0" smtClean="0">
                <a:solidFill>
                  <a:srgbClr val="FFFFFF"/>
                </a:solidFill>
              </a:rPr>
              <a:t>th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October</a:t>
            </a:r>
            <a:r>
              <a:rPr lang="pt-PT" dirty="0" smtClean="0">
                <a:solidFill>
                  <a:srgbClr val="FFFFFF"/>
                </a:solidFill>
              </a:rPr>
              <a:t> to 30</a:t>
            </a:r>
            <a:r>
              <a:rPr lang="pt-PT" baseline="30000" dirty="0" smtClean="0">
                <a:solidFill>
                  <a:srgbClr val="FFFFFF"/>
                </a:solidFill>
              </a:rPr>
              <a:t>th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November</a:t>
            </a:r>
            <a:r>
              <a:rPr lang="pt-PT" dirty="0" smtClean="0">
                <a:solidFill>
                  <a:srgbClr val="FFFFFF"/>
                </a:solidFill>
              </a:rPr>
              <a:t> 2020</a:t>
            </a:r>
          </a:p>
          <a:p>
            <a:pPr lvl="1"/>
            <a:r>
              <a:rPr lang="pt-PT" dirty="0" err="1" smtClean="0">
                <a:solidFill>
                  <a:srgbClr val="FFFFFF"/>
                </a:solidFill>
              </a:rPr>
              <a:t>Particle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and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Astroparticle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Physics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and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associated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scientific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domains</a:t>
            </a:r>
            <a:endParaRPr lang="pt-PT" dirty="0" smtClean="0">
              <a:solidFill>
                <a:srgbClr val="FFFFFF"/>
              </a:solidFill>
            </a:endParaRPr>
          </a:p>
          <a:p>
            <a:pPr lvl="1"/>
            <a:r>
              <a:rPr lang="pt-PT" dirty="0" err="1" smtClean="0">
                <a:solidFill>
                  <a:srgbClr val="FFFFFF"/>
                </a:solidFill>
              </a:rPr>
              <a:t>Technologies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associated</a:t>
            </a:r>
            <a:r>
              <a:rPr lang="pt-PT" dirty="0" smtClean="0">
                <a:solidFill>
                  <a:srgbClr val="FFFFFF"/>
                </a:solidFill>
              </a:rPr>
              <a:t> to </a:t>
            </a:r>
            <a:r>
              <a:rPr lang="pt-PT" dirty="0" err="1" smtClean="0">
                <a:solidFill>
                  <a:srgbClr val="FFFFFF"/>
                </a:solidFill>
              </a:rPr>
              <a:t>the</a:t>
            </a:r>
            <a:r>
              <a:rPr lang="pt-PT" dirty="0" smtClean="0">
                <a:solidFill>
                  <a:srgbClr val="FFFFFF"/>
                </a:solidFill>
              </a:rPr>
              <a:t> Portuguese </a:t>
            </a:r>
            <a:r>
              <a:rPr lang="pt-PT" dirty="0" err="1" smtClean="0">
                <a:solidFill>
                  <a:srgbClr val="FFFFFF"/>
                </a:solidFill>
              </a:rPr>
              <a:t>participation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at</a:t>
            </a:r>
            <a:r>
              <a:rPr lang="pt-PT" dirty="0" smtClean="0">
                <a:solidFill>
                  <a:srgbClr val="FFFFFF"/>
                </a:solidFill>
              </a:rPr>
              <a:t> CERN </a:t>
            </a:r>
            <a:r>
              <a:rPr lang="pt-PT" dirty="0" err="1" smtClean="0">
                <a:solidFill>
                  <a:srgbClr val="FFFFFF"/>
                </a:solidFill>
              </a:rPr>
              <a:t>and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their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transfer</a:t>
            </a:r>
            <a:r>
              <a:rPr lang="pt-PT" dirty="0" smtClean="0">
                <a:solidFill>
                  <a:srgbClr val="FFFFFF"/>
                </a:solidFill>
              </a:rPr>
              <a:t> to </a:t>
            </a:r>
            <a:r>
              <a:rPr lang="pt-PT" dirty="0" err="1" smtClean="0">
                <a:solidFill>
                  <a:srgbClr val="FFFFFF"/>
                </a:solidFill>
              </a:rPr>
              <a:t>society</a:t>
            </a:r>
            <a:endParaRPr lang="pt-PT" dirty="0" smtClean="0">
              <a:solidFill>
                <a:srgbClr val="FFFFFF"/>
              </a:solidFill>
            </a:endParaRPr>
          </a:p>
          <a:p>
            <a:endParaRPr lang="pt-PT" dirty="0" smtClean="0">
              <a:solidFill>
                <a:srgbClr val="FFFFFF"/>
              </a:solidFill>
            </a:endParaRPr>
          </a:p>
          <a:p>
            <a:r>
              <a:rPr lang="pt-PT" dirty="0" err="1" smtClean="0">
                <a:solidFill>
                  <a:srgbClr val="FFFFFF"/>
                </a:solidFill>
              </a:rPr>
              <a:t>ProtoTera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PhD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programme</a:t>
            </a:r>
            <a:r>
              <a:rPr lang="pt-PT" dirty="0" smtClean="0">
                <a:solidFill>
                  <a:srgbClr val="FFFFFF"/>
                </a:solidFill>
              </a:rPr>
              <a:t>: </a:t>
            </a:r>
          </a:p>
          <a:p>
            <a:pPr lvl="1"/>
            <a:r>
              <a:rPr lang="pt-PT" dirty="0" smtClean="0">
                <a:solidFill>
                  <a:srgbClr val="FFFFFF"/>
                </a:solidFill>
              </a:rPr>
              <a:t>26</a:t>
            </a:r>
            <a:r>
              <a:rPr lang="pt-PT" baseline="30000" dirty="0" smtClean="0">
                <a:solidFill>
                  <a:srgbClr val="FFFFFF"/>
                </a:solidFill>
              </a:rPr>
              <a:t>th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October</a:t>
            </a:r>
            <a:r>
              <a:rPr lang="pt-PT" dirty="0" smtClean="0">
                <a:solidFill>
                  <a:srgbClr val="FFFFFF"/>
                </a:solidFill>
              </a:rPr>
              <a:t> to 30</a:t>
            </a:r>
            <a:r>
              <a:rPr lang="pt-PT" baseline="30000" dirty="0" smtClean="0">
                <a:solidFill>
                  <a:srgbClr val="FFFFFF"/>
                </a:solidFill>
              </a:rPr>
              <a:t>th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November</a:t>
            </a:r>
            <a:r>
              <a:rPr lang="pt-PT" dirty="0" smtClean="0">
                <a:solidFill>
                  <a:srgbClr val="FFFFFF"/>
                </a:solidFill>
              </a:rPr>
              <a:t> 2020</a:t>
            </a:r>
          </a:p>
          <a:p>
            <a:pPr lvl="1"/>
            <a:r>
              <a:rPr lang="pt-PT" dirty="0" err="1" smtClean="0">
                <a:solidFill>
                  <a:srgbClr val="FFFFFF"/>
                </a:solidFill>
              </a:rPr>
              <a:t>https</a:t>
            </a:r>
            <a:r>
              <a:rPr lang="pt-PT" dirty="0" smtClean="0">
                <a:solidFill>
                  <a:srgbClr val="FFFFFF"/>
                </a:solidFill>
              </a:rPr>
              <a:t>://</a:t>
            </a:r>
            <a:r>
              <a:rPr lang="pt-PT" dirty="0" err="1" smtClean="0">
                <a:solidFill>
                  <a:srgbClr val="FFFFFF"/>
                </a:solidFill>
              </a:rPr>
              <a:t>prototerapia.lip.pt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</a:p>
          <a:p>
            <a:pPr lvl="1"/>
            <a:r>
              <a:rPr lang="pt-PT" dirty="0" err="1" smtClean="0">
                <a:solidFill>
                  <a:srgbClr val="FFFFFF"/>
                </a:solidFill>
              </a:rPr>
              <a:t>Multidisciplinary</a:t>
            </a:r>
            <a:r>
              <a:rPr lang="pt-PT" dirty="0" smtClean="0">
                <a:solidFill>
                  <a:srgbClr val="FFFFFF"/>
                </a:solidFill>
              </a:rPr>
              <a:t>: medicine, </a:t>
            </a:r>
            <a:r>
              <a:rPr lang="pt-PT" dirty="0" err="1" smtClean="0">
                <a:solidFill>
                  <a:srgbClr val="FFFFFF"/>
                </a:solidFill>
              </a:rPr>
              <a:t>technology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and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physics</a:t>
            </a:r>
            <a:r>
              <a:rPr lang="pt-PT" dirty="0" smtClean="0">
                <a:solidFill>
                  <a:srgbClr val="FFFFFF"/>
                </a:solidFill>
              </a:rPr>
              <a:t> for </a:t>
            </a:r>
            <a:r>
              <a:rPr lang="pt-PT" dirty="0" err="1" smtClean="0">
                <a:solidFill>
                  <a:srgbClr val="FFFFFF"/>
                </a:solidFill>
              </a:rPr>
              <a:t>proton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beam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therapy</a:t>
            </a:r>
            <a:endParaRPr lang="pt-PT" dirty="0" smtClean="0">
              <a:solidFill>
                <a:srgbClr val="FFFFFF"/>
              </a:solidFill>
              <a:effectLst/>
            </a:endParaRPr>
          </a:p>
          <a:p>
            <a:endParaRPr lang="pt-PT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0457" y="4578351"/>
            <a:ext cx="2264517" cy="1777999"/>
          </a:xfrm>
          <a:prstGeom prst="rect">
            <a:avLst/>
          </a:prstGeom>
        </p:spPr>
      </p:pic>
      <p:pic>
        <p:nvPicPr>
          <p:cNvPr id="9" name="Picture 8" descr="logo-cern.gif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883" y="1417638"/>
            <a:ext cx="2027092" cy="2027092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9180-4FC5-E140-81C0-D4BC4D270960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6917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6983506" y="4375150"/>
            <a:ext cx="1488141" cy="1488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>
                <a:solidFill>
                  <a:srgbClr val="FFFFFF"/>
                </a:solidFill>
              </a:rPr>
              <a:t>Instructions</a:t>
            </a:r>
            <a:r>
              <a:rPr lang="pt-PT" dirty="0" smtClean="0">
                <a:solidFill>
                  <a:srgbClr val="FFFFFF"/>
                </a:solidFill>
              </a:rPr>
              <a:t> for </a:t>
            </a:r>
            <a:r>
              <a:rPr lang="pt-PT" dirty="0" err="1" smtClean="0">
                <a:solidFill>
                  <a:srgbClr val="FFFFFF"/>
                </a:solidFill>
              </a:rPr>
              <a:t>the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session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11153" cy="4525963"/>
          </a:xfrm>
        </p:spPr>
        <p:txBody>
          <a:bodyPr>
            <a:normAutofit fontScale="92500" lnSpcReduction="10000"/>
          </a:bodyPr>
          <a:lstStyle/>
          <a:p>
            <a:r>
              <a:rPr lang="pt-PT" dirty="0" err="1" smtClean="0">
                <a:solidFill>
                  <a:srgbClr val="FFFFFF"/>
                </a:solidFill>
              </a:rPr>
              <a:t>In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the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room</a:t>
            </a:r>
            <a:r>
              <a:rPr lang="pt-PT" dirty="0" smtClean="0">
                <a:solidFill>
                  <a:srgbClr val="FFFFFF"/>
                </a:solidFill>
              </a:rPr>
              <a:t>:</a:t>
            </a:r>
          </a:p>
          <a:p>
            <a:pPr lvl="1"/>
            <a:r>
              <a:rPr lang="pt-PT" dirty="0" err="1" smtClean="0">
                <a:solidFill>
                  <a:srgbClr val="FFFFFF"/>
                </a:solidFill>
              </a:rPr>
              <a:t>Please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wear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your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masks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and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keep</a:t>
            </a:r>
            <a:r>
              <a:rPr lang="pt-PT" dirty="0" smtClean="0">
                <a:solidFill>
                  <a:srgbClr val="FFFFFF"/>
                </a:solidFill>
              </a:rPr>
              <a:t> safe </a:t>
            </a:r>
            <a:r>
              <a:rPr lang="pt-PT" dirty="0" err="1" smtClean="0">
                <a:solidFill>
                  <a:srgbClr val="FFFFFF"/>
                </a:solidFill>
              </a:rPr>
              <a:t>distance</a:t>
            </a:r>
            <a:endParaRPr lang="pt-PT" dirty="0" smtClean="0">
              <a:solidFill>
                <a:srgbClr val="FFFFFF"/>
              </a:solidFill>
            </a:endParaRPr>
          </a:p>
          <a:p>
            <a:pPr lvl="1"/>
            <a:r>
              <a:rPr lang="pt-PT" dirty="0" smtClean="0">
                <a:solidFill>
                  <a:srgbClr val="FFFFFF"/>
                </a:solidFill>
              </a:rPr>
              <a:t>IST rules </a:t>
            </a:r>
            <a:r>
              <a:rPr lang="pt-PT" dirty="0" err="1" smtClean="0">
                <a:solidFill>
                  <a:srgbClr val="FFFFFF"/>
                </a:solidFill>
              </a:rPr>
              <a:t>forbid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gatherings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above</a:t>
            </a:r>
            <a:r>
              <a:rPr lang="pt-PT" dirty="0" smtClean="0">
                <a:solidFill>
                  <a:srgbClr val="FFFFFF"/>
                </a:solidFill>
              </a:rPr>
              <a:t> 10 </a:t>
            </a:r>
            <a:r>
              <a:rPr lang="pt-PT" dirty="0" err="1" smtClean="0">
                <a:solidFill>
                  <a:srgbClr val="FFFFFF"/>
                </a:solidFill>
              </a:rPr>
              <a:t>people</a:t>
            </a:r>
            <a:endParaRPr lang="pt-PT" dirty="0" smtClean="0">
              <a:solidFill>
                <a:srgbClr val="FFFFFF"/>
              </a:solidFill>
            </a:endParaRPr>
          </a:p>
          <a:p>
            <a:endParaRPr lang="pt-PT" dirty="0" smtClean="0">
              <a:solidFill>
                <a:srgbClr val="FFFFFF"/>
              </a:solidFill>
            </a:endParaRPr>
          </a:p>
          <a:p>
            <a:r>
              <a:rPr lang="pt-PT" dirty="0" err="1" smtClean="0">
                <a:solidFill>
                  <a:srgbClr val="FFFFFF"/>
                </a:solidFill>
              </a:rPr>
              <a:t>On</a:t>
            </a:r>
            <a:r>
              <a:rPr lang="pt-PT" dirty="0" smtClean="0">
                <a:solidFill>
                  <a:srgbClr val="FFFFFF"/>
                </a:solidFill>
              </a:rPr>
              <a:t> ZOOM:</a:t>
            </a:r>
          </a:p>
          <a:p>
            <a:pPr lvl="1"/>
            <a:r>
              <a:rPr lang="pt-PT" dirty="0" err="1" smtClean="0">
                <a:solidFill>
                  <a:srgbClr val="FFFFFF"/>
                </a:solidFill>
              </a:rPr>
              <a:t>Please</a:t>
            </a:r>
            <a:r>
              <a:rPr lang="pt-PT" dirty="0" smtClean="0">
                <a:solidFill>
                  <a:srgbClr val="FFFFFF"/>
                </a:solidFill>
              </a:rPr>
              <a:t> mute </a:t>
            </a:r>
            <a:r>
              <a:rPr lang="pt-PT" dirty="0" err="1" smtClean="0">
                <a:solidFill>
                  <a:srgbClr val="FFFFFF"/>
                </a:solidFill>
              </a:rPr>
              <a:t>unless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you</a:t>
            </a:r>
            <a:r>
              <a:rPr lang="pt-PT" dirty="0" smtClean="0">
                <a:solidFill>
                  <a:srgbClr val="FFFFFF"/>
                </a:solidFill>
              </a:rPr>
              <a:t> are </a:t>
            </a:r>
            <a:r>
              <a:rPr lang="pt-PT" dirty="0" err="1" smtClean="0">
                <a:solidFill>
                  <a:srgbClr val="FFFFFF"/>
                </a:solidFill>
              </a:rPr>
              <a:t>speaking</a:t>
            </a:r>
            <a:endParaRPr lang="pt-PT" dirty="0" smtClean="0">
              <a:solidFill>
                <a:srgbClr val="FFFFFF"/>
              </a:solidFill>
            </a:endParaRPr>
          </a:p>
          <a:p>
            <a:pPr lvl="1"/>
            <a:r>
              <a:rPr lang="pt-PT" dirty="0" err="1" smtClean="0">
                <a:solidFill>
                  <a:srgbClr val="FFFFFF"/>
                </a:solidFill>
              </a:rPr>
              <a:t>If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possible</a:t>
            </a:r>
            <a:r>
              <a:rPr lang="pt-PT" dirty="0" smtClean="0">
                <a:solidFill>
                  <a:srgbClr val="FFFFFF"/>
                </a:solidFill>
              </a:rPr>
              <a:t>, </a:t>
            </a:r>
            <a:r>
              <a:rPr lang="pt-PT" dirty="0" err="1" smtClean="0">
                <a:solidFill>
                  <a:srgbClr val="FFFFFF"/>
                </a:solidFill>
              </a:rPr>
              <a:t>turn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on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your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camera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when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speaking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9180-4FC5-E140-81C0-D4BC4D270960}" type="slidenum">
              <a:rPr lang="pt-PT" smtClean="0"/>
              <a:t>5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5271" t="5882" r="17882" b="41830"/>
          <a:stretch/>
        </p:blipFill>
        <p:spPr>
          <a:xfrm>
            <a:off x="6983506" y="1600201"/>
            <a:ext cx="1488141" cy="165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45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529" y="347382"/>
            <a:ext cx="3507442" cy="3507442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" y="4467412"/>
            <a:ext cx="9144000" cy="19274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PT" dirty="0" err="1" smtClean="0">
                <a:solidFill>
                  <a:srgbClr val="FFFFFF"/>
                </a:solidFill>
              </a:rPr>
              <a:t>Thank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you</a:t>
            </a:r>
            <a:r>
              <a:rPr lang="pt-PT" dirty="0" smtClean="0">
                <a:solidFill>
                  <a:srgbClr val="FFFFFF"/>
                </a:solidFill>
              </a:rPr>
              <a:t> to </a:t>
            </a:r>
            <a:r>
              <a:rPr lang="pt-PT" dirty="0" err="1" smtClean="0">
                <a:solidFill>
                  <a:srgbClr val="FFFFFF"/>
                </a:solidFill>
              </a:rPr>
              <a:t>all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the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speakers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and</a:t>
            </a:r>
            <a:r>
              <a:rPr lang="pt-PT" dirty="0" smtClean="0">
                <a:solidFill>
                  <a:srgbClr val="FFFFFF"/>
                </a:solidFill>
              </a:rPr>
              <a:t> poster </a:t>
            </a:r>
            <a:r>
              <a:rPr lang="pt-PT" dirty="0" err="1" smtClean="0">
                <a:solidFill>
                  <a:srgbClr val="FFFFFF"/>
                </a:solidFill>
              </a:rPr>
              <a:t>presenters</a:t>
            </a:r>
            <a:endParaRPr lang="pt-PT" dirty="0" smtClean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pt-PT" dirty="0" err="1" smtClean="0">
                <a:solidFill>
                  <a:srgbClr val="FFFFFF"/>
                </a:solidFill>
              </a:rPr>
              <a:t>Thank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you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all</a:t>
            </a:r>
            <a:r>
              <a:rPr lang="pt-PT" dirty="0" smtClean="0">
                <a:solidFill>
                  <a:srgbClr val="FFFFFF"/>
                </a:solidFill>
              </a:rPr>
              <a:t> for </a:t>
            </a:r>
            <a:r>
              <a:rPr lang="pt-PT" dirty="0" err="1" smtClean="0">
                <a:solidFill>
                  <a:srgbClr val="FFFFFF"/>
                </a:solidFill>
              </a:rPr>
              <a:t>contributing</a:t>
            </a:r>
            <a:r>
              <a:rPr lang="pt-PT" dirty="0" smtClean="0">
                <a:solidFill>
                  <a:srgbClr val="FFFFFF"/>
                </a:solidFill>
              </a:rPr>
              <a:t> to </a:t>
            </a:r>
            <a:r>
              <a:rPr lang="pt-PT" dirty="0" err="1" smtClean="0">
                <a:solidFill>
                  <a:srgbClr val="FFFFFF"/>
                </a:solidFill>
              </a:rPr>
              <a:t>the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discussion</a:t>
            </a:r>
            <a:endParaRPr lang="pt-PT" dirty="0" smtClean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pt-PT" dirty="0" err="1" smtClean="0">
                <a:solidFill>
                  <a:srgbClr val="FFFFFF"/>
                </a:solidFill>
              </a:rPr>
              <a:t>Thank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you</a:t>
            </a:r>
            <a:r>
              <a:rPr lang="pt-PT" dirty="0" smtClean="0">
                <a:solidFill>
                  <a:srgbClr val="FFFFFF"/>
                </a:solidFill>
              </a:rPr>
              <a:t> to IST for </a:t>
            </a:r>
            <a:r>
              <a:rPr lang="pt-PT" dirty="0" err="1" smtClean="0">
                <a:solidFill>
                  <a:srgbClr val="FFFFFF"/>
                </a:solidFill>
              </a:rPr>
              <a:t>hosting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the</a:t>
            </a:r>
            <a:r>
              <a:rPr lang="pt-PT" dirty="0" smtClean="0">
                <a:solidFill>
                  <a:srgbClr val="FFFFFF"/>
                </a:solidFill>
              </a:rPr>
              <a:t> meeting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9180-4FC5-E140-81C0-D4BC4D270960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7409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419</Words>
  <Application>Microsoft Macintosh PowerPoint</Application>
  <PresentationFormat>On-screen Show (4:3)</PresentationFormat>
  <Paragraphs>72</Paragraphs>
  <Slides>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WELCOME!</vt:lpstr>
      <vt:lpstr>Why are we here today?</vt:lpstr>
      <vt:lpstr>After today:</vt:lpstr>
      <vt:lpstr>Opportunities for students</vt:lpstr>
      <vt:lpstr>Instructions for the session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Ricardo Goncalo</dc:creator>
  <cp:lastModifiedBy>Ricardo Goncalo</cp:lastModifiedBy>
  <cp:revision>17</cp:revision>
  <dcterms:created xsi:type="dcterms:W3CDTF">2020-09-27T19:42:46Z</dcterms:created>
  <dcterms:modified xsi:type="dcterms:W3CDTF">2020-09-28T10:04:02Z</dcterms:modified>
</cp:coreProperties>
</file>