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6"/>
  </p:notesMasterIdLst>
  <p:sldIdLst>
    <p:sldId id="256" r:id="rId3"/>
    <p:sldId id="267" r:id="rId4"/>
    <p:sldId id="257" r:id="rId5"/>
    <p:sldId id="258" r:id="rId6"/>
    <p:sldId id="259" r:id="rId7"/>
    <p:sldId id="260" r:id="rId8"/>
    <p:sldId id="261" r:id="rId9"/>
    <p:sldId id="262" r:id="rId10"/>
    <p:sldId id="263" r:id="rId11"/>
    <p:sldId id="264" r:id="rId12"/>
    <p:sldId id="265" r:id="rId13"/>
    <p:sldId id="266"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99" d="100"/>
          <a:sy n="99" d="100"/>
        </p:scale>
        <p:origin x="-160"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521952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ddb1b980d_0_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ddb1b980d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ddb1b980d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ddb1b980d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Tornar a associação visual à instituição mais eficiente </a:t>
            </a:r>
            <a:r>
              <a:rPr lang="pt-PT" sz="1500" i="1">
                <a:solidFill>
                  <a:srgbClr val="595959"/>
                </a:solidFill>
                <a:latin typeface="Titillium Web"/>
                <a:ea typeface="Titillium Web"/>
                <a:cs typeface="Titillium Web"/>
                <a:sym typeface="Titillium Web"/>
              </a:rPr>
              <a:t>através da criação de um logótipo mais simples, e mais distinto.</a:t>
            </a:r>
            <a:r>
              <a:rPr lang="pt-PT" sz="1500" b="1" i="1">
                <a:solidFill>
                  <a:srgbClr val="595959"/>
                </a:solidFill>
                <a:latin typeface="Titillium Web"/>
                <a:ea typeface="Titillium Web"/>
                <a:cs typeface="Titillium Web"/>
                <a:sym typeface="Titillium Web"/>
              </a:rPr>
              <a:t> </a:t>
            </a:r>
            <a:endParaRPr sz="1500" b="1" i="1">
              <a:solidFill>
                <a:srgbClr val="595959"/>
              </a:solidFill>
              <a:latin typeface="Titillium Web"/>
              <a:ea typeface="Titillium Web"/>
              <a:cs typeface="Titillium Web"/>
              <a:sym typeface="Titillium Web"/>
            </a:endParaRPr>
          </a:p>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Fazer chegar o LIP às pessoas </a:t>
            </a:r>
            <a:r>
              <a:rPr lang="pt-PT" sz="1500" i="1">
                <a:solidFill>
                  <a:srgbClr val="595959"/>
                </a:solidFill>
                <a:latin typeface="Titillium Web"/>
                <a:ea typeface="Titillium Web"/>
                <a:cs typeface="Titillium Web"/>
                <a:sym typeface="Titillium Web"/>
              </a:rPr>
              <a:t>através da implementação da sua identidade visual num espectro mais alargado do que o atual</a:t>
            </a:r>
            <a:r>
              <a:rPr lang="pt-PT" sz="1500" b="1" i="1">
                <a:solidFill>
                  <a:srgbClr val="595959"/>
                </a:solidFill>
                <a:latin typeface="Titillium Web"/>
                <a:ea typeface="Titillium Web"/>
                <a:cs typeface="Titillium Web"/>
                <a:sym typeface="Titillium Web"/>
              </a:rPr>
              <a:t>.</a:t>
            </a:r>
            <a:endParaRPr sz="1500" b="1" i="1">
              <a:solidFill>
                <a:srgbClr val="595959"/>
              </a:solidFill>
              <a:latin typeface="Titillium Web"/>
              <a:ea typeface="Titillium Web"/>
              <a:cs typeface="Titillium Web"/>
              <a:sym typeface="Titillium Web"/>
            </a:endParaRPr>
          </a:p>
          <a:p>
            <a:pPr marL="914400" lvl="0" indent="0" algn="l" rtl="0">
              <a:lnSpc>
                <a:spcPct val="115000"/>
              </a:lnSpc>
              <a:spcBef>
                <a:spcPts val="0"/>
              </a:spcBef>
              <a:spcAft>
                <a:spcPts val="0"/>
              </a:spcAft>
              <a:buNone/>
            </a:pPr>
            <a:endParaRPr sz="1500" b="1" i="1">
              <a:solidFill>
                <a:srgbClr val="595959"/>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ddb1b980d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dddb1b980d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Tornar a associação visual à instituição mais eficiente </a:t>
            </a:r>
            <a:r>
              <a:rPr lang="pt-PT" sz="1500" i="1">
                <a:solidFill>
                  <a:srgbClr val="595959"/>
                </a:solidFill>
                <a:latin typeface="Titillium Web"/>
                <a:ea typeface="Titillium Web"/>
                <a:cs typeface="Titillium Web"/>
                <a:sym typeface="Titillium Web"/>
              </a:rPr>
              <a:t>através da criação de um logótipo mais simples, e mais distinto.</a:t>
            </a:r>
            <a:r>
              <a:rPr lang="pt-PT" sz="1500" b="1" i="1">
                <a:solidFill>
                  <a:srgbClr val="595959"/>
                </a:solidFill>
                <a:latin typeface="Titillium Web"/>
                <a:ea typeface="Titillium Web"/>
                <a:cs typeface="Titillium Web"/>
                <a:sym typeface="Titillium Web"/>
              </a:rPr>
              <a:t> </a:t>
            </a:r>
            <a:endParaRPr sz="1500" b="1" i="1">
              <a:solidFill>
                <a:srgbClr val="595959"/>
              </a:solidFill>
              <a:latin typeface="Titillium Web"/>
              <a:ea typeface="Titillium Web"/>
              <a:cs typeface="Titillium Web"/>
              <a:sym typeface="Titillium Web"/>
            </a:endParaRPr>
          </a:p>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Fazer chegar o LIP às pessoas </a:t>
            </a:r>
            <a:r>
              <a:rPr lang="pt-PT" sz="1500" i="1">
                <a:solidFill>
                  <a:srgbClr val="595959"/>
                </a:solidFill>
                <a:latin typeface="Titillium Web"/>
                <a:ea typeface="Titillium Web"/>
                <a:cs typeface="Titillium Web"/>
                <a:sym typeface="Titillium Web"/>
              </a:rPr>
              <a:t>através da implementação da sua identidade visual num espectro mais alargado do que o atual</a:t>
            </a:r>
            <a:r>
              <a:rPr lang="pt-PT" sz="1500" b="1" i="1">
                <a:solidFill>
                  <a:srgbClr val="595959"/>
                </a:solidFill>
                <a:latin typeface="Titillium Web"/>
                <a:ea typeface="Titillium Web"/>
                <a:cs typeface="Titillium Web"/>
                <a:sym typeface="Titillium Web"/>
              </a:rPr>
              <a:t>.</a:t>
            </a:r>
            <a:endParaRPr sz="1500" b="1" i="1">
              <a:solidFill>
                <a:srgbClr val="595959"/>
              </a:solidFill>
              <a:latin typeface="Titillium Web"/>
              <a:ea typeface="Titillium Web"/>
              <a:cs typeface="Titillium Web"/>
              <a:sym typeface="Titillium Web"/>
            </a:endParaRPr>
          </a:p>
          <a:p>
            <a:pPr marL="914400" lvl="0" indent="0" algn="l" rtl="0">
              <a:lnSpc>
                <a:spcPct val="115000"/>
              </a:lnSpc>
              <a:spcBef>
                <a:spcPts val="0"/>
              </a:spcBef>
              <a:spcAft>
                <a:spcPts val="0"/>
              </a:spcAft>
              <a:buNone/>
            </a:pPr>
            <a:endParaRPr sz="1500" b="1" i="1">
              <a:solidFill>
                <a:srgbClr val="595959"/>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ddb1b980d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ddb1b980d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a:t>
            </a:r>
            <a:r>
              <a:rPr lang="en-US" dirty="0" err="1" smtClean="0"/>
              <a:t>docs.google.com</a:t>
            </a:r>
            <a:r>
              <a:rPr lang="en-US" dirty="0" smtClean="0"/>
              <a:t>/forms/d/1mYM3yW3vMMPyp9cSqKTQqStZdBoxiNMYR1FkCO48zpI/edit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ddb1b980d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ddb1b980d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a:t>
            </a:r>
            <a:r>
              <a:rPr lang="en-US" dirty="0" err="1" smtClean="0"/>
              <a:t>docs.google.com</a:t>
            </a:r>
            <a:r>
              <a:rPr lang="en-US" dirty="0" smtClean="0"/>
              <a:t>/forms/d/1mYM3yW3vMMPyp9cSqKTQqStZdBoxiNMYR1FkCO48zpI/edit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ddb1b980d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ddb1b980d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ddb1b98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ddb1b98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Tornar a associação visual à instituição mais eficiente </a:t>
            </a:r>
            <a:r>
              <a:rPr lang="pt-PT" sz="1500" i="1">
                <a:solidFill>
                  <a:srgbClr val="595959"/>
                </a:solidFill>
                <a:latin typeface="Titillium Web"/>
                <a:ea typeface="Titillium Web"/>
                <a:cs typeface="Titillium Web"/>
                <a:sym typeface="Titillium Web"/>
              </a:rPr>
              <a:t>através da criação de um logótipo mais simples, e mais distinto.</a:t>
            </a:r>
            <a:r>
              <a:rPr lang="pt-PT" sz="1500" b="1" i="1">
                <a:solidFill>
                  <a:srgbClr val="595959"/>
                </a:solidFill>
                <a:latin typeface="Titillium Web"/>
                <a:ea typeface="Titillium Web"/>
                <a:cs typeface="Titillium Web"/>
                <a:sym typeface="Titillium Web"/>
              </a:rPr>
              <a:t> </a:t>
            </a:r>
            <a:endParaRPr sz="1500" b="1" i="1">
              <a:solidFill>
                <a:srgbClr val="595959"/>
              </a:solidFill>
              <a:latin typeface="Titillium Web"/>
              <a:ea typeface="Titillium Web"/>
              <a:cs typeface="Titillium Web"/>
              <a:sym typeface="Titillium Web"/>
            </a:endParaRPr>
          </a:p>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Fazer chegar o LIP às pessoas </a:t>
            </a:r>
            <a:r>
              <a:rPr lang="pt-PT" sz="1500" i="1">
                <a:solidFill>
                  <a:srgbClr val="595959"/>
                </a:solidFill>
                <a:latin typeface="Titillium Web"/>
                <a:ea typeface="Titillium Web"/>
                <a:cs typeface="Titillium Web"/>
                <a:sym typeface="Titillium Web"/>
              </a:rPr>
              <a:t>através da implementação da sua identidade visual num espectro mais alargado do que o atual</a:t>
            </a:r>
            <a:r>
              <a:rPr lang="pt-PT" sz="1500" b="1" i="1">
                <a:solidFill>
                  <a:srgbClr val="595959"/>
                </a:solidFill>
                <a:latin typeface="Titillium Web"/>
                <a:ea typeface="Titillium Web"/>
                <a:cs typeface="Titillium Web"/>
                <a:sym typeface="Titillium Web"/>
              </a:rPr>
              <a:t>.</a:t>
            </a:r>
            <a:endParaRPr sz="1500" b="1" i="1">
              <a:solidFill>
                <a:srgbClr val="595959"/>
              </a:solidFill>
              <a:latin typeface="Titillium Web"/>
              <a:ea typeface="Titillium Web"/>
              <a:cs typeface="Titillium Web"/>
              <a:sym typeface="Titillium Web"/>
            </a:endParaRPr>
          </a:p>
          <a:p>
            <a:pPr marL="914400" lvl="0" indent="0" algn="l" rtl="0">
              <a:lnSpc>
                <a:spcPct val="115000"/>
              </a:lnSpc>
              <a:spcBef>
                <a:spcPts val="0"/>
              </a:spcBef>
              <a:spcAft>
                <a:spcPts val="0"/>
              </a:spcAft>
              <a:buNone/>
            </a:pPr>
            <a:endParaRPr sz="1500" b="1" i="1">
              <a:solidFill>
                <a:srgbClr val="595959"/>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ddb1b980d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dddb1b980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dddb1b980d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dddb1b980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dddb1b980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dddb1b980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Tornar a associação visual à instituição mais eficiente </a:t>
            </a:r>
            <a:r>
              <a:rPr lang="pt-PT" sz="1500" i="1">
                <a:solidFill>
                  <a:srgbClr val="595959"/>
                </a:solidFill>
                <a:latin typeface="Titillium Web"/>
                <a:ea typeface="Titillium Web"/>
                <a:cs typeface="Titillium Web"/>
                <a:sym typeface="Titillium Web"/>
              </a:rPr>
              <a:t>através da criação de um logótipo mais simples, e mais distinto.</a:t>
            </a:r>
            <a:r>
              <a:rPr lang="pt-PT" sz="1500" b="1" i="1">
                <a:solidFill>
                  <a:srgbClr val="595959"/>
                </a:solidFill>
                <a:latin typeface="Titillium Web"/>
                <a:ea typeface="Titillium Web"/>
                <a:cs typeface="Titillium Web"/>
                <a:sym typeface="Titillium Web"/>
              </a:rPr>
              <a:t> </a:t>
            </a:r>
            <a:endParaRPr sz="1500" b="1" i="1">
              <a:solidFill>
                <a:srgbClr val="595959"/>
              </a:solidFill>
              <a:latin typeface="Titillium Web"/>
              <a:ea typeface="Titillium Web"/>
              <a:cs typeface="Titillium Web"/>
              <a:sym typeface="Titillium Web"/>
            </a:endParaRPr>
          </a:p>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Fazer chegar o LIP às pessoas </a:t>
            </a:r>
            <a:r>
              <a:rPr lang="pt-PT" sz="1500" i="1">
                <a:solidFill>
                  <a:srgbClr val="595959"/>
                </a:solidFill>
                <a:latin typeface="Titillium Web"/>
                <a:ea typeface="Titillium Web"/>
                <a:cs typeface="Titillium Web"/>
                <a:sym typeface="Titillium Web"/>
              </a:rPr>
              <a:t>através da implementação da sua identidade visual num espectro mais alargado do que o atual</a:t>
            </a:r>
            <a:r>
              <a:rPr lang="pt-PT" sz="1500" b="1" i="1">
                <a:solidFill>
                  <a:srgbClr val="595959"/>
                </a:solidFill>
                <a:latin typeface="Titillium Web"/>
                <a:ea typeface="Titillium Web"/>
                <a:cs typeface="Titillium Web"/>
                <a:sym typeface="Titillium Web"/>
              </a:rPr>
              <a:t>.</a:t>
            </a:r>
            <a:endParaRPr sz="1500" b="1" i="1">
              <a:solidFill>
                <a:srgbClr val="595959"/>
              </a:solidFill>
              <a:latin typeface="Titillium Web"/>
              <a:ea typeface="Titillium Web"/>
              <a:cs typeface="Titillium Web"/>
              <a:sym typeface="Titillium Web"/>
            </a:endParaRPr>
          </a:p>
          <a:p>
            <a:pPr marL="914400" lvl="0" indent="0" algn="l" rtl="0">
              <a:lnSpc>
                <a:spcPct val="115000"/>
              </a:lnSpc>
              <a:spcBef>
                <a:spcPts val="0"/>
              </a:spcBef>
              <a:spcAft>
                <a:spcPts val="0"/>
              </a:spcAft>
              <a:buNone/>
            </a:pPr>
            <a:endParaRPr sz="1500" b="1" i="1">
              <a:solidFill>
                <a:srgbClr val="595959"/>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ddb1b980d_0_8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dddb1b980d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ddb1b980d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ddb1b980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Tornar a associação visual à instituição mais eficiente </a:t>
            </a:r>
            <a:r>
              <a:rPr lang="pt-PT" sz="1500" i="1">
                <a:solidFill>
                  <a:srgbClr val="595959"/>
                </a:solidFill>
                <a:latin typeface="Titillium Web"/>
                <a:ea typeface="Titillium Web"/>
                <a:cs typeface="Titillium Web"/>
                <a:sym typeface="Titillium Web"/>
              </a:rPr>
              <a:t>através da criação de um logótipo mais simples, e mais distinto.</a:t>
            </a:r>
            <a:r>
              <a:rPr lang="pt-PT" sz="1500" b="1" i="1">
                <a:solidFill>
                  <a:srgbClr val="595959"/>
                </a:solidFill>
                <a:latin typeface="Titillium Web"/>
                <a:ea typeface="Titillium Web"/>
                <a:cs typeface="Titillium Web"/>
                <a:sym typeface="Titillium Web"/>
              </a:rPr>
              <a:t> </a:t>
            </a:r>
            <a:endParaRPr sz="1500" b="1" i="1">
              <a:solidFill>
                <a:srgbClr val="595959"/>
              </a:solidFill>
              <a:latin typeface="Titillium Web"/>
              <a:ea typeface="Titillium Web"/>
              <a:cs typeface="Titillium Web"/>
              <a:sym typeface="Titillium Web"/>
            </a:endParaRPr>
          </a:p>
          <a:p>
            <a:pPr marL="914400" lvl="1" indent="-323850" algn="l" rtl="0">
              <a:lnSpc>
                <a:spcPct val="115000"/>
              </a:lnSpc>
              <a:spcBef>
                <a:spcPts val="0"/>
              </a:spcBef>
              <a:spcAft>
                <a:spcPts val="0"/>
              </a:spcAft>
              <a:buClr>
                <a:srgbClr val="595959"/>
              </a:buClr>
              <a:buSzPts val="1500"/>
              <a:buFont typeface="Titillium Web"/>
              <a:buChar char="○"/>
            </a:pPr>
            <a:r>
              <a:rPr lang="pt-PT" sz="1500" b="1" i="1">
                <a:solidFill>
                  <a:srgbClr val="595959"/>
                </a:solidFill>
                <a:latin typeface="Titillium Web"/>
                <a:ea typeface="Titillium Web"/>
                <a:cs typeface="Titillium Web"/>
                <a:sym typeface="Titillium Web"/>
              </a:rPr>
              <a:t>Fazer chegar o LIP às pessoas </a:t>
            </a:r>
            <a:r>
              <a:rPr lang="pt-PT" sz="1500" i="1">
                <a:solidFill>
                  <a:srgbClr val="595959"/>
                </a:solidFill>
                <a:latin typeface="Titillium Web"/>
                <a:ea typeface="Titillium Web"/>
                <a:cs typeface="Titillium Web"/>
                <a:sym typeface="Titillium Web"/>
              </a:rPr>
              <a:t>através da implementação da sua identidade visual num espectro mais alargado do que o atual</a:t>
            </a:r>
            <a:r>
              <a:rPr lang="pt-PT" sz="1500" b="1" i="1">
                <a:solidFill>
                  <a:srgbClr val="595959"/>
                </a:solidFill>
                <a:latin typeface="Titillium Web"/>
                <a:ea typeface="Titillium Web"/>
                <a:cs typeface="Titillium Web"/>
                <a:sym typeface="Titillium Web"/>
              </a:rPr>
              <a:t>.</a:t>
            </a:r>
            <a:endParaRPr sz="1500" b="1" i="1">
              <a:solidFill>
                <a:srgbClr val="595959"/>
              </a:solidFill>
              <a:latin typeface="Titillium Web"/>
              <a:ea typeface="Titillium Web"/>
              <a:cs typeface="Titillium Web"/>
              <a:sym typeface="Titillium Web"/>
            </a:endParaRPr>
          </a:p>
          <a:p>
            <a:pPr marL="914400" lvl="0" indent="0" algn="l" rtl="0">
              <a:lnSpc>
                <a:spcPct val="115000"/>
              </a:lnSpc>
              <a:spcBef>
                <a:spcPts val="0"/>
              </a:spcBef>
              <a:spcAft>
                <a:spcPts val="0"/>
              </a:spcAft>
              <a:buNone/>
            </a:pPr>
            <a:endParaRPr sz="1500" b="1" i="1">
              <a:solidFill>
                <a:srgbClr val="595959"/>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ddb1b980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ddb1b980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lip.pt/eco/documents/CommStrategy.pdf"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mt="80000"/>
          </a:blip>
          <a:stretch>
            <a:fillRect/>
          </a:stretch>
        </p:blipFill>
        <p:spPr>
          <a:xfrm>
            <a:off x="4441223" y="1470000"/>
            <a:ext cx="1669077" cy="1820300"/>
          </a:xfrm>
          <a:prstGeom prst="rect">
            <a:avLst/>
          </a:prstGeom>
          <a:noFill/>
          <a:ln>
            <a:noFill/>
          </a:ln>
        </p:spPr>
      </p:pic>
      <p:sp>
        <p:nvSpPr>
          <p:cNvPr id="100" name="Google Shape;100;p25"/>
          <p:cNvSpPr txBox="1">
            <a:spLocks noGrp="1"/>
          </p:cNvSpPr>
          <p:nvPr>
            <p:ph type="ctrTitle"/>
          </p:nvPr>
        </p:nvSpPr>
        <p:spPr>
          <a:xfrm>
            <a:off x="1140425" y="2276100"/>
            <a:ext cx="7661100" cy="43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sz="2400" b="1">
                <a:solidFill>
                  <a:srgbClr val="6884B3"/>
                </a:solidFill>
                <a:latin typeface="Titillium Web"/>
                <a:ea typeface="Titillium Web"/>
                <a:cs typeface="Titillium Web"/>
                <a:sym typeface="Titillium Web"/>
              </a:rPr>
              <a:t>para uma actualização da estratégia</a:t>
            </a:r>
            <a:endParaRPr sz="2400" b="1">
              <a:solidFill>
                <a:srgbClr val="6884B3"/>
              </a:solidFill>
              <a:latin typeface="Titillium Web"/>
              <a:ea typeface="Titillium Web"/>
              <a:cs typeface="Titillium Web"/>
              <a:sym typeface="Titillium Web"/>
            </a:endParaRPr>
          </a:p>
        </p:txBody>
      </p:sp>
      <p:sp>
        <p:nvSpPr>
          <p:cNvPr id="101" name="Google Shape;101;p25"/>
          <p:cNvSpPr txBox="1"/>
          <p:nvPr/>
        </p:nvSpPr>
        <p:spPr>
          <a:xfrm>
            <a:off x="1064225" y="1752100"/>
            <a:ext cx="6469800" cy="600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pt-PT" sz="3000" b="1">
                <a:solidFill>
                  <a:srgbClr val="FFFFFF"/>
                </a:solidFill>
                <a:latin typeface="Titillium Web"/>
                <a:ea typeface="Titillium Web"/>
                <a:cs typeface="Titillium Web"/>
                <a:sym typeface="Titillium Web"/>
              </a:rPr>
              <a:t>Comunicação no LIP</a:t>
            </a:r>
            <a:endParaRPr sz="3500" b="1">
              <a:solidFill>
                <a:srgbClr val="FFFFFF"/>
              </a:solidFill>
              <a:latin typeface="Titillium Web"/>
              <a:ea typeface="Titillium Web"/>
              <a:cs typeface="Titillium Web"/>
              <a:sym typeface="Titillium Web"/>
            </a:endParaRPr>
          </a:p>
          <a:p>
            <a:pPr marL="0" lvl="0" indent="0" algn="l" rtl="0">
              <a:lnSpc>
                <a:spcPct val="80000"/>
              </a:lnSpc>
              <a:spcBef>
                <a:spcPts val="0"/>
              </a:spcBef>
              <a:spcAft>
                <a:spcPts val="0"/>
              </a:spcAft>
              <a:buNone/>
            </a:pPr>
            <a:endParaRPr sz="90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00" name="Google Shape;200;p33"/>
          <p:cNvSpPr txBox="1"/>
          <p:nvPr/>
        </p:nvSpPr>
        <p:spPr>
          <a:xfrm>
            <a:off x="929550" y="1645100"/>
            <a:ext cx="1705700" cy="461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1800" b="1" dirty="0" err="1">
                <a:solidFill>
                  <a:srgbClr val="164A93"/>
                </a:solidFill>
                <a:latin typeface="Titillium Web"/>
                <a:ea typeface="Titillium Web"/>
                <a:cs typeface="Titillium Web"/>
                <a:sym typeface="Titillium Web"/>
              </a:rPr>
              <a:t>Identity</a:t>
            </a:r>
            <a:endParaRPr sz="1800" b="1" dirty="0">
              <a:solidFill>
                <a:srgbClr val="164A93"/>
              </a:solidFill>
              <a:latin typeface="Titillium Web"/>
              <a:ea typeface="Titillium Web"/>
              <a:cs typeface="Titillium Web"/>
              <a:sym typeface="Titillium Web"/>
            </a:endParaRPr>
          </a:p>
        </p:txBody>
      </p:sp>
      <p:grpSp>
        <p:nvGrpSpPr>
          <p:cNvPr id="177" name="Google Shape;177;p33"/>
          <p:cNvGrpSpPr/>
          <p:nvPr/>
        </p:nvGrpSpPr>
        <p:grpSpPr>
          <a:xfrm>
            <a:off x="222427" y="2144186"/>
            <a:ext cx="2724180" cy="2480362"/>
            <a:chOff x="802425" y="1831800"/>
            <a:chExt cx="1828800" cy="1772700"/>
          </a:xfrm>
        </p:grpSpPr>
        <p:sp>
          <p:nvSpPr>
            <p:cNvPr id="178" name="Google Shape;178;p33"/>
            <p:cNvSpPr/>
            <p:nvPr/>
          </p:nvSpPr>
          <p:spPr>
            <a:xfrm>
              <a:off x="802425" y="1831800"/>
              <a:ext cx="1828800" cy="1772700"/>
            </a:xfrm>
            <a:prstGeom prst="ellipse">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9" name="Google Shape;179;p33"/>
            <p:cNvCxnSpPr>
              <a:stCxn id="178" idx="0"/>
            </p:cNvCxnSpPr>
            <p:nvPr/>
          </p:nvCxnSpPr>
          <p:spPr>
            <a:xfrm flipH="1">
              <a:off x="1687725" y="1831800"/>
              <a:ext cx="29100" cy="90900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33"/>
            <p:cNvCxnSpPr/>
            <p:nvPr/>
          </p:nvCxnSpPr>
          <p:spPr>
            <a:xfrm flipH="1">
              <a:off x="894447" y="2740694"/>
              <a:ext cx="793200" cy="40320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181;p33"/>
            <p:cNvCxnSpPr/>
            <p:nvPr/>
          </p:nvCxnSpPr>
          <p:spPr>
            <a:xfrm>
              <a:off x="1441560" y="2571745"/>
              <a:ext cx="1038300" cy="616500"/>
            </a:xfrm>
            <a:prstGeom prst="straightConnector1">
              <a:avLst/>
            </a:prstGeom>
            <a:noFill/>
            <a:ln w="9525" cap="flat" cmpd="sng">
              <a:solidFill>
                <a:schemeClr val="dk2"/>
              </a:solidFill>
              <a:prstDash val="solid"/>
              <a:round/>
              <a:headEnd type="none" w="med" len="med"/>
              <a:tailEnd type="none" w="med" len="med"/>
            </a:ln>
          </p:spPr>
        </p:cxnSp>
        <p:sp>
          <p:nvSpPr>
            <p:cNvPr id="182" name="Google Shape;182;p33"/>
            <p:cNvSpPr/>
            <p:nvPr/>
          </p:nvSpPr>
          <p:spPr>
            <a:xfrm>
              <a:off x="1441539" y="2467050"/>
              <a:ext cx="492300" cy="502200"/>
            </a:xfrm>
            <a:prstGeom prst="ellipse">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33"/>
          <p:cNvGrpSpPr/>
          <p:nvPr/>
        </p:nvGrpSpPr>
        <p:grpSpPr>
          <a:xfrm>
            <a:off x="4033228" y="1657527"/>
            <a:ext cx="1946758" cy="1792377"/>
            <a:chOff x="802425" y="1831800"/>
            <a:chExt cx="1828800" cy="1772700"/>
          </a:xfrm>
        </p:grpSpPr>
        <p:sp>
          <p:nvSpPr>
            <p:cNvPr id="184" name="Google Shape;184;p33"/>
            <p:cNvSpPr/>
            <p:nvPr/>
          </p:nvSpPr>
          <p:spPr>
            <a:xfrm>
              <a:off x="802425" y="1831800"/>
              <a:ext cx="1828800" cy="17727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5" name="Google Shape;185;p33"/>
            <p:cNvCxnSpPr>
              <a:stCxn id="184" idx="0"/>
            </p:cNvCxnSpPr>
            <p:nvPr/>
          </p:nvCxnSpPr>
          <p:spPr>
            <a:xfrm flipH="1">
              <a:off x="1687725" y="1831800"/>
              <a:ext cx="29100" cy="90900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33"/>
            <p:cNvCxnSpPr/>
            <p:nvPr/>
          </p:nvCxnSpPr>
          <p:spPr>
            <a:xfrm flipH="1">
              <a:off x="894447" y="2740694"/>
              <a:ext cx="793200" cy="40320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33"/>
            <p:cNvCxnSpPr/>
            <p:nvPr/>
          </p:nvCxnSpPr>
          <p:spPr>
            <a:xfrm>
              <a:off x="1441560" y="2571745"/>
              <a:ext cx="1038300" cy="616500"/>
            </a:xfrm>
            <a:prstGeom prst="straightConnector1">
              <a:avLst/>
            </a:prstGeom>
            <a:noFill/>
            <a:ln w="9525" cap="flat" cmpd="sng">
              <a:solidFill>
                <a:schemeClr val="dk2"/>
              </a:solidFill>
              <a:prstDash val="solid"/>
              <a:round/>
              <a:headEnd type="none" w="med" len="med"/>
              <a:tailEnd type="none" w="med" len="med"/>
            </a:ln>
          </p:spPr>
        </p:cxnSp>
        <p:sp>
          <p:nvSpPr>
            <p:cNvPr id="188" name="Google Shape;188;p33"/>
            <p:cNvSpPr/>
            <p:nvPr/>
          </p:nvSpPr>
          <p:spPr>
            <a:xfrm>
              <a:off x="1441539" y="2467050"/>
              <a:ext cx="492300" cy="5022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33"/>
          <p:cNvGrpSpPr/>
          <p:nvPr/>
        </p:nvGrpSpPr>
        <p:grpSpPr>
          <a:xfrm>
            <a:off x="7165505" y="1257862"/>
            <a:ext cx="1364102" cy="1214122"/>
            <a:chOff x="802425" y="1831800"/>
            <a:chExt cx="1828800" cy="1772700"/>
          </a:xfrm>
        </p:grpSpPr>
        <p:sp>
          <p:nvSpPr>
            <p:cNvPr id="190" name="Google Shape;190;p33"/>
            <p:cNvSpPr/>
            <p:nvPr/>
          </p:nvSpPr>
          <p:spPr>
            <a:xfrm>
              <a:off x="802425" y="1831800"/>
              <a:ext cx="1828800" cy="17727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 name="Google Shape;191;p33"/>
            <p:cNvCxnSpPr>
              <a:stCxn id="190" idx="0"/>
            </p:cNvCxnSpPr>
            <p:nvPr/>
          </p:nvCxnSpPr>
          <p:spPr>
            <a:xfrm flipH="1">
              <a:off x="1687725" y="1831800"/>
              <a:ext cx="29100" cy="90900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33"/>
            <p:cNvCxnSpPr/>
            <p:nvPr/>
          </p:nvCxnSpPr>
          <p:spPr>
            <a:xfrm flipH="1">
              <a:off x="894447" y="2740694"/>
              <a:ext cx="793200" cy="40320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33"/>
            <p:cNvCxnSpPr/>
            <p:nvPr/>
          </p:nvCxnSpPr>
          <p:spPr>
            <a:xfrm>
              <a:off x="1441560" y="2571745"/>
              <a:ext cx="1038300" cy="616500"/>
            </a:xfrm>
            <a:prstGeom prst="straightConnector1">
              <a:avLst/>
            </a:prstGeom>
            <a:noFill/>
            <a:ln w="9525" cap="flat" cmpd="sng">
              <a:solidFill>
                <a:schemeClr val="dk2"/>
              </a:solidFill>
              <a:prstDash val="solid"/>
              <a:round/>
              <a:headEnd type="none" w="med" len="med"/>
              <a:tailEnd type="none" w="med" len="med"/>
            </a:ln>
          </p:spPr>
        </p:cxnSp>
        <p:sp>
          <p:nvSpPr>
            <p:cNvPr id="194" name="Google Shape;194;p33"/>
            <p:cNvSpPr/>
            <p:nvPr/>
          </p:nvSpPr>
          <p:spPr>
            <a:xfrm>
              <a:off x="1441539" y="2467050"/>
              <a:ext cx="492300" cy="5022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33"/>
          <p:cNvSpPr txBox="1"/>
          <p:nvPr/>
        </p:nvSpPr>
        <p:spPr>
          <a:xfrm rot="1070" flipH="1">
            <a:off x="188268" y="3101723"/>
            <a:ext cx="1272296"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1200" b="1" dirty="0" err="1">
                <a:solidFill>
                  <a:srgbClr val="224391"/>
                </a:solidFill>
                <a:latin typeface="Titillium Web"/>
                <a:ea typeface="Titillium Web"/>
                <a:cs typeface="Titillium Web"/>
                <a:sym typeface="Titillium Web"/>
              </a:rPr>
              <a:t>Behaviours</a:t>
            </a:r>
            <a:endParaRPr sz="1200" b="1" dirty="0">
              <a:solidFill>
                <a:srgbClr val="224391"/>
              </a:solidFill>
              <a:latin typeface="Titillium Web"/>
              <a:ea typeface="Titillium Web"/>
              <a:cs typeface="Titillium Web"/>
              <a:sym typeface="Titillium Web"/>
            </a:endParaRPr>
          </a:p>
        </p:txBody>
      </p:sp>
      <p:sp>
        <p:nvSpPr>
          <p:cNvPr id="196" name="Google Shape;196;p33"/>
          <p:cNvSpPr txBox="1"/>
          <p:nvPr/>
        </p:nvSpPr>
        <p:spPr>
          <a:xfrm rot="1070" flipH="1">
            <a:off x="1869325" y="2932951"/>
            <a:ext cx="96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1200" b="1">
                <a:solidFill>
                  <a:srgbClr val="224391"/>
                </a:solidFill>
                <a:latin typeface="Titillium Web"/>
                <a:ea typeface="Titillium Web"/>
                <a:cs typeface="Titillium Web"/>
                <a:sym typeface="Titillium Web"/>
              </a:rPr>
              <a:t>Symbols</a:t>
            </a:r>
            <a:endParaRPr sz="1200" b="1">
              <a:solidFill>
                <a:srgbClr val="224391"/>
              </a:solidFill>
              <a:latin typeface="Titillium Web"/>
              <a:ea typeface="Titillium Web"/>
              <a:cs typeface="Titillium Web"/>
              <a:sym typeface="Titillium Web"/>
            </a:endParaRPr>
          </a:p>
        </p:txBody>
      </p:sp>
      <p:sp>
        <p:nvSpPr>
          <p:cNvPr id="197" name="Google Shape;197;p33"/>
          <p:cNvSpPr txBox="1"/>
          <p:nvPr/>
        </p:nvSpPr>
        <p:spPr>
          <a:xfrm rot="812" flipH="1">
            <a:off x="874040" y="3952971"/>
            <a:ext cx="1586526"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1200" b="1" dirty="0" err="1">
                <a:solidFill>
                  <a:srgbClr val="164A93"/>
                </a:solidFill>
                <a:latin typeface="Titillium Web"/>
                <a:ea typeface="Titillium Web"/>
                <a:cs typeface="Titillium Web"/>
                <a:sym typeface="Titillium Web"/>
              </a:rPr>
              <a:t>Communication</a:t>
            </a:r>
            <a:endParaRPr sz="1200" b="1" dirty="0">
              <a:solidFill>
                <a:srgbClr val="164A93"/>
              </a:solidFill>
              <a:latin typeface="Titillium Web"/>
              <a:ea typeface="Titillium Web"/>
              <a:cs typeface="Titillium Web"/>
              <a:sym typeface="Titillium Web"/>
            </a:endParaRPr>
          </a:p>
        </p:txBody>
      </p:sp>
      <p:cxnSp>
        <p:nvCxnSpPr>
          <p:cNvPr id="198" name="Google Shape;198;p33"/>
          <p:cNvCxnSpPr/>
          <p:nvPr/>
        </p:nvCxnSpPr>
        <p:spPr>
          <a:xfrm rot="10800000" flipH="1">
            <a:off x="823775" y="2365075"/>
            <a:ext cx="7445400" cy="2631000"/>
          </a:xfrm>
          <a:prstGeom prst="straightConnector1">
            <a:avLst/>
          </a:prstGeom>
          <a:noFill/>
          <a:ln w="9525" cap="flat" cmpd="sng">
            <a:solidFill>
              <a:schemeClr val="dk2"/>
            </a:solidFill>
            <a:prstDash val="dash"/>
            <a:round/>
            <a:headEnd type="none" w="med" len="med"/>
            <a:tailEnd type="none" w="med" len="med"/>
          </a:ln>
        </p:spPr>
      </p:cxnSp>
      <p:cxnSp>
        <p:nvCxnSpPr>
          <p:cNvPr id="199" name="Google Shape;199;p33"/>
          <p:cNvCxnSpPr>
            <a:endCxn id="190" idx="0"/>
          </p:cNvCxnSpPr>
          <p:nvPr/>
        </p:nvCxnSpPr>
        <p:spPr>
          <a:xfrm rot="10800000" flipH="1">
            <a:off x="118356" y="1257862"/>
            <a:ext cx="7729200" cy="1083600"/>
          </a:xfrm>
          <a:prstGeom prst="straightConnector1">
            <a:avLst/>
          </a:prstGeom>
          <a:noFill/>
          <a:ln w="9525" cap="flat" cmpd="sng">
            <a:solidFill>
              <a:schemeClr val="dk2"/>
            </a:solidFill>
            <a:prstDash val="dash"/>
            <a:round/>
            <a:headEnd type="none" w="med" len="med"/>
            <a:tailEnd type="none" w="med" len="med"/>
          </a:ln>
        </p:spPr>
      </p:cxnSp>
      <p:sp>
        <p:nvSpPr>
          <p:cNvPr id="201" name="Google Shape;201;p33"/>
          <p:cNvSpPr txBox="1"/>
          <p:nvPr/>
        </p:nvSpPr>
        <p:spPr>
          <a:xfrm>
            <a:off x="4580388" y="1114913"/>
            <a:ext cx="963900" cy="461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1800" b="1">
                <a:solidFill>
                  <a:srgbClr val="980000"/>
                </a:solidFill>
                <a:latin typeface="Titillium Web"/>
                <a:ea typeface="Titillium Web"/>
                <a:cs typeface="Titillium Web"/>
                <a:sym typeface="Titillium Web"/>
              </a:rPr>
              <a:t>Image</a:t>
            </a:r>
            <a:endParaRPr sz="1800" b="1">
              <a:solidFill>
                <a:srgbClr val="980000"/>
              </a:solidFill>
              <a:latin typeface="Titillium Web"/>
              <a:ea typeface="Titillium Web"/>
              <a:cs typeface="Titillium Web"/>
              <a:sym typeface="Titillium Web"/>
            </a:endParaRPr>
          </a:p>
        </p:txBody>
      </p:sp>
      <p:sp>
        <p:nvSpPr>
          <p:cNvPr id="202" name="Google Shape;202;p33"/>
          <p:cNvSpPr txBox="1"/>
          <p:nvPr/>
        </p:nvSpPr>
        <p:spPr>
          <a:xfrm>
            <a:off x="7112849" y="740150"/>
            <a:ext cx="1469400" cy="46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pt-PT" sz="1800" b="1">
                <a:solidFill>
                  <a:srgbClr val="274E13"/>
                </a:solidFill>
                <a:latin typeface="Titillium Web"/>
                <a:ea typeface="Titillium Web"/>
                <a:cs typeface="Titillium Web"/>
                <a:sym typeface="Titillium Web"/>
              </a:rPr>
              <a:t>Reputation</a:t>
            </a:r>
            <a:endParaRPr sz="1800" b="1">
              <a:solidFill>
                <a:srgbClr val="274E13"/>
              </a:solidFill>
              <a:latin typeface="Titillium Web"/>
              <a:ea typeface="Titillium Web"/>
              <a:cs typeface="Titillium Web"/>
              <a:sym typeface="Titillium Web"/>
            </a:endParaRPr>
          </a:p>
        </p:txBody>
      </p:sp>
      <p:sp>
        <p:nvSpPr>
          <p:cNvPr id="203" name="Google Shape;203;p33"/>
          <p:cNvSpPr txBox="1"/>
          <p:nvPr/>
        </p:nvSpPr>
        <p:spPr>
          <a:xfrm>
            <a:off x="7689600" y="2397450"/>
            <a:ext cx="1572900" cy="1391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pt-PT">
                <a:solidFill>
                  <a:srgbClr val="274E13"/>
                </a:solidFill>
                <a:latin typeface="Titillium Web"/>
                <a:ea typeface="Titillium Web"/>
                <a:cs typeface="Titillium Web"/>
                <a:sym typeface="Titillium Web"/>
              </a:rPr>
              <a:t>visibility </a:t>
            </a:r>
            <a:endParaRPr>
              <a:solidFill>
                <a:srgbClr val="274E13"/>
              </a:solidFill>
              <a:latin typeface="Titillium Web"/>
              <a:ea typeface="Titillium Web"/>
              <a:cs typeface="Titillium Web"/>
              <a:sym typeface="Titillium Web"/>
            </a:endParaRPr>
          </a:p>
          <a:p>
            <a:pPr marL="0" lvl="0" indent="0" algn="ctr" rtl="0">
              <a:lnSpc>
                <a:spcPct val="115000"/>
              </a:lnSpc>
              <a:spcBef>
                <a:spcPts val="0"/>
              </a:spcBef>
              <a:spcAft>
                <a:spcPts val="0"/>
              </a:spcAft>
              <a:buNone/>
            </a:pPr>
            <a:r>
              <a:rPr lang="pt-PT">
                <a:solidFill>
                  <a:srgbClr val="274E13"/>
                </a:solidFill>
                <a:latin typeface="Titillium Web"/>
                <a:ea typeface="Titillium Web"/>
                <a:cs typeface="Titillium Web"/>
                <a:sym typeface="Titillium Web"/>
              </a:rPr>
              <a:t>distinctiveness</a:t>
            </a:r>
            <a:endParaRPr>
              <a:solidFill>
                <a:srgbClr val="274E13"/>
              </a:solidFill>
              <a:latin typeface="Titillium Web"/>
              <a:ea typeface="Titillium Web"/>
              <a:cs typeface="Titillium Web"/>
              <a:sym typeface="Titillium Web"/>
            </a:endParaRPr>
          </a:p>
          <a:p>
            <a:pPr marL="0" lvl="0" indent="0" algn="ctr" rtl="0">
              <a:lnSpc>
                <a:spcPct val="115000"/>
              </a:lnSpc>
              <a:spcBef>
                <a:spcPts val="0"/>
              </a:spcBef>
              <a:spcAft>
                <a:spcPts val="0"/>
              </a:spcAft>
              <a:buNone/>
            </a:pPr>
            <a:r>
              <a:rPr lang="pt-PT">
                <a:solidFill>
                  <a:srgbClr val="274E13"/>
                </a:solidFill>
                <a:latin typeface="Titillium Web"/>
                <a:ea typeface="Titillium Web"/>
                <a:cs typeface="Titillium Web"/>
                <a:sym typeface="Titillium Web"/>
              </a:rPr>
              <a:t>authenticity</a:t>
            </a:r>
            <a:endParaRPr>
              <a:solidFill>
                <a:srgbClr val="274E13"/>
              </a:solidFill>
              <a:latin typeface="Titillium Web"/>
              <a:ea typeface="Titillium Web"/>
              <a:cs typeface="Titillium Web"/>
              <a:sym typeface="Titillium Web"/>
            </a:endParaRPr>
          </a:p>
          <a:p>
            <a:pPr marL="0" lvl="0" indent="0" algn="ctr" rtl="0">
              <a:lnSpc>
                <a:spcPct val="115000"/>
              </a:lnSpc>
              <a:spcBef>
                <a:spcPts val="0"/>
              </a:spcBef>
              <a:spcAft>
                <a:spcPts val="0"/>
              </a:spcAft>
              <a:buNone/>
            </a:pPr>
            <a:r>
              <a:rPr lang="pt-PT">
                <a:solidFill>
                  <a:srgbClr val="274E13"/>
                </a:solidFill>
                <a:latin typeface="Titillium Web"/>
                <a:ea typeface="Titillium Web"/>
                <a:cs typeface="Titillium Web"/>
                <a:sym typeface="Titillium Web"/>
              </a:rPr>
              <a:t>transparency</a:t>
            </a:r>
            <a:endParaRPr>
              <a:solidFill>
                <a:srgbClr val="274E13"/>
              </a:solidFill>
              <a:latin typeface="Titillium Web"/>
              <a:ea typeface="Titillium Web"/>
              <a:cs typeface="Titillium Web"/>
              <a:sym typeface="Titillium Web"/>
            </a:endParaRPr>
          </a:p>
          <a:p>
            <a:pPr marL="0" lvl="0" indent="0" algn="ctr" rtl="0">
              <a:lnSpc>
                <a:spcPct val="115000"/>
              </a:lnSpc>
              <a:spcBef>
                <a:spcPts val="0"/>
              </a:spcBef>
              <a:spcAft>
                <a:spcPts val="0"/>
              </a:spcAft>
              <a:buNone/>
            </a:pPr>
            <a:r>
              <a:rPr lang="pt-PT">
                <a:solidFill>
                  <a:srgbClr val="274E13"/>
                </a:solidFill>
                <a:latin typeface="Titillium Web"/>
                <a:ea typeface="Titillium Web"/>
                <a:cs typeface="Titillium Web"/>
                <a:sym typeface="Titillium Web"/>
              </a:rPr>
              <a:t>consistency</a:t>
            </a:r>
            <a:endParaRPr>
              <a:solidFill>
                <a:srgbClr val="274E13"/>
              </a:solidFill>
              <a:latin typeface="Titillium Web"/>
              <a:ea typeface="Titillium Web"/>
              <a:cs typeface="Titillium Web"/>
              <a:sym typeface="Titillium Web"/>
            </a:endParaRPr>
          </a:p>
        </p:txBody>
      </p:sp>
      <p:sp>
        <p:nvSpPr>
          <p:cNvPr id="204" name="Google Shape;204;p33"/>
          <p:cNvSpPr txBox="1">
            <a:spLocks noGrp="1"/>
          </p:cNvSpPr>
          <p:nvPr>
            <p:ph type="title"/>
          </p:nvPr>
        </p:nvSpPr>
        <p:spPr>
          <a:xfrm>
            <a:off x="157575" y="125900"/>
            <a:ext cx="3951900" cy="102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Desafio para a nova</a:t>
            </a:r>
            <a:endParaRPr sz="2400" b="1">
              <a:solidFill>
                <a:schemeClr val="dk2"/>
              </a:solidFill>
              <a:latin typeface="Titillium Web"/>
              <a:ea typeface="Titillium Web"/>
              <a:cs typeface="Titillium Web"/>
              <a:sym typeface="Titillium Web"/>
            </a:endParaRPr>
          </a:p>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 estratégia de comunicação</a:t>
            </a:r>
            <a:endParaRPr sz="2400" b="1">
              <a:solidFill>
                <a:schemeClr val="dk2"/>
              </a:solidFill>
              <a:latin typeface="Titillium Web"/>
              <a:ea typeface="Titillium Web"/>
              <a:cs typeface="Titillium Web"/>
              <a:sym typeface="Titillium Web"/>
            </a:endParaRPr>
          </a:p>
        </p:txBody>
      </p:sp>
      <p:sp>
        <p:nvSpPr>
          <p:cNvPr id="205" name="Google Shape;205;p33"/>
          <p:cNvSpPr/>
          <p:nvPr/>
        </p:nvSpPr>
        <p:spPr>
          <a:xfrm>
            <a:off x="3358175" y="3993775"/>
            <a:ext cx="5650200" cy="926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pt-PT" sz="2400" b="1">
                <a:solidFill>
                  <a:srgbClr val="FFFFFF"/>
                </a:solidFill>
                <a:latin typeface="Titillium Web"/>
                <a:ea typeface="Titillium Web"/>
                <a:cs typeface="Titillium Web"/>
                <a:sym typeface="Titillium Web"/>
              </a:rPr>
              <a:t>Construir para o LIP uma reputação sólida e </a:t>
            </a:r>
            <a:r>
              <a:rPr lang="pt-PT" sz="2400" b="1" u="sng">
                <a:solidFill>
                  <a:srgbClr val="FFFFFF"/>
                </a:solidFill>
                <a:latin typeface="Titillium Web"/>
                <a:ea typeface="Titillium Web"/>
                <a:cs typeface="Titillium Web"/>
                <a:sym typeface="Titillium Web"/>
              </a:rPr>
              <a:t>mais alargada</a:t>
            </a:r>
            <a:endParaRPr sz="24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body" idx="1"/>
          </p:nvPr>
        </p:nvSpPr>
        <p:spPr>
          <a:xfrm>
            <a:off x="81375" y="3117900"/>
            <a:ext cx="6455100" cy="17037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595959"/>
              </a:buClr>
              <a:buSzPts val="1600"/>
              <a:buFont typeface="Titillium Web"/>
              <a:buChar char="●"/>
            </a:pPr>
            <a:r>
              <a:rPr lang="pt-PT" sz="1600">
                <a:solidFill>
                  <a:srgbClr val="595959"/>
                </a:solidFill>
                <a:latin typeface="Titillium Web"/>
                <a:ea typeface="Titillium Web"/>
                <a:cs typeface="Titillium Web"/>
                <a:sym typeface="Titillium Web"/>
              </a:rPr>
              <a:t>Comunidade científica</a:t>
            </a:r>
            <a:endParaRPr sz="1600">
              <a:solidFill>
                <a:srgbClr val="595959"/>
              </a:solidFill>
              <a:latin typeface="Titillium Web"/>
              <a:ea typeface="Titillium Web"/>
              <a:cs typeface="Titillium Web"/>
              <a:sym typeface="Titillium Web"/>
            </a:endParaRPr>
          </a:p>
          <a:p>
            <a:pPr marL="457200" lvl="0" indent="-330200" algn="l" rtl="0">
              <a:lnSpc>
                <a:spcPct val="150000"/>
              </a:lnSpc>
              <a:spcBef>
                <a:spcPts val="0"/>
              </a:spcBef>
              <a:spcAft>
                <a:spcPts val="0"/>
              </a:spcAft>
              <a:buSzPts val="1600"/>
              <a:buFont typeface="Titillium Web"/>
              <a:buChar char="●"/>
            </a:pPr>
            <a:r>
              <a:rPr lang="pt-PT" sz="1600">
                <a:latin typeface="Titillium Web"/>
                <a:ea typeface="Titillium Web"/>
                <a:cs typeface="Titillium Web"/>
                <a:sym typeface="Titillium Web"/>
              </a:rPr>
              <a:t>Media</a:t>
            </a:r>
            <a:endParaRPr sz="1600">
              <a:latin typeface="Titillium Web"/>
              <a:ea typeface="Titillium Web"/>
              <a:cs typeface="Titillium Web"/>
              <a:sym typeface="Titillium Web"/>
            </a:endParaRPr>
          </a:p>
          <a:p>
            <a:pPr marL="457200" lvl="0" indent="-330200" algn="l" rtl="0">
              <a:lnSpc>
                <a:spcPct val="150000"/>
              </a:lnSpc>
              <a:spcBef>
                <a:spcPts val="0"/>
              </a:spcBef>
              <a:spcAft>
                <a:spcPts val="0"/>
              </a:spcAft>
              <a:buClr>
                <a:srgbClr val="595959"/>
              </a:buClr>
              <a:buSzPts val="1600"/>
              <a:buFont typeface="Titillium Web"/>
              <a:buChar char="●"/>
            </a:pPr>
            <a:r>
              <a:rPr lang="pt-PT" sz="1600">
                <a:solidFill>
                  <a:srgbClr val="595959"/>
                </a:solidFill>
                <a:latin typeface="Titillium Web"/>
                <a:ea typeface="Titillium Web"/>
                <a:cs typeface="Titillium Web"/>
                <a:sym typeface="Titillium Web"/>
              </a:rPr>
              <a:t>Parcerias nacionais estratégicas: </a:t>
            </a:r>
            <a:endParaRPr sz="1600">
              <a:solidFill>
                <a:srgbClr val="595959"/>
              </a:solidFill>
              <a:latin typeface="Titillium Web"/>
              <a:ea typeface="Titillium Web"/>
              <a:cs typeface="Titillium Web"/>
              <a:sym typeface="Titillium Web"/>
            </a:endParaRPr>
          </a:p>
          <a:p>
            <a:pPr marL="457200" lvl="0" indent="0" algn="l" rtl="0">
              <a:lnSpc>
                <a:spcPct val="150000"/>
              </a:lnSpc>
              <a:spcBef>
                <a:spcPts val="0"/>
              </a:spcBef>
              <a:spcAft>
                <a:spcPts val="0"/>
              </a:spcAft>
              <a:buNone/>
            </a:pPr>
            <a:r>
              <a:rPr lang="pt-PT" sz="1600">
                <a:solidFill>
                  <a:srgbClr val="595959"/>
                </a:solidFill>
                <a:latin typeface="Titillium Web"/>
                <a:ea typeface="Titillium Web"/>
                <a:cs typeface="Titillium Web"/>
                <a:sym typeface="Titillium Web"/>
              </a:rPr>
              <a:t>INCD, Prototera e outras do Roadmap FCT 2020 </a:t>
            </a:r>
            <a:endParaRPr sz="1600">
              <a:solidFill>
                <a:srgbClr val="595959"/>
              </a:solidFill>
              <a:latin typeface="Titillium Web"/>
              <a:ea typeface="Titillium Web"/>
              <a:cs typeface="Titillium Web"/>
              <a:sym typeface="Titillium Web"/>
            </a:endParaRPr>
          </a:p>
          <a:p>
            <a:pPr marL="457200" lvl="0" indent="0" algn="l" rtl="0">
              <a:lnSpc>
                <a:spcPct val="150000"/>
              </a:lnSpc>
              <a:spcBef>
                <a:spcPts val="0"/>
              </a:spcBef>
              <a:spcAft>
                <a:spcPts val="0"/>
              </a:spcAft>
              <a:buNone/>
            </a:pPr>
            <a:endParaRPr sz="1600">
              <a:solidFill>
                <a:srgbClr val="595959"/>
              </a:solidFill>
              <a:latin typeface="Titillium Web"/>
              <a:ea typeface="Titillium Web"/>
              <a:cs typeface="Titillium Web"/>
              <a:sym typeface="Titillium Web"/>
            </a:endParaRPr>
          </a:p>
          <a:p>
            <a:pPr marL="0" lvl="0" indent="0" algn="l" rtl="0">
              <a:spcBef>
                <a:spcPts val="0"/>
              </a:spcBef>
              <a:spcAft>
                <a:spcPts val="0"/>
              </a:spcAft>
              <a:buNone/>
            </a:pPr>
            <a:endParaRPr sz="1500">
              <a:solidFill>
                <a:srgbClr val="595959"/>
              </a:solidFill>
              <a:latin typeface="Titillium Web"/>
              <a:ea typeface="Titillium Web"/>
              <a:cs typeface="Titillium Web"/>
              <a:sym typeface="Titillium Web"/>
            </a:endParaRPr>
          </a:p>
          <a:p>
            <a:pPr marL="457200" lvl="0" indent="0" algn="l" rtl="0">
              <a:spcBef>
                <a:spcPts val="0"/>
              </a:spcBef>
              <a:spcAft>
                <a:spcPts val="0"/>
              </a:spcAft>
              <a:buNone/>
            </a:pPr>
            <a:endParaRPr sz="1500">
              <a:latin typeface="Titillium Web"/>
              <a:ea typeface="Titillium Web"/>
              <a:cs typeface="Titillium Web"/>
              <a:sym typeface="Titillium Web"/>
            </a:endParaRPr>
          </a:p>
        </p:txBody>
      </p:sp>
      <p:sp>
        <p:nvSpPr>
          <p:cNvPr id="211" name="Google Shape;211;p34"/>
          <p:cNvSpPr txBox="1">
            <a:spLocks noGrp="1"/>
          </p:cNvSpPr>
          <p:nvPr>
            <p:ph type="title"/>
          </p:nvPr>
        </p:nvSpPr>
        <p:spPr>
          <a:xfrm>
            <a:off x="81375" y="49700"/>
            <a:ext cx="8456100" cy="102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Desafio para a nova</a:t>
            </a:r>
            <a:endParaRPr sz="2400" b="1">
              <a:solidFill>
                <a:schemeClr val="dk2"/>
              </a:solidFill>
              <a:latin typeface="Titillium Web"/>
              <a:ea typeface="Titillium Web"/>
              <a:cs typeface="Titillium Web"/>
              <a:sym typeface="Titillium Web"/>
            </a:endParaRPr>
          </a:p>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 estratégia de comunicação</a:t>
            </a:r>
            <a:endParaRPr sz="2400" b="1">
              <a:solidFill>
                <a:schemeClr val="dk2"/>
              </a:solidFill>
              <a:latin typeface="Titillium Web"/>
              <a:ea typeface="Titillium Web"/>
              <a:cs typeface="Titillium Web"/>
              <a:sym typeface="Titillium Web"/>
            </a:endParaRPr>
          </a:p>
        </p:txBody>
      </p:sp>
      <p:pic>
        <p:nvPicPr>
          <p:cNvPr id="212" name="Google Shape;212;p34"/>
          <p:cNvPicPr preferRelativeResize="0"/>
          <p:nvPr/>
        </p:nvPicPr>
        <p:blipFill rotWithShape="1">
          <a:blip r:embed="rId3">
            <a:alphaModFix/>
          </a:blip>
          <a:srcRect l="72130"/>
          <a:stretch/>
        </p:blipFill>
        <p:spPr>
          <a:xfrm>
            <a:off x="6606850" y="0"/>
            <a:ext cx="2548425" cy="5656550"/>
          </a:xfrm>
          <a:prstGeom prst="rect">
            <a:avLst/>
          </a:prstGeom>
          <a:noFill/>
          <a:ln>
            <a:noFill/>
          </a:ln>
        </p:spPr>
      </p:pic>
      <p:sp>
        <p:nvSpPr>
          <p:cNvPr id="213" name="Google Shape;213;p34"/>
          <p:cNvSpPr/>
          <p:nvPr/>
        </p:nvSpPr>
        <p:spPr>
          <a:xfrm>
            <a:off x="246850" y="1423475"/>
            <a:ext cx="5650200" cy="926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pt-PT" sz="2400" b="1">
                <a:solidFill>
                  <a:srgbClr val="FFFFFF"/>
                </a:solidFill>
                <a:latin typeface="Titillium Web"/>
                <a:ea typeface="Titillium Web"/>
                <a:cs typeface="Titillium Web"/>
                <a:sym typeface="Titillium Web"/>
              </a:rPr>
              <a:t>Construir para o LIP uma reputação sólida e </a:t>
            </a:r>
            <a:r>
              <a:rPr lang="pt-PT" sz="2400" b="1" u="sng">
                <a:solidFill>
                  <a:srgbClr val="FFFFFF"/>
                </a:solidFill>
                <a:latin typeface="Titillium Web"/>
                <a:ea typeface="Titillium Web"/>
                <a:cs typeface="Titillium Web"/>
                <a:sym typeface="Titillium Web"/>
              </a:rPr>
              <a:t>mais alargada</a:t>
            </a:r>
            <a:endParaRPr sz="24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p:nvPr/>
        </p:nvSpPr>
        <p:spPr>
          <a:xfrm>
            <a:off x="0" y="-7400"/>
            <a:ext cx="9144000" cy="5151000"/>
          </a:xfrm>
          <a:prstGeom prst="rect">
            <a:avLst/>
          </a:prstGeom>
          <a:solidFill>
            <a:srgbClr val="202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txBox="1"/>
          <p:nvPr/>
        </p:nvSpPr>
        <p:spPr>
          <a:xfrm>
            <a:off x="895200" y="2115725"/>
            <a:ext cx="7353600" cy="553968"/>
          </a:xfrm>
          <a:prstGeom prst="rect">
            <a:avLst/>
          </a:prstGeom>
          <a:noFill/>
          <a:ln>
            <a:noFill/>
          </a:ln>
        </p:spPr>
        <p:txBody>
          <a:bodyPr spcFirstLastPara="1" wrap="square" lIns="91425" tIns="91425" rIns="91425" bIns="91425" anchor="t" anchorCtr="0">
            <a:spAutoFit/>
          </a:bodyPr>
          <a:lstStyle/>
          <a:p>
            <a:pPr lvl="0"/>
            <a:r>
              <a:rPr lang="pt-PT" sz="2400" dirty="0" smtClean="0">
                <a:solidFill>
                  <a:srgbClr val="A5B8D7"/>
                </a:solidFill>
                <a:latin typeface="Titillium Web"/>
                <a:ea typeface="Titillium Web"/>
                <a:cs typeface="Titillium Web"/>
                <a:sym typeface="Titillium Web"/>
              </a:rPr>
              <a:t>Inqu</a:t>
            </a:r>
            <a:r>
              <a:rPr lang="pt-PT" sz="2400" dirty="0" smtClean="0">
                <a:solidFill>
                  <a:srgbClr val="A5B8D7"/>
                </a:solidFill>
                <a:latin typeface="Titillium Web"/>
                <a:ea typeface="Titillium Web"/>
                <a:cs typeface="Titillium Web"/>
                <a:sym typeface="Titillium Web"/>
              </a:rPr>
              <a:t>érito: </a:t>
            </a:r>
            <a:r>
              <a:rPr lang="pt-PT" sz="2400" dirty="0" err="1" smtClean="0">
                <a:solidFill>
                  <a:srgbClr val="A5B8D7"/>
                </a:solidFill>
                <a:latin typeface="Titillium Web"/>
                <a:ea typeface="Titillium Web"/>
                <a:cs typeface="Titillium Web"/>
                <a:sym typeface="Titillium Web"/>
              </a:rPr>
              <a:t>shorturl.at</a:t>
            </a:r>
            <a:r>
              <a:rPr lang="pt-PT" sz="2400" dirty="0">
                <a:solidFill>
                  <a:srgbClr val="A5B8D7"/>
                </a:solidFill>
                <a:latin typeface="Titillium Web"/>
                <a:ea typeface="Titillium Web"/>
                <a:cs typeface="Titillium Web"/>
                <a:sym typeface="Titillium Web"/>
              </a:rPr>
              <a:t>/beyD1</a:t>
            </a:r>
            <a:endParaRPr sz="2400" dirty="0">
              <a:solidFill>
                <a:srgbClr val="A5B8D7"/>
              </a:solidFill>
            </a:endParaRPr>
          </a:p>
        </p:txBody>
      </p:sp>
      <p:pic>
        <p:nvPicPr>
          <p:cNvPr id="220" name="Google Shape;220;p35"/>
          <p:cNvPicPr preferRelativeResize="0"/>
          <p:nvPr/>
        </p:nvPicPr>
        <p:blipFill>
          <a:blip r:embed="rId3">
            <a:alphaModFix amt="54000"/>
          </a:blip>
          <a:stretch>
            <a:fillRect/>
          </a:stretch>
        </p:blipFill>
        <p:spPr>
          <a:xfrm>
            <a:off x="6339749" y="2403875"/>
            <a:ext cx="2209400" cy="2409576"/>
          </a:xfrm>
          <a:prstGeom prst="rect">
            <a:avLst/>
          </a:prstGeom>
          <a:noFill/>
          <a:ln>
            <a:noFill/>
          </a:ln>
        </p:spPr>
      </p:pic>
      <p:sp>
        <p:nvSpPr>
          <p:cNvPr id="221" name="Google Shape;221;p35"/>
          <p:cNvSpPr txBox="1"/>
          <p:nvPr/>
        </p:nvSpPr>
        <p:spPr>
          <a:xfrm>
            <a:off x="338525" y="3890275"/>
            <a:ext cx="7353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4200" b="1">
                <a:solidFill>
                  <a:srgbClr val="A5B8D7"/>
                </a:solidFill>
                <a:latin typeface="Titillium Web"/>
                <a:ea typeface="Titillium Web"/>
                <a:cs typeface="Titillium Web"/>
                <a:sym typeface="Titillium Web"/>
              </a:rPr>
              <a:t>L</a:t>
            </a:r>
            <a:r>
              <a:rPr lang="pt-PT" sz="4200" b="1">
                <a:solidFill>
                  <a:srgbClr val="FFFFFF"/>
                </a:solidFill>
                <a:latin typeface="Titillium Web"/>
                <a:ea typeface="Titillium Web"/>
                <a:cs typeface="Titillium Web"/>
                <a:sym typeface="Titillium Web"/>
              </a:rPr>
              <a:t>ET’S </a:t>
            </a:r>
            <a:r>
              <a:rPr lang="pt-PT" sz="4200" b="1">
                <a:solidFill>
                  <a:srgbClr val="A5B8D7"/>
                </a:solidFill>
                <a:latin typeface="Titillium Web"/>
                <a:ea typeface="Titillium Web"/>
                <a:cs typeface="Titillium Web"/>
                <a:sym typeface="Titillium Web"/>
              </a:rPr>
              <a:t>I</a:t>
            </a:r>
            <a:r>
              <a:rPr lang="pt-PT" sz="4200" b="1">
                <a:solidFill>
                  <a:srgbClr val="FFFFFF"/>
                </a:solidFill>
                <a:latin typeface="Titillium Web"/>
                <a:ea typeface="Titillium Web"/>
                <a:cs typeface="Titillium Web"/>
                <a:sym typeface="Titillium Web"/>
              </a:rPr>
              <a:t>NSPIRE </a:t>
            </a:r>
            <a:r>
              <a:rPr lang="pt-PT" sz="4200" b="1">
                <a:solidFill>
                  <a:srgbClr val="A5B8D7"/>
                </a:solidFill>
                <a:latin typeface="Titillium Web"/>
                <a:ea typeface="Titillium Web"/>
                <a:cs typeface="Titillium Web"/>
                <a:sym typeface="Titillium Web"/>
              </a:rPr>
              <a:t>P</a:t>
            </a:r>
            <a:r>
              <a:rPr lang="pt-PT" sz="4200" b="1">
                <a:solidFill>
                  <a:srgbClr val="FFFFFF"/>
                </a:solidFill>
                <a:latin typeface="Titillium Web"/>
                <a:ea typeface="Titillium Web"/>
                <a:cs typeface="Titillium Web"/>
                <a:sym typeface="Titillium Web"/>
              </a:rPr>
              <a:t>EOPLE</a:t>
            </a:r>
            <a:endParaRPr sz="4200">
              <a:solidFill>
                <a:srgbClr val="FFFFFF"/>
              </a:solidFill>
            </a:endParaRPr>
          </a:p>
        </p:txBody>
      </p:sp>
      <p:sp>
        <p:nvSpPr>
          <p:cNvPr id="222" name="Google Shape;222;p35"/>
          <p:cNvSpPr txBox="1"/>
          <p:nvPr/>
        </p:nvSpPr>
        <p:spPr>
          <a:xfrm>
            <a:off x="895200" y="641650"/>
            <a:ext cx="735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2800">
                <a:solidFill>
                  <a:srgbClr val="FFFFFF"/>
                </a:solidFill>
                <a:latin typeface="Titillium Web"/>
                <a:ea typeface="Titillium Web"/>
                <a:cs typeface="Titillium Web"/>
                <a:sym typeface="Titillium Web"/>
              </a:rPr>
              <a:t>Obrigado!</a:t>
            </a:r>
            <a:endParaRPr sz="2800">
              <a:solidFill>
                <a:srgbClr val="FFFFFF"/>
              </a:solidFill>
            </a:endParaRPr>
          </a:p>
        </p:txBody>
      </p:sp>
      <p:pic>
        <p:nvPicPr>
          <p:cNvPr id="2" name="Picture 1" descr="fra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731" y="820905"/>
            <a:ext cx="1757256" cy="1757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p:nvPr/>
        </p:nvSpPr>
        <p:spPr>
          <a:xfrm>
            <a:off x="0" y="-7400"/>
            <a:ext cx="9144000" cy="5151000"/>
          </a:xfrm>
          <a:prstGeom prst="rect">
            <a:avLst/>
          </a:prstGeom>
          <a:solidFill>
            <a:srgbClr val="202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txBox="1"/>
          <p:nvPr/>
        </p:nvSpPr>
        <p:spPr>
          <a:xfrm>
            <a:off x="895200" y="2115725"/>
            <a:ext cx="7353600" cy="1292631"/>
          </a:xfrm>
          <a:prstGeom prst="rect">
            <a:avLst/>
          </a:prstGeom>
          <a:noFill/>
          <a:ln>
            <a:noFill/>
          </a:ln>
        </p:spPr>
        <p:txBody>
          <a:bodyPr spcFirstLastPara="1" wrap="square" lIns="91425" tIns="91425" rIns="91425" bIns="91425" anchor="t" anchorCtr="0">
            <a:spAutoFit/>
          </a:bodyPr>
          <a:lstStyle/>
          <a:p>
            <a:pPr lvl="0"/>
            <a:r>
              <a:rPr lang="en-US" sz="2400" dirty="0">
                <a:solidFill>
                  <a:schemeClr val="bg1"/>
                </a:solidFill>
              </a:rPr>
              <a:t>https://</a:t>
            </a:r>
            <a:r>
              <a:rPr lang="en-US" sz="2400" dirty="0" err="1">
                <a:solidFill>
                  <a:schemeClr val="bg1"/>
                </a:solidFill>
              </a:rPr>
              <a:t>docs.google.com</a:t>
            </a:r>
            <a:r>
              <a:rPr lang="en-US" sz="2400" dirty="0">
                <a:solidFill>
                  <a:schemeClr val="bg1"/>
                </a:solidFill>
              </a:rPr>
              <a:t>/forms/d/1mYM3yW3vMMPyp9cSqKTQqStZdBoxiNMYR1FkCO48zpI/edit</a:t>
            </a:r>
            <a:endParaRPr lang="en-US" sz="2400" dirty="0">
              <a:solidFill>
                <a:schemeClr val="bg1"/>
              </a:solidFill>
            </a:endParaRPr>
          </a:p>
        </p:txBody>
      </p:sp>
      <p:pic>
        <p:nvPicPr>
          <p:cNvPr id="220" name="Google Shape;220;p35"/>
          <p:cNvPicPr preferRelativeResize="0"/>
          <p:nvPr/>
        </p:nvPicPr>
        <p:blipFill>
          <a:blip r:embed="rId3">
            <a:alphaModFix amt="54000"/>
          </a:blip>
          <a:stretch>
            <a:fillRect/>
          </a:stretch>
        </p:blipFill>
        <p:spPr>
          <a:xfrm>
            <a:off x="6339749" y="2403875"/>
            <a:ext cx="2209400" cy="2409576"/>
          </a:xfrm>
          <a:prstGeom prst="rect">
            <a:avLst/>
          </a:prstGeom>
          <a:noFill/>
          <a:ln>
            <a:noFill/>
          </a:ln>
        </p:spPr>
      </p:pic>
      <p:sp>
        <p:nvSpPr>
          <p:cNvPr id="221" name="Google Shape;221;p35"/>
          <p:cNvSpPr txBox="1"/>
          <p:nvPr/>
        </p:nvSpPr>
        <p:spPr>
          <a:xfrm>
            <a:off x="338525" y="3890275"/>
            <a:ext cx="7353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4200" b="1">
                <a:solidFill>
                  <a:srgbClr val="A5B8D7"/>
                </a:solidFill>
                <a:latin typeface="Titillium Web"/>
                <a:ea typeface="Titillium Web"/>
                <a:cs typeface="Titillium Web"/>
                <a:sym typeface="Titillium Web"/>
              </a:rPr>
              <a:t>L</a:t>
            </a:r>
            <a:r>
              <a:rPr lang="pt-PT" sz="4200" b="1">
                <a:solidFill>
                  <a:srgbClr val="FFFFFF"/>
                </a:solidFill>
                <a:latin typeface="Titillium Web"/>
                <a:ea typeface="Titillium Web"/>
                <a:cs typeface="Titillium Web"/>
                <a:sym typeface="Titillium Web"/>
              </a:rPr>
              <a:t>ET’S </a:t>
            </a:r>
            <a:r>
              <a:rPr lang="pt-PT" sz="4200" b="1">
                <a:solidFill>
                  <a:srgbClr val="A5B8D7"/>
                </a:solidFill>
                <a:latin typeface="Titillium Web"/>
                <a:ea typeface="Titillium Web"/>
                <a:cs typeface="Titillium Web"/>
                <a:sym typeface="Titillium Web"/>
              </a:rPr>
              <a:t>I</a:t>
            </a:r>
            <a:r>
              <a:rPr lang="pt-PT" sz="4200" b="1">
                <a:solidFill>
                  <a:srgbClr val="FFFFFF"/>
                </a:solidFill>
                <a:latin typeface="Titillium Web"/>
                <a:ea typeface="Titillium Web"/>
                <a:cs typeface="Titillium Web"/>
                <a:sym typeface="Titillium Web"/>
              </a:rPr>
              <a:t>NSPIRE </a:t>
            </a:r>
            <a:r>
              <a:rPr lang="pt-PT" sz="4200" b="1">
                <a:solidFill>
                  <a:srgbClr val="A5B8D7"/>
                </a:solidFill>
                <a:latin typeface="Titillium Web"/>
                <a:ea typeface="Titillium Web"/>
                <a:cs typeface="Titillium Web"/>
                <a:sym typeface="Titillium Web"/>
              </a:rPr>
              <a:t>P</a:t>
            </a:r>
            <a:r>
              <a:rPr lang="pt-PT" sz="4200" b="1">
                <a:solidFill>
                  <a:srgbClr val="FFFFFF"/>
                </a:solidFill>
                <a:latin typeface="Titillium Web"/>
                <a:ea typeface="Titillium Web"/>
                <a:cs typeface="Titillium Web"/>
                <a:sym typeface="Titillium Web"/>
              </a:rPr>
              <a:t>EOPLE</a:t>
            </a:r>
            <a:endParaRPr sz="4200">
              <a:solidFill>
                <a:srgbClr val="FFFFFF"/>
              </a:solidFill>
            </a:endParaRPr>
          </a:p>
        </p:txBody>
      </p:sp>
      <p:sp>
        <p:nvSpPr>
          <p:cNvPr id="222" name="Google Shape;222;p35"/>
          <p:cNvSpPr txBox="1"/>
          <p:nvPr/>
        </p:nvSpPr>
        <p:spPr>
          <a:xfrm>
            <a:off x="895200" y="641650"/>
            <a:ext cx="735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2800" dirty="0" smtClean="0">
                <a:solidFill>
                  <a:srgbClr val="FFFFFF"/>
                </a:solidFill>
                <a:latin typeface="Titillium Web"/>
                <a:ea typeface="Titillium Web"/>
                <a:cs typeface="Titillium Web"/>
                <a:sym typeface="Titillium Web"/>
              </a:rPr>
              <a:t>Resultados do inqu</a:t>
            </a:r>
            <a:r>
              <a:rPr lang="pt-PT" sz="2800" dirty="0" smtClean="0">
                <a:solidFill>
                  <a:srgbClr val="FFFFFF"/>
                </a:solidFill>
                <a:latin typeface="Titillium Web"/>
                <a:ea typeface="Titillium Web"/>
                <a:cs typeface="Titillium Web"/>
                <a:sym typeface="Titillium Web"/>
              </a:rPr>
              <a:t>érito:</a:t>
            </a:r>
            <a:endParaRPr sz="2800" dirty="0">
              <a:solidFill>
                <a:srgbClr val="FFFFFF"/>
              </a:solidFill>
            </a:endParaRPr>
          </a:p>
        </p:txBody>
      </p:sp>
    </p:spTree>
    <p:extLst>
      <p:ext uri="{BB962C8B-B14F-4D97-AF65-F5344CB8AC3E}">
        <p14:creationId xmlns:p14="http://schemas.microsoft.com/office/powerpoint/2010/main" val="2795768356"/>
      </p:ext>
    </p:extLst>
  </p:cSld>
  <p:clrMapOvr>
    <a:masterClrMapping/>
  </p:clrMapOvr>
  <mc:AlternateContent xmlns:mc="http://schemas.openxmlformats.org/markup-compatibility/2006" xmlns:p14="http://schemas.microsoft.com/office/powerpoint/2010/main">
    <mc:Choice Requires="p14">
      <p:transition spd="slow" p14:dur="3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mt="80000"/>
          </a:blip>
          <a:stretch>
            <a:fillRect/>
          </a:stretch>
        </p:blipFill>
        <p:spPr>
          <a:xfrm>
            <a:off x="4441223" y="1470000"/>
            <a:ext cx="1669077" cy="1820300"/>
          </a:xfrm>
          <a:prstGeom prst="rect">
            <a:avLst/>
          </a:prstGeom>
          <a:noFill/>
          <a:ln>
            <a:noFill/>
          </a:ln>
        </p:spPr>
      </p:pic>
      <p:sp>
        <p:nvSpPr>
          <p:cNvPr id="100" name="Google Shape;100;p25"/>
          <p:cNvSpPr txBox="1">
            <a:spLocks noGrp="1"/>
          </p:cNvSpPr>
          <p:nvPr>
            <p:ph type="ctrTitle"/>
          </p:nvPr>
        </p:nvSpPr>
        <p:spPr>
          <a:xfrm>
            <a:off x="1140425" y="2276100"/>
            <a:ext cx="7661100" cy="43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sz="2400" b="1">
                <a:solidFill>
                  <a:srgbClr val="6884B3"/>
                </a:solidFill>
                <a:latin typeface="Titillium Web"/>
                <a:ea typeface="Titillium Web"/>
                <a:cs typeface="Titillium Web"/>
                <a:sym typeface="Titillium Web"/>
              </a:rPr>
              <a:t>para uma actualização da estratégia</a:t>
            </a:r>
            <a:endParaRPr sz="2400" b="1">
              <a:solidFill>
                <a:srgbClr val="6884B3"/>
              </a:solidFill>
              <a:latin typeface="Titillium Web"/>
              <a:ea typeface="Titillium Web"/>
              <a:cs typeface="Titillium Web"/>
              <a:sym typeface="Titillium Web"/>
            </a:endParaRPr>
          </a:p>
        </p:txBody>
      </p:sp>
      <p:sp>
        <p:nvSpPr>
          <p:cNvPr id="101" name="Google Shape;101;p25"/>
          <p:cNvSpPr txBox="1"/>
          <p:nvPr/>
        </p:nvSpPr>
        <p:spPr>
          <a:xfrm>
            <a:off x="1064225" y="1752100"/>
            <a:ext cx="6469800" cy="600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pt-PT" sz="3000" b="1">
                <a:solidFill>
                  <a:srgbClr val="FFFFFF"/>
                </a:solidFill>
                <a:latin typeface="Titillium Web"/>
                <a:ea typeface="Titillium Web"/>
                <a:cs typeface="Titillium Web"/>
                <a:sym typeface="Titillium Web"/>
              </a:rPr>
              <a:t>Comunicação no LIP</a:t>
            </a:r>
            <a:endParaRPr sz="3500" b="1">
              <a:solidFill>
                <a:srgbClr val="FFFFFF"/>
              </a:solidFill>
              <a:latin typeface="Titillium Web"/>
              <a:ea typeface="Titillium Web"/>
              <a:cs typeface="Titillium Web"/>
              <a:sym typeface="Titillium Web"/>
            </a:endParaRPr>
          </a:p>
          <a:p>
            <a:pPr marL="0" lvl="0" indent="0" algn="l" rtl="0">
              <a:lnSpc>
                <a:spcPct val="80000"/>
              </a:lnSpc>
              <a:spcBef>
                <a:spcPts val="0"/>
              </a:spcBef>
              <a:spcAft>
                <a:spcPts val="0"/>
              </a:spcAft>
              <a:buNone/>
            </a:pPr>
            <a:endParaRPr sz="900"/>
          </a:p>
        </p:txBody>
      </p:sp>
      <p:sp>
        <p:nvSpPr>
          <p:cNvPr id="5" name="Google Shape;219;p35"/>
          <p:cNvSpPr txBox="1"/>
          <p:nvPr/>
        </p:nvSpPr>
        <p:spPr>
          <a:xfrm>
            <a:off x="2886565" y="3872981"/>
            <a:ext cx="5221113" cy="553968"/>
          </a:xfrm>
          <a:prstGeom prst="rect">
            <a:avLst/>
          </a:prstGeom>
          <a:noFill/>
          <a:ln>
            <a:noFill/>
          </a:ln>
        </p:spPr>
        <p:txBody>
          <a:bodyPr spcFirstLastPara="1" wrap="square" lIns="91425" tIns="91425" rIns="91425" bIns="91425" anchor="t" anchorCtr="0">
            <a:spAutoFit/>
          </a:bodyPr>
          <a:lstStyle/>
          <a:p>
            <a:pPr lvl="0"/>
            <a:r>
              <a:rPr lang="pt-PT" sz="2400" dirty="0" smtClean="0">
                <a:solidFill>
                  <a:srgbClr val="000090"/>
                </a:solidFill>
                <a:latin typeface="Titillium Web"/>
                <a:ea typeface="Titillium Web"/>
                <a:cs typeface="Titillium Web"/>
                <a:sym typeface="Titillium Web"/>
              </a:rPr>
              <a:t>Inqu</a:t>
            </a:r>
            <a:r>
              <a:rPr lang="pt-PT" sz="2400" dirty="0" smtClean="0">
                <a:solidFill>
                  <a:srgbClr val="000090"/>
                </a:solidFill>
                <a:latin typeface="Titillium Web"/>
                <a:ea typeface="Titillium Web"/>
                <a:cs typeface="Titillium Web"/>
                <a:sym typeface="Titillium Web"/>
              </a:rPr>
              <a:t>érito: </a:t>
            </a:r>
            <a:r>
              <a:rPr lang="pt-PT" sz="2400" dirty="0" err="1" smtClean="0">
                <a:solidFill>
                  <a:srgbClr val="000090"/>
                </a:solidFill>
                <a:latin typeface="Titillium Web"/>
                <a:ea typeface="Titillium Web"/>
                <a:cs typeface="Titillium Web"/>
                <a:sym typeface="Titillium Web"/>
              </a:rPr>
              <a:t>shorturl.at</a:t>
            </a:r>
            <a:r>
              <a:rPr lang="pt-PT" sz="2400" dirty="0">
                <a:solidFill>
                  <a:srgbClr val="000090"/>
                </a:solidFill>
                <a:latin typeface="Titillium Web"/>
                <a:ea typeface="Titillium Web"/>
                <a:cs typeface="Titillium Web"/>
                <a:sym typeface="Titillium Web"/>
              </a:rPr>
              <a:t>/beyD1</a:t>
            </a:r>
            <a:endParaRPr sz="2400" dirty="0">
              <a:solidFill>
                <a:srgbClr val="000090"/>
              </a:solidFill>
            </a:endParaRPr>
          </a:p>
        </p:txBody>
      </p:sp>
      <p:pic>
        <p:nvPicPr>
          <p:cNvPr id="6" name="Picture 5" descr="fra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650" y="2821868"/>
            <a:ext cx="1757256" cy="1757256"/>
          </a:xfrm>
          <a:prstGeom prst="rect">
            <a:avLst/>
          </a:prstGeom>
        </p:spPr>
      </p:pic>
    </p:spTree>
    <p:extLst>
      <p:ext uri="{BB962C8B-B14F-4D97-AF65-F5344CB8AC3E}">
        <p14:creationId xmlns:p14="http://schemas.microsoft.com/office/powerpoint/2010/main" val="30904108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222425" y="309500"/>
            <a:ext cx="4443000" cy="29793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PT" sz="2000" b="1">
                <a:solidFill>
                  <a:schemeClr val="dk2"/>
                </a:solidFill>
                <a:latin typeface="Titillium Web"/>
                <a:ea typeface="Titillium Web"/>
                <a:cs typeface="Titillium Web"/>
                <a:sym typeface="Titillium Web"/>
              </a:rPr>
              <a:t>As actividade de divulgação e apoio à educação no LIP… começarem antes do próprio LIP</a:t>
            </a:r>
            <a:endParaRPr sz="2000" b="1">
              <a:solidFill>
                <a:schemeClr val="dk2"/>
              </a:solidFill>
              <a:latin typeface="Titillium Web"/>
              <a:ea typeface="Titillium Web"/>
              <a:cs typeface="Titillium Web"/>
              <a:sym typeface="Titillium Web"/>
            </a:endParaRPr>
          </a:p>
        </p:txBody>
      </p:sp>
      <p:sp>
        <p:nvSpPr>
          <p:cNvPr id="107" name="Google Shape;107;p26"/>
          <p:cNvSpPr txBox="1"/>
          <p:nvPr/>
        </p:nvSpPr>
        <p:spPr>
          <a:xfrm>
            <a:off x="3519625" y="4462950"/>
            <a:ext cx="3966900" cy="4311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600" b="1" i="1">
              <a:solidFill>
                <a:srgbClr val="595959"/>
              </a:solidFill>
              <a:latin typeface="Titillium Web"/>
              <a:ea typeface="Titillium Web"/>
              <a:cs typeface="Titillium Web"/>
              <a:sym typeface="Titillium Web"/>
            </a:endParaRPr>
          </a:p>
        </p:txBody>
      </p:sp>
      <p:pic>
        <p:nvPicPr>
          <p:cNvPr id="108" name="Google Shape;108;p26"/>
          <p:cNvPicPr preferRelativeResize="0"/>
          <p:nvPr/>
        </p:nvPicPr>
        <p:blipFill>
          <a:blip r:embed="rId3">
            <a:alphaModFix/>
          </a:blip>
          <a:stretch>
            <a:fillRect/>
          </a:stretch>
        </p:blipFill>
        <p:spPr>
          <a:xfrm>
            <a:off x="5039960" y="0"/>
            <a:ext cx="4088791" cy="51109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7"/>
          <p:cNvPicPr preferRelativeResize="0"/>
          <p:nvPr/>
        </p:nvPicPr>
        <p:blipFill>
          <a:blip r:embed="rId3">
            <a:alphaModFix/>
          </a:blip>
          <a:stretch>
            <a:fillRect/>
          </a:stretch>
        </p:blipFill>
        <p:spPr>
          <a:xfrm>
            <a:off x="1695175" y="0"/>
            <a:ext cx="7448824" cy="5143500"/>
          </a:xfrm>
          <a:prstGeom prst="rect">
            <a:avLst/>
          </a:prstGeom>
          <a:noFill/>
          <a:ln>
            <a:noFill/>
          </a:ln>
        </p:spPr>
      </p:pic>
      <p:sp>
        <p:nvSpPr>
          <p:cNvPr id="114" name="Google Shape;114;p27"/>
          <p:cNvSpPr txBox="1">
            <a:spLocks noGrp="1"/>
          </p:cNvSpPr>
          <p:nvPr>
            <p:ph type="title" idx="4294967295"/>
          </p:nvPr>
        </p:nvSpPr>
        <p:spPr>
          <a:xfrm>
            <a:off x="0" y="0"/>
            <a:ext cx="1695300" cy="20718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pt-PT" sz="2400" b="1">
                <a:solidFill>
                  <a:schemeClr val="dk2"/>
                </a:solidFill>
                <a:latin typeface="Titillium Web"/>
                <a:ea typeface="Titillium Web"/>
                <a:cs typeface="Titillium Web"/>
                <a:sym typeface="Titillium Web"/>
              </a:rPr>
              <a:t>2012</a:t>
            </a:r>
            <a:endParaRPr sz="2400" b="1">
              <a:solidFill>
                <a:schemeClr val="dk2"/>
              </a:solidFill>
              <a:latin typeface="Titillium Web"/>
              <a:ea typeface="Titillium Web"/>
              <a:cs typeface="Titillium Web"/>
              <a:sym typeface="Titillium Web"/>
            </a:endParaRPr>
          </a:p>
          <a:p>
            <a:pPr marL="0" lvl="0" indent="0" algn="l" rtl="0">
              <a:lnSpc>
                <a:spcPct val="150000"/>
              </a:lnSpc>
              <a:spcBef>
                <a:spcPts val="0"/>
              </a:spcBef>
              <a:spcAft>
                <a:spcPts val="0"/>
              </a:spcAft>
              <a:buNone/>
            </a:pPr>
            <a:r>
              <a:rPr lang="pt-PT" sz="2400" b="1">
                <a:solidFill>
                  <a:schemeClr val="dk2"/>
                </a:solidFill>
                <a:latin typeface="Titillium Web"/>
                <a:ea typeface="Titillium Web"/>
                <a:cs typeface="Titillium Web"/>
                <a:sym typeface="Titillium Web"/>
              </a:rPr>
              <a:t>O momento mais mediático</a:t>
            </a:r>
            <a:endParaRPr sz="2400" b="1">
              <a:solidFill>
                <a:schemeClr val="dk2"/>
              </a:solidFill>
              <a:latin typeface="Titillium Web"/>
              <a:ea typeface="Titillium Web"/>
              <a:cs typeface="Titillium Web"/>
              <a:sym typeface="Titillium Web"/>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8"/>
          <p:cNvPicPr preferRelativeResize="0"/>
          <p:nvPr/>
        </p:nvPicPr>
        <p:blipFill>
          <a:blip r:embed="rId3">
            <a:alphaModFix/>
          </a:blip>
          <a:stretch>
            <a:fillRect/>
          </a:stretch>
        </p:blipFill>
        <p:spPr>
          <a:xfrm>
            <a:off x="1579275" y="0"/>
            <a:ext cx="7564726" cy="5143500"/>
          </a:xfrm>
          <a:prstGeom prst="rect">
            <a:avLst/>
          </a:prstGeom>
          <a:noFill/>
          <a:ln>
            <a:noFill/>
          </a:ln>
        </p:spPr>
      </p:pic>
      <p:sp>
        <p:nvSpPr>
          <p:cNvPr id="120" name="Google Shape;120;p28"/>
          <p:cNvSpPr txBox="1">
            <a:spLocks noGrp="1"/>
          </p:cNvSpPr>
          <p:nvPr>
            <p:ph type="title" idx="4294967295"/>
          </p:nvPr>
        </p:nvSpPr>
        <p:spPr>
          <a:xfrm>
            <a:off x="0" y="0"/>
            <a:ext cx="1695300" cy="20718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pt-PT" sz="2400" b="1">
                <a:solidFill>
                  <a:schemeClr val="dk2"/>
                </a:solidFill>
                <a:latin typeface="Titillium Web"/>
                <a:ea typeface="Titillium Web"/>
                <a:cs typeface="Titillium Web"/>
                <a:sym typeface="Titillium Web"/>
              </a:rPr>
              <a:t>2012</a:t>
            </a:r>
            <a:endParaRPr sz="2400" b="1">
              <a:solidFill>
                <a:schemeClr val="dk2"/>
              </a:solidFill>
              <a:latin typeface="Titillium Web"/>
              <a:ea typeface="Titillium Web"/>
              <a:cs typeface="Titillium Web"/>
              <a:sym typeface="Titillium Web"/>
            </a:endParaRPr>
          </a:p>
          <a:p>
            <a:pPr marL="0" lvl="0" indent="0" algn="l" rtl="0">
              <a:lnSpc>
                <a:spcPct val="150000"/>
              </a:lnSpc>
              <a:spcBef>
                <a:spcPts val="0"/>
              </a:spcBef>
              <a:spcAft>
                <a:spcPts val="0"/>
              </a:spcAft>
              <a:buNone/>
            </a:pPr>
            <a:r>
              <a:rPr lang="pt-PT" sz="2400" b="1">
                <a:solidFill>
                  <a:schemeClr val="dk2"/>
                </a:solidFill>
                <a:latin typeface="Titillium Web"/>
                <a:ea typeface="Titillium Web"/>
                <a:cs typeface="Titillium Web"/>
                <a:sym typeface="Titillium Web"/>
              </a:rPr>
              <a:t>O momento mais mediático</a:t>
            </a:r>
            <a:endParaRPr sz="2400" b="1">
              <a:solidFill>
                <a:schemeClr val="dk2"/>
              </a:solidFill>
              <a:latin typeface="Titillium Web"/>
              <a:ea typeface="Titillium Web"/>
              <a:cs typeface="Titillium Web"/>
              <a:sym typeface="Titillium Web"/>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a:off x="92050" y="217325"/>
            <a:ext cx="8520600" cy="72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2016: Gabinete de comunicação do LIP</a:t>
            </a:r>
            <a:endParaRPr sz="2400" b="1">
              <a:solidFill>
                <a:schemeClr val="dk2"/>
              </a:solidFill>
              <a:latin typeface="Titillium Web"/>
              <a:ea typeface="Titillium Web"/>
              <a:cs typeface="Titillium Web"/>
              <a:sym typeface="Titillium Web"/>
            </a:endParaRPr>
          </a:p>
        </p:txBody>
      </p:sp>
      <p:sp>
        <p:nvSpPr>
          <p:cNvPr id="126" name="Google Shape;126;p29"/>
          <p:cNvSpPr txBox="1"/>
          <p:nvPr/>
        </p:nvSpPr>
        <p:spPr>
          <a:xfrm>
            <a:off x="3519625" y="4462950"/>
            <a:ext cx="3966900" cy="4311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600" b="1" i="1">
              <a:solidFill>
                <a:srgbClr val="595959"/>
              </a:solidFill>
              <a:latin typeface="Titillium Web"/>
              <a:ea typeface="Titillium Web"/>
              <a:cs typeface="Titillium Web"/>
              <a:sym typeface="Titillium Web"/>
            </a:endParaRPr>
          </a:p>
        </p:txBody>
      </p:sp>
      <p:pic>
        <p:nvPicPr>
          <p:cNvPr id="127" name="Google Shape;127;p29"/>
          <p:cNvPicPr preferRelativeResize="0"/>
          <p:nvPr/>
        </p:nvPicPr>
        <p:blipFill rotWithShape="1">
          <a:blip r:embed="rId3">
            <a:alphaModFix/>
          </a:blip>
          <a:srcRect t="14160" b="19574"/>
          <a:stretch/>
        </p:blipFill>
        <p:spPr>
          <a:xfrm>
            <a:off x="3" y="1202576"/>
            <a:ext cx="8906477" cy="391937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30"/>
          <p:cNvPicPr preferRelativeResize="0"/>
          <p:nvPr/>
        </p:nvPicPr>
        <p:blipFill>
          <a:blip r:embed="rId3">
            <a:alphaModFix/>
          </a:blip>
          <a:stretch>
            <a:fillRect/>
          </a:stretch>
        </p:blipFill>
        <p:spPr>
          <a:xfrm>
            <a:off x="6585432" y="0"/>
            <a:ext cx="2558569" cy="5143499"/>
          </a:xfrm>
          <a:prstGeom prst="rect">
            <a:avLst/>
          </a:prstGeom>
          <a:noFill/>
          <a:ln>
            <a:noFill/>
          </a:ln>
        </p:spPr>
      </p:pic>
      <p:sp>
        <p:nvSpPr>
          <p:cNvPr id="133" name="Google Shape;133;p30"/>
          <p:cNvSpPr txBox="1">
            <a:spLocks noGrp="1"/>
          </p:cNvSpPr>
          <p:nvPr>
            <p:ph type="title"/>
          </p:nvPr>
        </p:nvSpPr>
        <p:spPr>
          <a:xfrm>
            <a:off x="92050" y="908899"/>
            <a:ext cx="6027300" cy="213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64A93"/>
              </a:buClr>
              <a:buSzPts val="1800"/>
              <a:buFont typeface="Titillium Web"/>
              <a:buChar char="●"/>
            </a:pPr>
            <a:r>
              <a:rPr lang="pt-PT" sz="1800" b="1">
                <a:solidFill>
                  <a:srgbClr val="164A93"/>
                </a:solidFill>
                <a:latin typeface="Titillium Web"/>
                <a:ea typeface="Titillium Web"/>
                <a:cs typeface="Titillium Web"/>
                <a:sym typeface="Titillium Web"/>
              </a:rPr>
              <a:t>Estratégia de Comunicação do LIP</a:t>
            </a:r>
            <a:endParaRPr sz="1800" b="1">
              <a:solidFill>
                <a:srgbClr val="164A93"/>
              </a:solidFill>
              <a:latin typeface="Titillium Web"/>
              <a:ea typeface="Titillium Web"/>
              <a:cs typeface="Titillium Web"/>
              <a:sym typeface="Titillium Web"/>
            </a:endParaRPr>
          </a:p>
          <a:p>
            <a:pPr marL="0" lvl="0" indent="0" algn="l" rtl="0">
              <a:spcBef>
                <a:spcPts val="0"/>
              </a:spcBef>
              <a:spcAft>
                <a:spcPts val="0"/>
              </a:spcAft>
              <a:buSzPts val="990"/>
              <a:buNone/>
            </a:pPr>
            <a:r>
              <a:rPr lang="pt-PT" sz="1400">
                <a:solidFill>
                  <a:srgbClr val="164A93"/>
                </a:solidFill>
                <a:latin typeface="Titillium Web"/>
                <a:ea typeface="Titillium Web"/>
                <a:cs typeface="Titillium Web"/>
                <a:sym typeface="Titillium Web"/>
              </a:rPr>
              <a:t>            O guia para a comunicação e o perfil público do laboratório</a:t>
            </a:r>
            <a:endParaRPr sz="1400">
              <a:solidFill>
                <a:srgbClr val="164A93"/>
              </a:solidFill>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r>
              <a:rPr lang="pt-PT" sz="1400">
                <a:solidFill>
                  <a:srgbClr val="164A93"/>
                </a:solidFill>
                <a:latin typeface="Titillium Web"/>
                <a:ea typeface="Titillium Web"/>
                <a:cs typeface="Titillium Web"/>
                <a:sym typeface="Titillium Web"/>
              </a:rPr>
              <a:t>            </a:t>
            </a:r>
            <a:r>
              <a:rPr lang="pt-PT" sz="1400" u="sng">
                <a:solidFill>
                  <a:schemeClr val="hlink"/>
                </a:solidFill>
                <a:latin typeface="Titillium Web"/>
                <a:ea typeface="Titillium Web"/>
                <a:cs typeface="Titillium Web"/>
                <a:sym typeface="Titillium Web"/>
                <a:hlinkClick r:id="rId4"/>
              </a:rPr>
              <a:t>https://www.lip.pt/eco/documents/CommStrategy.pdf</a:t>
            </a:r>
            <a:endParaRPr sz="1400" u="sng">
              <a:solidFill>
                <a:schemeClr val="hlink"/>
              </a:solidFill>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endParaRPr sz="1400" u="sng">
              <a:solidFill>
                <a:schemeClr val="hlink"/>
              </a:solidFill>
              <a:latin typeface="Titillium Web"/>
              <a:ea typeface="Titillium Web"/>
              <a:cs typeface="Titillium Web"/>
              <a:sym typeface="Titillium Web"/>
            </a:endParaRPr>
          </a:p>
          <a:p>
            <a:pPr marL="457200" lvl="0" indent="-342900" algn="l" rtl="0">
              <a:spcBef>
                <a:spcPts val="0"/>
              </a:spcBef>
              <a:spcAft>
                <a:spcPts val="0"/>
              </a:spcAft>
              <a:buClr>
                <a:srgbClr val="164A93"/>
              </a:buClr>
              <a:buSzPts val="1800"/>
              <a:buFont typeface="Titillium Web"/>
              <a:buChar char="●"/>
            </a:pPr>
            <a:r>
              <a:rPr lang="pt-PT" sz="1800" b="1">
                <a:solidFill>
                  <a:srgbClr val="164A93"/>
                </a:solidFill>
                <a:latin typeface="Titillium Web"/>
                <a:ea typeface="Titillium Web"/>
                <a:cs typeface="Titillium Web"/>
                <a:sym typeface="Titillium Web"/>
              </a:rPr>
              <a:t>Clareza, alinhamento de estratégias, coerência</a:t>
            </a:r>
            <a:endParaRPr sz="1800" b="1">
              <a:solidFill>
                <a:srgbClr val="164A93"/>
              </a:solidFill>
              <a:latin typeface="Titillium Web"/>
              <a:ea typeface="Titillium Web"/>
              <a:cs typeface="Titillium Web"/>
              <a:sym typeface="Titillium Web"/>
            </a:endParaRPr>
          </a:p>
          <a:p>
            <a:pPr marL="0" lvl="0" indent="0" algn="l" rtl="0">
              <a:spcBef>
                <a:spcPts val="0"/>
              </a:spcBef>
              <a:spcAft>
                <a:spcPts val="0"/>
              </a:spcAft>
              <a:buSzPts val="990"/>
              <a:buNone/>
            </a:pPr>
            <a:endParaRPr sz="1400" b="1">
              <a:solidFill>
                <a:srgbClr val="164A93"/>
              </a:solidFill>
              <a:latin typeface="Titillium Web"/>
              <a:ea typeface="Titillium Web"/>
              <a:cs typeface="Titillium Web"/>
              <a:sym typeface="Titillium Web"/>
            </a:endParaRPr>
          </a:p>
          <a:p>
            <a:pPr marL="0" lvl="0" indent="0" algn="l" rtl="0">
              <a:spcBef>
                <a:spcPts val="0"/>
              </a:spcBef>
              <a:spcAft>
                <a:spcPts val="0"/>
              </a:spcAft>
              <a:buSzPts val="990"/>
              <a:buNone/>
            </a:pPr>
            <a:endParaRPr sz="1400" b="1">
              <a:solidFill>
                <a:srgbClr val="164A93"/>
              </a:solidFill>
              <a:latin typeface="Titillium Web"/>
              <a:ea typeface="Titillium Web"/>
              <a:cs typeface="Titillium Web"/>
              <a:sym typeface="Titillium Web"/>
            </a:endParaRPr>
          </a:p>
          <a:p>
            <a:pPr marL="457200" lvl="0" indent="-342900" algn="l" rtl="0">
              <a:spcBef>
                <a:spcPts val="0"/>
              </a:spcBef>
              <a:spcAft>
                <a:spcPts val="0"/>
              </a:spcAft>
              <a:buClr>
                <a:srgbClr val="164A93"/>
              </a:buClr>
              <a:buSzPts val="1800"/>
              <a:buFont typeface="Titillium Web"/>
              <a:buChar char="●"/>
            </a:pPr>
            <a:r>
              <a:rPr lang="pt-PT" sz="1800" b="1">
                <a:solidFill>
                  <a:srgbClr val="164A93"/>
                </a:solidFill>
                <a:latin typeface="Titillium Web"/>
                <a:ea typeface="Titillium Web"/>
                <a:cs typeface="Titillium Web"/>
                <a:sym typeface="Titillium Web"/>
              </a:rPr>
              <a:t>Públicos prioritários</a:t>
            </a:r>
            <a:endParaRPr sz="1800" b="1">
              <a:solidFill>
                <a:srgbClr val="164A93"/>
              </a:solidFill>
              <a:latin typeface="Titillium Web"/>
              <a:ea typeface="Titillium Web"/>
              <a:cs typeface="Titillium Web"/>
              <a:sym typeface="Titillium Web"/>
            </a:endParaRPr>
          </a:p>
          <a:p>
            <a:pPr marL="0" lvl="0" indent="0" algn="l" rtl="0">
              <a:spcBef>
                <a:spcPts val="0"/>
              </a:spcBef>
              <a:spcAft>
                <a:spcPts val="0"/>
              </a:spcAft>
              <a:buSzPts val="990"/>
              <a:buNone/>
            </a:pPr>
            <a:endParaRPr sz="1800" b="1">
              <a:solidFill>
                <a:srgbClr val="164A93"/>
              </a:solidFill>
              <a:latin typeface="Titillium Web"/>
              <a:ea typeface="Titillium Web"/>
              <a:cs typeface="Titillium Web"/>
              <a:sym typeface="Titillium Web"/>
            </a:endParaRPr>
          </a:p>
          <a:p>
            <a:pPr marL="0" lvl="0" indent="0" algn="l" rtl="0">
              <a:spcBef>
                <a:spcPts val="0"/>
              </a:spcBef>
              <a:spcAft>
                <a:spcPts val="0"/>
              </a:spcAft>
              <a:buClr>
                <a:schemeClr val="dk1"/>
              </a:buClr>
              <a:buSzPts val="990"/>
              <a:buFont typeface="Arial"/>
              <a:buNone/>
            </a:pPr>
            <a:endParaRPr sz="1800" b="1">
              <a:solidFill>
                <a:srgbClr val="164A93"/>
              </a:solidFill>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endParaRPr sz="1400" u="sng">
              <a:solidFill>
                <a:schemeClr val="hlink"/>
              </a:solidFill>
              <a:latin typeface="Titillium Web"/>
              <a:ea typeface="Titillium Web"/>
              <a:cs typeface="Titillium Web"/>
              <a:sym typeface="Titillium Web"/>
            </a:endParaRPr>
          </a:p>
          <a:p>
            <a:pPr marL="0" lvl="0" indent="0" algn="l" rtl="0">
              <a:lnSpc>
                <a:spcPct val="115000"/>
              </a:lnSpc>
              <a:spcBef>
                <a:spcPts val="0"/>
              </a:spcBef>
              <a:spcAft>
                <a:spcPts val="0"/>
              </a:spcAft>
              <a:buSzPts val="1100"/>
              <a:buNone/>
            </a:pPr>
            <a:endParaRPr sz="1400" u="sng">
              <a:solidFill>
                <a:schemeClr val="hlink"/>
              </a:solidFill>
              <a:latin typeface="Titillium Web"/>
              <a:ea typeface="Titillium Web"/>
              <a:cs typeface="Titillium Web"/>
              <a:sym typeface="Titillium Web"/>
            </a:endParaRPr>
          </a:p>
          <a:p>
            <a:pPr marL="0" lvl="0" indent="0" algn="l" rtl="0">
              <a:lnSpc>
                <a:spcPct val="115000"/>
              </a:lnSpc>
              <a:spcBef>
                <a:spcPts val="0"/>
              </a:spcBef>
              <a:spcAft>
                <a:spcPts val="0"/>
              </a:spcAft>
              <a:buClr>
                <a:schemeClr val="dk1"/>
              </a:buClr>
              <a:buSzPts val="1100"/>
              <a:buFont typeface="Arial"/>
              <a:buNone/>
            </a:pPr>
            <a:endParaRPr sz="1400" u="sng">
              <a:solidFill>
                <a:schemeClr val="hlink"/>
              </a:solidFill>
              <a:latin typeface="Titillium Web"/>
              <a:ea typeface="Titillium Web"/>
              <a:cs typeface="Titillium Web"/>
              <a:sym typeface="Titillium Web"/>
            </a:endParaRPr>
          </a:p>
          <a:p>
            <a:pPr marL="0" lvl="0" indent="0" algn="l" rtl="0">
              <a:spcBef>
                <a:spcPts val="0"/>
              </a:spcBef>
              <a:spcAft>
                <a:spcPts val="0"/>
              </a:spcAft>
              <a:buSzPts val="990"/>
              <a:buNone/>
            </a:pPr>
            <a:endParaRPr sz="1600">
              <a:solidFill>
                <a:srgbClr val="164A93"/>
              </a:solidFill>
              <a:latin typeface="Titillium Web"/>
              <a:ea typeface="Titillium Web"/>
              <a:cs typeface="Titillium Web"/>
              <a:sym typeface="Titillium Web"/>
            </a:endParaRPr>
          </a:p>
        </p:txBody>
      </p:sp>
      <p:sp>
        <p:nvSpPr>
          <p:cNvPr id="134" name="Google Shape;134;p30"/>
          <p:cNvSpPr txBox="1">
            <a:spLocks noGrp="1"/>
          </p:cNvSpPr>
          <p:nvPr>
            <p:ph type="title"/>
          </p:nvPr>
        </p:nvSpPr>
        <p:spPr>
          <a:xfrm>
            <a:off x="92050" y="86925"/>
            <a:ext cx="8520600" cy="72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2016: Gabinete de comunicação do LIP</a:t>
            </a:r>
            <a:endParaRPr sz="2400" b="1">
              <a:solidFill>
                <a:schemeClr val="dk2"/>
              </a:solidFill>
              <a:latin typeface="Titillium Web"/>
              <a:ea typeface="Titillium Web"/>
              <a:cs typeface="Titillium Web"/>
              <a:sym typeface="Titillium Web"/>
            </a:endParaRPr>
          </a:p>
        </p:txBody>
      </p:sp>
      <p:sp>
        <p:nvSpPr>
          <p:cNvPr id="135" name="Google Shape;135;p30"/>
          <p:cNvSpPr/>
          <p:nvPr/>
        </p:nvSpPr>
        <p:spPr>
          <a:xfrm>
            <a:off x="864550" y="3045975"/>
            <a:ext cx="1973700" cy="854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PT" b="1">
                <a:solidFill>
                  <a:srgbClr val="164A93"/>
                </a:solidFill>
              </a:rPr>
              <a:t>Comunicação</a:t>
            </a:r>
            <a:endParaRPr b="1">
              <a:solidFill>
                <a:srgbClr val="164A93"/>
              </a:solidFill>
            </a:endParaRPr>
          </a:p>
          <a:p>
            <a:pPr marL="0" lvl="0" indent="0" algn="ctr" rtl="0">
              <a:spcBef>
                <a:spcPts val="0"/>
              </a:spcBef>
              <a:spcAft>
                <a:spcPts val="0"/>
              </a:spcAft>
              <a:buNone/>
            </a:pPr>
            <a:r>
              <a:rPr lang="pt-PT" b="1">
                <a:solidFill>
                  <a:srgbClr val="164A93"/>
                </a:solidFill>
              </a:rPr>
              <a:t>interna</a:t>
            </a:r>
            <a:endParaRPr b="1">
              <a:solidFill>
                <a:srgbClr val="164A93"/>
              </a:solidFill>
            </a:endParaRPr>
          </a:p>
        </p:txBody>
      </p:sp>
      <p:sp>
        <p:nvSpPr>
          <p:cNvPr id="136" name="Google Shape;136;p30"/>
          <p:cNvSpPr/>
          <p:nvPr/>
        </p:nvSpPr>
        <p:spPr>
          <a:xfrm>
            <a:off x="2888625" y="3045975"/>
            <a:ext cx="1973700" cy="854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PT" b="1">
                <a:solidFill>
                  <a:srgbClr val="164A93"/>
                </a:solidFill>
              </a:rPr>
              <a:t>Estudantes </a:t>
            </a:r>
            <a:endParaRPr b="1">
              <a:solidFill>
                <a:srgbClr val="164A93"/>
              </a:solidFill>
            </a:endParaRPr>
          </a:p>
          <a:p>
            <a:pPr marL="0" lvl="0" indent="0" algn="ctr" rtl="0">
              <a:spcBef>
                <a:spcPts val="0"/>
              </a:spcBef>
              <a:spcAft>
                <a:spcPts val="0"/>
              </a:spcAft>
              <a:buNone/>
            </a:pPr>
            <a:r>
              <a:rPr lang="pt-PT" b="1">
                <a:solidFill>
                  <a:srgbClr val="164A93"/>
                </a:solidFill>
              </a:rPr>
              <a:t>Física e Engenharia</a:t>
            </a:r>
            <a:endParaRPr b="1">
              <a:solidFill>
                <a:srgbClr val="164A93"/>
              </a:solidFill>
            </a:endParaRPr>
          </a:p>
        </p:txBody>
      </p:sp>
      <p:sp>
        <p:nvSpPr>
          <p:cNvPr id="137" name="Google Shape;137;p30"/>
          <p:cNvSpPr/>
          <p:nvPr/>
        </p:nvSpPr>
        <p:spPr>
          <a:xfrm>
            <a:off x="857052" y="3976750"/>
            <a:ext cx="1973700" cy="854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PT" b="1">
                <a:solidFill>
                  <a:srgbClr val="164A93"/>
                </a:solidFill>
              </a:rPr>
              <a:t>Associados do LIP (FCT, UL, UC, UM...)</a:t>
            </a:r>
            <a:endParaRPr b="1">
              <a:solidFill>
                <a:srgbClr val="164A93"/>
              </a:solidFill>
            </a:endParaRPr>
          </a:p>
        </p:txBody>
      </p:sp>
      <p:sp>
        <p:nvSpPr>
          <p:cNvPr id="138" name="Google Shape;138;p30"/>
          <p:cNvSpPr/>
          <p:nvPr/>
        </p:nvSpPr>
        <p:spPr>
          <a:xfrm>
            <a:off x="2888621" y="3976750"/>
            <a:ext cx="1973700" cy="854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PT" b="1">
                <a:solidFill>
                  <a:srgbClr val="164A93"/>
                </a:solidFill>
              </a:rPr>
              <a:t>Comunidade </a:t>
            </a:r>
            <a:endParaRPr b="1">
              <a:solidFill>
                <a:srgbClr val="164A93"/>
              </a:solidFill>
            </a:endParaRPr>
          </a:p>
          <a:p>
            <a:pPr marL="0" lvl="0" indent="0" algn="ctr" rtl="0">
              <a:spcBef>
                <a:spcPts val="0"/>
              </a:spcBef>
              <a:spcAft>
                <a:spcPts val="0"/>
              </a:spcAft>
              <a:buNone/>
            </a:pPr>
            <a:r>
              <a:rPr lang="pt-PT" b="1">
                <a:solidFill>
                  <a:srgbClr val="164A93"/>
                </a:solidFill>
              </a:rPr>
              <a:t>escolar</a:t>
            </a:r>
            <a:endParaRPr b="1">
              <a:solidFill>
                <a:srgbClr val="164A93"/>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1"/>
          <p:cNvSpPr txBox="1">
            <a:spLocks noGrp="1"/>
          </p:cNvSpPr>
          <p:nvPr>
            <p:ph type="title"/>
          </p:nvPr>
        </p:nvSpPr>
        <p:spPr>
          <a:xfrm>
            <a:off x="298625" y="846650"/>
            <a:ext cx="5033100" cy="7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1800" b="1">
                <a:solidFill>
                  <a:srgbClr val="164A93"/>
                </a:solidFill>
                <a:latin typeface="Titillium Web"/>
                <a:ea typeface="Titillium Web"/>
                <a:cs typeface="Titillium Web"/>
                <a:sym typeface="Titillium Web"/>
              </a:rPr>
              <a:t>O LIP perdeu três do seus fundadores </a:t>
            </a:r>
            <a:endParaRPr sz="1800" b="1">
              <a:solidFill>
                <a:srgbClr val="164A93"/>
              </a:solidFill>
              <a:latin typeface="Titillium Web"/>
              <a:ea typeface="Titillium Web"/>
              <a:cs typeface="Titillium Web"/>
              <a:sym typeface="Titillium Web"/>
            </a:endParaRPr>
          </a:p>
          <a:p>
            <a:pPr marL="0" lvl="0" indent="0" algn="l" rtl="0">
              <a:spcBef>
                <a:spcPts val="0"/>
              </a:spcBef>
              <a:spcAft>
                <a:spcPts val="0"/>
              </a:spcAft>
              <a:buNone/>
            </a:pPr>
            <a:r>
              <a:rPr lang="pt-PT" sz="1800" b="1">
                <a:solidFill>
                  <a:srgbClr val="164A93"/>
                </a:solidFill>
                <a:latin typeface="Titillium Web"/>
                <a:ea typeface="Titillium Web"/>
                <a:cs typeface="Titillium Web"/>
                <a:sym typeface="Titillium Web"/>
              </a:rPr>
              <a:t>e directores</a:t>
            </a:r>
            <a:endParaRPr sz="1800" b="1">
              <a:solidFill>
                <a:srgbClr val="164A93"/>
              </a:solidFill>
              <a:latin typeface="Titillium Web"/>
              <a:ea typeface="Titillium Web"/>
              <a:cs typeface="Titillium Web"/>
              <a:sym typeface="Titillium Web"/>
            </a:endParaRPr>
          </a:p>
        </p:txBody>
      </p:sp>
      <p:pic>
        <p:nvPicPr>
          <p:cNvPr id="144" name="Google Shape;144;p31"/>
          <p:cNvPicPr preferRelativeResize="0"/>
          <p:nvPr/>
        </p:nvPicPr>
        <p:blipFill rotWithShape="1">
          <a:blip r:embed="rId3">
            <a:alphaModFix/>
          </a:blip>
          <a:srcRect l="44766"/>
          <a:stretch/>
        </p:blipFill>
        <p:spPr>
          <a:xfrm>
            <a:off x="592837" y="1643596"/>
            <a:ext cx="1168674" cy="1189675"/>
          </a:xfrm>
          <a:prstGeom prst="rect">
            <a:avLst/>
          </a:prstGeom>
          <a:noFill/>
          <a:ln>
            <a:noFill/>
          </a:ln>
        </p:spPr>
      </p:pic>
      <p:pic>
        <p:nvPicPr>
          <p:cNvPr id="145" name="Google Shape;145;p31"/>
          <p:cNvPicPr preferRelativeResize="0"/>
          <p:nvPr/>
        </p:nvPicPr>
        <p:blipFill rotWithShape="1">
          <a:blip r:embed="rId4">
            <a:alphaModFix/>
          </a:blip>
          <a:srcRect t="7527" b="14946"/>
          <a:stretch/>
        </p:blipFill>
        <p:spPr>
          <a:xfrm>
            <a:off x="2003441" y="1643600"/>
            <a:ext cx="1168675" cy="1171600"/>
          </a:xfrm>
          <a:prstGeom prst="rect">
            <a:avLst/>
          </a:prstGeom>
          <a:noFill/>
          <a:ln>
            <a:noFill/>
          </a:ln>
        </p:spPr>
      </p:pic>
      <p:pic>
        <p:nvPicPr>
          <p:cNvPr id="146" name="Google Shape;146;p31"/>
          <p:cNvPicPr preferRelativeResize="0"/>
          <p:nvPr/>
        </p:nvPicPr>
        <p:blipFill rotWithShape="1">
          <a:blip r:embed="rId5">
            <a:alphaModFix/>
          </a:blip>
          <a:srcRect l="24544" t="15538" r="27656" b="33812"/>
          <a:stretch/>
        </p:blipFill>
        <p:spPr>
          <a:xfrm>
            <a:off x="3479525" y="1643588"/>
            <a:ext cx="1168675" cy="1171618"/>
          </a:xfrm>
          <a:prstGeom prst="rect">
            <a:avLst/>
          </a:prstGeom>
          <a:noFill/>
          <a:ln>
            <a:noFill/>
          </a:ln>
        </p:spPr>
      </p:pic>
      <p:sp>
        <p:nvSpPr>
          <p:cNvPr id="147" name="Google Shape;147;p31"/>
          <p:cNvSpPr txBox="1">
            <a:spLocks noGrp="1"/>
          </p:cNvSpPr>
          <p:nvPr>
            <p:ph type="body" idx="1"/>
          </p:nvPr>
        </p:nvSpPr>
        <p:spPr>
          <a:xfrm>
            <a:off x="0" y="2742900"/>
            <a:ext cx="1847700" cy="7245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pt-PT" sz="1400" b="1" i="1">
                <a:latin typeface="Titillium Web"/>
                <a:ea typeface="Titillium Web"/>
                <a:cs typeface="Titillium Web"/>
                <a:sym typeface="Titillium Web"/>
              </a:rPr>
              <a:t>José Mariano Gago</a:t>
            </a:r>
            <a:endParaRPr sz="1400" b="1" i="1">
              <a:latin typeface="Titillium Web"/>
              <a:ea typeface="Titillium Web"/>
              <a:cs typeface="Titillium Web"/>
              <a:sym typeface="Titillium Web"/>
            </a:endParaRPr>
          </a:p>
          <a:p>
            <a:pPr marL="0" lvl="0" indent="0" algn="r" rtl="0">
              <a:spcBef>
                <a:spcPts val="0"/>
              </a:spcBef>
              <a:spcAft>
                <a:spcPts val="0"/>
              </a:spcAft>
              <a:buNone/>
            </a:pPr>
            <a:r>
              <a:rPr lang="pt-PT" sz="1400" b="1" i="1">
                <a:latin typeface="Titillium Web"/>
                <a:ea typeface="Titillium Web"/>
                <a:cs typeface="Titillium Web"/>
                <a:sym typeface="Titillium Web"/>
              </a:rPr>
              <a:t>1948-2015</a:t>
            </a:r>
            <a:endParaRPr sz="1400" b="1" i="1">
              <a:latin typeface="Titillium Web"/>
              <a:ea typeface="Titillium Web"/>
              <a:cs typeface="Titillium Web"/>
              <a:sym typeface="Titillium Web"/>
            </a:endParaRPr>
          </a:p>
        </p:txBody>
      </p:sp>
      <p:sp>
        <p:nvSpPr>
          <p:cNvPr id="148" name="Google Shape;148;p31"/>
          <p:cNvSpPr txBox="1">
            <a:spLocks noGrp="1"/>
          </p:cNvSpPr>
          <p:nvPr>
            <p:ph type="body" idx="1"/>
          </p:nvPr>
        </p:nvSpPr>
        <p:spPr>
          <a:xfrm>
            <a:off x="1707371" y="2746644"/>
            <a:ext cx="1757100" cy="724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pt-PT" sz="1400" b="1" i="1">
                <a:latin typeface="Titillium Web"/>
                <a:ea typeface="Titillium Web"/>
                <a:cs typeface="Titillium Web"/>
                <a:sym typeface="Titillium Web"/>
              </a:rPr>
              <a:t>Gaspar Barreira</a:t>
            </a:r>
            <a:endParaRPr sz="1400" b="1" i="1">
              <a:latin typeface="Titillium Web"/>
              <a:ea typeface="Titillium Web"/>
              <a:cs typeface="Titillium Web"/>
              <a:sym typeface="Titillium Web"/>
            </a:endParaRPr>
          </a:p>
          <a:p>
            <a:pPr marL="0" lvl="0" indent="0" algn="ctr" rtl="0">
              <a:spcBef>
                <a:spcPts val="0"/>
              </a:spcBef>
              <a:spcAft>
                <a:spcPts val="0"/>
              </a:spcAft>
              <a:buNone/>
            </a:pPr>
            <a:r>
              <a:rPr lang="pt-PT" sz="1400" b="1" i="1">
                <a:latin typeface="Titillium Web"/>
                <a:ea typeface="Titillium Web"/>
                <a:cs typeface="Titillium Web"/>
                <a:sym typeface="Titillium Web"/>
              </a:rPr>
              <a:t>1940-2019</a:t>
            </a:r>
            <a:endParaRPr sz="1400" b="1" i="1">
              <a:latin typeface="Titillium Web"/>
              <a:ea typeface="Titillium Web"/>
              <a:cs typeface="Titillium Web"/>
              <a:sym typeface="Titillium Web"/>
            </a:endParaRPr>
          </a:p>
        </p:txBody>
      </p:sp>
      <p:sp>
        <p:nvSpPr>
          <p:cNvPr id="149" name="Google Shape;149;p31"/>
          <p:cNvSpPr txBox="1">
            <a:spLocks noGrp="1"/>
          </p:cNvSpPr>
          <p:nvPr>
            <p:ph type="body" idx="1"/>
          </p:nvPr>
        </p:nvSpPr>
        <p:spPr>
          <a:xfrm>
            <a:off x="3417814" y="2746656"/>
            <a:ext cx="1847700" cy="72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t-PT" sz="1400" b="1" i="1">
                <a:latin typeface="Titillium Web"/>
                <a:ea typeface="Titillium Web"/>
                <a:cs typeface="Titillium Web"/>
                <a:sym typeface="Titillium Web"/>
              </a:rPr>
              <a:t>Armando Policarpo</a:t>
            </a:r>
            <a:endParaRPr sz="1400" b="1" i="1">
              <a:latin typeface="Titillium Web"/>
              <a:ea typeface="Titillium Web"/>
              <a:cs typeface="Titillium Web"/>
              <a:sym typeface="Titillium Web"/>
            </a:endParaRPr>
          </a:p>
          <a:p>
            <a:pPr marL="0" lvl="0" indent="0" algn="l" rtl="0">
              <a:spcBef>
                <a:spcPts val="0"/>
              </a:spcBef>
              <a:spcAft>
                <a:spcPts val="0"/>
              </a:spcAft>
              <a:buNone/>
            </a:pPr>
            <a:r>
              <a:rPr lang="pt-PT" sz="1400" b="1" i="1">
                <a:latin typeface="Titillium Web"/>
                <a:ea typeface="Titillium Web"/>
                <a:cs typeface="Titillium Web"/>
                <a:sym typeface="Titillium Web"/>
              </a:rPr>
              <a:t>1935-2021</a:t>
            </a:r>
            <a:endParaRPr sz="1400" b="1" i="1">
              <a:latin typeface="Titillium Web"/>
              <a:ea typeface="Titillium Web"/>
              <a:cs typeface="Titillium Web"/>
              <a:sym typeface="Titillium Web"/>
            </a:endParaRPr>
          </a:p>
        </p:txBody>
      </p:sp>
      <p:sp>
        <p:nvSpPr>
          <p:cNvPr id="150" name="Google Shape;150;p31"/>
          <p:cNvSpPr txBox="1">
            <a:spLocks noGrp="1"/>
          </p:cNvSpPr>
          <p:nvPr>
            <p:ph type="title"/>
          </p:nvPr>
        </p:nvSpPr>
        <p:spPr>
          <a:xfrm>
            <a:off x="5824475" y="1019800"/>
            <a:ext cx="32166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t-PT" sz="1800" b="1">
                <a:solidFill>
                  <a:srgbClr val="164A93"/>
                </a:solidFill>
                <a:latin typeface="Titillium Web"/>
                <a:ea typeface="Titillium Web"/>
                <a:cs typeface="Titillium Web"/>
                <a:sym typeface="Titillium Web"/>
              </a:rPr>
              <a:t>Avaliações, financiamento, emprego científico</a:t>
            </a:r>
            <a:endParaRPr sz="1800" b="1">
              <a:solidFill>
                <a:srgbClr val="164A93"/>
              </a:solidFill>
              <a:latin typeface="Titillium Web"/>
              <a:ea typeface="Titillium Web"/>
              <a:cs typeface="Titillium Web"/>
              <a:sym typeface="Titillium Web"/>
            </a:endParaRPr>
          </a:p>
        </p:txBody>
      </p:sp>
      <p:sp>
        <p:nvSpPr>
          <p:cNvPr id="151" name="Google Shape;151;p31"/>
          <p:cNvSpPr txBox="1"/>
          <p:nvPr/>
        </p:nvSpPr>
        <p:spPr>
          <a:xfrm>
            <a:off x="5824475" y="1750950"/>
            <a:ext cx="2996700" cy="268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PT" sz="1300" i="1">
                <a:solidFill>
                  <a:schemeClr val="dk2"/>
                </a:solidFill>
                <a:latin typeface="Titillium Web"/>
                <a:ea typeface="Titillium Web"/>
                <a:cs typeface="Titillium Web"/>
                <a:sym typeface="Titillium Web"/>
              </a:rPr>
              <a:t>“The plans of LIP for the future are all excellent, with an overall coordinating role of all particle physics in Portugal. This is essential to be able to have critical mass and to increase the visibility of Portuguese particle physics in large international collaborations. Applications of particle physics to society, such as medical (...) and other areas of science (...) are also very strong, and LIP should be commended for this strategy.” </a:t>
            </a:r>
            <a:endParaRPr sz="1300" i="1">
              <a:solidFill>
                <a:schemeClr val="dk2"/>
              </a:solidFill>
              <a:latin typeface="Titillium Web"/>
              <a:ea typeface="Titillium Web"/>
              <a:cs typeface="Titillium Web"/>
              <a:sym typeface="Titillium Web"/>
            </a:endParaRPr>
          </a:p>
        </p:txBody>
      </p:sp>
      <p:sp>
        <p:nvSpPr>
          <p:cNvPr id="152" name="Google Shape;152;p31"/>
          <p:cNvSpPr txBox="1"/>
          <p:nvPr/>
        </p:nvSpPr>
        <p:spPr>
          <a:xfrm>
            <a:off x="6964100" y="4410400"/>
            <a:ext cx="2200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PT" b="1" i="1">
                <a:solidFill>
                  <a:srgbClr val="595959"/>
                </a:solidFill>
                <a:latin typeface="Titillium Web"/>
                <a:ea typeface="Titillium Web"/>
                <a:cs typeface="Titillium Web"/>
                <a:sym typeface="Titillium Web"/>
              </a:rPr>
              <a:t>Relatório do painel da avaliação da FCT</a:t>
            </a:r>
            <a:endParaRPr b="1" i="1">
              <a:solidFill>
                <a:srgbClr val="595959"/>
              </a:solidFill>
              <a:latin typeface="Titillium Web"/>
              <a:ea typeface="Titillium Web"/>
              <a:cs typeface="Titillium Web"/>
              <a:sym typeface="Titillium Web"/>
            </a:endParaRPr>
          </a:p>
        </p:txBody>
      </p:sp>
      <p:sp>
        <p:nvSpPr>
          <p:cNvPr id="153" name="Google Shape;153;p31"/>
          <p:cNvSpPr txBox="1">
            <a:spLocks noGrp="1"/>
          </p:cNvSpPr>
          <p:nvPr>
            <p:ph type="title"/>
          </p:nvPr>
        </p:nvSpPr>
        <p:spPr>
          <a:xfrm>
            <a:off x="291650" y="3692963"/>
            <a:ext cx="25311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t-PT" sz="1800" b="1">
                <a:solidFill>
                  <a:srgbClr val="164A93"/>
                </a:solidFill>
                <a:latin typeface="Titillium Web"/>
                <a:ea typeface="Titillium Web"/>
                <a:cs typeface="Titillium Web"/>
                <a:sym typeface="Titillium Web"/>
              </a:rPr>
              <a:t>O LIP está a crescer</a:t>
            </a:r>
            <a:endParaRPr sz="1800" b="1">
              <a:solidFill>
                <a:srgbClr val="164A93"/>
              </a:solidFill>
              <a:latin typeface="Titillium Web"/>
              <a:ea typeface="Titillium Web"/>
              <a:cs typeface="Titillium Web"/>
              <a:sym typeface="Titillium Web"/>
            </a:endParaRPr>
          </a:p>
        </p:txBody>
      </p:sp>
      <p:sp>
        <p:nvSpPr>
          <p:cNvPr id="154" name="Google Shape;154;p31"/>
          <p:cNvSpPr txBox="1"/>
          <p:nvPr/>
        </p:nvSpPr>
        <p:spPr>
          <a:xfrm>
            <a:off x="291650" y="4086400"/>
            <a:ext cx="4475100" cy="9225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PT" b="1" i="1" dirty="0">
                <a:solidFill>
                  <a:schemeClr val="dk2"/>
                </a:solidFill>
                <a:latin typeface="Titillium Web"/>
                <a:ea typeface="Titillium Web"/>
                <a:cs typeface="Titillium Web"/>
                <a:sym typeface="Titillium Web"/>
              </a:rPr>
              <a:t>Vários novos grupos</a:t>
            </a:r>
            <a:endParaRPr b="1" i="1" dirty="0">
              <a:solidFill>
                <a:schemeClr val="dk2"/>
              </a:solidFill>
              <a:latin typeface="Titillium Web"/>
              <a:ea typeface="Titillium Web"/>
              <a:cs typeface="Titillium Web"/>
              <a:sym typeface="Titillium Web"/>
            </a:endParaRPr>
          </a:p>
          <a:p>
            <a:pPr marL="0" lvl="0" indent="0" algn="l" rtl="0">
              <a:lnSpc>
                <a:spcPct val="115000"/>
              </a:lnSpc>
              <a:spcBef>
                <a:spcPts val="0"/>
              </a:spcBef>
              <a:spcAft>
                <a:spcPts val="0"/>
              </a:spcAft>
              <a:buNone/>
            </a:pPr>
            <a:r>
              <a:rPr lang="pt-PT" b="1" i="1" dirty="0">
                <a:solidFill>
                  <a:schemeClr val="dk2"/>
                </a:solidFill>
                <a:latin typeface="Titillium Web"/>
                <a:ea typeface="Titillium Web"/>
                <a:cs typeface="Titillium Web"/>
                <a:sym typeface="Titillium Web"/>
              </a:rPr>
              <a:t>Reforço da estrutura </a:t>
            </a:r>
            <a:r>
              <a:rPr lang="pt-PT" b="1" i="1" dirty="0" smtClean="0">
                <a:solidFill>
                  <a:schemeClr val="dk2"/>
                </a:solidFill>
                <a:latin typeface="Titillium Web"/>
                <a:ea typeface="Titillium Web"/>
                <a:cs typeface="Titillium Web"/>
                <a:sym typeface="Titillium Web"/>
              </a:rPr>
              <a:t>interna</a:t>
            </a:r>
            <a:endParaRPr b="1" i="1" dirty="0">
              <a:solidFill>
                <a:schemeClr val="dk2"/>
              </a:solidFill>
              <a:latin typeface="Titillium Web"/>
              <a:ea typeface="Titillium Web"/>
              <a:cs typeface="Titillium Web"/>
              <a:sym typeface="Titillium Web"/>
            </a:endParaRPr>
          </a:p>
          <a:p>
            <a:pPr marL="0" lvl="0" indent="0" algn="l" rtl="0">
              <a:lnSpc>
                <a:spcPct val="115000"/>
              </a:lnSpc>
              <a:spcBef>
                <a:spcPts val="0"/>
              </a:spcBef>
              <a:spcAft>
                <a:spcPts val="0"/>
              </a:spcAft>
              <a:buNone/>
            </a:pPr>
            <a:r>
              <a:rPr lang="pt-PT" b="1" i="1" dirty="0">
                <a:solidFill>
                  <a:schemeClr val="dk2"/>
                </a:solidFill>
                <a:latin typeface="Titillium Web"/>
                <a:ea typeface="Titillium Web"/>
                <a:cs typeface="Titillium Web"/>
                <a:sym typeface="Titillium Web"/>
              </a:rPr>
              <a:t>Parcerias nacionais estratégicas</a:t>
            </a:r>
            <a:endParaRPr b="1" i="1" dirty="0">
              <a:solidFill>
                <a:schemeClr val="dk2"/>
              </a:solidFill>
              <a:latin typeface="Titillium Web"/>
              <a:ea typeface="Titillium Web"/>
              <a:cs typeface="Titillium Web"/>
              <a:sym typeface="Titillium Web"/>
            </a:endParaRPr>
          </a:p>
        </p:txBody>
      </p:sp>
      <p:sp>
        <p:nvSpPr>
          <p:cNvPr id="155" name="Google Shape;155;p31"/>
          <p:cNvSpPr txBox="1">
            <a:spLocks noGrp="1"/>
          </p:cNvSpPr>
          <p:nvPr>
            <p:ph type="title"/>
          </p:nvPr>
        </p:nvSpPr>
        <p:spPr>
          <a:xfrm>
            <a:off x="81375" y="49700"/>
            <a:ext cx="8520600" cy="72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2015/16 - 2020/21</a:t>
            </a:r>
            <a:endParaRPr sz="2400" b="1">
              <a:solidFill>
                <a:schemeClr val="dk2"/>
              </a:solidFill>
              <a:latin typeface="Titillium Web"/>
              <a:ea typeface="Titillium Web"/>
              <a:cs typeface="Titillium Web"/>
              <a:sym typeface="Titillium Web"/>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2"/>
          <p:cNvSpPr txBox="1">
            <a:spLocks noGrp="1"/>
          </p:cNvSpPr>
          <p:nvPr>
            <p:ph type="ctrTitle"/>
          </p:nvPr>
        </p:nvSpPr>
        <p:spPr>
          <a:xfrm>
            <a:off x="1263275" y="517625"/>
            <a:ext cx="7840800" cy="694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pt-PT" sz="2000" b="1">
                <a:solidFill>
                  <a:schemeClr val="dk2"/>
                </a:solidFill>
                <a:latin typeface="Titillium Web"/>
                <a:ea typeface="Titillium Web"/>
                <a:cs typeface="Titillium Web"/>
                <a:sym typeface="Titillium Web"/>
              </a:rPr>
              <a:t>LIP-ECO, Education Communication and Outreach</a:t>
            </a:r>
            <a:endParaRPr sz="2000" b="1">
              <a:solidFill>
                <a:schemeClr val="dk2"/>
              </a:solidFill>
              <a:latin typeface="Titillium Web"/>
              <a:ea typeface="Titillium Web"/>
              <a:cs typeface="Titillium Web"/>
              <a:sym typeface="Titillium Web"/>
            </a:endParaRPr>
          </a:p>
        </p:txBody>
      </p:sp>
      <p:sp>
        <p:nvSpPr>
          <p:cNvPr id="161" name="Google Shape;161;p32"/>
          <p:cNvSpPr txBox="1"/>
          <p:nvPr/>
        </p:nvSpPr>
        <p:spPr>
          <a:xfrm>
            <a:off x="2711050" y="1295850"/>
            <a:ext cx="1416450" cy="923400"/>
          </a:xfrm>
          <a:prstGeom prst="rect">
            <a:avLst/>
          </a:prstGeom>
          <a:solidFill>
            <a:srgbClr val="6884B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1600" b="1" dirty="0" err="1">
                <a:solidFill>
                  <a:schemeClr val="lt1"/>
                </a:solidFill>
                <a:latin typeface="Titillium Web"/>
                <a:ea typeface="Titillium Web"/>
                <a:cs typeface="Titillium Web"/>
                <a:sym typeface="Titillium Web"/>
              </a:rPr>
              <a:t>Education</a:t>
            </a:r>
            <a:r>
              <a:rPr lang="pt-PT" sz="1600" b="1" dirty="0">
                <a:solidFill>
                  <a:schemeClr val="lt1"/>
                </a:solidFill>
                <a:latin typeface="Titillium Web"/>
                <a:ea typeface="Titillium Web"/>
                <a:cs typeface="Titillium Web"/>
                <a:sym typeface="Titillium Web"/>
              </a:rPr>
              <a:t> </a:t>
            </a:r>
            <a:r>
              <a:rPr lang="pt-PT" sz="1600" b="1" dirty="0" err="1">
                <a:solidFill>
                  <a:schemeClr val="lt1"/>
                </a:solidFill>
                <a:latin typeface="Titillium Web"/>
                <a:ea typeface="Titillium Web"/>
                <a:cs typeface="Titillium Web"/>
                <a:sym typeface="Titillium Web"/>
              </a:rPr>
              <a:t>and</a:t>
            </a:r>
            <a:r>
              <a:rPr lang="pt-PT" sz="1600" b="1" dirty="0">
                <a:solidFill>
                  <a:schemeClr val="lt1"/>
                </a:solidFill>
                <a:latin typeface="Titillium Web"/>
                <a:ea typeface="Titillium Web"/>
                <a:cs typeface="Titillium Web"/>
                <a:sym typeface="Titillium Web"/>
              </a:rPr>
              <a:t> </a:t>
            </a:r>
            <a:r>
              <a:rPr lang="pt-PT" sz="1600" b="1" dirty="0" err="1">
                <a:solidFill>
                  <a:schemeClr val="lt1"/>
                </a:solidFill>
                <a:latin typeface="Titillium Web"/>
                <a:ea typeface="Titillium Web"/>
                <a:cs typeface="Titillium Web"/>
                <a:sym typeface="Titillium Web"/>
              </a:rPr>
              <a:t>outreach</a:t>
            </a:r>
            <a:endParaRPr sz="1600" b="1" dirty="0">
              <a:solidFill>
                <a:schemeClr val="lt1"/>
              </a:solidFill>
              <a:latin typeface="Titillium Web"/>
              <a:ea typeface="Titillium Web"/>
              <a:cs typeface="Titillium Web"/>
              <a:sym typeface="Titillium Web"/>
            </a:endParaRPr>
          </a:p>
        </p:txBody>
      </p:sp>
      <p:sp>
        <p:nvSpPr>
          <p:cNvPr id="162" name="Google Shape;162;p32"/>
          <p:cNvSpPr txBox="1"/>
          <p:nvPr/>
        </p:nvSpPr>
        <p:spPr>
          <a:xfrm>
            <a:off x="1206500" y="1295850"/>
            <a:ext cx="1460475" cy="923400"/>
          </a:xfrm>
          <a:prstGeom prst="rect">
            <a:avLst/>
          </a:prstGeom>
          <a:solidFill>
            <a:srgbClr val="164A9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PT" sz="1600" b="1" dirty="0" err="1">
                <a:solidFill>
                  <a:schemeClr val="lt1"/>
                </a:solidFill>
                <a:latin typeface="Titillium Web"/>
                <a:ea typeface="Titillium Web"/>
                <a:cs typeface="Titillium Web"/>
                <a:sym typeface="Titillium Web"/>
              </a:rPr>
              <a:t>Institutional</a:t>
            </a:r>
            <a:r>
              <a:rPr lang="pt-PT" sz="1600" b="1" dirty="0">
                <a:solidFill>
                  <a:schemeClr val="lt1"/>
                </a:solidFill>
                <a:latin typeface="Titillium Web"/>
                <a:ea typeface="Titillium Web"/>
                <a:cs typeface="Titillium Web"/>
                <a:sym typeface="Titillium Web"/>
              </a:rPr>
              <a:t> </a:t>
            </a:r>
            <a:r>
              <a:rPr lang="pt-PT" sz="1600" b="1" dirty="0" err="1">
                <a:solidFill>
                  <a:schemeClr val="lt1"/>
                </a:solidFill>
                <a:latin typeface="Titillium Web"/>
                <a:ea typeface="Titillium Web"/>
                <a:cs typeface="Titillium Web"/>
                <a:sym typeface="Titillium Web"/>
              </a:rPr>
              <a:t>communi</a:t>
            </a:r>
            <a:r>
              <a:rPr lang="pt-PT" sz="1600" b="1" dirty="0">
                <a:solidFill>
                  <a:schemeClr val="lt1"/>
                </a:solidFill>
                <a:latin typeface="Titillium Web"/>
                <a:ea typeface="Titillium Web"/>
                <a:cs typeface="Titillium Web"/>
                <a:sym typeface="Titillium Web"/>
              </a:rPr>
              <a:t>-</a:t>
            </a:r>
            <a:endParaRPr sz="1600" b="1" dirty="0">
              <a:solidFill>
                <a:schemeClr val="lt1"/>
              </a:solidFill>
              <a:latin typeface="Titillium Web"/>
              <a:ea typeface="Titillium Web"/>
              <a:cs typeface="Titillium Web"/>
              <a:sym typeface="Titillium Web"/>
            </a:endParaRPr>
          </a:p>
          <a:p>
            <a:pPr marL="0" lvl="0" indent="0" algn="l" rtl="0">
              <a:spcBef>
                <a:spcPts val="0"/>
              </a:spcBef>
              <a:spcAft>
                <a:spcPts val="0"/>
              </a:spcAft>
              <a:buNone/>
            </a:pPr>
            <a:r>
              <a:rPr lang="pt-PT" sz="1600" b="1" dirty="0" err="1">
                <a:solidFill>
                  <a:schemeClr val="lt1"/>
                </a:solidFill>
                <a:latin typeface="Titillium Web"/>
                <a:ea typeface="Titillium Web"/>
                <a:cs typeface="Titillium Web"/>
                <a:sym typeface="Titillium Web"/>
              </a:rPr>
              <a:t>cations</a:t>
            </a:r>
            <a:endParaRPr sz="1600" b="1" dirty="0">
              <a:solidFill>
                <a:schemeClr val="lt1"/>
              </a:solidFill>
              <a:latin typeface="Titillium Web"/>
              <a:ea typeface="Titillium Web"/>
              <a:cs typeface="Titillium Web"/>
              <a:sym typeface="Titillium Web"/>
            </a:endParaRPr>
          </a:p>
        </p:txBody>
      </p:sp>
      <p:sp>
        <p:nvSpPr>
          <p:cNvPr id="163" name="Google Shape;163;p32"/>
          <p:cNvSpPr txBox="1"/>
          <p:nvPr/>
        </p:nvSpPr>
        <p:spPr>
          <a:xfrm>
            <a:off x="4191250" y="1295850"/>
            <a:ext cx="1492000" cy="923400"/>
          </a:xfrm>
          <a:prstGeom prst="rect">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pt-PT" sz="1600" b="1" dirty="0" err="1">
                <a:solidFill>
                  <a:schemeClr val="lt1"/>
                </a:solidFill>
                <a:latin typeface="Titillium Web"/>
                <a:ea typeface="Titillium Web"/>
                <a:cs typeface="Titillium Web"/>
                <a:sym typeface="Titillium Web"/>
              </a:rPr>
              <a:t>Advanced</a:t>
            </a:r>
            <a:endParaRPr sz="1600" b="1" dirty="0">
              <a:solidFill>
                <a:schemeClr val="lt1"/>
              </a:solidFill>
              <a:latin typeface="Titillium Web"/>
              <a:ea typeface="Titillium Web"/>
              <a:cs typeface="Titillium Web"/>
              <a:sym typeface="Titillium Web"/>
            </a:endParaRPr>
          </a:p>
          <a:p>
            <a:pPr marL="0" lvl="0" indent="0" algn="l" rtl="0">
              <a:spcBef>
                <a:spcPts val="0"/>
              </a:spcBef>
              <a:spcAft>
                <a:spcPts val="0"/>
              </a:spcAft>
              <a:buNone/>
            </a:pPr>
            <a:r>
              <a:rPr lang="pt-PT" sz="1600" b="1" dirty="0" err="1">
                <a:solidFill>
                  <a:schemeClr val="lt1"/>
                </a:solidFill>
                <a:latin typeface="Titillium Web"/>
                <a:ea typeface="Titillium Web"/>
                <a:cs typeface="Titillium Web"/>
                <a:sym typeface="Titillium Web"/>
              </a:rPr>
              <a:t>Training</a:t>
            </a:r>
            <a:endParaRPr sz="1600" b="1" dirty="0">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sz="1600" b="1" dirty="0">
              <a:solidFill>
                <a:schemeClr val="lt1"/>
              </a:solidFill>
              <a:latin typeface="Titillium Web"/>
              <a:ea typeface="Titillium Web"/>
              <a:cs typeface="Titillium Web"/>
              <a:sym typeface="Titillium Web"/>
            </a:endParaRPr>
          </a:p>
        </p:txBody>
      </p:sp>
      <p:sp>
        <p:nvSpPr>
          <p:cNvPr id="164" name="Google Shape;164;p32"/>
          <p:cNvSpPr txBox="1"/>
          <p:nvPr/>
        </p:nvSpPr>
        <p:spPr>
          <a:xfrm>
            <a:off x="1417523" y="2956550"/>
            <a:ext cx="1206000" cy="1800900"/>
          </a:xfrm>
          <a:prstGeom prst="rect">
            <a:avLst/>
          </a:prstGeom>
          <a:solidFill>
            <a:srgbClr val="66666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pt-PT" b="1">
                <a:solidFill>
                  <a:schemeClr val="lt1"/>
                </a:solidFill>
                <a:latin typeface="Titillium Web"/>
                <a:ea typeface="Titillium Web"/>
                <a:cs typeface="Titillium Web"/>
                <a:sym typeface="Titillium Web"/>
              </a:rPr>
              <a:t>Grants</a:t>
            </a:r>
            <a:endParaRPr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pt-PT" b="1">
                <a:solidFill>
                  <a:schemeClr val="lt1"/>
                </a:solidFill>
                <a:latin typeface="Titillium Web"/>
                <a:ea typeface="Titillium Web"/>
                <a:cs typeface="Titillium Web"/>
                <a:sym typeface="Titillium Web"/>
              </a:rPr>
              <a:t> Office</a:t>
            </a:r>
            <a:endParaRPr sz="1200"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sz="1500"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sz="1500"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sz="500" b="1">
              <a:solidFill>
                <a:schemeClr val="lt1"/>
              </a:solidFill>
              <a:latin typeface="Titillium Web"/>
              <a:ea typeface="Titillium Web"/>
              <a:cs typeface="Titillium Web"/>
              <a:sym typeface="Titillium Web"/>
            </a:endParaRPr>
          </a:p>
        </p:txBody>
      </p:sp>
      <p:pic>
        <p:nvPicPr>
          <p:cNvPr id="165" name="Google Shape;165;p32"/>
          <p:cNvPicPr preferRelativeResize="0"/>
          <p:nvPr/>
        </p:nvPicPr>
        <p:blipFill>
          <a:blip r:embed="rId3">
            <a:alphaModFix/>
          </a:blip>
          <a:stretch>
            <a:fillRect/>
          </a:stretch>
        </p:blipFill>
        <p:spPr>
          <a:xfrm>
            <a:off x="5408325" y="2955163"/>
            <a:ext cx="1327503" cy="1878832"/>
          </a:xfrm>
          <a:prstGeom prst="rect">
            <a:avLst/>
          </a:prstGeom>
          <a:noFill/>
          <a:ln>
            <a:noFill/>
          </a:ln>
        </p:spPr>
      </p:pic>
      <p:grpSp>
        <p:nvGrpSpPr>
          <p:cNvPr id="166" name="Google Shape;166;p32"/>
          <p:cNvGrpSpPr/>
          <p:nvPr/>
        </p:nvGrpSpPr>
        <p:grpSpPr>
          <a:xfrm>
            <a:off x="6829084" y="2926275"/>
            <a:ext cx="1327468" cy="1907725"/>
            <a:chOff x="7415525" y="3042625"/>
            <a:chExt cx="1229251" cy="1817227"/>
          </a:xfrm>
        </p:grpSpPr>
        <p:pic>
          <p:nvPicPr>
            <p:cNvPr id="167" name="Google Shape;167;p32"/>
            <p:cNvPicPr preferRelativeResize="0"/>
            <p:nvPr/>
          </p:nvPicPr>
          <p:blipFill rotWithShape="1">
            <a:blip r:embed="rId4">
              <a:alphaModFix/>
            </a:blip>
            <a:srcRect l="51248" r="10788"/>
            <a:stretch/>
          </p:blipFill>
          <p:spPr>
            <a:xfrm>
              <a:off x="7415525" y="3067400"/>
              <a:ext cx="1229251" cy="1792452"/>
            </a:xfrm>
            <a:prstGeom prst="rect">
              <a:avLst/>
            </a:prstGeom>
            <a:noFill/>
            <a:ln>
              <a:noFill/>
            </a:ln>
          </p:spPr>
        </p:pic>
        <p:sp>
          <p:nvSpPr>
            <p:cNvPr id="168" name="Google Shape;168;p32"/>
            <p:cNvSpPr txBox="1"/>
            <p:nvPr/>
          </p:nvSpPr>
          <p:spPr>
            <a:xfrm>
              <a:off x="7513775" y="3042625"/>
              <a:ext cx="1131000" cy="615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PT" sz="1500" b="1">
                  <a:solidFill>
                    <a:schemeClr val="dk1"/>
                  </a:solidFill>
                  <a:latin typeface="Titillium Web"/>
                  <a:ea typeface="Titillium Web"/>
                  <a:cs typeface="Titillium Web"/>
                  <a:sym typeface="Titillium Web"/>
                </a:rPr>
                <a:t>Program for schools</a:t>
              </a:r>
              <a:endParaRPr sz="1500">
                <a:solidFill>
                  <a:schemeClr val="dk1"/>
                </a:solidFill>
              </a:endParaRPr>
            </a:p>
          </p:txBody>
        </p:sp>
      </p:grpSp>
      <p:pic>
        <p:nvPicPr>
          <p:cNvPr id="169" name="Google Shape;169;p32"/>
          <p:cNvPicPr preferRelativeResize="0"/>
          <p:nvPr/>
        </p:nvPicPr>
        <p:blipFill rotWithShape="1">
          <a:blip r:embed="rId5">
            <a:alphaModFix/>
          </a:blip>
          <a:srcRect l="27619" t="20038" r="20687"/>
          <a:stretch/>
        </p:blipFill>
        <p:spPr>
          <a:xfrm>
            <a:off x="3987650" y="2941275"/>
            <a:ext cx="1327500" cy="1831800"/>
          </a:xfrm>
          <a:prstGeom prst="rect">
            <a:avLst/>
          </a:prstGeom>
          <a:noFill/>
          <a:ln>
            <a:noFill/>
          </a:ln>
        </p:spPr>
      </p:pic>
      <p:sp>
        <p:nvSpPr>
          <p:cNvPr id="170" name="Google Shape;170;p32"/>
          <p:cNvSpPr txBox="1"/>
          <p:nvPr/>
        </p:nvSpPr>
        <p:spPr>
          <a:xfrm>
            <a:off x="2695170" y="2938325"/>
            <a:ext cx="1206000" cy="18318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pt-PT" b="1">
                <a:solidFill>
                  <a:schemeClr val="lt1"/>
                </a:solidFill>
                <a:latin typeface="Titillium Web"/>
                <a:ea typeface="Titillium Web"/>
                <a:cs typeface="Titillium Web"/>
                <a:sym typeface="Titillium Web"/>
              </a:rPr>
              <a:t>Comms &amp; outreach</a:t>
            </a:r>
            <a:endParaRPr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sz="1200"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sz="1500"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b="1">
              <a:solidFill>
                <a:schemeClr val="lt1"/>
              </a:solidFill>
              <a:latin typeface="Titillium Web"/>
              <a:ea typeface="Titillium Web"/>
              <a:cs typeface="Titillium Web"/>
              <a:sym typeface="Titillium Web"/>
            </a:endParaRPr>
          </a:p>
          <a:p>
            <a:pPr marL="0" lvl="0" indent="0" algn="l" rtl="0">
              <a:spcBef>
                <a:spcPts val="0"/>
              </a:spcBef>
              <a:spcAft>
                <a:spcPts val="0"/>
              </a:spcAft>
              <a:buNone/>
            </a:pPr>
            <a:endParaRPr sz="1000" b="1">
              <a:solidFill>
                <a:schemeClr val="lt1"/>
              </a:solidFill>
              <a:latin typeface="Titillium Web"/>
              <a:ea typeface="Titillium Web"/>
              <a:cs typeface="Titillium Web"/>
              <a:sym typeface="Titillium Web"/>
            </a:endParaRPr>
          </a:p>
        </p:txBody>
      </p:sp>
      <p:sp>
        <p:nvSpPr>
          <p:cNvPr id="171" name="Google Shape;171;p32"/>
          <p:cNvSpPr txBox="1"/>
          <p:nvPr/>
        </p:nvSpPr>
        <p:spPr>
          <a:xfrm>
            <a:off x="4143400" y="3941775"/>
            <a:ext cx="1327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PT" b="1">
                <a:solidFill>
                  <a:schemeClr val="lt2"/>
                </a:solidFill>
                <a:latin typeface="Titillium Web"/>
                <a:ea typeface="Titillium Web"/>
                <a:cs typeface="Titillium Web"/>
                <a:sym typeface="Titillium Web"/>
              </a:rPr>
              <a:t>Graduate students in SciCom</a:t>
            </a:r>
            <a:endParaRPr>
              <a:solidFill>
                <a:schemeClr val="lt2"/>
              </a:solidFill>
            </a:endParaRPr>
          </a:p>
        </p:txBody>
      </p:sp>
      <p:sp>
        <p:nvSpPr>
          <p:cNvPr id="172" name="Google Shape;172;p32"/>
          <p:cNvSpPr txBox="1">
            <a:spLocks noGrp="1"/>
          </p:cNvSpPr>
          <p:nvPr>
            <p:ph type="title" idx="4294967295"/>
          </p:nvPr>
        </p:nvSpPr>
        <p:spPr>
          <a:xfrm>
            <a:off x="0" y="0"/>
            <a:ext cx="8520600" cy="72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t-PT" sz="2400" b="1">
                <a:solidFill>
                  <a:schemeClr val="dk2"/>
                </a:solidFill>
                <a:latin typeface="Titillium Web"/>
                <a:ea typeface="Titillium Web"/>
                <a:cs typeface="Titillium Web"/>
                <a:sym typeface="Titillium Web"/>
              </a:rPr>
              <a:t>2015/16 - 2020/21</a:t>
            </a:r>
            <a:endParaRPr sz="2400" b="1">
              <a:solidFill>
                <a:schemeClr val="dk2"/>
              </a:solidFill>
              <a:latin typeface="Titillium Web"/>
              <a:ea typeface="Titillium Web"/>
              <a:cs typeface="Titillium Web"/>
              <a:sym typeface="Titillium Web"/>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3D67A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641</Words>
  <Application>Microsoft Macintosh PowerPoint</Application>
  <PresentationFormat>On-screen Show (16:9)</PresentationFormat>
  <Paragraphs>107</Paragraphs>
  <Slides>13</Slides>
  <Notes>13</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Simple Light</vt:lpstr>
      <vt:lpstr>Simple Light</vt:lpstr>
      <vt:lpstr>para uma actualização da estratégia</vt:lpstr>
      <vt:lpstr>para uma actualização da estratégia</vt:lpstr>
      <vt:lpstr>As actividade de divulgação e apoio à educação no LIP… começarem antes do próprio LIP</vt:lpstr>
      <vt:lpstr>2012 O momento mais mediático</vt:lpstr>
      <vt:lpstr>2012 O momento mais mediático</vt:lpstr>
      <vt:lpstr>2016: Gabinete de comunicação do LIP</vt:lpstr>
      <vt:lpstr>Estratégia de Comunicação do LIP             O guia para a comunicação e o perfil público do laboratório             https://www.lip.pt/eco/documents/CommStrategy.pdf  Clareza, alinhamento de estratégias, coerência   Públicos prioritários      </vt:lpstr>
      <vt:lpstr>O LIP perdeu três do seus fundadores  e directores</vt:lpstr>
      <vt:lpstr>LIP-ECO, Education Communication and Outreach</vt:lpstr>
      <vt:lpstr>Desafio para a nova  estratégia de comunicação</vt:lpstr>
      <vt:lpstr>Desafio para a nova  estratégia de comunicação</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 uma actualização da estratégia</dc:title>
  <cp:lastModifiedBy>Ricardo Goncalo</cp:lastModifiedBy>
  <cp:revision>8</cp:revision>
  <dcterms:modified xsi:type="dcterms:W3CDTF">2021-06-24T17:27:25Z</dcterms:modified>
</cp:coreProperties>
</file>