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74" r:id="rId1"/>
  </p:sldMasterIdLst>
  <p:notesMasterIdLst>
    <p:notesMasterId r:id="rId96"/>
  </p:notesMasterIdLst>
  <p:handoutMasterIdLst>
    <p:handoutMasterId r:id="rId97"/>
  </p:handoutMasterIdLst>
  <p:sldIdLst>
    <p:sldId id="339" r:id="rId2"/>
    <p:sldId id="340" r:id="rId3"/>
    <p:sldId id="413" r:id="rId4"/>
    <p:sldId id="414" r:id="rId5"/>
    <p:sldId id="415" r:id="rId6"/>
    <p:sldId id="416" r:id="rId7"/>
    <p:sldId id="417" r:id="rId8"/>
    <p:sldId id="418" r:id="rId9"/>
    <p:sldId id="346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9" r:id="rId18"/>
    <p:sldId id="410" r:id="rId19"/>
    <p:sldId id="411" r:id="rId20"/>
    <p:sldId id="412" r:id="rId21"/>
    <p:sldId id="347" r:id="rId22"/>
    <p:sldId id="371" r:id="rId23"/>
    <p:sldId id="351" r:id="rId24"/>
    <p:sldId id="259" r:id="rId25"/>
    <p:sldId id="342" r:id="rId26"/>
    <p:sldId id="372" r:id="rId27"/>
    <p:sldId id="370" r:id="rId28"/>
    <p:sldId id="373" r:id="rId29"/>
    <p:sldId id="262" r:id="rId30"/>
    <p:sldId id="263" r:id="rId31"/>
    <p:sldId id="264" r:id="rId32"/>
    <p:sldId id="266" r:id="rId33"/>
    <p:sldId id="376" r:id="rId34"/>
    <p:sldId id="268" r:id="rId35"/>
    <p:sldId id="269" r:id="rId36"/>
    <p:sldId id="270" r:id="rId37"/>
    <p:sldId id="271" r:id="rId38"/>
    <p:sldId id="272" r:id="rId39"/>
    <p:sldId id="273" r:id="rId40"/>
    <p:sldId id="275" r:id="rId41"/>
    <p:sldId id="380" r:id="rId42"/>
    <p:sldId id="377" r:id="rId43"/>
    <p:sldId id="265" r:id="rId44"/>
    <p:sldId id="382" r:id="rId45"/>
    <p:sldId id="383" r:id="rId46"/>
    <p:sldId id="384" r:id="rId47"/>
    <p:sldId id="285" r:id="rId48"/>
    <p:sldId id="286" r:id="rId49"/>
    <p:sldId id="289" r:id="rId50"/>
    <p:sldId id="388" r:id="rId51"/>
    <p:sldId id="291" r:id="rId52"/>
    <p:sldId id="292" r:id="rId53"/>
    <p:sldId id="386" r:id="rId54"/>
    <p:sldId id="387" r:id="rId55"/>
    <p:sldId id="385" r:id="rId56"/>
    <p:sldId id="393" r:id="rId57"/>
    <p:sldId id="390" r:id="rId58"/>
    <p:sldId id="381" r:id="rId59"/>
    <p:sldId id="274" r:id="rId60"/>
    <p:sldId id="303" r:id="rId61"/>
    <p:sldId id="378" r:id="rId62"/>
    <p:sldId id="279" r:id="rId63"/>
    <p:sldId id="397" r:id="rId64"/>
    <p:sldId id="394" r:id="rId65"/>
    <p:sldId id="395" r:id="rId66"/>
    <p:sldId id="398" r:id="rId67"/>
    <p:sldId id="399" r:id="rId68"/>
    <p:sldId id="400" r:id="rId69"/>
    <p:sldId id="337" r:id="rId70"/>
    <p:sldId id="338" r:id="rId71"/>
    <p:sldId id="374" r:id="rId72"/>
    <p:sldId id="363" r:id="rId73"/>
    <p:sldId id="277" r:id="rId74"/>
    <p:sldId id="310" r:id="rId75"/>
    <p:sldId id="324" r:id="rId76"/>
    <p:sldId id="325" r:id="rId77"/>
    <p:sldId id="330" r:id="rId78"/>
    <p:sldId id="360" r:id="rId79"/>
    <p:sldId id="361" r:id="rId80"/>
    <p:sldId id="362" r:id="rId81"/>
    <p:sldId id="368" r:id="rId82"/>
    <p:sldId id="267" r:id="rId83"/>
    <p:sldId id="281" r:id="rId84"/>
    <p:sldId id="298" r:id="rId85"/>
    <p:sldId id="299" r:id="rId86"/>
    <p:sldId id="356" r:id="rId87"/>
    <p:sldId id="288" r:id="rId88"/>
    <p:sldId id="295" r:id="rId89"/>
    <p:sldId id="296" r:id="rId90"/>
    <p:sldId id="297" r:id="rId91"/>
    <p:sldId id="293" r:id="rId92"/>
    <p:sldId id="294" r:id="rId93"/>
    <p:sldId id="300" r:id="rId94"/>
    <p:sldId id="258" r:id="rId95"/>
  </p:sldIdLst>
  <p:sldSz cx="9144000" cy="6858000" type="screen4x3"/>
  <p:notesSz cx="6846888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5" autoAdjust="0"/>
    <p:restoredTop sz="94737" autoAdjust="0"/>
  </p:normalViewPr>
  <p:slideViewPr>
    <p:cSldViewPr snapToGrid="0" snapToObjects="1">
      <p:cViewPr varScale="1">
        <p:scale>
          <a:sx n="49" d="100"/>
          <a:sy n="49" d="100"/>
        </p:scale>
        <p:origin x="-108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heme" Target="theme/theme1.xml"/><Relationship Id="rId10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notesMaster" Target="notesMasters/notesMaster1.xml"/><Relationship Id="rId97" Type="http://schemas.openxmlformats.org/officeDocument/2006/relationships/handoutMaster" Target="handoutMasters/handoutMaster1.xml"/><Relationship Id="rId98" Type="http://schemas.openxmlformats.org/officeDocument/2006/relationships/printerSettings" Target="printerSettings/printerSettings1.bin"/><Relationship Id="rId9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viewProps" Target="viewProp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E6F28-CF8E-F647-ACA6-9F43E76684CA}" type="datetimeFigureOut">
              <a:rPr lang="en-US" smtClean="0"/>
              <a:t>21/03/16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71C60-7EC2-3146-B2CE-CE300C0D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9A7B0-1A87-D848-A441-0EF5D9CE5047}" type="datetimeFigureOut">
              <a:rPr lang="en-US" smtClean="0"/>
              <a:t>21/03/16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704850"/>
            <a:ext cx="4697412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464050"/>
            <a:ext cx="5478462" cy="42275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28C-F649-1742-AB20-79E0919E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C7D6195-142B-6E48-8E77-FE06C65BF5F0}" type="slidenum">
              <a:rPr lang="en-GB" sz="1200" b="0"/>
              <a:pPr/>
              <a:t>53</a:t>
            </a:fld>
            <a:endParaRPr lang="en-GB" sz="1200" b="0"/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923288" y="704732"/>
            <a:ext cx="5002519" cy="352365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GB"/>
          </a:p>
        </p:txBody>
      </p:sp>
      <p:sp>
        <p:nvSpPr>
          <p:cNvPr id="52228" name="Text Box 2"/>
          <p:cNvSpPr>
            <a:spLocks noGrp="1" noChangeArrowheads="1"/>
          </p:cNvSpPr>
          <p:nvPr>
            <p:ph type="body"/>
          </p:nvPr>
        </p:nvSpPr>
        <p:spPr>
          <a:xfrm>
            <a:off x="913360" y="4463297"/>
            <a:ext cx="5008034" cy="4226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22338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54A4EB-C20E-1940-B417-9BA8C7FDBAA7}" type="slidenum">
              <a:rPr lang="en-GB" sz="1200" b="0"/>
              <a:pPr/>
              <a:t>54</a:t>
            </a:fld>
            <a:endParaRPr lang="en-GB" sz="1200" b="0"/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923288" y="704732"/>
            <a:ext cx="4999210" cy="352365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GB"/>
          </a:p>
        </p:txBody>
      </p:sp>
      <p:sp>
        <p:nvSpPr>
          <p:cNvPr id="54276" name="Text Box 2"/>
          <p:cNvSpPr>
            <a:spLocks noGrp="1" noChangeArrowheads="1"/>
          </p:cNvSpPr>
          <p:nvPr>
            <p:ph type="body"/>
          </p:nvPr>
        </p:nvSpPr>
        <p:spPr>
          <a:xfrm>
            <a:off x="913360" y="4463297"/>
            <a:ext cx="5008034" cy="422617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9A6E89-803C-7B4B-9938-A2A977259571}" type="slidenum">
              <a:rPr lang="en-US"/>
              <a:pPr/>
              <a:t>57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704850"/>
            <a:ext cx="4695825" cy="3522663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334" y="4463296"/>
            <a:ext cx="5024221" cy="4228386"/>
          </a:xfrm>
        </p:spPr>
        <p:txBody>
          <a:bodyPr lIns="92135" tIns="46067" rIns="92135" bIns="46067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D6DCA9D-6468-5C43-BD88-83512F652A63}" type="slidenum">
              <a:rPr lang="en-GB"/>
              <a:pPr>
                <a:defRPr/>
              </a:pPr>
              <a:t>66</a:t>
            </a:fld>
            <a:endParaRPr lang="en-GB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74738" y="714375"/>
            <a:ext cx="4694237" cy="3521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4401" y="4463123"/>
            <a:ext cx="5476648" cy="422733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4F67187-D2EE-E245-961F-894303ED7760}" type="slidenum">
              <a:rPr lang="en-GB"/>
              <a:pPr>
                <a:defRPr/>
              </a:pPr>
              <a:t>67</a:t>
            </a:fld>
            <a:endParaRPr lang="en-GB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74738" y="714375"/>
            <a:ext cx="4694237" cy="3521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4401" y="4463123"/>
            <a:ext cx="5476648" cy="422733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46B37F2-A082-0349-B933-242B18822AD9}" type="slidenum">
              <a:rPr lang="en-GB"/>
              <a:pPr>
                <a:defRPr/>
              </a:pPr>
              <a:t>68</a:t>
            </a:fld>
            <a:endParaRPr lang="en-GB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74738" y="714375"/>
            <a:ext cx="4694237" cy="3521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4401" y="4463123"/>
            <a:ext cx="5476648" cy="422733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71E7A-282B-314A-883C-7904EFE65FE4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5FD66-5B95-7B44-A2A2-DC115E46C309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C297-DB87-4945-A368-9C1D2EF99CFA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205B2-BCF7-D943-8278-671BA949E04D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2DCD-2605-CC4F-BBE1-E51155536D21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097A3-D575-1141-8090-EC6A3E626F75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C4330-2ACB-4D4E-9558-4E35DE2CB788}" type="datetime1">
              <a:rPr lang="en-US" smtClean="0"/>
              <a:t>21/03/16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45A2B-F8FC-F34B-BF64-A3C7D57926EE}" type="datetime1">
              <a:rPr lang="en-US" smtClean="0"/>
              <a:t>21/03/16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094B-C2B0-D84A-BE3E-327780B7839F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5E20-7C85-E94C-B620-D8E08FE4A461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1AB92-D7AB-E546-85E5-421F6A48C517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D08AC-071B-0640-8825-E59CE96C865E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6" Type="http://schemas.openxmlformats.org/officeDocument/2006/relationships/image" Target="../media/image33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7" Type="http://schemas.openxmlformats.org/officeDocument/2006/relationships/image" Target="../media/image44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jpeg"/><Relationship Id="rId5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Relationship Id="rId3" Type="http://schemas.openxmlformats.org/officeDocument/2006/relationships/image" Target="../media/image7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eg"/><Relationship Id="rId3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0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png"/><Relationship Id="rId6" Type="http://schemas.openxmlformats.org/officeDocument/2006/relationships/image" Target="../media/image113.wmf"/><Relationship Id="rId7" Type="http://schemas.openxmlformats.org/officeDocument/2006/relationships/image" Target="../media/image114.jpeg"/><Relationship Id="rId8" Type="http://schemas.openxmlformats.org/officeDocument/2006/relationships/image" Target="../media/image115.png"/><Relationship Id="rId9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2.png"/><Relationship Id="rId3" Type="http://schemas.openxmlformats.org/officeDocument/2006/relationships/image" Target="../media/image12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4.jpeg"/><Relationship Id="rId3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jpeg"/><Relationship Id="rId3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1.png"/><Relationship Id="rId9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3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7.jpeg"/><Relationship Id="rId3" Type="http://schemas.openxmlformats.org/officeDocument/2006/relationships/image" Target="../media/image14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0.jpeg"/><Relationship Id="rId3" Type="http://schemas.openxmlformats.org/officeDocument/2006/relationships/image" Target="../media/image15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2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0.png"/><Relationship Id="rId3" Type="http://schemas.openxmlformats.org/officeDocument/2006/relationships/image" Target="../media/image16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6.jpeg"/><Relationship Id="rId3" Type="http://schemas.openxmlformats.org/officeDocument/2006/relationships/image" Target="../media/image167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8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6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0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7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8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9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0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-detector.jpg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11" y="0"/>
            <a:ext cx="9185294" cy="59888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0228"/>
            <a:ext cx="7772400" cy="3164525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ísica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partículas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a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experiência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ATLAS</a:t>
            </a:r>
            <a:b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mais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umas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coisas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…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11650"/>
            <a:ext cx="9131427" cy="87716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(LIP)</a:t>
            </a:r>
          </a:p>
          <a:p>
            <a:pPr algn="l"/>
            <a:r>
              <a:rPr lang="en-US" dirty="0" err="1" smtClean="0">
                <a:solidFill>
                  <a:schemeClr val="tx1"/>
                </a:solidFill>
              </a:rPr>
              <a:t>Masterclass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Internacional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– IST, 19 de </a:t>
            </a:r>
            <a:r>
              <a:rPr lang="en-US" dirty="0" err="1" smtClean="0">
                <a:solidFill>
                  <a:schemeClr val="tx1"/>
                </a:solidFill>
              </a:rPr>
              <a:t>Março</a:t>
            </a:r>
            <a:r>
              <a:rPr lang="en-US" dirty="0" smtClean="0">
                <a:solidFill>
                  <a:schemeClr val="tx1"/>
                </a:solidFill>
              </a:rPr>
              <a:t> de 2016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Com </a:t>
            </a:r>
            <a:r>
              <a:rPr lang="en-US" dirty="0" err="1" smtClean="0">
                <a:solidFill>
                  <a:schemeClr val="tx1"/>
                </a:solidFill>
              </a:rPr>
              <a:t>v</a:t>
            </a:r>
            <a:r>
              <a:rPr lang="en-US" dirty="0" err="1" smtClean="0">
                <a:solidFill>
                  <a:schemeClr val="tx1"/>
                </a:solidFill>
              </a:rPr>
              <a:t>ários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slides </a:t>
            </a:r>
            <a:r>
              <a:rPr lang="en-US" dirty="0" err="1" smtClean="0">
                <a:solidFill>
                  <a:schemeClr val="tx1"/>
                </a:solidFill>
              </a:rPr>
              <a:t>roubados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ao</a:t>
            </a:r>
            <a:r>
              <a:rPr lang="en-US" dirty="0" smtClean="0">
                <a:solidFill>
                  <a:schemeClr val="tx1"/>
                </a:solidFill>
              </a:rPr>
              <a:t> Pedro Abreu! </a:t>
            </a:r>
            <a:r>
              <a:rPr lang="en-US" dirty="0" smtClean="0">
                <a:solidFill>
                  <a:schemeClr val="tx1"/>
                </a:solidFill>
              </a:rPr>
              <a:t>(Obrigado! Pedro!) </a:t>
            </a:r>
            <a:endParaRPr lang="en-US" dirty="0" smtClean="0">
              <a:solidFill>
                <a:schemeClr val="tx1"/>
              </a:solidFill>
            </a:endParaRPr>
          </a:p>
        </p:txBody>
      </p:sp>
      <p:pic>
        <p:nvPicPr>
          <p:cNvPr id="6" name="Picture 5" descr="LIP-black-3100x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94" y="5998196"/>
            <a:ext cx="1269235" cy="859804"/>
          </a:xfrm>
          <a:prstGeom prst="rect">
            <a:avLst/>
          </a:prstGeom>
        </p:spPr>
      </p:pic>
      <p:pic>
        <p:nvPicPr>
          <p:cNvPr id="17" name="Picture 16" descr="policromatico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60" y="5763116"/>
            <a:ext cx="2538788" cy="1297797"/>
          </a:xfrm>
          <a:prstGeom prst="rect">
            <a:avLst/>
          </a:prstGeom>
        </p:spPr>
      </p:pic>
      <p:pic>
        <p:nvPicPr>
          <p:cNvPr id="23" name="Picture 22" descr="ATLAS-chrome-logo_l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8" y="83315"/>
            <a:ext cx="2361979" cy="791647"/>
          </a:xfrm>
          <a:prstGeom prst="rect">
            <a:avLst/>
          </a:prstGeom>
        </p:spPr>
      </p:pic>
      <p:pic>
        <p:nvPicPr>
          <p:cNvPr id="7" name="Picture 6" descr="barra_assinaturasCompete-QR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" y="6038192"/>
            <a:ext cx="5192109" cy="819807"/>
          </a:xfrm>
          <a:prstGeom prst="rect">
            <a:avLst/>
          </a:prstGeom>
        </p:spPr>
      </p:pic>
      <p:sp>
        <p:nvSpPr>
          <p:cNvPr id="8" name="Smiley Face 7"/>
          <p:cNvSpPr/>
          <p:nvPr/>
        </p:nvSpPr>
        <p:spPr>
          <a:xfrm>
            <a:off x="6183358" y="5641505"/>
            <a:ext cx="439540" cy="419358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ddess_n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600" y="500044"/>
            <a:ext cx="8373570" cy="61013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652" y="88903"/>
            <a:ext cx="6299463" cy="369324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Descrição do Universo: Egípcios (</a:t>
            </a:r>
            <a:r>
              <a:rPr lang="pt-BR" sz="1800" dirty="0" err="1" smtClean="0">
                <a:solidFill>
                  <a:srgbClr val="FFFF00"/>
                </a:solidFill>
                <a:latin typeface="Calibri"/>
              </a:rPr>
              <a:t>Nut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 Deusa dos Céus), ~2000 a.C.</a:t>
            </a:r>
            <a:endParaRPr lang="pt-BR" sz="1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546830"/>
            <a:ext cx="216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</a:t>
            </a:r>
            <a:r>
              <a:rPr lang="pt-BR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)2013 Gaspar Barreira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87480" y="6500192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srgbClr val="FFFFCC"/>
                </a:solidFill>
                <a:latin typeface="Calibri"/>
              </a:rPr>
              <a:pPr/>
              <a:t>10</a:t>
            </a:fld>
            <a:r>
              <a:rPr lang="bg-BG" dirty="0" smtClean="0">
                <a:solidFill>
                  <a:srgbClr val="FFFFCC"/>
                </a:solidFill>
                <a:latin typeface="Calibri"/>
              </a:rPr>
              <a:t>/42</a:t>
            </a:r>
            <a:endParaRPr lang="en-GB" dirty="0" smtClean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81BB6-DD8C-4F4E-A80E-B5613CD851B7}" type="datetime1">
              <a:rPr lang="en-US" smtClean="0"/>
              <a:t>21/03/16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4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ur eleme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8211" y="1785926"/>
            <a:ext cx="6350000" cy="476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89161" y="1953068"/>
            <a:ext cx="928694" cy="646331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prstClr val="white"/>
                </a:solidFill>
                <a:latin typeface="Calibri"/>
              </a:rPr>
              <a:t>AR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6285" y="4955900"/>
            <a:ext cx="1339722" cy="646323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srgbClr val="0000FF"/>
                </a:solidFill>
                <a:latin typeface="Calibri"/>
              </a:rPr>
              <a:t>ÁGUA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0005" y="2381693"/>
            <a:ext cx="1315151" cy="646323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srgbClr val="FF6600"/>
                </a:solidFill>
                <a:latin typeface="Calibri"/>
              </a:rPr>
              <a:t>FOGO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5691" y="5607518"/>
            <a:ext cx="1438006" cy="646323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914337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3600" b="1" dirty="0">
                <a:solidFill>
                  <a:srgbClr val="800000"/>
                </a:solidFill>
                <a:latin typeface="Calibri"/>
              </a:rPr>
              <a:t>TERRA</a:t>
            </a:r>
          </a:p>
        </p:txBody>
      </p:sp>
      <p:pic>
        <p:nvPicPr>
          <p:cNvPr id="2" name="Picture 1" descr="empedoc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206" y="114301"/>
            <a:ext cx="2765224" cy="424180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347864" y="620688"/>
            <a:ext cx="5632664" cy="966410"/>
          </a:xfrm>
          <a:prstGeom prst="rect">
            <a:avLst/>
          </a:prstGeom>
          <a:noFill/>
        </p:spPr>
        <p:txBody>
          <a:bodyPr wrap="none" lIns="91436" tIns="45716" rIns="91436" bIns="45716" rtlCol="0">
            <a:spAutoFit/>
          </a:bodyPr>
          <a:lstStyle/>
          <a:p>
            <a:pPr defTabSz="45715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srgbClr val="FFFF00"/>
                </a:solidFill>
                <a:latin typeface="Calibri"/>
              </a:rPr>
              <a:t>Thales </a:t>
            </a:r>
            <a:r>
              <a:rPr lang="pt-BR" sz="2400" dirty="0">
                <a:solidFill>
                  <a:srgbClr val="FFFF00"/>
                </a:solidFill>
                <a:latin typeface="Calibri"/>
              </a:rPr>
              <a:t>de Mileto, </a:t>
            </a:r>
            <a:r>
              <a:rPr lang="pt-BR" sz="2400" dirty="0" err="1">
                <a:solidFill>
                  <a:srgbClr val="FFFF00"/>
                </a:solidFill>
                <a:latin typeface="Calibri"/>
              </a:rPr>
              <a:t>séc.VII</a:t>
            </a:r>
            <a:r>
              <a:rPr lang="pt-BR" sz="2400" dirty="0">
                <a:solidFill>
                  <a:srgbClr val="FFFF00"/>
                </a:solidFill>
                <a:latin typeface="Calibri"/>
              </a:rPr>
              <a:t> a.C.:   tudo é água!</a:t>
            </a:r>
          </a:p>
          <a:p>
            <a:pPr defTabSz="457155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400" dirty="0" smtClean="0">
                <a:solidFill>
                  <a:prstClr val="white"/>
                </a:solidFill>
                <a:latin typeface="Calibri"/>
              </a:rPr>
              <a:t>Empédocles</a:t>
            </a:r>
            <a:r>
              <a:rPr lang="pt-BR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pt-BR" sz="2400" dirty="0" err="1">
                <a:solidFill>
                  <a:prstClr val="white"/>
                </a:solidFill>
                <a:latin typeface="Calibri"/>
              </a:rPr>
              <a:t>séc.V</a:t>
            </a:r>
            <a:r>
              <a:rPr lang="pt-BR" sz="2400" dirty="0">
                <a:solidFill>
                  <a:prstClr val="white"/>
                </a:solidFill>
                <a:latin typeface="Calibri"/>
              </a:rPr>
              <a:t> a.C.: os 4 </a:t>
            </a:r>
            <a:r>
              <a:rPr lang="pt-BR" sz="2400" dirty="0" smtClean="0">
                <a:solidFill>
                  <a:prstClr val="white"/>
                </a:solidFill>
                <a:latin typeface="Calibri"/>
              </a:rPr>
              <a:t>elementos!</a:t>
            </a:r>
            <a:endParaRPr lang="pt-BR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1" y="4450352"/>
            <a:ext cx="2577410" cy="2031317"/>
          </a:xfrm>
          <a:prstGeom prst="rect">
            <a:avLst/>
          </a:prstGeom>
          <a:noFill/>
        </p:spPr>
        <p:txBody>
          <a:bodyPr wrap="square" lIns="91436" tIns="45716" rIns="91436" bIns="45716" rtlCol="0">
            <a:spAutoFit/>
          </a:bodyPr>
          <a:lstStyle/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+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a 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quintessência</a:t>
            </a:r>
            <a:br>
              <a:rPr lang="pt-BR" sz="1800" dirty="0" smtClean="0">
                <a:solidFill>
                  <a:srgbClr val="FFFF00"/>
                </a:solidFill>
                <a:latin typeface="Calibri"/>
              </a:rPr>
            </a:b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(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referida por 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 Aristóteles 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no </a:t>
            </a:r>
            <a:r>
              <a:rPr lang="pt-BR" sz="1800" dirty="0" err="1">
                <a:solidFill>
                  <a:srgbClr val="FFFF00"/>
                </a:solidFill>
                <a:latin typeface="Calibri"/>
              </a:rPr>
              <a:t>séc.III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 a.C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. )</a:t>
            </a: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1800" dirty="0">
              <a:solidFill>
                <a:srgbClr val="FFFF00"/>
              </a:solidFill>
              <a:latin typeface="Calibri"/>
            </a:endParaRP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+</a:t>
            </a:r>
            <a:r>
              <a:rPr lang="pt-BR" sz="1800" dirty="0" err="1" smtClean="0">
                <a:solidFill>
                  <a:srgbClr val="FFFF00"/>
                </a:solidFill>
                <a:latin typeface="Calibri"/>
              </a:rPr>
              <a:t>A-Tomos</a:t>
            </a:r>
            <a:endParaRPr lang="pt-BR" sz="1800" dirty="0" smtClean="0">
              <a:solidFill>
                <a:srgbClr val="FFFF00"/>
              </a:solidFill>
              <a:latin typeface="Calibri"/>
            </a:endParaRP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(Leucipo e </a:t>
            </a:r>
            <a:r>
              <a:rPr lang="pt-BR" sz="1800" dirty="0" err="1" smtClean="0">
                <a:solidFill>
                  <a:srgbClr val="FFFF00"/>
                </a:solidFill>
                <a:latin typeface="Calibri"/>
              </a:rPr>
              <a:t>Demócritos</a:t>
            </a: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,</a:t>
            </a:r>
            <a:br>
              <a:rPr lang="pt-BR" sz="1800" dirty="0" smtClean="0">
                <a:solidFill>
                  <a:srgbClr val="FFFF00"/>
                </a:solidFill>
                <a:latin typeface="Calibri"/>
              </a:rPr>
            </a:b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séc. V a.C. ) </a:t>
            </a:r>
            <a:endParaRPr lang="pt-BR" sz="1800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9425" y="169476"/>
            <a:ext cx="5195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FFFF00"/>
                </a:solidFill>
              </a:rPr>
              <a:t>SOMOS FEITOS DE QUÊ ?!</a:t>
            </a:r>
            <a:endParaRPr lang="pt-BR" sz="28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340" y="6474822"/>
            <a:ext cx="482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(ideia de átomos tb. introduzida na Índia no séc. VI a.C.)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78182" y="6495782"/>
            <a:ext cx="216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</a:t>
            </a:r>
            <a:r>
              <a:rPr lang="pt-BR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)2013 Gaspar Barreira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03504" y="6453336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srgbClr val="FFFFCC"/>
                </a:solidFill>
                <a:latin typeface="Calibri"/>
              </a:rPr>
              <a:pPr/>
              <a:t>11</a:t>
            </a:fld>
            <a:r>
              <a:rPr lang="bg-BG" smtClean="0">
                <a:solidFill>
                  <a:srgbClr val="FFFFCC"/>
                </a:solidFill>
                <a:latin typeface="Calibri"/>
              </a:rPr>
              <a:t>/42</a:t>
            </a:r>
            <a:endParaRPr lang="en-GB" dirty="0" smtClean="0">
              <a:solidFill>
                <a:srgbClr val="FFFFCC"/>
              </a:solidFill>
              <a:latin typeface="Calibri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9FBBF-B4FC-F545-8229-3987DFC1762D}" type="datetime1">
              <a:rPr lang="en-US" smtClean="0"/>
              <a:t>21/03/16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5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9px-Alchemist's_Laboratory,_Heinrich_Khunrath,_Amphitheatrum_sapientiae_aeternae,_1595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73"/>
            <a:ext cx="5643602" cy="5749001"/>
          </a:xfrm>
          <a:prstGeom prst="rect">
            <a:avLst/>
          </a:prstGeom>
        </p:spPr>
      </p:pic>
      <p:pic>
        <p:nvPicPr>
          <p:cNvPr id="3" name="Picture 2" descr="alquimia simbol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4709" y="3530601"/>
            <a:ext cx="4139775" cy="332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378" y="455464"/>
            <a:ext cx="3428622" cy="1384986"/>
          </a:xfrm>
          <a:prstGeom prst="rect">
            <a:avLst/>
          </a:prstGeom>
          <a:solidFill>
            <a:srgbClr val="000000">
              <a:alpha val="29000"/>
            </a:srgbClr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Idade média, Europa:</a:t>
            </a: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endParaRPr lang="pt-BR" sz="2800" dirty="0">
              <a:solidFill>
                <a:srgbClr val="FFFF00"/>
              </a:solidFill>
              <a:latin typeface="Calibri"/>
            </a:endParaRPr>
          </a:p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    </a:t>
            </a: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EXPERIMENTAÇÃO!</a:t>
            </a:r>
            <a:endParaRPr lang="pt-BR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6453336"/>
            <a:ext cx="2162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(</a:t>
            </a:r>
            <a:r>
              <a:rPr lang="pt-BR" sz="1600" dirty="0" err="1" smtClean="0">
                <a:solidFill>
                  <a:srgbClr val="FFFF00"/>
                </a:solidFill>
                <a:latin typeface="Calibri"/>
                <a:cs typeface="Calibri"/>
              </a:rPr>
              <a:t>c</a:t>
            </a:r>
            <a:r>
              <a:rPr lang="pt-BR" sz="1600" dirty="0" smtClean="0">
                <a:solidFill>
                  <a:srgbClr val="FFFF00"/>
                </a:solidFill>
                <a:latin typeface="Calibri"/>
                <a:cs typeface="Calibri"/>
              </a:rPr>
              <a:t>)2013 Gaspar Barreira</a:t>
            </a:r>
            <a:endParaRPr lang="pt-BR" sz="16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9488" y="6453336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12</a:t>
            </a:fld>
            <a:r>
              <a:rPr lang="bg-BG" dirty="0" smtClean="0">
                <a:solidFill>
                  <a:prstClr val="black"/>
                </a:solidFill>
                <a:latin typeface="Calibri"/>
              </a:rPr>
              <a:t>/42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15378" y="2756069"/>
            <a:ext cx="30736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00"/>
                </a:solidFill>
                <a:latin typeface="Calibri"/>
              </a:rPr>
              <a:t>Laboratório </a:t>
            </a:r>
            <a:r>
              <a:rPr lang="pt-BR" sz="1800" dirty="0">
                <a:solidFill>
                  <a:srgbClr val="FFFF00"/>
                </a:solidFill>
                <a:latin typeface="Calibri"/>
              </a:rPr>
              <a:t>de Alquimista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41B58-2600-604D-ACF6-BCE534FFAC25}" type="datetime1">
              <a:rPr lang="en-US" smtClean="0"/>
              <a:t>21/03/16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2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35899" y="153455"/>
            <a:ext cx="5328633" cy="954099"/>
          </a:xfrm>
          <a:prstGeom prst="rect">
            <a:avLst/>
          </a:prstGeom>
          <a:solidFill>
            <a:srgbClr val="000000">
              <a:alpha val="29000"/>
            </a:srgbClr>
          </a:solidFill>
        </p:spPr>
        <p:txBody>
          <a:bodyPr wrap="square" lIns="91436" tIns="45716" rIns="91436" bIns="45716" rtlCol="0">
            <a:spAutoFit/>
          </a:bodyPr>
          <a:lstStyle/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Idade </a:t>
            </a: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moderna, </a:t>
            </a:r>
            <a:r>
              <a:rPr lang="pt-BR" sz="2800" dirty="0">
                <a:solidFill>
                  <a:srgbClr val="FFFF00"/>
                </a:solidFill>
                <a:latin typeface="Calibri"/>
              </a:rPr>
              <a:t>Europa:</a:t>
            </a:r>
          </a:p>
          <a:p>
            <a:pPr algn="r" defTabSz="45715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EXPERIMENTAÇÃO      TEORIA!</a:t>
            </a:r>
            <a:endParaRPr lang="pt-BR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59488" y="6453336"/>
            <a:ext cx="1905000" cy="457200"/>
          </a:xfrm>
          <a:noFill/>
        </p:spPr>
        <p:txBody>
          <a:bodyPr/>
          <a:lstStyle/>
          <a:p>
            <a:fld id="{F3E12617-8652-9144-A0FA-96CB5318190B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13</a:t>
            </a:fld>
            <a:r>
              <a:rPr lang="bg-BG" dirty="0" smtClean="0">
                <a:solidFill>
                  <a:prstClr val="black"/>
                </a:solidFill>
                <a:latin typeface="Calibri"/>
              </a:rPr>
              <a:t>/42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KeplerJohann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5" y="254435"/>
            <a:ext cx="3282462" cy="17149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8578" y="1384213"/>
            <a:ext cx="171607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 smtClean="0">
                <a:solidFill>
                  <a:prstClr val="white"/>
                </a:solidFill>
                <a:latin typeface="Calibri"/>
              </a:rPr>
              <a:t>Johannes</a:t>
            </a:r>
            <a:r>
              <a:rPr lang="pt-BR" sz="1800" dirty="0" smtClean="0">
                <a:solidFill>
                  <a:prstClr val="white"/>
                </a:solidFill>
                <a:latin typeface="Calibri"/>
              </a:rPr>
              <a:t> Kepler</a:t>
            </a:r>
            <a:br>
              <a:rPr lang="pt-BR" sz="1800" dirty="0" smtClean="0">
                <a:solidFill>
                  <a:prstClr val="white"/>
                </a:solidFill>
                <a:latin typeface="Calibri"/>
              </a:rPr>
            </a:br>
            <a:r>
              <a:rPr lang="pt-BR" sz="1400" dirty="0" smtClean="0">
                <a:solidFill>
                  <a:prstClr val="white"/>
                </a:solidFill>
                <a:latin typeface="Calibri"/>
              </a:rPr>
              <a:t>(1571-1630)</a:t>
            </a:r>
            <a:endParaRPr lang="pt-BR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 descr="galileu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r="3003"/>
          <a:stretch/>
        </p:blipFill>
        <p:spPr>
          <a:xfrm>
            <a:off x="199295" y="2006600"/>
            <a:ext cx="3470030" cy="28716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105" y="2138242"/>
            <a:ext cx="1471489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 smtClean="0">
                <a:solidFill>
                  <a:prstClr val="white"/>
                </a:solidFill>
                <a:latin typeface="Calibri"/>
              </a:rPr>
              <a:t>Galileo</a:t>
            </a:r>
            <a:r>
              <a:rPr lang="pt-BR" sz="1800" dirty="0" smtClean="0">
                <a:solidFill>
                  <a:prstClr val="white"/>
                </a:solidFill>
                <a:latin typeface="Calibri"/>
              </a:rPr>
              <a:t> Galilei</a:t>
            </a:r>
            <a:br>
              <a:rPr lang="pt-BR" sz="1800" dirty="0" smtClean="0">
                <a:solidFill>
                  <a:prstClr val="white"/>
                </a:solidFill>
                <a:latin typeface="Calibri"/>
              </a:rPr>
            </a:br>
            <a:r>
              <a:rPr lang="pt-BR" sz="1400" dirty="0" smtClean="0">
                <a:solidFill>
                  <a:prstClr val="white"/>
                </a:solidFill>
                <a:latin typeface="Calibri"/>
              </a:rPr>
              <a:t>(1564-1642)</a:t>
            </a:r>
            <a:endParaRPr lang="pt-BR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newt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30" y="4252165"/>
            <a:ext cx="3357144" cy="25195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38779" y="6141882"/>
            <a:ext cx="1453230" cy="584776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prstClr val="white"/>
                </a:solidFill>
                <a:latin typeface="Calibri"/>
              </a:rPr>
              <a:t>Isaac Newton</a:t>
            </a:r>
            <a:br>
              <a:rPr lang="pt-BR" sz="1800" dirty="0" smtClean="0">
                <a:solidFill>
                  <a:prstClr val="white"/>
                </a:solidFill>
                <a:latin typeface="Calibri"/>
              </a:rPr>
            </a:br>
            <a:r>
              <a:rPr lang="pt-BR" sz="1400" dirty="0" smtClean="0">
                <a:solidFill>
                  <a:prstClr val="white"/>
                </a:solidFill>
                <a:latin typeface="Calibri"/>
              </a:rPr>
              <a:t>(1642-1727)</a:t>
            </a:r>
            <a:endParaRPr lang="pt-BR" sz="14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6" name="Picture 15" descr="Newton_Principia_1687_Coverpag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5" t="9255" r="7820" b="13437"/>
          <a:stretch/>
        </p:blipFill>
        <p:spPr>
          <a:xfrm>
            <a:off x="5367922" y="1278569"/>
            <a:ext cx="3660188" cy="50477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98016" y="668548"/>
            <a:ext cx="542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&lt;</a:t>
            </a:r>
            <a:r>
              <a:rPr lang="pt-BR" sz="2800" dirty="0" smtClean="0">
                <a:solidFill>
                  <a:srgbClr val="FFFF00"/>
                </a:solidFill>
                <a:latin typeface="Calibri"/>
              </a:rPr>
              <a:t>=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98016" y="482394"/>
            <a:ext cx="542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2800" dirty="0">
                <a:solidFill>
                  <a:srgbClr val="FFFF00"/>
                </a:solidFill>
                <a:latin typeface="Calibri"/>
              </a:rPr>
              <a:t>=&gt;</a:t>
            </a:r>
            <a:endParaRPr lang="pt-BR" sz="2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 descr="Newtons-gravity-law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t="16717" r="20652" b="44776"/>
          <a:stretch/>
        </p:blipFill>
        <p:spPr>
          <a:xfrm rot="20616095">
            <a:off x="4846483" y="4281764"/>
            <a:ext cx="1474288" cy="6777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419872" y="1574895"/>
            <a:ext cx="1835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3200" b="1" dirty="0" smtClean="0">
                <a:solidFill>
                  <a:srgbClr val="FFFFFF"/>
                </a:solidFill>
                <a:latin typeface="Calibri"/>
              </a:rPr>
              <a:t>Física!: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 smtClean="0">
                <a:solidFill>
                  <a:srgbClr val="FFFFFF"/>
                </a:solidFill>
                <a:latin typeface="Calibri"/>
              </a:rPr>
              <a:t>Princípios </a:t>
            </a:r>
            <a:br>
              <a:rPr lang="pt-BR" dirty="0" smtClean="0">
                <a:solidFill>
                  <a:srgbClr val="FFFFFF"/>
                </a:solidFill>
                <a:latin typeface="Calibri"/>
              </a:rPr>
            </a:br>
            <a:r>
              <a:rPr lang="pt-BR" dirty="0" smtClean="0">
                <a:solidFill>
                  <a:srgbClr val="FFFFFF"/>
                </a:solidFill>
                <a:latin typeface="Calibri"/>
              </a:rPr>
              <a:t>Matemáticos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FFFF"/>
                </a:solidFill>
                <a:latin typeface="Calibri"/>
              </a:rPr>
              <a:t>d</a:t>
            </a:r>
            <a:r>
              <a:rPr lang="pt-BR" dirty="0" smtClean="0">
                <a:solidFill>
                  <a:srgbClr val="FFFFFF"/>
                </a:solidFill>
                <a:latin typeface="Calibri"/>
              </a:rPr>
              <a:t>a Filosofia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dirty="0">
                <a:solidFill>
                  <a:srgbClr val="FFFFFF"/>
                </a:solidFill>
                <a:latin typeface="Calibri"/>
              </a:rPr>
              <a:t>d</a:t>
            </a:r>
            <a:r>
              <a:rPr lang="pt-BR" dirty="0" smtClean="0">
                <a:solidFill>
                  <a:srgbClr val="FFFFFF"/>
                </a:solidFill>
                <a:latin typeface="Calibri"/>
              </a:rPr>
              <a:t>a Natureza!</a:t>
            </a:r>
            <a:endParaRPr lang="pt-BR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Slide Number Placeholder 4"/>
          <p:cNvSpPr txBox="1">
            <a:spLocks/>
          </p:cNvSpPr>
          <p:nvPr/>
        </p:nvSpPr>
        <p:spPr>
          <a:xfrm>
            <a:off x="7200165" y="6326336"/>
            <a:ext cx="1905000" cy="457200"/>
          </a:xfrm>
          <a:prstGeom prst="rect">
            <a:avLst/>
          </a:prstGeom>
          <a:noFill/>
        </p:spPr>
        <p:txBody>
          <a:bodyPr vert="horz" lIns="91436" tIns="45716" rIns="91436" bIns="45716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3E12617-8652-9144-A0FA-96CB5318190B}" type="slidenum">
              <a:rPr lang="en-GB" smtClean="0">
                <a:solidFill>
                  <a:prstClr val="black"/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</a:t>
            </a:fld>
            <a:r>
              <a:rPr lang="bg-BG" dirty="0" smtClean="0">
                <a:solidFill>
                  <a:prstClr val="black"/>
                </a:solidFill>
                <a:latin typeface="Calibri"/>
              </a:rPr>
              <a:t>/42</a:t>
            </a:r>
            <a:endParaRPr lang="en-GB" dirty="0" smtClea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t="8386" r="22579" b="39984"/>
          <a:stretch/>
        </p:blipFill>
        <p:spPr>
          <a:xfrm>
            <a:off x="195112" y="3802451"/>
            <a:ext cx="1822745" cy="1988449"/>
          </a:xfrm>
          <a:prstGeom prst="rect">
            <a:avLst/>
          </a:prstGeom>
        </p:spPr>
      </p:pic>
      <p:sp>
        <p:nvSpPr>
          <p:cNvPr id="22" name="TextBox 14"/>
          <p:cNvSpPr txBox="1"/>
          <p:nvPr/>
        </p:nvSpPr>
        <p:spPr>
          <a:xfrm>
            <a:off x="197071" y="5140823"/>
            <a:ext cx="1708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 smtClean="0">
                <a:solidFill>
                  <a:prstClr val="white"/>
                </a:solidFill>
                <a:latin typeface="Calibri"/>
              </a:rPr>
              <a:t>Ren</a:t>
            </a:r>
            <a:r>
              <a:rPr lang="pt-PT" sz="1800" dirty="0" smtClean="0">
                <a:solidFill>
                  <a:prstClr val="white"/>
                </a:solidFill>
                <a:latin typeface="Calibri"/>
              </a:rPr>
              <a:t>é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800" dirty="0" smtClean="0">
                <a:solidFill>
                  <a:prstClr val="white"/>
                </a:solidFill>
                <a:latin typeface="Calibri"/>
              </a:rPr>
              <a:t>Descartes </a:t>
            </a:r>
          </a:p>
          <a:p>
            <a:pPr algn="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PT" sz="1800" dirty="0" smtClean="0">
                <a:solidFill>
                  <a:prstClr val="white"/>
                </a:solidFill>
                <a:latin typeface="Calibri"/>
              </a:rPr>
              <a:t>       </a:t>
            </a:r>
            <a:r>
              <a:rPr lang="pt-PT" sz="1400" dirty="0" smtClean="0">
                <a:solidFill>
                  <a:prstClr val="white"/>
                </a:solidFill>
                <a:latin typeface="Calibri"/>
              </a:rPr>
              <a:t>(1596-1650)</a:t>
            </a:r>
            <a:endParaRPr lang="pt-BR" sz="11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 descr="Newtons_apple_tree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 b="10998"/>
          <a:stretch/>
        </p:blipFill>
        <p:spPr>
          <a:xfrm>
            <a:off x="4659515" y="5656503"/>
            <a:ext cx="1848225" cy="111520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rot="16200000">
            <a:off x="-77449" y="6064366"/>
            <a:ext cx="914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 smtClean="0">
                <a:solidFill>
                  <a:schemeClr val="bg1"/>
                </a:solidFill>
              </a:rPr>
              <a:t>cogito</a:t>
            </a:r>
            <a:endParaRPr lang="pt-PT" i="1" dirty="0">
              <a:solidFill>
                <a:schemeClr val="bg1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419024" y="6337832"/>
            <a:ext cx="1253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>
                <a:solidFill>
                  <a:schemeClr val="bg1"/>
                </a:solidFill>
              </a:rPr>
              <a:t>e</a:t>
            </a:r>
            <a:r>
              <a:rPr lang="pt-PT" i="1" dirty="0" smtClean="0">
                <a:solidFill>
                  <a:schemeClr val="bg1"/>
                </a:solidFill>
              </a:rPr>
              <a:t>rgo sum</a:t>
            </a:r>
            <a:endParaRPr lang="pt-PT" i="1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CAB99-F078-1849-916D-7FEA49C5E7A1}" type="datetime1">
              <a:rPr lang="en-US" smtClean="0"/>
              <a:t>21/03/16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4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567976"/>
            <a:ext cx="1867460" cy="2290024"/>
          </a:xfrm>
          <a:prstGeom prst="rect">
            <a:avLst/>
          </a:prstGeom>
        </p:spPr>
      </p:pic>
      <p:pic>
        <p:nvPicPr>
          <p:cNvPr id="5" name="Picture 30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8038" y="632278"/>
            <a:ext cx="4921043" cy="362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5ACA8-01E5-E146-9493-3BB6261656B6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30" y="3794538"/>
            <a:ext cx="3146000" cy="2359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9596" y="299831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872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auto">
          <a:xfrm>
            <a:off x="972000" y="1269000"/>
            <a:ext cx="7200000" cy="4320000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rgbClr val="FFFFCC"/>
              </a:solidFill>
            </a:endParaRPr>
          </a:p>
        </p:txBody>
      </p:sp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smtClean="0">
                <a:solidFill>
                  <a:srgbClr val="FFFFCC"/>
                </a:solidFill>
                <a:latin typeface="Comic Sans MS"/>
              </a:rPr>
              <a:t>Masterclass Internacional - IST 2016</a:t>
            </a:r>
            <a:endParaRPr lang="en-GB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A1C64F-4E68-5540-B543-54661AD6B6E6}" type="slidenum">
              <a:rPr lang="en-GB" smtClean="0">
                <a:solidFill>
                  <a:srgbClr val="FFFFCC"/>
                </a:solidFill>
                <a:latin typeface="Comic Sans MS"/>
              </a:rPr>
              <a:pPr/>
              <a:t>15</a:t>
            </a:fld>
            <a:r>
              <a:rPr lang="en-GB" b="0" dirty="0" smtClean="0">
                <a:solidFill>
                  <a:srgbClr val="FFFFCC"/>
                </a:solidFill>
                <a:latin typeface="Comic Sans MS"/>
              </a:rPr>
              <a:t>/30</a:t>
            </a: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O Átomo é feito de:</a:t>
            </a:r>
            <a:endParaRPr lang="en-GB" dirty="0"/>
          </a:p>
        </p:txBody>
      </p:sp>
      <p:sp>
        <p:nvSpPr>
          <p:cNvPr id="409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AFB62ED1-5F40-2440-AB0D-49D134338382}" type="datetime1">
              <a:rPr lang="en-US" smtClean="0">
                <a:solidFill>
                  <a:srgbClr val="FFFFCC"/>
                </a:solidFill>
              </a:rPr>
              <a:t>21/03/16</a:t>
            </a:fld>
            <a:endParaRPr lang="pt-PT" dirty="0" smtClean="0">
              <a:solidFill>
                <a:srgbClr val="FFFFCC"/>
              </a:solidFill>
            </a:endParaRPr>
          </a:p>
        </p:txBody>
      </p:sp>
      <p:sp>
        <p:nvSpPr>
          <p:cNvPr id="4" name="Oval 3"/>
          <p:cNvSpPr>
            <a:spLocks noChangeAspect="1"/>
          </p:cNvSpPr>
          <p:nvPr/>
        </p:nvSpPr>
        <p:spPr bwMode="auto">
          <a:xfrm>
            <a:off x="4572000" y="3429000"/>
            <a:ext cx="7200" cy="720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pt-BR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7741" y="3532947"/>
            <a:ext cx="127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FFFFCC"/>
                </a:solidFill>
                <a:latin typeface="Arial"/>
                <a:cs typeface="Arial"/>
              </a:rPr>
              <a:t>(núcleo x100)</a:t>
            </a:r>
            <a:endParaRPr lang="pt-BR" sz="1400" dirty="0">
              <a:solidFill>
                <a:srgbClr val="FFFFCC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81175" y="5733576"/>
            <a:ext cx="2759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 smtClean="0">
                <a:solidFill>
                  <a:srgbClr val="FFFFFF"/>
                </a:solidFill>
                <a:latin typeface="Arial"/>
                <a:cs typeface="Arial"/>
              </a:rPr>
              <a:t>(raio médio órbita dos </a:t>
            </a:r>
            <a:r>
              <a:rPr lang="pt-BR" sz="1400" dirty="0" err="1" smtClean="0">
                <a:solidFill>
                  <a:srgbClr val="FFFFFF"/>
                </a:solidFill>
                <a:latin typeface="Arial"/>
                <a:cs typeface="Arial"/>
              </a:rPr>
              <a:t>electrões</a:t>
            </a:r>
            <a:r>
              <a:rPr lang="pt-BR" sz="140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pt-BR" sz="1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5863" y="2060848"/>
            <a:ext cx="2569859" cy="8640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212442"/>
              </a:avLst>
            </a:prstTxWarp>
            <a:spAutoFit/>
          </a:bodyPr>
          <a:lstStyle/>
          <a:p>
            <a:pPr algn="ctr"/>
            <a:r>
              <a:rPr lang="pt-PT" sz="5400" b="1" dirty="0" smtClean="0">
                <a:ln w="12700">
                  <a:solidFill>
                    <a:srgbClr val="FDC3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VAZIO</a:t>
            </a:r>
            <a:endParaRPr lang="pt-PT" sz="5400" b="1" dirty="0">
              <a:ln w="12700">
                <a:solidFill>
                  <a:srgbClr val="FDC300"/>
                </a:solidFill>
                <a:prstDash val="solid"/>
              </a:ln>
              <a:solidFill>
                <a:srgbClr val="0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3856" y="2421208"/>
            <a:ext cx="2739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>
                <a:solidFill>
                  <a:srgbClr val="FDC300"/>
                </a:solidFill>
                <a:latin typeface="Arial"/>
                <a:cs typeface="Arial"/>
              </a:rPr>
              <a:t>(99,999 999 999 9% do volume)</a:t>
            </a:r>
            <a:endParaRPr lang="pt-BR" sz="1400" dirty="0">
              <a:solidFill>
                <a:srgbClr val="FDC3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700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Uma questão de escala...</a:t>
            </a:r>
          </a:p>
        </p:txBody>
      </p:sp>
      <p:sp>
        <p:nvSpPr>
          <p:cNvPr id="39939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smtClean="0"/>
              <a:t>Masterclass Internacional - IST 2016</a:t>
            </a:r>
            <a:endParaRPr lang="en-GB" dirty="0" smtClean="0"/>
          </a:p>
        </p:txBody>
      </p:sp>
      <p:sp>
        <p:nvSpPr>
          <p:cNvPr id="3994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US" b="0" dirty="0" smtClean="0"/>
              <a:t>13</a:t>
            </a:r>
            <a:r>
              <a:rPr lang="bg-BG" b="0" dirty="0" smtClean="0"/>
              <a:t>/42</a:t>
            </a:r>
            <a:endParaRPr lang="en-GB" b="0" dirty="0" smtClean="0"/>
          </a:p>
        </p:txBody>
      </p:sp>
      <p:sp>
        <p:nvSpPr>
          <p:cNvPr id="39947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7F0E6847-33C2-EE43-813E-F7CC6F45737C}" type="datetime1">
              <a:rPr lang="en-US" smtClean="0"/>
              <a:t>21/03/16</a:t>
            </a:fld>
            <a:endParaRPr lang="pt-PT" dirty="0" smtClean="0"/>
          </a:p>
        </p:txBody>
      </p:sp>
      <p:pic>
        <p:nvPicPr>
          <p:cNvPr id="14" name="Picture 5" descr="EstadioLuz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1447800"/>
            <a:ext cx="69342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n 6"/>
          <p:cNvSpPr>
            <a:spLocks noChangeArrowheads="1"/>
          </p:cNvSpPr>
          <p:nvPr/>
        </p:nvSpPr>
        <p:spPr bwMode="auto">
          <a:xfrm>
            <a:off x="4876803" y="3810000"/>
            <a:ext cx="46038" cy="46038"/>
          </a:xfrm>
          <a:prstGeom prst="sun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3200400" y="4191291"/>
            <a:ext cx="2470446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r>
              <a:rPr lang="pt-PT"/>
              <a:t>Núcleo = cabeça de </a:t>
            </a:r>
            <a:br>
              <a:rPr lang="pt-PT"/>
            </a:br>
            <a:r>
              <a:rPr lang="pt-PT"/>
              <a:t>alfinete no centro </a:t>
            </a:r>
            <a:br>
              <a:rPr lang="pt-PT"/>
            </a:br>
            <a:r>
              <a:rPr lang="pt-PT"/>
              <a:t>do campo</a:t>
            </a:r>
          </a:p>
        </p:txBody>
      </p:sp>
      <p:cxnSp>
        <p:nvCxnSpPr>
          <p:cNvPr id="20" name="Straight Arrow Connector 9"/>
          <p:cNvCxnSpPr>
            <a:cxnSpLocks noChangeShapeType="1"/>
          </p:cNvCxnSpPr>
          <p:nvPr/>
        </p:nvCxnSpPr>
        <p:spPr bwMode="auto">
          <a:xfrm flipV="1">
            <a:off x="4191000" y="3962400"/>
            <a:ext cx="533400" cy="30480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</p:spPr>
      </p:cxn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2743200" y="2535530"/>
            <a:ext cx="4572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algn="ctr"/>
            <a:r>
              <a:rPr lang="pt-PT" sz="5600"/>
              <a:t>ÁTOMO</a:t>
            </a:r>
          </a:p>
        </p:txBody>
      </p:sp>
      <p:sp>
        <p:nvSpPr>
          <p:cNvPr id="22" name="Freeform 10"/>
          <p:cNvSpPr>
            <a:spLocks noChangeArrowheads="1"/>
          </p:cNvSpPr>
          <p:nvPr/>
        </p:nvSpPr>
        <p:spPr bwMode="auto">
          <a:xfrm>
            <a:off x="1441450" y="3054350"/>
            <a:ext cx="6108700" cy="2667000"/>
          </a:xfrm>
          <a:custGeom>
            <a:avLst/>
            <a:gdLst>
              <a:gd name="T0" fmla="*/ 0 w 6109669"/>
              <a:gd name="T1" fmla="*/ 0 h 2666602"/>
              <a:gd name="T2" fmla="*/ 6109669 w 6109669"/>
              <a:gd name="T3" fmla="*/ 2666602 h 2666602"/>
            </a:gdLst>
            <a:ahLst/>
            <a:cxnLst/>
            <a:rect l="T0" t="T1" r="T2" b="T3"/>
            <a:pathLst>
              <a:path w="6109669" h="2666602">
                <a:moveTo>
                  <a:pt x="1510497" y="34961"/>
                </a:moveTo>
                <a:cubicBezTo>
                  <a:pt x="1449480" y="38775"/>
                  <a:pt x="1388234" y="39889"/>
                  <a:pt x="1327446" y="46403"/>
                </a:cubicBezTo>
                <a:cubicBezTo>
                  <a:pt x="1277640" y="51740"/>
                  <a:pt x="1154840" y="73432"/>
                  <a:pt x="1098631" y="92171"/>
                </a:cubicBezTo>
                <a:cubicBezTo>
                  <a:pt x="1087190" y="95985"/>
                  <a:pt x="1076009" y="100688"/>
                  <a:pt x="1064309" y="103613"/>
                </a:cubicBezTo>
                <a:cubicBezTo>
                  <a:pt x="1042554" y="109052"/>
                  <a:pt x="984838" y="117684"/>
                  <a:pt x="961342" y="126496"/>
                </a:cubicBezTo>
                <a:cubicBezTo>
                  <a:pt x="945373" y="132485"/>
                  <a:pt x="930833" y="141752"/>
                  <a:pt x="915579" y="149380"/>
                </a:cubicBezTo>
                <a:cubicBezTo>
                  <a:pt x="904138" y="160822"/>
                  <a:pt x="894719" y="174730"/>
                  <a:pt x="881257" y="183706"/>
                </a:cubicBezTo>
                <a:cubicBezTo>
                  <a:pt x="871223" y="190396"/>
                  <a:pt x="856748" y="188138"/>
                  <a:pt x="846935" y="195148"/>
                </a:cubicBezTo>
                <a:cubicBezTo>
                  <a:pt x="829380" y="207689"/>
                  <a:pt x="817407" y="226709"/>
                  <a:pt x="801172" y="240916"/>
                </a:cubicBezTo>
                <a:cubicBezTo>
                  <a:pt x="794266" y="246959"/>
                  <a:pt x="735322" y="291007"/>
                  <a:pt x="721087" y="298125"/>
                </a:cubicBezTo>
                <a:cubicBezTo>
                  <a:pt x="710301" y="303519"/>
                  <a:pt x="697551" y="304173"/>
                  <a:pt x="686765" y="309567"/>
                </a:cubicBezTo>
                <a:cubicBezTo>
                  <a:pt x="674466" y="315717"/>
                  <a:pt x="664742" y="326301"/>
                  <a:pt x="652443" y="332451"/>
                </a:cubicBezTo>
                <a:cubicBezTo>
                  <a:pt x="624784" y="346282"/>
                  <a:pt x="601684" y="344337"/>
                  <a:pt x="572358" y="355335"/>
                </a:cubicBezTo>
                <a:cubicBezTo>
                  <a:pt x="556389" y="361324"/>
                  <a:pt x="541403" y="369757"/>
                  <a:pt x="526595" y="378219"/>
                </a:cubicBezTo>
                <a:cubicBezTo>
                  <a:pt x="514657" y="385042"/>
                  <a:pt x="503010" y="392512"/>
                  <a:pt x="492273" y="401102"/>
                </a:cubicBezTo>
                <a:cubicBezTo>
                  <a:pt x="483850" y="407841"/>
                  <a:pt x="478366" y="418002"/>
                  <a:pt x="469391" y="423986"/>
                </a:cubicBezTo>
                <a:cubicBezTo>
                  <a:pt x="455201" y="433447"/>
                  <a:pt x="438252" y="438094"/>
                  <a:pt x="423628" y="446870"/>
                </a:cubicBezTo>
                <a:cubicBezTo>
                  <a:pt x="400047" y="461020"/>
                  <a:pt x="354984" y="492638"/>
                  <a:pt x="354984" y="492638"/>
                </a:cubicBezTo>
                <a:cubicBezTo>
                  <a:pt x="351170" y="504080"/>
                  <a:pt x="351077" y="517546"/>
                  <a:pt x="343543" y="526964"/>
                </a:cubicBezTo>
                <a:cubicBezTo>
                  <a:pt x="319960" y="556446"/>
                  <a:pt x="284398" y="575642"/>
                  <a:pt x="263458" y="607057"/>
                </a:cubicBezTo>
                <a:lnTo>
                  <a:pt x="240577" y="641383"/>
                </a:lnTo>
                <a:cubicBezTo>
                  <a:pt x="214627" y="745191"/>
                  <a:pt x="253921" y="621360"/>
                  <a:pt x="171932" y="744360"/>
                </a:cubicBezTo>
                <a:cubicBezTo>
                  <a:pt x="101513" y="850002"/>
                  <a:pt x="191372" y="720059"/>
                  <a:pt x="126169" y="801570"/>
                </a:cubicBezTo>
                <a:cubicBezTo>
                  <a:pt x="104608" y="828524"/>
                  <a:pt x="96065" y="850342"/>
                  <a:pt x="80407" y="881663"/>
                </a:cubicBezTo>
                <a:cubicBezTo>
                  <a:pt x="48923" y="1070581"/>
                  <a:pt x="85691" y="871969"/>
                  <a:pt x="57525" y="984640"/>
                </a:cubicBezTo>
                <a:cubicBezTo>
                  <a:pt x="46371" y="1029259"/>
                  <a:pt x="41102" y="1076731"/>
                  <a:pt x="34644" y="1121943"/>
                </a:cubicBezTo>
                <a:cubicBezTo>
                  <a:pt x="42271" y="1156269"/>
                  <a:pt x="41801" y="1193469"/>
                  <a:pt x="57525" y="1224921"/>
                </a:cubicBezTo>
                <a:cubicBezTo>
                  <a:pt x="62918" y="1235708"/>
                  <a:pt x="86454" y="1225575"/>
                  <a:pt x="91847" y="1236362"/>
                </a:cubicBezTo>
                <a:cubicBezTo>
                  <a:pt x="98614" y="1249898"/>
                  <a:pt x="61380" y="1299231"/>
                  <a:pt x="57525" y="1305014"/>
                </a:cubicBezTo>
                <a:cubicBezTo>
                  <a:pt x="61372" y="1431968"/>
                  <a:pt x="0" y="1606693"/>
                  <a:pt x="91847" y="1716923"/>
                </a:cubicBezTo>
                <a:cubicBezTo>
                  <a:pt x="102205" y="1729354"/>
                  <a:pt x="112121" y="1743221"/>
                  <a:pt x="126169" y="1751249"/>
                </a:cubicBezTo>
                <a:cubicBezTo>
                  <a:pt x="139821" y="1759051"/>
                  <a:pt x="156678" y="1758877"/>
                  <a:pt x="171932" y="1762691"/>
                </a:cubicBezTo>
                <a:cubicBezTo>
                  <a:pt x="282585" y="1845690"/>
                  <a:pt x="176726" y="1752719"/>
                  <a:pt x="229136" y="1831342"/>
                </a:cubicBezTo>
                <a:cubicBezTo>
                  <a:pt x="238111" y="1844805"/>
                  <a:pt x="253750" y="1852723"/>
                  <a:pt x="263458" y="1865668"/>
                </a:cubicBezTo>
                <a:cubicBezTo>
                  <a:pt x="276800" y="1883460"/>
                  <a:pt x="285445" y="1904374"/>
                  <a:pt x="297780" y="1922878"/>
                </a:cubicBezTo>
                <a:cubicBezTo>
                  <a:pt x="358768" y="2014370"/>
                  <a:pt x="307195" y="1934176"/>
                  <a:pt x="354984" y="1991529"/>
                </a:cubicBezTo>
                <a:cubicBezTo>
                  <a:pt x="367191" y="2006179"/>
                  <a:pt x="377099" y="2022647"/>
                  <a:pt x="389306" y="2037297"/>
                </a:cubicBezTo>
                <a:cubicBezTo>
                  <a:pt x="396211" y="2045584"/>
                  <a:pt x="405283" y="2051894"/>
                  <a:pt x="412188" y="2060181"/>
                </a:cubicBezTo>
                <a:cubicBezTo>
                  <a:pt x="465404" y="2124045"/>
                  <a:pt x="422969" y="2090252"/>
                  <a:pt x="480832" y="2128832"/>
                </a:cubicBezTo>
                <a:cubicBezTo>
                  <a:pt x="488459" y="2140274"/>
                  <a:pt x="495123" y="2152420"/>
                  <a:pt x="503713" y="2163158"/>
                </a:cubicBezTo>
                <a:cubicBezTo>
                  <a:pt x="516548" y="2179204"/>
                  <a:pt x="542820" y="2201169"/>
                  <a:pt x="560917" y="2208926"/>
                </a:cubicBezTo>
                <a:cubicBezTo>
                  <a:pt x="575369" y="2215121"/>
                  <a:pt x="591426" y="2216554"/>
                  <a:pt x="606680" y="2220368"/>
                </a:cubicBezTo>
                <a:cubicBezTo>
                  <a:pt x="621934" y="2231810"/>
                  <a:pt x="636927" y="2243609"/>
                  <a:pt x="652443" y="2254693"/>
                </a:cubicBezTo>
                <a:cubicBezTo>
                  <a:pt x="743206" y="2319530"/>
                  <a:pt x="743903" y="2288954"/>
                  <a:pt x="881257" y="2426322"/>
                </a:cubicBezTo>
                <a:cubicBezTo>
                  <a:pt x="930834" y="2475904"/>
                  <a:pt x="973896" y="2532995"/>
                  <a:pt x="1029987" y="2575067"/>
                </a:cubicBezTo>
                <a:cubicBezTo>
                  <a:pt x="1060496" y="2597951"/>
                  <a:pt x="1085333" y="2631657"/>
                  <a:pt x="1121513" y="2643718"/>
                </a:cubicBezTo>
                <a:lnTo>
                  <a:pt x="1190157" y="2666602"/>
                </a:lnTo>
                <a:lnTo>
                  <a:pt x="2334229" y="2655160"/>
                </a:lnTo>
                <a:cubicBezTo>
                  <a:pt x="2351277" y="2654668"/>
                  <a:pt x="2362955" y="2633063"/>
                  <a:pt x="2379992" y="2632277"/>
                </a:cubicBezTo>
                <a:cubicBezTo>
                  <a:pt x="2612404" y="2621549"/>
                  <a:pt x="2845249" y="2624649"/>
                  <a:pt x="3077877" y="2620835"/>
                </a:cubicBezTo>
                <a:cubicBezTo>
                  <a:pt x="3162280" y="2515320"/>
                  <a:pt x="3112733" y="2556601"/>
                  <a:pt x="3318132" y="2494974"/>
                </a:cubicBezTo>
                <a:cubicBezTo>
                  <a:pt x="3677623" y="2387115"/>
                  <a:pt x="3113961" y="2554950"/>
                  <a:pt x="3604150" y="2414880"/>
                </a:cubicBezTo>
                <a:cubicBezTo>
                  <a:pt x="3811446" y="2355646"/>
                  <a:pt x="3685058" y="2375894"/>
                  <a:pt x="3867287" y="2357671"/>
                </a:cubicBezTo>
                <a:lnTo>
                  <a:pt x="3958813" y="2334787"/>
                </a:lnTo>
                <a:cubicBezTo>
                  <a:pt x="3977760" y="2330414"/>
                  <a:pt x="3997742" y="2329991"/>
                  <a:pt x="4016016" y="2323345"/>
                </a:cubicBezTo>
                <a:cubicBezTo>
                  <a:pt x="4040058" y="2314601"/>
                  <a:pt x="4061779" y="2300461"/>
                  <a:pt x="4084661" y="2289019"/>
                </a:cubicBezTo>
                <a:cubicBezTo>
                  <a:pt x="4136239" y="2211642"/>
                  <a:pt x="4085511" y="2271066"/>
                  <a:pt x="4244831" y="2220368"/>
                </a:cubicBezTo>
                <a:cubicBezTo>
                  <a:pt x="4283971" y="2207913"/>
                  <a:pt x="4320697" y="2188801"/>
                  <a:pt x="4359238" y="2174600"/>
                </a:cubicBezTo>
                <a:cubicBezTo>
                  <a:pt x="4393186" y="2162091"/>
                  <a:pt x="4427495" y="2150484"/>
                  <a:pt x="4462204" y="2140274"/>
                </a:cubicBezTo>
                <a:cubicBezTo>
                  <a:pt x="4568315" y="2109061"/>
                  <a:pt x="4557527" y="2126936"/>
                  <a:pt x="4668138" y="2071623"/>
                </a:cubicBezTo>
                <a:cubicBezTo>
                  <a:pt x="4683392" y="2063995"/>
                  <a:pt x="4700257" y="2058973"/>
                  <a:pt x="4713900" y="2048739"/>
                </a:cubicBezTo>
                <a:cubicBezTo>
                  <a:pt x="4906414" y="1904336"/>
                  <a:pt x="4597439" y="2117782"/>
                  <a:pt x="4793985" y="1934320"/>
                </a:cubicBezTo>
                <a:cubicBezTo>
                  <a:pt x="4834193" y="1896789"/>
                  <a:pt x="4887680" y="1876321"/>
                  <a:pt x="4931274" y="1842784"/>
                </a:cubicBezTo>
                <a:cubicBezTo>
                  <a:pt x="4980851" y="1804644"/>
                  <a:pt x="5029420" y="1765158"/>
                  <a:pt x="5080004" y="1728365"/>
                </a:cubicBezTo>
                <a:cubicBezTo>
                  <a:pt x="5113364" y="1704100"/>
                  <a:pt x="5149404" y="1683692"/>
                  <a:pt x="5182970" y="1659713"/>
                </a:cubicBezTo>
                <a:cubicBezTo>
                  <a:pt x="5229519" y="1626460"/>
                  <a:pt x="5274819" y="1591488"/>
                  <a:pt x="5320259" y="1556736"/>
                </a:cubicBezTo>
                <a:cubicBezTo>
                  <a:pt x="5354170" y="1530801"/>
                  <a:pt x="5384002" y="1508399"/>
                  <a:pt x="5411785" y="1476643"/>
                </a:cubicBezTo>
                <a:cubicBezTo>
                  <a:pt x="5427865" y="1458264"/>
                  <a:pt x="5439821" y="1436229"/>
                  <a:pt x="5457548" y="1419433"/>
                </a:cubicBezTo>
                <a:cubicBezTo>
                  <a:pt x="5512500" y="1367367"/>
                  <a:pt x="5579895" y="1328166"/>
                  <a:pt x="5629158" y="1270688"/>
                </a:cubicBezTo>
                <a:cubicBezTo>
                  <a:pt x="5652040" y="1243990"/>
                  <a:pt x="5672279" y="1214778"/>
                  <a:pt x="5697803" y="1190595"/>
                </a:cubicBezTo>
                <a:cubicBezTo>
                  <a:pt x="5744948" y="1145927"/>
                  <a:pt x="5796857" y="1106570"/>
                  <a:pt x="5846532" y="1064734"/>
                </a:cubicBezTo>
                <a:cubicBezTo>
                  <a:pt x="5869315" y="1045546"/>
                  <a:pt x="5897306" y="1031354"/>
                  <a:pt x="5915177" y="1007524"/>
                </a:cubicBezTo>
                <a:cubicBezTo>
                  <a:pt x="6071888" y="798551"/>
                  <a:pt x="5840405" y="1102736"/>
                  <a:pt x="5983821" y="927431"/>
                </a:cubicBezTo>
                <a:cubicBezTo>
                  <a:pt x="6007970" y="897912"/>
                  <a:pt x="6029584" y="866407"/>
                  <a:pt x="6052465" y="835895"/>
                </a:cubicBezTo>
                <a:cubicBezTo>
                  <a:pt x="6095042" y="779119"/>
                  <a:pt x="6076207" y="806000"/>
                  <a:pt x="6109669" y="755802"/>
                </a:cubicBezTo>
                <a:cubicBezTo>
                  <a:pt x="6105855" y="603243"/>
                  <a:pt x="6108608" y="450378"/>
                  <a:pt x="6098228" y="298125"/>
                </a:cubicBezTo>
                <a:cubicBezTo>
                  <a:pt x="6097068" y="281108"/>
                  <a:pt x="6082274" y="267943"/>
                  <a:pt x="6075347" y="252357"/>
                </a:cubicBezTo>
                <a:cubicBezTo>
                  <a:pt x="6067006" y="233588"/>
                  <a:pt x="6061649" y="213519"/>
                  <a:pt x="6052465" y="195148"/>
                </a:cubicBezTo>
                <a:cubicBezTo>
                  <a:pt x="6046316" y="182848"/>
                  <a:pt x="6035733" y="173122"/>
                  <a:pt x="6029584" y="160822"/>
                </a:cubicBezTo>
                <a:cubicBezTo>
                  <a:pt x="6024191" y="150034"/>
                  <a:pt x="6022894" y="137582"/>
                  <a:pt x="6018143" y="126496"/>
                </a:cubicBezTo>
                <a:cubicBezTo>
                  <a:pt x="6011425" y="110819"/>
                  <a:pt x="6001250" y="96699"/>
                  <a:pt x="5995262" y="80729"/>
                </a:cubicBezTo>
                <a:cubicBezTo>
                  <a:pt x="5989741" y="66005"/>
                  <a:pt x="5995760" y="45196"/>
                  <a:pt x="5983821" y="34961"/>
                </a:cubicBezTo>
                <a:cubicBezTo>
                  <a:pt x="5965509" y="19263"/>
                  <a:pt x="5939259" y="13415"/>
                  <a:pt x="5915177" y="12077"/>
                </a:cubicBezTo>
                <a:cubicBezTo>
                  <a:pt x="5697821" y="0"/>
                  <a:pt x="5777994" y="635"/>
                  <a:pt x="5674921" y="635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pPr defTabSz="912813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3237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635896" y="206516"/>
            <a:ext cx="5400600" cy="5405330"/>
            <a:chOff x="3938887" y="206516"/>
            <a:chExt cx="5850650" cy="5405330"/>
          </a:xfrm>
        </p:grpSpPr>
        <p:sp>
          <p:nvSpPr>
            <p:cNvPr id="40967" name="Text Box 6"/>
            <p:cNvSpPr txBox="1">
              <a:spLocks noChangeArrowheads="1"/>
            </p:cNvSpPr>
            <p:nvPr/>
          </p:nvSpPr>
          <p:spPr bwMode="auto">
            <a:xfrm>
              <a:off x="5448300" y="206516"/>
              <a:ext cx="3549650" cy="70788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square" lIns="91439" tIns="45719" rIns="91439" bIns="45719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 smtClean="0">
                  <a:solidFill>
                    <a:srgbClr val="FFCC66"/>
                  </a:solidFill>
                </a:rPr>
                <a:t>Núcleos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rodeados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por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br>
                <a:rPr lang="en-US" dirty="0" smtClean="0">
                  <a:solidFill>
                    <a:srgbClr val="FFCC66"/>
                  </a:solidFill>
                </a:rPr>
              </a:br>
              <a:r>
                <a:rPr lang="en-US" dirty="0" err="1" smtClean="0">
                  <a:solidFill>
                    <a:srgbClr val="FFCC66"/>
                  </a:solidFill>
                </a:rPr>
                <a:t>uma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nuvem</a:t>
              </a:r>
              <a:r>
                <a:rPr lang="en-US" dirty="0" smtClean="0">
                  <a:solidFill>
                    <a:srgbClr val="FFCC66"/>
                  </a:solidFill>
                </a:rPr>
                <a:t> </a:t>
              </a:r>
              <a:r>
                <a:rPr lang="en-US" dirty="0" err="1" smtClean="0">
                  <a:solidFill>
                    <a:srgbClr val="FFCC66"/>
                  </a:solidFill>
                </a:rPr>
                <a:t>eletrónica</a:t>
              </a:r>
              <a:r>
                <a:rPr lang="en-US" dirty="0" smtClean="0">
                  <a:solidFill>
                    <a:srgbClr val="FFCC66"/>
                  </a:solidFill>
                </a:rPr>
                <a:t>!</a:t>
              </a:r>
              <a:endParaRPr lang="en-GB" dirty="0">
                <a:solidFill>
                  <a:srgbClr val="FFCC66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938887" y="1412781"/>
              <a:ext cx="5850650" cy="4199065"/>
              <a:chOff x="3938887" y="1412781"/>
              <a:chExt cx="5850650" cy="4199065"/>
            </a:xfrm>
          </p:grpSpPr>
          <p:pic>
            <p:nvPicPr>
              <p:cNvPr id="31" name="Picture 30" descr="particle_chart_2014-PT_Atomo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8887" y="1412781"/>
                <a:ext cx="5797049" cy="4199065"/>
              </a:xfrm>
              <a:prstGeom prst="rect">
                <a:avLst/>
              </a:prstGeom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6837897" y="3446099"/>
                <a:ext cx="1023726" cy="994502"/>
              </a:xfrm>
              <a:prstGeom prst="ellipse">
                <a:avLst/>
              </a:prstGeom>
              <a:solidFill>
                <a:srgbClr val="33CC33"/>
              </a:solidFill>
              <a:ln w="12700" cap="flat" cmpd="sng" algn="ctr">
                <a:solidFill>
                  <a:srgbClr val="33CC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5656818" y="2402598"/>
                <a:ext cx="1036103" cy="956402"/>
              </a:xfrm>
              <a:prstGeom prst="ellipse">
                <a:avLst/>
              </a:prstGeom>
              <a:solidFill>
                <a:srgbClr val="33CC33"/>
              </a:solidFill>
              <a:ln w="12700" cap="flat" cmpd="sng" algn="ctr">
                <a:solidFill>
                  <a:srgbClr val="33CC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6845324" y="2377288"/>
                <a:ext cx="1036103" cy="956402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5613425" y="3484199"/>
                <a:ext cx="1036103" cy="956402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pt-PT">
                  <a:solidFill>
                    <a:srgbClr val="FFFFCC"/>
                  </a:solidFill>
                </a:endParaRPr>
              </a:p>
            </p:txBody>
          </p:sp>
          <p:sp>
            <p:nvSpPr>
              <p:cNvPr id="40968" name="Text Box 6"/>
              <p:cNvSpPr txBox="1">
                <a:spLocks noChangeArrowheads="1"/>
              </p:cNvSpPr>
              <p:nvPr/>
            </p:nvSpPr>
            <p:spPr bwMode="auto">
              <a:xfrm>
                <a:off x="8055987" y="4077072"/>
                <a:ext cx="1733550" cy="572462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</p:spPr>
            <p:txBody>
              <a:bodyPr lIns="91439" tIns="45719" rIns="91439" bIns="45719">
                <a:prstTxWarp prst="textNoShape">
                  <a:avLst/>
                </a:prstTxWarp>
                <a:spAutoFit/>
              </a:bodyPr>
              <a:lstStyle/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600" dirty="0" err="1"/>
                  <a:t>Nuvem</a:t>
                </a:r>
                <a:r>
                  <a:rPr lang="en-US" sz="1600" dirty="0"/>
                  <a:t> </a:t>
                </a:r>
              </a:p>
              <a:p>
                <a:pPr algn="r">
                  <a:lnSpc>
                    <a:spcPct val="70000"/>
                  </a:lnSpc>
                  <a:spcBef>
                    <a:spcPct val="50000"/>
                  </a:spcBef>
                </a:pPr>
                <a:r>
                  <a:rPr lang="en-US" sz="1600" dirty="0" err="1" smtClean="0"/>
                  <a:t>Eletrónica</a:t>
                </a:r>
                <a:endParaRPr lang="en-GB" sz="1600" dirty="0"/>
              </a:p>
            </p:txBody>
          </p:sp>
          <p:cxnSp>
            <p:nvCxnSpPr>
              <p:cNvPr id="40975" name="Straight Arrow Connector 22"/>
              <p:cNvCxnSpPr>
                <a:cxnSpLocks noChangeShapeType="1"/>
              </p:cNvCxnSpPr>
              <p:nvPr/>
            </p:nvCxnSpPr>
            <p:spPr bwMode="auto">
              <a:xfrm>
                <a:off x="8412898" y="4212580"/>
                <a:ext cx="468052" cy="76748"/>
              </a:xfrm>
              <a:prstGeom prst="straightConnector1">
                <a:avLst/>
              </a:prstGeom>
              <a:noFill/>
              <a:ln w="12700">
                <a:solidFill>
                  <a:srgbClr val="800000"/>
                </a:solidFill>
                <a:round/>
                <a:headEnd type="none" w="sm" len="sm"/>
                <a:tailEnd type="arrow" w="med" len="med"/>
              </a:ln>
            </p:spPr>
          </p:cxnSp>
        </p:grpSp>
      </p:grpSp>
      <p:pic>
        <p:nvPicPr>
          <p:cNvPr id="36" name="Picture 35" descr="rutherford_exp_modern.jpg"/>
          <p:cNvPicPr>
            <a:picLocks noChangeAspect="1"/>
          </p:cNvPicPr>
          <p:nvPr/>
        </p:nvPicPr>
        <p:blipFill>
          <a:blip r:embed="rId3"/>
          <a:srcRect l="4762"/>
          <a:stretch>
            <a:fillRect/>
          </a:stretch>
        </p:blipFill>
        <p:spPr>
          <a:xfrm>
            <a:off x="0" y="3962400"/>
            <a:ext cx="3048000" cy="2240280"/>
          </a:xfrm>
          <a:prstGeom prst="rect">
            <a:avLst/>
          </a:prstGeom>
        </p:spPr>
      </p:pic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smtClean="0">
                <a:solidFill>
                  <a:srgbClr val="FFFFCC"/>
                </a:solidFill>
                <a:latin typeface="Comic Sans MS"/>
              </a:rPr>
              <a:t>Masterclass Internacional - IST 2016</a:t>
            </a:r>
            <a:endParaRPr lang="en-GB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A1C64F-4E68-5540-B543-54661AD6B6E6}" type="slidenum">
              <a:rPr lang="en-GB" smtClean="0">
                <a:solidFill>
                  <a:srgbClr val="FFFFCC"/>
                </a:solidFill>
                <a:latin typeface="Comic Sans MS"/>
              </a:rPr>
              <a:pPr/>
              <a:t>17</a:t>
            </a:fld>
            <a:r>
              <a:rPr lang="bg-BG" b="0" dirty="0" smtClean="0">
                <a:solidFill>
                  <a:srgbClr val="FFFFCC"/>
                </a:solidFill>
                <a:latin typeface="Comic Sans MS"/>
              </a:rPr>
              <a:t>/42</a:t>
            </a:r>
            <a:endParaRPr lang="en-GB" b="0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4606280" cy="685800"/>
          </a:xfrm>
        </p:spPr>
        <p:txBody>
          <a:bodyPr>
            <a:normAutofit fontScale="90000"/>
          </a:bodyPr>
          <a:lstStyle/>
          <a:p>
            <a:r>
              <a:rPr lang="pt-PT" dirty="0">
                <a:solidFill>
                  <a:schemeClr val="bg1"/>
                </a:solidFill>
              </a:rPr>
              <a:t>E os </a:t>
            </a:r>
            <a:r>
              <a:rPr lang="pt-PT" dirty="0" smtClean="0">
                <a:solidFill>
                  <a:schemeClr val="bg1"/>
                </a:solidFill>
              </a:rPr>
              <a:t>Núcleos </a:t>
            </a:r>
            <a:r>
              <a:rPr lang="pt-PT" dirty="0">
                <a:solidFill>
                  <a:schemeClr val="bg1"/>
                </a:solidFill>
              </a:rPr>
              <a:t>?!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09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D278B4DF-043D-7844-A8A6-DB5EF0C92106}" type="datetime1">
              <a:rPr lang="en-US" smtClean="0">
                <a:solidFill>
                  <a:srgbClr val="FFFFCC"/>
                </a:solidFill>
              </a:rPr>
              <a:t>21/03/16</a:t>
            </a:fld>
            <a:endParaRPr lang="pt-PT" dirty="0" smtClean="0">
              <a:solidFill>
                <a:srgbClr val="FFFFCC"/>
              </a:solidFill>
            </a:endParaRPr>
          </a:p>
        </p:txBody>
      </p:sp>
      <p:sp>
        <p:nvSpPr>
          <p:cNvPr id="40976" name="Rectangle 24"/>
          <p:cNvSpPr>
            <a:spLocks noChangeArrowheads="1"/>
          </p:cNvSpPr>
          <p:nvPr/>
        </p:nvSpPr>
        <p:spPr bwMode="auto">
          <a:xfrm>
            <a:off x="4508088" y="3276600"/>
            <a:ext cx="1006831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</a:rPr>
              <a:t>Núcleo</a:t>
            </a:r>
            <a:endParaRPr lang="pt-PT" b="1" dirty="0">
              <a:solidFill>
                <a:srgbClr val="000000"/>
              </a:solidFill>
            </a:endParaRPr>
          </a:p>
        </p:txBody>
      </p:sp>
      <p:sp>
        <p:nvSpPr>
          <p:cNvPr id="22" name="Rectangle 24"/>
          <p:cNvSpPr>
            <a:spLocks noChangeArrowheads="1"/>
          </p:cNvSpPr>
          <p:nvPr/>
        </p:nvSpPr>
        <p:spPr bwMode="auto">
          <a:xfrm>
            <a:off x="3915884" y="2314545"/>
            <a:ext cx="977651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Protão</a:t>
            </a:r>
            <a:endParaRPr lang="pt-PT" b="1" dirty="0">
              <a:solidFill>
                <a:srgbClr val="000000"/>
              </a:solidFill>
            </a:endParaRPr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auto">
          <a:xfrm>
            <a:off x="6671471" y="1982787"/>
            <a:ext cx="1191427" cy="40011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000000"/>
                </a:solidFill>
              </a:rPr>
              <a:t>Neutrão</a:t>
            </a:r>
            <a:endParaRPr lang="pt-PT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773188" y="3916294"/>
            <a:ext cx="2266976" cy="1549890"/>
            <a:chOff x="7337420" y="3916047"/>
            <a:chExt cx="2455888" cy="154989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7337420" y="3916047"/>
              <a:ext cx="1068922" cy="131084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8563460" y="4758051"/>
              <a:ext cx="12298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pt-PT" dirty="0" smtClean="0">
                  <a:solidFill>
                    <a:srgbClr val="00FFFF"/>
                  </a:solidFill>
                </a:rPr>
                <a:t>Força </a:t>
              </a:r>
            </a:p>
            <a:p>
              <a:pPr algn="r"/>
              <a:r>
                <a:rPr lang="pt-PT" dirty="0" smtClean="0">
                  <a:solidFill>
                    <a:srgbClr val="00FFFF"/>
                  </a:solidFill>
                </a:rPr>
                <a:t>Elétrica</a:t>
              </a:r>
              <a:endParaRPr lang="pt-PT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67600" y="5226844"/>
            <a:ext cx="609600" cy="1326356"/>
            <a:chOff x="8089900" y="5226844"/>
            <a:chExt cx="660400" cy="1326356"/>
          </a:xfrm>
        </p:grpSpPr>
        <p:pic>
          <p:nvPicPr>
            <p:cNvPr id="32" name="Picture 31" descr="BotijaGas_antiga.JPG"/>
            <p:cNvPicPr>
              <a:picLocks noChangeAspect="1"/>
            </p:cNvPicPr>
            <p:nvPr/>
          </p:nvPicPr>
          <p:blipFill>
            <a:blip r:embed="rId4"/>
            <a:srcRect l="28666" t="14331" r="28667" b="14331"/>
            <a:stretch>
              <a:fillRect/>
            </a:stretch>
          </p:blipFill>
          <p:spPr>
            <a:xfrm>
              <a:off x="8089900" y="5486400"/>
              <a:ext cx="660400" cy="1066800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 bwMode="auto">
            <a:xfrm rot="5400000">
              <a:off x="8216669" y="5416517"/>
              <a:ext cx="380206" cy="86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FFFF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</p:grpSp>
      <p:pic>
        <p:nvPicPr>
          <p:cNvPr id="37" name="Picture 36" descr="rutherford_exp_draw.jpg"/>
          <p:cNvPicPr>
            <a:picLocks noChangeAspect="1"/>
          </p:cNvPicPr>
          <p:nvPr/>
        </p:nvPicPr>
        <p:blipFill>
          <a:blip r:embed="rId5"/>
          <a:srcRect t="5970" r="15909" b="26119"/>
          <a:stretch>
            <a:fillRect/>
          </a:stretch>
        </p:blipFill>
        <p:spPr>
          <a:xfrm>
            <a:off x="2743200" y="4724400"/>
            <a:ext cx="2438400" cy="1499286"/>
          </a:xfrm>
          <a:prstGeom prst="rect">
            <a:avLst/>
          </a:prstGeom>
        </p:spPr>
      </p:pic>
      <p:pic>
        <p:nvPicPr>
          <p:cNvPr id="38" name="Picture 37" descr="Rutherford_Geiger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5" y="1295400"/>
            <a:ext cx="3202911" cy="25908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4800" y="1524000"/>
            <a:ext cx="971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solidFill>
                  <a:srgbClr val="000000"/>
                </a:solidFill>
              </a:rPr>
              <a:t>Geiger</a:t>
            </a:r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52633" y="1371600"/>
            <a:ext cx="1551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err="1" smtClean="0">
                <a:solidFill>
                  <a:srgbClr val="000000"/>
                </a:solidFill>
              </a:rPr>
              <a:t>Rutherford</a:t>
            </a:r>
            <a:endParaRPr lang="pt-PT" dirty="0">
              <a:solidFill>
                <a:srgbClr val="00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653" y="3333690"/>
            <a:ext cx="16328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dirty="0" smtClean="0">
                <a:solidFill>
                  <a:srgbClr val="FFFFCC"/>
                </a:solidFill>
              </a:rPr>
              <a:t>(1909/1914)</a:t>
            </a:r>
            <a:endParaRPr lang="pt-PT" dirty="0">
              <a:solidFill>
                <a:srgbClr val="FFFFCC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02247" y="2356534"/>
            <a:ext cx="1075368" cy="1606113"/>
            <a:chOff x="6177142" y="2356287"/>
            <a:chExt cx="1164982" cy="1606113"/>
          </a:xfrm>
        </p:grpSpPr>
        <p:cxnSp>
          <p:nvCxnSpPr>
            <p:cNvPr id="43" name="Straight Arrow Connector 42"/>
            <p:cNvCxnSpPr/>
            <p:nvPr/>
          </p:nvCxnSpPr>
          <p:spPr bwMode="auto">
            <a:xfrm flipV="1">
              <a:off x="7337420" y="2852936"/>
              <a:ext cx="0" cy="1033264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 rot="10800000">
              <a:off x="6510870" y="3873500"/>
              <a:ext cx="770467" cy="8890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47" name="Straight Arrow Connector 46"/>
            <p:cNvCxnSpPr/>
            <p:nvPr/>
          </p:nvCxnSpPr>
          <p:spPr bwMode="auto">
            <a:xfrm flipH="1" flipV="1">
              <a:off x="6177142" y="2852936"/>
              <a:ext cx="1160284" cy="1063064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sp>
          <p:nvSpPr>
            <p:cNvPr id="49" name="TextBox 48"/>
            <p:cNvSpPr txBox="1"/>
            <p:nvPr/>
          </p:nvSpPr>
          <p:spPr>
            <a:xfrm>
              <a:off x="6405756" y="2356287"/>
              <a:ext cx="9363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dirty="0" smtClean="0">
                  <a:solidFill>
                    <a:srgbClr val="FFFFCC"/>
                  </a:solidFill>
                </a:rPr>
                <a:t>Força</a:t>
              </a:r>
              <a:br>
                <a:rPr lang="pt-PT" dirty="0" smtClean="0">
                  <a:solidFill>
                    <a:srgbClr val="FFFFCC"/>
                  </a:solidFill>
                </a:rPr>
              </a:br>
              <a:r>
                <a:rPr lang="pt-PT" dirty="0" smtClean="0">
                  <a:solidFill>
                    <a:srgbClr val="FFFFCC"/>
                  </a:solidFill>
                </a:rPr>
                <a:t>Forte</a:t>
              </a:r>
              <a:endParaRPr lang="pt-PT" dirty="0">
                <a:solidFill>
                  <a:srgbClr val="FFFF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449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723" name="Rectangle 2"/>
          <p:cNvSpPr>
            <a:spLocks/>
          </p:cNvSpPr>
          <p:nvPr/>
        </p:nvSpPr>
        <p:spPr bwMode="auto">
          <a:xfrm>
            <a:off x="2108835" y="1474470"/>
            <a:ext cx="5223510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2300" b="1">
                <a:solidFill>
                  <a:srgbClr val="FFFFFF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rPr>
              <a:t>Espectro de Partículas Elementares (1932)</a:t>
            </a:r>
          </a:p>
        </p:txBody>
      </p:sp>
      <p:sp>
        <p:nvSpPr>
          <p:cNvPr id="1950724" name="Rectangle 3"/>
          <p:cNvSpPr>
            <a:spLocks/>
          </p:cNvSpPr>
          <p:nvPr/>
        </p:nvSpPr>
        <p:spPr bwMode="auto">
          <a:xfrm>
            <a:off x="2134553" y="5303520"/>
            <a:ext cx="5223510" cy="75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 hangingPunct="1"/>
            <a:r>
              <a:rPr lang="en-US" sz="2300" b="1">
                <a:solidFill>
                  <a:srgbClr val="FFFFFF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rPr>
              <a:t>Simples, fácil de fixar</a:t>
            </a:r>
          </a:p>
          <a:p>
            <a:pPr algn="ctr" eaLnBrk="1" hangingPunct="1"/>
            <a:r>
              <a:rPr lang="en-US" sz="2300" b="1">
                <a:solidFill>
                  <a:srgbClr val="FFFFFF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rPr>
              <a:t>Ainda ensinado nas Escolas</a:t>
            </a:r>
          </a:p>
        </p:txBody>
      </p:sp>
      <p:sp>
        <p:nvSpPr>
          <p:cNvPr id="14" name="Rectangle 1"/>
          <p:cNvSpPr/>
          <p:nvPr/>
        </p:nvSpPr>
        <p:spPr bwMode="auto">
          <a:xfrm>
            <a:off x="6732240" y="2660650"/>
            <a:ext cx="2411760" cy="182244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Verdana" charset="0"/>
              <a:ea typeface="ヒラギノ角ゴ Pro W3" charset="-128"/>
              <a:cs typeface="ヒラギノ角ゴ Pro W3" charset="-128"/>
              <a:sym typeface="Verdana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58513"/>
            <a:ext cx="6696744" cy="182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5"/>
          <a:stretch/>
        </p:blipFill>
        <p:spPr bwMode="auto">
          <a:xfrm>
            <a:off x="7020272" y="2653139"/>
            <a:ext cx="2076896" cy="18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eft Bracket 6"/>
          <p:cNvSpPr/>
          <p:nvPr/>
        </p:nvSpPr>
        <p:spPr bwMode="auto">
          <a:xfrm>
            <a:off x="6948264" y="2636912"/>
            <a:ext cx="216024" cy="1872208"/>
          </a:xfrm>
          <a:prstGeom prst="leftBracke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Verdana" charset="0"/>
              <a:ea typeface="ヒラギノ角ゴ Pro W3" charset="-128"/>
              <a:cs typeface="ヒラギノ角ゴ Pro W3" charset="-128"/>
              <a:sym typeface="Verdana" charset="0"/>
            </a:endParaRPr>
          </a:p>
        </p:txBody>
      </p:sp>
      <p:sp>
        <p:nvSpPr>
          <p:cNvPr id="18" name="Right Bracket 7"/>
          <p:cNvSpPr/>
          <p:nvPr/>
        </p:nvSpPr>
        <p:spPr bwMode="auto">
          <a:xfrm>
            <a:off x="8953376" y="2636912"/>
            <a:ext cx="180528" cy="1872208"/>
          </a:xfrm>
          <a:prstGeom prst="rightBracke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Verdana" charset="0"/>
              <a:ea typeface="ヒラギノ角ゴ Pro W3" charset="-128"/>
              <a:cs typeface="ヒラギノ角ゴ Pro W3" charset="-128"/>
              <a:sym typeface="Verdana" charset="0"/>
            </a:endParaRPr>
          </a:p>
        </p:txBody>
      </p:sp>
      <p:sp>
        <p:nvSpPr>
          <p:cNvPr id="19" name="Text Box 5"/>
          <p:cNvSpPr txBox="1">
            <a:spLocks/>
          </p:cNvSpPr>
          <p:nvPr/>
        </p:nvSpPr>
        <p:spPr bwMode="auto">
          <a:xfrm>
            <a:off x="683568" y="4509120"/>
            <a:ext cx="964292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5" tIns="41148" rIns="82295" bIns="411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PT" sz="1600" b="0" dirty="0" smtClean="0">
                <a:solidFill>
                  <a:srgbClr val="FFFFFF"/>
                </a:solidFill>
              </a:rPr>
              <a:t>neutrão</a:t>
            </a:r>
            <a:endParaRPr lang="pt-PT" sz="1600" b="0" dirty="0">
              <a:solidFill>
                <a:srgbClr val="FFFFFF"/>
              </a:solidFill>
            </a:endParaRPr>
          </a:p>
        </p:txBody>
      </p:sp>
      <p:sp>
        <p:nvSpPr>
          <p:cNvPr id="20" name="Text Box 6"/>
          <p:cNvSpPr txBox="1">
            <a:spLocks/>
          </p:cNvSpPr>
          <p:nvPr/>
        </p:nvSpPr>
        <p:spPr bwMode="auto">
          <a:xfrm>
            <a:off x="2987824" y="4509120"/>
            <a:ext cx="83475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5" tIns="41148" rIns="82295" bIns="411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PT" sz="1600" b="0" dirty="0" smtClean="0">
                <a:solidFill>
                  <a:srgbClr val="FFFFFF"/>
                </a:solidFill>
              </a:rPr>
              <a:t>protão</a:t>
            </a:r>
            <a:endParaRPr lang="pt-PT" sz="1600" b="0" dirty="0">
              <a:solidFill>
                <a:srgbClr val="FFFFFF"/>
              </a:solidFill>
            </a:endParaRPr>
          </a:p>
        </p:txBody>
      </p:sp>
      <p:sp>
        <p:nvSpPr>
          <p:cNvPr id="21" name="Text Box 7"/>
          <p:cNvSpPr txBox="1">
            <a:spLocks/>
          </p:cNvSpPr>
          <p:nvPr/>
        </p:nvSpPr>
        <p:spPr bwMode="auto">
          <a:xfrm>
            <a:off x="5291793" y="4509120"/>
            <a:ext cx="882740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5" tIns="41148" rIns="82295" bIns="411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pt-PT" sz="1600" b="0" dirty="0" smtClean="0">
                <a:solidFill>
                  <a:srgbClr val="FFFFFF"/>
                </a:solidFill>
              </a:rPr>
              <a:t>eletrão</a:t>
            </a:r>
            <a:endParaRPr lang="pt-PT" sz="1600" b="0" dirty="0">
              <a:solidFill>
                <a:srgbClr val="FFFFFF"/>
              </a:solidFill>
            </a:endParaRPr>
          </a:p>
        </p:txBody>
      </p:sp>
      <p:sp>
        <p:nvSpPr>
          <p:cNvPr id="22" name="Text Box 7"/>
          <p:cNvSpPr txBox="1">
            <a:spLocks/>
          </p:cNvSpPr>
          <p:nvPr/>
        </p:nvSpPr>
        <p:spPr bwMode="auto">
          <a:xfrm>
            <a:off x="7498922" y="4509120"/>
            <a:ext cx="1213559" cy="3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5" tIns="41148" rIns="82295" bIns="4114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ヒラギノ角ゴ Pro W3" charset="0"/>
                <a:cs typeface="ヒラギノ角ゴ Pro W3" charset="0"/>
                <a:sym typeface="Verdana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sz="1600" b="0" dirty="0" smtClean="0">
                <a:solidFill>
                  <a:srgbClr val="FFFFFF"/>
                </a:solidFill>
              </a:rPr>
              <a:t>[neutrino]</a:t>
            </a:r>
            <a:endParaRPr lang="en-US" sz="1600" b="0" dirty="0">
              <a:solidFill>
                <a:srgbClr val="FFFFFF"/>
              </a:solidFill>
            </a:endParaRPr>
          </a:p>
        </p:txBody>
      </p:sp>
      <p:pic>
        <p:nvPicPr>
          <p:cNvPr id="2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5"/>
          <a:stretch/>
        </p:blipFill>
        <p:spPr bwMode="auto">
          <a:xfrm>
            <a:off x="7020272" y="2653139"/>
            <a:ext cx="2076896" cy="183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5"/>
          <p:cNvSpPr/>
          <p:nvPr/>
        </p:nvSpPr>
        <p:spPr bwMode="auto">
          <a:xfrm rot="21142740">
            <a:off x="7605253" y="4049592"/>
            <a:ext cx="864096" cy="216024"/>
          </a:xfrm>
          <a:prstGeom prst="rect">
            <a:avLst/>
          </a:prstGeom>
          <a:solidFill>
            <a:srgbClr val="A48D3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Verdana" charset="0"/>
              <a:ea typeface="ヒラギノ角ゴ Pro W3" charset="-128"/>
              <a:cs typeface="ヒラギノ角ゴ Pro W3" charset="-128"/>
              <a:sym typeface="Verdana" charset="0"/>
            </a:endParaRPr>
          </a:p>
        </p:txBody>
      </p:sp>
      <p:sp>
        <p:nvSpPr>
          <p:cNvPr id="25" name="TextBox 2"/>
          <p:cNvSpPr txBox="1"/>
          <p:nvPr/>
        </p:nvSpPr>
        <p:spPr>
          <a:xfrm>
            <a:off x="7668344" y="4046875"/>
            <a:ext cx="6796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pt-BR" sz="1400" b="1" dirty="0" smtClean="0">
                <a:solidFill>
                  <a:srgbClr val="FFFFFF"/>
                </a:solidFill>
              </a:rPr>
              <a:t>Neutrino</a:t>
            </a:r>
            <a:endParaRPr lang="pt-BR" sz="1400" b="1" dirty="0">
              <a:solidFill>
                <a:srgbClr val="FFFFFF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7884368" y="3429000"/>
            <a:ext cx="288032" cy="216024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Verdana" charset="0"/>
              <a:ea typeface="ヒラギノ角ゴ Pro W3" charset="-128"/>
              <a:cs typeface="ヒラギノ角ゴ Pro W3" charset="-128"/>
              <a:sym typeface="Verdana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8028384" y="3465008"/>
            <a:ext cx="36000" cy="36000"/>
          </a:xfrm>
          <a:prstGeom prst="ellipse">
            <a:avLst/>
          </a:prstGeom>
          <a:solidFill>
            <a:srgbClr val="00800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rgbClr val="FFFFFF"/>
              </a:solidFill>
              <a:effectLst/>
              <a:latin typeface="Verdana" charset="0"/>
              <a:ea typeface="ヒラギノ角ゴ Pro W3" charset="-128"/>
              <a:cs typeface="ヒラギノ角ゴ Pro W3" charset="-128"/>
              <a:sym typeface="Verdan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116D2-8722-3940-853B-A35336057576}" type="datetime1">
              <a:rPr lang="en-US" smtClean="0">
                <a:solidFill>
                  <a:srgbClr val="FFFFFF"/>
                </a:solidFill>
              </a:rPr>
              <a:t>21/03/16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Masterclass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Internacional</a:t>
            </a:r>
            <a:r>
              <a:rPr lang="en-US" dirty="0" smtClean="0">
                <a:solidFill>
                  <a:srgbClr val="FFFFFF"/>
                </a:solidFill>
              </a:rPr>
              <a:t> - IST 2016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>
                <a:solidFill>
                  <a:srgbClr val="FFFFFF"/>
                </a:solidFill>
              </a:rPr>
              <a:t>18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val 1"/>
          <p:cNvSpPr>
            <a:spLocks/>
          </p:cNvSpPr>
          <p:nvPr/>
        </p:nvSpPr>
        <p:spPr bwMode="auto">
          <a:xfrm>
            <a:off x="0" y="381048"/>
            <a:ext cx="2033588" cy="1565275"/>
          </a:xfrm>
          <a:prstGeom prst="ellipse">
            <a:avLst/>
          </a:prstGeom>
          <a:solidFill>
            <a:srgbClr val="FC1180">
              <a:alpha val="24313"/>
            </a:srgbClr>
          </a:solidFill>
          <a:ln w="25400">
            <a:solidFill>
              <a:srgbClr val="FE12FD">
                <a:alpha val="91371"/>
              </a:srgbClr>
            </a:solidFill>
            <a:prstDash val="sysDot"/>
            <a:round/>
            <a:headEnd/>
            <a:tailEnd/>
          </a:ln>
        </p:spPr>
        <p:txBody>
          <a:bodyPr lIns="34290" tIns="34290" rIns="34290" bIns="34290" anchor="ctr">
            <a:prstTxWarp prst="textNoShape">
              <a:avLst/>
            </a:prstTxWarp>
          </a:bodyPr>
          <a:lstStyle/>
          <a:p>
            <a:pPr algn="ctr"/>
            <a:r>
              <a:rPr lang="en-US" sz="2200" b="1" i="1" dirty="0" err="1" smtClean="0">
                <a:solidFill>
                  <a:srgbClr val="FFFFFF"/>
                </a:solidFill>
                <a:latin typeface="Helvetica" charset="0"/>
                <a:sym typeface="Helvetica" charset="0"/>
              </a:rPr>
              <a:t>Jardim</a:t>
            </a:r>
            <a:r>
              <a:rPr lang="en-US" sz="2200" b="1" i="1" dirty="0" smtClean="0">
                <a:solidFill>
                  <a:srgbClr val="FFFFFF"/>
                </a:solidFill>
                <a:latin typeface="Helvetica" charset="0"/>
                <a:sym typeface="Helvetica" charset="0"/>
              </a:rPr>
              <a:t> </a:t>
            </a:r>
            <a:r>
              <a:rPr lang="en-US" sz="2200" b="1" i="1" dirty="0" err="1">
                <a:solidFill>
                  <a:srgbClr val="FFFFFF"/>
                </a:solidFill>
                <a:latin typeface="Helvetica" charset="0"/>
                <a:sym typeface="Helvetica" charset="0"/>
              </a:rPr>
              <a:t>Zoológico</a:t>
            </a:r>
            <a:endParaRPr lang="en-US" sz="2200" b="1" i="1" dirty="0">
              <a:solidFill>
                <a:srgbClr val="FFFFFF"/>
              </a:solidFill>
              <a:latin typeface="Helvetica" charset="0"/>
              <a:sym typeface="Helvetica" charset="0"/>
            </a:endParaRPr>
          </a:p>
        </p:txBody>
      </p:sp>
      <p:sp>
        <p:nvSpPr>
          <p:cNvPr id="40963" name="Rectangle 2"/>
          <p:cNvSpPr>
            <a:spLocks/>
          </p:cNvSpPr>
          <p:nvPr/>
        </p:nvSpPr>
        <p:spPr bwMode="auto">
          <a:xfrm>
            <a:off x="7178526" y="838478"/>
            <a:ext cx="15131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sym typeface="Verdana" charset="0"/>
              </a:rPr>
              <a:t>Anos 1950’s</a:t>
            </a:r>
          </a:p>
        </p:txBody>
      </p:sp>
      <p:grpSp>
        <p:nvGrpSpPr>
          <p:cNvPr id="40964" name="Group 3"/>
          <p:cNvGrpSpPr>
            <a:grpSpLocks/>
          </p:cNvGrpSpPr>
          <p:nvPr/>
        </p:nvGrpSpPr>
        <p:grpSpPr bwMode="auto">
          <a:xfrm>
            <a:off x="4754563" y="2114550"/>
            <a:ext cx="3989387" cy="3932238"/>
            <a:chOff x="0" y="0"/>
            <a:chExt cx="2792" cy="2752"/>
          </a:xfrm>
        </p:grpSpPr>
        <p:sp>
          <p:nvSpPr>
            <p:cNvPr id="41000" name="AutoShape 4"/>
            <p:cNvSpPr>
              <a:spLocks/>
            </p:cNvSpPr>
            <p:nvPr/>
          </p:nvSpPr>
          <p:spPr bwMode="auto">
            <a:xfrm>
              <a:off x="0" y="0"/>
              <a:ext cx="2792" cy="2752"/>
            </a:xfrm>
            <a:prstGeom prst="roundRect">
              <a:avLst>
                <a:gd name="adj" fmla="val 4356"/>
              </a:avLst>
            </a:prstGeom>
            <a:solidFill>
              <a:srgbClr val="1FFDFE">
                <a:alpha val="26666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 algn="ctr">
                <a:tabLst>
                  <a:tab pos="822325" algn="l"/>
                </a:tabLst>
              </a:pPr>
              <a:r>
                <a:rPr lang="en-US" sz="3100">
                  <a:solidFill>
                    <a:srgbClr val="FFFFFF"/>
                  </a:solidFill>
                  <a:latin typeface="Copperplate" charset="0"/>
                  <a:sym typeface="Copperplate" charset="0"/>
                </a:rPr>
                <a:t>BARIÕES</a:t>
              </a:r>
            </a:p>
          </p:txBody>
        </p:sp>
        <p:grpSp>
          <p:nvGrpSpPr>
            <p:cNvPr id="41001" name="Group 5"/>
            <p:cNvGrpSpPr>
              <a:grpSpLocks/>
            </p:cNvGrpSpPr>
            <p:nvPr/>
          </p:nvGrpSpPr>
          <p:grpSpPr bwMode="auto">
            <a:xfrm>
              <a:off x="336" y="263"/>
              <a:ext cx="1382" cy="488"/>
              <a:chOff x="0" y="-1"/>
              <a:chExt cx="1382" cy="488"/>
            </a:xfrm>
          </p:grpSpPr>
          <p:sp>
            <p:nvSpPr>
              <p:cNvPr id="41011" name="Rectangle 6"/>
              <p:cNvSpPr>
                <a:spLocks/>
              </p:cNvSpPr>
              <p:nvPr/>
            </p:nvSpPr>
            <p:spPr bwMode="auto">
              <a:xfrm>
                <a:off x="0" y="-1"/>
                <a:ext cx="1382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1713"/>
                  </a:lnSpc>
                  <a:spcBef>
                    <a:spcPts val="538"/>
                  </a:spcBef>
                </a:pPr>
                <a:r>
                  <a:rPr lang="en-US" sz="24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Δ</a:t>
                </a:r>
                <a:r>
                  <a:rPr lang="en-US" sz="23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++</a:t>
                </a:r>
                <a:r>
                  <a:rPr lang="en-US" sz="24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, Δ</a:t>
                </a:r>
                <a:r>
                  <a:rPr lang="en-US" sz="23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+</a:t>
                </a:r>
                <a:r>
                  <a:rPr lang="en-US" sz="24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, Δ</a:t>
                </a:r>
                <a:r>
                  <a:rPr lang="en-US" sz="23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0</a:t>
                </a:r>
                <a:r>
                  <a:rPr lang="en-US" sz="24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, Δ</a:t>
                </a:r>
                <a:r>
                  <a:rPr lang="en-US" sz="23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−</a:t>
                </a:r>
              </a:p>
            </p:txBody>
          </p:sp>
          <p:sp>
            <p:nvSpPr>
              <p:cNvPr id="41012" name="Rectangle 7"/>
              <p:cNvSpPr>
                <a:spLocks/>
              </p:cNvSpPr>
              <p:nvPr/>
            </p:nvSpPr>
            <p:spPr bwMode="auto">
              <a:xfrm>
                <a:off x="511" y="336"/>
                <a:ext cx="271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FFFF"/>
                    </a:solidFill>
                    <a:sym typeface="Verdana" charset="0"/>
                  </a:rPr>
                  <a:t>Delta</a:t>
                </a:r>
              </a:p>
            </p:txBody>
          </p:sp>
        </p:grpSp>
        <p:grpSp>
          <p:nvGrpSpPr>
            <p:cNvPr id="41002" name="Group 8"/>
            <p:cNvGrpSpPr>
              <a:grpSpLocks/>
            </p:cNvGrpSpPr>
            <p:nvPr/>
          </p:nvGrpSpPr>
          <p:grpSpPr bwMode="auto">
            <a:xfrm>
              <a:off x="1587" y="635"/>
              <a:ext cx="1007" cy="524"/>
              <a:chOff x="49" y="-1"/>
              <a:chExt cx="1007" cy="524"/>
            </a:xfrm>
          </p:grpSpPr>
          <p:sp>
            <p:nvSpPr>
              <p:cNvPr id="41009" name="Rectangle 9"/>
              <p:cNvSpPr>
                <a:spLocks/>
              </p:cNvSpPr>
              <p:nvPr/>
            </p:nvSpPr>
            <p:spPr bwMode="auto">
              <a:xfrm>
                <a:off x="429" y="-1"/>
                <a:ext cx="265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1713"/>
                  </a:lnSpc>
                  <a:spcBef>
                    <a:spcPts val="538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 Λ</a:t>
                </a:r>
                <a:r>
                  <a:rPr lang="en-US" sz="21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0</a:t>
                </a:r>
              </a:p>
            </p:txBody>
          </p:sp>
          <p:sp>
            <p:nvSpPr>
              <p:cNvPr id="41010" name="Rectangle 10"/>
              <p:cNvSpPr>
                <a:spLocks/>
              </p:cNvSpPr>
              <p:nvPr/>
            </p:nvSpPr>
            <p:spPr bwMode="auto">
              <a:xfrm>
                <a:off x="49" y="372"/>
                <a:ext cx="100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FFFF"/>
                    </a:solidFill>
                    <a:sym typeface="Verdana" charset="0"/>
                  </a:rPr>
                  <a:t>Lambda (estranho!)</a:t>
                </a:r>
              </a:p>
            </p:txBody>
          </p:sp>
        </p:grpSp>
        <p:grpSp>
          <p:nvGrpSpPr>
            <p:cNvPr id="41003" name="Group 11"/>
            <p:cNvGrpSpPr>
              <a:grpSpLocks/>
            </p:cNvGrpSpPr>
            <p:nvPr/>
          </p:nvGrpSpPr>
          <p:grpSpPr bwMode="auto">
            <a:xfrm>
              <a:off x="304" y="963"/>
              <a:ext cx="908" cy="500"/>
              <a:chOff x="77" y="-1"/>
              <a:chExt cx="908" cy="500"/>
            </a:xfrm>
          </p:grpSpPr>
          <p:sp>
            <p:nvSpPr>
              <p:cNvPr id="41007" name="Rectangle 12"/>
              <p:cNvSpPr>
                <a:spLocks/>
              </p:cNvSpPr>
              <p:nvPr/>
            </p:nvSpPr>
            <p:spPr bwMode="auto">
              <a:xfrm>
                <a:off x="100" y="-1"/>
                <a:ext cx="826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1713"/>
                  </a:lnSpc>
                  <a:spcBef>
                    <a:spcPts val="538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Σ</a:t>
                </a:r>
                <a:r>
                  <a:rPr lang="en-US" sz="21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+</a:t>
                </a:r>
                <a:r>
                  <a:rPr lang="en-US" sz="23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, Σ</a:t>
                </a:r>
                <a:r>
                  <a:rPr lang="en-US" sz="21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0</a:t>
                </a:r>
                <a:r>
                  <a:rPr lang="en-US" sz="23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, Σ</a:t>
                </a:r>
                <a:r>
                  <a:rPr lang="en-US" sz="21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−</a:t>
                </a:r>
              </a:p>
            </p:txBody>
          </p:sp>
          <p:sp>
            <p:nvSpPr>
              <p:cNvPr id="41008" name="Rectangle 13"/>
              <p:cNvSpPr>
                <a:spLocks/>
              </p:cNvSpPr>
              <p:nvPr/>
            </p:nvSpPr>
            <p:spPr bwMode="auto">
              <a:xfrm>
                <a:off x="77" y="348"/>
                <a:ext cx="908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>
                    <a:solidFill>
                      <a:srgbClr val="FFFFFF"/>
                    </a:solidFill>
                    <a:sym typeface="Verdana" charset="0"/>
                  </a:rPr>
                  <a:t>Sigma (estranho!)</a:t>
                </a:r>
              </a:p>
            </p:txBody>
          </p:sp>
        </p:grpSp>
        <p:grpSp>
          <p:nvGrpSpPr>
            <p:cNvPr id="41004" name="Group 14"/>
            <p:cNvGrpSpPr>
              <a:grpSpLocks/>
            </p:cNvGrpSpPr>
            <p:nvPr/>
          </p:nvGrpSpPr>
          <p:grpSpPr bwMode="auto">
            <a:xfrm>
              <a:off x="1410" y="1487"/>
              <a:ext cx="1028" cy="497"/>
              <a:chOff x="115" y="-1"/>
              <a:chExt cx="1027" cy="497"/>
            </a:xfrm>
          </p:grpSpPr>
          <p:sp>
            <p:nvSpPr>
              <p:cNvPr id="41005" name="Rectangle 15"/>
              <p:cNvSpPr>
                <a:spLocks/>
              </p:cNvSpPr>
              <p:nvPr/>
            </p:nvSpPr>
            <p:spPr bwMode="auto">
              <a:xfrm>
                <a:off x="384" y="-1"/>
                <a:ext cx="517" cy="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ts val="1713"/>
                  </a:lnSpc>
                  <a:spcBef>
                    <a:spcPts val="538"/>
                  </a:spcBef>
                </a:pPr>
                <a:r>
                  <a:rPr lang="en-US" sz="23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Ξ</a:t>
                </a:r>
                <a:r>
                  <a:rPr lang="en-US" sz="22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0</a:t>
                </a:r>
                <a:r>
                  <a:rPr lang="en-US" sz="23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, Ξ</a:t>
                </a:r>
                <a:r>
                  <a:rPr lang="en-US" sz="2200" baseline="32000">
                    <a:solidFill>
                      <a:srgbClr val="FFFFFF"/>
                    </a:solidFill>
                    <a:latin typeface="Helvetica" charset="0"/>
                    <a:sym typeface="Helvetica" charset="0"/>
                  </a:rPr>
                  <a:t>−</a:t>
                </a:r>
              </a:p>
            </p:txBody>
          </p:sp>
          <p:sp>
            <p:nvSpPr>
              <p:cNvPr id="41006" name="Rectangle 16"/>
              <p:cNvSpPr>
                <a:spLocks/>
              </p:cNvSpPr>
              <p:nvPr/>
            </p:nvSpPr>
            <p:spPr bwMode="auto">
              <a:xfrm>
                <a:off x="115" y="345"/>
                <a:ext cx="1027" cy="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FFFFFF"/>
                    </a:solidFill>
                    <a:sym typeface="Verdana" charset="0"/>
                  </a:rPr>
                  <a:t>Xi (</a:t>
                </a:r>
                <a:r>
                  <a:rPr lang="en-US" sz="1400" dirty="0" err="1" smtClean="0">
                    <a:solidFill>
                      <a:srgbClr val="FFFFFF"/>
                    </a:solidFill>
                    <a:sym typeface="Verdana" charset="0"/>
                  </a:rPr>
                  <a:t>muito</a:t>
                </a:r>
                <a:r>
                  <a:rPr lang="en-US" sz="1400" dirty="0" smtClean="0">
                    <a:solidFill>
                      <a:srgbClr val="FFFFFF"/>
                    </a:solidFill>
                    <a:sym typeface="Verdana" charset="0"/>
                  </a:rPr>
                  <a:t> </a:t>
                </a:r>
                <a:r>
                  <a:rPr lang="en-US" sz="1400" dirty="0" err="1">
                    <a:solidFill>
                      <a:srgbClr val="FFFFFF"/>
                    </a:solidFill>
                    <a:sym typeface="Verdana" charset="0"/>
                  </a:rPr>
                  <a:t>estranho</a:t>
                </a:r>
                <a:r>
                  <a:rPr lang="en-US" sz="1400" dirty="0">
                    <a:solidFill>
                      <a:srgbClr val="FFFFFF"/>
                    </a:solidFill>
                    <a:sym typeface="Verdana" charset="0"/>
                  </a:rPr>
                  <a:t>!)</a:t>
                </a:r>
              </a:p>
            </p:txBody>
          </p:sp>
        </p:grpSp>
      </p:grpSp>
      <p:grpSp>
        <p:nvGrpSpPr>
          <p:cNvPr id="40965" name="Group 17"/>
          <p:cNvGrpSpPr>
            <a:grpSpLocks/>
          </p:cNvGrpSpPr>
          <p:nvPr/>
        </p:nvGrpSpPr>
        <p:grpSpPr bwMode="auto">
          <a:xfrm>
            <a:off x="468319" y="2114550"/>
            <a:ext cx="3989387" cy="3932238"/>
            <a:chOff x="0" y="0"/>
            <a:chExt cx="2792" cy="2752"/>
          </a:xfrm>
        </p:grpSpPr>
        <p:sp>
          <p:nvSpPr>
            <p:cNvPr id="40974" name="AutoShape 18"/>
            <p:cNvSpPr>
              <a:spLocks/>
            </p:cNvSpPr>
            <p:nvPr/>
          </p:nvSpPr>
          <p:spPr bwMode="auto">
            <a:xfrm>
              <a:off x="0" y="0"/>
              <a:ext cx="2792" cy="2752"/>
            </a:xfrm>
            <a:prstGeom prst="roundRect">
              <a:avLst>
                <a:gd name="adj" fmla="val 4356"/>
              </a:avLst>
            </a:prstGeom>
            <a:solidFill>
              <a:srgbClr val="1FFDFE">
                <a:alpha val="26666"/>
              </a:srgbClr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b">
              <a:prstTxWarp prst="textNoShape">
                <a:avLst/>
              </a:prstTxWarp>
            </a:bodyPr>
            <a:lstStyle/>
            <a:p>
              <a:pPr algn="ctr">
                <a:tabLst>
                  <a:tab pos="822325" algn="l"/>
                </a:tabLst>
              </a:pPr>
              <a:r>
                <a:rPr lang="en-US" sz="3100">
                  <a:solidFill>
                    <a:srgbClr val="FFFFFF"/>
                  </a:solidFill>
                  <a:latin typeface="Copperplate" charset="0"/>
                  <a:sym typeface="Copperplate" charset="0"/>
                </a:rPr>
                <a:t>Mesões</a:t>
              </a:r>
            </a:p>
          </p:txBody>
        </p:sp>
        <p:grpSp>
          <p:nvGrpSpPr>
            <p:cNvPr id="40975" name="Group 19"/>
            <p:cNvGrpSpPr>
              <a:grpSpLocks/>
            </p:cNvGrpSpPr>
            <p:nvPr/>
          </p:nvGrpSpPr>
          <p:grpSpPr bwMode="auto">
            <a:xfrm>
              <a:off x="215" y="44"/>
              <a:ext cx="2144" cy="2067"/>
              <a:chOff x="26" y="0"/>
              <a:chExt cx="2144" cy="2067"/>
            </a:xfrm>
          </p:grpSpPr>
          <p:grpSp>
            <p:nvGrpSpPr>
              <p:cNvPr id="40976" name="Group 20"/>
              <p:cNvGrpSpPr>
                <a:grpSpLocks/>
              </p:cNvGrpSpPr>
              <p:nvPr/>
            </p:nvGrpSpPr>
            <p:grpSpPr bwMode="auto">
              <a:xfrm>
                <a:off x="170" y="0"/>
                <a:ext cx="961" cy="483"/>
                <a:chOff x="0" y="0"/>
                <a:chExt cx="960" cy="483"/>
              </a:xfrm>
            </p:grpSpPr>
            <p:sp>
              <p:nvSpPr>
                <p:cNvPr id="40996" name="Rectangle 21"/>
                <p:cNvSpPr>
                  <a:spLocks/>
                </p:cNvSpPr>
                <p:nvPr/>
              </p:nvSpPr>
              <p:spPr bwMode="auto">
                <a:xfrm>
                  <a:off x="0" y="0"/>
                  <a:ext cx="25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π 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+</a:t>
                  </a:r>
                </a:p>
              </p:txBody>
            </p:sp>
            <p:sp>
              <p:nvSpPr>
                <p:cNvPr id="40997" name="Rectangle 22"/>
                <p:cNvSpPr>
                  <a:spLocks/>
                </p:cNvSpPr>
                <p:nvPr/>
              </p:nvSpPr>
              <p:spPr bwMode="auto">
                <a:xfrm>
                  <a:off x="368" y="0"/>
                  <a:ext cx="26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π 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−</a:t>
                  </a:r>
                </a:p>
              </p:txBody>
            </p:sp>
            <p:sp>
              <p:nvSpPr>
                <p:cNvPr id="40998" name="Rectangle 23"/>
                <p:cNvSpPr>
                  <a:spLocks/>
                </p:cNvSpPr>
                <p:nvPr/>
              </p:nvSpPr>
              <p:spPr bwMode="auto">
                <a:xfrm>
                  <a:off x="712" y="0"/>
                  <a:ext cx="2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π 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0</a:t>
                  </a:r>
                </a:p>
              </p:txBody>
            </p:sp>
            <p:sp>
              <p:nvSpPr>
                <p:cNvPr id="40999" name="Rectangle 24"/>
                <p:cNvSpPr>
                  <a:spLocks/>
                </p:cNvSpPr>
                <p:nvPr/>
              </p:nvSpPr>
              <p:spPr bwMode="auto">
                <a:xfrm>
                  <a:off x="345" y="332"/>
                  <a:ext cx="275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FFFFFF"/>
                      </a:solidFill>
                      <a:sym typeface="Verdana" charset="0"/>
                    </a:rPr>
                    <a:t>Pions</a:t>
                  </a:r>
                </a:p>
              </p:txBody>
            </p:sp>
          </p:grpSp>
          <p:grpSp>
            <p:nvGrpSpPr>
              <p:cNvPr id="40977" name="Group 25"/>
              <p:cNvGrpSpPr>
                <a:grpSpLocks/>
              </p:cNvGrpSpPr>
              <p:nvPr/>
            </p:nvGrpSpPr>
            <p:grpSpPr bwMode="auto">
              <a:xfrm>
                <a:off x="1146" y="416"/>
                <a:ext cx="1024" cy="483"/>
                <a:chOff x="0" y="0"/>
                <a:chExt cx="1023" cy="483"/>
              </a:xfrm>
            </p:grpSpPr>
            <p:sp>
              <p:nvSpPr>
                <p:cNvPr id="40992" name="Rectangle 26"/>
                <p:cNvSpPr>
                  <a:spLocks/>
                </p:cNvSpPr>
                <p:nvPr/>
              </p:nvSpPr>
              <p:spPr bwMode="auto">
                <a:xfrm>
                  <a:off x="0" y="0"/>
                  <a:ext cx="239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K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+</a:t>
                  </a:r>
                </a:p>
              </p:txBody>
            </p:sp>
            <p:sp>
              <p:nvSpPr>
                <p:cNvPr id="40993" name="Rectangle 27"/>
                <p:cNvSpPr>
                  <a:spLocks/>
                </p:cNvSpPr>
                <p:nvPr/>
              </p:nvSpPr>
              <p:spPr bwMode="auto">
                <a:xfrm>
                  <a:off x="416" y="0"/>
                  <a:ext cx="242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K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−</a:t>
                  </a:r>
                </a:p>
              </p:txBody>
            </p:sp>
            <p:sp>
              <p:nvSpPr>
                <p:cNvPr id="40994" name="Rectangle 28"/>
                <p:cNvSpPr>
                  <a:spLocks/>
                </p:cNvSpPr>
                <p:nvPr/>
              </p:nvSpPr>
              <p:spPr bwMode="auto">
                <a:xfrm>
                  <a:off x="792" y="0"/>
                  <a:ext cx="23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K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0</a:t>
                  </a:r>
                </a:p>
              </p:txBody>
            </p:sp>
            <p:sp>
              <p:nvSpPr>
                <p:cNvPr id="40995" name="Rectangle 29"/>
                <p:cNvSpPr>
                  <a:spLocks/>
                </p:cNvSpPr>
                <p:nvPr/>
              </p:nvSpPr>
              <p:spPr bwMode="auto">
                <a:xfrm>
                  <a:off x="343" y="332"/>
                  <a:ext cx="307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FFFFFF"/>
                      </a:solidFill>
                      <a:sym typeface="Verdana" charset="0"/>
                    </a:rPr>
                    <a:t>Kaons</a:t>
                  </a:r>
                </a:p>
              </p:txBody>
            </p:sp>
          </p:grpSp>
          <p:grpSp>
            <p:nvGrpSpPr>
              <p:cNvPr id="40978" name="Group 30"/>
              <p:cNvGrpSpPr>
                <a:grpSpLocks/>
              </p:cNvGrpSpPr>
              <p:nvPr/>
            </p:nvGrpSpPr>
            <p:grpSpPr bwMode="auto">
              <a:xfrm>
                <a:off x="782" y="928"/>
                <a:ext cx="164" cy="501"/>
                <a:chOff x="23" y="0"/>
                <a:chExt cx="164" cy="501"/>
              </a:xfrm>
            </p:grpSpPr>
            <p:sp>
              <p:nvSpPr>
                <p:cNvPr id="40990" name="Rectangle 31"/>
                <p:cNvSpPr>
                  <a:spLocks/>
                </p:cNvSpPr>
                <p:nvPr/>
              </p:nvSpPr>
              <p:spPr bwMode="auto">
                <a:xfrm>
                  <a:off x="35" y="0"/>
                  <a:ext cx="12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η</a:t>
                  </a:r>
                </a:p>
              </p:txBody>
            </p:sp>
            <p:sp>
              <p:nvSpPr>
                <p:cNvPr id="40991" name="Rectangle 32"/>
                <p:cNvSpPr>
                  <a:spLocks/>
                </p:cNvSpPr>
                <p:nvPr/>
              </p:nvSpPr>
              <p:spPr bwMode="auto">
                <a:xfrm>
                  <a:off x="23" y="350"/>
                  <a:ext cx="164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FFFFFF"/>
                      </a:solidFill>
                      <a:sym typeface="Verdana" charset="0"/>
                    </a:rPr>
                    <a:t>Eta</a:t>
                  </a:r>
                </a:p>
              </p:txBody>
            </p:sp>
          </p:grpSp>
          <p:grpSp>
            <p:nvGrpSpPr>
              <p:cNvPr id="40979" name="Group 33"/>
              <p:cNvGrpSpPr>
                <a:grpSpLocks/>
              </p:cNvGrpSpPr>
              <p:nvPr/>
            </p:nvGrpSpPr>
            <p:grpSpPr bwMode="auto">
              <a:xfrm>
                <a:off x="64" y="600"/>
                <a:ext cx="503" cy="507"/>
                <a:chOff x="64" y="0"/>
                <a:chExt cx="503" cy="507"/>
              </a:xfrm>
            </p:grpSpPr>
            <p:sp>
              <p:nvSpPr>
                <p:cNvPr id="40988" name="Rectangle 34"/>
                <p:cNvSpPr>
                  <a:spLocks/>
                </p:cNvSpPr>
                <p:nvPr/>
              </p:nvSpPr>
              <p:spPr bwMode="auto">
                <a:xfrm>
                  <a:off x="218" y="0"/>
                  <a:ext cx="165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η'</a:t>
                  </a:r>
                </a:p>
              </p:txBody>
            </p:sp>
            <p:sp>
              <p:nvSpPr>
                <p:cNvPr id="40989" name="Rectangle 35"/>
                <p:cNvSpPr>
                  <a:spLocks/>
                </p:cNvSpPr>
                <p:nvPr/>
              </p:nvSpPr>
              <p:spPr bwMode="auto">
                <a:xfrm>
                  <a:off x="64" y="356"/>
                  <a:ext cx="503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FFFFFF"/>
                      </a:solidFill>
                      <a:sym typeface="Verdana" charset="0"/>
                    </a:rPr>
                    <a:t>Eta-Prime</a:t>
                  </a:r>
                </a:p>
              </p:txBody>
            </p:sp>
          </p:grpSp>
          <p:grpSp>
            <p:nvGrpSpPr>
              <p:cNvPr id="40980" name="Group 36"/>
              <p:cNvGrpSpPr>
                <a:grpSpLocks/>
              </p:cNvGrpSpPr>
              <p:nvPr/>
            </p:nvGrpSpPr>
            <p:grpSpPr bwMode="auto">
              <a:xfrm>
                <a:off x="26" y="1576"/>
                <a:ext cx="1106" cy="491"/>
                <a:chOff x="0" y="0"/>
                <a:chExt cx="1105" cy="491"/>
              </a:xfrm>
            </p:grpSpPr>
            <p:sp>
              <p:nvSpPr>
                <p:cNvPr id="40984" name="Rectangle 37"/>
                <p:cNvSpPr>
                  <a:spLocks/>
                </p:cNvSpPr>
                <p:nvPr/>
              </p:nvSpPr>
              <p:spPr bwMode="auto">
                <a:xfrm>
                  <a:off x="0" y="0"/>
                  <a:ext cx="25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ρ 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+</a:t>
                  </a:r>
                </a:p>
              </p:txBody>
            </p:sp>
            <p:sp>
              <p:nvSpPr>
                <p:cNvPr id="40985" name="Rectangle 38"/>
                <p:cNvSpPr>
                  <a:spLocks/>
                </p:cNvSpPr>
                <p:nvPr/>
              </p:nvSpPr>
              <p:spPr bwMode="auto">
                <a:xfrm>
                  <a:off x="416" y="0"/>
                  <a:ext cx="26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ρ 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−</a:t>
                  </a:r>
                </a:p>
              </p:txBody>
            </p:sp>
            <p:sp>
              <p:nvSpPr>
                <p:cNvPr id="40986" name="Rectangle 39"/>
                <p:cNvSpPr>
                  <a:spLocks/>
                </p:cNvSpPr>
                <p:nvPr/>
              </p:nvSpPr>
              <p:spPr bwMode="auto">
                <a:xfrm>
                  <a:off x="856" y="0"/>
                  <a:ext cx="249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ρ </a:t>
                  </a:r>
                  <a:r>
                    <a:rPr lang="en-US" sz="2300" baseline="320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o</a:t>
                  </a:r>
                </a:p>
              </p:txBody>
            </p:sp>
            <p:sp>
              <p:nvSpPr>
                <p:cNvPr id="40987" name="Rectangle 40"/>
                <p:cNvSpPr>
                  <a:spLocks/>
                </p:cNvSpPr>
                <p:nvPr/>
              </p:nvSpPr>
              <p:spPr bwMode="auto">
                <a:xfrm>
                  <a:off x="362" y="340"/>
                  <a:ext cx="200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FFFFFF"/>
                      </a:solidFill>
                      <a:sym typeface="Verdana" charset="0"/>
                    </a:rPr>
                    <a:t>Rho</a:t>
                  </a:r>
                </a:p>
              </p:txBody>
            </p:sp>
          </p:grpSp>
          <p:grpSp>
            <p:nvGrpSpPr>
              <p:cNvPr id="40981" name="Group 41"/>
              <p:cNvGrpSpPr>
                <a:grpSpLocks/>
              </p:cNvGrpSpPr>
              <p:nvPr/>
            </p:nvGrpSpPr>
            <p:grpSpPr bwMode="auto">
              <a:xfrm>
                <a:off x="1581" y="1128"/>
                <a:ext cx="160" cy="555"/>
                <a:chOff x="7" y="0"/>
                <a:chExt cx="160" cy="555"/>
              </a:xfrm>
            </p:grpSpPr>
            <p:sp>
              <p:nvSpPr>
                <p:cNvPr id="40982" name="Rectangle 42"/>
                <p:cNvSpPr>
                  <a:spLocks/>
                </p:cNvSpPr>
                <p:nvPr/>
              </p:nvSpPr>
              <p:spPr bwMode="auto">
                <a:xfrm>
                  <a:off x="12" y="0"/>
                  <a:ext cx="15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ts val="1713"/>
                    </a:lnSpc>
                  </a:pPr>
                  <a:r>
                    <a:rPr lang="en-US" sz="2500">
                      <a:solidFill>
                        <a:srgbClr val="FFFFFF"/>
                      </a:solidFill>
                      <a:latin typeface="Times" charset="0"/>
                      <a:sym typeface="Times" charset="0"/>
                    </a:rPr>
                    <a:t>φ</a:t>
                  </a:r>
                </a:p>
              </p:txBody>
            </p:sp>
            <p:sp>
              <p:nvSpPr>
                <p:cNvPr id="40983" name="Rectangle 43"/>
                <p:cNvSpPr>
                  <a:spLocks/>
                </p:cNvSpPr>
                <p:nvPr/>
              </p:nvSpPr>
              <p:spPr bwMode="auto">
                <a:xfrm>
                  <a:off x="7" y="404"/>
                  <a:ext cx="160" cy="15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 anchor="ctr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400">
                      <a:solidFill>
                        <a:srgbClr val="FFFFFF"/>
                      </a:solidFill>
                      <a:sym typeface="Verdana" charset="0"/>
                    </a:rPr>
                    <a:t>Phi</a:t>
                  </a:r>
                </a:p>
              </p:txBody>
            </p:sp>
          </p:grpSp>
        </p:grpSp>
      </p:grpSp>
      <p:sp>
        <p:nvSpPr>
          <p:cNvPr id="40966" name="Rectangle 44"/>
          <p:cNvSpPr>
            <a:spLocks/>
          </p:cNvSpPr>
          <p:nvPr/>
        </p:nvSpPr>
        <p:spPr bwMode="auto">
          <a:xfrm>
            <a:off x="228606" y="1447800"/>
            <a:ext cx="882332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r"/>
            <a:r>
              <a:rPr lang="en-US" sz="1800" b="1">
                <a:solidFill>
                  <a:srgbClr val="FFFFFF"/>
                </a:solidFill>
                <a:sym typeface="Verdana" charset="0"/>
              </a:rPr>
              <a:t>Com novos aceleradores e detectores,</a:t>
            </a:r>
          </a:p>
          <a:p>
            <a:pPr algn="r"/>
            <a:r>
              <a:rPr lang="en-US" sz="1800" b="1">
                <a:solidFill>
                  <a:srgbClr val="FFFFFF"/>
                </a:solidFill>
                <a:sym typeface="Verdana" charset="0"/>
              </a:rPr>
              <a:t>o “Zoo das Partículas" tem mais de ~ 200 'partículas elementares’!</a:t>
            </a:r>
          </a:p>
        </p:txBody>
      </p:sp>
      <p:sp>
        <p:nvSpPr>
          <p:cNvPr id="40967" name="Rectangle 45"/>
          <p:cNvSpPr>
            <a:spLocks/>
          </p:cNvSpPr>
          <p:nvPr/>
        </p:nvSpPr>
        <p:spPr bwMode="auto">
          <a:xfrm>
            <a:off x="244482" y="6096000"/>
            <a:ext cx="88233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/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Qual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smtClean="0">
                <a:solidFill>
                  <a:srgbClr val="FFFFFF"/>
                </a:solidFill>
                <a:sym typeface="Verdana" charset="0"/>
              </a:rPr>
              <a:t>a nova </a:t>
            </a:r>
            <a:r>
              <a:rPr lang="en-US" sz="2300" b="1" dirty="0" err="1" smtClean="0">
                <a:solidFill>
                  <a:srgbClr val="FFFFFF"/>
                </a:solidFill>
                <a:sym typeface="Verdana" charset="0"/>
              </a:rPr>
              <a:t>estrutura</a:t>
            </a:r>
            <a:r>
              <a:rPr lang="en-US" sz="2300" b="1" dirty="0" smtClean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de base, a ‘nova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tabela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periódica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’ ?</a:t>
            </a:r>
          </a:p>
          <a:p>
            <a:pPr algn="ctr"/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Porque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é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que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o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protão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é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absolutamente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sym typeface="Verdana" charset="0"/>
              </a:rPr>
              <a:t>estável</a:t>
            </a:r>
            <a:r>
              <a:rPr lang="en-US" sz="2300" b="1" dirty="0">
                <a:solidFill>
                  <a:srgbClr val="FFFFFF"/>
                </a:solidFill>
                <a:sym typeface="Verdana" charset="0"/>
              </a:rPr>
              <a:t>?</a:t>
            </a:r>
          </a:p>
        </p:txBody>
      </p:sp>
      <p:sp>
        <p:nvSpPr>
          <p:cNvPr id="40968" name="Text Box 47"/>
          <p:cNvSpPr txBox="1">
            <a:spLocks/>
          </p:cNvSpPr>
          <p:nvPr/>
        </p:nvSpPr>
        <p:spPr bwMode="auto">
          <a:xfrm rot="-5400000">
            <a:off x="-578186" y="3765180"/>
            <a:ext cx="1678660" cy="52937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 lIns="82294" tIns="41148" rIns="82294" bIns="41148">
            <a:prstTxWarp prst="textNoShape">
              <a:avLst/>
            </a:prstTxWarp>
            <a:spAutoFit/>
          </a:bodyPr>
          <a:lstStyle/>
          <a:p>
            <a:r>
              <a:rPr lang="en-US" sz="2900" b="1">
                <a:solidFill>
                  <a:srgbClr val="FFFFFF"/>
                </a:solidFill>
              </a:rPr>
              <a:t>HADRÕES</a:t>
            </a:r>
          </a:p>
        </p:txBody>
      </p:sp>
      <p:sp>
        <p:nvSpPr>
          <p:cNvPr id="40969" name="TextBox 47"/>
          <p:cNvSpPr txBox="1">
            <a:spLocks noChangeArrowheads="1"/>
          </p:cNvSpPr>
          <p:nvPr/>
        </p:nvSpPr>
        <p:spPr bwMode="auto">
          <a:xfrm>
            <a:off x="152429" y="152400"/>
            <a:ext cx="5597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Mas...100 anos depois: outra vez</a:t>
            </a:r>
            <a:r>
              <a:rPr lang="pt-PT" dirty="0" smtClean="0">
                <a:solidFill>
                  <a:srgbClr val="FFFFFF"/>
                </a:solidFill>
              </a:rPr>
              <a:t> muitas </a:t>
            </a:r>
            <a:r>
              <a:rPr lang="pt-PT" dirty="0">
                <a:solidFill>
                  <a:srgbClr val="FFFFFF"/>
                </a:solidFill>
              </a:rPr>
              <a:t>novas partículas!</a:t>
            </a:r>
          </a:p>
        </p:txBody>
      </p:sp>
      <p:sp>
        <p:nvSpPr>
          <p:cNvPr id="40970" name="TextBox 48"/>
          <p:cNvSpPr txBox="1">
            <a:spLocks noChangeArrowheads="1"/>
          </p:cNvSpPr>
          <p:nvPr/>
        </p:nvSpPr>
        <p:spPr bwMode="auto">
          <a:xfrm>
            <a:off x="1371627" y="5257800"/>
            <a:ext cx="1712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PT">
                <a:solidFill>
                  <a:srgbClr val="FFFFFF"/>
                </a:solidFill>
              </a:rPr>
              <a:t>(todas instáveis)</a:t>
            </a:r>
          </a:p>
        </p:txBody>
      </p:sp>
      <p:sp>
        <p:nvSpPr>
          <p:cNvPr id="40971" name="TextBox 49"/>
          <p:cNvSpPr txBox="1">
            <a:spLocks noChangeArrowheads="1"/>
          </p:cNvSpPr>
          <p:nvPr/>
        </p:nvSpPr>
        <p:spPr bwMode="auto">
          <a:xfrm>
            <a:off x="5334024" y="5257800"/>
            <a:ext cx="23929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pt-PT">
                <a:solidFill>
                  <a:srgbClr val="FFFFFF"/>
                </a:solidFill>
              </a:rPr>
              <a:t>(decaem até ao protão)</a:t>
            </a:r>
          </a:p>
        </p:txBody>
      </p:sp>
      <p:sp>
        <p:nvSpPr>
          <p:cNvPr id="40972" name="TextBox 50"/>
          <p:cNvSpPr txBox="1">
            <a:spLocks noChangeArrowheads="1"/>
          </p:cNvSpPr>
          <p:nvPr/>
        </p:nvSpPr>
        <p:spPr bwMode="auto">
          <a:xfrm>
            <a:off x="7239023" y="2514648"/>
            <a:ext cx="1343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p</a:t>
            </a:r>
            <a:r>
              <a:rPr lang="pt-PT" sz="1400">
                <a:solidFill>
                  <a:srgbClr val="FFFFFF"/>
                </a:solidFill>
              </a:rPr>
              <a:t>rotão, neutrão</a:t>
            </a:r>
          </a:p>
        </p:txBody>
      </p:sp>
      <p:sp>
        <p:nvSpPr>
          <p:cNvPr id="40973" name="TextBox 51"/>
          <p:cNvSpPr txBox="1">
            <a:spLocks noChangeArrowheads="1"/>
          </p:cNvSpPr>
          <p:nvPr/>
        </p:nvSpPr>
        <p:spPr bwMode="auto">
          <a:xfrm>
            <a:off x="7543800" y="2057448"/>
            <a:ext cx="914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pt-PT" sz="280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, n</a:t>
            </a:r>
          </a:p>
        </p:txBody>
      </p:sp>
    </p:spTree>
    <p:extLst>
      <p:ext uri="{BB962C8B-B14F-4D97-AF65-F5344CB8AC3E}">
        <p14:creationId xmlns:p14="http://schemas.microsoft.com/office/powerpoint/2010/main" val="81479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Sumário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502" y="1999398"/>
            <a:ext cx="7825921" cy="378724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Pr</a:t>
            </a:r>
            <a:r>
              <a:rPr lang="en-US" dirty="0" err="1" smtClean="0">
                <a:solidFill>
                  <a:srgbClr val="FFFFFF"/>
                </a:solidFill>
              </a:rPr>
              <a:t>ólogo</a:t>
            </a:r>
            <a:r>
              <a:rPr lang="en-US" dirty="0" smtClean="0">
                <a:solidFill>
                  <a:srgbClr val="FFFFFF"/>
                </a:solidFill>
              </a:rPr>
              <a:t>: Para </a:t>
            </a:r>
            <a:r>
              <a:rPr lang="en-US" dirty="0" err="1" smtClean="0">
                <a:solidFill>
                  <a:srgbClr val="FFFFFF"/>
                </a:solidFill>
              </a:rPr>
              <a:t>quê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estudar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física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err="1" smtClean="0">
                <a:solidFill>
                  <a:srgbClr val="FFFFFF"/>
                </a:solidFill>
              </a:rPr>
              <a:t>Introduç</a:t>
            </a:r>
            <a:r>
              <a:rPr lang="en-US" dirty="0" err="1" smtClean="0">
                <a:solidFill>
                  <a:srgbClr val="FFFFFF"/>
                </a:solidFill>
              </a:rPr>
              <a:t>ão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à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Física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partículas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acelerador</a:t>
            </a:r>
            <a:r>
              <a:rPr lang="en-US" dirty="0" smtClean="0">
                <a:solidFill>
                  <a:srgbClr val="FFFFFF"/>
                </a:solidFill>
              </a:rPr>
              <a:t> LHC e </a:t>
            </a:r>
            <a:r>
              <a:rPr lang="en-US" dirty="0" err="1" smtClean="0">
                <a:solidFill>
                  <a:srgbClr val="FFFFFF"/>
                </a:solidFill>
              </a:rPr>
              <a:t>experiência</a:t>
            </a:r>
            <a:r>
              <a:rPr lang="en-US" dirty="0" smtClean="0">
                <a:solidFill>
                  <a:srgbClr val="FFFFFF"/>
                </a:solidFill>
              </a:rPr>
              <a:t> ATLAS</a:t>
            </a: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Participação</a:t>
            </a:r>
            <a:r>
              <a:rPr lang="en-US" dirty="0" smtClean="0">
                <a:solidFill>
                  <a:srgbClr val="FFFFFF"/>
                </a:solidFill>
              </a:rPr>
              <a:t> Portuguesa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Alguns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resultados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Física</a:t>
            </a:r>
            <a:r>
              <a:rPr lang="en-US" dirty="0" smtClean="0">
                <a:solidFill>
                  <a:srgbClr val="FFFFFF"/>
                </a:solidFill>
              </a:rPr>
              <a:t> de ATLAS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fld id="{6DCB92A2-1EEC-FA41-882E-32C43642913E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BAA1232-8A0E-A145-ABFB-B507C672EE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7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4889500" y="1282700"/>
            <a:ext cx="3797300" cy="48768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94399" y="1295400"/>
            <a:ext cx="3795059" cy="4838700"/>
            <a:chOff x="4894399" y="1295400"/>
            <a:chExt cx="3795059" cy="4838700"/>
          </a:xfrm>
        </p:grpSpPr>
        <p:pic>
          <p:nvPicPr>
            <p:cNvPr id="51" name="Picture 50" descr="proton_internal_structur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94399" y="1295400"/>
              <a:ext cx="3795059" cy="4838700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5321347" y="3846286"/>
              <a:ext cx="304800" cy="304800"/>
              <a:chOff x="5532362" y="3846286"/>
              <a:chExt cx="304800" cy="304800"/>
            </a:xfrm>
          </p:grpSpPr>
          <p:sp>
            <p:nvSpPr>
              <p:cNvPr id="59" name="Oval 58"/>
              <p:cNvSpPr/>
              <p:nvPr/>
            </p:nvSpPr>
            <p:spPr bwMode="auto">
              <a:xfrm>
                <a:off x="5532362" y="3846286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FF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00FF"/>
                </a:solidFill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0" rIns="0" bIns="18000" numCol="1" rtlCol="0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pt-PT" sz="1400" b="1" dirty="0" err="1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s</a:t>
                </a:r>
                <a:endParaRPr lang="pt-PT" sz="1400" b="1" dirty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5647266" y="3924297"/>
                <a:ext cx="76200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53" name="Group 52"/>
            <p:cNvGrpSpPr/>
            <p:nvPr/>
          </p:nvGrpSpPr>
          <p:grpSpPr>
            <a:xfrm>
              <a:off x="7076366" y="2965753"/>
              <a:ext cx="304800" cy="304800"/>
              <a:chOff x="7287381" y="2965753"/>
              <a:chExt cx="304800" cy="304800"/>
            </a:xfrm>
          </p:grpSpPr>
          <p:sp>
            <p:nvSpPr>
              <p:cNvPr id="57" name="Oval 56"/>
              <p:cNvSpPr/>
              <p:nvPr/>
            </p:nvSpPr>
            <p:spPr bwMode="auto">
              <a:xfrm>
                <a:off x="7287381" y="2965753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FFFF00"/>
                </a:solidFill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0" rIns="0" bIns="18000" numCol="1" rtlCol="0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pt-PT" sz="1200" dirty="0" err="1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d</a:t>
                </a:r>
                <a:endParaRPr lang="pt-PT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  <p:cxnSp>
            <p:nvCxnSpPr>
              <p:cNvPr id="58" name="Straight Connector 57"/>
              <p:cNvCxnSpPr/>
              <p:nvPr/>
            </p:nvCxnSpPr>
            <p:spPr bwMode="auto">
              <a:xfrm rot="10800000">
                <a:off x="7405688" y="3022600"/>
                <a:ext cx="74612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grpSp>
          <p:nvGrpSpPr>
            <p:cNvPr id="54" name="Group 53"/>
            <p:cNvGrpSpPr/>
            <p:nvPr/>
          </p:nvGrpSpPr>
          <p:grpSpPr>
            <a:xfrm>
              <a:off x="7150147" y="4621590"/>
              <a:ext cx="304800" cy="304800"/>
              <a:chOff x="7361162" y="4621590"/>
              <a:chExt cx="304800" cy="304800"/>
            </a:xfrm>
          </p:grpSpPr>
          <p:sp>
            <p:nvSpPr>
              <p:cNvPr id="55" name="Oval 54"/>
              <p:cNvSpPr/>
              <p:nvPr/>
            </p:nvSpPr>
            <p:spPr bwMode="auto">
              <a:xfrm>
                <a:off x="7361162" y="4621590"/>
                <a:ext cx="304800" cy="3048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>
                <a:solidFill>
                  <a:srgbClr val="00FFCC"/>
                </a:solidFill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0" tIns="0" rIns="0" bIns="18000" numCol="1" rtlCol="0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pt-PT" sz="1200" dirty="0" err="1" smtClean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rPr>
                  <a:t>u</a:t>
                </a:r>
                <a:endParaRPr lang="pt-PT" sz="1200" dirty="0">
                  <a:solidFill>
                    <a:srgbClr val="000000"/>
                  </a:solidFill>
                  <a:latin typeface="Arial"/>
                  <a:ea typeface="Arial"/>
                  <a:cs typeface="Arial"/>
                </a:endParaRPr>
              </a:p>
            </p:txBody>
          </p:sp>
          <p:cxnSp>
            <p:nvCxnSpPr>
              <p:cNvPr id="56" name="Straight Connector 55"/>
              <p:cNvCxnSpPr/>
              <p:nvPr/>
            </p:nvCxnSpPr>
            <p:spPr bwMode="auto">
              <a:xfrm rot="10800000">
                <a:off x="7476066" y="4694763"/>
                <a:ext cx="74612" cy="1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</p:grpSp>
        <p:cxnSp>
          <p:nvCxnSpPr>
            <p:cNvPr id="50" name="Straight Connector 49"/>
            <p:cNvCxnSpPr/>
            <p:nvPr/>
          </p:nvCxnSpPr>
          <p:spPr bwMode="auto">
            <a:xfrm>
              <a:off x="7195319" y="3026296"/>
              <a:ext cx="80318" cy="2654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096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smtClean="0">
                <a:solidFill>
                  <a:srgbClr val="FFFFCC"/>
                </a:solidFill>
                <a:latin typeface="Comic Sans MS"/>
              </a:rPr>
              <a:t>Masterclass Internacional - IST 2016</a:t>
            </a:r>
            <a:endParaRPr lang="en-GB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EA1C64F-4E68-5540-B543-54661AD6B6E6}" type="slidenum">
              <a:rPr lang="en-GB" smtClean="0">
                <a:solidFill>
                  <a:srgbClr val="FFFFCC"/>
                </a:solidFill>
                <a:latin typeface="Comic Sans MS"/>
              </a:rPr>
              <a:pPr/>
              <a:t>20</a:t>
            </a:fld>
            <a:r>
              <a:rPr lang="bg-BG" b="0" dirty="0" smtClean="0">
                <a:solidFill>
                  <a:srgbClr val="FFFFCC"/>
                </a:solidFill>
                <a:latin typeface="Comic Sans MS"/>
              </a:rPr>
              <a:t>/42</a:t>
            </a:r>
            <a:endParaRPr lang="en-GB" b="0" dirty="0" smtClean="0">
              <a:solidFill>
                <a:srgbClr val="FFFFCC"/>
              </a:solidFill>
              <a:latin typeface="Comic Sans MS"/>
            </a:endParaRPr>
          </a:p>
        </p:txBody>
      </p:sp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21347" cy="990600"/>
          </a:xfrm>
        </p:spPr>
        <p:txBody>
          <a:bodyPr/>
          <a:lstStyle/>
          <a:p>
            <a:r>
              <a:rPr lang="pt-PT" sz="2800" dirty="0" smtClean="0"/>
              <a:t>Protões e neutrões feitos de</a:t>
            </a:r>
            <a:br>
              <a:rPr lang="pt-PT" sz="2800" dirty="0" smtClean="0"/>
            </a:br>
            <a:r>
              <a:rPr lang="pt-PT" sz="2800" dirty="0" smtClean="0"/>
              <a:t>             ,</a:t>
            </a:r>
            <a:r>
              <a:rPr lang="pt-PT" sz="2800" dirty="0" err="1" smtClean="0">
                <a:solidFill>
                  <a:srgbClr val="FFFF00"/>
                </a:solidFill>
              </a:rPr>
              <a:t>A</a:t>
            </a:r>
            <a:r>
              <a:rPr lang="pt-PT" sz="2800" dirty="0" err="1" smtClean="0">
                <a:solidFill>
                  <a:srgbClr val="FF00FF"/>
                </a:solidFill>
              </a:rPr>
              <a:t>n</a:t>
            </a:r>
            <a:r>
              <a:rPr lang="pt-PT" sz="2800" dirty="0" err="1" smtClean="0">
                <a:solidFill>
                  <a:srgbClr val="00FFFF"/>
                </a:solidFill>
              </a:rPr>
              <a:t>t</a:t>
            </a:r>
            <a:r>
              <a:rPr lang="pt-PT" sz="2800" dirty="0" err="1" smtClean="0">
                <a:solidFill>
                  <a:srgbClr val="FFFF00"/>
                </a:solidFill>
              </a:rPr>
              <a:t>i</a:t>
            </a:r>
            <a:r>
              <a:rPr lang="pt-PT" sz="2800" dirty="0" smtClean="0">
                <a:solidFill>
                  <a:srgbClr val="FF00FF"/>
                </a:solidFill>
              </a:rPr>
              <a:t>-</a:t>
            </a:r>
            <a:r>
              <a:rPr lang="pt-PT" sz="2800" dirty="0" smtClean="0">
                <a:solidFill>
                  <a:srgbClr val="00FFFF"/>
                </a:solidFill>
              </a:rPr>
              <a:t>Q</a:t>
            </a:r>
            <a:r>
              <a:rPr lang="pt-PT" sz="2800" dirty="0" smtClean="0">
                <a:solidFill>
                  <a:srgbClr val="FFFF00"/>
                </a:solidFill>
              </a:rPr>
              <a:t>u</a:t>
            </a:r>
            <a:r>
              <a:rPr lang="pt-PT" sz="2800" dirty="0" smtClean="0">
                <a:solidFill>
                  <a:srgbClr val="FF00FF"/>
                </a:solidFill>
              </a:rPr>
              <a:t>a</a:t>
            </a:r>
            <a:r>
              <a:rPr lang="pt-PT" sz="2800" dirty="0" smtClean="0">
                <a:solidFill>
                  <a:srgbClr val="00FFFF"/>
                </a:solidFill>
              </a:rPr>
              <a:t>r</a:t>
            </a:r>
            <a:r>
              <a:rPr lang="pt-PT" sz="2800" dirty="0" smtClean="0">
                <a:solidFill>
                  <a:srgbClr val="FFFF00"/>
                </a:solidFill>
              </a:rPr>
              <a:t>k</a:t>
            </a:r>
            <a:r>
              <a:rPr lang="pt-PT" sz="2800" dirty="0" smtClean="0">
                <a:solidFill>
                  <a:srgbClr val="FF00FF"/>
                </a:solidFill>
              </a:rPr>
              <a:t>s</a:t>
            </a:r>
            <a:r>
              <a:rPr lang="pt-PT" sz="2800" dirty="0" smtClean="0"/>
              <a:t> e </a:t>
            </a:r>
            <a:r>
              <a:rPr lang="pt-PT" sz="2800" dirty="0" smtClean="0">
                <a:solidFill>
                  <a:srgbClr val="FF0000"/>
                </a:solidFill>
              </a:rPr>
              <a:t>G</a:t>
            </a:r>
            <a:r>
              <a:rPr lang="pt-PT" sz="2800" dirty="0" smtClean="0">
                <a:solidFill>
                  <a:srgbClr val="0000FF"/>
                </a:solidFill>
              </a:rPr>
              <a:t>l</a:t>
            </a:r>
            <a:r>
              <a:rPr lang="pt-PT" sz="2800" dirty="0" smtClean="0">
                <a:solidFill>
                  <a:srgbClr val="008000"/>
                </a:solidFill>
              </a:rPr>
              <a:t>u</a:t>
            </a:r>
            <a:r>
              <a:rPr lang="pt-PT" sz="2800" dirty="0" smtClean="0">
                <a:solidFill>
                  <a:srgbClr val="00FFFF"/>
                </a:solidFill>
              </a:rPr>
              <a:t>õ</a:t>
            </a:r>
            <a:r>
              <a:rPr lang="pt-PT" sz="2800" dirty="0" smtClean="0">
                <a:solidFill>
                  <a:srgbClr val="FFFF00"/>
                </a:solidFill>
              </a:rPr>
              <a:t>e</a:t>
            </a:r>
            <a:r>
              <a:rPr lang="pt-PT" sz="2800" dirty="0" smtClean="0">
                <a:solidFill>
                  <a:srgbClr val="FF00FF"/>
                </a:solidFill>
              </a:rPr>
              <a:t>s</a:t>
            </a:r>
            <a:r>
              <a:rPr lang="pt-PT" sz="2800" dirty="0" smtClean="0"/>
              <a:t>!</a:t>
            </a:r>
            <a:endParaRPr lang="en-GB" sz="2800" dirty="0"/>
          </a:p>
        </p:txBody>
      </p:sp>
      <p:sp>
        <p:nvSpPr>
          <p:cNvPr id="409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0DA28362-DEF1-B64C-AC4A-B58A4D5287B6}" type="datetime1">
              <a:rPr lang="en-US" smtClean="0">
                <a:solidFill>
                  <a:srgbClr val="FFFFCC"/>
                </a:solidFill>
              </a:rPr>
              <a:t>21/03/16</a:t>
            </a:fld>
            <a:endParaRPr lang="pt-PT" dirty="0" smtClean="0">
              <a:solidFill>
                <a:srgbClr val="FFFFCC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68" y="503674"/>
            <a:ext cx="1411088" cy="477054"/>
          </a:xfrm>
          <a:prstGeom prst="rect">
            <a:avLst/>
          </a:prstGeom>
          <a:solidFill>
            <a:srgbClr val="FFFFFF"/>
          </a:solidFill>
        </p:spPr>
        <p:txBody>
          <a:bodyPr wrap="none" tIns="0" rtlCol="0">
            <a:spAutoFit/>
          </a:bodyPr>
          <a:lstStyle/>
          <a:p>
            <a:r>
              <a:rPr lang="pt-PT" sz="2800" dirty="0">
                <a:solidFill>
                  <a:srgbClr val="0000FF"/>
                </a:solidFill>
              </a:rPr>
              <a:t>Q</a:t>
            </a:r>
            <a:r>
              <a:rPr lang="pt-PT" sz="2800" dirty="0">
                <a:solidFill>
                  <a:srgbClr val="008000"/>
                </a:solidFill>
              </a:rPr>
              <a:t>u</a:t>
            </a:r>
            <a:r>
              <a:rPr lang="pt-PT" sz="2800" dirty="0">
                <a:solidFill>
                  <a:srgbClr val="FF0000"/>
                </a:solidFill>
              </a:rPr>
              <a:t>a</a:t>
            </a:r>
            <a:r>
              <a:rPr lang="pt-PT" sz="2800" dirty="0">
                <a:solidFill>
                  <a:srgbClr val="0000FF"/>
                </a:solidFill>
              </a:rPr>
              <a:t>r</a:t>
            </a:r>
            <a:r>
              <a:rPr lang="pt-PT" sz="2800" dirty="0">
                <a:solidFill>
                  <a:srgbClr val="008000"/>
                </a:solidFill>
              </a:rPr>
              <a:t>k</a:t>
            </a:r>
            <a:r>
              <a:rPr lang="pt-PT" sz="2800" dirty="0">
                <a:solidFill>
                  <a:srgbClr val="FF0000"/>
                </a:solidFill>
              </a:rPr>
              <a:t>s</a:t>
            </a:r>
            <a:endParaRPr lang="pt-BR" sz="2800" dirty="0">
              <a:solidFill>
                <a:srgbClr val="FFFFCC"/>
              </a:solidFill>
            </a:endParaRPr>
          </a:p>
        </p:txBody>
      </p:sp>
      <p:pic>
        <p:nvPicPr>
          <p:cNvPr id="26" name="Picture 25" descr="particle_chart_2014-PT_Atom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295701"/>
            <a:ext cx="4857032" cy="381134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894532" y="1249533"/>
            <a:ext cx="345638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pt-PT" b="1" dirty="0" smtClean="0">
                <a:solidFill>
                  <a:srgbClr val="FF0000"/>
                </a:solidFill>
                <a:latin typeface="Arial"/>
                <a:ea typeface="Arial"/>
                <a:cs typeface="Arial"/>
              </a:rPr>
              <a:t>PROTÃO </a:t>
            </a:r>
            <a:r>
              <a:rPr lang="pt-PT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= </a:t>
            </a:r>
            <a:r>
              <a:rPr lang="pt-PT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uud</a:t>
            </a:r>
            <a:r>
              <a:rPr lang="pt-PT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 = branco</a:t>
            </a:r>
            <a:r>
              <a:rPr lang="pt-PT" dirty="0" smtClean="0">
                <a:solidFill>
                  <a:srgbClr val="000000"/>
                </a:solidFill>
                <a:latin typeface="Arial"/>
                <a:ea typeface="Arial"/>
                <a:cs typeface="Arial"/>
              </a:rPr>
              <a:t>!</a:t>
            </a:r>
            <a:endParaRPr lang="pt-PT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90700" y="5559600"/>
            <a:ext cx="2757764" cy="60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lnSpc>
                <a:spcPct val="92000"/>
              </a:lnSpc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err="1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 </a:t>
            </a:r>
            <a:r>
              <a:rPr lang="pt-PT" sz="1800" b="1" dirty="0" err="1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gluões</a:t>
            </a: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/>
            </a:r>
            <a:b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</a:b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também são </a:t>
            </a:r>
            <a:r>
              <a:rPr lang="pt-PT" sz="1800" b="1" dirty="0" smtClean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c</a:t>
            </a:r>
            <a:r>
              <a:rPr lang="pt-PT" sz="1800" b="1" dirty="0" smtClean="0">
                <a:solidFill>
                  <a:srgbClr val="0000FF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smtClean="0">
                <a:solidFill>
                  <a:srgbClr val="008000"/>
                </a:solidFill>
                <a:latin typeface="Arial" charset="0"/>
                <a:ea typeface="Arial"/>
                <a:cs typeface="Arial"/>
              </a:rPr>
              <a:t>l</a:t>
            </a:r>
            <a:r>
              <a:rPr lang="pt-PT" sz="1800" b="1" dirty="0" smtClean="0">
                <a:solidFill>
                  <a:srgbClr val="000000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smtClean="0">
                <a:solidFill>
                  <a:srgbClr val="FF00FF"/>
                </a:solidFill>
                <a:latin typeface="Arial" charset="0"/>
                <a:ea typeface="Arial"/>
                <a:cs typeface="Arial"/>
              </a:rPr>
              <a:t>r</a:t>
            </a:r>
            <a:r>
              <a:rPr lang="pt-PT" sz="1800" b="1" dirty="0" smtClean="0">
                <a:solidFill>
                  <a:srgbClr val="0000FF"/>
                </a:solidFill>
                <a:latin typeface="Arial" charset="0"/>
                <a:ea typeface="Arial"/>
                <a:cs typeface="Arial"/>
              </a:rPr>
              <a:t>i</a:t>
            </a:r>
            <a:r>
              <a:rPr lang="pt-PT" sz="1800" b="1" dirty="0" smtClean="0">
                <a:solidFill>
                  <a:srgbClr val="FF0000"/>
                </a:solidFill>
                <a:latin typeface="Arial" charset="0"/>
                <a:ea typeface="Arial"/>
                <a:cs typeface="Arial"/>
              </a:rPr>
              <a:t>d</a:t>
            </a:r>
            <a:r>
              <a:rPr lang="pt-PT" sz="1800" b="1" dirty="0" smtClean="0">
                <a:solidFill>
                  <a:srgbClr val="FF00FF"/>
                </a:solidFill>
                <a:latin typeface="Arial" charset="0"/>
                <a:ea typeface="Arial"/>
                <a:cs typeface="Arial"/>
              </a:rPr>
              <a:t>o</a:t>
            </a:r>
            <a:r>
              <a:rPr lang="pt-PT" sz="1800" b="1" dirty="0" smtClean="0">
                <a:solidFill>
                  <a:srgbClr val="008000"/>
                </a:solidFill>
                <a:latin typeface="Arial" charset="0"/>
                <a:ea typeface="Arial"/>
                <a:cs typeface="Arial"/>
              </a:rPr>
              <a:t>s</a:t>
            </a:r>
            <a:r>
              <a:rPr lang="pt-PT" sz="1800" b="1" dirty="0" smtClean="0">
                <a:solidFill>
                  <a:srgbClr val="FFFFFF"/>
                </a:solidFill>
                <a:latin typeface="Arial" charset="0"/>
                <a:ea typeface="Arial"/>
                <a:cs typeface="Arial"/>
              </a:rPr>
              <a:t>!</a:t>
            </a:r>
            <a:endParaRPr lang="pt-PT" sz="1800" b="1" dirty="0">
              <a:solidFill>
                <a:srgbClr val="FFFFFF"/>
              </a:solidFill>
              <a:latin typeface="Arial" charset="0"/>
              <a:ea typeface="Arial"/>
              <a:cs typeface="Arial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40139"/>
              </p:ext>
            </p:extLst>
          </p:nvPr>
        </p:nvGraphicFramePr>
        <p:xfrm>
          <a:off x="5258364" y="2"/>
          <a:ext cx="3885637" cy="11951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41828"/>
                <a:gridCol w="1008112"/>
                <a:gridCol w="936104"/>
                <a:gridCol w="899593"/>
              </a:tblGrid>
              <a:tr h="456150"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Nome </a:t>
                      </a:r>
                    </a:p>
                    <a:p>
                      <a:r>
                        <a:rPr lang="pt-BR" sz="1500" dirty="0" smtClean="0"/>
                        <a:t>Quark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Carga </a:t>
                      </a:r>
                    </a:p>
                    <a:p>
                      <a:r>
                        <a:rPr lang="pt-BR" sz="1500" dirty="0" smtClean="0"/>
                        <a:t>Eléctrica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Spin</a:t>
                      </a:r>
                    </a:p>
                    <a:p>
                      <a:pPr marL="0" marR="0" indent="0" algn="l" defTabSz="457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dirty="0" smtClean="0"/>
                        <a:t>[</a:t>
                      </a:r>
                      <a:r>
                        <a:rPr lang="pt-BR" sz="1500" dirty="0" err="1" smtClean="0"/>
                        <a:t>h</a:t>
                      </a:r>
                      <a:r>
                        <a:rPr lang="pt-BR" sz="1500" dirty="0" smtClean="0"/>
                        <a:t>/(2</a:t>
                      </a:r>
                      <a:r>
                        <a:rPr lang="el-GR" sz="1500" dirty="0" smtClean="0"/>
                        <a:t>π</a:t>
                      </a:r>
                      <a:r>
                        <a:rPr lang="pt-BR" sz="1500" dirty="0" smtClean="0"/>
                        <a:t>)]</a:t>
                      </a: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“Cor”</a:t>
                      </a:r>
                    </a:p>
                    <a:p>
                      <a:r>
                        <a:rPr lang="pt-BR" sz="1500" dirty="0" smtClean="0"/>
                        <a:t>(</a:t>
                      </a:r>
                      <a:r>
                        <a:rPr lang="pt-BR" sz="1500" dirty="0" err="1" smtClean="0"/>
                        <a:t>r,g,b</a:t>
                      </a:r>
                      <a:r>
                        <a:rPr lang="pt-BR" sz="1500" dirty="0" smtClean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</a:tr>
              <a:tr h="326460">
                <a:tc>
                  <a:txBody>
                    <a:bodyPr/>
                    <a:lstStyle/>
                    <a:p>
                      <a:r>
                        <a:rPr lang="pt-BR" sz="1500" dirty="0" err="1" smtClean="0"/>
                        <a:t>u</a:t>
                      </a:r>
                      <a:r>
                        <a:rPr lang="pt-BR" sz="1500" dirty="0" smtClean="0"/>
                        <a:t>  (</a:t>
                      </a:r>
                      <a:r>
                        <a:rPr lang="pt-BR" sz="1500" dirty="0" err="1" smtClean="0"/>
                        <a:t>up</a:t>
                      </a:r>
                      <a:r>
                        <a:rPr lang="pt-BR" sz="1500" dirty="0" smtClean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+2/3 (</a:t>
                      </a:r>
                      <a:r>
                        <a:rPr lang="pt-BR" sz="1500" baseline="0" dirty="0" smtClean="0"/>
                        <a:t>e)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+1/2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endParaRPr lang="pt-BR" sz="1500" dirty="0"/>
                    </a:p>
                  </a:txBody>
                  <a:tcPr marL="84406" marR="84406"/>
                </a:tc>
              </a:tr>
              <a:tr h="268323">
                <a:tc>
                  <a:txBody>
                    <a:bodyPr/>
                    <a:lstStyle/>
                    <a:p>
                      <a:r>
                        <a:rPr lang="pt-BR" sz="1500" dirty="0" err="1" smtClean="0"/>
                        <a:t>d</a:t>
                      </a:r>
                      <a:r>
                        <a:rPr lang="pt-BR" sz="1500" baseline="0" dirty="0" smtClean="0"/>
                        <a:t>  (</a:t>
                      </a:r>
                      <a:r>
                        <a:rPr lang="pt-BR" sz="1500" baseline="0" dirty="0" err="1" smtClean="0"/>
                        <a:t>down</a:t>
                      </a:r>
                      <a:r>
                        <a:rPr lang="pt-BR" sz="1500" baseline="0" dirty="0" smtClean="0"/>
                        <a:t>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–1/3 (e)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r>
                        <a:rPr lang="pt-BR" sz="1500" dirty="0" smtClean="0"/>
                        <a:t>+1/2</a:t>
                      </a:r>
                      <a:endParaRPr lang="pt-BR" sz="1500" dirty="0"/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l" defTabSz="4571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500" dirty="0" smtClean="0"/>
                    </a:p>
                  </a:txBody>
                  <a:tcPr marL="84406" marR="84406"/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860034" y="1796068"/>
            <a:ext cx="1334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srgbClr val="0000FF"/>
                </a:solidFill>
                <a:latin typeface="Comic Sans MS"/>
                <a:ea typeface="Arial"/>
                <a:cs typeface="Arial"/>
              </a:rPr>
              <a:t>m</a:t>
            </a:r>
            <a:r>
              <a:rPr lang="pt-BR" sz="1400" dirty="0" smtClean="0">
                <a:solidFill>
                  <a:srgbClr val="0000FF"/>
                </a:solidFill>
                <a:latin typeface="Comic Sans MS"/>
                <a:ea typeface="Arial"/>
                <a:cs typeface="Arial"/>
              </a:rPr>
              <a:t>as realidade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 smtClean="0">
                <a:solidFill>
                  <a:srgbClr val="0000FF"/>
                </a:solidFill>
                <a:latin typeface="Comic Sans MS"/>
                <a:ea typeface="Arial"/>
                <a:cs typeface="Arial"/>
              </a:rPr>
              <a:t>complexa!</a:t>
            </a:r>
            <a:endParaRPr lang="pt-BR" sz="1400" dirty="0">
              <a:solidFill>
                <a:srgbClr val="0000FF"/>
              </a:solidFill>
              <a:latin typeface="Comic Sans MS"/>
              <a:ea typeface="Arial"/>
              <a:cs typeface="Arial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860032" y="1505992"/>
            <a:ext cx="2795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q</a:t>
            </a:r>
            <a:r>
              <a:rPr lang="pt-BR" sz="1800" baseline="-25000" dirty="0" err="1">
                <a:solidFill>
                  <a:srgbClr val="000000"/>
                </a:solidFill>
                <a:latin typeface="Arial"/>
                <a:ea typeface="Arial"/>
                <a:cs typeface="Arial"/>
              </a:rPr>
              <a:t>P</a:t>
            </a:r>
            <a:r>
              <a:rPr lang="pt-BR" sz="1800" dirty="0">
                <a:solidFill>
                  <a:srgbClr val="000000"/>
                </a:solidFill>
                <a:latin typeface="Arial"/>
                <a:ea typeface="Arial"/>
                <a:cs typeface="Arial"/>
              </a:rPr>
              <a:t>=2x(2/3)-1/3=3/3= 1 (e)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25969" y="2179464"/>
            <a:ext cx="3634154" cy="3192636"/>
            <a:chOff x="2625969" y="2179464"/>
            <a:chExt cx="3634154" cy="3192636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2625969" y="3846286"/>
              <a:ext cx="3634154" cy="152581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 flipV="1">
              <a:off x="2942492" y="2179464"/>
              <a:ext cx="3047893" cy="995536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61" name="Group 60"/>
          <p:cNvGrpSpPr/>
          <p:nvPr/>
        </p:nvGrpSpPr>
        <p:grpSpPr>
          <a:xfrm>
            <a:off x="8388424" y="634255"/>
            <a:ext cx="688587" cy="474858"/>
            <a:chOff x="8299938" y="634255"/>
            <a:chExt cx="688587" cy="474858"/>
          </a:xfrm>
        </p:grpSpPr>
        <p:sp>
          <p:nvSpPr>
            <p:cNvPr id="62" name="Oval 61"/>
            <p:cNvSpPr/>
            <p:nvPr/>
          </p:nvSpPr>
          <p:spPr bwMode="auto">
            <a:xfrm>
              <a:off x="8299938" y="634255"/>
              <a:ext cx="158262" cy="1778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8299938" y="931313"/>
              <a:ext cx="158262" cy="1778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8561787" y="634255"/>
              <a:ext cx="158262" cy="1778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8561787" y="931313"/>
              <a:ext cx="158262" cy="17780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8830263" y="634255"/>
              <a:ext cx="158262" cy="177800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8830263" y="931313"/>
              <a:ext cx="158262" cy="177800"/>
            </a:xfrm>
            <a:prstGeom prst="ellipse">
              <a:avLst/>
            </a:prstGeom>
            <a:solidFill>
              <a:srgbClr val="0000FF"/>
            </a:solidFill>
            <a:ln w="12700" cap="flat" cmpd="sng" algn="ctr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rgbClr val="FFFFCC"/>
                </a:solidFill>
                <a:ea typeface="Arial"/>
                <a:cs typeface="Arial"/>
              </a:endParaRP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3820" y="5445224"/>
            <a:ext cx="4876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Contudo, </a:t>
            </a:r>
            <a:r>
              <a:rPr lang="pt-BR" sz="18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m</a:t>
            </a:r>
            <a:r>
              <a:rPr lang="pt-BR" sz="1800" baseline="-250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P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=</a:t>
            </a:r>
            <a:r>
              <a:rPr lang="pt-BR" sz="1800" baseline="-250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 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0,938 GeV/c</a:t>
            </a:r>
            <a:r>
              <a:rPr lang="pt-BR" sz="1800" baseline="300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2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 ≈ 1 GeV  &gt; &gt;  </a:t>
            </a:r>
            <a:r>
              <a:rPr lang="el-G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Σ</a:t>
            </a:r>
            <a:r>
              <a:rPr lang="pt-PT" sz="18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m</a:t>
            </a:r>
            <a:r>
              <a:rPr lang="pt-PT" sz="1800" baseline="-25000" dirty="0" err="1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q</a:t>
            </a:r>
            <a:r>
              <a:rPr lang="pt-BR" sz="1800" dirty="0" smtClean="0">
                <a:solidFill>
                  <a:srgbClr val="FFFFFF"/>
                </a:solidFill>
                <a:latin typeface="Comic Sans MS"/>
                <a:ea typeface="Arial"/>
                <a:cs typeface="Arial"/>
              </a:rPr>
              <a:t> </a:t>
            </a:r>
            <a:endParaRPr lang="pt-BR" sz="1800" dirty="0">
              <a:solidFill>
                <a:srgbClr val="FFFFFF"/>
              </a:solidFill>
              <a:latin typeface="Comic Sans MS"/>
              <a:ea typeface="Arial"/>
              <a:cs typeface="Arial"/>
            </a:endParaRPr>
          </a:p>
        </p:txBody>
      </p:sp>
      <p:sp>
        <p:nvSpPr>
          <p:cNvPr id="37" name="Rectangle 34"/>
          <p:cNvSpPr/>
          <p:nvPr/>
        </p:nvSpPr>
        <p:spPr>
          <a:xfrm>
            <a:off x="2895216" y="1797164"/>
            <a:ext cx="1989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pt-BR" sz="1800" b="0" dirty="0" err="1" smtClean="0">
                <a:latin typeface="Arial"/>
                <a:cs typeface="Arial"/>
              </a:rPr>
              <a:t>q</a:t>
            </a:r>
            <a:r>
              <a:rPr lang="pt-BR" sz="1800" b="0" baseline="-25000" dirty="0" err="1" smtClean="0">
                <a:latin typeface="Arial"/>
                <a:cs typeface="Arial"/>
              </a:rPr>
              <a:t>N</a:t>
            </a:r>
            <a:r>
              <a:rPr lang="pt-BR" sz="1800" b="0" dirty="0" smtClean="0">
                <a:latin typeface="Arial"/>
                <a:cs typeface="Arial"/>
              </a:rPr>
              <a:t>=2</a:t>
            </a:r>
            <a:r>
              <a:rPr lang="pt-BR" sz="1800" b="0" dirty="0">
                <a:latin typeface="Arial"/>
                <a:cs typeface="Arial"/>
              </a:rPr>
              <a:t>/</a:t>
            </a:r>
            <a:r>
              <a:rPr lang="pt-BR" sz="1800" b="0" dirty="0" smtClean="0">
                <a:latin typeface="Arial"/>
                <a:cs typeface="Arial"/>
              </a:rPr>
              <a:t>3–2x(1</a:t>
            </a:r>
            <a:r>
              <a:rPr lang="pt-BR" sz="1800" b="0" dirty="0">
                <a:latin typeface="Arial"/>
                <a:cs typeface="Arial"/>
              </a:rPr>
              <a:t>/</a:t>
            </a:r>
            <a:r>
              <a:rPr lang="pt-BR" sz="1800" b="0" dirty="0" smtClean="0">
                <a:latin typeface="Arial"/>
                <a:cs typeface="Arial"/>
              </a:rPr>
              <a:t>3)=0</a:t>
            </a:r>
            <a:endParaRPr lang="pt-BR" sz="18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78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8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9" grpId="0"/>
      <p:bldP spid="30" grpId="0"/>
      <p:bldP spid="32" grpId="0"/>
      <p:bldP spid="36" grpId="0"/>
      <p:bldP spid="68" grpId="0"/>
      <p:bldP spid="3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60" y="1916756"/>
            <a:ext cx="5733791" cy="37305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Modelo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Padrão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11210" y="4098575"/>
            <a:ext cx="5104621" cy="2643027"/>
            <a:chOff x="3819404" y="4129173"/>
            <a:chExt cx="5104621" cy="26430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961" y="4129173"/>
              <a:ext cx="1718890" cy="24124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404" y="5015927"/>
              <a:ext cx="2641012" cy="1756273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7571839" y="4140463"/>
              <a:ext cx="1352186" cy="746752"/>
            </a:xfrm>
            <a:prstGeom prst="cloudCallout">
              <a:avLst>
                <a:gd name="adj1" fmla="val -63242"/>
                <a:gd name="adj2" fmla="val 5582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halkduster"/>
                  <a:cs typeface="Chalkduster"/>
                </a:rPr>
                <a:t>Eh! Eh!</a:t>
              </a:r>
              <a:endParaRPr lang="en-US" sz="1400" dirty="0">
                <a:solidFill>
                  <a:schemeClr val="tx1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1C2F9-EF10-8246-8E1E-371148936637}" type="datetime1">
              <a:rPr lang="en-US" smtClean="0"/>
              <a:t>21/03/16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5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042E-6 -4.27976E-6 L -0.12353 -0.095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6" y="-47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5535825" y="2832579"/>
            <a:ext cx="3365443" cy="2024164"/>
            <a:chOff x="5535825" y="2832579"/>
            <a:chExt cx="3365443" cy="202416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342" y="2832579"/>
              <a:ext cx="2530204" cy="2024164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6118480" y="4598894"/>
              <a:ext cx="310895" cy="257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8284524" y="4239373"/>
              <a:ext cx="3482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136235" y="4276209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Im</a:t>
              </a:r>
              <a:r>
                <a:rPr lang="en-US" dirty="0" smtClean="0"/>
                <a:t>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535825" y="4414228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654" y="121643"/>
            <a:ext cx="8822818" cy="10105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</a:t>
            </a:r>
            <a:r>
              <a:rPr lang="en-US" dirty="0" err="1" smtClean="0">
                <a:solidFill>
                  <a:srgbClr val="FFFFFF"/>
                </a:solidFill>
              </a:rPr>
              <a:t>altava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ecanismo</a:t>
            </a:r>
            <a:r>
              <a:rPr lang="en-US" dirty="0" smtClean="0">
                <a:solidFill>
                  <a:srgbClr val="FFFFFF"/>
                </a:solidFill>
              </a:rPr>
              <a:t> de Higgs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725" y="1739257"/>
            <a:ext cx="1287931" cy="7559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54" y="1951642"/>
            <a:ext cx="703901" cy="832949"/>
          </a:xfrm>
          <a:prstGeom prst="rect">
            <a:avLst/>
          </a:prstGeom>
        </p:spPr>
      </p:pic>
      <p:grpSp>
        <p:nvGrpSpPr>
          <p:cNvPr id="18" name="Group 21"/>
          <p:cNvGrpSpPr/>
          <p:nvPr/>
        </p:nvGrpSpPr>
        <p:grpSpPr>
          <a:xfrm>
            <a:off x="6118480" y="2539345"/>
            <a:ext cx="2185408" cy="221506"/>
            <a:chOff x="5755317" y="1689842"/>
            <a:chExt cx="2494470" cy="221508"/>
          </a:xfrm>
        </p:grpSpPr>
        <p:sp>
          <p:nvSpPr>
            <p:cNvPr id="19" name="Arc 18"/>
            <p:cNvSpPr/>
            <p:nvPr/>
          </p:nvSpPr>
          <p:spPr>
            <a:xfrm rot="10800000">
              <a:off x="5755317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0800000">
              <a:off x="6254211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0800000">
              <a:off x="6753105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0800000">
              <a:off x="7251999" y="1689842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0800000">
              <a:off x="7750893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193" y="4880291"/>
            <a:ext cx="1377950" cy="13932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077327" y="1493615"/>
            <a:ext cx="4014143" cy="3962210"/>
            <a:chOff x="5130082" y="1900990"/>
            <a:chExt cx="4014143" cy="3962210"/>
          </a:xfrm>
        </p:grpSpPr>
        <p:grpSp>
          <p:nvGrpSpPr>
            <p:cNvPr id="3" name="Group 8"/>
            <p:cNvGrpSpPr/>
            <p:nvPr/>
          </p:nvGrpSpPr>
          <p:grpSpPr>
            <a:xfrm>
              <a:off x="5130082" y="1900990"/>
              <a:ext cx="4014143" cy="3962210"/>
              <a:chOff x="5062677" y="3049421"/>
              <a:chExt cx="3637300" cy="3615427"/>
            </a:xfrm>
          </p:grpSpPr>
          <p:pic>
            <p:nvPicPr>
              <p:cNvPr id="7" name="Picture 6" descr="nc_cc_dsdq2_cteq6d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62677" y="3049421"/>
                <a:ext cx="3637300" cy="3615427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042392" y="4570786"/>
                <a:ext cx="77105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W</a:t>
                </a:r>
                <a:r>
                  <a:rPr lang="en-US" baseline="30000" dirty="0" smtClean="0">
                    <a:solidFill>
                      <a:srgbClr val="FF0000"/>
                    </a:solidFill>
                  </a:rPr>
                  <a:t>±</a:t>
                </a:r>
                <a:endParaRPr lang="en-US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095009" y="3663899"/>
                <a:ext cx="749849" cy="337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90"/>
                    </a:solidFill>
                  </a:rPr>
                  <a:t>Z/γ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7890119" y="3585755"/>
              <a:ext cx="8275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B/W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±,0</a:t>
              </a:r>
              <a:endParaRPr lang="en-US" baseline="30000" dirty="0">
                <a:solidFill>
                  <a:srgbClr val="000090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8011" y="5301875"/>
            <a:ext cx="4635102" cy="14126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654" y="1719074"/>
            <a:ext cx="4766727" cy="3101322"/>
          </a:xfrm>
          <a:prstGeom prst="rect">
            <a:avLst/>
          </a:prstGeom>
        </p:spPr>
      </p:pic>
      <p:sp>
        <p:nvSpPr>
          <p:cNvPr id="36" name="Date Placeholder 3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1FFAB-2436-4245-9774-642BF81DAF46}" type="datetime1">
              <a:rPr lang="en-US" smtClean="0"/>
              <a:t>21/03/16</a:t>
            </a:fld>
            <a:endParaRPr lang="en-US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1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C 0.03871 0.02083 0.0776 0.04167 0.09548 0.07639 C 0.11336 0.11111 0.10555 0.18634 0.10763 0.20833 " pathEditMode="relative" ptsTypes="a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3472 L -0.00295 0.32407 " pathEditMode="relative" ptsTypes="AA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654" y="274638"/>
            <a:ext cx="8822818" cy="101052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</a:t>
            </a:r>
            <a:r>
              <a:rPr lang="en-US" dirty="0" err="1" smtClean="0">
                <a:solidFill>
                  <a:srgbClr val="FFFFFF"/>
                </a:solidFill>
              </a:rPr>
              <a:t>altava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ecanismo</a:t>
            </a:r>
            <a:r>
              <a:rPr lang="en-US" dirty="0" smtClean="0">
                <a:solidFill>
                  <a:srgbClr val="FFFFFF"/>
                </a:solidFill>
              </a:rPr>
              <a:t> de Higgs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4" y="1417638"/>
            <a:ext cx="3427181" cy="4677294"/>
          </a:xfrm>
          <a:prstGeom prst="rect">
            <a:avLst/>
          </a:prstGeom>
        </p:spPr>
      </p:pic>
      <p:pic>
        <p:nvPicPr>
          <p:cNvPr id="2" name="Picture 1" descr="j01785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633" y="1104251"/>
            <a:ext cx="4130043" cy="273959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634" y="3866402"/>
            <a:ext cx="4130043" cy="275827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DC28E-7C9D-5C4B-8306-9ACEED2BDDD6}" type="datetime1">
              <a:rPr lang="en-US" smtClean="0"/>
              <a:t>21/03/16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3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>
            <a:fillRect/>
          </a:stretch>
        </p:blipFill>
        <p:spPr>
          <a:xfrm>
            <a:off x="122404" y="0"/>
            <a:ext cx="7022086" cy="6414315"/>
          </a:xfrm>
          <a:prstGeom prst="rect">
            <a:avLst/>
          </a:prstGeom>
        </p:spPr>
      </p:pic>
      <p:pic>
        <p:nvPicPr>
          <p:cNvPr id="4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4596" y="4071684"/>
            <a:ext cx="3695469" cy="266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3A1D4-72EF-D642-9C96-3799C6B4F6F2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 agora?...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025066"/>
            <a:ext cx="8732064" cy="273199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Modelo</a:t>
            </a:r>
            <a:r>
              <a:rPr lang="en-US" b="1" dirty="0" smtClean="0">
                <a:solidFill>
                  <a:srgbClr val="FFFFFF"/>
                </a:solidFill>
              </a:rPr>
              <a:t> Standard NÃO </a:t>
            </a:r>
            <a:r>
              <a:rPr lang="en-US" b="1" dirty="0" err="1" smtClean="0">
                <a:solidFill>
                  <a:srgbClr val="FFFFFF"/>
                </a:solidFill>
              </a:rPr>
              <a:t>pode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ser</a:t>
            </a:r>
            <a:r>
              <a:rPr lang="en-US" b="1" dirty="0" smtClean="0">
                <a:solidFill>
                  <a:srgbClr val="FFFFFF"/>
                </a:solidFill>
              </a:rPr>
              <a:t> o puzzle </a:t>
            </a:r>
            <a:r>
              <a:rPr lang="en-US" b="1" dirty="0" err="1" smtClean="0">
                <a:solidFill>
                  <a:srgbClr val="FFFFFF"/>
                </a:solidFill>
              </a:rPr>
              <a:t>completo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Há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uma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dinâmica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subjacente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mecanismo</a:t>
            </a:r>
            <a:r>
              <a:rPr lang="en-US" b="1" dirty="0" smtClean="0">
                <a:solidFill>
                  <a:srgbClr val="FFFFFF"/>
                </a:solidFill>
              </a:rPr>
              <a:t> de Higgs?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força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interacções</a:t>
            </a:r>
            <a:r>
              <a:rPr lang="en-US" b="1" dirty="0" smtClean="0">
                <a:solidFill>
                  <a:srgbClr val="FFFFFF"/>
                </a:solidFill>
              </a:rPr>
              <a:t> e as </a:t>
            </a:r>
            <a:r>
              <a:rPr lang="en-US" b="1" dirty="0" err="1" smtClean="0">
                <a:solidFill>
                  <a:srgbClr val="FFFFFF"/>
                </a:solidFill>
              </a:rPr>
              <a:t>massas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partículas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tão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diferentes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E </a:t>
            </a:r>
            <a:r>
              <a:rPr lang="en-US" b="1" dirty="0" err="1" smtClean="0">
                <a:solidFill>
                  <a:srgbClr val="FFFFFF"/>
                </a:solidFill>
              </a:rPr>
              <a:t>porque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expansão</a:t>
            </a:r>
            <a:r>
              <a:rPr lang="en-US" b="1" dirty="0" smtClean="0">
                <a:solidFill>
                  <a:srgbClr val="FFFFFF"/>
                </a:solidFill>
              </a:rPr>
              <a:t> do </a:t>
            </a:r>
            <a:r>
              <a:rPr lang="en-US" b="1" dirty="0" err="1" smtClean="0">
                <a:solidFill>
                  <a:srgbClr val="FFFFFF"/>
                </a:solidFill>
              </a:rPr>
              <a:t>universo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acelerada</a:t>
            </a:r>
            <a:r>
              <a:rPr lang="en-US" b="1" dirty="0" smtClean="0">
                <a:solidFill>
                  <a:srgbClr val="FFFFFF"/>
                </a:solidFill>
              </a:rPr>
              <a:t>?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b="1" dirty="0" err="1" smtClean="0">
                <a:solidFill>
                  <a:srgbClr val="FFFFFF"/>
                </a:solidFill>
              </a:rPr>
              <a:t>União</a:t>
            </a:r>
            <a:r>
              <a:rPr lang="en-US" b="1" dirty="0" smtClean="0">
                <a:solidFill>
                  <a:srgbClr val="FFFFFF"/>
                </a:solidFill>
              </a:rPr>
              <a:t> das </a:t>
            </a:r>
            <a:r>
              <a:rPr lang="en-US" b="1" dirty="0" err="1" smtClean="0">
                <a:solidFill>
                  <a:srgbClr val="FFFFFF"/>
                </a:solidFill>
              </a:rPr>
              <a:t>forças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alta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energia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Para </a:t>
            </a:r>
            <a:r>
              <a:rPr lang="en-US" b="1" dirty="0" err="1" smtClean="0">
                <a:solidFill>
                  <a:srgbClr val="FFFFFF"/>
                </a:solidFill>
              </a:rPr>
              <a:t>onde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foi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antimatéria</a:t>
            </a:r>
            <a:r>
              <a:rPr lang="en-US" b="1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O </a:t>
            </a:r>
            <a:r>
              <a:rPr lang="en-US" b="1" dirty="0" err="1" smtClean="0">
                <a:solidFill>
                  <a:srgbClr val="FFFFFF"/>
                </a:solidFill>
              </a:rPr>
              <a:t>que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é</a:t>
            </a:r>
            <a:r>
              <a:rPr lang="en-US" b="1" dirty="0" smtClean="0">
                <a:solidFill>
                  <a:srgbClr val="FFFFFF"/>
                </a:solidFill>
              </a:rPr>
              <a:t> a </a:t>
            </a:r>
            <a:r>
              <a:rPr lang="en-US" b="1" dirty="0" err="1" smtClean="0">
                <a:solidFill>
                  <a:srgbClr val="FFFFFF"/>
                </a:solidFill>
              </a:rPr>
              <a:t>matéria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/>
              <a:t>?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3F47-6B76-114C-BDE2-977A2C3087E8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25</a:t>
            </a:fld>
            <a:endParaRPr lang="en-US"/>
          </a:p>
        </p:txBody>
      </p:sp>
      <p:pic>
        <p:nvPicPr>
          <p:cNvPr id="26" name="Picture 25"/>
          <p:cNvPicPr/>
          <p:nvPr/>
        </p:nvPicPr>
        <p:blipFill>
          <a:blip r:embed="rId2"/>
          <a:stretch>
            <a:fillRect/>
          </a:stretch>
        </p:blipFill>
        <p:spPr>
          <a:xfrm>
            <a:off x="567251" y="3757060"/>
            <a:ext cx="3655705" cy="259928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61030" y="3295396"/>
            <a:ext cx="1867460" cy="3060954"/>
            <a:chOff x="6553200" y="3185066"/>
            <a:chExt cx="1867460" cy="306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01821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752" y="36467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91352" y="3185066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3283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sv_pusselb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5" y="3293559"/>
            <a:ext cx="4064213" cy="313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scura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121268"/>
            <a:ext cx="5894066" cy="27036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sua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existência</a:t>
            </a:r>
            <a:r>
              <a:rPr lang="en-US" dirty="0" smtClean="0">
                <a:solidFill>
                  <a:schemeClr val="bg1"/>
                </a:solidFill>
              </a:rPr>
              <a:t> no </a:t>
            </a:r>
            <a:r>
              <a:rPr lang="en-US" dirty="0" err="1" smtClean="0">
                <a:solidFill>
                  <a:schemeClr val="bg1"/>
                </a:solidFill>
              </a:rPr>
              <a:t>Universo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clara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otação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Espectro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radiação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fundo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Microlensing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Mas </a:t>
            </a:r>
            <a:r>
              <a:rPr lang="en-US" b="1" dirty="0" err="1" smtClean="0">
                <a:solidFill>
                  <a:schemeClr val="bg1"/>
                </a:solidFill>
              </a:rPr>
              <a:t>não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sabemos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FBC57-3816-E44E-9174-EEC58ABBE05E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48202" y="4308491"/>
            <a:ext cx="4347380" cy="2047858"/>
            <a:chOff x="8951591" y="313048"/>
            <a:chExt cx="4073959" cy="19004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1591" y="651601"/>
              <a:ext cx="3794166" cy="15618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023064" y="313048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1025375"/>
            <a:ext cx="2667000" cy="317373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29200" y="3649482"/>
            <a:ext cx="4226411" cy="2852803"/>
          </a:xfrm>
          <a:prstGeom prst="rect">
            <a:avLst/>
          </a:prstGeom>
        </p:spPr>
      </p:pic>
      <p:pic>
        <p:nvPicPr>
          <p:cNvPr id="8" name="Picture 7" descr="ngc3198_rc_b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45" y="1141664"/>
            <a:ext cx="3507090" cy="28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935" y="2223168"/>
            <a:ext cx="4854753" cy="326831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Unificação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interacções</a:t>
            </a:r>
            <a:r>
              <a:rPr lang="en-US" dirty="0" smtClean="0">
                <a:solidFill>
                  <a:srgbClr val="FFFFFF"/>
                </a:solidFill>
              </a:rPr>
              <a:t>? 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8"/>
          <p:cNvGrpSpPr/>
          <p:nvPr/>
        </p:nvGrpSpPr>
        <p:grpSpPr>
          <a:xfrm>
            <a:off x="166489" y="1820700"/>
            <a:ext cx="4014143" cy="3962210"/>
            <a:chOff x="5062677" y="3049421"/>
            <a:chExt cx="3637300" cy="3615427"/>
          </a:xfrm>
        </p:grpSpPr>
        <p:pic>
          <p:nvPicPr>
            <p:cNvPr id="7" name="Picture 6" descr="nc_cc_dsdq2_cteq6d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62677" y="3049421"/>
              <a:ext cx="3637300" cy="36154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2392" y="4570786"/>
              <a:ext cx="77105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5009" y="3663899"/>
              <a:ext cx="74984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4C931-5655-8E41-BB9C-7927FA41C101}" type="datetime1">
              <a:rPr lang="en-US" smtClean="0"/>
              <a:t>21/03/16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1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918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 LHC e a </a:t>
            </a:r>
            <a:r>
              <a:rPr lang="en-US" dirty="0" err="1" smtClean="0">
                <a:solidFill>
                  <a:srgbClr val="FFFFFF"/>
                </a:solidFill>
              </a:rPr>
              <a:t>Experiência</a:t>
            </a:r>
            <a:r>
              <a:rPr lang="en-US" dirty="0" smtClean="0">
                <a:solidFill>
                  <a:srgbClr val="FFFFFF"/>
                </a:solidFill>
              </a:rPr>
              <a:t> ATLAS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 descr="atlas-detector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6" y="1098681"/>
            <a:ext cx="7859883" cy="51246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E0007-84FF-0E45-BAFC-BCC04962F59A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3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/>
          <p:cNvPicPr/>
          <p:nvPr/>
        </p:nvPicPr>
        <p:blipFill>
          <a:blip r:embed="rId2"/>
          <a:stretch>
            <a:fillRect/>
          </a:stretch>
        </p:blipFill>
        <p:spPr>
          <a:xfrm>
            <a:off x="41040" y="982800"/>
            <a:ext cx="4818960" cy="4237200"/>
          </a:xfrm>
          <a:prstGeom prst="rect">
            <a:avLst/>
          </a:prstGeom>
        </p:spPr>
      </p:pic>
      <p:pic>
        <p:nvPicPr>
          <p:cNvPr id="97" name="Picture 96"/>
          <p:cNvPicPr/>
          <p:nvPr/>
        </p:nvPicPr>
        <p:blipFill>
          <a:blip r:embed="rId3"/>
          <a:stretch>
            <a:fillRect/>
          </a:stretch>
        </p:blipFill>
        <p:spPr>
          <a:xfrm>
            <a:off x="4203720" y="4524120"/>
            <a:ext cx="4616280" cy="1775880"/>
          </a:xfrm>
          <a:prstGeom prst="rect">
            <a:avLst/>
          </a:prstGeom>
        </p:spPr>
      </p:pic>
      <p:sp>
        <p:nvSpPr>
          <p:cNvPr id="9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A história começa há </a:t>
            </a:r>
            <a:r>
              <a:rPr lang="pt-PT" sz="4000" dirty="0" smtClean="0"/>
              <a:t>mais de </a:t>
            </a:r>
            <a:r>
              <a:rPr lang="pt-PT" sz="4000" dirty="0"/>
              <a:t>30 anos...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09A7A-6456-4A47-8611-822EDDBE2181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PT" smtClean="0"/>
              <a:t>terça-feira,</a:t>
            </a:r>
            <a:br>
              <a:rPr lang="pt-PT" smtClean="0"/>
            </a:br>
            <a:r>
              <a:rPr lang="pt-PT" smtClean="0"/>
              <a:t>3 de Julho de 2007</a:t>
            </a:r>
          </a:p>
        </p:txBody>
      </p:sp>
      <p:sp>
        <p:nvSpPr>
          <p:cNvPr id="28675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 err="1" smtClean="0"/>
              <a:t>pedro</a:t>
            </a:r>
            <a:r>
              <a:rPr lang="pt-PT" dirty="0" smtClean="0"/>
              <a:t> </a:t>
            </a:r>
            <a:r>
              <a:rPr lang="pt-PT" dirty="0" err="1" smtClean="0"/>
              <a:t>abreu</a:t>
            </a:r>
            <a:r>
              <a:rPr lang="pt-PT" dirty="0" smtClean="0"/>
              <a:t> – à descoberta das partículas</a:t>
            </a:r>
            <a:endParaRPr lang="en-GB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8077017-10AE-0A4B-AF17-FDA74CADE52A}" type="slidenum">
              <a:rPr lang="en-GB" smtClean="0"/>
              <a:pPr/>
              <a:t>3</a:t>
            </a:fld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28677" name="Picture 2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55588"/>
            <a:ext cx="7772400" cy="811212"/>
          </a:xfrm>
        </p:spPr>
        <p:txBody>
          <a:bodyPr>
            <a:normAutofit fontScale="90000"/>
          </a:bodyPr>
          <a:lstStyle/>
          <a:p>
            <a:r>
              <a:rPr lang="pt-PT" dirty="0" smtClean="0">
                <a:solidFill>
                  <a:srgbClr val="0000FF"/>
                </a:solidFill>
              </a:rPr>
              <a:t>Pr</a:t>
            </a:r>
            <a:r>
              <a:rPr lang="pt-PT" dirty="0" smtClean="0">
                <a:solidFill>
                  <a:srgbClr val="0000FF"/>
                </a:solidFill>
              </a:rPr>
              <a:t>ólogo: p</a:t>
            </a:r>
            <a:r>
              <a:rPr lang="pt-PT" dirty="0" smtClean="0">
                <a:solidFill>
                  <a:srgbClr val="0000FF"/>
                </a:solidFill>
              </a:rPr>
              <a:t>ara </a:t>
            </a:r>
            <a:r>
              <a:rPr lang="pt-PT" dirty="0">
                <a:solidFill>
                  <a:srgbClr val="0000FF"/>
                </a:solidFill>
              </a:rPr>
              <a:t>quê estudar Física ?!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684213" y="1067092"/>
            <a:ext cx="34575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PT" sz="2400" dirty="0"/>
              <a:t>O Problema:</a:t>
            </a:r>
            <a:endParaRPr lang="en-US" sz="2400" dirty="0"/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179395" y="-26988"/>
            <a:ext cx="3455987" cy="396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PT">
                <a:solidFill>
                  <a:srgbClr val="5F5F5F"/>
                </a:solidFill>
              </a:rPr>
              <a:t>preâmbulo:</a:t>
            </a:r>
            <a:endParaRPr lang="en-US">
              <a:solidFill>
                <a:srgbClr val="5F5F5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44408" y="65468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FFFFFF"/>
                </a:solidFill>
                <a:latin typeface="Helvetica" charset="0"/>
              </a:rPr>
              <a:pPr algn="r"/>
              <a:t>3</a:t>
            </a:fld>
            <a:r>
              <a:rPr lang="bg-BG" sz="1600" dirty="0" smtClean="0">
                <a:solidFill>
                  <a:srgbClr val="FFFFFF"/>
                </a:solidFill>
                <a:latin typeface="Helvetica" charset="0"/>
              </a:rPr>
              <a:t>/42</a:t>
            </a:r>
            <a:endParaRPr lang="en-US" sz="16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64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/>
          <p:cNvPicPr/>
          <p:nvPr/>
        </p:nvPicPr>
        <p:blipFill>
          <a:blip r:embed="rId2"/>
          <a:stretch>
            <a:fillRect/>
          </a:stretch>
        </p:blipFill>
        <p:spPr>
          <a:xfrm>
            <a:off x="63720" y="997920"/>
            <a:ext cx="8936280" cy="4222080"/>
          </a:xfrm>
          <a:prstGeom prst="rect">
            <a:avLst/>
          </a:prstGeom>
        </p:spPr>
      </p:pic>
      <p:sp>
        <p:nvSpPr>
          <p:cNvPr id="100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>
                <a:solidFill>
                  <a:srgbClr val="FFFFFF"/>
                </a:solidFill>
              </a:rPr>
              <a:t>Objectivos do LHC</a:t>
            </a:r>
            <a:endParaRPr sz="4400" dirty="0">
              <a:solidFill>
                <a:srgbClr val="FFFFFF"/>
              </a:solidFill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360000" y="5220000"/>
            <a:ext cx="80506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dirty="0">
                <a:solidFill>
                  <a:srgbClr val="FFFFFF"/>
                </a:solidFill>
              </a:rPr>
              <a:t>extraído do “</a:t>
            </a:r>
            <a:r>
              <a:rPr lang="pt-PT" dirty="0" err="1">
                <a:solidFill>
                  <a:srgbClr val="FFFFFF"/>
                </a:solidFill>
              </a:rPr>
              <a:t>Summary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Report</a:t>
            </a:r>
            <a:r>
              <a:rPr lang="pt-PT" dirty="0">
                <a:solidFill>
                  <a:srgbClr val="FFFFFF"/>
                </a:solidFill>
              </a:rPr>
              <a:t>” da Workshop de Lausanne, 1984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C3D-F98B-774A-9FCE-0462E962946F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640"/>
          </a:xfrm>
          <a:prstGeom prst="rect">
            <a:avLst/>
          </a:prstGeom>
        </p:spPr>
      </p:pic>
      <p:sp>
        <p:nvSpPr>
          <p:cNvPr id="103" name="Line 1"/>
          <p:cNvSpPr/>
          <p:nvPr/>
        </p:nvSpPr>
        <p:spPr>
          <a:xfrm flipV="1">
            <a:off x="2880000" y="3240000"/>
            <a:ext cx="3960000" cy="2880000"/>
          </a:xfrm>
          <a:prstGeom prst="line">
            <a:avLst/>
          </a:prstGeom>
          <a:ln w="36720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sp>
      <p:sp>
        <p:nvSpPr>
          <p:cNvPr id="104" name="TextShape 2"/>
          <p:cNvSpPr txBox="1"/>
          <p:nvPr/>
        </p:nvSpPr>
        <p:spPr>
          <a:xfrm>
            <a:off x="4500000" y="5940000"/>
            <a:ext cx="9853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FF0000"/>
                </a:solidFill>
              </a:rPr>
              <a:t>27 km</a:t>
            </a:r>
            <a:endParaRPr/>
          </a:p>
        </p:txBody>
      </p:sp>
      <p:sp>
        <p:nvSpPr>
          <p:cNvPr id="105" name="TextShape 3"/>
          <p:cNvSpPr txBox="1"/>
          <p:nvPr/>
        </p:nvSpPr>
        <p:spPr>
          <a:xfrm>
            <a:off x="5760000" y="1800000"/>
            <a:ext cx="11455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Genève</a:t>
            </a:r>
            <a:endParaRPr/>
          </a:p>
        </p:txBody>
      </p:sp>
      <p:sp>
        <p:nvSpPr>
          <p:cNvPr id="106" name="TextShape 4"/>
          <p:cNvSpPr txBox="1"/>
          <p:nvPr/>
        </p:nvSpPr>
        <p:spPr>
          <a:xfrm>
            <a:off x="7494480" y="3209760"/>
            <a:ext cx="10447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CERN</a:t>
            </a:r>
            <a:endParaRPr/>
          </a:p>
        </p:txBody>
      </p:sp>
      <p:sp>
        <p:nvSpPr>
          <p:cNvPr id="107" name="TextShape 5"/>
          <p:cNvSpPr txBox="1"/>
          <p:nvPr/>
        </p:nvSpPr>
        <p:spPr>
          <a:xfrm>
            <a:off x="4320000" y="4583880"/>
            <a:ext cx="8330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b="1">
                <a:solidFill>
                  <a:srgbClr val="FF0000"/>
                </a:solidFill>
              </a:rPr>
              <a:t>9 km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B2879-33AE-C646-9B23-921F98EEDB8B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9143640" cy="5976000"/>
          </a:xfrm>
          <a:prstGeom prst="rect">
            <a:avLst/>
          </a:prstGeom>
        </p:spPr>
      </p:pic>
      <p:sp>
        <p:nvSpPr>
          <p:cNvPr id="11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 err="1"/>
              <a:t>Large</a:t>
            </a:r>
            <a:r>
              <a:rPr lang="pt-PT" sz="4000" dirty="0"/>
              <a:t> </a:t>
            </a:r>
            <a:r>
              <a:rPr lang="pt-PT" sz="4000" dirty="0" err="1"/>
              <a:t>Hadron</a:t>
            </a:r>
            <a:r>
              <a:rPr lang="pt-PT" sz="4000" dirty="0"/>
              <a:t> </a:t>
            </a:r>
            <a:r>
              <a:rPr lang="pt-PT" sz="4000" dirty="0" err="1"/>
              <a:t>Collider</a:t>
            </a:r>
            <a:r>
              <a:rPr lang="pt-PT" sz="4000" dirty="0"/>
              <a:t> </a:t>
            </a:r>
            <a:endParaRPr sz="4000" dirty="0"/>
          </a:p>
        </p:txBody>
      </p:sp>
      <p:pic>
        <p:nvPicPr>
          <p:cNvPr id="114" name="Picture 113"/>
          <p:cNvPicPr/>
          <p:nvPr/>
        </p:nvPicPr>
        <p:blipFill>
          <a:blip r:embed="rId3"/>
          <a:stretch>
            <a:fillRect/>
          </a:stretch>
        </p:blipFill>
        <p:spPr>
          <a:xfrm>
            <a:off x="5003285" y="2830407"/>
            <a:ext cx="4140715" cy="438759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66011-9C82-0443-A56B-C0B45C27A69B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 descr="accelerators.jpg                                               00000013HD                             B6B15C47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981" y="1436610"/>
            <a:ext cx="7772400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Shape 7"/>
          <p:cNvSpPr txBox="1"/>
          <p:nvPr/>
        </p:nvSpPr>
        <p:spPr>
          <a:xfrm>
            <a:off x="180000" y="146730"/>
            <a:ext cx="4318366" cy="12898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/>
              <a:t>LINAC2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50 </a:t>
            </a:r>
            <a:r>
              <a:rPr lang="pt-PT" sz="2400" b="1" dirty="0" err="1">
                <a:solidFill>
                  <a:srgbClr val="FF0000"/>
                </a:solidFill>
              </a:rPr>
              <a:t>MeV</a:t>
            </a:r>
            <a:endParaRPr dirty="0"/>
          </a:p>
          <a:p>
            <a:r>
              <a:rPr lang="pt-PT" sz="2200" dirty="0" err="1"/>
              <a:t>Booster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1.4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dirty="0"/>
          </a:p>
        </p:txBody>
      </p:sp>
      <p:sp>
        <p:nvSpPr>
          <p:cNvPr id="5" name="TextShape 3"/>
          <p:cNvSpPr txBox="1"/>
          <p:nvPr/>
        </p:nvSpPr>
        <p:spPr>
          <a:xfrm>
            <a:off x="3635796" y="146730"/>
            <a:ext cx="5370498" cy="130477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 dirty="0" err="1" smtClean="0"/>
              <a:t>Proton</a:t>
            </a:r>
            <a:r>
              <a:rPr lang="pt-PT" sz="2200" dirty="0" smtClean="0"/>
              <a:t> </a:t>
            </a:r>
            <a:r>
              <a:rPr lang="pt-PT" sz="2200" dirty="0" err="1" smtClean="0"/>
              <a:t>Synchroton</a:t>
            </a:r>
            <a:r>
              <a:rPr lang="pt-PT" sz="2400" dirty="0" smtClean="0"/>
              <a:t> (PS) → </a:t>
            </a:r>
            <a:r>
              <a:rPr lang="pt-PT" sz="2400" b="1" dirty="0" smtClean="0">
                <a:solidFill>
                  <a:srgbClr val="FF0000"/>
                </a:solidFill>
              </a:rPr>
              <a:t>25 </a:t>
            </a:r>
            <a:r>
              <a:rPr lang="pt-PT" sz="2400" b="1" dirty="0" err="1" smtClean="0">
                <a:solidFill>
                  <a:srgbClr val="FF0000"/>
                </a:solidFill>
              </a:rPr>
              <a:t>GeV</a:t>
            </a:r>
            <a:endParaRPr lang="pt-PT" sz="2200" dirty="0" smtClean="0"/>
          </a:p>
          <a:p>
            <a:r>
              <a:rPr lang="pt-PT" sz="2200" dirty="0" err="1" smtClean="0"/>
              <a:t>Super</a:t>
            </a:r>
            <a:r>
              <a:rPr lang="pt-PT" sz="2200" dirty="0" smtClean="0"/>
              <a:t> </a:t>
            </a:r>
            <a:r>
              <a:rPr lang="pt-PT" sz="2200" dirty="0" err="1"/>
              <a:t>Proton</a:t>
            </a:r>
            <a:r>
              <a:rPr lang="pt-PT" sz="2200" dirty="0"/>
              <a:t> </a:t>
            </a:r>
            <a:r>
              <a:rPr lang="pt-PT" sz="2200" dirty="0" err="1" smtClean="0"/>
              <a:t>Synchrotron</a:t>
            </a:r>
            <a:r>
              <a:rPr lang="pt-PT" sz="2200" dirty="0"/>
              <a:t> </a:t>
            </a:r>
            <a:r>
              <a:rPr lang="pt-PT" sz="2200" dirty="0" smtClean="0"/>
              <a:t>(</a:t>
            </a:r>
            <a:r>
              <a:rPr lang="pt-PT" sz="2200" dirty="0"/>
              <a:t>SPS)</a:t>
            </a:r>
            <a:r>
              <a:rPr lang="pt-PT" sz="2400" dirty="0"/>
              <a:t> → </a:t>
            </a:r>
            <a:r>
              <a:rPr lang="pt-PT" sz="2400" b="1" dirty="0">
                <a:solidFill>
                  <a:srgbClr val="FF0000"/>
                </a:solidFill>
              </a:rPr>
              <a:t>450 </a:t>
            </a:r>
            <a:r>
              <a:rPr lang="pt-PT" sz="2400" b="1" dirty="0" err="1">
                <a:solidFill>
                  <a:srgbClr val="FF0000"/>
                </a:solidFill>
              </a:rPr>
              <a:t>GeV</a:t>
            </a:r>
            <a:endParaRPr dirty="0"/>
          </a:p>
          <a:p>
            <a:r>
              <a:rPr lang="pt-PT" sz="2200" dirty="0" err="1"/>
              <a:t>Large</a:t>
            </a:r>
            <a:r>
              <a:rPr lang="pt-PT" sz="2200" dirty="0"/>
              <a:t> </a:t>
            </a:r>
            <a:r>
              <a:rPr lang="pt-PT" sz="2200" dirty="0" err="1"/>
              <a:t>Hadron</a:t>
            </a:r>
            <a:r>
              <a:rPr lang="pt-PT" sz="2200" dirty="0"/>
              <a:t> </a:t>
            </a:r>
            <a:r>
              <a:rPr lang="pt-PT" sz="2200" dirty="0" err="1" smtClean="0"/>
              <a:t>Collider</a:t>
            </a:r>
            <a:r>
              <a:rPr lang="pt-PT" sz="2200" dirty="0" smtClean="0"/>
              <a:t> (LHC)</a:t>
            </a:r>
            <a:r>
              <a:rPr lang="pt-PT" sz="2400" dirty="0"/>
              <a:t>→ </a:t>
            </a:r>
            <a:r>
              <a:rPr lang="pt-PT" sz="2400" b="1" dirty="0">
                <a:solidFill>
                  <a:srgbClr val="FF0000"/>
                </a:solidFill>
              </a:rPr>
              <a:t>7 </a:t>
            </a:r>
            <a:r>
              <a:rPr lang="pt-PT" sz="2400" b="1" dirty="0" err="1">
                <a:solidFill>
                  <a:srgbClr val="FF0000"/>
                </a:solidFill>
              </a:rPr>
              <a:t>TeV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endParaRPr dirty="0"/>
          </a:p>
          <a:p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0" y="3440186"/>
            <a:ext cx="2562189" cy="306372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FDDB9-E5F5-F94F-A911-5AB4A2E49DFF}" type="datetime1">
              <a:rPr lang="en-US" smtClean="0"/>
              <a:t>21/03/16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9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/>
          <p:nvPr/>
        </p:nvPicPr>
        <p:blipFill>
          <a:blip r:embed="rId2"/>
          <a:stretch>
            <a:fillRect/>
          </a:stretch>
        </p:blipFill>
        <p:spPr>
          <a:xfrm>
            <a:off x="1388880" y="1260000"/>
            <a:ext cx="6531120" cy="4898160"/>
          </a:xfrm>
          <a:prstGeom prst="rect">
            <a:avLst/>
          </a:prstGeom>
        </p:spPr>
      </p:pic>
      <p:sp>
        <p:nvSpPr>
          <p:cNvPr id="12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>
                <a:solidFill>
                  <a:srgbClr val="000000"/>
                </a:solidFill>
              </a:rPr>
              <a:t>O que é um protão?</a:t>
            </a:r>
            <a:endParaRPr sz="40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A1B5A-9424-244D-9091-7312058A2A07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 protão no modelo dos quarks</a:t>
            </a:r>
            <a:endParaRPr sz="4000" dirty="0"/>
          </a:p>
        </p:txBody>
      </p:sp>
      <p:pic>
        <p:nvPicPr>
          <p:cNvPr id="129" name="Picture 128"/>
          <p:cNvPicPr/>
          <p:nvPr/>
        </p:nvPicPr>
        <p:blipFill>
          <a:blip r:embed="rId2"/>
          <a:stretch>
            <a:fillRect/>
          </a:stretch>
        </p:blipFill>
        <p:spPr>
          <a:xfrm>
            <a:off x="2374200" y="1474200"/>
            <a:ext cx="4285800" cy="4285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708D8-09C8-BE40-8FE1-F11A7EAD1F01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/>
          <p:cNvPicPr/>
          <p:nvPr/>
        </p:nvPicPr>
        <p:blipFill>
          <a:blip r:embed="rId2"/>
          <a:stretch>
            <a:fillRect/>
          </a:stretch>
        </p:blipFill>
        <p:spPr>
          <a:xfrm>
            <a:off x="766800" y="739270"/>
            <a:ext cx="7920000" cy="5617080"/>
          </a:xfrm>
          <a:prstGeom prst="rect">
            <a:avLst/>
          </a:prstGeom>
        </p:spPr>
      </p:pic>
      <p:sp>
        <p:nvSpPr>
          <p:cNvPr id="130" name="TextShape 1"/>
          <p:cNvSpPr txBox="1"/>
          <p:nvPr/>
        </p:nvSpPr>
        <p:spPr>
          <a:xfrm>
            <a:off x="180000" y="665618"/>
            <a:ext cx="8820000" cy="907560"/>
          </a:xfrm>
          <a:prstGeom prst="rect">
            <a:avLst/>
          </a:prstGeom>
          <a:solidFill>
            <a:srgbClr val="FFFFFF"/>
          </a:solidFill>
        </p:spPr>
        <p:txBody>
          <a:bodyPr wrap="none" lIns="0" tIns="0" rIns="0" bIns="0" anchor="ctr"/>
          <a:lstStyle/>
          <a:p>
            <a:r>
              <a:rPr lang="pt-PT" sz="4000" dirty="0"/>
              <a:t>O protão como o conhecemos hoje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C52EA-88ED-8A4E-BCF5-5A094D871D3C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180000" y="-792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/>
              <a:t>Como se distribui a energia dentro dos protões</a:t>
            </a:r>
            <a:endParaRPr sz="2000" dirty="0"/>
          </a:p>
        </p:txBody>
      </p:sp>
      <p:pic>
        <p:nvPicPr>
          <p:cNvPr id="133" name="Picture 132"/>
          <p:cNvPicPr/>
          <p:nvPr/>
        </p:nvPicPr>
        <p:blipFill>
          <a:blip r:embed="rId2"/>
          <a:stretch>
            <a:fillRect/>
          </a:stretch>
        </p:blipFill>
        <p:spPr>
          <a:xfrm>
            <a:off x="236520" y="1131120"/>
            <a:ext cx="7520866" cy="5464800"/>
          </a:xfrm>
          <a:prstGeom prst="rect">
            <a:avLst/>
          </a:prstGeom>
        </p:spPr>
      </p:pic>
      <p:sp>
        <p:nvSpPr>
          <p:cNvPr id="134" name="TextShape 2"/>
          <p:cNvSpPr txBox="1"/>
          <p:nvPr/>
        </p:nvSpPr>
        <p:spPr>
          <a:xfrm>
            <a:off x="180000" y="740880"/>
            <a:ext cx="7739393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 dirty="0" err="1"/>
              <a:t>Partões</a:t>
            </a:r>
            <a:r>
              <a:rPr lang="pt-PT" sz="2800" dirty="0"/>
              <a:t>: quarks e gluões constituintes dos </a:t>
            </a:r>
            <a:r>
              <a:rPr lang="pt-PT" sz="2800" dirty="0" err="1"/>
              <a:t>hadrões</a:t>
            </a:r>
            <a:endParaRPr sz="2800" dirty="0"/>
          </a:p>
        </p:txBody>
      </p:sp>
      <p:sp>
        <p:nvSpPr>
          <p:cNvPr id="135" name="TextShape 3"/>
          <p:cNvSpPr txBox="1"/>
          <p:nvPr/>
        </p:nvSpPr>
        <p:spPr>
          <a:xfrm>
            <a:off x="6120000" y="3083411"/>
            <a:ext cx="2885760" cy="1215748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400" dirty="0"/>
              <a:t>x = fracção da energia</a:t>
            </a:r>
            <a:endParaRPr sz="2400" dirty="0"/>
          </a:p>
          <a:p>
            <a:pPr algn="r"/>
            <a:r>
              <a:rPr lang="pt-PT" sz="2400" dirty="0"/>
              <a:t>do protão levada</a:t>
            </a:r>
            <a:endParaRPr sz="2400" dirty="0"/>
          </a:p>
          <a:p>
            <a:pPr algn="r"/>
            <a:r>
              <a:rPr lang="pt-PT" sz="2400" dirty="0"/>
              <a:t>por cada </a:t>
            </a:r>
            <a:r>
              <a:rPr lang="pt-PT" sz="2400" dirty="0" err="1"/>
              <a:t>partão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5D9C7-A24A-AC43-ABA3-C0CBC20C42B7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200" dirty="0" smtClean="0"/>
              <a:t>Em detalhe: funções </a:t>
            </a:r>
            <a:r>
              <a:rPr lang="pt-PT" sz="3200" dirty="0"/>
              <a:t>de distribuição dos </a:t>
            </a:r>
            <a:r>
              <a:rPr lang="pt-PT" sz="3200" dirty="0" err="1"/>
              <a:t>partões</a:t>
            </a:r>
            <a:endParaRPr sz="3200" dirty="0"/>
          </a:p>
        </p:txBody>
      </p:sp>
      <p:pic>
        <p:nvPicPr>
          <p:cNvPr id="137" name="Picture 136"/>
          <p:cNvPicPr/>
          <p:nvPr/>
        </p:nvPicPr>
        <p:blipFill>
          <a:blip r:embed="rId2"/>
          <a:stretch>
            <a:fillRect/>
          </a:stretch>
        </p:blipFill>
        <p:spPr>
          <a:xfrm>
            <a:off x="2592000" y="2532960"/>
            <a:ext cx="4032720" cy="1828440"/>
          </a:xfrm>
          <a:prstGeom prst="rect">
            <a:avLst/>
          </a:prstGeom>
        </p:spPr>
      </p:pic>
      <p:pic>
        <p:nvPicPr>
          <p:cNvPr id="138" name="Picture 137"/>
          <p:cNvPicPr/>
          <p:nvPr/>
        </p:nvPicPr>
        <p:blipFill>
          <a:blip r:embed="rId3"/>
          <a:stretch>
            <a:fillRect/>
          </a:stretch>
        </p:blipFill>
        <p:spPr>
          <a:xfrm>
            <a:off x="1346449" y="1438152"/>
            <a:ext cx="6456839" cy="3442387"/>
          </a:xfrm>
          <a:prstGeom prst="rect">
            <a:avLst/>
          </a:prstGeom>
        </p:spPr>
      </p:pic>
      <p:sp>
        <p:nvSpPr>
          <p:cNvPr id="139" name="TextShape 2"/>
          <p:cNvSpPr txBox="1"/>
          <p:nvPr/>
        </p:nvSpPr>
        <p:spPr>
          <a:xfrm>
            <a:off x="360000" y="5526016"/>
            <a:ext cx="8286840" cy="884473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 dirty="0"/>
              <a:t>A energias maiores, como as do LHC, a contribuição dos gluões e </a:t>
            </a:r>
            <a:endParaRPr sz="2400" dirty="0"/>
          </a:p>
          <a:p>
            <a:r>
              <a:rPr lang="pt-PT" sz="2400" dirty="0"/>
              <a:t>dos quarks de “mar” aumenta </a:t>
            </a:r>
            <a:r>
              <a:rPr lang="pt-PT" sz="2400" dirty="0" smtClean="0"/>
              <a:t>– o LHC colide quarks e gluões!</a:t>
            </a:r>
            <a:endParaRPr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236E5-5688-0B42-817E-5FCBCCFF64B6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1042200"/>
            <a:ext cx="5819760" cy="5617800"/>
          </a:xfrm>
          <a:prstGeom prst="rect">
            <a:avLst/>
          </a:prstGeom>
        </p:spPr>
      </p:pic>
      <p:sp>
        <p:nvSpPr>
          <p:cNvPr id="142" name="TextShape 2"/>
          <p:cNvSpPr txBox="1"/>
          <p:nvPr/>
        </p:nvSpPr>
        <p:spPr>
          <a:xfrm>
            <a:off x="3368880" y="1620000"/>
            <a:ext cx="1671120" cy="990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0000FF"/>
                </a:solidFill>
              </a:rPr>
              <a:t>quark-gluão</a:t>
            </a:r>
            <a:endParaRPr/>
          </a:p>
          <a:p>
            <a:r>
              <a:rPr lang="pt-PT">
                <a:solidFill>
                  <a:srgbClr val="00FF00"/>
                </a:solidFill>
              </a:rPr>
              <a:t>gluão-gluão</a:t>
            </a:r>
            <a:endParaRPr/>
          </a:p>
          <a:p>
            <a:r>
              <a:rPr lang="pt-PT">
                <a:solidFill>
                  <a:srgbClr val="FF0000"/>
                </a:solidFill>
              </a:rPr>
              <a:t>quark-quark</a:t>
            </a:r>
            <a:endParaRPr/>
          </a:p>
        </p:txBody>
      </p:sp>
      <p:sp>
        <p:nvSpPr>
          <p:cNvPr id="143" name="TextShape 3"/>
          <p:cNvSpPr txBox="1"/>
          <p:nvPr/>
        </p:nvSpPr>
        <p:spPr>
          <a:xfrm>
            <a:off x="2644920" y="4680000"/>
            <a:ext cx="12430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Tevatrão</a:t>
            </a:r>
            <a:endParaRPr/>
          </a:p>
        </p:txBody>
      </p:sp>
      <p:sp>
        <p:nvSpPr>
          <p:cNvPr id="144" name="TextShape 4"/>
          <p:cNvSpPr txBox="1"/>
          <p:nvPr/>
        </p:nvSpPr>
        <p:spPr>
          <a:xfrm>
            <a:off x="4680000" y="3957840"/>
            <a:ext cx="79020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LHC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4022"/>
          </a:xfrm>
        </p:spPr>
        <p:txBody>
          <a:bodyPr>
            <a:normAutofit/>
          </a:bodyPr>
          <a:lstStyle/>
          <a:p>
            <a:r>
              <a:rPr lang="pt-PT" dirty="0" smtClean="0"/>
              <a:t>Energia efetiva das colisões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8" y="1600200"/>
            <a:ext cx="3025591" cy="4525963"/>
          </a:xfrm>
        </p:spPr>
        <p:txBody>
          <a:bodyPr>
            <a:normAutofit fontScale="85000" lnSpcReduction="20000"/>
          </a:bodyPr>
          <a:lstStyle/>
          <a:p>
            <a:r>
              <a:rPr lang="pt-PT" dirty="0" smtClean="0"/>
              <a:t>Energia de colisão no centro de massa dos protões é 14TeV (8TeV em 2012)</a:t>
            </a:r>
          </a:p>
          <a:p>
            <a:endParaRPr lang="pt-PT" dirty="0" smtClean="0"/>
          </a:p>
          <a:p>
            <a:r>
              <a:rPr lang="pt-PT" dirty="0" smtClean="0"/>
              <a:t>Colisões </a:t>
            </a:r>
            <a:r>
              <a:rPr lang="pt-PT" dirty="0"/>
              <a:t>entre os constituintes </a:t>
            </a:r>
            <a:r>
              <a:rPr lang="pt-PT" dirty="0" smtClean="0"/>
              <a:t>elementares </a:t>
            </a:r>
            <a:r>
              <a:rPr lang="pt-PT" dirty="0"/>
              <a:t>(quarks e gluões) </a:t>
            </a:r>
            <a:r>
              <a:rPr lang="pt-PT" dirty="0" smtClean="0"/>
              <a:t>são </a:t>
            </a:r>
            <a:r>
              <a:rPr lang="pt-PT" dirty="0"/>
              <a:t>a energias mais </a:t>
            </a:r>
            <a:r>
              <a:rPr lang="pt-PT" dirty="0" smtClean="0"/>
              <a:t>baixas</a:t>
            </a:r>
            <a:endParaRPr lang="pt-PT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B9E25-FF78-2346-A09C-26BDCF854C0F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PT" smtClean="0"/>
              <a:t>terça-feira,</a:t>
            </a:r>
            <a:br>
              <a:rPr lang="pt-PT" smtClean="0"/>
            </a:br>
            <a:r>
              <a:rPr lang="pt-PT" smtClean="0"/>
              <a:t>3 de Julho de 2007</a:t>
            </a:r>
          </a:p>
        </p:txBody>
      </p:sp>
      <p:sp>
        <p:nvSpPr>
          <p:cNvPr id="29699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 err="1" smtClean="0"/>
              <a:t>pedro</a:t>
            </a:r>
            <a:r>
              <a:rPr lang="pt-PT" dirty="0" smtClean="0"/>
              <a:t> </a:t>
            </a:r>
            <a:r>
              <a:rPr lang="pt-PT" dirty="0" err="1" smtClean="0"/>
              <a:t>abreu</a:t>
            </a:r>
            <a:r>
              <a:rPr lang="pt-PT" dirty="0" smtClean="0"/>
              <a:t> – à descoberta das partículas</a:t>
            </a:r>
            <a:endParaRPr lang="en-GB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D24A373-0447-F647-B4E0-26F054188BE1}" type="slidenum">
              <a:rPr lang="en-GB" smtClean="0"/>
              <a:pPr/>
              <a:t>4</a:t>
            </a:fld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29701" name="Picture 2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t-PT" sz="2400" dirty="0">
                <a:solidFill>
                  <a:srgbClr val="000000"/>
                </a:solidFill>
              </a:rPr>
              <a:t>A Solução 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4408" y="65468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FFFFFF"/>
                </a:solidFill>
                <a:latin typeface="Helvetica" charset="0"/>
              </a:rPr>
              <a:pPr algn="r"/>
              <a:t>4</a:t>
            </a:fld>
            <a:r>
              <a:rPr lang="bg-BG" sz="1600" dirty="0" smtClean="0">
                <a:solidFill>
                  <a:srgbClr val="FFFFFF"/>
                </a:solidFill>
                <a:latin typeface="Helvetica" charset="0"/>
              </a:rPr>
              <a:t>/42</a:t>
            </a:r>
            <a:endParaRPr lang="en-US" sz="16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23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40" y="3493867"/>
            <a:ext cx="3784600" cy="288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1" y="841471"/>
            <a:ext cx="4480038" cy="2328134"/>
          </a:xfrm>
          <a:prstGeom prst="rect">
            <a:avLst/>
          </a:prstGeom>
        </p:spPr>
      </p:pic>
      <p:sp>
        <p:nvSpPr>
          <p:cNvPr id="148" name="TextShape 1"/>
          <p:cNvSpPr txBox="1"/>
          <p:nvPr/>
        </p:nvSpPr>
        <p:spPr>
          <a:xfrm>
            <a:off x="143640" y="163867"/>
            <a:ext cx="8836200" cy="876499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400" dirty="0" smtClean="0"/>
              <a:t>Feixes de protões</a:t>
            </a:r>
            <a:endParaRPr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661" y="520183"/>
            <a:ext cx="4827140" cy="2305349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>
            <a:fillRect/>
          </a:stretch>
        </p:blipFill>
        <p:spPr>
          <a:xfrm>
            <a:off x="3928240" y="2891066"/>
            <a:ext cx="5190121" cy="333000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412B5-7416-5C41-B391-CD42F8D20CA8}" type="datetime1">
              <a:rPr lang="en-US" smtClean="0"/>
              <a:t>21/03/16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028281" y="3319117"/>
            <a:ext cx="5159520" cy="3330000"/>
          </a:xfrm>
          <a:prstGeom prst="rect">
            <a:avLst/>
          </a:prstGeom>
        </p:spPr>
      </p:pic>
      <p:pic>
        <p:nvPicPr>
          <p:cNvPr id="5" name="Picture 4" descr="aircraft-carrier-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08" y="313257"/>
            <a:ext cx="3526536" cy="300585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3595381"/>
            <a:ext cx="3444444" cy="294663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Tudo</a:t>
            </a:r>
            <a:r>
              <a:rPr lang="en-US" dirty="0" smtClean="0"/>
              <a:t> </a:t>
            </a:r>
            <a:r>
              <a:rPr lang="en-US" dirty="0" err="1" smtClean="0"/>
              <a:t>contido</a:t>
            </a:r>
            <a:r>
              <a:rPr lang="en-US" dirty="0" smtClean="0"/>
              <a:t> </a:t>
            </a:r>
            <a:r>
              <a:rPr lang="en-US" dirty="0" err="1" smtClean="0"/>
              <a:t>num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 de ≈16μm</a:t>
            </a:r>
          </a:p>
          <a:p>
            <a:r>
              <a:rPr lang="en-US" dirty="0" smtClean="0"/>
              <a:t>Runs </a:t>
            </a:r>
            <a:r>
              <a:rPr lang="en-US" dirty="0" err="1" smtClean="0"/>
              <a:t>típicos</a:t>
            </a:r>
            <a:r>
              <a:rPr lang="en-US" dirty="0" smtClean="0"/>
              <a:t> </a:t>
            </a:r>
            <a:r>
              <a:rPr lang="en-US" dirty="0" err="1" smtClean="0"/>
              <a:t>duram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8 </a:t>
            </a:r>
            <a:r>
              <a:rPr lang="en-US" dirty="0" err="1" smtClean="0"/>
              <a:t>horas</a:t>
            </a:r>
            <a:endParaRPr lang="en-US" dirty="0" smtClean="0"/>
          </a:p>
          <a:p>
            <a:r>
              <a:rPr lang="en-US" dirty="0" err="1" smtClean="0"/>
              <a:t>Intensidade</a:t>
            </a:r>
            <a:r>
              <a:rPr lang="en-US" dirty="0" smtClean="0"/>
              <a:t> </a:t>
            </a:r>
            <a:r>
              <a:rPr lang="en-US" dirty="0" err="1" smtClean="0"/>
              <a:t>diminui</a:t>
            </a:r>
            <a:r>
              <a:rPr lang="en-US" dirty="0" smtClean="0"/>
              <a:t> </a:t>
            </a:r>
            <a:r>
              <a:rPr lang="en-US" dirty="0" err="1" smtClean="0"/>
              <a:t>devido</a:t>
            </a:r>
            <a:r>
              <a:rPr lang="en-US" dirty="0" smtClean="0"/>
              <a:t> a </a:t>
            </a:r>
            <a:r>
              <a:rPr lang="en-US" dirty="0" err="1" smtClean="0"/>
              <a:t>perdas</a:t>
            </a:r>
            <a:endParaRPr lang="en-US" dirty="0" smtClean="0"/>
          </a:p>
          <a:p>
            <a:r>
              <a:rPr lang="en-US" dirty="0" err="1" smtClean="0"/>
              <a:t>Depois</a:t>
            </a:r>
            <a:r>
              <a:rPr lang="en-US" dirty="0" smtClean="0"/>
              <a:t> </a:t>
            </a:r>
            <a:r>
              <a:rPr lang="en-US" dirty="0" err="1" smtClean="0"/>
              <a:t>voltamos</a:t>
            </a:r>
            <a:r>
              <a:rPr lang="en-US" dirty="0" smtClean="0"/>
              <a:t> a </a:t>
            </a:r>
            <a:r>
              <a:rPr lang="en-US" dirty="0" err="1" smtClean="0"/>
              <a:t>injectar</a:t>
            </a:r>
            <a:r>
              <a:rPr lang="en-US" dirty="0" smtClean="0"/>
              <a:t> </a:t>
            </a:r>
            <a:r>
              <a:rPr lang="en-US" dirty="0" err="1" smtClean="0"/>
              <a:t>novos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314759" y="313257"/>
            <a:ext cx="4651371" cy="3005859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Energia</a:t>
            </a:r>
            <a:r>
              <a:rPr lang="en-US" dirty="0" smtClean="0"/>
              <a:t> do </a:t>
            </a:r>
            <a:r>
              <a:rPr lang="en-US" dirty="0" err="1" smtClean="0"/>
              <a:t>feixe</a:t>
            </a:r>
            <a:r>
              <a:rPr lang="en-US" dirty="0" smtClean="0"/>
              <a:t>:</a:t>
            </a:r>
          </a:p>
          <a:p>
            <a:r>
              <a:rPr lang="en-US" dirty="0" smtClean="0"/>
              <a:t>2802 bunches de 1.15x10</a:t>
            </a:r>
            <a:r>
              <a:rPr lang="en-US" baseline="30000" dirty="0" smtClean="0"/>
              <a:t>11</a:t>
            </a:r>
            <a:r>
              <a:rPr lang="en-US" dirty="0" smtClean="0"/>
              <a:t> </a:t>
            </a:r>
            <a:r>
              <a:rPr lang="en-US" dirty="0" err="1" smtClean="0"/>
              <a:t>protões</a:t>
            </a:r>
            <a:endParaRPr lang="en-US" dirty="0" smtClean="0"/>
          </a:p>
          <a:p>
            <a:r>
              <a:rPr lang="en-US" dirty="0" smtClean="0"/>
              <a:t>7TeV / </a:t>
            </a:r>
            <a:r>
              <a:rPr lang="en-US" dirty="0" err="1" smtClean="0"/>
              <a:t>protão</a:t>
            </a:r>
            <a:r>
              <a:rPr lang="en-US" dirty="0" smtClean="0"/>
              <a:t>  (2015) = 7x10</a:t>
            </a:r>
            <a:r>
              <a:rPr lang="en-US" baseline="30000" dirty="0" smtClean="0"/>
              <a:t>12</a:t>
            </a:r>
            <a:r>
              <a:rPr lang="en-US" dirty="0" smtClean="0"/>
              <a:t> x 1.602x10</a:t>
            </a:r>
            <a:r>
              <a:rPr lang="en-US" baseline="30000" dirty="0" smtClean="0"/>
              <a:t>-19</a:t>
            </a:r>
            <a:r>
              <a:rPr lang="en-US" dirty="0" smtClean="0"/>
              <a:t> J </a:t>
            </a:r>
          </a:p>
          <a:p>
            <a:r>
              <a:rPr lang="en-US" dirty="0" err="1" smtClean="0"/>
              <a:t>Dá</a:t>
            </a:r>
            <a:r>
              <a:rPr lang="en-US" dirty="0" smtClean="0"/>
              <a:t> 362 MJ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feixe</a:t>
            </a:r>
            <a:r>
              <a:rPr lang="en-US" dirty="0" smtClean="0"/>
              <a:t>…</a:t>
            </a:r>
          </a:p>
          <a:p>
            <a:r>
              <a:rPr lang="en-US" dirty="0" err="1" smtClean="0"/>
              <a:t>Igual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cinética</a:t>
            </a:r>
            <a:r>
              <a:rPr lang="en-US" dirty="0" smtClean="0"/>
              <a:t> de um </a:t>
            </a:r>
            <a:r>
              <a:rPr lang="en-US" dirty="0" err="1" smtClean="0"/>
              <a:t>porta-aviões</a:t>
            </a:r>
            <a:r>
              <a:rPr lang="en-US" dirty="0" smtClean="0"/>
              <a:t> de 20,000t a </a:t>
            </a:r>
            <a:r>
              <a:rPr lang="en-US" dirty="0" err="1" smtClean="0"/>
              <a:t>viajar</a:t>
            </a:r>
            <a:r>
              <a:rPr lang="en-US" dirty="0" smtClean="0"/>
              <a:t> a 11,7 </a:t>
            </a:r>
            <a:r>
              <a:rPr lang="en-US" dirty="0" err="1" smtClean="0"/>
              <a:t>nós</a:t>
            </a:r>
            <a:r>
              <a:rPr lang="en-US" dirty="0" smtClean="0"/>
              <a:t> (21.7 km/h)</a:t>
            </a:r>
          </a:p>
          <a:p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34EF0-CC66-3A4C-A6F1-84EDD5B50BD9}" type="datetime1">
              <a:rPr lang="en-US" smtClean="0"/>
              <a:t>21/03/16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124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uNoir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6" y="754908"/>
            <a:ext cx="3294494" cy="24708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02" y="3225778"/>
            <a:ext cx="4540278" cy="3632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32" y="1362698"/>
            <a:ext cx="5293996" cy="3726159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48AA4-C991-0845-9ACB-C7F069F6912D}" type="datetime1">
              <a:rPr lang="en-US" smtClean="0"/>
              <a:t>21/03/16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9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" y="360"/>
            <a:ext cx="9036000" cy="6857640"/>
          </a:xfrm>
          <a:prstGeom prst="rect">
            <a:avLst/>
          </a:prstGeom>
        </p:spPr>
      </p:pic>
      <p:pic>
        <p:nvPicPr>
          <p:cNvPr id="109" name="Picture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4607280" y="2773800"/>
            <a:ext cx="1080" cy="1371240"/>
          </a:xfrm>
          <a:prstGeom prst="rect">
            <a:avLst/>
          </a:prstGeom>
        </p:spPr>
      </p:pic>
      <p:sp>
        <p:nvSpPr>
          <p:cNvPr id="110" name="Line 1"/>
          <p:cNvSpPr/>
          <p:nvPr/>
        </p:nvSpPr>
        <p:spPr>
          <a:xfrm>
            <a:off x="1980000" y="3780000"/>
            <a:ext cx="0" cy="1260000"/>
          </a:xfrm>
          <a:prstGeom prst="line">
            <a:avLst/>
          </a:prstGeom>
          <a:ln w="36720">
            <a:solidFill>
              <a:srgbClr val="00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</p:sp>
      <p:sp>
        <p:nvSpPr>
          <p:cNvPr id="111" name="TextShape 2"/>
          <p:cNvSpPr txBox="1"/>
          <p:nvPr/>
        </p:nvSpPr>
        <p:spPr>
          <a:xfrm>
            <a:off x="792000" y="3888000"/>
            <a:ext cx="10324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>
                <a:latin typeface="Apple Casual"/>
              </a:rPr>
              <a:t>100 m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4C5CE-DAD3-9A47-9245-C528A551FFD9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FA7A-C598-C04A-A527-72D27AB20E65}" type="datetime1">
              <a:rPr lang="en-US" smtClean="0"/>
              <a:t>21/03/16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7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9804" cy="70453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ímanes</a:t>
            </a:r>
            <a:r>
              <a:rPr lang="en-US" dirty="0" smtClean="0"/>
              <a:t> de ATLAS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86343" y="4492339"/>
            <a:ext cx="5003285" cy="2193542"/>
          </a:xfrm>
        </p:spPr>
        <p:txBody>
          <a:bodyPr>
            <a:normAutofit fontScale="77500" lnSpcReduction="20000"/>
          </a:bodyPr>
          <a:lstStyle/>
          <a:p>
            <a:r>
              <a:rPr lang="pt-PT" dirty="0" smtClean="0"/>
              <a:t>Campos magnéticos muito intensos (2T, 4T </a:t>
            </a:r>
            <a:r>
              <a:rPr lang="pt-PT" dirty="0" err="1" smtClean="0"/>
              <a:t>max</a:t>
            </a:r>
            <a:r>
              <a:rPr lang="pt-PT" dirty="0" smtClean="0"/>
              <a:t>) gerados por ímanes supercondutores</a:t>
            </a:r>
          </a:p>
          <a:p>
            <a:r>
              <a:rPr lang="pt-PT" dirty="0"/>
              <a:t>C</a:t>
            </a:r>
            <a:r>
              <a:rPr lang="pt-PT" dirty="0" smtClean="0"/>
              <a:t>urvam as partículas carregadas através da força de Lorenz:</a:t>
            </a:r>
          </a:p>
          <a:p>
            <a:pPr marL="0" indent="0">
              <a:buNone/>
            </a:pPr>
            <a:r>
              <a:rPr lang="pt-PT" dirty="0" smtClean="0"/>
              <a:t> 				</a:t>
            </a:r>
            <a:r>
              <a:rPr lang="pt-PT" b="1" dirty="0" smtClean="0"/>
              <a:t>F</a:t>
            </a:r>
            <a:r>
              <a:rPr lang="pt-PT" dirty="0" smtClean="0"/>
              <a:t> = </a:t>
            </a:r>
            <a:r>
              <a:rPr lang="pt-PT" b="1" dirty="0" smtClean="0"/>
              <a:t>v</a:t>
            </a:r>
            <a:r>
              <a:rPr lang="pt-PT" dirty="0" smtClean="0"/>
              <a:t> x </a:t>
            </a:r>
            <a:r>
              <a:rPr lang="pt-PT" b="1" dirty="0" smtClean="0"/>
              <a:t>B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8907" y="1126948"/>
            <a:ext cx="5015093" cy="3365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1" y="979168"/>
            <a:ext cx="3399583" cy="2855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629" y="3834461"/>
            <a:ext cx="3447974" cy="258598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D2DE5-190F-9848-AC17-22491737A55D}" type="datetime1">
              <a:rPr lang="en-US" smtClean="0"/>
              <a:t>21/03/16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166"/>
          <p:cNvPicPr/>
          <p:nvPr/>
        </p:nvPicPr>
        <p:blipFill>
          <a:blip r:embed="rId2"/>
          <a:stretch>
            <a:fillRect/>
          </a:stretch>
        </p:blipFill>
        <p:spPr>
          <a:xfrm>
            <a:off x="3549730" y="1377889"/>
            <a:ext cx="5470789" cy="4374722"/>
          </a:xfrm>
          <a:prstGeom prst="rect">
            <a:avLst/>
          </a:prstGeom>
        </p:spPr>
      </p:pic>
      <p:pic>
        <p:nvPicPr>
          <p:cNvPr id="168" name="Picture 167"/>
          <p:cNvPicPr/>
          <p:nvPr/>
        </p:nvPicPr>
        <p:blipFill>
          <a:blip r:embed="rId3"/>
          <a:stretch>
            <a:fillRect/>
          </a:stretch>
        </p:blipFill>
        <p:spPr>
          <a:xfrm>
            <a:off x="3021791" y="6126163"/>
            <a:ext cx="4682880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1962"/>
          </a:xfrm>
        </p:spPr>
        <p:txBody>
          <a:bodyPr>
            <a:normAutofit/>
          </a:bodyPr>
          <a:lstStyle/>
          <a:p>
            <a:r>
              <a:rPr lang="pt-PT" dirty="0" smtClean="0"/>
              <a:t>Detetores de traços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000" y="1056600"/>
            <a:ext cx="3645141" cy="5609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Duas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endParaRPr lang="en-US" dirty="0" smtClean="0"/>
          </a:p>
          <a:p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Silício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 smtClean="0"/>
              <a:t>píxeis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central</a:t>
            </a:r>
          </a:p>
          <a:p>
            <a:pPr lvl="1"/>
            <a:r>
              <a:rPr lang="en-US" dirty="0" err="1" smtClean="0"/>
              <a:t>faixas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intermédia</a:t>
            </a:r>
            <a:endParaRPr lang="en-US" dirty="0" smtClean="0"/>
          </a:p>
          <a:p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radiação</a:t>
            </a:r>
            <a:r>
              <a:rPr lang="en-US" dirty="0" smtClean="0"/>
              <a:t> de </a:t>
            </a:r>
            <a:r>
              <a:rPr lang="en-US" dirty="0" err="1" smtClean="0"/>
              <a:t>transição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gás</a:t>
            </a:r>
            <a:endParaRPr lang="en-US" dirty="0" smtClean="0"/>
          </a:p>
          <a:p>
            <a:pPr lvl="1"/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região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externa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Desempenho</a:t>
            </a:r>
            <a:r>
              <a:rPr lang="en-US" dirty="0" smtClean="0"/>
              <a:t>:</a:t>
            </a:r>
          </a:p>
          <a:p>
            <a:r>
              <a:rPr lang="en-US" dirty="0" err="1" smtClean="0"/>
              <a:t>resolução</a:t>
            </a:r>
            <a:r>
              <a:rPr lang="en-US" dirty="0" smtClean="0"/>
              <a:t> no </a:t>
            </a:r>
            <a:r>
              <a:rPr lang="en-US" dirty="0" err="1" smtClean="0"/>
              <a:t>momento</a:t>
            </a:r>
            <a:r>
              <a:rPr lang="en-US" dirty="0" smtClean="0"/>
              <a:t> das </a:t>
            </a:r>
            <a:r>
              <a:rPr lang="en-US" dirty="0" err="1" smtClean="0"/>
              <a:t>partículas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6E973-B44B-D94D-B877-F3E23C4515A7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13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/>
          <p:nvPr/>
        </p:nvPicPr>
        <p:blipFill>
          <a:blip r:embed="rId2"/>
          <a:stretch>
            <a:fillRect/>
          </a:stretch>
        </p:blipFill>
        <p:spPr>
          <a:xfrm>
            <a:off x="-720000" y="1031760"/>
            <a:ext cx="7025040" cy="5268240"/>
          </a:xfrm>
          <a:prstGeom prst="rect">
            <a:avLst/>
          </a:prstGeom>
        </p:spPr>
      </p:pic>
      <p:pic>
        <p:nvPicPr>
          <p:cNvPr id="173" name="Picture 172"/>
          <p:cNvPicPr/>
          <p:nvPr/>
        </p:nvPicPr>
        <p:blipFill>
          <a:blip r:embed="rId3"/>
          <a:stretch>
            <a:fillRect/>
          </a:stretch>
        </p:blipFill>
        <p:spPr>
          <a:xfrm>
            <a:off x="664115" y="6120000"/>
            <a:ext cx="8335885" cy="54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623050" cy="103176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/>
              <a:t>Detetores</a:t>
            </a:r>
            <a:r>
              <a:rPr lang="en-US" dirty="0" smtClean="0"/>
              <a:t> de </a:t>
            </a:r>
            <a:r>
              <a:rPr lang="en-US" dirty="0" err="1" smtClean="0"/>
              <a:t>muões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99650" y="904760"/>
            <a:ext cx="2800350" cy="223849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PT" dirty="0" smtClean="0"/>
              <a:t>Quatro tecnologias</a:t>
            </a:r>
          </a:p>
          <a:p>
            <a:pPr>
              <a:buFont typeface="Century Gothic"/>
              <a:buChar char="•"/>
            </a:pPr>
            <a:r>
              <a:rPr lang="pt-PT" dirty="0" smtClean="0"/>
              <a:t>Uns mais rápidos (RPC, CSC), para </a:t>
            </a:r>
            <a:r>
              <a:rPr lang="pt-PT" dirty="0" err="1" smtClean="0"/>
              <a:t>trigger</a:t>
            </a:r>
            <a:endParaRPr lang="pt-PT" dirty="0"/>
          </a:p>
          <a:p>
            <a:pPr>
              <a:buFont typeface="Century Gothic"/>
              <a:buChar char="•"/>
            </a:pPr>
            <a:r>
              <a:rPr lang="pt-PT" dirty="0" smtClean="0"/>
              <a:t>Outros mais precisos (MDT, TGC) para a medição da trajetória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50" y="2769210"/>
            <a:ext cx="2800350" cy="3763676"/>
          </a:xfrm>
        </p:spPr>
        <p:txBody>
          <a:bodyPr>
            <a:normAutofit fontScale="62500" lnSpcReduction="20000"/>
          </a:bodyPr>
          <a:lstStyle/>
          <a:p>
            <a:pPr>
              <a:buFont typeface="Century Gothic"/>
              <a:buChar char="•"/>
            </a:pPr>
            <a:r>
              <a:rPr lang="en-US" dirty="0" err="1" smtClean="0"/>
              <a:t>Uns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região</a:t>
            </a:r>
            <a:r>
              <a:rPr lang="en-US" dirty="0" smtClean="0"/>
              <a:t> central (MDT, RPC), </a:t>
            </a:r>
          </a:p>
          <a:p>
            <a:pPr>
              <a:buFont typeface="Century Gothic"/>
              <a:buChar char="•"/>
            </a:pPr>
            <a:r>
              <a:rPr lang="en-US" dirty="0" smtClean="0"/>
              <a:t>Outros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resistentes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radiação</a:t>
            </a:r>
            <a:r>
              <a:rPr lang="en-US" dirty="0" smtClean="0"/>
              <a:t> (CSC, TGC)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região</a:t>
            </a:r>
            <a:r>
              <a:rPr lang="en-US" dirty="0" smtClean="0"/>
              <a:t> a </a:t>
            </a:r>
            <a:r>
              <a:rPr lang="en-US" dirty="0" err="1" smtClean="0"/>
              <a:t>ângulos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baixos</a:t>
            </a:r>
            <a:endParaRPr lang="en-US" dirty="0" smtClean="0"/>
          </a:p>
          <a:p>
            <a:pPr marL="0" indent="0">
              <a:buNone/>
            </a:pP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RPC: </a:t>
            </a:r>
            <a:r>
              <a:rPr lang="pt-PT" dirty="0" err="1" smtClean="0"/>
              <a:t>resistive</a:t>
            </a:r>
            <a:r>
              <a:rPr lang="pt-PT" dirty="0" smtClean="0"/>
              <a:t> </a:t>
            </a:r>
            <a:r>
              <a:rPr lang="pt-PT" dirty="0" err="1" smtClean="0"/>
              <a:t>plate</a:t>
            </a:r>
            <a:r>
              <a:rPr lang="pt-PT" dirty="0" smtClean="0"/>
              <a:t> </a:t>
            </a:r>
            <a:r>
              <a:rPr lang="pt-PT" dirty="0" err="1" smtClean="0"/>
              <a:t>chamber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CSC: </a:t>
            </a:r>
            <a:r>
              <a:rPr lang="pt-PT" dirty="0" err="1" smtClean="0"/>
              <a:t>cathode</a:t>
            </a:r>
            <a:r>
              <a:rPr lang="pt-PT" dirty="0" smtClean="0"/>
              <a:t> strip </a:t>
            </a:r>
            <a:r>
              <a:rPr lang="pt-PT" dirty="0" err="1" smtClean="0"/>
              <a:t>chamber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MDT: </a:t>
            </a:r>
            <a:r>
              <a:rPr lang="pt-PT" dirty="0" err="1" smtClean="0"/>
              <a:t>monitored</a:t>
            </a:r>
            <a:r>
              <a:rPr lang="pt-PT" dirty="0" smtClean="0"/>
              <a:t> </a:t>
            </a:r>
            <a:r>
              <a:rPr lang="pt-PT" dirty="0" err="1" smtClean="0"/>
              <a:t>drift</a:t>
            </a:r>
            <a:r>
              <a:rPr lang="pt-PT" dirty="0" smtClean="0"/>
              <a:t> </a:t>
            </a:r>
            <a:r>
              <a:rPr lang="pt-PT" dirty="0" err="1" smtClean="0"/>
              <a:t>tubes</a:t>
            </a:r>
            <a:endParaRPr lang="pt-PT" dirty="0" smtClean="0"/>
          </a:p>
          <a:p>
            <a:pPr marL="0" indent="0">
              <a:buNone/>
            </a:pPr>
            <a:r>
              <a:rPr lang="pt-PT" dirty="0" smtClean="0"/>
              <a:t>TGC: </a:t>
            </a:r>
            <a:r>
              <a:rPr lang="pt-PT" dirty="0" err="1" smtClean="0"/>
              <a:t>thin</a:t>
            </a:r>
            <a:r>
              <a:rPr lang="pt-PT" dirty="0" smtClean="0"/>
              <a:t> </a:t>
            </a:r>
            <a:r>
              <a:rPr lang="pt-PT" dirty="0" err="1" smtClean="0"/>
              <a:t>gap</a:t>
            </a:r>
            <a:r>
              <a:rPr lang="pt-PT" dirty="0" smtClean="0"/>
              <a:t> </a:t>
            </a:r>
            <a:r>
              <a:rPr lang="pt-PT" dirty="0" err="1" smtClean="0"/>
              <a:t>chamber</a:t>
            </a:r>
            <a:endParaRPr lang="pt-PT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063AA-F287-5C43-87C2-8DADBE9AC8C3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Picture 178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3512533"/>
            <a:ext cx="3853440" cy="25766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00" y="274638"/>
            <a:ext cx="8229600" cy="697362"/>
          </a:xfrm>
        </p:spPr>
        <p:txBody>
          <a:bodyPr>
            <a:normAutofit fontScale="90000"/>
          </a:bodyPr>
          <a:lstStyle/>
          <a:p>
            <a:r>
              <a:rPr lang="pt-PT" dirty="0" smtClean="0"/>
              <a:t>Calorímetros: requisitos de </a:t>
            </a:r>
            <a:r>
              <a:rPr lang="pt-PT" dirty="0" err="1" smtClean="0"/>
              <a:t>desepenho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200" y="996353"/>
            <a:ext cx="8229600" cy="230117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Medem</a:t>
            </a:r>
            <a:r>
              <a:rPr lang="en-US" dirty="0" smtClean="0"/>
              <a:t> a </a:t>
            </a:r>
            <a:r>
              <a:rPr lang="en-US" dirty="0" err="1" smtClean="0"/>
              <a:t>energia</a:t>
            </a:r>
            <a:r>
              <a:rPr lang="en-US" dirty="0" smtClean="0"/>
              <a:t> das </a:t>
            </a:r>
            <a:r>
              <a:rPr lang="en-US" dirty="0" err="1" smtClean="0"/>
              <a:t>partículas</a:t>
            </a:r>
            <a:r>
              <a:rPr lang="en-US" dirty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amostragem</a:t>
            </a:r>
            <a:r>
              <a:rPr lang="en-US" dirty="0" smtClean="0"/>
              <a:t> e </a:t>
            </a:r>
            <a:r>
              <a:rPr lang="en-US" dirty="0" err="1" smtClean="0"/>
              <a:t>ionização</a:t>
            </a:r>
            <a:r>
              <a:rPr lang="en-US" dirty="0" smtClean="0"/>
              <a:t>/</a:t>
            </a:r>
            <a:r>
              <a:rPr lang="en-US" dirty="0" err="1" smtClean="0"/>
              <a:t>excitação</a:t>
            </a:r>
            <a:r>
              <a:rPr lang="en-US" dirty="0" smtClean="0"/>
              <a:t> do material</a:t>
            </a:r>
          </a:p>
          <a:p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muões</a:t>
            </a:r>
            <a:r>
              <a:rPr lang="en-US" dirty="0" smtClean="0"/>
              <a:t> e neutrinos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parados</a:t>
            </a:r>
            <a:endParaRPr lang="en-US" dirty="0" smtClean="0"/>
          </a:p>
          <a:p>
            <a:r>
              <a:rPr lang="en-US" dirty="0" err="1" smtClean="0"/>
              <a:t>Electrões</a:t>
            </a:r>
            <a:r>
              <a:rPr lang="en-US" dirty="0" smtClean="0"/>
              <a:t> e </a:t>
            </a:r>
            <a:r>
              <a:rPr lang="en-US" dirty="0" err="1" smtClean="0"/>
              <a:t>fotões</a:t>
            </a:r>
            <a:r>
              <a:rPr lang="en-US" dirty="0" smtClean="0"/>
              <a:t> </a:t>
            </a:r>
            <a:r>
              <a:rPr lang="en-US" dirty="0" err="1" smtClean="0"/>
              <a:t>desenvolvem</a:t>
            </a:r>
            <a:r>
              <a:rPr lang="en-US" dirty="0" smtClean="0"/>
              <a:t> </a:t>
            </a:r>
            <a:r>
              <a:rPr lang="en-US" dirty="0" err="1" smtClean="0"/>
              <a:t>cascatas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pequenas</a:t>
            </a:r>
            <a:r>
              <a:rPr lang="en-US" dirty="0" smtClean="0"/>
              <a:t>: </a:t>
            </a:r>
            <a:r>
              <a:rPr lang="en-US" dirty="0" err="1" smtClean="0"/>
              <a:t>calorímetros</a:t>
            </a:r>
            <a:r>
              <a:rPr lang="en-US" dirty="0" smtClean="0"/>
              <a:t> </a:t>
            </a:r>
            <a:r>
              <a:rPr lang="en-US" dirty="0" err="1" smtClean="0"/>
              <a:t>dedicados</a:t>
            </a:r>
            <a:r>
              <a:rPr lang="en-US" dirty="0" smtClean="0"/>
              <a:t>, com </a:t>
            </a:r>
            <a:r>
              <a:rPr lang="en-US" dirty="0" err="1" smtClean="0"/>
              <a:t>granularidade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fina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544" y="3090498"/>
            <a:ext cx="4779685" cy="343092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09D3-6A0D-884C-AC45-486F3B2FF9AF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86"/>
          <p:cNvPicPr/>
          <p:nvPr/>
        </p:nvPicPr>
        <p:blipFill>
          <a:blip r:embed="rId2"/>
          <a:stretch>
            <a:fillRect/>
          </a:stretch>
        </p:blipFill>
        <p:spPr>
          <a:xfrm>
            <a:off x="749727" y="1890050"/>
            <a:ext cx="7604381" cy="4661960"/>
          </a:xfrm>
          <a:prstGeom prst="rect">
            <a:avLst/>
          </a:prstGeom>
        </p:spPr>
      </p:pic>
      <p:sp>
        <p:nvSpPr>
          <p:cNvPr id="18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 dirty="0"/>
              <a:t>Calorímetros de Árgon Líquido</a:t>
            </a:r>
            <a:endParaRPr sz="3600" dirty="0"/>
          </a:p>
        </p:txBody>
      </p:sp>
      <p:pic>
        <p:nvPicPr>
          <p:cNvPr id="189" name="Picture 188"/>
          <p:cNvPicPr/>
          <p:nvPr/>
        </p:nvPicPr>
        <p:blipFill>
          <a:blip r:embed="rId3"/>
          <a:stretch>
            <a:fillRect/>
          </a:stretch>
        </p:blipFill>
        <p:spPr>
          <a:xfrm>
            <a:off x="180000" y="990050"/>
            <a:ext cx="3060000" cy="9000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146280" y="84639"/>
            <a:ext cx="2997720" cy="21114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BEFCC-D9BE-0D4B-A91C-C46A558ACD32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PT" smtClean="0"/>
              <a:t>terça-feira,</a:t>
            </a:r>
            <a:br>
              <a:rPr lang="pt-PT" smtClean="0"/>
            </a:br>
            <a:r>
              <a:rPr lang="pt-PT" smtClean="0"/>
              <a:t>3 de Julho de 2007</a:t>
            </a: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 err="1" smtClean="0"/>
              <a:t>pedro</a:t>
            </a:r>
            <a:r>
              <a:rPr lang="pt-PT" dirty="0" smtClean="0"/>
              <a:t> </a:t>
            </a:r>
            <a:r>
              <a:rPr lang="pt-PT" dirty="0" err="1" smtClean="0"/>
              <a:t>abreu</a:t>
            </a:r>
            <a:r>
              <a:rPr lang="pt-PT" dirty="0" smtClean="0"/>
              <a:t> – à descoberta das partículas</a:t>
            </a:r>
            <a:endParaRPr lang="en-GB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69E0CA-F3F5-D04D-99BB-C25932B3D682}" type="slidenum">
              <a:rPr lang="en-GB" smtClean="0"/>
              <a:pPr/>
              <a:t>5</a:t>
            </a:fld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30725" name="Picture 2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2878137" cy="514350"/>
          </a:xfrm>
        </p:spPr>
        <p:txBody>
          <a:bodyPr/>
          <a:lstStyle/>
          <a:p>
            <a:r>
              <a:rPr lang="pt-PT" sz="2400">
                <a:solidFill>
                  <a:schemeClr val="bg2"/>
                </a:solidFill>
              </a:rPr>
              <a:t>Não era bem isto…</a:t>
            </a:r>
            <a:endParaRPr lang="en-US" sz="240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4408" y="65468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FFFFFF"/>
                </a:solidFill>
                <a:latin typeface="Helvetica" charset="0"/>
              </a:rPr>
              <a:pPr algn="r"/>
              <a:t>5</a:t>
            </a:fld>
            <a:r>
              <a:rPr lang="bg-BG" sz="1600" dirty="0" smtClean="0">
                <a:solidFill>
                  <a:srgbClr val="FFFFFF"/>
                </a:solidFill>
                <a:latin typeface="Helvetica" charset="0"/>
              </a:rPr>
              <a:t>/42</a:t>
            </a:r>
            <a:endParaRPr lang="en-US" sz="16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790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276" y="1080000"/>
            <a:ext cx="6652088" cy="3824951"/>
          </a:xfrm>
          <a:prstGeom prst="rect">
            <a:avLst/>
          </a:prstGeom>
        </p:spPr>
      </p:pic>
      <p:sp>
        <p:nvSpPr>
          <p:cNvPr id="182" name="TextShape 2"/>
          <p:cNvSpPr txBox="1"/>
          <p:nvPr/>
        </p:nvSpPr>
        <p:spPr>
          <a:xfrm>
            <a:off x="457200" y="1080000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183" name="TextShape 3"/>
          <p:cNvSpPr txBox="1"/>
          <p:nvPr/>
        </p:nvSpPr>
        <p:spPr>
          <a:xfrm>
            <a:off x="4669200" y="1080000"/>
            <a:ext cx="4011120" cy="4619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591" y="428387"/>
            <a:ext cx="3736460" cy="4476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066799"/>
            <a:ext cx="4714391" cy="38381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14391" cy="805362"/>
          </a:xfrm>
        </p:spPr>
        <p:txBody>
          <a:bodyPr>
            <a:normAutofit/>
          </a:bodyPr>
          <a:lstStyle/>
          <a:p>
            <a:pPr algn="l"/>
            <a:r>
              <a:rPr lang="pt-PT" dirty="0" smtClean="0"/>
              <a:t>Jactos </a:t>
            </a:r>
            <a:r>
              <a:rPr lang="pt-PT" dirty="0" err="1" smtClean="0"/>
              <a:t>hadrónicos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0720" y="4904951"/>
            <a:ext cx="8229600" cy="168548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Jactos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as </a:t>
            </a:r>
            <a:r>
              <a:rPr lang="en-US" dirty="0" err="1" smtClean="0"/>
              <a:t>assinaturas</a:t>
            </a:r>
            <a:r>
              <a:rPr lang="en-US" dirty="0" smtClean="0"/>
              <a:t> </a:t>
            </a:r>
            <a:r>
              <a:rPr lang="en-US" dirty="0" err="1" smtClean="0"/>
              <a:t>experimentais</a:t>
            </a:r>
            <a:r>
              <a:rPr lang="en-US" dirty="0" smtClean="0"/>
              <a:t> dos quarks e </a:t>
            </a:r>
            <a:r>
              <a:rPr lang="en-US" dirty="0" err="1" smtClean="0"/>
              <a:t>gluões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Feixes</a:t>
            </a:r>
            <a:r>
              <a:rPr lang="en-US" dirty="0" smtClean="0"/>
              <a:t> </a:t>
            </a:r>
            <a:r>
              <a:rPr lang="en-US" dirty="0" err="1" smtClean="0"/>
              <a:t>colimados</a:t>
            </a:r>
            <a:r>
              <a:rPr lang="en-US" dirty="0" smtClean="0"/>
              <a:t> de </a:t>
            </a:r>
            <a:r>
              <a:rPr lang="en-US" dirty="0" err="1" smtClean="0"/>
              <a:t>hadrões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depositam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r>
              <a:rPr lang="en-US" dirty="0" smtClean="0"/>
              <a:t> </a:t>
            </a:r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calorímetros</a:t>
            </a:r>
            <a:r>
              <a:rPr lang="en-US" dirty="0" smtClean="0"/>
              <a:t> (</a:t>
            </a:r>
            <a:r>
              <a:rPr lang="en-US" dirty="0" err="1" smtClean="0"/>
              <a:t>hadrónico</a:t>
            </a:r>
            <a:r>
              <a:rPr lang="en-US" dirty="0" smtClean="0"/>
              <a:t> e </a:t>
            </a:r>
            <a:r>
              <a:rPr lang="en-US" dirty="0" err="1" smtClean="0"/>
              <a:t>electromagnético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Importantes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muitos</a:t>
            </a:r>
            <a:r>
              <a:rPr lang="en-US" dirty="0" smtClean="0"/>
              <a:t> </a:t>
            </a:r>
            <a:r>
              <a:rPr lang="en-US" dirty="0" err="1" smtClean="0"/>
              <a:t>estudos</a:t>
            </a:r>
            <a:r>
              <a:rPr lang="en-US" dirty="0" smtClean="0"/>
              <a:t> </a:t>
            </a:r>
            <a:r>
              <a:rPr lang="en-US" dirty="0" err="1" smtClean="0"/>
              <a:t>diferentes</a:t>
            </a:r>
            <a:r>
              <a:rPr lang="en-US" dirty="0" smtClean="0"/>
              <a:t>, </a:t>
            </a:r>
            <a:r>
              <a:rPr lang="en-US" dirty="0" err="1" smtClean="0"/>
              <a:t>desde</a:t>
            </a:r>
            <a:r>
              <a:rPr lang="en-US" dirty="0" smtClean="0"/>
              <a:t> QCD </a:t>
            </a:r>
            <a:r>
              <a:rPr lang="en-US" dirty="0" err="1" smtClean="0"/>
              <a:t>até</a:t>
            </a:r>
            <a:r>
              <a:rPr lang="en-US" dirty="0" smtClean="0"/>
              <a:t> Higgs e </a:t>
            </a:r>
            <a:r>
              <a:rPr lang="en-US" dirty="0" err="1" smtClean="0"/>
              <a:t>física</a:t>
            </a:r>
            <a:r>
              <a:rPr lang="en-US" dirty="0" smtClean="0"/>
              <a:t> nova (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pesadas</a:t>
            </a:r>
            <a:r>
              <a:rPr lang="en-US" dirty="0" smtClean="0"/>
              <a:t> a </a:t>
            </a:r>
            <a:r>
              <a:rPr lang="en-US" dirty="0" err="1" smtClean="0"/>
              <a:t>decaír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quarks)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CCE0B-B730-8442-A4FB-7C892EC06C48}" type="datetime1">
              <a:rPr lang="en-US" smtClean="0"/>
              <a:t>21/03/16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38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/>
          <p:cNvPicPr/>
          <p:nvPr/>
        </p:nvPicPr>
        <p:blipFill>
          <a:blip r:embed="rId2"/>
          <a:stretch>
            <a:fillRect/>
          </a:stretch>
        </p:blipFill>
        <p:spPr>
          <a:xfrm>
            <a:off x="6278410" y="900000"/>
            <a:ext cx="2865590" cy="2555875"/>
          </a:xfrm>
          <a:prstGeom prst="rect">
            <a:avLst/>
          </a:prstGeom>
        </p:spPr>
      </p:pic>
      <p:sp>
        <p:nvSpPr>
          <p:cNvPr id="19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 calorímetro de telhas (</a:t>
            </a:r>
            <a:r>
              <a:rPr lang="pt-PT" sz="4000" dirty="0" err="1"/>
              <a:t>TileCal</a:t>
            </a:r>
            <a:r>
              <a:rPr lang="pt-PT" sz="4000" dirty="0"/>
              <a:t>)</a:t>
            </a:r>
            <a:endParaRPr sz="4000" dirty="0"/>
          </a:p>
        </p:txBody>
      </p:sp>
      <p:pic>
        <p:nvPicPr>
          <p:cNvPr id="197" name="Picture 196"/>
          <p:cNvPicPr/>
          <p:nvPr/>
        </p:nvPicPr>
        <p:blipFill>
          <a:blip r:embed="rId3"/>
          <a:stretch>
            <a:fillRect/>
          </a:stretch>
        </p:blipFill>
        <p:spPr>
          <a:xfrm>
            <a:off x="-27360" y="2657160"/>
            <a:ext cx="3159360" cy="4236840"/>
          </a:xfrm>
          <a:prstGeom prst="rect">
            <a:avLst/>
          </a:prstGeom>
        </p:spPr>
      </p:pic>
      <p:pic>
        <p:nvPicPr>
          <p:cNvPr id="198" name="Picture 197"/>
          <p:cNvPicPr/>
          <p:nvPr/>
        </p:nvPicPr>
        <p:blipFill>
          <a:blip r:embed="rId4"/>
          <a:stretch>
            <a:fillRect/>
          </a:stretch>
        </p:blipFill>
        <p:spPr>
          <a:xfrm>
            <a:off x="3132000" y="900000"/>
            <a:ext cx="2979875" cy="3833660"/>
          </a:xfrm>
          <a:prstGeom prst="rect">
            <a:avLst/>
          </a:prstGeom>
        </p:spPr>
      </p:pic>
      <p:sp>
        <p:nvSpPr>
          <p:cNvPr id="199" name="TextShape 2"/>
          <p:cNvSpPr txBox="1"/>
          <p:nvPr/>
        </p:nvSpPr>
        <p:spPr>
          <a:xfrm>
            <a:off x="3008880" y="4740120"/>
            <a:ext cx="6135120" cy="21178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 sz="2200"/>
              <a:t>Calorímetro hadrónico da região central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matriz de aço com telhas cintilantes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luz transportada por fibra ópticas </a:t>
            </a:r>
            <a:r>
              <a:rPr lang="pt-PT"/>
              <a:t>(deslocadoras do comprimento de onda)</a:t>
            </a:r>
            <a:r>
              <a:rPr lang="pt-PT" sz="2000"/>
              <a:t> até os fotomultiplicadores</a:t>
            </a:r>
            <a:endParaRPr/>
          </a:p>
          <a:p>
            <a:pPr lvl="1">
              <a:buFont typeface="Century Gothic"/>
              <a:buChar char="•"/>
            </a:pPr>
            <a:r>
              <a:rPr lang="pt-PT" sz="2000"/>
              <a:t>cada célula lida por 2 fotomultiplicadores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1C10A-0808-DE45-8E1B-1B0BEEF93AB2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650" y="1206500"/>
            <a:ext cx="4432300" cy="44323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6050274" cy="667111"/>
          </a:xfrm>
        </p:spPr>
        <p:txBody>
          <a:bodyPr>
            <a:normAutofit fontScale="90000"/>
          </a:bodyPr>
          <a:lstStyle/>
          <a:p>
            <a:pPr algn="l"/>
            <a:r>
              <a:rPr lang="pt-PT" dirty="0" smtClean="0"/>
              <a:t>Para que serve o </a:t>
            </a:r>
            <a:r>
              <a:rPr lang="pt-PT" dirty="0" err="1" smtClean="0"/>
              <a:t>TileCal</a:t>
            </a:r>
            <a:r>
              <a:rPr lang="pt-PT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9076" y="1208581"/>
            <a:ext cx="4536573" cy="4841441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Medir</a:t>
            </a:r>
            <a:r>
              <a:rPr lang="en-US" dirty="0" smtClean="0"/>
              <a:t> </a:t>
            </a:r>
            <a:r>
              <a:rPr lang="en-US" dirty="0" err="1" smtClean="0"/>
              <a:t>hadrões</a:t>
            </a:r>
            <a:r>
              <a:rPr lang="en-US" dirty="0" smtClean="0"/>
              <a:t> com boa </a:t>
            </a:r>
            <a:r>
              <a:rPr lang="en-US" dirty="0" err="1" smtClean="0"/>
              <a:t>resolução</a:t>
            </a:r>
            <a:endParaRPr lang="en-US" dirty="0" smtClean="0"/>
          </a:p>
          <a:p>
            <a:pPr lvl="1"/>
            <a:r>
              <a:rPr lang="en-US" dirty="0" err="1" smtClean="0"/>
              <a:t>espessura</a:t>
            </a:r>
            <a:r>
              <a:rPr lang="en-US" dirty="0" smtClean="0"/>
              <a:t> </a:t>
            </a:r>
            <a:r>
              <a:rPr lang="en-US" dirty="0" err="1" smtClean="0"/>
              <a:t>suficiente</a:t>
            </a:r>
            <a:endParaRPr lang="en-US" dirty="0" smtClean="0"/>
          </a:p>
          <a:p>
            <a:pPr lvl="1"/>
            <a:r>
              <a:rPr lang="en-US" dirty="0" smtClean="0"/>
              <a:t>boa </a:t>
            </a:r>
            <a:r>
              <a:rPr lang="en-US" dirty="0" err="1" smtClean="0"/>
              <a:t>amostragem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três</a:t>
            </a:r>
            <a:r>
              <a:rPr lang="en-US" dirty="0" smtClean="0"/>
              <a:t> </a:t>
            </a:r>
            <a:r>
              <a:rPr lang="en-US" dirty="0" err="1" smtClean="0"/>
              <a:t>camadas</a:t>
            </a:r>
            <a:endParaRPr lang="en-US" dirty="0" smtClean="0"/>
          </a:p>
          <a:p>
            <a:r>
              <a:rPr lang="en-US" dirty="0" err="1" smtClean="0"/>
              <a:t>Contribuir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medição</a:t>
            </a:r>
            <a:r>
              <a:rPr lang="en-US" dirty="0" smtClean="0"/>
              <a:t> de </a:t>
            </a:r>
            <a:r>
              <a:rPr lang="en-US" dirty="0" err="1" smtClean="0"/>
              <a:t>muões</a:t>
            </a:r>
            <a:endParaRPr lang="en-US" dirty="0" smtClean="0"/>
          </a:p>
          <a:p>
            <a:pPr lvl="1"/>
            <a:r>
              <a:rPr lang="en-US" dirty="0" err="1" smtClean="0"/>
              <a:t>Estão</a:t>
            </a:r>
            <a:r>
              <a:rPr lang="en-US" dirty="0" smtClean="0"/>
              <a:t> no </a:t>
            </a:r>
            <a:r>
              <a:rPr lang="en-US" dirty="0" err="1" smtClean="0"/>
              <a:t>meio</a:t>
            </a:r>
            <a:r>
              <a:rPr lang="en-US" dirty="0" smtClean="0"/>
              <a:t> de </a:t>
            </a:r>
            <a:r>
              <a:rPr lang="en-US" dirty="0" err="1" smtClean="0"/>
              <a:t>hadrões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isolados</a:t>
            </a:r>
            <a:r>
              <a:rPr lang="en-US" dirty="0" smtClean="0"/>
              <a:t> ?</a:t>
            </a:r>
          </a:p>
          <a:p>
            <a:r>
              <a:rPr lang="en-US" dirty="0" smtClean="0"/>
              <a:t>“</a:t>
            </a:r>
            <a:r>
              <a:rPr lang="en-US" dirty="0" err="1" smtClean="0"/>
              <a:t>Medir</a:t>
            </a:r>
            <a:r>
              <a:rPr lang="en-US" dirty="0" smtClean="0"/>
              <a:t>” neutrinos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partículas</a:t>
            </a:r>
            <a:r>
              <a:rPr lang="en-US" dirty="0" smtClean="0"/>
              <a:t> com </a:t>
            </a:r>
          </a:p>
          <a:p>
            <a:pPr lvl="1"/>
            <a:r>
              <a:rPr lang="en-US" dirty="0" err="1" smtClean="0"/>
              <a:t>interação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fraca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partir</a:t>
            </a:r>
            <a:r>
              <a:rPr lang="en-US" dirty="0" smtClean="0"/>
              <a:t> da </a:t>
            </a:r>
            <a:r>
              <a:rPr lang="en-US" dirty="0" err="1" smtClean="0"/>
              <a:t>energia</a:t>
            </a:r>
            <a:r>
              <a:rPr lang="en-US" dirty="0" smtClean="0"/>
              <a:t> “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falta</a:t>
            </a:r>
            <a:r>
              <a:rPr lang="en-US" dirty="0" smtClean="0"/>
              <a:t>”</a:t>
            </a:r>
          </a:p>
          <a:p>
            <a:r>
              <a:rPr lang="en-US" dirty="0" err="1" smtClean="0"/>
              <a:t>Hermeticidade</a:t>
            </a:r>
            <a:r>
              <a:rPr lang="en-US" dirty="0" smtClean="0"/>
              <a:t>,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deixar</a:t>
            </a:r>
            <a:r>
              <a:rPr lang="en-US" dirty="0" smtClean="0"/>
              <a:t> </a:t>
            </a:r>
            <a:r>
              <a:rPr lang="en-US" dirty="0" err="1" smtClean="0"/>
              <a:t>ângulos</a:t>
            </a:r>
            <a:r>
              <a:rPr lang="en-US" dirty="0" smtClean="0"/>
              <a:t> “</a:t>
            </a:r>
            <a:r>
              <a:rPr lang="en-US" dirty="0" err="1" smtClean="0"/>
              <a:t>mortos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188B2-74A6-894D-B3AD-9D21CD0D2444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7" r="20401"/>
          <a:stretch>
            <a:fillRect/>
          </a:stretch>
        </p:blipFill>
        <p:spPr bwMode="auto">
          <a:xfrm>
            <a:off x="4642361" y="2057400"/>
            <a:ext cx="1524489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03611" y="69851"/>
            <a:ext cx="8440390" cy="581025"/>
          </a:xfrm>
        </p:spPr>
        <p:txBody>
          <a:bodyPr>
            <a:normAutofit/>
          </a:bodyPr>
          <a:lstStyle/>
          <a:p>
            <a:pPr algn="l">
              <a:buClr>
                <a:srgbClr val="FF0000"/>
              </a:buClr>
              <a:buFont typeface="Comic Sans MS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Estrutura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e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princípio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de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funcionamento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do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calorímetro</a:t>
            </a:r>
            <a:r>
              <a:rPr lang="en-GB" sz="24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GB" sz="24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Tilecal</a:t>
            </a:r>
            <a:endParaRPr lang="en-GB" sz="2400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01966" y="2438400"/>
            <a:ext cx="2582630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CC3300"/>
              </a:buClr>
              <a:defRPr/>
            </a:pPr>
            <a:r>
              <a:rPr lang="en-GB" sz="2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período</a:t>
            </a:r>
            <a:r>
              <a:rPr lang="en-GB" sz="2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 </a:t>
            </a:r>
            <a:r>
              <a:rPr lang="en-GB" sz="2000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básico</a:t>
            </a:r>
            <a:r>
              <a:rPr lang="en-GB" sz="2000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cs typeface="MS Gothic" charset="0"/>
              </a:rPr>
              <a:t>, 18mm</a:t>
            </a:r>
          </a:p>
        </p:txBody>
      </p:sp>
      <p:sp>
        <p:nvSpPr>
          <p:cNvPr id="51204" name="AutoShape 4"/>
          <p:cNvSpPr>
            <a:spLocks noChangeArrowheads="1"/>
          </p:cNvSpPr>
          <p:nvPr/>
        </p:nvSpPr>
        <p:spPr bwMode="auto">
          <a:xfrm>
            <a:off x="517640" y="1222581"/>
            <a:ext cx="1905226" cy="1194976"/>
          </a:xfrm>
          <a:prstGeom prst="downArrowCallout">
            <a:avLst>
              <a:gd name="adj1" fmla="val 38544"/>
              <a:gd name="adj2" fmla="val 38544"/>
              <a:gd name="adj3" fmla="val 16667"/>
              <a:gd name="adj4" fmla="val 69657"/>
            </a:avLst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" tIns="3600" rIns="3600" bIns="3600" anchor="ctr">
            <a:spAutoFit/>
          </a:bodyPr>
          <a:lstStyle/>
          <a:p>
            <a:pPr algn="ctr" eaLnBrk="0" hangingPunct="0">
              <a:buClr>
                <a:srgbClr val="008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8000"/>
                </a:solidFill>
              </a:rPr>
              <a:t>placa</a:t>
            </a:r>
            <a:r>
              <a:rPr lang="en-GB" sz="1800" dirty="0">
                <a:solidFill>
                  <a:srgbClr val="008000"/>
                </a:solidFill>
              </a:rPr>
              <a:t> </a:t>
            </a:r>
            <a:r>
              <a:rPr lang="en-GB" sz="1800" dirty="0" err="1">
                <a:solidFill>
                  <a:srgbClr val="008000"/>
                </a:solidFill>
              </a:rPr>
              <a:t>mestra</a:t>
            </a:r>
            <a:r>
              <a:rPr lang="en-GB" sz="1800" dirty="0">
                <a:solidFill>
                  <a:srgbClr val="008000"/>
                </a:solidFill>
              </a:rPr>
              <a:t> (5mm</a:t>
            </a:r>
            <a:r>
              <a:rPr lang="en-GB" sz="1800" dirty="0" smtClean="0">
                <a:solidFill>
                  <a:srgbClr val="008000"/>
                </a:solidFill>
              </a:rPr>
              <a:t>)</a:t>
            </a:r>
            <a:endParaRPr lang="en-GB" sz="1800" dirty="0">
              <a:solidFill>
                <a:srgbClr val="008000"/>
              </a:solidFill>
            </a:endParaRPr>
          </a:p>
          <a:p>
            <a:pPr algn="ctr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0000"/>
                </a:solidFill>
              </a:rPr>
              <a:t>espaçador</a:t>
            </a:r>
            <a:r>
              <a:rPr lang="en-GB" sz="1800" dirty="0">
                <a:solidFill>
                  <a:srgbClr val="000000"/>
                </a:solidFill>
              </a:rPr>
              <a:t> (4mm</a:t>
            </a:r>
            <a:r>
              <a:rPr lang="en-GB" sz="1800" dirty="0" smtClean="0">
                <a:solidFill>
                  <a:srgbClr val="000000"/>
                </a:solidFill>
              </a:rPr>
              <a:t>)</a:t>
            </a:r>
            <a:endParaRPr lang="en-GB" sz="1800" dirty="0">
              <a:solidFill>
                <a:srgbClr val="000000"/>
              </a:solidFill>
            </a:endParaRPr>
          </a:p>
          <a:p>
            <a:pPr algn="ctr" eaLnBrk="0" hangingPunct="0">
              <a:buClr>
                <a:srgbClr val="000099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800" dirty="0" err="1">
                <a:solidFill>
                  <a:srgbClr val="000099"/>
                </a:solidFill>
              </a:rPr>
              <a:t>cintilador</a:t>
            </a:r>
            <a:r>
              <a:rPr lang="en-GB" sz="1800" dirty="0">
                <a:solidFill>
                  <a:srgbClr val="000099"/>
                </a:solidFill>
              </a:rPr>
              <a:t> (3mm</a:t>
            </a:r>
            <a:r>
              <a:rPr lang="en-GB" sz="1800" dirty="0" smtClean="0">
                <a:solidFill>
                  <a:srgbClr val="000099"/>
                </a:solidFill>
              </a:rPr>
              <a:t>)</a:t>
            </a:r>
            <a:endParaRPr lang="en-GB" sz="1800" dirty="0">
              <a:solidFill>
                <a:srgbClr val="000099"/>
              </a:solidFill>
            </a:endParaRPr>
          </a:p>
        </p:txBody>
      </p:sp>
      <p:grpSp>
        <p:nvGrpSpPr>
          <p:cNvPr id="51205" name="Group 5"/>
          <p:cNvGrpSpPr>
            <a:grpSpLocks/>
          </p:cNvGrpSpPr>
          <p:nvPr/>
        </p:nvGrpSpPr>
        <p:grpSpPr bwMode="auto">
          <a:xfrm>
            <a:off x="2455307" y="709614"/>
            <a:ext cx="1867499" cy="2541587"/>
            <a:chOff x="1547" y="447"/>
            <a:chExt cx="1176" cy="1601"/>
          </a:xfrm>
        </p:grpSpPr>
        <p:grpSp>
          <p:nvGrpSpPr>
            <p:cNvPr id="51238" name="Group 6"/>
            <p:cNvGrpSpPr>
              <a:grpSpLocks/>
            </p:cNvGrpSpPr>
            <p:nvPr/>
          </p:nvGrpSpPr>
          <p:grpSpPr bwMode="auto">
            <a:xfrm>
              <a:off x="1547" y="501"/>
              <a:ext cx="1176" cy="1456"/>
              <a:chOff x="1547" y="501"/>
              <a:chExt cx="1176" cy="1456"/>
            </a:xfrm>
          </p:grpSpPr>
          <p:sp>
            <p:nvSpPr>
              <p:cNvPr id="51241" name="Rectangle 7"/>
              <p:cNvSpPr>
                <a:spLocks noChangeArrowheads="1"/>
              </p:cNvSpPr>
              <p:nvPr/>
            </p:nvSpPr>
            <p:spPr bwMode="auto">
              <a:xfrm rot="-720000">
                <a:off x="1679" y="584"/>
                <a:ext cx="921" cy="1294"/>
              </a:xfrm>
              <a:prstGeom prst="rect">
                <a:avLst/>
              </a:prstGeom>
              <a:solidFill>
                <a:srgbClr val="808080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2" name="Rectangle 8"/>
              <p:cNvSpPr>
                <a:spLocks noChangeArrowheads="1"/>
              </p:cNvSpPr>
              <p:nvPr/>
            </p:nvSpPr>
            <p:spPr bwMode="auto">
              <a:xfrm rot="-720000">
                <a:off x="1680" y="661"/>
                <a:ext cx="66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3" name="Rectangle 9"/>
              <p:cNvSpPr>
                <a:spLocks noChangeArrowheads="1"/>
              </p:cNvSpPr>
              <p:nvPr/>
            </p:nvSpPr>
            <p:spPr bwMode="auto">
              <a:xfrm rot="-720000">
                <a:off x="1808" y="638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4" name="Rectangle 10"/>
              <p:cNvSpPr>
                <a:spLocks noChangeArrowheads="1"/>
              </p:cNvSpPr>
              <p:nvPr/>
            </p:nvSpPr>
            <p:spPr bwMode="auto">
              <a:xfrm rot="-720000">
                <a:off x="1938" y="613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5" name="Rectangle 11"/>
              <p:cNvSpPr>
                <a:spLocks noChangeArrowheads="1"/>
              </p:cNvSpPr>
              <p:nvPr/>
            </p:nvSpPr>
            <p:spPr bwMode="auto">
              <a:xfrm rot="-720000">
                <a:off x="2068" y="592"/>
                <a:ext cx="65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6" name="Rectangle 12"/>
              <p:cNvSpPr>
                <a:spLocks noChangeArrowheads="1"/>
              </p:cNvSpPr>
              <p:nvPr/>
            </p:nvSpPr>
            <p:spPr bwMode="auto">
              <a:xfrm rot="-720000">
                <a:off x="2196" y="566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7" name="Rectangle 13"/>
              <p:cNvSpPr>
                <a:spLocks noChangeArrowheads="1"/>
              </p:cNvSpPr>
              <p:nvPr/>
            </p:nvSpPr>
            <p:spPr bwMode="auto">
              <a:xfrm rot="-720000">
                <a:off x="2325" y="543"/>
                <a:ext cx="67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8" name="Rectangle 14"/>
              <p:cNvSpPr>
                <a:spLocks noChangeArrowheads="1"/>
              </p:cNvSpPr>
              <p:nvPr/>
            </p:nvSpPr>
            <p:spPr bwMode="auto">
              <a:xfrm rot="-720000">
                <a:off x="2454" y="521"/>
                <a:ext cx="66" cy="1294"/>
              </a:xfrm>
              <a:prstGeom prst="rect">
                <a:avLst/>
              </a:prstGeom>
              <a:solidFill>
                <a:srgbClr val="3333CC"/>
              </a:solidFill>
              <a:ln w="12600">
                <a:solidFill>
                  <a:srgbClr val="3333C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49" name="Rectangle 15"/>
              <p:cNvSpPr>
                <a:spLocks noChangeArrowheads="1"/>
              </p:cNvSpPr>
              <p:nvPr/>
            </p:nvSpPr>
            <p:spPr bwMode="auto">
              <a:xfrm rot="-720000">
                <a:off x="1785" y="1615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0" name="Rectangle 16"/>
              <p:cNvSpPr>
                <a:spLocks noChangeArrowheads="1"/>
              </p:cNvSpPr>
              <p:nvPr/>
            </p:nvSpPr>
            <p:spPr bwMode="auto">
              <a:xfrm rot="-720000">
                <a:off x="1646" y="981"/>
                <a:ext cx="65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1" name="Rectangle 17"/>
              <p:cNvSpPr>
                <a:spLocks noChangeArrowheads="1"/>
              </p:cNvSpPr>
              <p:nvPr/>
            </p:nvSpPr>
            <p:spPr bwMode="auto">
              <a:xfrm rot="-720000">
                <a:off x="1844" y="1274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2" name="Rectangle 18"/>
              <p:cNvSpPr>
                <a:spLocks noChangeArrowheads="1"/>
              </p:cNvSpPr>
              <p:nvPr/>
            </p:nvSpPr>
            <p:spPr bwMode="auto">
              <a:xfrm rot="-720000">
                <a:off x="1703" y="640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3" name="Rectangle 19"/>
              <p:cNvSpPr>
                <a:spLocks noChangeArrowheads="1"/>
              </p:cNvSpPr>
              <p:nvPr/>
            </p:nvSpPr>
            <p:spPr bwMode="auto">
              <a:xfrm rot="-720000">
                <a:off x="1903" y="933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4" name="Rectangle 20"/>
              <p:cNvSpPr>
                <a:spLocks noChangeArrowheads="1"/>
              </p:cNvSpPr>
              <p:nvPr/>
            </p:nvSpPr>
            <p:spPr bwMode="auto">
              <a:xfrm rot="-720000">
                <a:off x="2043" y="1568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5" name="Rectangle 21"/>
              <p:cNvSpPr>
                <a:spLocks noChangeArrowheads="1"/>
              </p:cNvSpPr>
              <p:nvPr/>
            </p:nvSpPr>
            <p:spPr bwMode="auto">
              <a:xfrm rot="-720000">
                <a:off x="1963" y="594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6" name="Rectangle 22"/>
              <p:cNvSpPr>
                <a:spLocks noChangeArrowheads="1"/>
              </p:cNvSpPr>
              <p:nvPr/>
            </p:nvSpPr>
            <p:spPr bwMode="auto">
              <a:xfrm rot="-720000">
                <a:off x="2360" y="1179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7" name="Rectangle 23"/>
              <p:cNvSpPr>
                <a:spLocks noChangeArrowheads="1"/>
              </p:cNvSpPr>
              <p:nvPr/>
            </p:nvSpPr>
            <p:spPr bwMode="auto">
              <a:xfrm rot="-720000">
                <a:off x="2301" y="1520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8" name="Rectangle 24"/>
              <p:cNvSpPr>
                <a:spLocks noChangeArrowheads="1"/>
              </p:cNvSpPr>
              <p:nvPr/>
            </p:nvSpPr>
            <p:spPr bwMode="auto">
              <a:xfrm rot="-720000">
                <a:off x="2102" y="1227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59" name="Rectangle 25"/>
              <p:cNvSpPr>
                <a:spLocks noChangeArrowheads="1"/>
              </p:cNvSpPr>
              <p:nvPr/>
            </p:nvSpPr>
            <p:spPr bwMode="auto">
              <a:xfrm rot="-720000">
                <a:off x="2161" y="886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0" name="Rectangle 26"/>
              <p:cNvSpPr>
                <a:spLocks noChangeArrowheads="1"/>
              </p:cNvSpPr>
              <p:nvPr/>
            </p:nvSpPr>
            <p:spPr bwMode="auto">
              <a:xfrm rot="-720000">
                <a:off x="2419" y="840"/>
                <a:ext cx="65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1" name="Rectangle 27"/>
              <p:cNvSpPr>
                <a:spLocks noChangeArrowheads="1"/>
              </p:cNvSpPr>
              <p:nvPr/>
            </p:nvSpPr>
            <p:spPr bwMode="auto">
              <a:xfrm rot="-720000">
                <a:off x="2221" y="546"/>
                <a:ext cx="67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2" name="Rectangle 28"/>
              <p:cNvSpPr>
                <a:spLocks noChangeArrowheads="1"/>
              </p:cNvSpPr>
              <p:nvPr/>
            </p:nvSpPr>
            <p:spPr bwMode="auto">
              <a:xfrm rot="-720000">
                <a:off x="2558" y="1474"/>
                <a:ext cx="66" cy="323"/>
              </a:xfrm>
              <a:prstGeom prst="rect">
                <a:avLst/>
              </a:prstGeom>
              <a:solidFill>
                <a:srgbClr val="FFFFFF"/>
              </a:solidFill>
              <a:ln w="126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GB"/>
              </a:p>
            </p:txBody>
          </p:sp>
          <p:sp>
            <p:nvSpPr>
              <p:cNvPr id="51263" name="Line 29"/>
              <p:cNvSpPr>
                <a:spLocks noChangeShapeType="1"/>
              </p:cNvSpPr>
              <p:nvPr/>
            </p:nvSpPr>
            <p:spPr bwMode="auto">
              <a:xfrm>
                <a:off x="2227" y="547"/>
                <a:ext cx="280" cy="1267"/>
              </a:xfrm>
              <a:prstGeom prst="line">
                <a:avLst/>
              </a:prstGeom>
              <a:noFill/>
              <a:ln w="38160">
                <a:solidFill>
                  <a:srgbClr val="00CC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239" name="Freeform 30"/>
            <p:cNvSpPr>
              <a:spLocks noChangeArrowheads="1"/>
            </p:cNvSpPr>
            <p:nvPr/>
          </p:nvSpPr>
          <p:spPr bwMode="auto">
            <a:xfrm rot="-720000">
              <a:off x="1827" y="1807"/>
              <a:ext cx="880" cy="152"/>
            </a:xfrm>
            <a:custGeom>
              <a:avLst/>
              <a:gdLst>
                <a:gd name="T0" fmla="*/ 0 w 785"/>
                <a:gd name="T1" fmla="*/ 616 h 136"/>
                <a:gd name="T2" fmla="*/ 2837 w 785"/>
                <a:gd name="T3" fmla="*/ 395 h 136"/>
                <a:gd name="T4" fmla="*/ 4898 w 785"/>
                <a:gd name="T5" fmla="*/ 0 h 136"/>
                <a:gd name="T6" fmla="*/ 6097 w 785"/>
                <a:gd name="T7" fmla="*/ 169 h 136"/>
                <a:gd name="T8" fmla="*/ 7302 w 785"/>
                <a:gd name="T9" fmla="*/ 211 h 136"/>
                <a:gd name="T10" fmla="*/ 8186 w 785"/>
                <a:gd name="T11" fmla="*/ 257 h 136"/>
                <a:gd name="T12" fmla="*/ 8380 w 785"/>
                <a:gd name="T13" fmla="*/ 395 h 136"/>
                <a:gd name="T14" fmla="*/ 8891 w 785"/>
                <a:gd name="T15" fmla="*/ 257 h 136"/>
                <a:gd name="T16" fmla="*/ 10384 w 785"/>
                <a:gd name="T17" fmla="*/ 121 h 136"/>
                <a:gd name="T18" fmla="*/ 10847 w 785"/>
                <a:gd name="T19" fmla="*/ 211 h 136"/>
                <a:gd name="T20" fmla="*/ 11820 w 785"/>
                <a:gd name="T21" fmla="*/ 616 h 136"/>
                <a:gd name="T22" fmla="*/ 9263 w 785"/>
                <a:gd name="T23" fmla="*/ 1761 h 136"/>
                <a:gd name="T24" fmla="*/ 1215 w 785"/>
                <a:gd name="T25" fmla="*/ 1426 h 136"/>
                <a:gd name="T26" fmla="*/ 276 w 785"/>
                <a:gd name="T27" fmla="*/ 1251 h 136"/>
                <a:gd name="T28" fmla="*/ 95 w 785"/>
                <a:gd name="T29" fmla="*/ 998 h 136"/>
                <a:gd name="T30" fmla="*/ 3 w 785"/>
                <a:gd name="T31" fmla="*/ 642 h 136"/>
                <a:gd name="T32" fmla="*/ 0 w 785"/>
                <a:gd name="T33" fmla="*/ 616 h 1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5"/>
                <a:gd name="T52" fmla="*/ 0 h 136"/>
                <a:gd name="T53" fmla="*/ 785 w 785"/>
                <a:gd name="T54" fmla="*/ 136 h 1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5" h="136">
                  <a:moveTo>
                    <a:pt x="0" y="42"/>
                  </a:moveTo>
                  <a:cubicBezTo>
                    <a:pt x="66" y="25"/>
                    <a:pt x="100" y="29"/>
                    <a:pt x="183" y="27"/>
                  </a:cubicBezTo>
                  <a:cubicBezTo>
                    <a:pt x="231" y="24"/>
                    <a:pt x="269" y="8"/>
                    <a:pt x="315" y="0"/>
                  </a:cubicBezTo>
                  <a:cubicBezTo>
                    <a:pt x="343" y="6"/>
                    <a:pt x="363" y="10"/>
                    <a:pt x="393" y="12"/>
                  </a:cubicBezTo>
                  <a:cubicBezTo>
                    <a:pt x="422" y="17"/>
                    <a:pt x="441" y="17"/>
                    <a:pt x="471" y="15"/>
                  </a:cubicBezTo>
                  <a:cubicBezTo>
                    <a:pt x="490" y="16"/>
                    <a:pt x="509" y="15"/>
                    <a:pt x="528" y="18"/>
                  </a:cubicBezTo>
                  <a:cubicBezTo>
                    <a:pt x="533" y="19"/>
                    <a:pt x="535" y="26"/>
                    <a:pt x="540" y="27"/>
                  </a:cubicBezTo>
                  <a:cubicBezTo>
                    <a:pt x="547" y="29"/>
                    <a:pt x="566" y="19"/>
                    <a:pt x="573" y="18"/>
                  </a:cubicBezTo>
                  <a:cubicBezTo>
                    <a:pt x="604" y="12"/>
                    <a:pt x="637" y="11"/>
                    <a:pt x="669" y="9"/>
                  </a:cubicBezTo>
                  <a:cubicBezTo>
                    <a:pt x="683" y="14"/>
                    <a:pt x="684" y="19"/>
                    <a:pt x="699" y="15"/>
                  </a:cubicBezTo>
                  <a:cubicBezTo>
                    <a:pt x="770" y="19"/>
                    <a:pt x="737" y="8"/>
                    <a:pt x="762" y="42"/>
                  </a:cubicBezTo>
                  <a:cubicBezTo>
                    <a:pt x="785" y="136"/>
                    <a:pt x="657" y="120"/>
                    <a:pt x="597" y="123"/>
                  </a:cubicBezTo>
                  <a:cubicBezTo>
                    <a:pt x="422" y="120"/>
                    <a:pt x="254" y="101"/>
                    <a:pt x="78" y="99"/>
                  </a:cubicBezTo>
                  <a:cubicBezTo>
                    <a:pt x="34" y="88"/>
                    <a:pt x="54" y="92"/>
                    <a:pt x="18" y="87"/>
                  </a:cubicBezTo>
                  <a:cubicBezTo>
                    <a:pt x="14" y="81"/>
                    <a:pt x="10" y="75"/>
                    <a:pt x="6" y="69"/>
                  </a:cubicBezTo>
                  <a:cubicBezTo>
                    <a:pt x="2" y="62"/>
                    <a:pt x="5" y="53"/>
                    <a:pt x="3" y="45"/>
                  </a:cubicBezTo>
                  <a:cubicBezTo>
                    <a:pt x="3" y="44"/>
                    <a:pt x="1" y="43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0" name="Freeform 31"/>
            <p:cNvSpPr>
              <a:spLocks noChangeArrowheads="1"/>
            </p:cNvSpPr>
            <p:nvPr/>
          </p:nvSpPr>
          <p:spPr bwMode="auto">
            <a:xfrm rot="10200000">
              <a:off x="1601" y="523"/>
              <a:ext cx="880" cy="152"/>
            </a:xfrm>
            <a:custGeom>
              <a:avLst/>
              <a:gdLst>
                <a:gd name="T0" fmla="*/ 0 w 785"/>
                <a:gd name="T1" fmla="*/ 616 h 136"/>
                <a:gd name="T2" fmla="*/ 2837 w 785"/>
                <a:gd name="T3" fmla="*/ 395 h 136"/>
                <a:gd name="T4" fmla="*/ 4898 w 785"/>
                <a:gd name="T5" fmla="*/ 0 h 136"/>
                <a:gd name="T6" fmla="*/ 6097 w 785"/>
                <a:gd name="T7" fmla="*/ 169 h 136"/>
                <a:gd name="T8" fmla="*/ 7302 w 785"/>
                <a:gd name="T9" fmla="*/ 211 h 136"/>
                <a:gd name="T10" fmla="*/ 8186 w 785"/>
                <a:gd name="T11" fmla="*/ 257 h 136"/>
                <a:gd name="T12" fmla="*/ 8380 w 785"/>
                <a:gd name="T13" fmla="*/ 395 h 136"/>
                <a:gd name="T14" fmla="*/ 8891 w 785"/>
                <a:gd name="T15" fmla="*/ 257 h 136"/>
                <a:gd name="T16" fmla="*/ 10384 w 785"/>
                <a:gd name="T17" fmla="*/ 121 h 136"/>
                <a:gd name="T18" fmla="*/ 10847 w 785"/>
                <a:gd name="T19" fmla="*/ 211 h 136"/>
                <a:gd name="T20" fmla="*/ 11820 w 785"/>
                <a:gd name="T21" fmla="*/ 616 h 136"/>
                <a:gd name="T22" fmla="*/ 9263 w 785"/>
                <a:gd name="T23" fmla="*/ 1761 h 136"/>
                <a:gd name="T24" fmla="*/ 1215 w 785"/>
                <a:gd name="T25" fmla="*/ 1426 h 136"/>
                <a:gd name="T26" fmla="*/ 276 w 785"/>
                <a:gd name="T27" fmla="*/ 1251 h 136"/>
                <a:gd name="T28" fmla="*/ 95 w 785"/>
                <a:gd name="T29" fmla="*/ 998 h 136"/>
                <a:gd name="T30" fmla="*/ 3 w 785"/>
                <a:gd name="T31" fmla="*/ 642 h 136"/>
                <a:gd name="T32" fmla="*/ 0 w 785"/>
                <a:gd name="T33" fmla="*/ 616 h 1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5"/>
                <a:gd name="T52" fmla="*/ 0 h 136"/>
                <a:gd name="T53" fmla="*/ 785 w 785"/>
                <a:gd name="T54" fmla="*/ 136 h 1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5" h="136">
                  <a:moveTo>
                    <a:pt x="0" y="42"/>
                  </a:moveTo>
                  <a:cubicBezTo>
                    <a:pt x="66" y="25"/>
                    <a:pt x="100" y="29"/>
                    <a:pt x="183" y="27"/>
                  </a:cubicBezTo>
                  <a:cubicBezTo>
                    <a:pt x="231" y="24"/>
                    <a:pt x="269" y="8"/>
                    <a:pt x="315" y="0"/>
                  </a:cubicBezTo>
                  <a:cubicBezTo>
                    <a:pt x="343" y="6"/>
                    <a:pt x="363" y="10"/>
                    <a:pt x="393" y="12"/>
                  </a:cubicBezTo>
                  <a:cubicBezTo>
                    <a:pt x="422" y="17"/>
                    <a:pt x="441" y="17"/>
                    <a:pt x="471" y="15"/>
                  </a:cubicBezTo>
                  <a:cubicBezTo>
                    <a:pt x="490" y="16"/>
                    <a:pt x="509" y="15"/>
                    <a:pt x="528" y="18"/>
                  </a:cubicBezTo>
                  <a:cubicBezTo>
                    <a:pt x="533" y="19"/>
                    <a:pt x="535" y="26"/>
                    <a:pt x="540" y="27"/>
                  </a:cubicBezTo>
                  <a:cubicBezTo>
                    <a:pt x="547" y="29"/>
                    <a:pt x="566" y="19"/>
                    <a:pt x="573" y="18"/>
                  </a:cubicBezTo>
                  <a:cubicBezTo>
                    <a:pt x="604" y="12"/>
                    <a:pt x="637" y="11"/>
                    <a:pt x="669" y="9"/>
                  </a:cubicBezTo>
                  <a:cubicBezTo>
                    <a:pt x="683" y="14"/>
                    <a:pt x="684" y="19"/>
                    <a:pt x="699" y="15"/>
                  </a:cubicBezTo>
                  <a:cubicBezTo>
                    <a:pt x="770" y="19"/>
                    <a:pt x="737" y="8"/>
                    <a:pt x="762" y="42"/>
                  </a:cubicBezTo>
                  <a:cubicBezTo>
                    <a:pt x="785" y="136"/>
                    <a:pt x="657" y="120"/>
                    <a:pt x="597" y="123"/>
                  </a:cubicBezTo>
                  <a:cubicBezTo>
                    <a:pt x="422" y="120"/>
                    <a:pt x="254" y="101"/>
                    <a:pt x="78" y="99"/>
                  </a:cubicBezTo>
                  <a:cubicBezTo>
                    <a:pt x="34" y="88"/>
                    <a:pt x="54" y="92"/>
                    <a:pt x="18" y="87"/>
                  </a:cubicBezTo>
                  <a:cubicBezTo>
                    <a:pt x="14" y="81"/>
                    <a:pt x="10" y="75"/>
                    <a:pt x="6" y="69"/>
                  </a:cubicBezTo>
                  <a:cubicBezTo>
                    <a:pt x="2" y="62"/>
                    <a:pt x="5" y="53"/>
                    <a:pt x="3" y="45"/>
                  </a:cubicBezTo>
                  <a:cubicBezTo>
                    <a:pt x="3" y="44"/>
                    <a:pt x="1" y="43"/>
                    <a:pt x="0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6" name="Line 32"/>
          <p:cNvSpPr>
            <a:spLocks noChangeShapeType="1"/>
          </p:cNvSpPr>
          <p:nvPr/>
        </p:nvSpPr>
        <p:spPr bwMode="auto">
          <a:xfrm>
            <a:off x="2513941" y="1371600"/>
            <a:ext cx="845798" cy="76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7" name="Line 33"/>
          <p:cNvSpPr>
            <a:spLocks noChangeShapeType="1"/>
          </p:cNvSpPr>
          <p:nvPr/>
        </p:nvSpPr>
        <p:spPr bwMode="auto">
          <a:xfrm>
            <a:off x="2513941" y="1676400"/>
            <a:ext cx="980656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8" name="Line 34"/>
          <p:cNvSpPr>
            <a:spLocks noChangeShapeType="1"/>
          </p:cNvSpPr>
          <p:nvPr/>
        </p:nvSpPr>
        <p:spPr bwMode="auto">
          <a:xfrm>
            <a:off x="2513941" y="1981200"/>
            <a:ext cx="762244" cy="2286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9" name="Line 35"/>
          <p:cNvSpPr>
            <a:spLocks noChangeShapeType="1"/>
          </p:cNvSpPr>
          <p:nvPr/>
        </p:nvSpPr>
        <p:spPr bwMode="auto">
          <a:xfrm>
            <a:off x="4038430" y="1447800"/>
            <a:ext cx="142187" cy="8382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0" name="Text Box 36"/>
          <p:cNvSpPr txBox="1">
            <a:spLocks noChangeArrowheads="1"/>
          </p:cNvSpPr>
          <p:nvPr/>
        </p:nvSpPr>
        <p:spPr bwMode="auto">
          <a:xfrm rot="-600000">
            <a:off x="4090435" y="1612882"/>
            <a:ext cx="280042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>
                <a:solidFill>
                  <a:srgbClr val="000000"/>
                </a:solidFill>
              </a:rPr>
              <a:t>r</a:t>
            </a:r>
          </a:p>
        </p:txBody>
      </p:sp>
      <p:sp>
        <p:nvSpPr>
          <p:cNvPr id="51211" name="Text Box 37"/>
          <p:cNvSpPr txBox="1">
            <a:spLocks noChangeArrowheads="1"/>
          </p:cNvSpPr>
          <p:nvPr/>
        </p:nvSpPr>
        <p:spPr bwMode="auto">
          <a:xfrm>
            <a:off x="3963671" y="2898776"/>
            <a:ext cx="629559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Comic Sans MS" charset="0"/>
              <a:buNone/>
            </a:pPr>
            <a:r>
              <a:rPr lang="en-GB" sz="1800" dirty="0" err="1">
                <a:solidFill>
                  <a:srgbClr val="000000"/>
                </a:solidFill>
                <a:latin typeface="+mn-lt"/>
              </a:rPr>
              <a:t>fibra</a:t>
            </a:r>
            <a:endParaRPr lang="en-GB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1212" name="Line 38"/>
          <p:cNvSpPr>
            <a:spLocks noChangeShapeType="1"/>
          </p:cNvSpPr>
          <p:nvPr/>
        </p:nvSpPr>
        <p:spPr bwMode="auto">
          <a:xfrm>
            <a:off x="3885981" y="2743200"/>
            <a:ext cx="353270" cy="1524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3" name="Oval 39"/>
          <p:cNvSpPr>
            <a:spLocks noChangeArrowheads="1"/>
          </p:cNvSpPr>
          <p:nvPr/>
        </p:nvSpPr>
        <p:spPr bwMode="auto">
          <a:xfrm>
            <a:off x="4953123" y="3200400"/>
            <a:ext cx="281444" cy="990600"/>
          </a:xfrm>
          <a:prstGeom prst="ellips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GB"/>
          </a:p>
        </p:txBody>
      </p:sp>
      <p:sp>
        <p:nvSpPr>
          <p:cNvPr id="51214" name="Line 40"/>
          <p:cNvSpPr>
            <a:spLocks noChangeShapeType="1"/>
          </p:cNvSpPr>
          <p:nvPr/>
        </p:nvSpPr>
        <p:spPr bwMode="auto">
          <a:xfrm flipH="1" flipV="1">
            <a:off x="4346259" y="2727325"/>
            <a:ext cx="699212" cy="6413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5" name="Text Box 41"/>
          <p:cNvSpPr txBox="1">
            <a:spLocks noChangeArrowheads="1"/>
          </p:cNvSpPr>
          <p:nvPr/>
        </p:nvSpPr>
        <p:spPr bwMode="auto">
          <a:xfrm>
            <a:off x="6401387" y="2708276"/>
            <a:ext cx="2556920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0099"/>
              </a:buClr>
              <a:buFont typeface="Comic Sans MS" charset="0"/>
              <a:buNone/>
            </a:pPr>
            <a:r>
              <a:rPr lang="en-GB" sz="1800" dirty="0" err="1">
                <a:solidFill>
                  <a:srgbClr val="000099"/>
                </a:solidFill>
                <a:latin typeface="+mn-lt"/>
              </a:rPr>
              <a:t>Caveta</a:t>
            </a:r>
            <a:r>
              <a:rPr lang="en-GB" sz="1800" dirty="0">
                <a:solidFill>
                  <a:srgbClr val="000099"/>
                </a:solidFill>
                <a:latin typeface="+mn-lt"/>
              </a:rPr>
              <a:t> (com </a:t>
            </a:r>
            <a:r>
              <a:rPr lang="en-GB" sz="1800" dirty="0" err="1">
                <a:solidFill>
                  <a:srgbClr val="000099"/>
                </a:solidFill>
                <a:latin typeface="+mn-lt"/>
              </a:rPr>
              <a:t>electrónica</a:t>
            </a:r>
            <a:r>
              <a:rPr lang="en-GB" sz="1800" dirty="0">
                <a:solidFill>
                  <a:srgbClr val="000099"/>
                </a:solidFill>
                <a:latin typeface="+mn-lt"/>
              </a:rPr>
              <a:t>)</a:t>
            </a:r>
          </a:p>
        </p:txBody>
      </p:sp>
      <p:sp>
        <p:nvSpPr>
          <p:cNvPr id="51216" name="Line 42"/>
          <p:cNvSpPr>
            <a:spLocks noChangeShapeType="1"/>
          </p:cNvSpPr>
          <p:nvPr/>
        </p:nvSpPr>
        <p:spPr bwMode="auto">
          <a:xfrm flipH="1" flipV="1">
            <a:off x="5968960" y="2803525"/>
            <a:ext cx="523310" cy="10795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7" name="Text Box 43"/>
          <p:cNvSpPr txBox="1">
            <a:spLocks noChangeArrowheads="1"/>
          </p:cNvSpPr>
          <p:nvPr/>
        </p:nvSpPr>
        <p:spPr bwMode="auto">
          <a:xfrm>
            <a:off x="6190304" y="3352801"/>
            <a:ext cx="1332651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FF3300"/>
              </a:buClr>
              <a:buFont typeface="Comic Sans MS" charset="0"/>
              <a:buNone/>
            </a:pPr>
            <a:r>
              <a:rPr lang="en-GB" sz="1800" dirty="0">
                <a:solidFill>
                  <a:srgbClr val="FF3300"/>
                </a:solidFill>
                <a:latin typeface="+mn-lt"/>
              </a:rPr>
              <a:t>sub-</a:t>
            </a:r>
            <a:r>
              <a:rPr lang="en-GB" sz="1800" dirty="0" err="1">
                <a:solidFill>
                  <a:srgbClr val="FF3300"/>
                </a:solidFill>
                <a:latin typeface="+mn-lt"/>
              </a:rPr>
              <a:t>módulo</a:t>
            </a:r>
            <a:endParaRPr lang="en-GB" sz="1800" dirty="0">
              <a:solidFill>
                <a:srgbClr val="FF3300"/>
              </a:solidFill>
              <a:latin typeface="+mn-lt"/>
            </a:endParaRPr>
          </a:p>
        </p:txBody>
      </p:sp>
      <p:grpSp>
        <p:nvGrpSpPr>
          <p:cNvPr id="51218" name="Group 48"/>
          <p:cNvGrpSpPr>
            <a:grpSpLocks/>
          </p:cNvGrpSpPr>
          <p:nvPr/>
        </p:nvGrpSpPr>
        <p:grpSpPr bwMode="auto">
          <a:xfrm>
            <a:off x="4192344" y="5105401"/>
            <a:ext cx="574615" cy="892175"/>
            <a:chOff x="2641" y="3216"/>
            <a:chExt cx="362" cy="562"/>
          </a:xfrm>
        </p:grpSpPr>
        <p:sp>
          <p:nvSpPr>
            <p:cNvPr id="51231" name="Line 49"/>
            <p:cNvSpPr>
              <a:spLocks noChangeShapeType="1"/>
            </p:cNvSpPr>
            <p:nvPr/>
          </p:nvSpPr>
          <p:spPr bwMode="auto">
            <a:xfrm>
              <a:off x="2782" y="3228"/>
              <a:ext cx="1" cy="335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50"/>
            <p:cNvSpPr>
              <a:spLocks noChangeShapeType="1"/>
            </p:cNvSpPr>
            <p:nvPr/>
          </p:nvSpPr>
          <p:spPr bwMode="auto">
            <a:xfrm>
              <a:off x="2782" y="3563"/>
              <a:ext cx="176" cy="144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3" name="Line 51"/>
            <p:cNvSpPr>
              <a:spLocks noChangeShapeType="1"/>
            </p:cNvSpPr>
            <p:nvPr/>
          </p:nvSpPr>
          <p:spPr bwMode="auto">
            <a:xfrm flipV="1">
              <a:off x="2782" y="3457"/>
              <a:ext cx="221" cy="116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4" name="Text Box 52"/>
            <p:cNvSpPr txBox="1">
              <a:spLocks noChangeArrowheads="1"/>
            </p:cNvSpPr>
            <p:nvPr/>
          </p:nvSpPr>
          <p:spPr bwMode="auto">
            <a:xfrm>
              <a:off x="2641" y="3315"/>
              <a:ext cx="170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1600">
                  <a:solidFill>
                    <a:srgbClr val="000000"/>
                  </a:solidFill>
                </a:rPr>
                <a:t>r</a:t>
              </a:r>
            </a:p>
          </p:txBody>
        </p:sp>
        <p:sp>
          <p:nvSpPr>
            <p:cNvPr id="51235" name="Text Box 53"/>
            <p:cNvSpPr txBox="1">
              <a:spLocks noChangeArrowheads="1"/>
            </p:cNvSpPr>
            <p:nvPr/>
          </p:nvSpPr>
          <p:spPr bwMode="auto">
            <a:xfrm>
              <a:off x="2738" y="3563"/>
              <a:ext cx="172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GB" sz="1600">
                  <a:solidFill>
                    <a:srgbClr val="000000"/>
                  </a:solidFill>
                </a:rPr>
                <a:t>z</a:t>
              </a:r>
            </a:p>
          </p:txBody>
        </p:sp>
        <p:sp>
          <p:nvSpPr>
            <p:cNvPr id="51236" name="AutoShape 54"/>
            <p:cNvSpPr>
              <a:spLocks/>
            </p:cNvSpPr>
            <p:nvPr/>
          </p:nvSpPr>
          <p:spPr bwMode="auto">
            <a:xfrm>
              <a:off x="2649" y="3419"/>
              <a:ext cx="265" cy="19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10759 w 21600"/>
                <a:gd name="T19" fmla="*/ 0 h 21600"/>
                <a:gd name="T20" fmla="*/ 21600 w 21600"/>
                <a:gd name="T21" fmla="*/ 1074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 stroke="0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10800" y="10800"/>
                  </a:lnTo>
                  <a:lnTo>
                    <a:pt x="10799" y="0"/>
                  </a:lnTo>
                  <a:close/>
                </a:path>
                <a:path w="21600" h="21600" fill="none">
                  <a:moveTo>
                    <a:pt x="10799" y="0"/>
                  </a:moveTo>
                  <a:cubicBezTo>
                    <a:pt x="10799" y="0"/>
                    <a:pt x="1079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</a:path>
              </a:pathLst>
            </a:custGeom>
            <a:noFill/>
            <a:ln w="1260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37" name="Text Box 55"/>
            <p:cNvSpPr txBox="1">
              <a:spLocks noChangeArrowheads="1"/>
            </p:cNvSpPr>
            <p:nvPr/>
          </p:nvSpPr>
          <p:spPr bwMode="auto">
            <a:xfrm>
              <a:off x="2775" y="3216"/>
              <a:ext cx="214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buFont typeface="Symbol" charset="0"/>
                <a:buNone/>
              </a:pPr>
              <a:r>
                <a:rPr lang="en-GB" sz="1600" i="1">
                  <a:solidFill>
                    <a:srgbClr val="000000"/>
                  </a:solidFill>
                  <a:latin typeface="Symbol" charset="0"/>
                </a:rPr>
                <a:t></a:t>
              </a:r>
            </a:p>
          </p:txBody>
        </p:sp>
      </p:grpSp>
      <p:sp>
        <p:nvSpPr>
          <p:cNvPr id="51219" name="Text Box 56"/>
          <p:cNvSpPr txBox="1">
            <a:spLocks noChangeArrowheads="1"/>
          </p:cNvSpPr>
          <p:nvPr/>
        </p:nvSpPr>
        <p:spPr bwMode="auto">
          <a:xfrm>
            <a:off x="517447" y="533401"/>
            <a:ext cx="5575737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Comic Sans MS" charset="0"/>
              <a:buNone/>
            </a:pPr>
            <a:r>
              <a:rPr lang="en-GB" sz="2000" dirty="0" err="1">
                <a:solidFill>
                  <a:srgbClr val="000000"/>
                </a:solidFill>
                <a:latin typeface="+mn-lt"/>
              </a:rPr>
              <a:t>Estrutura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periódica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ferro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e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cintiladores</a:t>
            </a:r>
            <a:r>
              <a:rPr lang="en-GB" sz="20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sz="2000" dirty="0" err="1">
                <a:solidFill>
                  <a:srgbClr val="000000"/>
                </a:solidFill>
                <a:latin typeface="+mn-lt"/>
              </a:rPr>
              <a:t>plástico</a:t>
            </a:r>
            <a:endParaRPr lang="en-GB" sz="2000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51220" name="Group 57"/>
          <p:cNvGrpSpPr>
            <a:grpSpLocks/>
          </p:cNvGrpSpPr>
          <p:nvPr/>
        </p:nvGrpSpPr>
        <p:grpSpPr bwMode="auto">
          <a:xfrm>
            <a:off x="381123" y="4246563"/>
            <a:ext cx="3503392" cy="2305050"/>
            <a:chOff x="240" y="2675"/>
            <a:chExt cx="2207" cy="1452"/>
          </a:xfrm>
        </p:grpSpPr>
        <p:pic>
          <p:nvPicPr>
            <p:cNvPr id="51226" name="Picture 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111"/>
              <a:ext cx="2207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27" name="Text Box 59"/>
            <p:cNvSpPr txBox="1">
              <a:spLocks noChangeArrowheads="1"/>
            </p:cNvSpPr>
            <p:nvPr/>
          </p:nvSpPr>
          <p:spPr bwMode="auto">
            <a:xfrm>
              <a:off x="864" y="3494"/>
              <a:ext cx="81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buClr>
                  <a:srgbClr val="FFFF00"/>
                </a:buClr>
                <a:buFont typeface="Comic Sans MS" charset="0"/>
                <a:buNone/>
              </a:pPr>
              <a:r>
                <a:rPr lang="en-GB" sz="1600">
                  <a:solidFill>
                    <a:srgbClr val="FFFF00"/>
                  </a:solidFill>
                  <a:latin typeface="Comic Sans MS" charset="0"/>
                </a:rPr>
                <a:t>cintilador </a:t>
              </a:r>
            </a:p>
          </p:txBody>
        </p:sp>
        <p:sp>
          <p:nvSpPr>
            <p:cNvPr id="51228" name="Text Box 60"/>
            <p:cNvSpPr txBox="1">
              <a:spLocks noChangeArrowheads="1"/>
            </p:cNvSpPr>
            <p:nvPr/>
          </p:nvSpPr>
          <p:spPr bwMode="auto">
            <a:xfrm>
              <a:off x="882" y="2675"/>
              <a:ext cx="968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8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>
                <a:buClr>
                  <a:srgbClr val="006600"/>
                </a:buClr>
                <a:buFont typeface="Comic Sans MS" charset="0"/>
                <a:buNone/>
              </a:pPr>
              <a:r>
                <a:rPr lang="en-GB" sz="2000" dirty="0" err="1">
                  <a:solidFill>
                    <a:srgbClr val="006600"/>
                  </a:solidFill>
                  <a:latin typeface="+mn-lt"/>
                </a:rPr>
                <a:t>Fibras</a:t>
              </a:r>
              <a:r>
                <a:rPr lang="en-GB" sz="2000" dirty="0">
                  <a:solidFill>
                    <a:srgbClr val="006600"/>
                  </a:solidFill>
                  <a:latin typeface="+mn-lt"/>
                </a:rPr>
                <a:t> WLS</a:t>
              </a:r>
              <a:r>
                <a:rPr lang="en-GB" sz="3600" dirty="0">
                  <a:solidFill>
                    <a:srgbClr val="3333CC"/>
                  </a:solidFill>
                  <a:latin typeface="+mn-lt"/>
                </a:rPr>
                <a:t> </a:t>
              </a:r>
            </a:p>
          </p:txBody>
        </p:sp>
        <p:sp>
          <p:nvSpPr>
            <p:cNvPr id="51229" name="Line 61"/>
            <p:cNvSpPr>
              <a:spLocks noChangeShapeType="1"/>
            </p:cNvSpPr>
            <p:nvPr/>
          </p:nvSpPr>
          <p:spPr bwMode="auto">
            <a:xfrm flipH="1">
              <a:off x="709" y="2967"/>
              <a:ext cx="212" cy="96"/>
            </a:xfrm>
            <a:prstGeom prst="line">
              <a:avLst/>
            </a:prstGeom>
            <a:noFill/>
            <a:ln w="19080">
              <a:solidFill>
                <a:srgbClr val="008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Line 62"/>
            <p:cNvSpPr>
              <a:spLocks noChangeShapeType="1"/>
            </p:cNvSpPr>
            <p:nvPr/>
          </p:nvSpPr>
          <p:spPr bwMode="auto">
            <a:xfrm>
              <a:off x="1679" y="2967"/>
              <a:ext cx="336" cy="96"/>
            </a:xfrm>
            <a:prstGeom prst="line">
              <a:avLst/>
            </a:prstGeom>
            <a:noFill/>
            <a:ln w="19080">
              <a:solidFill>
                <a:srgbClr val="0066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221" name="Text Box 63"/>
          <p:cNvSpPr txBox="1">
            <a:spLocks noChangeArrowheads="1"/>
          </p:cNvSpPr>
          <p:nvPr/>
        </p:nvSpPr>
        <p:spPr bwMode="auto">
          <a:xfrm>
            <a:off x="381123" y="3228976"/>
            <a:ext cx="3597207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 typeface="Comic Sans MS" charset="0"/>
              <a:buNone/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Luz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produzida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nos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cintiladores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transmitida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até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aos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fotomultiplicadores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através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fibras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+mn-lt"/>
              </a:rPr>
              <a:t>ópticas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WLS</a:t>
            </a:r>
          </a:p>
        </p:txBody>
      </p:sp>
      <p:sp>
        <p:nvSpPr>
          <p:cNvPr id="51222" name="Text Box 64"/>
          <p:cNvSpPr txBox="1">
            <a:spLocks noChangeArrowheads="1"/>
          </p:cNvSpPr>
          <p:nvPr/>
        </p:nvSpPr>
        <p:spPr bwMode="auto">
          <a:xfrm>
            <a:off x="6401387" y="1071725"/>
            <a:ext cx="2574040" cy="147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 err="1">
                <a:solidFill>
                  <a:srgbClr val="000000"/>
                </a:solidFill>
              </a:rPr>
              <a:t>razão</a:t>
            </a:r>
            <a:r>
              <a:rPr lang="en-GB" sz="1800" dirty="0">
                <a:solidFill>
                  <a:srgbClr val="000000"/>
                </a:solidFill>
              </a:rPr>
              <a:t> Fe/</a:t>
            </a:r>
            <a:r>
              <a:rPr lang="en-GB" sz="1800" dirty="0" err="1">
                <a:solidFill>
                  <a:srgbClr val="000000"/>
                </a:solidFill>
              </a:rPr>
              <a:t>cint</a:t>
            </a:r>
            <a:r>
              <a:rPr lang="en-GB" sz="1800" dirty="0">
                <a:solidFill>
                  <a:srgbClr val="000000"/>
                </a:solidFill>
              </a:rPr>
              <a:t>. 4:1</a:t>
            </a:r>
          </a:p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 err="1">
                <a:solidFill>
                  <a:srgbClr val="000000"/>
                </a:solidFill>
              </a:rPr>
              <a:t>diâmetro</a:t>
            </a:r>
            <a:r>
              <a:rPr lang="en-GB" sz="1800" dirty="0">
                <a:solidFill>
                  <a:srgbClr val="000000"/>
                </a:solidFill>
              </a:rPr>
              <a:t> </a:t>
            </a:r>
            <a:r>
              <a:rPr lang="en-GB" sz="1800" dirty="0" err="1">
                <a:solidFill>
                  <a:srgbClr val="000000"/>
                </a:solidFill>
              </a:rPr>
              <a:t>ext</a:t>
            </a:r>
            <a:r>
              <a:rPr lang="en-GB" sz="1800" dirty="0">
                <a:solidFill>
                  <a:srgbClr val="000000"/>
                </a:solidFill>
              </a:rPr>
              <a:t> 8.5 m</a:t>
            </a:r>
          </a:p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 err="1">
                <a:solidFill>
                  <a:srgbClr val="000000"/>
                </a:solidFill>
              </a:rPr>
              <a:t>comprimento</a:t>
            </a:r>
            <a:r>
              <a:rPr lang="en-GB" sz="1800" dirty="0">
                <a:solidFill>
                  <a:srgbClr val="000000"/>
                </a:solidFill>
              </a:rPr>
              <a:t> 12 m</a:t>
            </a:r>
          </a:p>
          <a:p>
            <a:pPr>
              <a:buClr>
                <a:srgbClr val="008000"/>
              </a:buClr>
              <a:buFont typeface="ZapfDingbats" charset="0"/>
              <a:buChar char=""/>
            </a:pPr>
            <a:r>
              <a:rPr lang="en-GB" sz="1800" dirty="0">
                <a:solidFill>
                  <a:srgbClr val="000000"/>
                </a:solidFill>
              </a:rPr>
              <a:t>peso total 2900 T</a:t>
            </a:r>
          </a:p>
          <a:p>
            <a:endParaRPr lang="en-GB" sz="1800" dirty="0">
              <a:solidFill>
                <a:srgbClr val="000000"/>
              </a:solidFill>
            </a:endParaRPr>
          </a:p>
        </p:txBody>
      </p:sp>
      <p:sp>
        <p:nvSpPr>
          <p:cNvPr id="51223" name="Rectangle 65"/>
          <p:cNvSpPr>
            <a:spLocks noChangeArrowheads="1"/>
          </p:cNvSpPr>
          <p:nvPr/>
        </p:nvSpPr>
        <p:spPr bwMode="auto">
          <a:xfrm>
            <a:off x="5944040" y="4177351"/>
            <a:ext cx="3199960" cy="152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indent="179388" eaLnBrk="0" hangingPunct="0">
              <a:lnSpc>
                <a:spcPct val="80000"/>
              </a:lnSpc>
              <a:spcBef>
                <a:spcPts val="1125"/>
              </a:spcBef>
              <a:buClr>
                <a:srgbClr val="008000"/>
              </a:buClr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 err="1">
                <a:solidFill>
                  <a:schemeClr val="accent2"/>
                </a:solidFill>
              </a:rPr>
              <a:t>Hermeticidade</a:t>
            </a:r>
            <a:r>
              <a:rPr lang="en-GB" b="0" dirty="0">
                <a:solidFill>
                  <a:schemeClr val="accent2"/>
                </a:solidFill>
              </a:rPr>
              <a:t> </a:t>
            </a:r>
            <a:r>
              <a:rPr lang="en-GB" b="0" dirty="0" err="1">
                <a:solidFill>
                  <a:schemeClr val="accent2"/>
                </a:solidFill>
              </a:rPr>
              <a:t>para</a:t>
            </a:r>
            <a:r>
              <a:rPr lang="en-GB" b="0" dirty="0">
                <a:solidFill>
                  <a:schemeClr val="accent2"/>
                </a:solidFill>
              </a:rPr>
              <a:t> </a:t>
            </a:r>
            <a:r>
              <a:rPr lang="en-GB" b="0" dirty="0" err="1">
                <a:solidFill>
                  <a:schemeClr val="accent2"/>
                </a:solidFill>
              </a:rPr>
              <a:t>detecção</a:t>
            </a:r>
            <a:r>
              <a:rPr lang="en-GB" b="0" dirty="0">
                <a:solidFill>
                  <a:schemeClr val="accent2"/>
                </a:solidFill>
              </a:rPr>
              <a:t> de  </a:t>
            </a:r>
            <a:r>
              <a:rPr lang="en-GB" b="0" dirty="0" err="1">
                <a:solidFill>
                  <a:schemeClr val="accent2"/>
                </a:solidFill>
              </a:rPr>
              <a:t>jactos</a:t>
            </a:r>
            <a:r>
              <a:rPr lang="en-GB" b="0" dirty="0">
                <a:solidFill>
                  <a:schemeClr val="accent2"/>
                </a:solidFill>
              </a:rPr>
              <a:t> e </a:t>
            </a:r>
            <a:r>
              <a:rPr lang="en-GB" b="0" dirty="0" err="1">
                <a:solidFill>
                  <a:schemeClr val="accent2"/>
                </a:solidFill>
              </a:rPr>
              <a:t>E</a:t>
            </a:r>
            <a:r>
              <a:rPr lang="en-GB" b="0" baseline="-25000" dirty="0" err="1">
                <a:solidFill>
                  <a:schemeClr val="accent2"/>
                </a:solidFill>
              </a:rPr>
              <a:t>t</a:t>
            </a:r>
            <a:r>
              <a:rPr lang="en-GB" b="0" baseline="30000" dirty="0" err="1">
                <a:solidFill>
                  <a:schemeClr val="accent2"/>
                </a:solidFill>
              </a:rPr>
              <a:t>miss</a:t>
            </a:r>
            <a:endParaRPr lang="en-GB" b="0" baseline="30000" dirty="0">
              <a:solidFill>
                <a:schemeClr val="accent2"/>
              </a:solidFill>
            </a:endParaRPr>
          </a:p>
          <a:p>
            <a:pPr indent="179388" eaLnBrk="0" hangingPunct="0">
              <a:lnSpc>
                <a:spcPct val="80000"/>
              </a:lnSpc>
              <a:spcBef>
                <a:spcPts val="1125"/>
              </a:spcBef>
              <a:buClr>
                <a:srgbClr val="008000"/>
              </a:buClr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b="0" dirty="0" err="1">
                <a:solidFill>
                  <a:schemeClr val="accent2"/>
                </a:solidFill>
              </a:rPr>
              <a:t>Cobertura</a:t>
            </a:r>
            <a:r>
              <a:rPr lang="en-GB" sz="2000" b="0" dirty="0">
                <a:solidFill>
                  <a:schemeClr val="accent2"/>
                </a:solidFill>
              </a:rPr>
              <a:t> || &lt; 1.6</a:t>
            </a:r>
            <a:r>
              <a:rPr lang="en-GB" b="0" dirty="0">
                <a:solidFill>
                  <a:srgbClr val="262699"/>
                </a:solidFill>
              </a:rPr>
              <a:t> </a:t>
            </a:r>
          </a:p>
          <a:p>
            <a:pPr indent="179388" eaLnBrk="0" hangingPunct="0">
              <a:lnSpc>
                <a:spcPct val="80000"/>
              </a:lnSpc>
              <a:spcBef>
                <a:spcPts val="1125"/>
              </a:spcBef>
              <a:buClr>
                <a:srgbClr val="008000"/>
              </a:buClr>
              <a:buFont typeface="Wingdings" charset="0"/>
              <a:buChar char="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b="0" dirty="0" err="1">
                <a:solidFill>
                  <a:srgbClr val="262699"/>
                </a:solidFill>
              </a:rPr>
              <a:t>Resolução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em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energia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para</a:t>
            </a:r>
            <a:r>
              <a:rPr lang="en-GB" b="0" dirty="0">
                <a:solidFill>
                  <a:srgbClr val="262699"/>
                </a:solidFill>
              </a:rPr>
              <a:t> </a:t>
            </a:r>
            <a:r>
              <a:rPr lang="en-GB" b="0" dirty="0" err="1">
                <a:solidFill>
                  <a:srgbClr val="262699"/>
                </a:solidFill>
              </a:rPr>
              <a:t>jactos</a:t>
            </a:r>
            <a:endParaRPr lang="en-GB" b="0" dirty="0">
              <a:solidFill>
                <a:srgbClr val="262699"/>
              </a:solidFill>
            </a:endParaRPr>
          </a:p>
        </p:txBody>
      </p:sp>
      <p:graphicFrame>
        <p:nvGraphicFramePr>
          <p:cNvPr id="512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088982"/>
              </p:ext>
            </p:extLst>
          </p:nvPr>
        </p:nvGraphicFramePr>
        <p:xfrm>
          <a:off x="6406162" y="5588967"/>
          <a:ext cx="2434211" cy="91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Equation" r:id="rId6" imgW="1104900" imgH="381000" progId="Equation.3">
                  <p:embed/>
                </p:oleObj>
              </mc:Choice>
              <mc:Fallback>
                <p:oleObj name="Equation" r:id="rId6" imgW="11049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6162" y="5588967"/>
                        <a:ext cx="2434211" cy="9128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5" name="Line 42"/>
          <p:cNvSpPr>
            <a:spLocks noChangeShapeType="1"/>
          </p:cNvSpPr>
          <p:nvPr/>
        </p:nvSpPr>
        <p:spPr bwMode="auto">
          <a:xfrm flipH="1">
            <a:off x="5697777" y="3733800"/>
            <a:ext cx="1055415" cy="3048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B24-EF57-F44B-936F-8E45B9220B33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778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703611" y="177801"/>
            <a:ext cx="777196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buClr>
                <a:srgbClr val="FF0000"/>
              </a:buClr>
              <a:buFont typeface="Comic Sans MS" charset="0"/>
              <a:buNone/>
            </a:pPr>
            <a:r>
              <a:rPr lang="en-GB" sz="3200" dirty="0" err="1">
                <a:solidFill>
                  <a:srgbClr val="000000"/>
                </a:solidFill>
                <a:latin typeface="+mj-lt"/>
              </a:rPr>
              <a:t>Fotodetectores</a:t>
            </a:r>
            <a:r>
              <a:rPr lang="en-GB" sz="3200" dirty="0">
                <a:solidFill>
                  <a:srgbClr val="000000"/>
                </a:solidFill>
                <a:latin typeface="+mj-lt"/>
              </a:rPr>
              <a:t> e </a:t>
            </a:r>
            <a:r>
              <a:rPr lang="en-GB" sz="3200" dirty="0" err="1">
                <a:solidFill>
                  <a:srgbClr val="000000"/>
                </a:solidFill>
                <a:latin typeface="+mj-lt"/>
              </a:rPr>
              <a:t>electrónica</a:t>
            </a:r>
            <a:r>
              <a:rPr lang="en-GB" sz="3200" dirty="0">
                <a:solidFill>
                  <a:srgbClr val="000000"/>
                </a:solidFill>
                <a:latin typeface="+mj-lt"/>
              </a:rPr>
              <a:t> do </a:t>
            </a:r>
            <a:r>
              <a:rPr lang="en-GB" sz="3200" dirty="0" err="1">
                <a:solidFill>
                  <a:srgbClr val="000000"/>
                </a:solidFill>
                <a:latin typeface="+mj-lt"/>
              </a:rPr>
              <a:t>Tilecal</a:t>
            </a:r>
            <a:endParaRPr lang="en-GB" sz="32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73" y="2951164"/>
            <a:ext cx="4835854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32" y="2484438"/>
            <a:ext cx="3960739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465" y="911226"/>
            <a:ext cx="3324558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34" y="900113"/>
            <a:ext cx="300060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6587550" y="1079501"/>
            <a:ext cx="25564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2000" dirty="0" err="1">
                <a:solidFill>
                  <a:srgbClr val="0000FF"/>
                </a:solidFill>
                <a:latin typeface="+mn-lt"/>
              </a:rPr>
              <a:t>Fotomultiplicadores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colectam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a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luz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transmitida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pelas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fibras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2000" dirty="0" err="1">
                <a:solidFill>
                  <a:srgbClr val="0000FF"/>
                </a:solidFill>
                <a:latin typeface="+mn-lt"/>
              </a:rPr>
              <a:t>ópticas</a:t>
            </a:r>
            <a:r>
              <a:rPr lang="en-GB" sz="2000" dirty="0">
                <a:solidFill>
                  <a:srgbClr val="0000FF"/>
                </a:solidFill>
                <a:latin typeface="+mn-lt"/>
              </a:rPr>
              <a:t> WLS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4680474" y="5003800"/>
            <a:ext cx="4211399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1600" dirty="0" err="1">
                <a:solidFill>
                  <a:srgbClr val="0000FF"/>
                </a:solidFill>
                <a:latin typeface="+mn-lt"/>
              </a:rPr>
              <a:t>Electrónica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dentro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de “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gavetas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”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digitaliza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os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sinais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e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envia-os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para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computadores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GB" sz="1600" dirty="0" err="1">
                <a:solidFill>
                  <a:srgbClr val="FF0000"/>
                </a:solidFill>
                <a:latin typeface="+mn-lt"/>
              </a:rPr>
              <a:t>Inclui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fontes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alimentação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(LV),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distribuidor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de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alta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tensão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(HV),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arrefecimento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a </a:t>
            </a:r>
            <a:r>
              <a:rPr lang="en-GB" sz="1600" dirty="0" err="1">
                <a:solidFill>
                  <a:srgbClr val="FF0000"/>
                </a:solidFill>
                <a:latin typeface="+mn-lt"/>
              </a:rPr>
              <a:t>água</a:t>
            </a:r>
            <a:r>
              <a:rPr lang="en-GB" sz="1600" dirty="0">
                <a:solidFill>
                  <a:srgbClr val="FF0000"/>
                </a:solidFill>
                <a:latin typeface="+mn-lt"/>
              </a:rPr>
              <a:t> –</a:t>
            </a:r>
            <a:r>
              <a:rPr lang="en-GB" sz="16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controlo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e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monitorização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GB" sz="1600" dirty="0" err="1">
                <a:solidFill>
                  <a:srgbClr val="0000FF"/>
                </a:solidFill>
                <a:latin typeface="+mn-lt"/>
              </a:rPr>
              <a:t>pelo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DCS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53202-83A0-B840-B9A5-611695E50D1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7741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2"/>
          <p:cNvSpPr txBox="1">
            <a:spLocks noChangeArrowheads="1"/>
          </p:cNvSpPr>
          <p:nvPr/>
        </p:nvSpPr>
        <p:spPr bwMode="auto">
          <a:xfrm>
            <a:off x="1" y="1589"/>
            <a:ext cx="84579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dirty="0" smtClean="0">
                <a:latin typeface="+mj-lt"/>
                <a:cs typeface="Times New Roman" charset="0"/>
              </a:rPr>
              <a:t>Etapas </a:t>
            </a:r>
            <a:r>
              <a:rPr lang="pt-PT" dirty="0">
                <a:latin typeface="+mj-lt"/>
                <a:cs typeface="Times New Roman" charset="0"/>
              </a:rPr>
              <a:t>do </a:t>
            </a:r>
            <a:r>
              <a:rPr lang="pt-PT" dirty="0" err="1">
                <a:latin typeface="+mj-lt"/>
                <a:cs typeface="Times New Roman" charset="0"/>
              </a:rPr>
              <a:t>projecto</a:t>
            </a:r>
            <a:r>
              <a:rPr lang="pt-PT" dirty="0">
                <a:latin typeface="+mj-lt"/>
                <a:cs typeface="Times New Roman" charset="0"/>
              </a:rPr>
              <a:t> </a:t>
            </a:r>
            <a:r>
              <a:rPr lang="pt-PT" dirty="0" err="1">
                <a:latin typeface="+mj-lt"/>
                <a:cs typeface="Times New Roman" charset="0"/>
              </a:rPr>
              <a:t>Tilecal</a:t>
            </a:r>
            <a:r>
              <a:rPr lang="pt-PT" dirty="0">
                <a:latin typeface="+mj-lt"/>
                <a:cs typeface="Times New Roman" charset="0"/>
              </a:rPr>
              <a:t> (1993-2011)</a:t>
            </a:r>
          </a:p>
        </p:txBody>
      </p:sp>
      <p:sp>
        <p:nvSpPr>
          <p:cNvPr id="55298" name="Text Box 9"/>
          <p:cNvSpPr txBox="1">
            <a:spLocks noChangeArrowheads="1"/>
          </p:cNvSpPr>
          <p:nvPr/>
        </p:nvSpPr>
        <p:spPr bwMode="auto">
          <a:xfrm>
            <a:off x="2437717" y="4876801"/>
            <a:ext cx="236295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latin typeface="+mn-lt"/>
                <a:cs typeface="Times New Roman" charset="0"/>
              </a:rPr>
              <a:t>2004-2006 Instalação </a:t>
            </a:r>
            <a:endParaRPr lang="pt-PT" sz="1400">
              <a:solidFill>
                <a:srgbClr val="0066FF"/>
              </a:solidFill>
              <a:latin typeface="+mn-lt"/>
              <a:cs typeface="Times New Roman" charset="0"/>
            </a:endParaRPr>
          </a:p>
        </p:txBody>
      </p:sp>
      <p:pic>
        <p:nvPicPr>
          <p:cNvPr id="55299" name="Picture 6" descr="l_endc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r="8305"/>
          <a:stretch>
            <a:fillRect/>
          </a:stretch>
        </p:blipFill>
        <p:spPr bwMode="auto">
          <a:xfrm>
            <a:off x="2361492" y="3048000"/>
            <a:ext cx="2225167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9" descr="submodu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b="15625"/>
          <a:stretch>
            <a:fillRect/>
          </a:stretch>
        </p:blipFill>
        <p:spPr bwMode="auto">
          <a:xfrm>
            <a:off x="2210509" y="685800"/>
            <a:ext cx="226621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2" descr="haflbarr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4025" r="13008" b="6038"/>
          <a:stretch>
            <a:fillRect/>
          </a:stretch>
        </p:blipFill>
        <p:spPr bwMode="auto">
          <a:xfrm>
            <a:off x="4495777" y="533400"/>
            <a:ext cx="2135749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WNT\Profiles\bdg\Desktop\hamamatsu\tb1996comb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t="8337" r="16673"/>
          <a:stretch>
            <a:fillRect/>
          </a:stretch>
        </p:blipFill>
        <p:spPr bwMode="auto">
          <a:xfrm>
            <a:off x="152449" y="685800"/>
            <a:ext cx="2014084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Rectangle 17"/>
          <p:cNvSpPr>
            <a:spLocks noChangeArrowheads="1"/>
          </p:cNvSpPr>
          <p:nvPr/>
        </p:nvSpPr>
        <p:spPr bwMode="auto">
          <a:xfrm>
            <a:off x="0" y="2286001"/>
            <a:ext cx="21592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 dirty="0">
                <a:solidFill>
                  <a:srgbClr val="FF0000"/>
                </a:solidFill>
                <a:cs typeface="Times New Roman" charset="0"/>
              </a:rPr>
              <a:t>1993-1995 R&amp;D-protótipos</a:t>
            </a:r>
          </a:p>
        </p:txBody>
      </p:sp>
      <p:sp>
        <p:nvSpPr>
          <p:cNvPr id="55304" name="Rectangle 18"/>
          <p:cNvSpPr>
            <a:spLocks noChangeArrowheads="1"/>
          </p:cNvSpPr>
          <p:nvPr/>
        </p:nvSpPr>
        <p:spPr bwMode="auto">
          <a:xfrm>
            <a:off x="4343327" y="2286001"/>
            <a:ext cx="21648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1999-2002 Instrumentação</a:t>
            </a:r>
          </a:p>
        </p:txBody>
      </p:sp>
      <p:sp>
        <p:nvSpPr>
          <p:cNvPr id="55305" name="Rectangle 19"/>
          <p:cNvSpPr>
            <a:spLocks noChangeArrowheads="1"/>
          </p:cNvSpPr>
          <p:nvPr/>
        </p:nvSpPr>
        <p:spPr bwMode="auto">
          <a:xfrm>
            <a:off x="2411331" y="2276476"/>
            <a:ext cx="1824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1996-2002:construção</a:t>
            </a:r>
          </a:p>
        </p:txBody>
      </p:sp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50" y="685800"/>
            <a:ext cx="2316050" cy="1524000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7" name="Rectangle 21"/>
          <p:cNvSpPr>
            <a:spLocks noChangeArrowheads="1"/>
          </p:cNvSpPr>
          <p:nvPr/>
        </p:nvSpPr>
        <p:spPr bwMode="auto">
          <a:xfrm>
            <a:off x="6933491" y="2209801"/>
            <a:ext cx="2820304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PT" sz="1400">
                <a:solidFill>
                  <a:srgbClr val="FF0000"/>
                </a:solidFill>
                <a:cs typeface="Times New Roman" charset="0"/>
              </a:rPr>
              <a:t>1999-2004: Electrónica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108473" y="5791201"/>
            <a:ext cx="8927054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PT" sz="1800" dirty="0">
                <a:latin typeface="+mn-lt"/>
              </a:rPr>
              <a:t>Um longo percurso para conseguir as excelentes características do </a:t>
            </a:r>
            <a:r>
              <a:rPr lang="pt-PT" sz="1800" dirty="0" err="1">
                <a:latin typeface="+mn-lt"/>
              </a:rPr>
              <a:t>Tilecal</a:t>
            </a:r>
            <a:r>
              <a:rPr lang="pt-PT" sz="1800" dirty="0">
                <a:latin typeface="+mn-lt"/>
              </a:rPr>
              <a:t> no  </a:t>
            </a:r>
            <a:r>
              <a:rPr lang="pt-PT" sz="1800" dirty="0" smtClean="0">
                <a:latin typeface="+mn-lt"/>
              </a:rPr>
              <a:t>ATLAS</a:t>
            </a:r>
            <a:endParaRPr lang="pt-PT" sz="1800" dirty="0">
              <a:latin typeface="+mn-lt"/>
            </a:endParaRPr>
          </a:p>
          <a:p>
            <a:pPr algn="ctr" eaLnBrk="1" hangingPunct="1"/>
            <a:r>
              <a:rPr lang="pt-PT" sz="1800" dirty="0">
                <a:solidFill>
                  <a:srgbClr val="0000FF"/>
                </a:solidFill>
                <a:latin typeface="+mn-lt"/>
                <a:cs typeface="Times New Roman" charset="0"/>
              </a:rPr>
              <a:t> </a:t>
            </a:r>
            <a:r>
              <a:rPr lang="pt-PT" sz="1800" dirty="0" smtClean="0">
                <a:solidFill>
                  <a:srgbClr val="0000FF"/>
                </a:solidFill>
                <a:latin typeface="+mn-lt"/>
                <a:cs typeface="Times New Roman" charset="0"/>
              </a:rPr>
              <a:t>Com participação portuguesa: LIP, FCUL, </a:t>
            </a:r>
            <a:r>
              <a:rPr lang="pt-PT" sz="1800" dirty="0" err="1" smtClean="0">
                <a:solidFill>
                  <a:srgbClr val="0000FF"/>
                </a:solidFill>
                <a:latin typeface="+mn-lt"/>
                <a:cs typeface="Times New Roman" charset="0"/>
              </a:rPr>
              <a:t>UMinho</a:t>
            </a:r>
            <a:endParaRPr lang="pt-PT" sz="1800" dirty="0" smtClean="0">
              <a:solidFill>
                <a:srgbClr val="0000FF"/>
              </a:solidFill>
              <a:latin typeface="+mn-lt"/>
              <a:cs typeface="Times New Roman" charset="0"/>
            </a:endParaRPr>
          </a:p>
        </p:txBody>
      </p:sp>
      <p:sp>
        <p:nvSpPr>
          <p:cNvPr id="55309" name="Rectangle 23"/>
          <p:cNvSpPr>
            <a:spLocks noChangeArrowheads="1"/>
          </p:cNvSpPr>
          <p:nvPr/>
        </p:nvSpPr>
        <p:spPr bwMode="auto">
          <a:xfrm>
            <a:off x="152449" y="4876801"/>
            <a:ext cx="1873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PT" sz="1400">
                <a:solidFill>
                  <a:srgbClr val="FF0000"/>
                </a:solidFill>
                <a:cs typeface="Times New Roman" charset="0"/>
              </a:rPr>
              <a:t>2002-2004: calibrações</a:t>
            </a:r>
            <a:endParaRPr lang="pt-PT" sz="1400">
              <a:cs typeface="Times New Roman" charset="0"/>
            </a:endParaRPr>
          </a:p>
        </p:txBody>
      </p:sp>
      <p:pic>
        <p:nvPicPr>
          <p:cNvPr id="55310" name="Picture 17" descr="tbea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r="11539"/>
          <a:stretch>
            <a:fillRect/>
          </a:stretch>
        </p:blipFill>
        <p:spPr bwMode="auto">
          <a:xfrm>
            <a:off x="152449" y="3048000"/>
            <a:ext cx="2132819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495776" y="4876800"/>
            <a:ext cx="184958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2007-2009 certificação</a:t>
            </a:r>
          </a:p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      (raios cósmicos)</a:t>
            </a:r>
            <a:endParaRPr lang="pt-PT" sz="1400">
              <a:solidFill>
                <a:srgbClr val="0066FF"/>
              </a:solidFill>
              <a:cs typeface="Times New Roman" charset="0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776646" y="4876800"/>
            <a:ext cx="2258881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1400">
                <a:solidFill>
                  <a:srgbClr val="FF0000"/>
                </a:solidFill>
                <a:cs typeface="Times New Roman" charset="0"/>
              </a:rPr>
              <a:t>2009--</a:t>
            </a:r>
            <a:r>
              <a:rPr lang="pt-PT" sz="1400">
                <a:solidFill>
                  <a:srgbClr val="FF0000"/>
                </a:solidFill>
                <a:cs typeface="Times New Roman" charset="0"/>
                <a:sym typeface="Wingdings" charset="0"/>
              </a:rPr>
              <a:t></a:t>
            </a:r>
            <a:r>
              <a:rPr lang="pt-PT" sz="1400">
                <a:solidFill>
                  <a:srgbClr val="FF0000"/>
                </a:solidFill>
                <a:cs typeface="Times New Roman" charset="0"/>
              </a:rPr>
              <a:t>: aquisição/análise dados LHC</a:t>
            </a:r>
          </a:p>
          <a:p>
            <a:pPr>
              <a:spcBef>
                <a:spcPct val="50000"/>
              </a:spcBef>
            </a:pPr>
            <a:r>
              <a:rPr lang="pt-PT" sz="1200">
                <a:solidFill>
                  <a:srgbClr val="FF0000"/>
                </a:solidFill>
                <a:cs typeface="Times New Roman" charset="0"/>
              </a:rPr>
              <a:t>  </a:t>
            </a:r>
          </a:p>
        </p:txBody>
      </p:sp>
      <p:pic>
        <p:nvPicPr>
          <p:cNvPr id="55313" name="Picture 8" descr="2008 event dis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695" r="33218" b="35030"/>
          <a:stretch>
            <a:fillRect/>
          </a:stretch>
        </p:blipFill>
        <p:spPr bwMode="auto">
          <a:xfrm>
            <a:off x="4648225" y="2819400"/>
            <a:ext cx="2027276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4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70"/>
          <a:stretch>
            <a:fillRect/>
          </a:stretch>
        </p:blipFill>
        <p:spPr bwMode="auto">
          <a:xfrm>
            <a:off x="6782509" y="2819401"/>
            <a:ext cx="2361491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C8933-C384-DA48-B4AC-8951E36B19F1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6217"/>
            <a:ext cx="9144000" cy="738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Trigger: </a:t>
            </a:r>
            <a:r>
              <a:rPr lang="en-US" dirty="0" err="1"/>
              <a:t>s</a:t>
            </a:r>
            <a:r>
              <a:rPr lang="en-US" dirty="0" err="1" smtClean="0"/>
              <a:t>istema</a:t>
            </a:r>
            <a:r>
              <a:rPr lang="en-US" dirty="0" smtClean="0"/>
              <a:t> de </a:t>
            </a:r>
            <a:r>
              <a:rPr lang="en-US" dirty="0" err="1" smtClean="0"/>
              <a:t>seleção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tempo real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84673"/>
            <a:ext cx="4580920" cy="378376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25 ns entre </a:t>
            </a:r>
            <a:r>
              <a:rPr lang="en-US" dirty="0" err="1" smtClean="0"/>
              <a:t>pacotes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(i.e. ≈7.5m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velocidade</a:t>
            </a:r>
            <a:r>
              <a:rPr lang="en-US" dirty="0" smtClean="0"/>
              <a:t> de </a:t>
            </a:r>
            <a:r>
              <a:rPr lang="en-US" i="1" dirty="0" smtClean="0"/>
              <a:t>c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40 </a:t>
            </a:r>
            <a:r>
              <a:rPr lang="en-US" dirty="0" err="1" smtClean="0"/>
              <a:t>milhões</a:t>
            </a:r>
            <a:r>
              <a:rPr lang="en-US" dirty="0" smtClean="0"/>
              <a:t> de </a:t>
            </a:r>
            <a:r>
              <a:rPr lang="en-US" dirty="0" err="1" smtClean="0"/>
              <a:t>cruzamentos</a:t>
            </a:r>
            <a:r>
              <a:rPr lang="en-US" dirty="0" smtClean="0"/>
              <a:t> de </a:t>
            </a:r>
            <a:r>
              <a:rPr lang="en-US" dirty="0" err="1" smtClean="0"/>
              <a:t>feixes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endParaRPr lang="en-US" dirty="0" smtClean="0"/>
          </a:p>
          <a:p>
            <a:pPr lvl="1"/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colisão</a:t>
            </a:r>
            <a:r>
              <a:rPr lang="en-US" dirty="0" smtClean="0"/>
              <a:t> </a:t>
            </a:r>
            <a:r>
              <a:rPr lang="en-US" dirty="0" err="1" smtClean="0"/>
              <a:t>daria</a:t>
            </a:r>
            <a:r>
              <a:rPr lang="en-US" dirty="0" smtClean="0"/>
              <a:t> ≈1.5Mb</a:t>
            </a:r>
          </a:p>
          <a:p>
            <a:pPr lvl="1"/>
            <a:r>
              <a:rPr lang="en-US" dirty="0" smtClean="0"/>
              <a:t>=&gt; 60Tb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</a:p>
          <a:p>
            <a:r>
              <a:rPr lang="en-US" dirty="0" err="1"/>
              <a:t>I</a:t>
            </a:r>
            <a:r>
              <a:rPr lang="en-US" dirty="0" err="1" smtClean="0"/>
              <a:t>mpossível</a:t>
            </a:r>
            <a:r>
              <a:rPr lang="en-US" dirty="0" smtClean="0"/>
              <a:t> </a:t>
            </a:r>
            <a:r>
              <a:rPr lang="en-US" dirty="0" err="1" smtClean="0"/>
              <a:t>guardar</a:t>
            </a:r>
            <a:r>
              <a:rPr lang="en-US" dirty="0" smtClean="0"/>
              <a:t> </a:t>
            </a:r>
            <a:r>
              <a:rPr lang="en-US" dirty="0" err="1" smtClean="0"/>
              <a:t>todos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dados</a:t>
            </a:r>
          </a:p>
          <a:p>
            <a:pPr lvl="1"/>
            <a:r>
              <a:rPr lang="en-US" dirty="0" smtClean="0"/>
              <a:t>E </a:t>
            </a:r>
            <a:r>
              <a:rPr lang="en-US" dirty="0" err="1" smtClean="0"/>
              <a:t>desnecessário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maioria</a:t>
            </a:r>
            <a:r>
              <a:rPr lang="en-US" dirty="0" smtClean="0"/>
              <a:t> das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</a:t>
            </a:r>
            <a:r>
              <a:rPr lang="en-US" dirty="0" err="1" smtClean="0"/>
              <a:t>interesse</a:t>
            </a:r>
            <a:endParaRPr lang="en-US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sistema</a:t>
            </a:r>
            <a:r>
              <a:rPr lang="en-US" dirty="0" smtClean="0"/>
              <a:t> de trigger </a:t>
            </a:r>
            <a:r>
              <a:rPr lang="en-US" dirty="0" err="1" smtClean="0"/>
              <a:t>guarda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≈10-15 </a:t>
            </a:r>
            <a:r>
              <a:rPr lang="en-US" dirty="0" err="1" smtClean="0"/>
              <a:t>colisões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milhão</a:t>
            </a:r>
            <a:endParaRPr lang="en-US" dirty="0" smtClean="0"/>
          </a:p>
          <a:p>
            <a:r>
              <a:rPr lang="en-US" dirty="0" smtClean="0"/>
              <a:t>Mas tem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decidir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2,5μs!!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8C612-BD7B-2145-A206-7DDF31A8B61B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/>
          <a:stretch>
            <a:fillRect/>
          </a:stretch>
        </p:blipFill>
        <p:spPr>
          <a:xfrm>
            <a:off x="4398963" y="1195388"/>
            <a:ext cx="4421187" cy="5257800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8963" y="1072457"/>
            <a:ext cx="4421187" cy="5410621"/>
          </a:xfrm>
          <a:prstGeom prst="rect">
            <a:avLst/>
          </a:prstGeom>
          <a:noFill/>
          <a:ln/>
        </p:spPr>
      </p:pic>
      <p:pic>
        <p:nvPicPr>
          <p:cNvPr id="9" name="Picture 8"/>
          <p:cNvPicPr/>
          <p:nvPr/>
        </p:nvPicPr>
        <p:blipFill>
          <a:blip r:embed="rId4"/>
          <a:stretch>
            <a:fillRect/>
          </a:stretch>
        </p:blipFill>
        <p:spPr>
          <a:xfrm>
            <a:off x="285416" y="4668439"/>
            <a:ext cx="4295504" cy="205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06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3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4FAC0E2-3DD0-3448-9369-4476AD1AA388}" type="slidenum">
              <a:rPr lang="en-US"/>
              <a:pPr/>
              <a:t>57</a:t>
            </a:fld>
            <a:endParaRPr lang="en-US"/>
          </a:p>
        </p:txBody>
      </p:sp>
      <p:sp>
        <p:nvSpPr>
          <p:cNvPr id="13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29DBC63-4F00-244A-9832-287972D5043B}" type="datetime1">
              <a:rPr lang="en-US" smtClean="0"/>
              <a:t>21/03/16</a:t>
            </a:fld>
            <a:endParaRPr lang="en-US"/>
          </a:p>
        </p:txBody>
      </p:sp>
      <p:sp>
        <p:nvSpPr>
          <p:cNvPr id="283781" name="Rectangle 133"/>
          <p:cNvSpPr>
            <a:spLocks noChangeArrowheads="1"/>
          </p:cNvSpPr>
          <p:nvPr/>
        </p:nvSpPr>
        <p:spPr bwMode="auto">
          <a:xfrm>
            <a:off x="0" y="0"/>
            <a:ext cx="4643438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650" name="Group 2"/>
          <p:cNvGrpSpPr>
            <a:grpSpLocks/>
          </p:cNvGrpSpPr>
          <p:nvPr/>
        </p:nvGrpSpPr>
        <p:grpSpPr bwMode="auto">
          <a:xfrm>
            <a:off x="1712913" y="1074738"/>
            <a:ext cx="5983287" cy="4256087"/>
            <a:chOff x="1169" y="677"/>
            <a:chExt cx="4083" cy="2681"/>
          </a:xfrm>
        </p:grpSpPr>
        <p:pic>
          <p:nvPicPr>
            <p:cNvPr id="283651" name="Picture 3" descr="Image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7" y="677"/>
              <a:ext cx="2065" cy="1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83652" name="Text Box 4"/>
            <p:cNvSpPr txBox="1">
              <a:spLocks noChangeArrowheads="1"/>
            </p:cNvSpPr>
            <p:nvPr/>
          </p:nvSpPr>
          <p:spPr bwMode="auto">
            <a:xfrm>
              <a:off x="2945" y="2080"/>
              <a:ext cx="49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USA15</a:t>
              </a:r>
            </a:p>
          </p:txBody>
        </p:sp>
        <p:sp>
          <p:nvSpPr>
            <p:cNvPr id="283653" name="Text Box 5"/>
            <p:cNvSpPr txBox="1">
              <a:spLocks noChangeArrowheads="1"/>
            </p:cNvSpPr>
            <p:nvPr/>
          </p:nvSpPr>
          <p:spPr bwMode="auto">
            <a:xfrm>
              <a:off x="3451" y="997"/>
              <a:ext cx="429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SDX1</a:t>
              </a:r>
            </a:p>
          </p:txBody>
        </p:sp>
        <p:grpSp>
          <p:nvGrpSpPr>
            <p:cNvPr id="283654" name="Group 6"/>
            <p:cNvGrpSpPr>
              <a:grpSpLocks/>
            </p:cNvGrpSpPr>
            <p:nvPr/>
          </p:nvGrpSpPr>
          <p:grpSpPr bwMode="auto">
            <a:xfrm>
              <a:off x="1169" y="1346"/>
              <a:ext cx="1575" cy="2012"/>
              <a:chOff x="1169" y="1346"/>
              <a:chExt cx="1575" cy="2012"/>
            </a:xfrm>
          </p:grpSpPr>
          <p:sp>
            <p:nvSpPr>
              <p:cNvPr id="283655" name="Line 7"/>
              <p:cNvSpPr>
                <a:spLocks noChangeShapeType="1"/>
              </p:cNvSpPr>
              <p:nvPr/>
            </p:nvSpPr>
            <p:spPr bwMode="auto">
              <a:xfrm flipV="1">
                <a:off x="1560" y="1510"/>
                <a:ext cx="468" cy="0"/>
              </a:xfrm>
              <a:prstGeom prst="line">
                <a:avLst/>
              </a:prstGeom>
              <a:noFill/>
              <a:ln w="952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6" name="Line 8"/>
              <p:cNvSpPr>
                <a:spLocks noChangeShapeType="1"/>
              </p:cNvSpPr>
              <p:nvPr/>
            </p:nvSpPr>
            <p:spPr bwMode="auto">
              <a:xfrm>
                <a:off x="2362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7" name="Line 9"/>
              <p:cNvSpPr>
                <a:spLocks noChangeShapeType="1"/>
              </p:cNvSpPr>
              <p:nvPr/>
            </p:nvSpPr>
            <p:spPr bwMode="auto">
              <a:xfrm>
                <a:off x="241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58" name="Text Box 10"/>
              <p:cNvSpPr txBox="1">
                <a:spLocks noChangeArrowheads="1"/>
              </p:cNvSpPr>
              <p:nvPr/>
            </p:nvSpPr>
            <p:spPr bwMode="auto">
              <a:xfrm rot="-5400000">
                <a:off x="2322" y="1791"/>
                <a:ext cx="690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Gigabit Ethernet</a:t>
                </a:r>
              </a:p>
            </p:txBody>
          </p:sp>
          <p:sp>
            <p:nvSpPr>
              <p:cNvPr id="283659" name="Line 11"/>
              <p:cNvSpPr>
                <a:spLocks noChangeShapeType="1"/>
              </p:cNvSpPr>
              <p:nvPr/>
            </p:nvSpPr>
            <p:spPr bwMode="auto">
              <a:xfrm>
                <a:off x="2473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0" name="Line 12"/>
              <p:cNvSpPr>
                <a:spLocks noChangeShapeType="1"/>
              </p:cNvSpPr>
              <p:nvPr/>
            </p:nvSpPr>
            <p:spPr bwMode="auto">
              <a:xfrm>
                <a:off x="2533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1" name="Line 13"/>
              <p:cNvSpPr>
                <a:spLocks noChangeShapeType="1"/>
              </p:cNvSpPr>
              <p:nvPr/>
            </p:nvSpPr>
            <p:spPr bwMode="auto">
              <a:xfrm>
                <a:off x="2592" y="1518"/>
                <a:ext cx="8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2" name="Line 14"/>
              <p:cNvSpPr>
                <a:spLocks noChangeShapeType="1"/>
              </p:cNvSpPr>
              <p:nvPr/>
            </p:nvSpPr>
            <p:spPr bwMode="auto">
              <a:xfrm>
                <a:off x="2310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3" name="Line 15"/>
              <p:cNvSpPr>
                <a:spLocks noChangeShapeType="1"/>
              </p:cNvSpPr>
              <p:nvPr/>
            </p:nvSpPr>
            <p:spPr bwMode="auto">
              <a:xfrm>
                <a:off x="2258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4" name="Line 16"/>
              <p:cNvSpPr>
                <a:spLocks noChangeShapeType="1"/>
              </p:cNvSpPr>
              <p:nvPr/>
            </p:nvSpPr>
            <p:spPr bwMode="auto">
              <a:xfrm>
                <a:off x="2206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5" name="Line 17"/>
              <p:cNvSpPr>
                <a:spLocks noChangeShapeType="1"/>
              </p:cNvSpPr>
              <p:nvPr/>
            </p:nvSpPr>
            <p:spPr bwMode="auto">
              <a:xfrm>
                <a:off x="2154" y="1518"/>
                <a:ext cx="7" cy="1456"/>
              </a:xfrm>
              <a:prstGeom prst="line">
                <a:avLst/>
              </a:prstGeom>
              <a:noFill/>
              <a:ln w="12700">
                <a:solidFill>
                  <a:schemeClr val="accent2"/>
                </a:solidFill>
                <a:round/>
                <a:headEnd type="triangle" w="sm" len="med"/>
                <a:tailEnd type="triangle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66" name="Text Box 18"/>
              <p:cNvSpPr txBox="1">
                <a:spLocks noChangeArrowheads="1"/>
              </p:cNvSpPr>
              <p:nvPr/>
            </p:nvSpPr>
            <p:spPr bwMode="auto">
              <a:xfrm rot="-5400000">
                <a:off x="1499" y="1905"/>
                <a:ext cx="822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Event data requests</a:t>
                </a:r>
              </a:p>
              <a:p>
                <a:r>
                  <a:rPr lang="en-US" sz="1000" b="0" i="1">
                    <a:cs typeface="ＭＳ Ｐゴシック" charset="0"/>
                  </a:rPr>
                  <a:t>Delete commands  </a:t>
                </a:r>
              </a:p>
            </p:txBody>
          </p:sp>
          <p:sp>
            <p:nvSpPr>
              <p:cNvPr id="283667" name="Text Box 19"/>
              <p:cNvSpPr txBox="1">
                <a:spLocks noChangeArrowheads="1"/>
              </p:cNvSpPr>
              <p:nvPr/>
            </p:nvSpPr>
            <p:spPr bwMode="auto">
              <a:xfrm rot="-5400000">
                <a:off x="1228" y="2000"/>
                <a:ext cx="89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Requested event data</a:t>
                </a:r>
              </a:p>
            </p:txBody>
          </p:sp>
          <p:sp>
            <p:nvSpPr>
              <p:cNvPr id="283668" name="Line 20"/>
              <p:cNvSpPr>
                <a:spLocks noChangeShapeType="1"/>
              </p:cNvSpPr>
              <p:nvPr/>
            </p:nvSpPr>
            <p:spPr bwMode="auto">
              <a:xfrm flipH="1">
                <a:off x="1779" y="1601"/>
                <a:ext cx="0" cy="912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3669" name="Group 21"/>
              <p:cNvGrpSpPr>
                <a:grpSpLocks/>
              </p:cNvGrpSpPr>
              <p:nvPr/>
            </p:nvGrpSpPr>
            <p:grpSpPr bwMode="auto">
              <a:xfrm>
                <a:off x="1169" y="1490"/>
                <a:ext cx="391" cy="1868"/>
                <a:chOff x="1169" y="1490"/>
                <a:chExt cx="391" cy="1868"/>
              </a:xfrm>
            </p:grpSpPr>
            <p:sp>
              <p:nvSpPr>
                <p:cNvPr id="283670" name="Text Box 22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845" y="2504"/>
                  <a:ext cx="801" cy="1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0">
                      <a:cs typeface="ＭＳ Ｐゴシック" charset="0"/>
                    </a:rPr>
                    <a:t>Regions Of Interest</a:t>
                  </a:r>
                </a:p>
              </p:txBody>
            </p:sp>
            <p:sp>
              <p:nvSpPr>
                <p:cNvPr id="283671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1404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2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352" y="1774"/>
                  <a:ext cx="0" cy="158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3673" name="Rectangle 25"/>
                <p:cNvSpPr>
                  <a:spLocks noChangeArrowheads="1"/>
                </p:cNvSpPr>
                <p:nvPr/>
              </p:nvSpPr>
              <p:spPr bwMode="auto">
                <a:xfrm>
                  <a:off x="1196" y="1490"/>
                  <a:ext cx="364" cy="288"/>
                </a:xfrm>
                <a:prstGeom prst="rect">
                  <a:avLst/>
                </a:prstGeom>
                <a:solidFill>
                  <a:srgbClr val="FFF2E4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r>
                    <a:rPr lang="en-US" sz="1000" b="0">
                      <a:cs typeface="ＭＳ Ｐゴシック" charset="0"/>
                    </a:rPr>
                    <a:t>LVL2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Super-</a:t>
                  </a:r>
                </a:p>
                <a:p>
                  <a:pPr algn="ctr"/>
                  <a:r>
                    <a:rPr lang="en-US" sz="1000" b="0">
                      <a:cs typeface="ＭＳ Ｐゴシック" charset="0"/>
                    </a:rPr>
                    <a:t>visor</a:t>
                  </a:r>
                  <a:endParaRPr lang="en-US" sz="2400" b="0">
                    <a:cs typeface="ＭＳ Ｐゴシック" charset="0"/>
                  </a:endParaRPr>
                </a:p>
              </p:txBody>
            </p:sp>
          </p:grpSp>
          <p:sp>
            <p:nvSpPr>
              <p:cNvPr id="283674" name="Rectangle 26"/>
              <p:cNvSpPr>
                <a:spLocks noChangeArrowheads="1"/>
              </p:cNvSpPr>
              <p:nvPr/>
            </p:nvSpPr>
            <p:spPr bwMode="auto">
              <a:xfrm>
                <a:off x="2028" y="1346"/>
                <a:ext cx="676" cy="192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900" b="0">
                    <a:cs typeface="ＭＳ Ｐゴシック" charset="0"/>
                  </a:rPr>
                  <a:t>Network switches</a:t>
                </a:r>
                <a:endParaRPr lang="en-US" sz="1200" b="0">
                  <a:cs typeface="ＭＳ Ｐゴシック" charset="0"/>
                </a:endParaRPr>
              </a:p>
            </p:txBody>
          </p:sp>
        </p:grpSp>
      </p:grpSp>
      <p:grpSp>
        <p:nvGrpSpPr>
          <p:cNvPr id="283675" name="Group 27"/>
          <p:cNvGrpSpPr>
            <a:grpSpLocks/>
          </p:cNvGrpSpPr>
          <p:nvPr/>
        </p:nvGrpSpPr>
        <p:grpSpPr bwMode="auto">
          <a:xfrm>
            <a:off x="3422650" y="704850"/>
            <a:ext cx="1590675" cy="1600200"/>
            <a:chOff x="2336" y="444"/>
            <a:chExt cx="1085" cy="1008"/>
          </a:xfrm>
        </p:grpSpPr>
        <p:sp>
          <p:nvSpPr>
            <p:cNvPr id="283676" name="Text Box 28"/>
            <p:cNvSpPr txBox="1">
              <a:spLocks noChangeArrowheads="1"/>
            </p:cNvSpPr>
            <p:nvPr/>
          </p:nvSpPr>
          <p:spPr bwMode="auto">
            <a:xfrm>
              <a:off x="2797" y="601"/>
              <a:ext cx="624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Second-</a:t>
              </a:r>
            </a:p>
            <a:p>
              <a:r>
                <a:rPr lang="en-US" sz="1000" b="0">
                  <a:cs typeface="ＭＳ Ｐゴシック" charset="0"/>
                </a:rPr>
                <a:t>level</a:t>
              </a:r>
            </a:p>
            <a:p>
              <a:r>
                <a:rPr lang="en-US" sz="1000" b="0">
                  <a:cs typeface="ＭＳ Ｐゴシック" charset="0"/>
                </a:rPr>
                <a:t>trigger</a:t>
              </a:r>
            </a:p>
          </p:txBody>
        </p:sp>
        <p:sp>
          <p:nvSpPr>
            <p:cNvPr id="283677" name="Line 29"/>
            <p:cNvSpPr>
              <a:spLocks noChangeShapeType="1"/>
            </p:cNvSpPr>
            <p:nvPr/>
          </p:nvSpPr>
          <p:spPr bwMode="auto">
            <a:xfrm flipV="1">
              <a:off x="246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8" name="Line 30"/>
            <p:cNvSpPr>
              <a:spLocks noChangeShapeType="1"/>
            </p:cNvSpPr>
            <p:nvPr/>
          </p:nvSpPr>
          <p:spPr bwMode="auto">
            <a:xfrm flipV="1">
              <a:off x="251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79" name="Line 31"/>
            <p:cNvSpPr>
              <a:spLocks noChangeShapeType="1"/>
            </p:cNvSpPr>
            <p:nvPr/>
          </p:nvSpPr>
          <p:spPr bwMode="auto">
            <a:xfrm flipV="1">
              <a:off x="2570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0" name="Line 32"/>
            <p:cNvSpPr>
              <a:spLocks noChangeShapeType="1"/>
            </p:cNvSpPr>
            <p:nvPr/>
          </p:nvSpPr>
          <p:spPr bwMode="auto">
            <a:xfrm flipV="1">
              <a:off x="262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1" name="Rectangle 33"/>
            <p:cNvSpPr>
              <a:spLocks noChangeArrowheads="1"/>
            </p:cNvSpPr>
            <p:nvPr/>
          </p:nvSpPr>
          <p:spPr bwMode="auto">
            <a:xfrm>
              <a:off x="2652" y="1068"/>
              <a:ext cx="260" cy="96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700" b="0">
                  <a:cs typeface="ＭＳ Ｐゴシック" charset="0"/>
                </a:rPr>
                <a:t>pROS</a:t>
              </a:r>
              <a:endParaRPr lang="en-US" b="0">
                <a:cs typeface="ＭＳ Ｐゴシック" charset="0"/>
              </a:endParaRPr>
            </a:p>
          </p:txBody>
        </p:sp>
        <p:sp>
          <p:nvSpPr>
            <p:cNvPr id="283682" name="Line 34"/>
            <p:cNvSpPr>
              <a:spLocks noChangeShapeType="1"/>
            </p:cNvSpPr>
            <p:nvPr/>
          </p:nvSpPr>
          <p:spPr bwMode="auto">
            <a:xfrm>
              <a:off x="2668" y="1164"/>
              <a:ext cx="0" cy="185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683" name="Text Box 35"/>
            <p:cNvSpPr txBox="1">
              <a:spLocks noChangeArrowheads="1"/>
            </p:cNvSpPr>
            <p:nvPr/>
          </p:nvSpPr>
          <p:spPr bwMode="auto">
            <a:xfrm>
              <a:off x="2336" y="444"/>
              <a:ext cx="3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 500 </a:t>
              </a:r>
            </a:p>
          </p:txBody>
        </p:sp>
        <p:sp>
          <p:nvSpPr>
            <p:cNvPr id="283684" name="Text Box 36"/>
            <p:cNvSpPr txBox="1">
              <a:spLocks noChangeArrowheads="1"/>
            </p:cNvSpPr>
            <p:nvPr/>
          </p:nvSpPr>
          <p:spPr bwMode="auto">
            <a:xfrm>
              <a:off x="2691" y="1136"/>
              <a:ext cx="332" cy="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 b="0">
                  <a:cs typeface="ＭＳ Ｐゴシック" charset="0"/>
                </a:rPr>
                <a:t>stores </a:t>
              </a:r>
            </a:p>
            <a:p>
              <a:r>
                <a:rPr lang="en-US" sz="900" b="0">
                  <a:cs typeface="ＭＳ Ｐゴシック" charset="0"/>
                </a:rPr>
                <a:t>LVL2</a:t>
              </a:r>
            </a:p>
            <a:p>
              <a:r>
                <a:rPr lang="en-US" sz="900" b="0">
                  <a:cs typeface="ＭＳ Ｐゴシック" charset="0"/>
                </a:rPr>
                <a:t>output</a:t>
              </a:r>
            </a:p>
          </p:txBody>
        </p:sp>
        <p:sp>
          <p:nvSpPr>
            <p:cNvPr id="283685" name="Rectangle 37"/>
            <p:cNvSpPr>
              <a:spLocks noChangeArrowheads="1"/>
            </p:cNvSpPr>
            <p:nvPr/>
          </p:nvSpPr>
          <p:spPr bwMode="auto">
            <a:xfrm>
              <a:off x="2444" y="588"/>
              <a:ext cx="364" cy="431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200" b="0">
                  <a:cs typeface="ＭＳ Ｐゴシック" charset="0"/>
                </a:rPr>
                <a:t>LVL2 </a:t>
              </a:r>
            </a:p>
            <a:p>
              <a:pPr algn="ctr"/>
              <a:r>
                <a:rPr lang="en-US" sz="1200" b="0">
                  <a:cs typeface="ＭＳ Ｐゴシック" charset="0"/>
                </a:rPr>
                <a:t>farm</a:t>
              </a:r>
            </a:p>
          </p:txBody>
        </p:sp>
      </p:grpSp>
      <p:grpSp>
        <p:nvGrpSpPr>
          <p:cNvPr id="283686" name="Group 38"/>
          <p:cNvGrpSpPr>
            <a:grpSpLocks/>
          </p:cNvGrpSpPr>
          <p:nvPr/>
        </p:nvGrpSpPr>
        <p:grpSpPr bwMode="auto">
          <a:xfrm>
            <a:off x="4267200" y="4051300"/>
            <a:ext cx="2847975" cy="1981200"/>
            <a:chOff x="2912" y="2552"/>
            <a:chExt cx="1944" cy="1248"/>
          </a:xfrm>
        </p:grpSpPr>
        <p:sp>
          <p:nvSpPr>
            <p:cNvPr id="283687" name="Text Box 39"/>
            <p:cNvSpPr txBox="1">
              <a:spLocks noChangeArrowheads="1"/>
            </p:cNvSpPr>
            <p:nvPr/>
          </p:nvSpPr>
          <p:spPr bwMode="auto">
            <a:xfrm>
              <a:off x="4429" y="2665"/>
              <a:ext cx="427" cy="1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800040"/>
              </a:solidFill>
              <a:miter lim="800000"/>
              <a:headEnd type="none" w="lg" len="med"/>
              <a:tailEnd type="none" w="lg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200">
                  <a:solidFill>
                    <a:srgbClr val="800040"/>
                  </a:solidFill>
                  <a:latin typeface="Verdana" charset="0"/>
                  <a:cs typeface="ＭＳ Ｐゴシック" charset="0"/>
                </a:rPr>
                <a:t>UX15</a:t>
              </a:r>
            </a:p>
          </p:txBody>
        </p:sp>
        <p:grpSp>
          <p:nvGrpSpPr>
            <p:cNvPr id="283688" name="Group 40"/>
            <p:cNvGrpSpPr>
              <a:grpSpLocks/>
            </p:cNvGrpSpPr>
            <p:nvPr/>
          </p:nvGrpSpPr>
          <p:grpSpPr bwMode="auto">
            <a:xfrm>
              <a:off x="2912" y="2552"/>
              <a:ext cx="1248" cy="1248"/>
              <a:chOff x="2912" y="2552"/>
              <a:chExt cx="1248" cy="1248"/>
            </a:xfrm>
          </p:grpSpPr>
          <p:sp>
            <p:nvSpPr>
              <p:cNvPr id="283689" name="Rectangle 41"/>
              <p:cNvSpPr>
                <a:spLocks noChangeArrowheads="1"/>
              </p:cNvSpPr>
              <p:nvPr/>
            </p:nvSpPr>
            <p:spPr bwMode="auto">
              <a:xfrm>
                <a:off x="2964" y="2974"/>
                <a:ext cx="36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4C4C4C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Drivers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ROD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690" name="Rectangle 42"/>
              <p:cNvSpPr>
                <a:spLocks noChangeArrowheads="1"/>
              </p:cNvSpPr>
              <p:nvPr/>
            </p:nvSpPr>
            <p:spPr bwMode="auto">
              <a:xfrm>
                <a:off x="3484" y="3358"/>
                <a:ext cx="364" cy="394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rgbClr val="FF00FF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First-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level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trigger</a:t>
                </a:r>
              </a:p>
            </p:txBody>
          </p:sp>
          <p:sp>
            <p:nvSpPr>
              <p:cNvPr id="283691" name="Line 43"/>
              <p:cNvSpPr>
                <a:spLocks noChangeShapeType="1"/>
              </p:cNvSpPr>
              <p:nvPr/>
            </p:nvSpPr>
            <p:spPr bwMode="auto">
              <a:xfrm flipH="1" flipV="1">
                <a:off x="3848" y="3406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2" name="Line 44"/>
              <p:cNvSpPr>
                <a:spLocks noChangeShapeType="1"/>
              </p:cNvSpPr>
              <p:nvPr/>
            </p:nvSpPr>
            <p:spPr bwMode="auto">
              <a:xfrm>
                <a:off x="3848" y="3454"/>
                <a:ext cx="312" cy="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3" name="Line 45"/>
              <p:cNvSpPr>
                <a:spLocks noChangeShapeType="1"/>
              </p:cNvSpPr>
              <p:nvPr/>
            </p:nvSpPr>
            <p:spPr bwMode="auto">
              <a:xfrm rot="5400000" flipH="1">
                <a:off x="3744" y="2894"/>
                <a:ext cx="0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4" name="Line 46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49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5" name="Line 47"/>
              <p:cNvSpPr>
                <a:spLocks noChangeShapeType="1"/>
              </p:cNvSpPr>
              <p:nvPr/>
            </p:nvSpPr>
            <p:spPr bwMode="auto">
              <a:xfrm rot="-5400000" flipH="1" flipV="1">
                <a:off x="3742" y="2801"/>
                <a:ext cx="6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6" name="Line 48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53"/>
                <a:ext cx="6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7" name="Line 49"/>
              <p:cNvSpPr>
                <a:spLocks noChangeShapeType="1"/>
              </p:cNvSpPr>
              <p:nvPr/>
            </p:nvSpPr>
            <p:spPr bwMode="auto">
              <a:xfrm rot="-5400000" flipH="1" flipV="1">
                <a:off x="3741" y="2706"/>
                <a:ext cx="7" cy="831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698" name="Text Box 50"/>
              <p:cNvSpPr txBox="1">
                <a:spLocks noChangeArrowheads="1"/>
              </p:cNvSpPr>
              <p:nvPr/>
            </p:nvSpPr>
            <p:spPr bwMode="auto">
              <a:xfrm>
                <a:off x="3250" y="2846"/>
                <a:ext cx="656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Dedicated links</a:t>
                </a:r>
              </a:p>
            </p:txBody>
          </p:sp>
          <p:sp>
            <p:nvSpPr>
              <p:cNvPr id="283699" name="Line 51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58"/>
                <a:ext cx="7" cy="832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0" name="Line 52"/>
              <p:cNvSpPr>
                <a:spLocks noChangeShapeType="1"/>
              </p:cNvSpPr>
              <p:nvPr/>
            </p:nvSpPr>
            <p:spPr bwMode="auto">
              <a:xfrm rot="-5400000" flipH="1" flipV="1">
                <a:off x="3740" y="2609"/>
                <a:ext cx="7" cy="833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1" name="Line 53"/>
              <p:cNvSpPr>
                <a:spLocks noChangeShapeType="1"/>
              </p:cNvSpPr>
              <p:nvPr/>
            </p:nvSpPr>
            <p:spPr bwMode="auto">
              <a:xfrm rot="5400000" flipH="1">
                <a:off x="3406" y="3328"/>
                <a:ext cx="0" cy="156"/>
              </a:xfrm>
              <a:prstGeom prst="line">
                <a:avLst/>
              </a:prstGeom>
              <a:noFill/>
              <a:ln w="12700">
                <a:solidFill>
                  <a:srgbClr val="6666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2" name="Line 54"/>
              <p:cNvSpPr>
                <a:spLocks noChangeShapeType="1"/>
              </p:cNvSpPr>
              <p:nvPr/>
            </p:nvSpPr>
            <p:spPr bwMode="auto">
              <a:xfrm flipH="1" flipV="1">
                <a:off x="3900" y="3454"/>
                <a:ext cx="52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3" name="Line 55"/>
              <p:cNvSpPr>
                <a:spLocks noChangeShapeType="1"/>
              </p:cNvSpPr>
              <p:nvPr/>
            </p:nvSpPr>
            <p:spPr bwMode="auto">
              <a:xfrm flipH="1" flipV="1">
                <a:off x="3952" y="3550"/>
                <a:ext cx="0" cy="25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4" name="Line 56"/>
              <p:cNvSpPr>
                <a:spLocks noChangeShapeType="1"/>
              </p:cNvSpPr>
              <p:nvPr/>
            </p:nvSpPr>
            <p:spPr bwMode="auto">
              <a:xfrm flipH="1" flipV="1">
                <a:off x="3328" y="3454"/>
                <a:ext cx="104" cy="34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5" name="Line 57"/>
              <p:cNvSpPr>
                <a:spLocks noChangeShapeType="1"/>
              </p:cNvSpPr>
              <p:nvPr/>
            </p:nvSpPr>
            <p:spPr bwMode="auto">
              <a:xfrm flipH="1">
                <a:off x="2964" y="2802"/>
                <a:ext cx="98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06" name="Text Box 58"/>
              <p:cNvSpPr txBox="1">
                <a:spLocks noChangeArrowheads="1"/>
              </p:cNvSpPr>
              <p:nvPr/>
            </p:nvSpPr>
            <p:spPr bwMode="auto">
              <a:xfrm>
                <a:off x="2964" y="2814"/>
                <a:ext cx="3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VME</a:t>
                </a:r>
              </a:p>
            </p:txBody>
          </p:sp>
          <p:sp>
            <p:nvSpPr>
              <p:cNvPr id="283707" name="Text Box 59"/>
              <p:cNvSpPr txBox="1">
                <a:spLocks noChangeArrowheads="1"/>
              </p:cNvSpPr>
              <p:nvPr/>
            </p:nvSpPr>
            <p:spPr bwMode="auto">
              <a:xfrm>
                <a:off x="2912" y="2552"/>
                <a:ext cx="972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 i="1">
                    <a:cs typeface="ＭＳ Ｐゴシック" charset="0"/>
                  </a:rPr>
                  <a:t>Data of events accepted</a:t>
                </a:r>
              </a:p>
              <a:p>
                <a:r>
                  <a:rPr lang="en-US" sz="1000" b="0" i="1">
                    <a:cs typeface="ＭＳ Ｐゴシック" charset="0"/>
                  </a:rPr>
                  <a:t>by first-level trigger</a:t>
                </a:r>
                <a:endParaRPr lang="en-US" sz="1000" b="0">
                  <a:cs typeface="ＭＳ Ｐゴシック" charset="0"/>
                </a:endParaRPr>
              </a:p>
            </p:txBody>
          </p:sp>
          <p:sp>
            <p:nvSpPr>
              <p:cNvPr id="283708" name="Line 60"/>
              <p:cNvSpPr>
                <a:spLocks noChangeShapeType="1"/>
              </p:cNvSpPr>
              <p:nvPr/>
            </p:nvSpPr>
            <p:spPr bwMode="auto">
              <a:xfrm flipV="1">
                <a:off x="4004" y="2552"/>
                <a:ext cx="0" cy="1248"/>
              </a:xfrm>
              <a:prstGeom prst="line">
                <a:avLst/>
              </a:prstGeom>
              <a:noFill/>
              <a:ln w="12700">
                <a:solidFill>
                  <a:srgbClr val="80004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09" name="Group 61"/>
          <p:cNvGrpSpPr>
            <a:grpSpLocks/>
          </p:cNvGrpSpPr>
          <p:nvPr/>
        </p:nvGrpSpPr>
        <p:grpSpPr bwMode="auto">
          <a:xfrm>
            <a:off x="1752600" y="4051300"/>
            <a:ext cx="4214813" cy="2622550"/>
            <a:chOff x="1196" y="2552"/>
            <a:chExt cx="2876" cy="1652"/>
          </a:xfrm>
        </p:grpSpPr>
        <p:sp>
          <p:nvSpPr>
            <p:cNvPr id="283710" name="AutoShape 62"/>
            <p:cNvSpPr>
              <a:spLocks noChangeArrowheads="1"/>
            </p:cNvSpPr>
            <p:nvPr/>
          </p:nvSpPr>
          <p:spPr bwMode="auto">
            <a:xfrm>
              <a:off x="1270" y="3896"/>
              <a:ext cx="468" cy="240"/>
            </a:xfrm>
            <a:prstGeom prst="leftArrow">
              <a:avLst>
                <a:gd name="adj1" fmla="val 50000"/>
                <a:gd name="adj2" fmla="val 48750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kumimoji="1" lang="en-US" sz="1600" b="0">
                <a:solidFill>
                  <a:schemeClr val="accent2"/>
                </a:solidFill>
                <a:latin typeface="Times New Roman" charset="0"/>
              </a:endParaRPr>
            </a:p>
          </p:txBody>
        </p:sp>
        <p:grpSp>
          <p:nvGrpSpPr>
            <p:cNvPr id="283711" name="Group 63"/>
            <p:cNvGrpSpPr>
              <a:grpSpLocks/>
            </p:cNvGrpSpPr>
            <p:nvPr/>
          </p:nvGrpSpPr>
          <p:grpSpPr bwMode="auto">
            <a:xfrm>
              <a:off x="1196" y="2552"/>
              <a:ext cx="2876" cy="1652"/>
              <a:chOff x="1196" y="2552"/>
              <a:chExt cx="2876" cy="1652"/>
            </a:xfrm>
          </p:grpSpPr>
          <p:sp>
            <p:nvSpPr>
              <p:cNvPr id="283712" name="Rectangle 64"/>
              <p:cNvSpPr>
                <a:spLocks noChangeArrowheads="1"/>
              </p:cNvSpPr>
              <p:nvPr/>
            </p:nvSpPr>
            <p:spPr bwMode="auto">
              <a:xfrm>
                <a:off x="2028" y="2984"/>
                <a:ext cx="624" cy="528"/>
              </a:xfrm>
              <a:prstGeom prst="rect">
                <a:avLst/>
              </a:prstGeom>
              <a:solidFill>
                <a:srgbClr val="FFF2E4"/>
              </a:solidFill>
              <a:ln w="19050">
                <a:solidFill>
                  <a:schemeClr val="hlink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Read-Out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Subsystems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(</a:t>
                </a:r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ROS</a:t>
                </a:r>
                <a:r>
                  <a:rPr lang="en-US" sz="1200" b="0">
                    <a:cs typeface="ＭＳ Ｐゴシック" charset="0"/>
                  </a:rPr>
                  <a:t>s</a:t>
                </a:r>
                <a:r>
                  <a:rPr lang="en-US" sz="1000" b="0">
                    <a:cs typeface="ＭＳ Ｐゴシック" charset="0"/>
                  </a:rPr>
                  <a:t>)</a:t>
                </a:r>
                <a:endParaRPr lang="en-US" sz="1200" b="0">
                  <a:cs typeface="ＭＳ Ｐゴシック" charset="0"/>
                </a:endParaRPr>
              </a:p>
            </p:txBody>
          </p:sp>
          <p:sp>
            <p:nvSpPr>
              <p:cNvPr id="283713" name="Line 65"/>
              <p:cNvSpPr>
                <a:spLocks noChangeShapeType="1"/>
              </p:cNvSpPr>
              <p:nvPr/>
            </p:nvSpPr>
            <p:spPr bwMode="auto">
              <a:xfrm rot="16200000" flipV="1">
                <a:off x="2807" y="327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4" name="Line 66"/>
              <p:cNvSpPr>
                <a:spLocks noChangeShapeType="1"/>
              </p:cNvSpPr>
              <p:nvPr/>
            </p:nvSpPr>
            <p:spPr bwMode="auto">
              <a:xfrm rot="16200000" flipV="1">
                <a:off x="2807" y="322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5" name="Line 67"/>
              <p:cNvSpPr>
                <a:spLocks noChangeShapeType="1"/>
              </p:cNvSpPr>
              <p:nvPr/>
            </p:nvSpPr>
            <p:spPr bwMode="auto">
              <a:xfrm rot="16200000" flipV="1">
                <a:off x="2807" y="317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6" name="Line 68"/>
              <p:cNvSpPr>
                <a:spLocks noChangeShapeType="1"/>
              </p:cNvSpPr>
              <p:nvPr/>
            </p:nvSpPr>
            <p:spPr bwMode="auto">
              <a:xfrm rot="16200000" flipV="1">
                <a:off x="2807" y="313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7" name="Line 69"/>
              <p:cNvSpPr>
                <a:spLocks noChangeShapeType="1"/>
              </p:cNvSpPr>
              <p:nvPr/>
            </p:nvSpPr>
            <p:spPr bwMode="auto">
              <a:xfrm rot="16200000" flipV="1">
                <a:off x="2808" y="3084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8" name="Line 70"/>
              <p:cNvSpPr>
                <a:spLocks noChangeShapeType="1"/>
              </p:cNvSpPr>
              <p:nvPr/>
            </p:nvSpPr>
            <p:spPr bwMode="auto">
              <a:xfrm rot="16200000" flipV="1">
                <a:off x="2807" y="3035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19" name="Line 71"/>
              <p:cNvSpPr>
                <a:spLocks noChangeShapeType="1"/>
              </p:cNvSpPr>
              <p:nvPr/>
            </p:nvSpPr>
            <p:spPr bwMode="auto">
              <a:xfrm rot="16200000" flipV="1">
                <a:off x="2807" y="2987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0" name="Line 72"/>
              <p:cNvSpPr>
                <a:spLocks noChangeShapeType="1"/>
              </p:cNvSpPr>
              <p:nvPr/>
            </p:nvSpPr>
            <p:spPr bwMode="auto">
              <a:xfrm rot="16200000" flipV="1">
                <a:off x="2807" y="2939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1" name="Line 73"/>
              <p:cNvSpPr>
                <a:spLocks noChangeShapeType="1"/>
              </p:cNvSpPr>
              <p:nvPr/>
            </p:nvSpPr>
            <p:spPr bwMode="auto">
              <a:xfrm rot="16200000" flipV="1">
                <a:off x="2807" y="2891"/>
                <a:ext cx="0" cy="31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2" name="Text Box 74"/>
              <p:cNvSpPr txBox="1">
                <a:spLocks noChangeArrowheads="1"/>
              </p:cNvSpPr>
              <p:nvPr/>
            </p:nvSpPr>
            <p:spPr bwMode="auto">
              <a:xfrm>
                <a:off x="1463" y="2552"/>
                <a:ext cx="52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solidFill>
                      <a:srgbClr val="800040"/>
                    </a:solidFill>
                    <a:cs typeface="ＭＳ Ｐゴシック" charset="0"/>
                  </a:rPr>
                  <a:t>USA15</a:t>
                </a:r>
              </a:p>
            </p:txBody>
          </p:sp>
          <p:sp>
            <p:nvSpPr>
              <p:cNvPr id="283723" name="Text Box 75"/>
              <p:cNvSpPr txBox="1">
                <a:spLocks noChangeArrowheads="1"/>
              </p:cNvSpPr>
              <p:nvPr/>
            </p:nvSpPr>
            <p:spPr bwMode="auto">
              <a:xfrm>
                <a:off x="2648" y="2623"/>
                <a:ext cx="333" cy="4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1600</a:t>
                </a:r>
              </a:p>
              <a:p>
                <a:r>
                  <a:rPr lang="en-US" sz="1000" b="0">
                    <a:cs typeface="ＭＳ Ｐゴシック" charset="0"/>
                  </a:rPr>
                  <a:t>Read-</a:t>
                </a:r>
              </a:p>
              <a:p>
                <a:r>
                  <a:rPr lang="en-US" sz="1000" b="0">
                    <a:cs typeface="ＭＳ Ｐゴシック" charset="0"/>
                  </a:rPr>
                  <a:t>Out</a:t>
                </a:r>
              </a:p>
              <a:p>
                <a:r>
                  <a:rPr lang="en-US" sz="1000" b="0">
                    <a:cs typeface="ＭＳ Ｐゴシック" charset="0"/>
                  </a:rPr>
                  <a:t>Links</a:t>
                </a:r>
              </a:p>
            </p:txBody>
          </p:sp>
          <p:sp>
            <p:nvSpPr>
              <p:cNvPr id="283724" name="Rectangle 76"/>
              <p:cNvSpPr>
                <a:spLocks noChangeArrowheads="1"/>
              </p:cNvSpPr>
              <p:nvPr/>
            </p:nvSpPr>
            <p:spPr bwMode="auto">
              <a:xfrm>
                <a:off x="1196" y="3358"/>
                <a:ext cx="364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000" b="0">
                    <a:cs typeface="ＭＳ Ｐゴシック" charset="0"/>
                  </a:rPr>
                  <a:t>RoI</a:t>
                </a:r>
              </a:p>
              <a:p>
                <a:pPr algn="ctr"/>
                <a:r>
                  <a:rPr lang="en-US" sz="1000" b="0">
                    <a:cs typeface="ＭＳ Ｐゴシック" charset="0"/>
                  </a:rPr>
                  <a:t>Builder</a:t>
                </a:r>
                <a:endParaRPr lang="en-US" sz="2400" b="0">
                  <a:cs typeface="ＭＳ Ｐゴシック" charset="0"/>
                </a:endParaRPr>
              </a:p>
            </p:txBody>
          </p:sp>
          <p:sp>
            <p:nvSpPr>
              <p:cNvPr id="283725" name="Line 77"/>
              <p:cNvSpPr>
                <a:spLocks noChangeShapeType="1"/>
              </p:cNvSpPr>
              <p:nvPr/>
            </p:nvSpPr>
            <p:spPr bwMode="auto">
              <a:xfrm flipH="1">
                <a:off x="1560" y="3550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6" name="Line 78"/>
              <p:cNvSpPr>
                <a:spLocks noChangeShapeType="1"/>
              </p:cNvSpPr>
              <p:nvPr/>
            </p:nvSpPr>
            <p:spPr bwMode="auto">
              <a:xfrm flipH="1">
                <a:off x="1560" y="3598"/>
                <a:ext cx="1924" cy="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27" name="Text Box 79"/>
              <p:cNvSpPr txBox="1">
                <a:spLocks noChangeArrowheads="1"/>
              </p:cNvSpPr>
              <p:nvPr/>
            </p:nvSpPr>
            <p:spPr bwMode="auto">
              <a:xfrm>
                <a:off x="1850" y="2696"/>
                <a:ext cx="331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200" b="0">
                    <a:cs typeface="ＭＳ Ｐゴシック" charset="0"/>
                  </a:rPr>
                  <a:t>~150</a:t>
                </a:r>
              </a:p>
              <a:p>
                <a:r>
                  <a:rPr lang="en-US" sz="1200" b="0">
                    <a:cs typeface="ＭＳ Ｐゴシック" charset="0"/>
                  </a:rPr>
                  <a:t>PCs</a:t>
                </a:r>
              </a:p>
            </p:txBody>
          </p:sp>
          <p:sp>
            <p:nvSpPr>
              <p:cNvPr id="283728" name="Text Box 80"/>
              <p:cNvSpPr txBox="1">
                <a:spLocks noChangeArrowheads="1"/>
              </p:cNvSpPr>
              <p:nvPr/>
            </p:nvSpPr>
            <p:spPr bwMode="auto">
              <a:xfrm>
                <a:off x="1763" y="3800"/>
                <a:ext cx="2309" cy="4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b="0">
                    <a:cs typeface="ＭＳ Ｐゴシック" charset="0"/>
                  </a:rPr>
                  <a:t>Event data </a:t>
                </a:r>
                <a:r>
                  <a:rPr lang="en-US">
                    <a:cs typeface="ＭＳ Ｐゴシック" charset="0"/>
                  </a:rPr>
                  <a:t>pushed</a:t>
                </a:r>
                <a:r>
                  <a:rPr lang="en-US" b="0">
                    <a:cs typeface="ＭＳ Ｐゴシック" charset="0"/>
                  </a:rPr>
                  <a:t> @ ≤ 100 kHz, </a:t>
                </a:r>
              </a:p>
              <a:p>
                <a:r>
                  <a:rPr lang="en-US" b="0">
                    <a:cs typeface="ＭＳ Ｐゴシック" charset="0"/>
                  </a:rPr>
                  <a:t>1600 fragments of ~ 1 kByte each</a:t>
                </a:r>
              </a:p>
            </p:txBody>
          </p:sp>
        </p:grpSp>
      </p:grpSp>
      <p:grpSp>
        <p:nvGrpSpPr>
          <p:cNvPr id="283729" name="Group 81"/>
          <p:cNvGrpSpPr>
            <a:grpSpLocks/>
          </p:cNvGrpSpPr>
          <p:nvPr/>
        </p:nvGrpSpPr>
        <p:grpSpPr bwMode="auto">
          <a:xfrm>
            <a:off x="1600200" y="2228850"/>
            <a:ext cx="4191000" cy="3825875"/>
            <a:chOff x="1092" y="1404"/>
            <a:chExt cx="2860" cy="2410"/>
          </a:xfrm>
        </p:grpSpPr>
        <p:sp>
          <p:nvSpPr>
            <p:cNvPr id="283730" name="Text Box 82"/>
            <p:cNvSpPr txBox="1">
              <a:spLocks noChangeArrowheads="1"/>
            </p:cNvSpPr>
            <p:nvPr/>
          </p:nvSpPr>
          <p:spPr bwMode="auto">
            <a:xfrm>
              <a:off x="1612" y="3656"/>
              <a:ext cx="114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000" b="0">
                  <a:cs typeface="ＭＳ Ｐゴシック" charset="0"/>
                </a:rPr>
                <a:t>Timing Trigger Control (TTC)</a:t>
              </a:r>
            </a:p>
          </p:txBody>
        </p:sp>
        <p:grpSp>
          <p:nvGrpSpPr>
            <p:cNvPr id="283731" name="Group 83"/>
            <p:cNvGrpSpPr>
              <a:grpSpLocks/>
            </p:cNvGrpSpPr>
            <p:nvPr/>
          </p:nvGrpSpPr>
          <p:grpSpPr bwMode="auto">
            <a:xfrm>
              <a:off x="1092" y="1404"/>
              <a:ext cx="2860" cy="2410"/>
              <a:chOff x="1092" y="1404"/>
              <a:chExt cx="2860" cy="2410"/>
            </a:xfrm>
          </p:grpSpPr>
          <p:sp>
            <p:nvSpPr>
              <p:cNvPr id="283732" name="Line 84"/>
              <p:cNvSpPr>
                <a:spLocks noChangeShapeType="1"/>
              </p:cNvSpPr>
              <p:nvPr/>
            </p:nvSpPr>
            <p:spPr bwMode="auto">
              <a:xfrm flipV="1">
                <a:off x="1092" y="1491"/>
                <a:ext cx="0" cy="2323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3" name="Line 85"/>
              <p:cNvSpPr>
                <a:spLocks noChangeShapeType="1"/>
              </p:cNvSpPr>
              <p:nvPr/>
            </p:nvSpPr>
            <p:spPr bwMode="auto">
              <a:xfrm flipV="1">
                <a:off x="1092" y="345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4" name="Line 86"/>
              <p:cNvSpPr>
                <a:spLocks noChangeShapeType="1"/>
              </p:cNvSpPr>
              <p:nvPr/>
            </p:nvSpPr>
            <p:spPr bwMode="auto">
              <a:xfrm flipV="1">
                <a:off x="1092" y="3800"/>
                <a:ext cx="2860" cy="10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35" name="Line 87"/>
              <p:cNvSpPr>
                <a:spLocks noChangeShapeType="1"/>
              </p:cNvSpPr>
              <p:nvPr/>
            </p:nvSpPr>
            <p:spPr bwMode="auto">
              <a:xfrm flipV="1">
                <a:off x="1092" y="1404"/>
                <a:ext cx="104" cy="96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3736" name="Group 88"/>
          <p:cNvGrpSpPr>
            <a:grpSpLocks/>
          </p:cNvGrpSpPr>
          <p:nvPr/>
        </p:nvGrpSpPr>
        <p:grpSpPr bwMode="auto">
          <a:xfrm>
            <a:off x="1447800" y="1771650"/>
            <a:ext cx="1524000" cy="457200"/>
            <a:chOff x="988" y="1116"/>
            <a:chExt cx="1040" cy="288"/>
          </a:xfrm>
        </p:grpSpPr>
        <p:sp>
          <p:nvSpPr>
            <p:cNvPr id="283737" name="Rectangle 89"/>
            <p:cNvSpPr>
              <a:spLocks noChangeArrowheads="1"/>
            </p:cNvSpPr>
            <p:nvPr/>
          </p:nvSpPr>
          <p:spPr bwMode="auto">
            <a:xfrm>
              <a:off x="988" y="1116"/>
              <a:ext cx="364" cy="288"/>
            </a:xfrm>
            <a:prstGeom prst="rect">
              <a:avLst/>
            </a:prstGeom>
            <a:solidFill>
              <a:srgbClr val="FFF2E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DataFlow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Manager</a:t>
              </a:r>
              <a:endParaRPr lang="en-US" sz="2400" b="0">
                <a:cs typeface="ＭＳ Ｐゴシック" charset="0"/>
              </a:endParaRPr>
            </a:p>
          </p:txBody>
        </p:sp>
        <p:sp>
          <p:nvSpPr>
            <p:cNvPr id="283738" name="Line 90"/>
            <p:cNvSpPr>
              <a:spLocks noChangeShapeType="1"/>
            </p:cNvSpPr>
            <p:nvPr/>
          </p:nvSpPr>
          <p:spPr bwMode="auto">
            <a:xfrm>
              <a:off x="1352" y="1371"/>
              <a:ext cx="676" cy="0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3739" name="Group 91"/>
          <p:cNvGrpSpPr>
            <a:grpSpLocks/>
          </p:cNvGrpSpPr>
          <p:nvPr/>
        </p:nvGrpSpPr>
        <p:grpSpPr bwMode="auto">
          <a:xfrm>
            <a:off x="2209800" y="704850"/>
            <a:ext cx="762000" cy="1371600"/>
            <a:chOff x="1508" y="444"/>
            <a:chExt cx="520" cy="864"/>
          </a:xfrm>
        </p:grpSpPr>
        <p:sp>
          <p:nvSpPr>
            <p:cNvPr id="283740" name="Rectangle 92"/>
            <p:cNvSpPr>
              <a:spLocks noChangeArrowheads="1"/>
            </p:cNvSpPr>
            <p:nvPr/>
          </p:nvSpPr>
          <p:spPr bwMode="auto">
            <a:xfrm>
              <a:off x="1560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Filter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(EF)</a:t>
              </a:r>
            </a:p>
          </p:txBody>
        </p:sp>
        <p:sp>
          <p:nvSpPr>
            <p:cNvPr id="283741" name="Line 93"/>
            <p:cNvSpPr>
              <a:spLocks noChangeShapeType="1"/>
            </p:cNvSpPr>
            <p:nvPr/>
          </p:nvSpPr>
          <p:spPr bwMode="auto">
            <a:xfrm flipV="1">
              <a:off x="1924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2" name="Line 94"/>
            <p:cNvSpPr>
              <a:spLocks noChangeShapeType="1"/>
            </p:cNvSpPr>
            <p:nvPr/>
          </p:nvSpPr>
          <p:spPr bwMode="auto">
            <a:xfrm flipV="1">
              <a:off x="1924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3" name="Line 95"/>
            <p:cNvSpPr>
              <a:spLocks noChangeShapeType="1"/>
            </p:cNvSpPr>
            <p:nvPr/>
          </p:nvSpPr>
          <p:spPr bwMode="auto">
            <a:xfrm flipV="1">
              <a:off x="161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4" name="Text Box 96"/>
            <p:cNvSpPr txBox="1">
              <a:spLocks noChangeArrowheads="1"/>
            </p:cNvSpPr>
            <p:nvPr/>
          </p:nvSpPr>
          <p:spPr bwMode="auto">
            <a:xfrm>
              <a:off x="1508" y="444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~1600</a:t>
              </a:r>
            </a:p>
          </p:txBody>
        </p:sp>
        <p:sp>
          <p:nvSpPr>
            <p:cNvPr id="283745" name="Rectangle 97"/>
            <p:cNvSpPr>
              <a:spLocks noChangeArrowheads="1"/>
            </p:cNvSpPr>
            <p:nvPr/>
          </p:nvSpPr>
          <p:spPr bwMode="auto">
            <a:xfrm>
              <a:off x="1560" y="1116"/>
              <a:ext cx="364" cy="19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900" b="0">
                  <a:cs typeface="ＭＳ Ｐゴシック" charset="0"/>
                </a:rPr>
                <a:t>Network </a:t>
              </a:r>
            </a:p>
            <a:p>
              <a:pPr algn="ctr"/>
              <a:r>
                <a:rPr lang="en-US" sz="900" b="0">
                  <a:cs typeface="ＭＳ Ｐゴシック" charset="0"/>
                </a:rPr>
                <a:t>switches</a:t>
              </a:r>
              <a:endParaRPr lang="en-US" sz="1200" b="0">
                <a:cs typeface="ＭＳ Ｐゴシック" charset="0"/>
              </a:endParaRPr>
            </a:p>
          </p:txBody>
        </p:sp>
        <p:sp>
          <p:nvSpPr>
            <p:cNvPr id="283746" name="Line 98"/>
            <p:cNvSpPr>
              <a:spLocks noChangeShapeType="1"/>
            </p:cNvSpPr>
            <p:nvPr/>
          </p:nvSpPr>
          <p:spPr bwMode="auto">
            <a:xfrm flipV="1">
              <a:off x="1664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7" name="Line 99"/>
            <p:cNvSpPr>
              <a:spLocks noChangeShapeType="1"/>
            </p:cNvSpPr>
            <p:nvPr/>
          </p:nvSpPr>
          <p:spPr bwMode="auto">
            <a:xfrm flipV="1">
              <a:off x="1716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8" name="Line 100"/>
            <p:cNvSpPr>
              <a:spLocks noChangeShapeType="1"/>
            </p:cNvSpPr>
            <p:nvPr/>
          </p:nvSpPr>
          <p:spPr bwMode="auto">
            <a:xfrm flipV="1">
              <a:off x="1768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49" name="Line 101"/>
            <p:cNvSpPr>
              <a:spLocks noChangeShapeType="1"/>
            </p:cNvSpPr>
            <p:nvPr/>
          </p:nvSpPr>
          <p:spPr bwMode="auto">
            <a:xfrm flipV="1">
              <a:off x="1820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0" name="Line 102"/>
            <p:cNvSpPr>
              <a:spLocks noChangeShapeType="1"/>
            </p:cNvSpPr>
            <p:nvPr/>
          </p:nvSpPr>
          <p:spPr bwMode="auto">
            <a:xfrm flipV="1">
              <a:off x="1872" y="1020"/>
              <a:ext cx="0" cy="9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1" name="Line 103"/>
            <p:cNvSpPr>
              <a:spLocks noChangeShapeType="1"/>
            </p:cNvSpPr>
            <p:nvPr/>
          </p:nvSpPr>
          <p:spPr bwMode="auto">
            <a:xfrm flipV="1">
              <a:off x="1924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3752" name="Text Box 104"/>
          <p:cNvSpPr txBox="1">
            <a:spLocks noChangeArrowheads="1"/>
          </p:cNvSpPr>
          <p:nvPr/>
        </p:nvSpPr>
        <p:spPr bwMode="auto">
          <a:xfrm>
            <a:off x="127000" y="3295650"/>
            <a:ext cx="13620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0">
                <a:cs typeface="ＭＳ Ｐゴシック" charset="0"/>
              </a:rPr>
              <a:t>Event data </a:t>
            </a:r>
          </a:p>
          <a:p>
            <a:r>
              <a:rPr lang="en-US" sz="1600">
                <a:cs typeface="ＭＳ Ｐゴシック" charset="0"/>
              </a:rPr>
              <a:t>pulled</a:t>
            </a:r>
            <a:r>
              <a:rPr lang="en-US" sz="1600" b="0">
                <a:cs typeface="ＭＳ Ｐゴシック" charset="0"/>
              </a:rPr>
              <a:t>:</a:t>
            </a:r>
          </a:p>
          <a:p>
            <a:r>
              <a:rPr lang="en-US" sz="1600" b="0">
                <a:cs typeface="ＭＳ Ｐゴシック" charset="0"/>
              </a:rPr>
              <a:t>partial events </a:t>
            </a:r>
          </a:p>
          <a:p>
            <a:r>
              <a:rPr lang="en-US" sz="1600" b="0">
                <a:cs typeface="ＭＳ Ｐゴシック" charset="0"/>
              </a:rPr>
              <a:t>@ ≤ 100 kHz, </a:t>
            </a:r>
          </a:p>
          <a:p>
            <a:r>
              <a:rPr lang="en-US" sz="1600" b="0">
                <a:cs typeface="ＭＳ Ｐゴシック" charset="0"/>
              </a:rPr>
              <a:t>full events </a:t>
            </a:r>
          </a:p>
          <a:p>
            <a:r>
              <a:rPr lang="en-US" sz="1600" b="0">
                <a:cs typeface="ＭＳ Ｐゴシック" charset="0"/>
              </a:rPr>
              <a:t>@ ~ 3 kHz</a:t>
            </a:r>
          </a:p>
          <a:p>
            <a:endParaRPr lang="en-US" sz="1600" b="0">
              <a:cs typeface="ＭＳ Ｐゴシック" charset="0"/>
            </a:endParaRPr>
          </a:p>
        </p:txBody>
      </p:sp>
      <p:sp>
        <p:nvSpPr>
          <p:cNvPr id="283753" name="AutoShape 105"/>
          <p:cNvSpPr>
            <a:spLocks noChangeArrowheads="1"/>
          </p:cNvSpPr>
          <p:nvPr/>
        </p:nvSpPr>
        <p:spPr bwMode="auto">
          <a:xfrm rot="5400000">
            <a:off x="381000" y="2686050"/>
            <a:ext cx="685800" cy="381000"/>
          </a:xfrm>
          <a:prstGeom prst="leftArrow">
            <a:avLst>
              <a:gd name="adj1" fmla="val 50000"/>
              <a:gd name="adj2" fmla="val 4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54" name="Group 106"/>
          <p:cNvGrpSpPr>
            <a:grpSpLocks/>
          </p:cNvGrpSpPr>
          <p:nvPr/>
        </p:nvGrpSpPr>
        <p:grpSpPr bwMode="auto">
          <a:xfrm>
            <a:off x="228600" y="400050"/>
            <a:ext cx="3733800" cy="1203325"/>
            <a:chOff x="156" y="252"/>
            <a:chExt cx="2548" cy="758"/>
          </a:xfrm>
        </p:grpSpPr>
        <p:sp>
          <p:nvSpPr>
            <p:cNvPr id="283755" name="Text Box 107"/>
            <p:cNvSpPr txBox="1">
              <a:spLocks noChangeArrowheads="1"/>
            </p:cNvSpPr>
            <p:nvPr/>
          </p:nvSpPr>
          <p:spPr bwMode="auto">
            <a:xfrm>
              <a:off x="936" y="252"/>
              <a:ext cx="449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800040"/>
                  </a:solidFill>
                  <a:cs typeface="ＭＳ Ｐゴシック" charset="0"/>
                </a:rPr>
                <a:t>SDX1</a:t>
              </a:r>
            </a:p>
          </p:txBody>
        </p:sp>
        <p:sp>
          <p:nvSpPr>
            <p:cNvPr id="283756" name="Text Box 108"/>
            <p:cNvSpPr txBox="1">
              <a:spLocks noChangeArrowheads="1"/>
            </p:cNvSpPr>
            <p:nvPr/>
          </p:nvSpPr>
          <p:spPr bwMode="auto">
            <a:xfrm>
              <a:off x="1456" y="297"/>
              <a:ext cx="10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dual-CPU nodes</a:t>
              </a:r>
            </a:p>
          </p:txBody>
        </p:sp>
        <p:sp>
          <p:nvSpPr>
            <p:cNvPr id="283757" name="Line 109"/>
            <p:cNvSpPr>
              <a:spLocks noChangeShapeType="1"/>
            </p:cNvSpPr>
            <p:nvPr/>
          </p:nvSpPr>
          <p:spPr bwMode="auto">
            <a:xfrm flipV="1">
              <a:off x="1196" y="464"/>
              <a:ext cx="14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8" name="Line 110"/>
            <p:cNvSpPr>
              <a:spLocks noChangeShapeType="1"/>
            </p:cNvSpPr>
            <p:nvPr/>
          </p:nvSpPr>
          <p:spPr bwMode="auto">
            <a:xfrm>
              <a:off x="2652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59" name="Line 111"/>
            <p:cNvSpPr>
              <a:spLocks noChangeShapeType="1"/>
            </p:cNvSpPr>
            <p:nvPr/>
          </p:nvSpPr>
          <p:spPr bwMode="auto">
            <a:xfrm flipH="1">
              <a:off x="1144" y="464"/>
              <a:ext cx="5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3760" name="Group 112"/>
            <p:cNvGrpSpPr>
              <a:grpSpLocks/>
            </p:cNvGrpSpPr>
            <p:nvPr/>
          </p:nvGrpSpPr>
          <p:grpSpPr bwMode="auto">
            <a:xfrm>
              <a:off x="156" y="316"/>
              <a:ext cx="952" cy="694"/>
              <a:chOff x="156" y="316"/>
              <a:chExt cx="952" cy="694"/>
            </a:xfrm>
          </p:grpSpPr>
          <p:sp>
            <p:nvSpPr>
              <p:cNvPr id="283761" name="Text Box 113"/>
              <p:cNvSpPr txBox="1">
                <a:spLocks noChangeArrowheads="1"/>
              </p:cNvSpPr>
              <p:nvPr/>
            </p:nvSpPr>
            <p:spPr bwMode="auto">
              <a:xfrm>
                <a:off x="162" y="316"/>
                <a:ext cx="624" cy="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CERN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computer </a:t>
                </a:r>
              </a:p>
              <a:p>
                <a:r>
                  <a:rPr lang="en-US" sz="1200">
                    <a:solidFill>
                      <a:srgbClr val="FF0000"/>
                    </a:solidFill>
                    <a:cs typeface="ＭＳ Ｐゴシック" charset="0"/>
                  </a:rPr>
                  <a:t>centre</a:t>
                </a:r>
              </a:p>
            </p:txBody>
          </p:sp>
          <p:sp>
            <p:nvSpPr>
              <p:cNvPr id="283762" name="Text Box 114"/>
              <p:cNvSpPr txBox="1">
                <a:spLocks noChangeArrowheads="1"/>
              </p:cNvSpPr>
              <p:nvPr/>
            </p:nvSpPr>
            <p:spPr bwMode="auto">
              <a:xfrm>
                <a:off x="608" y="598"/>
                <a:ext cx="500" cy="2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000" b="0">
                    <a:cs typeface="ＭＳ Ｐゴシック" charset="0"/>
                  </a:rPr>
                  <a:t>Event rate </a:t>
                </a:r>
              </a:p>
              <a:p>
                <a:r>
                  <a:rPr lang="en-US" sz="1000" b="0">
                    <a:cs typeface="ＭＳ Ｐゴシック" charset="0"/>
                  </a:rPr>
                  <a:t>~ 200 Hz</a:t>
                </a:r>
              </a:p>
            </p:txBody>
          </p:sp>
          <p:sp>
            <p:nvSpPr>
              <p:cNvPr id="283763" name="Line 115"/>
              <p:cNvSpPr>
                <a:spLocks noChangeShapeType="1"/>
              </p:cNvSpPr>
              <p:nvPr/>
            </p:nvSpPr>
            <p:spPr bwMode="auto">
              <a:xfrm flipH="1">
                <a:off x="624" y="853"/>
                <a:ext cx="468" cy="0"/>
              </a:xfrm>
              <a:prstGeom prst="line">
                <a:avLst/>
              </a:prstGeom>
              <a:noFill/>
              <a:ln w="28575">
                <a:solidFill>
                  <a:srgbClr val="333399"/>
                </a:solidFill>
                <a:round/>
                <a:headEnd type="triangl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764" name="Rectangle 116"/>
              <p:cNvSpPr>
                <a:spLocks noChangeArrowheads="1"/>
              </p:cNvSpPr>
              <p:nvPr/>
            </p:nvSpPr>
            <p:spPr bwMode="auto">
              <a:xfrm>
                <a:off x="156" y="722"/>
                <a:ext cx="468" cy="288"/>
              </a:xfrm>
              <a:prstGeom prst="rect">
                <a:avLst/>
              </a:prstGeom>
              <a:solidFill>
                <a:srgbClr val="FFF2E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200" b="0">
                    <a:cs typeface="ＭＳ Ｐゴシック" charset="0"/>
                  </a:rPr>
                  <a:t>Data </a:t>
                </a:r>
              </a:p>
              <a:p>
                <a:pPr algn="ctr"/>
                <a:r>
                  <a:rPr lang="en-US" sz="1200" b="0">
                    <a:cs typeface="ＭＳ Ｐゴシック" charset="0"/>
                  </a:rPr>
                  <a:t>storage</a:t>
                </a:r>
              </a:p>
            </p:txBody>
          </p:sp>
        </p:grpSp>
      </p:grpSp>
      <p:grpSp>
        <p:nvGrpSpPr>
          <p:cNvPr id="283765" name="Group 117"/>
          <p:cNvGrpSpPr>
            <a:grpSpLocks/>
          </p:cNvGrpSpPr>
          <p:nvPr/>
        </p:nvGrpSpPr>
        <p:grpSpPr bwMode="auto">
          <a:xfrm>
            <a:off x="1600200" y="704850"/>
            <a:ext cx="685800" cy="1219200"/>
            <a:chOff x="1092" y="444"/>
            <a:chExt cx="468" cy="768"/>
          </a:xfrm>
        </p:grpSpPr>
        <p:sp>
          <p:nvSpPr>
            <p:cNvPr id="283766" name="Text Box 118"/>
            <p:cNvSpPr txBox="1">
              <a:spLocks noChangeArrowheads="1"/>
            </p:cNvSpPr>
            <p:nvPr/>
          </p:nvSpPr>
          <p:spPr bwMode="auto">
            <a:xfrm>
              <a:off x="1198" y="444"/>
              <a:ext cx="16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6</a:t>
              </a:r>
            </a:p>
          </p:txBody>
        </p:sp>
        <p:sp>
          <p:nvSpPr>
            <p:cNvPr id="283767" name="Line 119"/>
            <p:cNvSpPr>
              <a:spLocks noChangeShapeType="1"/>
            </p:cNvSpPr>
            <p:nvPr/>
          </p:nvSpPr>
          <p:spPr bwMode="auto">
            <a:xfrm>
              <a:off x="1456" y="972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8" name="Line 120"/>
            <p:cNvSpPr>
              <a:spLocks noChangeShapeType="1"/>
            </p:cNvSpPr>
            <p:nvPr/>
          </p:nvSpPr>
          <p:spPr bwMode="auto">
            <a:xfrm>
              <a:off x="1456" y="1020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69" name="Line 121"/>
            <p:cNvSpPr>
              <a:spLocks noChangeShapeType="1"/>
            </p:cNvSpPr>
            <p:nvPr/>
          </p:nvSpPr>
          <p:spPr bwMode="auto">
            <a:xfrm>
              <a:off x="1456" y="924"/>
              <a:ext cx="104" cy="192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0" name="Rectangle 122"/>
            <p:cNvSpPr>
              <a:spLocks noChangeArrowheads="1"/>
            </p:cNvSpPr>
            <p:nvPr/>
          </p:nvSpPr>
          <p:spPr bwMode="auto">
            <a:xfrm>
              <a:off x="1092" y="588"/>
              <a:ext cx="364" cy="432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Local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Storage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Outputs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SFO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sp>
        <p:nvSpPr>
          <p:cNvPr id="283771" name="Line 123"/>
          <p:cNvSpPr>
            <a:spLocks noChangeShapeType="1"/>
          </p:cNvSpPr>
          <p:nvPr/>
        </p:nvSpPr>
        <p:spPr bwMode="auto">
          <a:xfrm flipH="1">
            <a:off x="3048000" y="2541588"/>
            <a:ext cx="0" cy="1447800"/>
          </a:xfrm>
          <a:prstGeom prst="line">
            <a:avLst/>
          </a:prstGeom>
          <a:noFill/>
          <a:ln w="19050">
            <a:solidFill>
              <a:srgbClr val="FF66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3772" name="Group 124"/>
          <p:cNvGrpSpPr>
            <a:grpSpLocks/>
          </p:cNvGrpSpPr>
          <p:nvPr/>
        </p:nvGrpSpPr>
        <p:grpSpPr bwMode="auto">
          <a:xfrm>
            <a:off x="2927350" y="704850"/>
            <a:ext cx="577850" cy="1431925"/>
            <a:chOff x="1998" y="444"/>
            <a:chExt cx="394" cy="902"/>
          </a:xfrm>
        </p:grpSpPr>
        <p:sp>
          <p:nvSpPr>
            <p:cNvPr id="283773" name="Line 125"/>
            <p:cNvSpPr>
              <a:spLocks noChangeShapeType="1"/>
            </p:cNvSpPr>
            <p:nvPr/>
          </p:nvSpPr>
          <p:spPr bwMode="auto">
            <a:xfrm flipV="1">
              <a:off x="2132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4" name="Line 126"/>
            <p:cNvSpPr>
              <a:spLocks noChangeShapeType="1"/>
            </p:cNvSpPr>
            <p:nvPr/>
          </p:nvSpPr>
          <p:spPr bwMode="auto">
            <a:xfrm flipV="1">
              <a:off x="2184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5" name="Line 127"/>
            <p:cNvSpPr>
              <a:spLocks noChangeShapeType="1"/>
            </p:cNvSpPr>
            <p:nvPr/>
          </p:nvSpPr>
          <p:spPr bwMode="auto">
            <a:xfrm flipV="1">
              <a:off x="2236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6" name="Line 128"/>
            <p:cNvSpPr>
              <a:spLocks noChangeShapeType="1"/>
            </p:cNvSpPr>
            <p:nvPr/>
          </p:nvSpPr>
          <p:spPr bwMode="auto">
            <a:xfrm flipV="1">
              <a:off x="2288" y="1010"/>
              <a:ext cx="0" cy="336"/>
            </a:xfrm>
            <a:prstGeom prst="line">
              <a:avLst/>
            </a:prstGeom>
            <a:noFill/>
            <a:ln w="9525">
              <a:solidFill>
                <a:srgbClr val="333399"/>
              </a:solidFill>
              <a:round/>
              <a:headEnd type="triangl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777" name="Text Box 129"/>
            <p:cNvSpPr txBox="1">
              <a:spLocks noChangeArrowheads="1"/>
            </p:cNvSpPr>
            <p:nvPr/>
          </p:nvSpPr>
          <p:spPr bwMode="auto">
            <a:xfrm>
              <a:off x="1998" y="444"/>
              <a:ext cx="35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 b="0">
                  <a:cs typeface="ＭＳ Ｐゴシック" charset="0"/>
                </a:rPr>
                <a:t>~100 </a:t>
              </a:r>
            </a:p>
          </p:txBody>
        </p:sp>
        <p:sp>
          <p:nvSpPr>
            <p:cNvPr id="283778" name="Rectangle 130"/>
            <p:cNvSpPr>
              <a:spLocks noChangeArrowheads="1"/>
            </p:cNvSpPr>
            <p:nvPr/>
          </p:nvSpPr>
          <p:spPr bwMode="auto">
            <a:xfrm>
              <a:off x="2028" y="588"/>
              <a:ext cx="364" cy="433"/>
            </a:xfrm>
            <a:prstGeom prst="rect">
              <a:avLst/>
            </a:prstGeom>
            <a:solidFill>
              <a:srgbClr val="FFF2E4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000" b="0">
                  <a:cs typeface="ＭＳ Ｐゴシック" charset="0"/>
                </a:rPr>
                <a:t>Event</a:t>
              </a:r>
            </a:p>
            <a:p>
              <a:pPr algn="ctr"/>
              <a:r>
                <a:rPr lang="en-US" sz="1000" b="0">
                  <a:cs typeface="ＭＳ Ｐゴシック" charset="0"/>
                </a:rPr>
                <a:t>Builder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SubFarm</a:t>
              </a:r>
            </a:p>
            <a:p>
              <a:pPr algn="ctr"/>
              <a:r>
                <a:rPr lang="en-US" sz="600" b="0">
                  <a:cs typeface="ＭＳ Ｐゴシック" charset="0"/>
                </a:rPr>
                <a:t>Inputs</a:t>
              </a:r>
              <a:endParaRPr lang="en-US" sz="1000" b="0">
                <a:cs typeface="ＭＳ Ｐゴシック" charset="0"/>
              </a:endParaRPr>
            </a:p>
            <a:p>
              <a:pPr algn="ctr"/>
              <a:r>
                <a:rPr lang="en-US" sz="900" b="0">
                  <a:cs typeface="ＭＳ Ｐゴシック" charset="0"/>
                </a:rPr>
                <a:t>(</a:t>
              </a:r>
              <a:r>
                <a:rPr lang="en-US" sz="900">
                  <a:solidFill>
                    <a:srgbClr val="FF0000"/>
                  </a:solidFill>
                  <a:cs typeface="ＭＳ Ｐゴシック" charset="0"/>
                </a:rPr>
                <a:t>SFI</a:t>
              </a:r>
              <a:r>
                <a:rPr lang="en-US" sz="900" b="0">
                  <a:cs typeface="ＭＳ Ｐゴシック" charset="0"/>
                </a:rPr>
                <a:t>s)</a:t>
              </a:r>
              <a:endParaRPr lang="en-US" sz="1000" b="0">
                <a:cs typeface="ＭＳ Ｐゴシック" charset="0"/>
              </a:endParaRPr>
            </a:p>
          </p:txBody>
        </p:sp>
      </p:grpSp>
      <p:pic>
        <p:nvPicPr>
          <p:cNvPr id="283779" name="Picture 1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37088"/>
            <a:ext cx="2667000" cy="173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780" name="Text Box 132"/>
          <p:cNvSpPr txBox="1">
            <a:spLocks noChangeArrowheads="1"/>
          </p:cNvSpPr>
          <p:nvPr/>
        </p:nvSpPr>
        <p:spPr bwMode="auto">
          <a:xfrm>
            <a:off x="5483225" y="344488"/>
            <a:ext cx="3106738" cy="40640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Arial" charset="0"/>
              <a:buNone/>
            </a:pPr>
            <a:r>
              <a:rPr lang="en-US" sz="2000" i="1">
                <a:solidFill>
                  <a:srgbClr val="000099"/>
                </a:solidFill>
                <a:cs typeface="ＭＳ Ｐゴシック" charset="0"/>
              </a:rPr>
              <a:t>Trigger / DAQ architecture</a:t>
            </a:r>
          </a:p>
        </p:txBody>
      </p:sp>
    </p:spTree>
    <p:extLst>
      <p:ext uri="{BB962C8B-B14F-4D97-AF65-F5344CB8AC3E}">
        <p14:creationId xmlns:p14="http://schemas.microsoft.com/office/powerpoint/2010/main" val="870195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333" y="274638"/>
            <a:ext cx="8805068" cy="8811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 de </a:t>
            </a:r>
            <a:r>
              <a:rPr lang="en-US" dirty="0" err="1" smtClean="0"/>
              <a:t>Setembro</a:t>
            </a:r>
            <a:r>
              <a:rPr lang="en-US" dirty="0" smtClean="0"/>
              <a:t> 2008: </a:t>
            </a:r>
            <a:r>
              <a:rPr lang="en-US" dirty="0" err="1" smtClean="0"/>
              <a:t>primeiros</a:t>
            </a:r>
            <a:r>
              <a:rPr lang="en-US" dirty="0" smtClean="0"/>
              <a:t> </a:t>
            </a:r>
            <a:r>
              <a:rPr lang="en-US" dirty="0" err="1" smtClean="0"/>
              <a:t>feixes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5720-A8EC-E946-9132-771D2919B8B0}" type="datetime1">
              <a:rPr lang="en-US" smtClean="0"/>
              <a:t>21/03/16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462" y="1412622"/>
            <a:ext cx="6688207" cy="4451903"/>
          </a:xfrm>
          <a:prstGeom prst="rect">
            <a:avLst/>
          </a:prstGeom>
        </p:spPr>
      </p:pic>
      <p:pic>
        <p:nvPicPr>
          <p:cNvPr id="2" name="Picture 1" descr="FirstBe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62" y="1155783"/>
            <a:ext cx="6680565" cy="533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3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Picture 145"/>
          <p:cNvPicPr/>
          <p:nvPr/>
        </p:nvPicPr>
        <p:blipFill>
          <a:blip r:embed="rId2"/>
          <a:stretch>
            <a:fillRect/>
          </a:stretch>
        </p:blipFill>
        <p:spPr>
          <a:xfrm>
            <a:off x="894316" y="1356605"/>
            <a:ext cx="4672120" cy="442230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75931"/>
            <a:ext cx="8229600" cy="83833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 Detector </a:t>
            </a:r>
            <a:r>
              <a:rPr lang="en-US" dirty="0" err="1" smtClean="0">
                <a:solidFill>
                  <a:schemeClr val="bg1"/>
                </a:solidFill>
              </a:rPr>
              <a:t>até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à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Física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E439A-C82A-7D40-8641-1EC37013C7A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711094"/>
            <a:ext cx="2633029" cy="2178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PT" smtClean="0"/>
              <a:t>terça-feira,</a:t>
            </a:r>
            <a:br>
              <a:rPr lang="pt-PT" smtClean="0"/>
            </a:br>
            <a:r>
              <a:rPr lang="pt-PT" smtClean="0"/>
              <a:t>3 de Julho de 2007</a:t>
            </a:r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 err="1" smtClean="0"/>
              <a:t>pedro</a:t>
            </a:r>
            <a:r>
              <a:rPr lang="pt-PT" dirty="0" smtClean="0"/>
              <a:t> </a:t>
            </a:r>
            <a:r>
              <a:rPr lang="pt-PT" dirty="0" err="1" smtClean="0"/>
              <a:t>abreu</a:t>
            </a:r>
            <a:r>
              <a:rPr lang="pt-PT" dirty="0" smtClean="0"/>
              <a:t> – à descoberta das partículas</a:t>
            </a:r>
            <a:endParaRPr lang="en-GB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4E486A-2A3C-124F-BB8D-8FC91E8038F6}" type="slidenum">
              <a:rPr lang="en-GB" smtClean="0"/>
              <a:pPr/>
              <a:t>6</a:t>
            </a:fld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31749" name="Picture 2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90625" y="292101"/>
            <a:ext cx="5470525" cy="352425"/>
          </a:xfrm>
        </p:spPr>
        <p:txBody>
          <a:bodyPr>
            <a:normAutofit fontScale="90000"/>
          </a:bodyPr>
          <a:lstStyle/>
          <a:p>
            <a:r>
              <a:rPr lang="pt-PT" sz="2400" dirty="0" err="1">
                <a:solidFill>
                  <a:srgbClr val="000000"/>
                </a:solidFill>
              </a:rPr>
              <a:t>Oops</a:t>
            </a:r>
            <a:r>
              <a:rPr lang="pt-PT" sz="2400" dirty="0">
                <a:solidFill>
                  <a:srgbClr val="000000"/>
                </a:solidFill>
              </a:rPr>
              <a:t>!...	E agora </a:t>
            </a:r>
            <a:r>
              <a:rPr lang="pt-PT" sz="2400" dirty="0">
                <a:solidFill>
                  <a:schemeClr val="bg2"/>
                </a:solidFill>
              </a:rPr>
              <a:t>?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4408" y="65468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FFFFFF"/>
                </a:solidFill>
                <a:latin typeface="Helvetica" charset="0"/>
              </a:rPr>
              <a:pPr algn="r"/>
              <a:t>6</a:t>
            </a:fld>
            <a:r>
              <a:rPr lang="bg-BG" sz="1600" dirty="0" smtClean="0">
                <a:solidFill>
                  <a:srgbClr val="FFFFFF"/>
                </a:solidFill>
                <a:latin typeface="Helvetica" charset="0"/>
              </a:rPr>
              <a:t>/42</a:t>
            </a:r>
            <a:endParaRPr lang="en-US" sz="16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97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900000"/>
            <a:ext cx="9143640" cy="5120640"/>
          </a:xfrm>
          <a:prstGeom prst="rect">
            <a:avLst/>
          </a:prstGeom>
        </p:spPr>
      </p:pic>
      <p:sp>
        <p:nvSpPr>
          <p:cNvPr id="22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GRID: computação distribuída </a:t>
            </a:r>
            <a:endParaRPr sz="4000" dirty="0"/>
          </a:p>
        </p:txBody>
      </p:sp>
      <p:pic>
        <p:nvPicPr>
          <p:cNvPr id="225" name="Picture 224"/>
          <p:cNvPicPr/>
          <p:nvPr/>
        </p:nvPicPr>
        <p:blipFill>
          <a:blip r:embed="rId3"/>
          <a:stretch>
            <a:fillRect/>
          </a:stretch>
        </p:blipFill>
        <p:spPr>
          <a:xfrm>
            <a:off x="-22680" y="3960000"/>
            <a:ext cx="3982680" cy="2887920"/>
          </a:xfrm>
          <a:prstGeom prst="rect">
            <a:avLst/>
          </a:prstGeom>
        </p:spPr>
      </p:pic>
      <p:pic>
        <p:nvPicPr>
          <p:cNvPr id="226" name="Picture 225"/>
          <p:cNvPicPr/>
          <p:nvPr/>
        </p:nvPicPr>
        <p:blipFill>
          <a:blip r:embed="rId4"/>
          <a:stretch>
            <a:fillRect/>
          </a:stretch>
        </p:blipFill>
        <p:spPr>
          <a:xfrm>
            <a:off x="3917520" y="3960000"/>
            <a:ext cx="3900960" cy="2921760"/>
          </a:xfrm>
          <a:prstGeom prst="rect">
            <a:avLst/>
          </a:prstGeom>
        </p:spPr>
      </p:pic>
      <p:sp>
        <p:nvSpPr>
          <p:cNvPr id="227" name="TextShape 2"/>
          <p:cNvSpPr txBox="1"/>
          <p:nvPr/>
        </p:nvSpPr>
        <p:spPr>
          <a:xfrm>
            <a:off x="0" y="4594680"/>
            <a:ext cx="720000" cy="27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500">
                <a:solidFill>
                  <a:srgbClr val="333333"/>
                </a:solidFill>
                <a:latin typeface="Times New Roman"/>
              </a:rPr>
              <a:t>140k</a:t>
            </a:r>
            <a:endParaRPr/>
          </a:p>
        </p:txBody>
      </p:sp>
      <p:sp>
        <p:nvSpPr>
          <p:cNvPr id="228" name="TextShape 3"/>
          <p:cNvSpPr txBox="1"/>
          <p:nvPr/>
        </p:nvSpPr>
        <p:spPr>
          <a:xfrm>
            <a:off x="1260000" y="3960000"/>
            <a:ext cx="1980000" cy="289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600">
                <a:solidFill>
                  <a:srgbClr val="333333"/>
                </a:solidFill>
                <a:latin typeface="Times New Roman"/>
              </a:rPr>
              <a:t>Processos executados</a:t>
            </a:r>
            <a:endParaRPr/>
          </a:p>
        </p:txBody>
      </p:sp>
      <p:sp>
        <p:nvSpPr>
          <p:cNvPr id="229" name="TextShape 4"/>
          <p:cNvSpPr txBox="1"/>
          <p:nvPr/>
        </p:nvSpPr>
        <p:spPr>
          <a:xfrm>
            <a:off x="3780000" y="4320000"/>
            <a:ext cx="720000" cy="27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500">
                <a:solidFill>
                  <a:srgbClr val="333333"/>
                </a:solidFill>
                <a:latin typeface="Times New Roman"/>
              </a:rPr>
              <a:t>60 PB</a:t>
            </a:r>
            <a:endParaRPr/>
          </a:p>
        </p:txBody>
      </p:sp>
      <p:sp>
        <p:nvSpPr>
          <p:cNvPr id="230" name="TextShape 5"/>
          <p:cNvSpPr txBox="1"/>
          <p:nvPr/>
        </p:nvSpPr>
        <p:spPr>
          <a:xfrm>
            <a:off x="4860000" y="3960000"/>
            <a:ext cx="2160000" cy="289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600">
                <a:solidFill>
                  <a:srgbClr val="333333"/>
                </a:solidFill>
                <a:latin typeface="Times New Roman"/>
              </a:rPr>
              <a:t>Espaço em disco usado</a:t>
            </a:r>
            <a:endParaRPr/>
          </a:p>
        </p:txBody>
      </p:sp>
      <p:sp>
        <p:nvSpPr>
          <p:cNvPr id="231" name="TextShape 6"/>
          <p:cNvSpPr txBox="1"/>
          <p:nvPr/>
        </p:nvSpPr>
        <p:spPr>
          <a:xfrm>
            <a:off x="1620000" y="486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simulação</a:t>
            </a:r>
            <a:endParaRPr/>
          </a:p>
        </p:txBody>
      </p:sp>
      <p:sp>
        <p:nvSpPr>
          <p:cNvPr id="232" name="TextShape 7"/>
          <p:cNvSpPr txBox="1"/>
          <p:nvPr/>
        </p:nvSpPr>
        <p:spPr>
          <a:xfrm>
            <a:off x="1080000" y="5400000"/>
            <a:ext cx="180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análise de dados</a:t>
            </a:r>
            <a:endParaRPr/>
          </a:p>
        </p:txBody>
      </p:sp>
      <p:sp>
        <p:nvSpPr>
          <p:cNvPr id="233" name="TextShape 8"/>
          <p:cNvSpPr txBox="1"/>
          <p:nvPr/>
        </p:nvSpPr>
        <p:spPr>
          <a:xfrm>
            <a:off x="1080000" y="5796000"/>
            <a:ext cx="180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reconstrução MC</a:t>
            </a:r>
            <a:endParaRPr/>
          </a:p>
        </p:txBody>
      </p:sp>
      <p:sp>
        <p:nvSpPr>
          <p:cNvPr id="234" name="TextShape 9"/>
          <p:cNvSpPr txBox="1"/>
          <p:nvPr/>
        </p:nvSpPr>
        <p:spPr>
          <a:xfrm>
            <a:off x="5940000" y="450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dados 2012</a:t>
            </a:r>
            <a:endParaRPr/>
          </a:p>
        </p:txBody>
      </p:sp>
      <p:sp>
        <p:nvSpPr>
          <p:cNvPr id="235" name="TextShape 10"/>
          <p:cNvSpPr txBox="1"/>
          <p:nvPr/>
        </p:nvSpPr>
        <p:spPr>
          <a:xfrm>
            <a:off x="4500000" y="522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dados 2011</a:t>
            </a:r>
            <a:endParaRPr/>
          </a:p>
        </p:txBody>
      </p:sp>
      <p:sp>
        <p:nvSpPr>
          <p:cNvPr id="236" name="TextShape 11"/>
          <p:cNvSpPr txBox="1"/>
          <p:nvPr/>
        </p:nvSpPr>
        <p:spPr>
          <a:xfrm>
            <a:off x="6300000" y="5265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MC 2011</a:t>
            </a:r>
            <a:endParaRPr/>
          </a:p>
        </p:txBody>
      </p:sp>
      <p:sp>
        <p:nvSpPr>
          <p:cNvPr id="237" name="TextShape 12"/>
          <p:cNvSpPr txBox="1"/>
          <p:nvPr/>
        </p:nvSpPr>
        <p:spPr>
          <a:xfrm>
            <a:off x="4680000" y="486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MC 2012</a:t>
            </a:r>
            <a:endParaRPr/>
          </a:p>
        </p:txBody>
      </p:sp>
      <p:sp>
        <p:nvSpPr>
          <p:cNvPr id="238" name="TextShape 13"/>
          <p:cNvSpPr txBox="1"/>
          <p:nvPr/>
        </p:nvSpPr>
        <p:spPr>
          <a:xfrm>
            <a:off x="2346120" y="1260000"/>
            <a:ext cx="6113880" cy="440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FFFF00"/>
                </a:solidFill>
                <a:latin typeface="Times New Roman"/>
              </a:rPr>
              <a:t>Worldwide LHC Computing Grid WLCG</a:t>
            </a:r>
            <a:endParaRPr/>
          </a:p>
        </p:txBody>
      </p:sp>
      <p:sp>
        <p:nvSpPr>
          <p:cNvPr id="239" name="TextShape 14"/>
          <p:cNvSpPr txBox="1"/>
          <p:nvPr/>
        </p:nvSpPr>
        <p:spPr>
          <a:xfrm>
            <a:off x="4500000" y="2619720"/>
            <a:ext cx="4500000" cy="590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000">
                <a:solidFill>
                  <a:srgbClr val="FFFF00"/>
                </a:solidFill>
                <a:latin typeface="Times New Roman"/>
              </a:rPr>
              <a:t>ATLAS usa 80 centros em todo o mundo</a:t>
            </a:r>
            <a:endParaRPr/>
          </a:p>
          <a:p>
            <a:pPr algn="r"/>
            <a:r>
              <a:rPr lang="pt-PT" sz="2000">
                <a:solidFill>
                  <a:srgbClr val="FFFF00"/>
                </a:solidFill>
                <a:latin typeface="Times New Roman"/>
              </a:rPr>
              <a:t>Incluindo Brasil e Portugal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21346-49A9-8548-A23C-2C4DE0092AD9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97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Colaboração</a:t>
            </a:r>
            <a:r>
              <a:rPr lang="en-US" dirty="0" smtClean="0"/>
              <a:t> ATLAS</a:t>
            </a:r>
            <a:endParaRPr lang="en-US" dirty="0"/>
          </a:p>
        </p:txBody>
      </p:sp>
      <p:pic>
        <p:nvPicPr>
          <p:cNvPr id="3" name="Picture 2" descr="1208180_01-A4-at-144-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51"/>
            <a:ext cx="9144000" cy="6103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2604" y="1055665"/>
            <a:ext cx="205419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 </a:t>
            </a:r>
            <a:r>
              <a:rPr lang="en-US" sz="2000" dirty="0" err="1" smtClean="0"/>
              <a:t>cientistas</a:t>
            </a:r>
            <a:endParaRPr lang="en-US" sz="2000" dirty="0" smtClean="0"/>
          </a:p>
          <a:p>
            <a:r>
              <a:rPr lang="en-US" sz="2000" dirty="0" smtClean="0"/>
              <a:t>(1000 </a:t>
            </a:r>
            <a:r>
              <a:rPr lang="en-US" sz="2000" dirty="0" err="1" smtClean="0"/>
              <a:t>estudantes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33 </a:t>
            </a:r>
            <a:r>
              <a:rPr lang="en-US" sz="2000" dirty="0" err="1" smtClean="0"/>
              <a:t>países</a:t>
            </a:r>
            <a:endParaRPr lang="en-US" sz="2000" dirty="0" smtClean="0"/>
          </a:p>
          <a:p>
            <a:r>
              <a:rPr lang="en-US" sz="2000" dirty="0" smtClean="0"/>
              <a:t>177 </a:t>
            </a:r>
            <a:r>
              <a:rPr lang="en-US" sz="2000" dirty="0" err="1" smtClean="0"/>
              <a:t>universidades</a:t>
            </a:r>
            <a:r>
              <a:rPr lang="en-US" sz="2000" dirty="0" smtClean="0"/>
              <a:t> e </a:t>
            </a:r>
            <a:r>
              <a:rPr lang="en-US" sz="2000" dirty="0" err="1" smtClean="0"/>
              <a:t>laboratórios</a:t>
            </a:r>
            <a:endParaRPr lang="en-US" sz="20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9AF5C-7500-9143-8ABC-6E036F953FF0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6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Participação Portuguesa</a:t>
            </a:r>
            <a:endParaRPr/>
          </a:p>
        </p:txBody>
      </p:sp>
      <p:pic>
        <p:nvPicPr>
          <p:cNvPr id="157" name="Picture 156"/>
          <p:cNvPicPr/>
          <p:nvPr/>
        </p:nvPicPr>
        <p:blipFill>
          <a:blip r:embed="rId2"/>
          <a:stretch>
            <a:fillRect/>
          </a:stretch>
        </p:blipFill>
        <p:spPr>
          <a:xfrm>
            <a:off x="792000" y="803160"/>
            <a:ext cx="7740000" cy="581184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3D0D2-BBD0-3B41-936E-DA1D49177443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 descr="Ricard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70" y="3923953"/>
            <a:ext cx="572499" cy="763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96" y="271117"/>
            <a:ext cx="5379547" cy="809800"/>
          </a:xfrm>
        </p:spPr>
        <p:txBody>
          <a:bodyPr/>
          <a:lstStyle/>
          <a:p>
            <a:r>
              <a:rPr lang="en-US" dirty="0" smtClean="0"/>
              <a:t>Massa do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96" y="1080917"/>
            <a:ext cx="8569223" cy="149395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massa</a:t>
            </a:r>
            <a:r>
              <a:rPr lang="en-US" dirty="0" smtClean="0"/>
              <a:t> do </a:t>
            </a:r>
            <a:r>
              <a:rPr lang="en-US" dirty="0" err="1" smtClean="0"/>
              <a:t>bosão</a:t>
            </a:r>
            <a:r>
              <a:rPr lang="en-US" dirty="0" smtClean="0"/>
              <a:t> de Higgs era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pouco</a:t>
            </a:r>
            <a:r>
              <a:rPr lang="en-US" dirty="0" smtClean="0"/>
              <a:t> o </a:t>
            </a:r>
            <a:r>
              <a:rPr lang="en-US" dirty="0" err="1" smtClean="0"/>
              <a:t>totalmente</a:t>
            </a:r>
            <a:r>
              <a:rPr lang="en-US" dirty="0" smtClean="0"/>
              <a:t> </a:t>
            </a:r>
            <a:r>
              <a:rPr lang="en-US" dirty="0" err="1" smtClean="0"/>
              <a:t>desconhecida</a:t>
            </a:r>
            <a:endParaRPr lang="en-US" dirty="0" smtClean="0"/>
          </a:p>
          <a:p>
            <a:r>
              <a:rPr lang="en-US" dirty="0" err="1" smtClean="0"/>
              <a:t>Combinando</a:t>
            </a:r>
            <a:r>
              <a:rPr lang="en-US" dirty="0" smtClean="0"/>
              <a:t>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canais</a:t>
            </a:r>
            <a:r>
              <a:rPr lang="en-US" dirty="0" smtClean="0"/>
              <a:t>, </a:t>
            </a:r>
            <a:r>
              <a:rPr lang="en-US" dirty="0" err="1" smtClean="0"/>
              <a:t>conseguimos</a:t>
            </a:r>
            <a:r>
              <a:rPr lang="en-US" dirty="0" smtClean="0"/>
              <a:t> </a:t>
            </a:r>
            <a:r>
              <a:rPr lang="en-US" dirty="0" err="1" smtClean="0"/>
              <a:t>medi</a:t>
            </a:r>
            <a:r>
              <a:rPr lang="en-US" dirty="0" smtClean="0"/>
              <a:t>-la com ≈0.3% de </a:t>
            </a:r>
            <a:r>
              <a:rPr lang="en-US" dirty="0" err="1" smtClean="0"/>
              <a:t>precisão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nossa</a:t>
            </a:r>
            <a:r>
              <a:rPr lang="en-US" dirty="0" smtClean="0"/>
              <a:t> </a:t>
            </a:r>
            <a:r>
              <a:rPr lang="en-US" dirty="0" err="1" smtClean="0"/>
              <a:t>medida</a:t>
            </a:r>
            <a:r>
              <a:rPr lang="en-US" dirty="0" smtClean="0"/>
              <a:t> </a:t>
            </a:r>
            <a:r>
              <a:rPr lang="en-US" dirty="0" err="1" smtClean="0"/>
              <a:t>é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57B1C-F97C-704E-B9C3-5C5E6EFF0520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573" y="2713844"/>
            <a:ext cx="3921946" cy="37785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555" y="2813727"/>
            <a:ext cx="3827913" cy="344232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264132" y="306685"/>
            <a:ext cx="3125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/abs/1406.3827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20958" y="2267427"/>
            <a:ext cx="5221770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baseline="30000" dirty="0" err="1" smtClean="0"/>
              <a:t>m</a:t>
            </a:r>
            <a:r>
              <a:rPr lang="en-US" sz="3200" b="1" i="1" baseline="-25000" dirty="0" err="1" smtClean="0"/>
              <a:t>H</a:t>
            </a:r>
            <a:r>
              <a:rPr lang="en-US" sz="3200" b="1" baseline="-25000" dirty="0" smtClean="0"/>
              <a:t> </a:t>
            </a:r>
            <a:r>
              <a:rPr lang="en-US" sz="3200" b="1" baseline="30000" dirty="0" smtClean="0"/>
              <a:t>= 125.36 ± 0.37 </a:t>
            </a:r>
            <a:r>
              <a:rPr lang="en-US" sz="3200" b="1" baseline="30000" dirty="0"/>
              <a:t>(stat</a:t>
            </a:r>
            <a:r>
              <a:rPr lang="en-US" sz="3200" b="1" baseline="30000" dirty="0" smtClean="0"/>
              <a:t>) ± 0.18 </a:t>
            </a:r>
            <a:r>
              <a:rPr lang="en-US" sz="3200" b="1" baseline="30000" dirty="0"/>
              <a:t>(</a:t>
            </a:r>
            <a:r>
              <a:rPr lang="en-US" sz="3200" b="1" baseline="30000" dirty="0" err="1"/>
              <a:t>syst</a:t>
            </a:r>
            <a:r>
              <a:rPr lang="en-US" sz="3200" b="1" baseline="30000" dirty="0"/>
              <a:t>) </a:t>
            </a:r>
            <a:r>
              <a:rPr lang="en-US" sz="3200" b="1" baseline="30000" dirty="0" err="1"/>
              <a:t>GeV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44793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8675"/>
          </a:xfrm>
        </p:spPr>
        <p:txBody>
          <a:bodyPr>
            <a:normAutofit/>
          </a:bodyPr>
          <a:lstStyle/>
          <a:p>
            <a:r>
              <a:rPr lang="en-US" dirty="0" err="1" smtClean="0"/>
              <a:t>Procura</a:t>
            </a:r>
            <a:r>
              <a:rPr lang="en-US" dirty="0" smtClean="0"/>
              <a:t> da </a:t>
            </a:r>
            <a:r>
              <a:rPr lang="en-US" dirty="0" err="1" smtClean="0"/>
              <a:t>substrutura</a:t>
            </a:r>
            <a:r>
              <a:rPr lang="en-US" dirty="0" smtClean="0"/>
              <a:t> de quarks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59675" y="1417638"/>
            <a:ext cx="3995282" cy="493871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 </a:t>
            </a:r>
            <a:r>
              <a:rPr lang="en-US" dirty="0" err="1" smtClean="0"/>
              <a:t>os</a:t>
            </a:r>
            <a:r>
              <a:rPr lang="en-US" dirty="0" smtClean="0"/>
              <a:t> quarks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forem</a:t>
            </a:r>
            <a:r>
              <a:rPr lang="en-US" dirty="0" smtClean="0"/>
              <a:t> </a:t>
            </a:r>
            <a:r>
              <a:rPr lang="en-US" dirty="0" err="1" smtClean="0"/>
              <a:t>fundamentais</a:t>
            </a:r>
            <a:r>
              <a:rPr lang="en-US" dirty="0" smtClean="0"/>
              <a:t>, </a:t>
            </a:r>
            <a:r>
              <a:rPr lang="en-US" dirty="0" err="1" smtClean="0"/>
              <a:t>então</a:t>
            </a:r>
            <a:r>
              <a:rPr lang="en-US" dirty="0" smtClean="0"/>
              <a:t> </a:t>
            </a:r>
            <a:r>
              <a:rPr lang="en-US" dirty="0" err="1" smtClean="0"/>
              <a:t>podem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b="1" dirty="0" err="1" smtClean="0"/>
              <a:t>excitados</a:t>
            </a:r>
            <a:r>
              <a:rPr lang="en-US" b="1" dirty="0" smtClean="0"/>
              <a:t> a </a:t>
            </a:r>
            <a:r>
              <a:rPr lang="en-US" b="1" dirty="0" err="1" smtClean="0"/>
              <a:t>estados</a:t>
            </a:r>
            <a:r>
              <a:rPr lang="en-US" b="1" dirty="0" smtClean="0"/>
              <a:t> </a:t>
            </a:r>
            <a:r>
              <a:rPr lang="en-US" b="1" dirty="0" err="1" smtClean="0"/>
              <a:t>mais</a:t>
            </a:r>
            <a:r>
              <a:rPr lang="en-US" b="1" dirty="0" smtClean="0"/>
              <a:t> </a:t>
            </a:r>
            <a:r>
              <a:rPr lang="en-US" b="1" dirty="0" err="1" smtClean="0"/>
              <a:t>energéticos</a:t>
            </a:r>
            <a:endParaRPr lang="en-US" b="1" dirty="0" smtClean="0"/>
          </a:p>
          <a:p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constituíntes</a:t>
            </a:r>
            <a:r>
              <a:rPr lang="en-US" dirty="0" smtClean="0"/>
              <a:t> </a:t>
            </a:r>
            <a:r>
              <a:rPr lang="en-US" dirty="0" err="1" smtClean="0"/>
              <a:t>seriam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mesmos</a:t>
            </a:r>
            <a:r>
              <a:rPr lang="en-US" dirty="0" smtClean="0"/>
              <a:t>, mas </a:t>
            </a:r>
            <a:r>
              <a:rPr lang="en-US" b="1" dirty="0" smtClean="0"/>
              <a:t>a </a:t>
            </a:r>
            <a:r>
              <a:rPr lang="en-US" b="1" dirty="0" err="1" smtClean="0"/>
              <a:t>sua</a:t>
            </a:r>
            <a:r>
              <a:rPr lang="en-US" b="1" dirty="0" smtClean="0"/>
              <a:t> </a:t>
            </a:r>
            <a:r>
              <a:rPr lang="en-US" b="1" dirty="0" err="1" smtClean="0"/>
              <a:t>massa</a:t>
            </a:r>
            <a:r>
              <a:rPr lang="en-US" b="1" dirty="0" smtClean="0"/>
              <a:t> </a:t>
            </a:r>
            <a:r>
              <a:rPr lang="en-US" b="1" dirty="0" err="1" smtClean="0"/>
              <a:t>seria</a:t>
            </a:r>
            <a:r>
              <a:rPr lang="en-US" b="1" dirty="0" smtClean="0"/>
              <a:t> </a:t>
            </a:r>
            <a:r>
              <a:rPr lang="en-US" b="1" dirty="0" err="1" smtClean="0"/>
              <a:t>maior</a:t>
            </a:r>
            <a:endParaRPr lang="en-US" b="1" dirty="0" smtClean="0"/>
          </a:p>
          <a:p>
            <a:r>
              <a:rPr lang="en-US" dirty="0" smtClean="0"/>
              <a:t>O </a:t>
            </a:r>
            <a:r>
              <a:rPr lang="en-US" dirty="0" err="1" smtClean="0"/>
              <a:t>decaimento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quarks e </a:t>
            </a:r>
            <a:r>
              <a:rPr lang="en-US" dirty="0" err="1" smtClean="0"/>
              <a:t>gluões</a:t>
            </a:r>
            <a:r>
              <a:rPr lang="en-US" dirty="0" smtClean="0"/>
              <a:t> </a:t>
            </a:r>
            <a:r>
              <a:rPr lang="en-US" dirty="0" err="1" smtClean="0"/>
              <a:t>seria</a:t>
            </a:r>
            <a:r>
              <a:rPr lang="en-US" dirty="0" smtClean="0"/>
              <a:t> </a:t>
            </a:r>
            <a:r>
              <a:rPr lang="en-US" dirty="0" err="1" smtClean="0"/>
              <a:t>detectado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b="1" dirty="0" err="1" smtClean="0"/>
              <a:t>dois</a:t>
            </a:r>
            <a:r>
              <a:rPr lang="en-US" b="1" dirty="0" smtClean="0"/>
              <a:t> </a:t>
            </a:r>
            <a:r>
              <a:rPr lang="en-US" b="1" dirty="0" err="1" smtClean="0"/>
              <a:t>jactos</a:t>
            </a:r>
            <a:r>
              <a:rPr lang="en-US" b="1" dirty="0" smtClean="0"/>
              <a:t> </a:t>
            </a:r>
            <a:r>
              <a:rPr lang="en-US" b="1" dirty="0" err="1" smtClean="0"/>
              <a:t>muito</a:t>
            </a:r>
            <a:r>
              <a:rPr lang="en-US" b="1" dirty="0" smtClean="0"/>
              <a:t> </a:t>
            </a:r>
            <a:r>
              <a:rPr lang="en-US" b="1" dirty="0" err="1" smtClean="0"/>
              <a:t>energéticos</a:t>
            </a:r>
            <a:endParaRPr lang="en-US" b="1" dirty="0" smtClean="0"/>
          </a:p>
          <a:p>
            <a:r>
              <a:rPr lang="en-US" dirty="0" smtClean="0"/>
              <a:t> </a:t>
            </a:r>
            <a:r>
              <a:rPr lang="en-US" dirty="0" err="1" smtClean="0"/>
              <a:t>Procuramos</a:t>
            </a:r>
            <a:r>
              <a:rPr lang="en-US" dirty="0" smtClean="0"/>
              <a:t> </a:t>
            </a:r>
            <a:r>
              <a:rPr lang="en-US" dirty="0" err="1" smtClean="0"/>
              <a:t>colisões</a:t>
            </a:r>
            <a:r>
              <a:rPr lang="en-US" dirty="0" smtClean="0"/>
              <a:t> com </a:t>
            </a:r>
            <a:r>
              <a:rPr lang="en-US" dirty="0" err="1" smtClean="0"/>
              <a:t>dois</a:t>
            </a:r>
            <a:r>
              <a:rPr lang="en-US" dirty="0" smtClean="0"/>
              <a:t> </a:t>
            </a:r>
            <a:r>
              <a:rPr lang="en-US" dirty="0" err="1" smtClean="0"/>
              <a:t>jactos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energéticos</a:t>
            </a:r>
            <a:r>
              <a:rPr lang="en-US" dirty="0" smtClean="0"/>
              <a:t> e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invariante</a:t>
            </a:r>
            <a:r>
              <a:rPr lang="en-US" dirty="0" smtClean="0"/>
              <a:t> </a:t>
            </a:r>
            <a:r>
              <a:rPr lang="en-US" dirty="0" err="1" smtClean="0"/>
              <a:t>elevada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6FA7D-AF33-494F-87A3-06C5086DF3F8}" type="datetime1">
              <a:rPr lang="en-US" smtClean="0"/>
              <a:t>21/03/16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254957" y="1250993"/>
            <a:ext cx="4858034" cy="5009793"/>
            <a:chOff x="4254957" y="1250993"/>
            <a:chExt cx="4858034" cy="500979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4957" y="1600200"/>
              <a:ext cx="4858034" cy="466058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31194" y="1250993"/>
              <a:ext cx="36556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http://</a:t>
              </a:r>
              <a:r>
                <a:rPr lang="en-US" dirty="0" err="1" smtClean="0"/>
                <a:t>arxiv.org</a:t>
              </a:r>
              <a:r>
                <a:rPr lang="en-US" dirty="0" smtClean="0"/>
                <a:t>/abs/arXiv:1407.1376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47962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9800"/>
          </a:xfrm>
        </p:spPr>
        <p:txBody>
          <a:bodyPr/>
          <a:lstStyle/>
          <a:p>
            <a:r>
              <a:rPr lang="en-US" dirty="0" err="1" smtClean="0"/>
              <a:t>Procura</a:t>
            </a:r>
            <a:r>
              <a:rPr lang="en-US" dirty="0" smtClean="0"/>
              <a:t> de </a:t>
            </a:r>
            <a:r>
              <a:rPr lang="en-US" dirty="0" err="1" smtClean="0"/>
              <a:t>supersimetria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980" y="1312742"/>
            <a:ext cx="4194558" cy="504360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teoria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popular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aumenta</a:t>
            </a:r>
            <a:r>
              <a:rPr lang="en-US" dirty="0" smtClean="0"/>
              <a:t> 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Padrão</a:t>
            </a:r>
            <a:r>
              <a:rPr lang="en-US" dirty="0" smtClean="0"/>
              <a:t> (</a:t>
            </a:r>
            <a:r>
              <a:rPr lang="en-US" b="1" dirty="0" err="1" smtClean="0"/>
              <a:t>supersimetria</a:t>
            </a:r>
            <a:r>
              <a:rPr lang="en-US" dirty="0" smtClean="0"/>
              <a:t>) </a:t>
            </a:r>
            <a:r>
              <a:rPr lang="en-US" dirty="0" err="1" smtClean="0"/>
              <a:t>diz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conhecemos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parceiros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pesados</a:t>
            </a:r>
            <a:r>
              <a:rPr lang="en-US" dirty="0" smtClean="0"/>
              <a:t> e com spin </a:t>
            </a:r>
            <a:r>
              <a:rPr lang="en-US" dirty="0" err="1" smtClean="0"/>
              <a:t>diferente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½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partícula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leve</a:t>
            </a:r>
            <a:r>
              <a:rPr lang="en-US" dirty="0" smtClean="0"/>
              <a:t> </a:t>
            </a:r>
            <a:r>
              <a:rPr lang="en-US" dirty="0" err="1" smtClean="0"/>
              <a:t>nessa</a:t>
            </a:r>
            <a:r>
              <a:rPr lang="en-US" dirty="0" smtClean="0"/>
              <a:t> </a:t>
            </a:r>
            <a:r>
              <a:rPr lang="en-US" dirty="0" err="1" smtClean="0"/>
              <a:t>teoria</a:t>
            </a:r>
            <a:r>
              <a:rPr lang="en-US" dirty="0" smtClean="0"/>
              <a:t> (χ</a:t>
            </a:r>
            <a:r>
              <a:rPr lang="en-US" baseline="30000" dirty="0" smtClean="0"/>
              <a:t>0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  <a:r>
              <a:rPr lang="en-US" dirty="0" err="1" smtClean="0"/>
              <a:t>é</a:t>
            </a:r>
            <a:r>
              <a:rPr lang="en-US" dirty="0" smtClean="0"/>
              <a:t> um </a:t>
            </a:r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candidato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explicar</a:t>
            </a:r>
            <a:r>
              <a:rPr lang="en-US" dirty="0" smtClean="0"/>
              <a:t> a </a:t>
            </a:r>
            <a:r>
              <a:rPr lang="en-US" b="1" dirty="0" err="1" smtClean="0"/>
              <a:t>origem</a:t>
            </a:r>
            <a:r>
              <a:rPr lang="en-US" b="1" dirty="0" smtClean="0"/>
              <a:t> da </a:t>
            </a:r>
            <a:r>
              <a:rPr lang="en-US" b="1" dirty="0" err="1" smtClean="0"/>
              <a:t>matéria</a:t>
            </a:r>
            <a:r>
              <a:rPr lang="en-US" b="1" dirty="0" smtClean="0"/>
              <a:t> </a:t>
            </a:r>
            <a:r>
              <a:rPr lang="en-US" b="1" dirty="0" err="1" smtClean="0"/>
              <a:t>escura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Procuramos</a:t>
            </a:r>
            <a:r>
              <a:rPr lang="en-US" dirty="0" smtClean="0"/>
              <a:t> </a:t>
            </a:r>
            <a:r>
              <a:rPr lang="en-US" dirty="0" err="1" smtClean="0"/>
              <a:t>canais</a:t>
            </a:r>
            <a:r>
              <a:rPr lang="en-US" dirty="0" smtClean="0"/>
              <a:t> </a:t>
            </a:r>
            <a:r>
              <a:rPr lang="en-US" dirty="0" err="1" smtClean="0"/>
              <a:t>específicos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as 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supersimétricas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produzidas</a:t>
            </a:r>
            <a:endParaRPr lang="en-US" dirty="0" smtClean="0"/>
          </a:p>
          <a:p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encontrámos</a:t>
            </a:r>
            <a:r>
              <a:rPr lang="en-US" dirty="0" smtClean="0"/>
              <a:t> </a:t>
            </a:r>
            <a:r>
              <a:rPr lang="en-US" dirty="0" err="1" smtClean="0"/>
              <a:t>sinais</a:t>
            </a:r>
            <a:r>
              <a:rPr lang="en-US" dirty="0" smtClean="0"/>
              <a:t> de </a:t>
            </a:r>
            <a:r>
              <a:rPr lang="en-US" dirty="0" err="1" smtClean="0"/>
              <a:t>partículas</a:t>
            </a:r>
            <a:r>
              <a:rPr lang="en-US" dirty="0" smtClean="0"/>
              <a:t> </a:t>
            </a:r>
            <a:r>
              <a:rPr lang="en-US" dirty="0" err="1" smtClean="0"/>
              <a:t>supersimetricas</a:t>
            </a:r>
            <a:r>
              <a:rPr lang="en-US" dirty="0" smtClean="0"/>
              <a:t>, mas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dizer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, se </a:t>
            </a:r>
            <a:r>
              <a:rPr lang="en-US" dirty="0" err="1" smtClean="0"/>
              <a:t>existirem</a:t>
            </a:r>
            <a:r>
              <a:rPr lang="en-US" dirty="0" smtClean="0"/>
              <a:t>,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estará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certos</a:t>
            </a:r>
            <a:r>
              <a:rPr lang="en-US" dirty="0" smtClean="0"/>
              <a:t> </a:t>
            </a:r>
            <a:r>
              <a:rPr lang="en-US" dirty="0" err="1" smtClean="0"/>
              <a:t>intervalos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43A12-B192-314E-BA29-F38DB1DA0D42}" type="datetime1">
              <a:rPr lang="en-US" smtClean="0"/>
              <a:t>21/03/16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537" y="2026185"/>
            <a:ext cx="4661760" cy="35190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187" y="1656853"/>
            <a:ext cx="32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arxiv.org</a:t>
            </a:r>
            <a:r>
              <a:rPr lang="en-US" dirty="0" smtClean="0"/>
              <a:t>/abs/1407.0583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63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4141" y="404664"/>
            <a:ext cx="8928100" cy="40763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Muitas extensões do Modelo Padrão contêm partículas que podem explicar a natureza da matéria escura. 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Por exemplo, nas teorias </a:t>
            </a:r>
            <a:r>
              <a:rPr lang="pt-PT" sz="2000" dirty="0" err="1" smtClean="0"/>
              <a:t>supersimétricas,existe</a:t>
            </a:r>
            <a:r>
              <a:rPr lang="pt-PT" sz="2000" dirty="0" smtClean="0"/>
              <a:t> uma nova partícula simétrica de cada uma das já conhecidas. 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A mais leve dessas novas partículas, poderia ser a partícula da matéria escura.</a:t>
            </a:r>
          </a:p>
          <a:p>
            <a:pPr eaLnBrk="1">
              <a:buClrTx/>
              <a:buFontTx/>
              <a:buNone/>
              <a:defRPr/>
            </a:pPr>
            <a:endParaRPr lang="pt-PT" sz="2000" dirty="0" smtClean="0"/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Mas nas extensões supersimétricas do Modelo Padrão não pode haver só um bosão de </a:t>
            </a:r>
            <a:r>
              <a:rPr lang="pt-PT" sz="2000" dirty="0" err="1" smtClean="0"/>
              <a:t>Higgs</a:t>
            </a:r>
            <a:r>
              <a:rPr lang="pt-PT" sz="2000" dirty="0" smtClean="0"/>
              <a:t>. 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No exemplo mais simples deverão existir 5 bosões de </a:t>
            </a:r>
            <a:r>
              <a:rPr lang="pt-PT" sz="2000" dirty="0" err="1" smtClean="0"/>
              <a:t>Higgs</a:t>
            </a:r>
            <a:r>
              <a:rPr lang="pt-PT" sz="2000" dirty="0" smtClean="0"/>
              <a:t>: chamados h, H, A, H</a:t>
            </a:r>
            <a:r>
              <a:rPr lang="pt-PT" sz="2000" baseline="30000" dirty="0" smtClean="0"/>
              <a:t>+</a:t>
            </a:r>
            <a:r>
              <a:rPr lang="pt-PT" sz="2000" dirty="0" smtClean="0"/>
              <a:t> e H</a:t>
            </a:r>
            <a:r>
              <a:rPr lang="pt-PT" sz="2000" baseline="30000" dirty="0" smtClean="0"/>
              <a:t>-</a:t>
            </a:r>
            <a:r>
              <a:rPr lang="pt-PT" sz="2000" dirty="0" smtClean="0"/>
              <a:t>.</a:t>
            </a:r>
          </a:p>
          <a:p>
            <a:pPr eaLnBrk="1">
              <a:buClrTx/>
              <a:buFontTx/>
              <a:buNone/>
              <a:defRPr/>
            </a:pPr>
            <a:endParaRPr lang="pt-PT" sz="2000" dirty="0" smtClean="0"/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E, então, qual deles dá massa a cada uma das outras partículas?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E este é o mais leve? Podemos também produzir os outros no LHC?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892675"/>
            <a:ext cx="12096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892675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2675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892675"/>
            <a:ext cx="12334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92675"/>
            <a:ext cx="12334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1FE66-A593-844E-85C7-33FC632AE121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856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79388" y="188913"/>
            <a:ext cx="33432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b="1" smtClean="0">
                <a:latin typeface="Courier New" charset="0"/>
                <a:cs typeface="Courier New" charset="0"/>
              </a:rPr>
              <a:t>As últimas novidades:</a:t>
            </a:r>
          </a:p>
          <a:p>
            <a:pPr eaLnBrk="1">
              <a:buClrTx/>
              <a:buFontTx/>
              <a:buNone/>
              <a:defRPr/>
            </a:pPr>
            <a:r>
              <a:rPr lang="pt-PT" b="1" smtClean="0">
                <a:latin typeface="Courier New" charset="0"/>
                <a:cs typeface="Courier New" charset="0"/>
              </a:rPr>
              <a:t>Um novo Higgs?!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923925"/>
            <a:ext cx="3671888" cy="553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sz="1600" dirty="0" smtClean="0"/>
              <a:t>Em Dezembro de 2015 as experiências ATLAS e CMS do LHC compararam os dados recolhidos durante o ano. </a:t>
            </a:r>
          </a:p>
          <a:p>
            <a:pPr eaLnBrk="1">
              <a:buClrTx/>
              <a:buFontTx/>
              <a:buNone/>
              <a:defRPr/>
            </a:pPr>
            <a:endParaRPr lang="pt-PT" sz="1600" dirty="0" smtClean="0"/>
          </a:p>
          <a:p>
            <a:pPr eaLnBrk="1">
              <a:buClrTx/>
              <a:buFontTx/>
              <a:buNone/>
              <a:defRPr/>
            </a:pPr>
            <a:r>
              <a:rPr lang="pt-PT" sz="1600" dirty="0" smtClean="0"/>
              <a:t>Tiveram uma pequena surpresa que se poderá revelar muito significativa...</a:t>
            </a:r>
          </a:p>
          <a:p>
            <a:pPr eaLnBrk="1">
              <a:buClrTx/>
              <a:buFontTx/>
              <a:buNone/>
              <a:defRPr/>
            </a:pPr>
            <a:endParaRPr lang="pt-PT" sz="1600" dirty="0" smtClean="0"/>
          </a:p>
          <a:p>
            <a:pPr eaLnBrk="1">
              <a:buClrTx/>
              <a:buFontTx/>
              <a:buNone/>
              <a:defRPr/>
            </a:pPr>
            <a:r>
              <a:rPr lang="pt-PT" sz="1600" dirty="0" smtClean="0"/>
              <a:t>Há um pequeno excesso de colisões onde são produzidos 2 fotões de muito alta energia. Estes podem ter resultado da desintegração de uma partícula com a massa de cerca de 750 </a:t>
            </a:r>
            <a:r>
              <a:rPr lang="pt-PT" sz="1600" dirty="0" err="1" smtClean="0"/>
              <a:t>GeV</a:t>
            </a:r>
            <a:r>
              <a:rPr lang="pt-PT" sz="1600" dirty="0" smtClean="0"/>
              <a:t>.  </a:t>
            </a:r>
          </a:p>
          <a:p>
            <a:pPr eaLnBrk="1">
              <a:buClrTx/>
              <a:buFontTx/>
              <a:buNone/>
              <a:defRPr/>
            </a:pPr>
            <a:endParaRPr lang="pt-PT" sz="1600" dirty="0" smtClean="0"/>
          </a:p>
          <a:p>
            <a:pPr eaLnBrk="1">
              <a:buClrTx/>
              <a:buFontTx/>
              <a:buNone/>
              <a:defRPr/>
            </a:pPr>
            <a:r>
              <a:rPr lang="pt-PT" sz="1600" dirty="0" smtClean="0"/>
              <a:t>Onde vimos isto antes? A desintegração do </a:t>
            </a:r>
            <a:r>
              <a:rPr lang="pt-PT" sz="1600" dirty="0" err="1" smtClean="0"/>
              <a:t>Higgs</a:t>
            </a:r>
            <a:r>
              <a:rPr lang="pt-PT" sz="1600" dirty="0" smtClean="0"/>
              <a:t> (com a massa de 125 </a:t>
            </a:r>
            <a:r>
              <a:rPr lang="pt-PT" sz="1600" dirty="0" err="1" smtClean="0"/>
              <a:t>GeV</a:t>
            </a:r>
            <a:r>
              <a:rPr lang="pt-PT" sz="1600" dirty="0" smtClean="0"/>
              <a:t>) resultando em dois fotões foi um dos sinais que levou à descoberta deste bosão. Será que temos um segundo </a:t>
            </a:r>
            <a:r>
              <a:rPr lang="pt-PT" sz="1600" dirty="0" err="1" smtClean="0"/>
              <a:t>Higgs</a:t>
            </a:r>
            <a:r>
              <a:rPr lang="pt-PT" sz="1600" dirty="0" smtClean="0"/>
              <a:t>, mais pesado do que aquele que já conhecemos?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30" y="2564904"/>
            <a:ext cx="2662570" cy="2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-7938"/>
            <a:ext cx="12096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-7938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-7938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-7938"/>
            <a:ext cx="1233488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-7938"/>
            <a:ext cx="1266825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7177" name="AutoShape 9"/>
          <p:cNvCxnSpPr>
            <a:cxnSpLocks noChangeShapeType="1"/>
            <a:stCxn id="7173" idx="2"/>
            <a:endCxn id="7171" idx="0"/>
          </p:cNvCxnSpPr>
          <p:nvPr/>
        </p:nvCxnSpPr>
        <p:spPr bwMode="auto">
          <a:xfrm>
            <a:off x="5094288" y="1504950"/>
            <a:ext cx="2718427" cy="1059954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178" name="AutoShape 10"/>
          <p:cNvCxnSpPr>
            <a:cxnSpLocks noChangeShapeType="1"/>
            <a:stCxn id="7172" idx="2"/>
            <a:endCxn id="7179" idx="0"/>
          </p:cNvCxnSpPr>
          <p:nvPr/>
        </p:nvCxnSpPr>
        <p:spPr bwMode="auto">
          <a:xfrm>
            <a:off x="4000501" y="1473200"/>
            <a:ext cx="1117115" cy="1091704"/>
          </a:xfrm>
          <a:prstGeom prst="straightConnector1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819423" cy="273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995936" y="5373216"/>
            <a:ext cx="1871662" cy="784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n-GB" sz="1600" dirty="0" err="1" smtClean="0"/>
              <a:t>Sinal</a:t>
            </a:r>
            <a:r>
              <a:rPr lang="en-GB" sz="1600" dirty="0" smtClean="0"/>
              <a:t> do Higgs a </a:t>
            </a:r>
            <a:r>
              <a:rPr lang="en-GB" sz="1600" dirty="0" err="1" smtClean="0"/>
              <a:t>desintegrar</a:t>
            </a:r>
            <a:r>
              <a:rPr lang="en-GB" sz="1600" dirty="0" smtClean="0"/>
              <a:t>-se </a:t>
            </a:r>
            <a:r>
              <a:rPr lang="en-GB" sz="1600" dirty="0" err="1" smtClean="0"/>
              <a:t>em</a:t>
            </a:r>
            <a:r>
              <a:rPr lang="en-GB" sz="1600" dirty="0" smtClean="0"/>
              <a:t> </a:t>
            </a:r>
            <a:r>
              <a:rPr lang="en-GB" sz="1600" dirty="0" err="1" smtClean="0"/>
              <a:t>dois</a:t>
            </a:r>
            <a:r>
              <a:rPr lang="en-GB" sz="1600" dirty="0" smtClean="0"/>
              <a:t> </a:t>
            </a:r>
            <a:r>
              <a:rPr lang="en-GB" sz="1600" dirty="0" err="1" smtClean="0"/>
              <a:t>fotões</a:t>
            </a:r>
            <a:endParaRPr lang="en-GB" sz="1600" dirty="0" smtClean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660232" y="5373216"/>
            <a:ext cx="2303462" cy="109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n-GB" sz="1400" dirty="0" smtClean="0"/>
              <a:t>O </a:t>
            </a:r>
            <a:r>
              <a:rPr lang="en-GB" sz="1400" dirty="0" err="1" smtClean="0"/>
              <a:t>possível</a:t>
            </a:r>
            <a:r>
              <a:rPr lang="en-GB" sz="1400" dirty="0" smtClean="0"/>
              <a:t> </a:t>
            </a:r>
            <a:r>
              <a:rPr lang="en-GB" sz="1400" dirty="0" err="1" smtClean="0"/>
              <a:t>sinal</a:t>
            </a:r>
            <a:r>
              <a:rPr lang="en-GB" sz="1400" dirty="0" smtClean="0"/>
              <a:t>, </a:t>
            </a:r>
            <a:r>
              <a:rPr lang="en-GB" sz="1400" dirty="0" err="1" smtClean="0"/>
              <a:t>ainda</a:t>
            </a:r>
            <a:r>
              <a:rPr lang="en-GB" sz="1400" dirty="0" smtClean="0"/>
              <a:t> com </a:t>
            </a:r>
            <a:r>
              <a:rPr lang="en-GB" sz="1400" dirty="0" err="1" smtClean="0"/>
              <a:t>pouca</a:t>
            </a:r>
            <a:r>
              <a:rPr lang="en-GB" sz="1400" dirty="0" smtClean="0"/>
              <a:t> </a:t>
            </a:r>
            <a:r>
              <a:rPr lang="en-GB" sz="1400" dirty="0" err="1" smtClean="0"/>
              <a:t>significância</a:t>
            </a:r>
            <a:r>
              <a:rPr lang="en-GB" sz="1400" dirty="0" smtClean="0"/>
              <a:t> </a:t>
            </a:r>
            <a:r>
              <a:rPr lang="en-GB" sz="1400" dirty="0" err="1" smtClean="0"/>
              <a:t>estatística</a:t>
            </a:r>
            <a:r>
              <a:rPr lang="en-GB" sz="1400" dirty="0" smtClean="0"/>
              <a:t>, </a:t>
            </a:r>
            <a:r>
              <a:rPr lang="en-GB" sz="1400" dirty="0" err="1" smtClean="0"/>
              <a:t>observado</a:t>
            </a:r>
            <a:r>
              <a:rPr lang="en-GB" sz="1400" dirty="0" smtClean="0"/>
              <a:t> </a:t>
            </a:r>
            <a:r>
              <a:rPr lang="en-GB" sz="1400" dirty="0" err="1" smtClean="0"/>
              <a:t>pelas</a:t>
            </a:r>
            <a:r>
              <a:rPr lang="en-GB" sz="1400" dirty="0" smtClean="0"/>
              <a:t> </a:t>
            </a:r>
            <a:r>
              <a:rPr lang="en-GB" sz="1400" dirty="0" err="1" smtClean="0"/>
              <a:t>experiências</a:t>
            </a:r>
            <a:r>
              <a:rPr lang="en-GB" sz="1400" dirty="0" smtClean="0"/>
              <a:t> do LHC.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E8A46-FFB3-7A4A-A65C-B67A2E727332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12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79388" y="188913"/>
            <a:ext cx="3343275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b="1" smtClean="0">
                <a:latin typeface="Courier New" charset="0"/>
                <a:cs typeface="Courier New" charset="0"/>
              </a:rPr>
              <a:t>As últimas novidades:</a:t>
            </a:r>
          </a:p>
          <a:p>
            <a:pPr eaLnBrk="1">
              <a:buClrTx/>
              <a:buFontTx/>
              <a:buNone/>
              <a:defRPr/>
            </a:pPr>
            <a:r>
              <a:rPr lang="pt-PT" b="1" smtClean="0">
                <a:latin typeface="Courier New" charset="0"/>
                <a:cs typeface="Courier New" charset="0"/>
              </a:rPr>
              <a:t>Um novo Higgs?!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923925"/>
            <a:ext cx="8964488" cy="250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Em Dezembro de 2015 as experiências ATLAS e CMS do LHC compararam os dados recolhidos durante o ano. 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/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Tiveram uma pequena surpresa que se poderá revelar muito significativa...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/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Este poderia ser o primeiro sinal da descoberta da supersimetria! Mais um dos cinco </a:t>
            </a:r>
            <a:r>
              <a:rPr lang="pt-PT" sz="1200" dirty="0" err="1" smtClean="0"/>
              <a:t>Higgs</a:t>
            </a:r>
            <a:r>
              <a:rPr lang="pt-PT" sz="1200" dirty="0" smtClean="0"/>
              <a:t> que se esperam nessa extensão do Modelo Padrão.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/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Ou será um gravitão, a partícula hipotética que estaria ligada à gravidade? Ou será uma outra coisa inesperada... 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/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Há muitas hipóteses. Em apenas duas </a:t>
            </a:r>
            <a:r>
              <a:rPr lang="pt-PT" sz="1200" dirty="0" err="1" smtClean="0"/>
              <a:t>semanasdepois</a:t>
            </a:r>
            <a:r>
              <a:rPr lang="pt-PT" sz="1200" dirty="0" smtClean="0"/>
              <a:t> do anúncio dos resultados, </a:t>
            </a:r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foram publicados cerca de 150 artigos teóricos, que tentam interpretar esta observação! 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/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E pode ser apenas uma flutuação estatística!  </a:t>
            </a:r>
          </a:p>
          <a:p>
            <a:pPr eaLnBrk="1">
              <a:buClrTx/>
              <a:buFontTx/>
              <a:buNone/>
              <a:defRPr/>
            </a:pPr>
            <a:r>
              <a:rPr lang="pt-PT" sz="1200" dirty="0" smtClean="0"/>
              <a:t>Só o saberemos quando forem </a:t>
            </a:r>
            <a:r>
              <a:rPr lang="pt-PT" sz="1200" dirty="0" err="1" smtClean="0"/>
              <a:t>analizados</a:t>
            </a:r>
            <a:r>
              <a:rPr lang="pt-PT" sz="1200" dirty="0" smtClean="0"/>
              <a:t> os dados recolhidos no LHC durante 2016.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3" y="3496490"/>
            <a:ext cx="7619256" cy="324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067944" y="5949280"/>
            <a:ext cx="4595813" cy="37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n-GB" sz="1000" dirty="0" err="1" smtClean="0"/>
              <a:t>Foram</a:t>
            </a:r>
            <a:r>
              <a:rPr lang="en-GB" sz="1000" dirty="0" smtClean="0"/>
              <a:t> </a:t>
            </a:r>
            <a:r>
              <a:rPr lang="en-GB" sz="1000" dirty="0" err="1" smtClean="0"/>
              <a:t>publicados</a:t>
            </a:r>
            <a:r>
              <a:rPr lang="en-GB" sz="1000" dirty="0" smtClean="0"/>
              <a:t> </a:t>
            </a:r>
            <a:r>
              <a:rPr lang="en-GB" sz="1000" dirty="0" err="1" smtClean="0"/>
              <a:t>quase</a:t>
            </a:r>
            <a:r>
              <a:rPr lang="en-GB" sz="1000" dirty="0" smtClean="0"/>
              <a:t> 150 </a:t>
            </a:r>
            <a:r>
              <a:rPr lang="en-GB" sz="1000" dirty="0" err="1" smtClean="0"/>
              <a:t>artigos</a:t>
            </a:r>
            <a:r>
              <a:rPr lang="en-GB" sz="1000" dirty="0" smtClean="0"/>
              <a:t> </a:t>
            </a:r>
            <a:r>
              <a:rPr lang="en-GB" sz="1000" dirty="0" err="1" smtClean="0"/>
              <a:t>teóricos</a:t>
            </a:r>
            <a:r>
              <a:rPr lang="en-GB" sz="1000" dirty="0" smtClean="0"/>
              <a:t> a </a:t>
            </a:r>
            <a:r>
              <a:rPr lang="en-GB" sz="1000" dirty="0" err="1" smtClean="0"/>
              <a:t>interpretar</a:t>
            </a:r>
            <a:r>
              <a:rPr lang="en-GB" sz="1000" dirty="0" smtClean="0"/>
              <a:t> a </a:t>
            </a:r>
            <a:r>
              <a:rPr lang="en-GB" sz="1000" dirty="0" err="1" smtClean="0"/>
              <a:t>observação</a:t>
            </a:r>
            <a:r>
              <a:rPr lang="en-GB" sz="1000" dirty="0" smtClean="0"/>
              <a:t> </a:t>
            </a:r>
            <a:r>
              <a:rPr lang="en-GB" sz="1000" dirty="0" err="1" smtClean="0"/>
              <a:t>nas</a:t>
            </a:r>
            <a:r>
              <a:rPr lang="en-GB" sz="1000" dirty="0" smtClean="0"/>
              <a:t> </a:t>
            </a:r>
            <a:r>
              <a:rPr lang="en-GB" sz="1000" dirty="0" err="1" smtClean="0"/>
              <a:t>duas</a:t>
            </a:r>
            <a:r>
              <a:rPr lang="en-GB" sz="1000" dirty="0" smtClean="0"/>
              <a:t> </a:t>
            </a:r>
            <a:r>
              <a:rPr lang="en-GB" sz="1000" dirty="0" err="1" smtClean="0"/>
              <a:t>semanas</a:t>
            </a:r>
            <a:r>
              <a:rPr lang="en-GB" sz="1000" dirty="0" smtClean="0"/>
              <a:t> a </a:t>
            </a:r>
            <a:r>
              <a:rPr lang="en-GB" sz="1000" dirty="0" err="1" smtClean="0"/>
              <a:t>seguir</a:t>
            </a:r>
            <a:r>
              <a:rPr lang="en-GB" sz="1000" dirty="0" smtClean="0"/>
              <a:t> </a:t>
            </a:r>
            <a:r>
              <a:rPr lang="en-GB" sz="1000" dirty="0" err="1" smtClean="0"/>
              <a:t>à</a:t>
            </a:r>
            <a:r>
              <a:rPr lang="en-GB" sz="1000" dirty="0" smtClean="0"/>
              <a:t> </a:t>
            </a:r>
            <a:r>
              <a:rPr lang="en-GB" sz="1000" dirty="0" err="1" smtClean="0"/>
              <a:t>divulgação</a:t>
            </a:r>
            <a:r>
              <a:rPr lang="en-GB" sz="1000" dirty="0" smtClean="0"/>
              <a:t> dos </a:t>
            </a:r>
            <a:r>
              <a:rPr lang="en-GB" sz="1000" dirty="0" err="1" smtClean="0"/>
              <a:t>novos</a:t>
            </a:r>
            <a:r>
              <a:rPr lang="en-GB" sz="1000" dirty="0" smtClean="0"/>
              <a:t> dados </a:t>
            </a:r>
            <a:r>
              <a:rPr lang="en-GB" sz="1000" dirty="0" err="1" smtClean="0"/>
              <a:t>experimentais</a:t>
            </a:r>
            <a:r>
              <a:rPr lang="en-GB" sz="1000" dirty="0" smtClean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1414C-9264-914C-8DAE-247EE7295B1C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202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3"/>
          <p:cNvSpPr txBox="1"/>
          <p:nvPr/>
        </p:nvSpPr>
        <p:spPr>
          <a:xfrm>
            <a:off x="5753613" y="4829668"/>
            <a:ext cx="2188440" cy="606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4000" dirty="0"/>
              <a:t>E agora ?</a:t>
            </a:r>
            <a:endParaRPr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Conclusões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4166" y="1284204"/>
            <a:ext cx="8786696" cy="507214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O LHC e ATLAS </a:t>
            </a:r>
            <a:r>
              <a:rPr lang="en-US" dirty="0" err="1" smtClean="0"/>
              <a:t>permitem</a:t>
            </a:r>
            <a:r>
              <a:rPr lang="en-US" dirty="0" smtClean="0"/>
              <a:t> </a:t>
            </a:r>
            <a:r>
              <a:rPr lang="en-US" dirty="0" err="1" smtClean="0"/>
              <a:t>explorar</a:t>
            </a:r>
            <a:r>
              <a:rPr lang="en-US" dirty="0" smtClean="0"/>
              <a:t> as </a:t>
            </a:r>
            <a:r>
              <a:rPr lang="en-US" dirty="0" err="1" smtClean="0"/>
              <a:t>ideias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fundamentais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a </a:t>
            </a:r>
            <a:r>
              <a:rPr lang="en-US" dirty="0" err="1" smtClean="0"/>
              <a:t>constituição</a:t>
            </a:r>
            <a:r>
              <a:rPr lang="en-US" dirty="0" smtClean="0"/>
              <a:t> da </a:t>
            </a:r>
            <a:r>
              <a:rPr lang="en-US" dirty="0" err="1" smtClean="0"/>
              <a:t>matéria</a:t>
            </a:r>
            <a:r>
              <a:rPr lang="en-US" dirty="0" smtClean="0"/>
              <a:t> e das </a:t>
            </a:r>
            <a:r>
              <a:rPr lang="en-US" dirty="0" err="1" smtClean="0"/>
              <a:t>interacções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O </a:t>
            </a:r>
            <a:r>
              <a:rPr lang="en-US" dirty="0" err="1" smtClean="0">
                <a:solidFill>
                  <a:srgbClr val="0000FF"/>
                </a:solidFill>
              </a:rPr>
              <a:t>Modelo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Padrão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está</a:t>
            </a:r>
            <a:r>
              <a:rPr lang="en-US" dirty="0" smtClean="0">
                <a:solidFill>
                  <a:srgbClr val="0000FF"/>
                </a:solidFill>
              </a:rPr>
              <a:t> a </a:t>
            </a:r>
            <a:r>
              <a:rPr lang="en-US" dirty="0" err="1" smtClean="0">
                <a:solidFill>
                  <a:srgbClr val="0000FF"/>
                </a:solidFill>
              </a:rPr>
              <a:t>ser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sujeito</a:t>
            </a:r>
            <a:r>
              <a:rPr lang="en-US" dirty="0" smtClean="0">
                <a:solidFill>
                  <a:srgbClr val="0000FF"/>
                </a:solidFill>
              </a:rPr>
              <a:t> a </a:t>
            </a:r>
            <a:r>
              <a:rPr lang="en-US" dirty="0" err="1" smtClean="0">
                <a:solidFill>
                  <a:srgbClr val="0000FF"/>
                </a:solidFill>
              </a:rPr>
              <a:t>inúmeros</a:t>
            </a:r>
            <a:r>
              <a:rPr lang="en-US" dirty="0" smtClean="0">
                <a:solidFill>
                  <a:srgbClr val="0000FF"/>
                </a:solidFill>
              </a:rPr>
              <a:t> testes</a:t>
            </a:r>
          </a:p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construção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possível</a:t>
            </a:r>
            <a:r>
              <a:rPr lang="en-US" dirty="0" smtClean="0"/>
              <a:t> com </a:t>
            </a:r>
            <a:r>
              <a:rPr lang="en-US" dirty="0" err="1" smtClean="0"/>
              <a:t>muita</a:t>
            </a:r>
            <a:r>
              <a:rPr lang="en-US" dirty="0" smtClean="0"/>
              <a:t> </a:t>
            </a:r>
            <a:r>
              <a:rPr lang="en-US" dirty="0" err="1" smtClean="0"/>
              <a:t>persistência</a:t>
            </a:r>
            <a:r>
              <a:rPr lang="en-US" dirty="0" smtClean="0"/>
              <a:t> e </a:t>
            </a:r>
            <a:r>
              <a:rPr lang="en-US" dirty="0" err="1" smtClean="0"/>
              <a:t>colaboração</a:t>
            </a:r>
            <a:r>
              <a:rPr lang="en-US" dirty="0" smtClean="0"/>
              <a:t> </a:t>
            </a:r>
            <a:r>
              <a:rPr lang="en-US" dirty="0" err="1" smtClean="0"/>
              <a:t>internacional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Incluindo</a:t>
            </a:r>
            <a:r>
              <a:rPr lang="en-US" dirty="0" smtClean="0">
                <a:solidFill>
                  <a:srgbClr val="0000FF"/>
                </a:solidFill>
              </a:rPr>
              <a:t> Portugal!!!</a:t>
            </a:r>
          </a:p>
          <a:p>
            <a:endParaRPr lang="en-US" dirty="0" smtClean="0"/>
          </a:p>
          <a:p>
            <a:r>
              <a:rPr lang="en-US" dirty="0" err="1" smtClean="0"/>
              <a:t>Descoberta</a:t>
            </a:r>
            <a:r>
              <a:rPr lang="en-US" dirty="0" smtClean="0"/>
              <a:t> do </a:t>
            </a:r>
            <a:r>
              <a:rPr lang="en-US" dirty="0" err="1" smtClean="0"/>
              <a:t>bosão</a:t>
            </a:r>
            <a:r>
              <a:rPr lang="en-US" dirty="0" smtClean="0"/>
              <a:t> de Higgs de </a:t>
            </a:r>
            <a:r>
              <a:rPr lang="en-US" dirty="0" err="1" smtClean="0"/>
              <a:t>enorme</a:t>
            </a:r>
            <a:r>
              <a:rPr lang="en-US" dirty="0" smtClean="0"/>
              <a:t> </a:t>
            </a:r>
            <a:r>
              <a:rPr lang="en-US" dirty="0" err="1" smtClean="0"/>
              <a:t>importância</a:t>
            </a:r>
            <a:r>
              <a:rPr lang="en-US" dirty="0" smtClean="0"/>
              <a:t>, </a:t>
            </a:r>
            <a:r>
              <a:rPr lang="en-US" dirty="0" err="1" smtClean="0"/>
              <a:t>peça</a:t>
            </a:r>
            <a:r>
              <a:rPr lang="en-US" dirty="0" smtClean="0"/>
              <a:t> central do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Padrão</a:t>
            </a:r>
            <a:endParaRPr lang="en-US" dirty="0" smtClean="0"/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Apenas</a:t>
            </a:r>
            <a:r>
              <a:rPr lang="en-US" dirty="0" smtClean="0">
                <a:solidFill>
                  <a:srgbClr val="0000FF"/>
                </a:solidFill>
              </a:rPr>
              <a:t> um </a:t>
            </a:r>
            <a:r>
              <a:rPr lang="en-US" dirty="0" err="1" smtClean="0">
                <a:solidFill>
                  <a:srgbClr val="0000FF"/>
                </a:solidFill>
              </a:rPr>
              <a:t>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mais</a:t>
            </a:r>
            <a:r>
              <a:rPr lang="en-US" dirty="0" smtClean="0">
                <a:solidFill>
                  <a:srgbClr val="0000FF"/>
                </a:solidFill>
              </a:rPr>
              <a:t> ? </a:t>
            </a:r>
            <a:r>
              <a:rPr lang="en-US" dirty="0" err="1" smtClean="0">
                <a:solidFill>
                  <a:srgbClr val="0000FF"/>
                </a:solidFill>
              </a:rPr>
              <a:t>Modelos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alternativos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prevêm</a:t>
            </a:r>
            <a:r>
              <a:rPr lang="en-US" dirty="0" smtClean="0">
                <a:solidFill>
                  <a:srgbClr val="0000FF"/>
                </a:solidFill>
              </a:rPr>
              <a:t> 5 </a:t>
            </a:r>
            <a:r>
              <a:rPr lang="en-US" dirty="0" err="1" smtClean="0">
                <a:solidFill>
                  <a:srgbClr val="0000FF"/>
                </a:solidFill>
              </a:rPr>
              <a:t>ou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mais</a:t>
            </a:r>
            <a:r>
              <a:rPr lang="en-US" dirty="0" smtClean="0">
                <a:solidFill>
                  <a:srgbClr val="0000FF"/>
                </a:solidFill>
              </a:rPr>
              <a:t> Higgs, </a:t>
            </a:r>
            <a:r>
              <a:rPr lang="en-US" dirty="0" err="1" smtClean="0">
                <a:solidFill>
                  <a:srgbClr val="0000FF"/>
                </a:solidFill>
              </a:rPr>
              <a:t>alguns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carregados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Nova </a:t>
            </a:r>
            <a:r>
              <a:rPr lang="en-US" dirty="0" err="1" smtClean="0"/>
              <a:t>Física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além</a:t>
            </a:r>
            <a:r>
              <a:rPr lang="en-US" dirty="0" smtClean="0"/>
              <a:t> do </a:t>
            </a:r>
            <a:r>
              <a:rPr lang="en-US" dirty="0" err="1" smtClean="0"/>
              <a:t>Modelo</a:t>
            </a:r>
            <a:r>
              <a:rPr lang="en-US" dirty="0" smtClean="0"/>
              <a:t> </a:t>
            </a:r>
            <a:r>
              <a:rPr lang="en-US" dirty="0" err="1" smtClean="0"/>
              <a:t>Padrão</a:t>
            </a:r>
            <a:r>
              <a:rPr lang="en-US" dirty="0" smtClean="0"/>
              <a:t> ?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Supersimetria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Matéria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escura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 err="1" smtClean="0">
                <a:solidFill>
                  <a:srgbClr val="0000FF"/>
                </a:solidFill>
              </a:rPr>
              <a:t>Energia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Escura</a:t>
            </a:r>
            <a:r>
              <a:rPr lang="en-US" dirty="0" smtClean="0">
                <a:solidFill>
                  <a:srgbClr val="0000FF"/>
                </a:solidFill>
              </a:rPr>
              <a:t> ?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Mini-</a:t>
            </a:r>
            <a:r>
              <a:rPr lang="en-US" dirty="0" err="1" smtClean="0">
                <a:solidFill>
                  <a:srgbClr val="0000FF"/>
                </a:solidFill>
              </a:rPr>
              <a:t>Buracos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negros</a:t>
            </a:r>
            <a:r>
              <a:rPr lang="en-US" dirty="0" smtClean="0">
                <a:solidFill>
                  <a:srgbClr val="0000FF"/>
                </a:solidFill>
              </a:rPr>
              <a:t>? </a:t>
            </a:r>
            <a:r>
              <a:rPr lang="en-US" dirty="0" err="1" smtClean="0">
                <a:solidFill>
                  <a:srgbClr val="0000FF"/>
                </a:solidFill>
              </a:rPr>
              <a:t>Gravitação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quântica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  <a:p>
            <a:pPr lvl="1"/>
            <a:r>
              <a:rPr lang="en-US" dirty="0" err="1" smtClean="0">
                <a:solidFill>
                  <a:srgbClr val="0000FF"/>
                </a:solidFill>
              </a:rPr>
              <a:t>Qualquer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coisa</a:t>
            </a:r>
            <a:r>
              <a:rPr lang="en-US" dirty="0" smtClean="0">
                <a:solidFill>
                  <a:srgbClr val="0000FF"/>
                </a:solidFill>
              </a:rPr>
              <a:t> de </a:t>
            </a:r>
            <a:r>
              <a:rPr lang="en-US" dirty="0" err="1" smtClean="0">
                <a:solidFill>
                  <a:srgbClr val="0000FF"/>
                </a:solidFill>
              </a:rPr>
              <a:t>completamente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inesperado</a:t>
            </a:r>
            <a:r>
              <a:rPr lang="en-US" dirty="0" smtClean="0">
                <a:solidFill>
                  <a:srgbClr val="0000FF"/>
                </a:solidFill>
              </a:rPr>
              <a:t>?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BDC5-4B18-544D-989C-82C832DB3B45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77501" y="6356350"/>
            <a:ext cx="2895600" cy="365125"/>
          </a:xfrm>
        </p:spPr>
        <p:txBody>
          <a:bodyPr/>
          <a:lstStyle/>
          <a:p>
            <a:r>
              <a:rPr lang="en-US" smtClean="0"/>
              <a:t>Masterclass Internacional - IST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PT" smtClean="0"/>
              <a:t>terça-feira,</a:t>
            </a:r>
            <a:br>
              <a:rPr lang="pt-PT" smtClean="0"/>
            </a:br>
            <a:r>
              <a:rPr lang="pt-PT" smtClean="0"/>
              <a:t>3 de Julho de 2007</a:t>
            </a:r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 err="1" smtClean="0"/>
              <a:t>pedro</a:t>
            </a:r>
            <a:r>
              <a:rPr lang="pt-PT" dirty="0" smtClean="0"/>
              <a:t> </a:t>
            </a:r>
            <a:r>
              <a:rPr lang="pt-PT" dirty="0" err="1" smtClean="0"/>
              <a:t>abreu</a:t>
            </a:r>
            <a:r>
              <a:rPr lang="pt-PT" dirty="0" smtClean="0"/>
              <a:t> – à descoberta das partículas</a:t>
            </a:r>
            <a:endParaRPr lang="en-GB" dirty="0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DFA192-E7CE-ED48-898D-12417AE26641}" type="slidenum">
              <a:rPr lang="en-GB" smtClean="0"/>
              <a:pPr/>
              <a:t>7</a:t>
            </a:fld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32773" name="Picture 2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88914"/>
            <a:ext cx="4102100" cy="623887"/>
          </a:xfrm>
        </p:spPr>
        <p:txBody>
          <a:bodyPr/>
          <a:lstStyle/>
          <a:p>
            <a:r>
              <a:rPr lang="pt-PT" sz="2400" dirty="0">
                <a:solidFill>
                  <a:srgbClr val="000000"/>
                </a:solidFill>
              </a:rPr>
              <a:t>Bom, vamos lá a ver agora…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44408" y="65468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FFFFFF"/>
                </a:solidFill>
                <a:latin typeface="Helvetica" charset="0"/>
              </a:rPr>
              <a:pPr algn="r"/>
              <a:t>7</a:t>
            </a:fld>
            <a:r>
              <a:rPr lang="bg-BG" sz="1600" dirty="0" smtClean="0">
                <a:solidFill>
                  <a:srgbClr val="FFFFFF"/>
                </a:solidFill>
                <a:latin typeface="Helvetica" charset="0"/>
              </a:rPr>
              <a:t>/42</a:t>
            </a:r>
            <a:endParaRPr lang="en-US" sz="16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595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" y="108000"/>
            <a:ext cx="8963640" cy="64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8F8DE-72A1-D34B-87F9-B2F429D56B99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2940182"/>
            <a:ext cx="6486542" cy="1143000"/>
          </a:xfrm>
        </p:spPr>
        <p:txBody>
          <a:bodyPr>
            <a:noAutofit/>
          </a:bodyPr>
          <a:lstStyle/>
          <a:p>
            <a:r>
              <a:rPr lang="en-US" sz="7200" dirty="0" err="1" smtClean="0"/>
              <a:t>Perguntas</a:t>
            </a:r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12414-A9D4-CE45-AE4B-57D92A3A43FF}" type="datetime1">
              <a:rPr lang="en-US" smtClean="0"/>
              <a:t>21/03/16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6AC89-0F8C-3D4D-9D3C-FFFF0C607C36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62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Colaboração verdadeiramente global!</a:t>
            </a:r>
            <a:endParaRPr/>
          </a:p>
        </p:txBody>
      </p:sp>
      <p:pic>
        <p:nvPicPr>
          <p:cNvPr id="152" name="Picture 151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972000"/>
            <a:ext cx="8275680" cy="5688000"/>
          </a:xfrm>
          <a:prstGeom prst="rect">
            <a:avLst/>
          </a:prstGeom>
        </p:spPr>
      </p:pic>
      <p:sp>
        <p:nvSpPr>
          <p:cNvPr id="153" name="TextShape 2"/>
          <p:cNvSpPr txBox="1"/>
          <p:nvPr/>
        </p:nvSpPr>
        <p:spPr>
          <a:xfrm>
            <a:off x="6840000" y="1080000"/>
            <a:ext cx="2520000" cy="456120"/>
          </a:xfrm>
          <a:prstGeom prst="rect">
            <a:avLst/>
          </a:prstGeom>
        </p:spPr>
      </p:sp>
      <p:sp>
        <p:nvSpPr>
          <p:cNvPr id="2" name="TextBox 1"/>
          <p:cNvSpPr txBox="1"/>
          <p:nvPr/>
        </p:nvSpPr>
        <p:spPr>
          <a:xfrm>
            <a:off x="5447001" y="2386722"/>
            <a:ext cx="25704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3000 </a:t>
            </a:r>
            <a:r>
              <a:rPr lang="en-US" dirty="0" err="1" smtClean="0"/>
              <a:t>cientistas</a:t>
            </a:r>
            <a:r>
              <a:rPr lang="en-US" dirty="0" smtClean="0"/>
              <a:t>, </a:t>
            </a:r>
            <a:r>
              <a:rPr lang="en-US" dirty="0" err="1" smtClean="0"/>
              <a:t>contando</a:t>
            </a:r>
            <a:endParaRPr lang="en-US" dirty="0" smtClean="0"/>
          </a:p>
          <a:p>
            <a:r>
              <a:rPr lang="en-US" dirty="0" smtClean="0"/>
              <a:t>1000 </a:t>
            </a:r>
            <a:r>
              <a:rPr lang="en-US" dirty="0" err="1" smtClean="0"/>
              <a:t>estudantes</a:t>
            </a:r>
            <a:endParaRPr lang="en-US" dirty="0" smtClean="0"/>
          </a:p>
          <a:p>
            <a:r>
              <a:rPr lang="en-US" dirty="0" smtClean="0"/>
              <a:t>33 </a:t>
            </a:r>
            <a:r>
              <a:rPr lang="en-US" dirty="0" err="1" smtClean="0"/>
              <a:t>países</a:t>
            </a:r>
            <a:endParaRPr lang="en-US" dirty="0" smtClean="0"/>
          </a:p>
          <a:p>
            <a:r>
              <a:rPr lang="en-US" dirty="0" smtClean="0"/>
              <a:t>177 </a:t>
            </a:r>
            <a:r>
              <a:rPr lang="en-US" dirty="0" err="1" smtClean="0"/>
              <a:t>universidades</a:t>
            </a:r>
            <a:r>
              <a:rPr lang="en-US" dirty="0" smtClean="0"/>
              <a:t> e </a:t>
            </a:r>
            <a:r>
              <a:rPr lang="en-US" dirty="0" err="1" smtClean="0"/>
              <a:t>laboratórios</a:t>
            </a:r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AC88-0E12-1D46-BBC1-3FC0DEC40457}" type="datetime1">
              <a:rPr lang="en-US" smtClean="0"/>
              <a:t>21/03/16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252"/>
          <p:cNvPicPr/>
          <p:nvPr/>
        </p:nvPicPr>
        <p:blipFill>
          <a:blip r:embed="rId2"/>
          <a:stretch>
            <a:fillRect/>
          </a:stretch>
        </p:blipFill>
        <p:spPr>
          <a:xfrm>
            <a:off x="4184640" y="900000"/>
            <a:ext cx="4995360" cy="3589560"/>
          </a:xfrm>
          <a:prstGeom prst="rect">
            <a:avLst/>
          </a:prstGeom>
        </p:spPr>
      </p:pic>
      <p:sp>
        <p:nvSpPr>
          <p:cNvPr id="25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Tomada de dados LHC</a:t>
            </a:r>
            <a:endParaRPr/>
          </a:p>
        </p:txBody>
      </p:sp>
      <p:pic>
        <p:nvPicPr>
          <p:cNvPr id="255" name="Picture 25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3373200"/>
            <a:ext cx="4860000" cy="3492360"/>
          </a:xfrm>
          <a:prstGeom prst="rect">
            <a:avLst/>
          </a:prstGeom>
        </p:spPr>
      </p:pic>
      <p:sp>
        <p:nvSpPr>
          <p:cNvPr id="256" name="TextShape 2"/>
          <p:cNvSpPr txBox="1"/>
          <p:nvPr/>
        </p:nvSpPr>
        <p:spPr>
          <a:xfrm>
            <a:off x="5040000" y="4560120"/>
            <a:ext cx="3928320" cy="15894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000" u="sng"/>
              <a:t>desempenho excepcional do LHC:</a:t>
            </a:r>
            <a:endParaRPr/>
          </a:p>
          <a:p>
            <a:r>
              <a:rPr lang="pt-PT" sz="2000"/>
              <a:t>a intensidade dos feixes </a:t>
            </a:r>
            <a:endParaRPr/>
          </a:p>
          <a:p>
            <a:r>
              <a:rPr lang="pt-PT" sz="2000"/>
              <a:t>continua sempre a aumentar</a:t>
            </a:r>
            <a:endParaRPr/>
          </a:p>
          <a:p>
            <a:endParaRPr/>
          </a:p>
          <a:p>
            <a:r>
              <a:rPr lang="pt-PT" sz="2000"/>
              <a:t>aumenta também o número médio</a:t>
            </a:r>
            <a:endParaRPr/>
          </a:p>
          <a:p>
            <a:r>
              <a:rPr lang="pt-PT" sz="2000"/>
              <a:t>de colisões por cruzamento de feixes</a:t>
            </a:r>
            <a:endParaRPr/>
          </a:p>
        </p:txBody>
      </p:sp>
      <p:sp>
        <p:nvSpPr>
          <p:cNvPr id="257" name="TextShape 3"/>
          <p:cNvSpPr txBox="1"/>
          <p:nvPr/>
        </p:nvSpPr>
        <p:spPr>
          <a:xfrm>
            <a:off x="1231560" y="1600920"/>
            <a:ext cx="1480680" cy="4150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600"/>
              <a:t>N = </a:t>
            </a:r>
            <a:r>
              <a:rPr lang="pt-PT" sz="2600">
                <a:solidFill>
                  <a:srgbClr val="FF0000"/>
                </a:solidFill>
              </a:rPr>
              <a:t>L</a:t>
            </a:r>
            <a:r>
              <a:rPr lang="pt-PT" sz="2600"/>
              <a:t> x </a:t>
            </a:r>
            <a:r>
              <a:rPr lang="pt-PT" sz="2600">
                <a:solidFill>
                  <a:srgbClr val="0000FF"/>
                </a:solidFill>
                <a:latin typeface="Times New Roman"/>
                <a:ea typeface="Times New Roman"/>
              </a:rPr>
              <a:t>σ</a:t>
            </a:r>
            <a:endParaRPr/>
          </a:p>
        </p:txBody>
      </p:sp>
      <p:sp>
        <p:nvSpPr>
          <p:cNvPr id="258" name="TextShape 4"/>
          <p:cNvSpPr txBox="1"/>
          <p:nvPr/>
        </p:nvSpPr>
        <p:spPr>
          <a:xfrm>
            <a:off x="6120" y="929880"/>
            <a:ext cx="4313880" cy="6901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# de eventos		</a:t>
            </a:r>
            <a:r>
              <a:rPr lang="pt-PT">
                <a:solidFill>
                  <a:srgbClr val="0000FF"/>
                </a:solidFill>
              </a:rPr>
              <a:t>Secção eficaz</a:t>
            </a:r>
            <a:endParaRPr/>
          </a:p>
          <a:p>
            <a:r>
              <a:rPr lang="pt-PT">
                <a:solidFill>
                  <a:srgbClr val="0000FF"/>
                </a:solidFill>
              </a:rPr>
              <a:t>				(secção de choque)</a:t>
            </a:r>
            <a:endParaRPr/>
          </a:p>
        </p:txBody>
      </p:sp>
      <p:sp>
        <p:nvSpPr>
          <p:cNvPr id="259" name="TextShape 5"/>
          <p:cNvSpPr txBox="1"/>
          <p:nvPr/>
        </p:nvSpPr>
        <p:spPr>
          <a:xfrm>
            <a:off x="34560" y="2070000"/>
            <a:ext cx="4285440" cy="12394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0000"/>
                </a:solidFill>
              </a:rPr>
              <a:t>Luminosidade integrada</a:t>
            </a:r>
            <a:endParaRPr/>
          </a:p>
          <a:p>
            <a:r>
              <a:rPr lang="pt-PT"/>
              <a:t>em femtobarn-1</a:t>
            </a:r>
            <a:endParaRPr/>
          </a:p>
          <a:p>
            <a:r>
              <a:rPr lang="pt-PT" sz="2200"/>
              <a:t>barn = b = unidade de área</a:t>
            </a:r>
            <a:endParaRPr/>
          </a:p>
          <a:p>
            <a:r>
              <a:rPr lang="pt-PT" sz="2200"/>
              <a:t>1 fb = 10-15 b = 10-39 cm2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AF720-61FF-0D4E-A35B-F1F3934804E5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3600"/>
              <a:t>Modos de produção do bosão de Higgs</a:t>
            </a:r>
            <a:endParaRPr/>
          </a:p>
        </p:txBody>
      </p:sp>
      <p:pic>
        <p:nvPicPr>
          <p:cNvPr id="327" name="Picture 326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983160"/>
            <a:ext cx="8991720" cy="5676840"/>
          </a:xfrm>
          <a:prstGeom prst="rect">
            <a:avLst/>
          </a:prstGeom>
        </p:spPr>
      </p:pic>
      <p:sp>
        <p:nvSpPr>
          <p:cNvPr id="328" name="CustomShape 2"/>
          <p:cNvSpPr/>
          <p:nvPr/>
        </p:nvSpPr>
        <p:spPr>
          <a:xfrm>
            <a:off x="0" y="5904000"/>
            <a:ext cx="1080000" cy="72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0E68-D2AA-8A41-8D15-28CFA36B77EB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Produção e decaimento do Higgs</a:t>
            </a:r>
            <a:endParaRPr/>
          </a:p>
        </p:txBody>
      </p:sp>
      <p:pic>
        <p:nvPicPr>
          <p:cNvPr id="330" name="Picture 329"/>
          <p:cNvPicPr/>
          <p:nvPr/>
        </p:nvPicPr>
        <p:blipFill>
          <a:blip r:embed="rId2"/>
          <a:stretch>
            <a:fillRect/>
          </a:stretch>
        </p:blipFill>
        <p:spPr>
          <a:xfrm>
            <a:off x="4860000" y="1131480"/>
            <a:ext cx="4284000" cy="4124520"/>
          </a:xfrm>
          <a:prstGeom prst="rect">
            <a:avLst/>
          </a:prstGeom>
        </p:spPr>
      </p:pic>
      <p:sp>
        <p:nvSpPr>
          <p:cNvPr id="331" name="TextShape 2"/>
          <p:cNvSpPr txBox="1"/>
          <p:nvPr/>
        </p:nvSpPr>
        <p:spPr>
          <a:xfrm>
            <a:off x="540000" y="5868000"/>
            <a:ext cx="8318880" cy="6901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Os modos (canais) mais intensos podem não ser os mais fáceis,</a:t>
            </a:r>
            <a:endParaRPr/>
          </a:p>
          <a:p>
            <a:r>
              <a:rPr lang="pt-PT"/>
              <a:t>devido ao ruído de fundo (outros processos com o mesmo padrão).</a:t>
            </a:r>
            <a:endParaRPr/>
          </a:p>
        </p:txBody>
      </p:sp>
      <p:pic>
        <p:nvPicPr>
          <p:cNvPr id="332" name="Picture 331"/>
          <p:cNvPicPr/>
          <p:nvPr/>
        </p:nvPicPr>
        <p:blipFill>
          <a:blip r:embed="rId3"/>
          <a:stretch>
            <a:fillRect/>
          </a:stretch>
        </p:blipFill>
        <p:spPr>
          <a:xfrm>
            <a:off x="360000" y="1282320"/>
            <a:ext cx="4320000" cy="3037680"/>
          </a:xfrm>
          <a:prstGeom prst="rect">
            <a:avLst/>
          </a:prstGeom>
        </p:spPr>
      </p:pic>
      <p:sp>
        <p:nvSpPr>
          <p:cNvPr id="333" name="TextShape 3"/>
          <p:cNvSpPr txBox="1"/>
          <p:nvPr/>
        </p:nvSpPr>
        <p:spPr>
          <a:xfrm>
            <a:off x="811080" y="1013760"/>
            <a:ext cx="264492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Apenas Decaimento</a:t>
            </a:r>
            <a:endParaRPr/>
          </a:p>
        </p:txBody>
      </p:sp>
      <p:sp>
        <p:nvSpPr>
          <p:cNvPr id="334" name="TextShape 4"/>
          <p:cNvSpPr txBox="1"/>
          <p:nvPr/>
        </p:nvSpPr>
        <p:spPr>
          <a:xfrm>
            <a:off x="5690160" y="972000"/>
            <a:ext cx="31298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/>
              <a:t>Produção + Decaimento</a:t>
            </a:r>
            <a:endParaRPr/>
          </a:p>
        </p:txBody>
      </p:sp>
      <p:sp>
        <p:nvSpPr>
          <p:cNvPr id="335" name="TextShape 5"/>
          <p:cNvSpPr txBox="1"/>
          <p:nvPr/>
        </p:nvSpPr>
        <p:spPr>
          <a:xfrm>
            <a:off x="180000" y="4320000"/>
            <a:ext cx="6840000" cy="14536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Wingdings" charset="2"/>
              <a:buChar char=""/>
            </a:pPr>
            <a:r>
              <a:rPr lang="pt-PT"/>
              <a:t>Modos principais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elevada: WW, ZZ</a:t>
            </a:r>
            <a:endParaRPr/>
          </a:p>
          <a:p>
            <a:pPr lvl="1">
              <a:buFont typeface="Century Gothic"/>
              <a:buChar char="•"/>
            </a:pPr>
            <a:r>
              <a:rPr lang="pt-PT"/>
              <a:t>Massa baixa: </a:t>
            </a:r>
            <a:r>
              <a:rPr lang="pt-PT">
                <a:latin typeface="DejaVu Serif Condensed"/>
                <a:ea typeface="DejaVu Serif Condensed"/>
              </a:rPr>
              <a:t>γγ, bb, ττ, WW, ZZ</a:t>
            </a:r>
            <a:endParaRPr/>
          </a:p>
          <a:p>
            <a:pPr lvl="1">
              <a:buFont typeface="Century Gothic"/>
              <a:buChar char="•"/>
            </a:pPr>
            <a:r>
              <a:rPr lang="pt-PT">
                <a:latin typeface="DejaVu Serif Condensed"/>
                <a:ea typeface="DejaVu Serif Condensed"/>
              </a:rPr>
              <a:t>Melhor resolução: </a:t>
            </a:r>
            <a:r>
              <a:rPr lang="pt-PT" sz="2200">
                <a:solidFill>
                  <a:srgbClr val="FF0000"/>
                </a:solidFill>
                <a:latin typeface="DejaVu Serif Condensed"/>
                <a:ea typeface="DejaVu Serif Condensed"/>
              </a:rPr>
              <a:t>γγ, ZZ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BC42F-5D2B-A349-AE5F-BFDF0FD6F24A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Picture 357"/>
          <p:cNvPicPr/>
          <p:nvPr/>
        </p:nvPicPr>
        <p:blipFill>
          <a:blip r:embed="rId2"/>
          <a:stretch>
            <a:fillRect/>
          </a:stretch>
        </p:blipFill>
        <p:spPr>
          <a:xfrm>
            <a:off x="1980000" y="907920"/>
            <a:ext cx="4523040" cy="5752080"/>
          </a:xfrm>
          <a:prstGeom prst="rect">
            <a:avLst/>
          </a:prstGeom>
        </p:spPr>
      </p:pic>
      <p:sp>
        <p:nvSpPr>
          <p:cNvPr id="35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Revista Science, 21 Dezembro 2012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F017-8E37-DA49-A694-88B2CC6E6F08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77" y="1217143"/>
            <a:ext cx="8081557" cy="5044456"/>
          </a:xfrm>
          <a:prstGeom prst="rect">
            <a:avLst/>
          </a:prstGeom>
        </p:spPr>
      </p:pic>
      <p:sp useBgFill="1">
        <p:nvSpPr>
          <p:cNvPr id="9" name="Oval Callout 8"/>
          <p:cNvSpPr/>
          <p:nvPr/>
        </p:nvSpPr>
        <p:spPr>
          <a:xfrm>
            <a:off x="4918707" y="128674"/>
            <a:ext cx="4133655" cy="2593041"/>
          </a:xfrm>
          <a:prstGeom prst="wedgeEllipseCallout">
            <a:avLst>
              <a:gd name="adj1" fmla="val -52275"/>
              <a:gd name="adj2" fmla="val 55867"/>
            </a:avLst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Is this the right boson? Are there more?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FE287-FCEB-AC43-84DE-AFBB84AF9020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67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624284" y="129108"/>
            <a:ext cx="5062515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S</a:t>
            </a:r>
            <a:r>
              <a:rPr lang="en-US" dirty="0" err="1" smtClean="0">
                <a:solidFill>
                  <a:schemeClr val="bg1"/>
                </a:solidFill>
              </a:rPr>
              <a:t>ó</a:t>
            </a:r>
            <a:r>
              <a:rPr lang="en-US" dirty="0" smtClean="0">
                <a:solidFill>
                  <a:schemeClr val="bg1"/>
                </a:solidFill>
              </a:rPr>
              <a:t> o </a:t>
            </a:r>
            <a:r>
              <a:rPr lang="en-US" dirty="0" err="1" smtClean="0">
                <a:solidFill>
                  <a:schemeClr val="bg1"/>
                </a:solidFill>
              </a:rPr>
              <a:t>começo</a:t>
            </a:r>
            <a:r>
              <a:rPr lang="en-US" dirty="0" smtClean="0">
                <a:solidFill>
                  <a:schemeClr val="bg1"/>
                </a:solidFill>
              </a:rPr>
              <a:t>!!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49" y="3514014"/>
            <a:ext cx="3902704" cy="295779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49" y="1134004"/>
            <a:ext cx="3980752" cy="2256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7" y="1944570"/>
            <a:ext cx="4965425" cy="2892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084" y="4625658"/>
            <a:ext cx="4097188" cy="20485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A856-09F1-B94B-B06F-5A974DE8290C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79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5667" y="-83076"/>
            <a:ext cx="3789952" cy="2710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34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pt-PT" smtClean="0"/>
              <a:t>terça-feira,</a:t>
            </a:r>
            <a:br>
              <a:rPr lang="pt-PT" smtClean="0"/>
            </a:br>
            <a:r>
              <a:rPr lang="pt-PT" smtClean="0"/>
              <a:t>3 de Julho de 2007</a:t>
            </a:r>
          </a:p>
        </p:txBody>
      </p:sp>
      <p:sp>
        <p:nvSpPr>
          <p:cNvPr id="3584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pt-PT" dirty="0" err="1" smtClean="0"/>
              <a:t>pedro</a:t>
            </a:r>
            <a:r>
              <a:rPr lang="pt-PT" dirty="0" smtClean="0"/>
              <a:t> </a:t>
            </a:r>
            <a:r>
              <a:rPr lang="pt-PT" dirty="0" err="1" smtClean="0"/>
              <a:t>abreu</a:t>
            </a:r>
            <a:r>
              <a:rPr lang="pt-PT" dirty="0" smtClean="0"/>
              <a:t> – à descoberta das partículas</a:t>
            </a:r>
            <a:endParaRPr lang="en-GB" dirty="0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A7C2E69-7132-AA4B-858F-9F72E39E34E8}" type="slidenum">
              <a:rPr lang="en-GB" smtClean="0"/>
              <a:pPr/>
              <a:t>8</a:t>
            </a:fld>
            <a:r>
              <a:rPr lang="bg-BG" b="0" dirty="0" smtClean="0"/>
              <a:t>/42</a:t>
            </a:r>
            <a:endParaRPr lang="en-GB" b="0" dirty="0" smtClean="0"/>
          </a:p>
        </p:txBody>
      </p:sp>
      <p:pic>
        <p:nvPicPr>
          <p:cNvPr id="35845" name="Picture 2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9" y="333375"/>
            <a:ext cx="3381375" cy="731838"/>
          </a:xfrm>
        </p:spPr>
        <p:txBody>
          <a:bodyPr/>
          <a:lstStyle/>
          <a:p>
            <a:r>
              <a:rPr lang="pt-PT" sz="2400" dirty="0">
                <a:solidFill>
                  <a:srgbClr val="000000"/>
                </a:solidFill>
              </a:rPr>
              <a:t>Parece que desta foi…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35847" name="Text Box 4"/>
          <p:cNvSpPr txBox="1">
            <a:spLocks noChangeArrowheads="1"/>
          </p:cNvSpPr>
          <p:nvPr/>
        </p:nvSpPr>
        <p:spPr bwMode="auto">
          <a:xfrm>
            <a:off x="6407150" y="76200"/>
            <a:ext cx="27368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pt-PT" sz="2400">
                <a:solidFill>
                  <a:srgbClr val="0000FF"/>
                </a:solidFill>
              </a:rPr>
              <a:t>Moral da história:</a:t>
            </a:r>
            <a:r>
              <a:rPr lang="pt-PT" sz="2400"/>
              <a:t> </a:t>
            </a:r>
            <a:r>
              <a:rPr lang="pt-PT" sz="2400">
                <a:solidFill>
                  <a:srgbClr val="FF0000"/>
                </a:solidFill>
              </a:rPr>
              <a:t>A </a:t>
            </a:r>
            <a:r>
              <a:rPr lang="pt-PT" sz="2400" u="sng">
                <a:solidFill>
                  <a:srgbClr val="FF0000"/>
                </a:solidFill>
              </a:rPr>
              <a:t>Física</a:t>
            </a:r>
            <a:r>
              <a:rPr lang="pt-PT" sz="2400">
                <a:solidFill>
                  <a:srgbClr val="FF0000"/>
                </a:solidFill>
              </a:rPr>
              <a:t> tem um papel </a:t>
            </a:r>
            <a:r>
              <a:rPr lang="pt-PT" sz="2400" u="sng">
                <a:solidFill>
                  <a:srgbClr val="FF0000"/>
                </a:solidFill>
              </a:rPr>
              <a:t>crucial</a:t>
            </a:r>
            <a:r>
              <a:rPr lang="pt-PT" sz="2400">
                <a:solidFill>
                  <a:srgbClr val="FF0000"/>
                </a:solidFill>
              </a:rPr>
              <a:t> no dia-a-dia!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35848" name="Line 5"/>
          <p:cNvSpPr>
            <a:spLocks noChangeShapeType="1"/>
          </p:cNvSpPr>
          <p:nvPr/>
        </p:nvSpPr>
        <p:spPr bwMode="auto">
          <a:xfrm flipH="1">
            <a:off x="6300788" y="1341438"/>
            <a:ext cx="576262" cy="2303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5849" name="Line 6"/>
          <p:cNvSpPr>
            <a:spLocks noChangeShapeType="1"/>
          </p:cNvSpPr>
          <p:nvPr/>
        </p:nvSpPr>
        <p:spPr bwMode="auto">
          <a:xfrm flipH="1">
            <a:off x="3276718" y="2060575"/>
            <a:ext cx="142875" cy="8636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5850" name="Line 7"/>
          <p:cNvSpPr>
            <a:spLocks noChangeShapeType="1"/>
          </p:cNvSpPr>
          <p:nvPr/>
        </p:nvSpPr>
        <p:spPr bwMode="auto">
          <a:xfrm>
            <a:off x="3419475" y="2060867"/>
            <a:ext cx="2592388" cy="2889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5851" name="Line 8"/>
          <p:cNvSpPr>
            <a:spLocks noChangeShapeType="1"/>
          </p:cNvSpPr>
          <p:nvPr/>
        </p:nvSpPr>
        <p:spPr bwMode="auto">
          <a:xfrm>
            <a:off x="7740650" y="4221163"/>
            <a:ext cx="0" cy="10795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5852" name="Line 9"/>
          <p:cNvSpPr>
            <a:spLocks noChangeShapeType="1"/>
          </p:cNvSpPr>
          <p:nvPr/>
        </p:nvSpPr>
        <p:spPr bwMode="auto">
          <a:xfrm>
            <a:off x="5940428" y="4005263"/>
            <a:ext cx="1800225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triangle" w="med" len="med"/>
            <a:tailEnd type="triangle" w="med" len="med"/>
          </a:ln>
        </p:spPr>
        <p:txBody>
          <a:bodyPr lIns="91439" tIns="45719" rIns="91439" bIns="45719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35853" name="Text Box 10"/>
          <p:cNvSpPr txBox="1">
            <a:spLocks noChangeArrowheads="1"/>
          </p:cNvSpPr>
          <p:nvPr/>
        </p:nvSpPr>
        <p:spPr bwMode="auto">
          <a:xfrm>
            <a:off x="3348184" y="2781300"/>
            <a:ext cx="4270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pt-PT" sz="3600" b="1">
                <a:solidFill>
                  <a:srgbClr val="FFFF00"/>
                </a:solidFill>
              </a:rPr>
              <a:t>p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35854" name="Text Box 11"/>
          <p:cNvSpPr txBox="1">
            <a:spLocks noChangeArrowheads="1"/>
          </p:cNvSpPr>
          <p:nvPr/>
        </p:nvSpPr>
        <p:spPr bwMode="auto">
          <a:xfrm>
            <a:off x="4572160" y="2427579"/>
            <a:ext cx="522347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pt-PT" sz="3600" b="1">
                <a:solidFill>
                  <a:srgbClr val="FFFF00"/>
                </a:solidFill>
              </a:rPr>
              <a:t>A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35855" name="Text Box 12"/>
          <p:cNvSpPr txBox="1">
            <a:spLocks noChangeArrowheads="1"/>
          </p:cNvSpPr>
          <p:nvPr/>
        </p:nvSpPr>
        <p:spPr bwMode="auto">
          <a:xfrm>
            <a:off x="6659562" y="4005554"/>
            <a:ext cx="441194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pt-PT" sz="3600" b="1">
                <a:solidFill>
                  <a:srgbClr val="FFFF00"/>
                </a:solidFill>
              </a:rPr>
              <a:t>a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35856" name="Text Box 13"/>
          <p:cNvSpPr txBox="1">
            <a:spLocks noChangeArrowheads="1"/>
          </p:cNvSpPr>
          <p:nvPr/>
        </p:nvSpPr>
        <p:spPr bwMode="auto">
          <a:xfrm>
            <a:off x="7740651" y="4005554"/>
            <a:ext cx="430600" cy="64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pt-PT" sz="3600" b="1">
                <a:solidFill>
                  <a:srgbClr val="FFFF00"/>
                </a:solidFill>
              </a:rPr>
              <a:t>P</a:t>
            </a:r>
            <a:endParaRPr lang="en-US" sz="3600" b="1">
              <a:solidFill>
                <a:srgbClr val="FFFF00"/>
              </a:solidFill>
            </a:endParaRPr>
          </a:p>
        </p:txBody>
      </p:sp>
      <p:sp>
        <p:nvSpPr>
          <p:cNvPr id="35857" name="Text Box 14"/>
          <p:cNvSpPr txBox="1">
            <a:spLocks noChangeArrowheads="1"/>
          </p:cNvSpPr>
          <p:nvPr/>
        </p:nvSpPr>
        <p:spPr bwMode="auto">
          <a:xfrm>
            <a:off x="1403350" y="1125830"/>
            <a:ext cx="1439863" cy="4667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lIns="91439" tIns="45719" rIns="91439" bIns="45719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pt-PT" sz="2400">
                <a:solidFill>
                  <a:srgbClr val="FF0000"/>
                </a:solidFill>
              </a:rPr>
              <a:t>a P &gt; A p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4408" y="6546830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8BC944-F373-3C43-909B-CD919E855B31}" type="slidenum">
              <a:rPr lang="en-US" sz="1600" smtClean="0">
                <a:solidFill>
                  <a:srgbClr val="FFFFFF"/>
                </a:solidFill>
                <a:latin typeface="Helvetica" charset="0"/>
              </a:rPr>
              <a:pPr algn="r"/>
              <a:t>8</a:t>
            </a:fld>
            <a:r>
              <a:rPr lang="bg-BG" sz="1600" dirty="0" smtClean="0">
                <a:solidFill>
                  <a:srgbClr val="FFFFFF"/>
                </a:solidFill>
                <a:latin typeface="Helvetica" charset="0"/>
              </a:rPr>
              <a:t>/42</a:t>
            </a:r>
            <a:endParaRPr lang="en-US" sz="1600" dirty="0">
              <a:solidFill>
                <a:srgbClr val="FFFFFF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79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618" y="317501"/>
            <a:ext cx="8506659" cy="567043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3F5CA-0A04-794C-BF49-37AEEB13A0E1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9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025"/>
          </a:xfrm>
        </p:spPr>
        <p:txBody>
          <a:bodyPr/>
          <a:lstStyle/>
          <a:p>
            <a:r>
              <a:rPr lang="en-US" dirty="0" smtClean="0"/>
              <a:t>But there is more…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556" y="1417638"/>
            <a:ext cx="4657089" cy="47085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know the SM is incomplete</a:t>
            </a:r>
          </a:p>
          <a:p>
            <a:r>
              <a:rPr lang="en-US" dirty="0" smtClean="0"/>
              <a:t>For a low Higgs mass relative to the top quark mass, the </a:t>
            </a:r>
            <a:r>
              <a:rPr lang="en-US" dirty="0" err="1" smtClean="0"/>
              <a:t>quartic</a:t>
            </a:r>
            <a:r>
              <a:rPr lang="en-US" dirty="0" smtClean="0"/>
              <a:t> Higgs self-coupling runs at high energy towards lower values. </a:t>
            </a:r>
          </a:p>
          <a:p>
            <a:r>
              <a:rPr lang="en-US" dirty="0" smtClean="0"/>
              <a:t>At some point it would turn negative indicating that the vacuum is unstable. </a:t>
            </a:r>
          </a:p>
          <a:p>
            <a:r>
              <a:rPr lang="en-US" dirty="0" smtClean="0"/>
              <a:t>The universe could decay into a more stable lower energy vacuum state. </a:t>
            </a:r>
          </a:p>
          <a:p>
            <a:r>
              <a:rPr lang="en-US" dirty="0" smtClean="0"/>
              <a:t>Unless new physics appears at some energy scale</a:t>
            </a:r>
          </a:p>
          <a:p>
            <a:r>
              <a:rPr lang="en-US" dirty="0" smtClean="0"/>
              <a:t>The Higgs sector can give  important clues to constrain new physics beyond the SM </a:t>
            </a:r>
          </a:p>
          <a:p>
            <a:r>
              <a:rPr lang="en-US" dirty="0" smtClean="0"/>
              <a:t>It is a great way to search for new physics!</a:t>
            </a:r>
            <a:endParaRPr lang="en-US" dirty="0"/>
          </a:p>
        </p:txBody>
      </p:sp>
      <p:grpSp>
        <p:nvGrpSpPr>
          <p:cNvPr id="9" name="Group 19"/>
          <p:cNvGrpSpPr/>
          <p:nvPr/>
        </p:nvGrpSpPr>
        <p:grpSpPr>
          <a:xfrm>
            <a:off x="4854645" y="1102663"/>
            <a:ext cx="3644287" cy="5286314"/>
            <a:chOff x="4854645" y="1102663"/>
            <a:chExt cx="3644287" cy="52863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645" y="3853570"/>
              <a:ext cx="3644287" cy="2535407"/>
            </a:xfrm>
            <a:prstGeom prst="rect">
              <a:avLst/>
            </a:prstGeom>
          </p:spPr>
        </p:pic>
        <p:grpSp>
          <p:nvGrpSpPr>
            <p:cNvPr id="10" name="Group 17"/>
            <p:cNvGrpSpPr/>
            <p:nvPr/>
          </p:nvGrpSpPr>
          <p:grpSpPr>
            <a:xfrm>
              <a:off x="4854645" y="1102663"/>
              <a:ext cx="3644287" cy="3872535"/>
              <a:chOff x="4854645" y="1102663"/>
              <a:chExt cx="3644287" cy="3872535"/>
            </a:xfrm>
          </p:grpSpPr>
          <p:grpSp>
            <p:nvGrpSpPr>
              <p:cNvPr id="12" name="Group 16"/>
              <p:cNvGrpSpPr/>
              <p:nvPr/>
            </p:nvGrpSpPr>
            <p:grpSpPr>
              <a:xfrm>
                <a:off x="4854645" y="1102663"/>
                <a:ext cx="3644287" cy="2762777"/>
                <a:chOff x="4854645" y="1102663"/>
                <a:chExt cx="3644287" cy="2762777"/>
              </a:xfrm>
            </p:grpSpPr>
            <p:grpSp>
              <p:nvGrpSpPr>
                <p:cNvPr id="13" name="Group 8"/>
                <p:cNvGrpSpPr/>
                <p:nvPr/>
              </p:nvGrpSpPr>
              <p:grpSpPr>
                <a:xfrm>
                  <a:off x="4854645" y="1102663"/>
                  <a:ext cx="3644287" cy="2762777"/>
                  <a:chOff x="5029812" y="2722222"/>
                  <a:chExt cx="3644287" cy="2762777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812" y="2963333"/>
                    <a:ext cx="3644287" cy="252166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227043" y="2722222"/>
                    <a:ext cx="22718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0906.0954v2 [</a:t>
                    </a:r>
                    <a:r>
                      <a:rPr lang="en-US" dirty="0" err="1" smtClean="0"/>
                      <a:t>hep</a:t>
                    </a:r>
                    <a:r>
                      <a:rPr lang="en-US" dirty="0" smtClean="0"/>
                      <a:t>-ph]</a:t>
                    </a:r>
                    <a:endParaRPr lang="en-US" dirty="0"/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93817" y="3324244"/>
                  <a:ext cx="3205115" cy="1588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293817" y="4973610"/>
                <a:ext cx="3205115" cy="1588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4CE69-7722-444F-8D56-0591038EB7D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1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" y="4278060"/>
            <a:ext cx="4860000" cy="2436120"/>
          </a:xfrm>
          <a:prstGeom prst="rect">
            <a:avLst/>
          </a:prstGeom>
        </p:spPr>
      </p:pic>
      <p:sp>
        <p:nvSpPr>
          <p:cNvPr id="117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Sequência de aceleradores do CERN</a:t>
            </a:r>
            <a:endParaRPr/>
          </a:p>
        </p:txBody>
      </p:sp>
      <p:sp>
        <p:nvSpPr>
          <p:cNvPr id="118" name="CustomShape 2"/>
          <p:cNvSpPr/>
          <p:nvPr/>
        </p:nvSpPr>
        <p:spPr>
          <a:xfrm>
            <a:off x="5040000" y="1080000"/>
            <a:ext cx="1116000" cy="7200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22" name="CustomShape 5"/>
          <p:cNvSpPr/>
          <p:nvPr/>
        </p:nvSpPr>
        <p:spPr>
          <a:xfrm>
            <a:off x="1296000" y="972000"/>
            <a:ext cx="1620000" cy="118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123" name="Picture 122"/>
          <p:cNvPicPr/>
          <p:nvPr/>
        </p:nvPicPr>
        <p:blipFill>
          <a:blip r:embed="rId3"/>
          <a:stretch>
            <a:fillRect/>
          </a:stretch>
        </p:blipFill>
        <p:spPr>
          <a:xfrm>
            <a:off x="5686000" y="-7560"/>
            <a:ext cx="3000800" cy="5602934"/>
          </a:xfrm>
          <a:prstGeom prst="rect">
            <a:avLst/>
          </a:prstGeom>
        </p:spPr>
      </p:pic>
      <p:sp>
        <p:nvSpPr>
          <p:cNvPr id="124" name="CustomShape 6"/>
          <p:cNvSpPr/>
          <p:nvPr/>
        </p:nvSpPr>
        <p:spPr>
          <a:xfrm>
            <a:off x="1296000" y="972000"/>
            <a:ext cx="1620000" cy="11880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49639"/>
            <a:ext cx="4953216" cy="37284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000" y="5595374"/>
            <a:ext cx="3458000" cy="126262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BEAD6-7FF4-A34E-9868-B101B37F883D}" type="datetime1">
              <a:rPr lang="en-US" smtClean="0"/>
              <a:t>21/03/16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Como se detectam partículas</a:t>
            </a:r>
            <a:endParaRPr/>
          </a:p>
        </p:txBody>
      </p:sp>
      <p:pic>
        <p:nvPicPr>
          <p:cNvPr id="160" name="Picture 159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7084080" cy="5760000"/>
          </a:xfrm>
          <a:prstGeom prst="rect">
            <a:avLst/>
          </a:prstGeom>
        </p:spPr>
      </p:pic>
      <p:pic>
        <p:nvPicPr>
          <p:cNvPr id="161" name="Picture 160"/>
          <p:cNvPicPr/>
          <p:nvPr/>
        </p:nvPicPr>
        <p:blipFill>
          <a:blip r:embed="rId3"/>
          <a:stretch>
            <a:fillRect/>
          </a:stretch>
        </p:blipFill>
        <p:spPr>
          <a:xfrm>
            <a:off x="5919480" y="900000"/>
            <a:ext cx="3285720" cy="288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1F043-FF97-714B-A725-088005047AA8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1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0" y="900000"/>
            <a:ext cx="7049160" cy="5299560"/>
          </a:xfrm>
          <a:prstGeom prst="rect">
            <a:avLst/>
          </a:prstGeom>
        </p:spPr>
      </p:pic>
      <p:sp>
        <p:nvSpPr>
          <p:cNvPr id="213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Instalação na caverna de ATLAS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760AC-7947-2D4D-AF6F-0F1CB54951F0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Instalação na caverna de ATLAS</a:t>
            </a:r>
            <a:endParaRPr/>
          </a:p>
        </p:txBody>
      </p:sp>
      <p:pic>
        <p:nvPicPr>
          <p:cNvPr id="215" name="Picture 214"/>
          <p:cNvPicPr/>
          <p:nvPr/>
        </p:nvPicPr>
        <p:blipFill>
          <a:blip r:embed="rId2"/>
          <a:stretch>
            <a:fillRect/>
          </a:stretch>
        </p:blipFill>
        <p:spPr>
          <a:xfrm>
            <a:off x="978840" y="1080000"/>
            <a:ext cx="7121160" cy="5158080"/>
          </a:xfrm>
          <a:prstGeom prst="rect">
            <a:avLst/>
          </a:prstGeom>
        </p:spPr>
      </p:pic>
      <p:sp>
        <p:nvSpPr>
          <p:cNvPr id="216" name="TextShape 2"/>
          <p:cNvSpPr txBox="1"/>
          <p:nvPr/>
        </p:nvSpPr>
        <p:spPr>
          <a:xfrm>
            <a:off x="1440000" y="1080000"/>
            <a:ext cx="398304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/>
              <a:t>Barril Central do TileCal, 2004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79E18-BC2D-914B-AB10-6E9A37F3AEC0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85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cardoATLA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112" y="2779300"/>
            <a:ext cx="3059024" cy="4078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544"/>
            <a:ext cx="5714588" cy="321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8560"/>
            <a:ext cx="5714588" cy="320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478" y="0"/>
            <a:ext cx="3931521" cy="25798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0970" y="0"/>
            <a:ext cx="383618" cy="3643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Picture 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28" y="-14637"/>
            <a:ext cx="5330970" cy="3553559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0A44-FA5D-DA48-B195-334332639164}" type="datetime1">
              <a:rPr lang="en-US" smtClean="0"/>
              <a:t>21/03/16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2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4"/>
          <p:cNvPicPr/>
          <p:nvPr/>
        </p:nvPicPr>
        <p:blipFill>
          <a:blip r:embed="rId2"/>
          <a:stretch>
            <a:fillRect/>
          </a:stretch>
        </p:blipFill>
        <p:spPr>
          <a:xfrm>
            <a:off x="445680" y="719830"/>
            <a:ext cx="8374320" cy="5636520"/>
          </a:xfrm>
          <a:prstGeom prst="rect">
            <a:avLst/>
          </a:prstGeom>
        </p:spPr>
      </p:pic>
      <p:sp>
        <p:nvSpPr>
          <p:cNvPr id="18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Os calorímetros de ATLAS</a:t>
            </a:r>
            <a:endParaRPr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C81AA1-B2EA-C847-9E43-18C76304631D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87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08"/>
          <p:cNvPicPr/>
          <p:nvPr/>
        </p:nvPicPr>
        <p:blipFill>
          <a:blip r:embed="rId2"/>
          <a:stretch>
            <a:fillRect/>
          </a:stretch>
        </p:blipFill>
        <p:spPr>
          <a:xfrm>
            <a:off x="357304" y="36000"/>
            <a:ext cx="8537169" cy="63203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FA6C-B981-E149-A94E-B84456F0120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209"/>
          <p:cNvPicPr/>
          <p:nvPr/>
        </p:nvPicPr>
        <p:blipFill>
          <a:blip r:embed="rId2"/>
          <a:stretch>
            <a:fillRect/>
          </a:stretch>
        </p:blipFill>
        <p:spPr>
          <a:xfrm>
            <a:off x="285950" y="27720"/>
            <a:ext cx="8576737" cy="632863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1FDEF-8F51-0240-8384-691F3FFF9CA8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431451"/>
            <a:ext cx="1867460" cy="229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78314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Introduç</a:t>
            </a:r>
            <a:r>
              <a:rPr lang="en-GB" dirty="0" err="1" smtClean="0">
                <a:solidFill>
                  <a:schemeClr val="bg1"/>
                </a:solidFill>
              </a:rPr>
              <a:t>ão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à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física</a:t>
            </a:r>
            <a:r>
              <a:rPr lang="en-GB" dirty="0" smtClean="0">
                <a:solidFill>
                  <a:schemeClr val="bg1"/>
                </a:solidFill>
              </a:rPr>
              <a:t> de </a:t>
            </a:r>
            <a:r>
              <a:rPr lang="en-GB" dirty="0" err="1" smtClean="0">
                <a:solidFill>
                  <a:schemeClr val="bg1"/>
                </a:solidFill>
              </a:rPr>
              <a:t>partículas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8F0C0-2E3A-EF40-848B-392E869122A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11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21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4280"/>
            <a:ext cx="9068400" cy="67957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1E5BE-3636-2544-8F04-64BCCD35A969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Participação Portuguesa no TileCal</a:t>
            </a:r>
            <a:endParaRPr/>
          </a:p>
        </p:txBody>
      </p:sp>
      <p:pic>
        <p:nvPicPr>
          <p:cNvPr id="206" name="Picture 205"/>
          <p:cNvPicPr/>
          <p:nvPr/>
        </p:nvPicPr>
        <p:blipFill>
          <a:blip r:embed="rId2"/>
          <a:stretch>
            <a:fillRect/>
          </a:stretch>
        </p:blipFill>
        <p:spPr>
          <a:xfrm>
            <a:off x="794880" y="875880"/>
            <a:ext cx="7701120" cy="5766840"/>
          </a:xfrm>
          <a:prstGeom prst="rect">
            <a:avLst/>
          </a:prstGeom>
        </p:spPr>
      </p:pic>
      <p:sp>
        <p:nvSpPr>
          <p:cNvPr id="207" name="TextShape 2"/>
          <p:cNvSpPr txBox="1"/>
          <p:nvPr/>
        </p:nvSpPr>
        <p:spPr>
          <a:xfrm>
            <a:off x="1656000" y="6300000"/>
            <a:ext cx="5441400" cy="53892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200"/>
              <a:t>slides Amélia Maio, edição de 2012 do Estágio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03085-CC40-6247-9480-97891AEAAEA1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36000"/>
            <a:ext cx="9000000" cy="674712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8085B-C1CB-6149-96ED-92FCC683EC19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16"/>
          <p:cNvPicPr/>
          <p:nvPr/>
        </p:nvPicPr>
        <p:blipFill>
          <a:blip r:embed="rId2"/>
          <a:stretch>
            <a:fillRect/>
          </a:stretch>
        </p:blipFill>
        <p:spPr>
          <a:xfrm>
            <a:off x="526320" y="900000"/>
            <a:ext cx="7573680" cy="5666760"/>
          </a:xfrm>
          <a:prstGeom prst="rect">
            <a:avLst/>
          </a:prstGeom>
        </p:spPr>
      </p:pic>
      <p:sp>
        <p:nvSpPr>
          <p:cNvPr id="218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Antes do feixe estar pronto...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7B5F1-41B2-B241-9CF6-4259BEEDA61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015200"/>
            <a:ext cx="9004680" cy="5284800"/>
          </a:xfrm>
          <a:prstGeom prst="rect">
            <a:avLst/>
          </a:prstGeom>
        </p:spPr>
      </p:pic>
      <p:sp>
        <p:nvSpPr>
          <p:cNvPr id="8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Uma aventura de mais de 20 anos !</a:t>
            </a:r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6F29-0CE2-0040-8DC1-8E0E32FAD194}" type="datetime1">
              <a:rPr lang="en-US" smtClean="0"/>
              <a:t>21/03/16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6941</TotalTime>
  <Words>3945</Words>
  <Application>Microsoft Macintosh PowerPoint</Application>
  <PresentationFormat>On-screen Show (4:3)</PresentationFormat>
  <Paragraphs>873</Paragraphs>
  <Slides>94</Slides>
  <Notes>6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6" baseType="lpstr">
      <vt:lpstr>Office Theme</vt:lpstr>
      <vt:lpstr>Equation</vt:lpstr>
      <vt:lpstr>A física de partículas, a experiência ATLAS e mais umas coisas…</vt:lpstr>
      <vt:lpstr>Sumário</vt:lpstr>
      <vt:lpstr>Prólogo: para quê estudar Física ?!</vt:lpstr>
      <vt:lpstr>A Solução ?</vt:lpstr>
      <vt:lpstr>Não era bem isto…</vt:lpstr>
      <vt:lpstr>Oops!... E agora ?</vt:lpstr>
      <vt:lpstr>Bom, vamos lá a ver agora…</vt:lpstr>
      <vt:lpstr>Parece que desta foi…</vt:lpstr>
      <vt:lpstr>Introdução à física de partículas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 Átomo é feito de:</vt:lpstr>
      <vt:lpstr>Uma questão de escala...</vt:lpstr>
      <vt:lpstr>E os Núcleos ?!</vt:lpstr>
      <vt:lpstr>PowerPoint Presentation</vt:lpstr>
      <vt:lpstr>PowerPoint Presentation</vt:lpstr>
      <vt:lpstr>Protões e neutrões feitos de              ,Anti-Quarks e Gluões!</vt:lpstr>
      <vt:lpstr>O Modelo Padrão</vt:lpstr>
      <vt:lpstr>O Elo que Faltava: Mecanismo de Higgs</vt:lpstr>
      <vt:lpstr>O Elo que Faltava: Mecanismo de Higgs</vt:lpstr>
      <vt:lpstr>PowerPoint Presentation</vt:lpstr>
      <vt:lpstr>E agora?... </vt:lpstr>
      <vt:lpstr>Matéria Escura</vt:lpstr>
      <vt:lpstr>Unificação das interacções? </vt:lpstr>
      <vt:lpstr>O LHC e a Experiência 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Energia efetiva das colisões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Sistema de ímanes de ATLAS</vt:lpstr>
      <vt:lpstr>Detetores de traços</vt:lpstr>
      <vt:lpstr>Detetores de muões</vt:lpstr>
      <vt:lpstr>Calorímetros: requisitos de desepenho</vt:lpstr>
      <vt:lpstr>PowerPoint Presentation</vt:lpstr>
      <vt:lpstr>Jactos hadrónicos</vt:lpstr>
      <vt:lpstr>PowerPoint Presentation</vt:lpstr>
      <vt:lpstr>Para que serve o TileCal?</vt:lpstr>
      <vt:lpstr>Estrutura e princípio de funcionamento do calorímetro Tilecal</vt:lpstr>
      <vt:lpstr>PowerPoint Presentation</vt:lpstr>
      <vt:lpstr>PowerPoint Presentation</vt:lpstr>
      <vt:lpstr>Trigger: sistema de seleção em tempo real</vt:lpstr>
      <vt:lpstr>PowerPoint Presentation</vt:lpstr>
      <vt:lpstr>10 de Setembro 2008: primeiros feixes!</vt:lpstr>
      <vt:lpstr>Do Detector até à Física</vt:lpstr>
      <vt:lpstr>PowerPoint Presentation</vt:lpstr>
      <vt:lpstr>A Colaboração ATLAS</vt:lpstr>
      <vt:lpstr>PowerPoint Presentation</vt:lpstr>
      <vt:lpstr>Massa do Higgs</vt:lpstr>
      <vt:lpstr>Procura da substrutura de quarks</vt:lpstr>
      <vt:lpstr>Procura de supersimetria</vt:lpstr>
      <vt:lpstr>PowerPoint Presentation</vt:lpstr>
      <vt:lpstr>PowerPoint Presentation</vt:lpstr>
      <vt:lpstr>PowerPoint Presentation</vt:lpstr>
      <vt:lpstr>Conclusões:</vt:lpstr>
      <vt:lpstr>PowerPoint Presentation</vt:lpstr>
      <vt:lpstr>Perguntas?</vt:lpstr>
      <vt:lpstr>Bonus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Só o começo!!</vt:lpstr>
      <vt:lpstr>PowerPoint Presentation</vt:lpstr>
      <vt:lpstr>But there is more…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83</cp:revision>
  <dcterms:modified xsi:type="dcterms:W3CDTF">2016-03-21T11:37:55Z</dcterms:modified>
</cp:coreProperties>
</file>