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.bin" ContentType="application/vnd.openxmlformats-officedocument.oleObject"/>
  <Override PartName="/ppt/notesSlides/notesSlide14.xml" ContentType="application/vnd.openxmlformats-officedocument.presentationml.notesSlide+xml"/>
  <Override PartName="/ppt/embeddings/oleObject2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27"/>
  </p:notesMasterIdLst>
  <p:sldIdLst>
    <p:sldId id="256" r:id="rId3"/>
    <p:sldId id="282" r:id="rId4"/>
    <p:sldId id="283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84" r:id="rId15"/>
    <p:sldId id="271" r:id="rId16"/>
    <p:sldId id="270" r:id="rId17"/>
    <p:sldId id="262" r:id="rId18"/>
    <p:sldId id="272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0080625" cy="7559675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 Unicode M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1816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pt-P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pt-P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pt-PT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2F56C736-3400-C845-9B7B-93BE9584759E}" type="slidenum">
              <a:rPr lang="pt-PT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68444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43F846C-BE4A-BD42-8FE5-FA2A4FBEF49F}" type="slidenum">
              <a:rPr lang="pt-PT"/>
              <a:pPr/>
              <a:t>1</a:t>
            </a:fld>
            <a:endParaRPr lang="pt-PT"/>
          </a:p>
        </p:txBody>
      </p:sp>
      <p:sp>
        <p:nvSpPr>
          <p:cNvPr id="3072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072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45BA534-433C-4643-BC48-4337013DEBDC}" type="slidenum">
              <a:rPr lang="pt-PT"/>
              <a:pPr/>
              <a:t>15</a:t>
            </a:fld>
            <a:endParaRPr lang="pt-PT"/>
          </a:p>
        </p:txBody>
      </p:sp>
      <p:sp>
        <p:nvSpPr>
          <p:cNvPr id="4505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505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27A9F44-DCA9-0748-8B93-8EF87C378454}" type="slidenum">
              <a:rPr lang="pt-PT"/>
              <a:pPr/>
              <a:t>16</a:t>
            </a:fld>
            <a:endParaRPr lang="pt-PT"/>
          </a:p>
        </p:txBody>
      </p:sp>
      <p:sp>
        <p:nvSpPr>
          <p:cNvPr id="368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68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33B49E-C57A-614E-8706-A44FAA3A6DC7}" type="slidenum">
              <a:rPr lang="pt-PT"/>
              <a:pPr/>
              <a:t>17</a:t>
            </a:fld>
            <a:endParaRPr lang="pt-PT"/>
          </a:p>
        </p:txBody>
      </p:sp>
      <p:sp>
        <p:nvSpPr>
          <p:cNvPr id="4710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7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1EBA98A-E5F1-D340-B7F6-A57E2A51024F}" type="slidenum">
              <a:rPr lang="pt-PT"/>
              <a:pPr/>
              <a:t>18</a:t>
            </a:fld>
            <a:endParaRPr lang="pt-PT"/>
          </a:p>
        </p:txBody>
      </p:sp>
      <p:sp>
        <p:nvSpPr>
          <p:cNvPr id="491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91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27ADE0B-E195-CA42-AA17-FAA845B4C798}" type="slidenum">
              <a:rPr lang="pt-PT"/>
              <a:pPr/>
              <a:t>19</a:t>
            </a:fld>
            <a:endParaRPr lang="pt-PT"/>
          </a:p>
        </p:txBody>
      </p:sp>
      <p:sp>
        <p:nvSpPr>
          <p:cNvPr id="501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01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087E912-DA68-8E47-A630-8FF37F1539D7}" type="slidenum">
              <a:rPr lang="pt-PT"/>
              <a:pPr/>
              <a:t>20</a:t>
            </a:fld>
            <a:endParaRPr lang="pt-PT"/>
          </a:p>
        </p:txBody>
      </p:sp>
      <p:sp>
        <p:nvSpPr>
          <p:cNvPr id="512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12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2964AE9-2D7B-FB47-B2FA-2B928B72CD05}" type="slidenum">
              <a:rPr lang="pt-PT"/>
              <a:pPr/>
              <a:t>21</a:t>
            </a:fld>
            <a:endParaRPr lang="pt-PT"/>
          </a:p>
        </p:txBody>
      </p:sp>
      <p:sp>
        <p:nvSpPr>
          <p:cNvPr id="5222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222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BC1684E-5B00-5542-9C7F-8D639BE6277E}" type="slidenum">
              <a:rPr lang="pt-PT"/>
              <a:pPr/>
              <a:t>22</a:t>
            </a:fld>
            <a:endParaRPr lang="pt-PT"/>
          </a:p>
        </p:txBody>
      </p:sp>
      <p:sp>
        <p:nvSpPr>
          <p:cNvPr id="5324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325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805D590-E5CC-6841-9922-4E09B10B8C3D}" type="slidenum">
              <a:rPr lang="pt-PT"/>
              <a:pPr/>
              <a:t>23</a:t>
            </a:fld>
            <a:endParaRPr lang="pt-PT"/>
          </a:p>
        </p:txBody>
      </p:sp>
      <p:sp>
        <p:nvSpPr>
          <p:cNvPr id="5427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427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72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6B5FFC9-2DF3-DA46-A316-47369F25A61E}" type="slidenum">
              <a:rPr lang="pt-PT"/>
              <a:pPr/>
              <a:t>24</a:t>
            </a:fld>
            <a:endParaRPr lang="pt-PT"/>
          </a:p>
        </p:txBody>
      </p:sp>
      <p:sp>
        <p:nvSpPr>
          <p:cNvPr id="5529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41400" y="949325"/>
            <a:ext cx="6242050" cy="46815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5529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833438" y="5938838"/>
            <a:ext cx="6662737" cy="55308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199B5E6-DB49-7347-B22D-C61A48C0C413}" type="slidenum">
              <a:rPr lang="pt-PT"/>
              <a:pPr/>
              <a:t>4</a:t>
            </a:fld>
            <a:endParaRPr lang="pt-PT"/>
          </a:p>
        </p:txBody>
      </p:sp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204BCE3-F0E8-7644-9287-83CC736BD666}" type="slidenum">
              <a:rPr lang="pt-PT"/>
              <a:pPr/>
              <a:t>7</a:t>
            </a:fld>
            <a:endParaRPr lang="pt-PT"/>
          </a:p>
        </p:txBody>
      </p:sp>
      <p:sp>
        <p:nvSpPr>
          <p:cNvPr id="378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78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9FD4CD4-8658-3C4A-A7C1-F4AC6DE3CB4A}" type="slidenum">
              <a:rPr lang="pt-PT"/>
              <a:pPr/>
              <a:t>8</a:t>
            </a:fld>
            <a:endParaRPr lang="pt-PT"/>
          </a:p>
        </p:txBody>
      </p:sp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A11EEF7-6048-E642-83A7-9F270CF17EE4}" type="slidenum">
              <a:rPr lang="pt-PT"/>
              <a:pPr/>
              <a:t>9</a:t>
            </a:fld>
            <a:endParaRPr lang="pt-PT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2BC3341-699B-7347-BDAA-2D856E1FF4DD}" type="slidenum">
              <a:rPr lang="pt-PT"/>
              <a:pPr/>
              <a:t>10</a:t>
            </a:fld>
            <a:endParaRPr lang="pt-PT"/>
          </a:p>
        </p:txBody>
      </p:sp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C9E16B4-9529-D444-AD7B-06BB816EFF0A}" type="slidenum">
              <a:rPr lang="pt-PT"/>
              <a:pPr/>
              <a:t>11</a:t>
            </a:fld>
            <a:endParaRPr lang="pt-PT"/>
          </a:p>
        </p:txBody>
      </p:sp>
      <p:sp>
        <p:nvSpPr>
          <p:cNvPr id="4198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198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0EC6128-4168-C04C-93E3-DB5359BDAFB2}" type="slidenum">
              <a:rPr lang="pt-PT"/>
              <a:pPr/>
              <a:t>12</a:t>
            </a:fld>
            <a:endParaRPr lang="pt-PT"/>
          </a:p>
        </p:txBody>
      </p:sp>
      <p:sp>
        <p:nvSpPr>
          <p:cNvPr id="430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30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753392-72E9-5144-B1D0-340F210ED0B0}" type="slidenum">
              <a:rPr lang="pt-PT"/>
              <a:pPr/>
              <a:t>14</a:t>
            </a:fld>
            <a:endParaRPr lang="pt-PT"/>
          </a:p>
        </p:txBody>
      </p:sp>
      <p:sp>
        <p:nvSpPr>
          <p:cNvPr id="4608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4608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BDBA041-C3DC-9E48-91C2-A37E377DD633}" type="slidenum">
              <a:rPr lang="pt-PT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02675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F9F8D24-F6D2-6545-8710-427A328F03F7}" type="slidenum">
              <a:rPr lang="pt-PT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2719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3D4C384-7CB4-B84A-98F7-5A93B14A0132}" type="slidenum">
              <a:rPr lang="pt-PT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25763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E7BEB34-A8F1-9248-8387-52E2841357F1}" type="slidenum">
              <a:rPr lang="pt-PT"/>
              <a:pPr/>
              <a:t>‹#›</a:t>
            </a:fld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03355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A7C9A3E-9E5A-9A41-850B-C098AF3FB839}" type="slidenum">
              <a:rPr lang="pt-PT"/>
              <a:pPr/>
              <a:t>‹#›</a:t>
            </a:fld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199726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439FAAE-9C14-F04B-B974-5AA14BC714B0}" type="slidenum">
              <a:rPr lang="pt-PT"/>
              <a:pPr/>
              <a:t>‹#›</a:t>
            </a:fld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43772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6112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1750" y="1768475"/>
            <a:ext cx="4456113" cy="4983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F37543C-6F83-344C-8D5D-0D38772B0633}" type="slidenum">
              <a:rPr lang="pt-PT"/>
              <a:pPr/>
              <a:t>‹#›</a:t>
            </a:fld>
            <a:endParaRPr lang="pt-PT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32954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2925B56-84C5-0141-B9B7-E763D6E98C6A}" type="slidenum">
              <a:rPr lang="pt-PT"/>
              <a:pPr/>
              <a:t>‹#›</a:t>
            </a:fld>
            <a:endParaRPr lang="pt-PT"/>
          </a:p>
        </p:txBody>
      </p:sp>
      <p:sp>
        <p:nvSpPr>
          <p:cNvPr id="8" name="Date Placeholder 7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0257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70923560-6525-8543-9D20-3E1876D1223B}" type="slidenum">
              <a:rPr lang="pt-PT"/>
              <a:pPr/>
              <a:t>‹#›</a:t>
            </a:fld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560878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7C114CD-2565-DC4A-8013-5BEE51002664}" type="slidenum">
              <a:rPr lang="pt-PT"/>
              <a:pPr/>
              <a:t>‹#›</a:t>
            </a:fld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86518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EA76F49-C7F9-8E47-AD84-8E17ABC726B5}" type="slidenum">
              <a:rPr lang="pt-PT"/>
              <a:pPr/>
              <a:t>‹#›</a:t>
            </a:fld>
            <a:endParaRPr lang="pt-PT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1963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25F4171-31F5-8C44-AF78-CBB4B91E7BC0}" type="slidenum">
              <a:rPr lang="pt-PT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44061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E24E285-EC32-0C46-A627-DD770259DF50}" type="slidenum">
              <a:rPr lang="pt-PT"/>
              <a:pPr/>
              <a:t>‹#›</a:t>
            </a:fld>
            <a:endParaRPr lang="pt-PT"/>
          </a:p>
        </p:txBody>
      </p:sp>
      <p:sp>
        <p:nvSpPr>
          <p:cNvPr id="6" name="Date Placeholder 5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11175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AFA4F9F-DE96-EA41-8406-50197F9C56CC}" type="slidenum">
              <a:rPr lang="pt-PT"/>
              <a:pPr/>
              <a:t>‹#›</a:t>
            </a:fld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03439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2500" y="300038"/>
            <a:ext cx="2265363" cy="645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0038"/>
            <a:ext cx="6646862" cy="6451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1F9336F-E1F3-2740-9912-B23EA8022A56}" type="slidenum">
              <a:rPr lang="pt-PT"/>
              <a:pPr/>
              <a:t>‹#›</a:t>
            </a:fld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0962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81F4864-BB7C-1742-9556-76811A89CAF8}" type="slidenum">
              <a:rPr lang="pt-PT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75773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9188F14-4C33-2E46-BDD9-AC3F2524934A}" type="slidenum">
              <a:rPr lang="pt-PT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8018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C308681-8C9E-7344-B344-5426D63FB872}" type="slidenum">
              <a:rPr lang="pt-PT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84033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64980F8-B04B-CB4F-A02A-6113C316CC99}" type="slidenum">
              <a:rPr lang="pt-PT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43041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DD38DDF-E0DC-7442-A5F4-7DA302BD09F2}" type="slidenum">
              <a:rPr lang="pt-PT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952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8C661BF-A55B-7142-81CB-AA392054101A}" type="slidenum">
              <a:rPr lang="pt-PT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19641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44B3B44-7CAB-8742-BBEF-9EF288EDE375}" type="slidenum">
              <a:rPr lang="pt-PT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27408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Faça clique para editar o formato do texto do título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Faça clique para editar o formato do texto do destaque</a:t>
            </a:r>
          </a:p>
          <a:p>
            <a:pPr lvl="1"/>
            <a:r>
              <a:rPr lang="en-GB"/>
              <a:t>Segundo nível de destaque</a:t>
            </a:r>
          </a:p>
          <a:p>
            <a:pPr lvl="2"/>
            <a:r>
              <a:rPr lang="en-GB"/>
              <a:t>Terceiro nível de destaque</a:t>
            </a:r>
          </a:p>
          <a:p>
            <a:pPr lvl="3"/>
            <a:r>
              <a:rPr lang="en-GB"/>
              <a:t>Quarto nível de destaque</a:t>
            </a:r>
          </a:p>
          <a:p>
            <a:pPr lvl="4"/>
            <a:r>
              <a:rPr lang="en-GB"/>
              <a:t>Quinto nível de destaque</a:t>
            </a:r>
          </a:p>
          <a:p>
            <a:pPr lvl="4"/>
            <a:r>
              <a:rPr lang="en-GB"/>
              <a:t>Sexto nível de destaque</a:t>
            </a:r>
          </a:p>
          <a:p>
            <a:pPr lvl="4"/>
            <a:r>
              <a:rPr lang="en-GB"/>
              <a:t>Sétimo nível de destaque</a:t>
            </a:r>
          </a:p>
          <a:p>
            <a:pPr lvl="4"/>
            <a:r>
              <a:rPr lang="en-GB"/>
              <a:t>Oitavo nível de destaque</a:t>
            </a:r>
          </a:p>
          <a:p>
            <a:pPr lvl="4"/>
            <a:r>
              <a:rPr lang="en-GB"/>
              <a:t>Nono nível de destaque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pt-P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pt-P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fld id="{C8DB46D9-A56D-B640-B770-409BCA881C0B}" type="slidenum">
              <a:rPr lang="pt-PT"/>
              <a:pPr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03238" y="6888163"/>
            <a:ext cx="184785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443288" y="6888163"/>
            <a:ext cx="3192462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ldNum"/>
          </p:nvPr>
        </p:nvSpPr>
        <p:spPr bwMode="auto">
          <a:xfrm>
            <a:off x="7475538" y="6888163"/>
            <a:ext cx="2081212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fld id="{C9C71A51-F6D4-454E-951B-DBE6D2C18BEC}" type="slidenum">
              <a:rPr lang="pt-PT"/>
              <a:pPr/>
              <a:t>‹#›</a:t>
            </a:fld>
            <a:endParaRPr lang="pt-PT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0038"/>
            <a:ext cx="9064625" cy="125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Faça clique para editar o formato do texto do título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4625" cy="49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1209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Faça clique para editar o formato do texto do destaque</a:t>
            </a:r>
          </a:p>
          <a:p>
            <a:pPr lvl="1"/>
            <a:r>
              <a:rPr lang="en-GB"/>
              <a:t>Segundo nível de destaque</a:t>
            </a:r>
          </a:p>
          <a:p>
            <a:pPr lvl="2"/>
            <a:r>
              <a:rPr lang="en-GB"/>
              <a:t>Terceiro nível de destaque</a:t>
            </a:r>
          </a:p>
          <a:p>
            <a:pPr lvl="3"/>
            <a:r>
              <a:rPr lang="en-GB"/>
              <a:t>Quarto nível de destaque</a:t>
            </a:r>
          </a:p>
          <a:p>
            <a:pPr lvl="4"/>
            <a:r>
              <a:rPr lang="en-GB"/>
              <a:t>Quinto nível de destaque</a:t>
            </a:r>
          </a:p>
          <a:p>
            <a:pPr lvl="4"/>
            <a:r>
              <a:rPr lang="en-GB"/>
              <a:t>Sexto nível de destaque</a:t>
            </a:r>
          </a:p>
          <a:p>
            <a:pPr lvl="4"/>
            <a:r>
              <a:rPr lang="en-GB"/>
              <a:t>Sétimo nível de destaque</a:t>
            </a:r>
          </a:p>
          <a:p>
            <a:pPr lvl="4"/>
            <a:r>
              <a:rPr lang="en-GB"/>
              <a:t>Oitavo nível de destaque</a:t>
            </a:r>
          </a:p>
          <a:p>
            <a:pPr lvl="4"/>
            <a:r>
              <a:rPr lang="en-GB"/>
              <a:t>Nono nível de destaque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pt-PT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6575"/>
            <a:ext cx="31924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ctr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49263" rtl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Arial" charset="0"/>
          <a:ea typeface="ＭＳ Ｐゴシック" charset="0"/>
          <a:cs typeface="MS Gothic" charset="0"/>
        </a:defRPr>
      </a:lvl2pPr>
      <a:lvl3pPr marL="1143000" indent="-228600" algn="l" defTabSz="449263" rtl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Arial" charset="0"/>
          <a:ea typeface="ＭＳ Ｐゴシック" charset="0"/>
          <a:cs typeface="MS Gothic" charset="0"/>
        </a:defRPr>
      </a:lvl3pPr>
      <a:lvl4pPr marL="1600200" indent="-228600" algn="l" defTabSz="449263" rtl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Arial" charset="0"/>
          <a:ea typeface="ＭＳ Ｐゴシック" charset="0"/>
          <a:cs typeface="MS Gothic" charset="0"/>
        </a:defRPr>
      </a:lvl4pPr>
      <a:lvl5pPr marL="2057400" indent="-228600" algn="l" defTabSz="449263" rtl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Arial" charset="0"/>
          <a:ea typeface="ＭＳ Ｐゴシック" charset="0"/>
          <a:cs typeface="MS Gothic" charset="0"/>
        </a:defRPr>
      </a:lvl5pPr>
      <a:lvl6pPr marL="2514600" indent="-228600" algn="l" defTabSz="449263" rtl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Arial" charset="0"/>
          <a:ea typeface="ＭＳ Ｐゴシック" charset="0"/>
          <a:cs typeface="MS Gothic" charset="0"/>
        </a:defRPr>
      </a:lvl6pPr>
      <a:lvl7pPr marL="2971800" indent="-228600" algn="l" defTabSz="449263" rtl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Arial" charset="0"/>
          <a:ea typeface="ＭＳ Ｐゴシック" charset="0"/>
          <a:cs typeface="MS Gothic" charset="0"/>
        </a:defRPr>
      </a:lvl7pPr>
      <a:lvl8pPr marL="3429000" indent="-228600" algn="l" defTabSz="449263" rtl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Arial" charset="0"/>
          <a:ea typeface="ＭＳ Ｐゴシック" charset="0"/>
          <a:cs typeface="MS Gothic" charset="0"/>
        </a:defRPr>
      </a:lvl8pPr>
      <a:lvl9pPr marL="3886200" indent="-228600" algn="l" defTabSz="449263" rtl="0" fontAlgn="base" hangingPunct="0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Arial" charset="0"/>
          <a:ea typeface="ＭＳ Ｐゴシック" charset="0"/>
          <a:cs typeface="MS Gothic" charset="0"/>
        </a:defRPr>
      </a:lvl9pPr>
    </p:titleStyle>
    <p:bodyStyle>
      <a:lvl1pPr marL="342900" indent="-342900" algn="l" defTabSz="449263" rtl="0" fontAlgn="base" hangingPunct="0">
        <a:lnSpc>
          <a:spcPct val="70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70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 hangingPunct="0">
        <a:lnSpc>
          <a:spcPct val="70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 hangingPunct="0">
        <a:lnSpc>
          <a:spcPct val="70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 hangingPunct="0">
        <a:lnSpc>
          <a:spcPct val="70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70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70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70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70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29.emf"/><Relationship Id="rId8" Type="http://schemas.openxmlformats.org/officeDocument/2006/relationships/image" Target="../media/image3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33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29.emf"/><Relationship Id="rId7" Type="http://schemas.openxmlformats.org/officeDocument/2006/relationships/image" Target="../media/image3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1113"/>
            <a:ext cx="10085388" cy="757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223963" y="452438"/>
            <a:ext cx="777557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134964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lnSpc>
                <a:spcPct val="83000"/>
              </a:lnSpc>
            </a:pPr>
            <a:r>
              <a:rPr lang="pt-PT" sz="42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oper Std Black" charset="0"/>
              </a:rPr>
              <a:t>A Detecção de Partículas Elementares</a:t>
            </a:r>
          </a:p>
          <a:p>
            <a:pPr algn="ctr">
              <a:lnSpc>
                <a:spcPct val="144000"/>
              </a:lnSpc>
            </a:pPr>
            <a:r>
              <a:rPr lang="pt-PT" sz="2400" dirty="0">
                <a:solidFill>
                  <a:srgbClr val="FFFF00"/>
                </a:solidFill>
                <a:latin typeface="American Typewriter" charset="0"/>
              </a:rPr>
              <a:t>Ricardo Gonçalo </a:t>
            </a:r>
            <a:r>
              <a:rPr lang="pt-PT" sz="2400" dirty="0" smtClean="0">
                <a:solidFill>
                  <a:srgbClr val="FFFF00"/>
                </a:solidFill>
                <a:latin typeface="American Typewriter" charset="0"/>
              </a:rPr>
              <a:t>com slides de Alberto </a:t>
            </a:r>
            <a:r>
              <a:rPr lang="pt-PT" sz="2400" dirty="0" smtClean="0">
                <a:solidFill>
                  <a:srgbClr val="FFFF00"/>
                </a:solidFill>
                <a:latin typeface="American Typewriter" charset="0"/>
              </a:rPr>
              <a:t>Palma </a:t>
            </a:r>
            <a:endParaRPr lang="pt-PT" sz="2400" dirty="0">
              <a:solidFill>
                <a:srgbClr val="FFFF00"/>
              </a:solidFill>
              <a:latin typeface="American Typewriter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5903913" y="6284913"/>
            <a:ext cx="4248150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516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pt-PT" sz="3200" b="1" dirty="0" err="1">
                <a:solidFill>
                  <a:srgbClr val="000080"/>
                </a:solidFill>
                <a:latin typeface="Georgia" charset="0"/>
              </a:rPr>
              <a:t>Masterclass</a:t>
            </a:r>
            <a:r>
              <a:rPr lang="pt-PT" sz="3200" b="1" dirty="0">
                <a:solidFill>
                  <a:srgbClr val="000080"/>
                </a:solidFill>
                <a:latin typeface="Georgia" charset="0"/>
              </a:rPr>
              <a:t> 2014</a:t>
            </a:r>
          </a:p>
          <a:p>
            <a:pPr algn="ctr">
              <a:lnSpc>
                <a:spcPct val="95000"/>
              </a:lnSpc>
            </a:pPr>
            <a:r>
              <a:rPr lang="pt-PT" sz="3200" b="1" dirty="0">
                <a:solidFill>
                  <a:srgbClr val="000080"/>
                </a:solidFill>
                <a:latin typeface="Georgia" charset="0"/>
              </a:rPr>
              <a:t>22 de Março, </a:t>
            </a:r>
            <a:r>
              <a:rPr lang="pt-PT" sz="3200" b="1" dirty="0" smtClean="0">
                <a:solidFill>
                  <a:srgbClr val="000080"/>
                </a:solidFill>
                <a:latin typeface="Georgia" charset="0"/>
              </a:rPr>
              <a:t>Évora</a:t>
            </a:r>
            <a:endParaRPr lang="pt-PT" sz="3200" b="1" dirty="0">
              <a:solidFill>
                <a:srgbClr val="000080"/>
              </a:solidFill>
              <a:latin typeface="Georgia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44463"/>
            <a:ext cx="5219700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28675"/>
            <a:ext cx="4319587" cy="284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60350" y="4221163"/>
            <a:ext cx="96393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SzPct val="83000"/>
              <a:buFont typeface="Times New Roman" charset="0"/>
              <a:buBlip>
                <a:blip r:embed="rId5"/>
              </a:buBlip>
            </a:pPr>
            <a:r>
              <a:rPr lang="pt-PT"/>
              <a:t> </a:t>
            </a:r>
            <a:r>
              <a:rPr lang="pt-PT" sz="2000" b="1"/>
              <a:t>Objectivo:</a:t>
            </a:r>
            <a:r>
              <a:rPr lang="pt-PT" sz="2000" b="1">
                <a:solidFill>
                  <a:srgbClr val="000080"/>
                </a:solidFill>
              </a:rPr>
              <a:t> Interacção da partícula com o volume sensível do detector</a:t>
            </a:r>
            <a:r>
              <a:rPr lang="pt-PT" sz="2000" b="1"/>
              <a:t> → </a:t>
            </a:r>
            <a:r>
              <a:rPr lang="pt-PT" sz="2000" b="1">
                <a:solidFill>
                  <a:srgbClr val="800000"/>
                </a:solidFill>
              </a:rPr>
              <a:t>Sinal macroscópico</a:t>
            </a:r>
          </a:p>
          <a:p>
            <a:pPr>
              <a:lnSpc>
                <a:spcPct val="140000"/>
              </a:lnSpc>
              <a:buClrTx/>
              <a:buSzTx/>
              <a:buFontTx/>
              <a:buNone/>
            </a:pPr>
            <a:r>
              <a:rPr lang="pt-PT" sz="2000" b="1">
                <a:solidFill>
                  <a:srgbClr val="800000"/>
                </a:solidFill>
              </a:rPr>
              <a:t>  </a:t>
            </a:r>
            <a:r>
              <a:rPr lang="pt-PT" sz="2000" b="1">
                <a:solidFill>
                  <a:srgbClr val="008000"/>
                </a:solidFill>
              </a:rPr>
              <a:t>- </a:t>
            </a:r>
            <a:r>
              <a:rPr lang="pt-PT" b="1">
                <a:solidFill>
                  <a:srgbClr val="008000"/>
                </a:solidFill>
              </a:rPr>
              <a:t>Sinal eléctrico</a:t>
            </a:r>
            <a:r>
              <a:rPr lang="pt-PT" b="1">
                <a:solidFill>
                  <a:srgbClr val="800000"/>
                </a:solidFill>
              </a:rPr>
              <a:t> </a:t>
            </a:r>
            <a:r>
              <a:rPr lang="pt-PT" b="1"/>
              <a:t>ou</a:t>
            </a:r>
            <a:r>
              <a:rPr lang="pt-PT" b="1">
                <a:solidFill>
                  <a:srgbClr val="800000"/>
                </a:solidFill>
              </a:rPr>
              <a:t> </a:t>
            </a:r>
            <a:r>
              <a:rPr lang="pt-PT" b="1">
                <a:solidFill>
                  <a:srgbClr val="008000"/>
                </a:solidFill>
              </a:rPr>
              <a:t>Sinal luminoso → Sinal eléctrico</a:t>
            </a:r>
          </a:p>
          <a:p>
            <a:pPr>
              <a:lnSpc>
                <a:spcPct val="140000"/>
              </a:lnSpc>
              <a:buSzPct val="45000"/>
              <a:buFont typeface="Wingdings" charset="0"/>
              <a:buNone/>
            </a:pPr>
            <a:endParaRPr lang="pt-PT" sz="2000"/>
          </a:p>
          <a:p>
            <a:pPr>
              <a:buSzPct val="75000"/>
              <a:buFont typeface="StarSymbol" charset="0"/>
              <a:buBlip>
                <a:blip r:embed="rId5"/>
              </a:buBlip>
            </a:pPr>
            <a:r>
              <a:rPr lang="pt-PT" sz="2000"/>
              <a:t> </a:t>
            </a:r>
            <a:r>
              <a:rPr lang="pt-PT" sz="2000" b="1"/>
              <a:t>Princípio: </a:t>
            </a:r>
            <a:r>
              <a:rPr lang="pt-PT" sz="2000" b="1">
                <a:solidFill>
                  <a:srgbClr val="000080"/>
                </a:solidFill>
              </a:rPr>
              <a:t>Aparição de carga </a:t>
            </a:r>
            <a:r>
              <a:rPr lang="pt-PT" sz="2000" b="1" i="1">
                <a:solidFill>
                  <a:srgbClr val="000080"/>
                </a:solidFill>
              </a:rPr>
              <a:t>Q</a:t>
            </a:r>
          </a:p>
          <a:p>
            <a:pPr>
              <a:lnSpc>
                <a:spcPct val="140000"/>
              </a:lnSpc>
              <a:buSzPct val="75000"/>
              <a:buFont typeface="StarSymbol" charset="0"/>
              <a:buNone/>
            </a:pPr>
            <a:r>
              <a:rPr lang="pt-PT" sz="2000" b="1">
                <a:solidFill>
                  <a:srgbClr val="800000"/>
                </a:solidFill>
              </a:rPr>
              <a:t>- </a:t>
            </a:r>
            <a:r>
              <a:rPr lang="pt-PT" b="1">
                <a:solidFill>
                  <a:srgbClr val="800000"/>
                </a:solidFill>
              </a:rPr>
              <a:t>Aplicação do campo eléctrico</a:t>
            </a:r>
            <a:r>
              <a:rPr lang="pt-PT" b="1"/>
              <a:t> → </a:t>
            </a:r>
            <a:r>
              <a:rPr lang="pt-PT" b="1">
                <a:solidFill>
                  <a:srgbClr val="008000"/>
                </a:solidFill>
              </a:rPr>
              <a:t>deslocamento da carga</a:t>
            </a:r>
            <a:r>
              <a:rPr lang="pt-PT" b="1"/>
              <a:t> → </a:t>
            </a:r>
            <a:r>
              <a:rPr lang="pt-PT" b="1">
                <a:solidFill>
                  <a:srgbClr val="800080"/>
                </a:solidFill>
              </a:rPr>
              <a:t>corrente </a:t>
            </a:r>
            <a:r>
              <a:rPr lang="pt-PT" b="1" i="1">
                <a:solidFill>
                  <a:srgbClr val="800080"/>
                </a:solidFill>
              </a:rPr>
              <a:t>i(t)</a:t>
            </a:r>
            <a:r>
              <a:rPr lang="pt-PT" b="1"/>
              <a:t> → </a:t>
            </a:r>
            <a:r>
              <a:rPr lang="pt-PT" b="1">
                <a:solidFill>
                  <a:srgbClr val="0000FF"/>
                </a:solidFill>
              </a:rPr>
              <a:t>colecta de carga no tempo </a:t>
            </a:r>
            <a:r>
              <a:rPr lang="pt-PT" b="1" i="1">
                <a:solidFill>
                  <a:srgbClr val="0000FF"/>
                </a:solidFill>
              </a:rPr>
              <a:t>t</a:t>
            </a:r>
            <a:r>
              <a:rPr lang="pt-PT" b="1">
                <a:solidFill>
                  <a:srgbClr val="0000FF"/>
                </a:solidFill>
              </a:rPr>
              <a:t> </a:t>
            </a:r>
          </a:p>
          <a:p>
            <a:pPr>
              <a:lnSpc>
                <a:spcPct val="140000"/>
              </a:lnSpc>
              <a:buSzPct val="83000"/>
              <a:buFont typeface="StarSymbol" charset="0"/>
              <a:buNone/>
            </a:pPr>
            <a:r>
              <a:rPr lang="pt-PT" b="1">
                <a:solidFill>
                  <a:srgbClr val="800000"/>
                </a:solidFill>
              </a:rPr>
              <a:t>-</a:t>
            </a:r>
            <a:r>
              <a:rPr lang="pt-PT" b="1"/>
              <a:t> </a:t>
            </a:r>
            <a:r>
              <a:rPr lang="pt-PT" b="1">
                <a:solidFill>
                  <a:srgbClr val="800000"/>
                </a:solidFill>
              </a:rPr>
              <a:t>Formação do sinal </a:t>
            </a:r>
            <a:r>
              <a:rPr lang="pt-PT" b="1" i="1">
                <a:solidFill>
                  <a:srgbClr val="800000"/>
                </a:solidFill>
              </a:rPr>
              <a:t>i(t)</a:t>
            </a:r>
            <a:r>
              <a:rPr lang="pt-PT" b="1">
                <a:solidFill>
                  <a:srgbClr val="800000"/>
                </a:solidFill>
              </a:rPr>
              <a:t>:</a:t>
            </a:r>
            <a:r>
              <a:rPr lang="pt-PT" b="1"/>
              <a:t> </a:t>
            </a:r>
            <a:r>
              <a:rPr lang="pt-PT" b="1">
                <a:cs typeface="Arial" charset="0"/>
              </a:rPr>
              <a:t>∫ </a:t>
            </a:r>
            <a:r>
              <a:rPr lang="pt-PT" b="1" i="1">
                <a:cs typeface="Arial" charset="0"/>
              </a:rPr>
              <a:t>i(t) dt</a:t>
            </a:r>
            <a:r>
              <a:rPr lang="pt-PT" b="1">
                <a:cs typeface="Arial" charset="0"/>
              </a:rPr>
              <a:t> = </a:t>
            </a:r>
            <a:r>
              <a:rPr lang="pt-PT" b="1" i="1">
                <a:cs typeface="Arial" charset="0"/>
              </a:rPr>
              <a:t>Q</a:t>
            </a:r>
            <a:r>
              <a:rPr lang="pt-PT" b="1"/>
              <a:t>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209550" y="4787900"/>
            <a:ext cx="124777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9695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pt-PT" sz="2800" b="1">
                <a:solidFill>
                  <a:srgbClr val="FF0000"/>
                </a:solidFill>
              </a:rPr>
              <a:t>ALICE</a:t>
            </a: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855913" y="1044575"/>
            <a:ext cx="9715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9695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pt-PT" sz="2800" b="1">
                <a:solidFill>
                  <a:srgbClr val="FF0000"/>
                </a:solidFill>
              </a:rPr>
              <a:t>CMS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7848600" y="4552950"/>
            <a:ext cx="1128713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9695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pt-PT" sz="2800" b="1">
                <a:solidFill>
                  <a:srgbClr val="FF0000"/>
                </a:solidFill>
              </a:rPr>
              <a:t>LHCb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4811713" y="5400675"/>
            <a:ext cx="13398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9695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pt-PT" sz="2800" b="1">
                <a:solidFill>
                  <a:srgbClr val="FF0000"/>
                </a:solidFill>
              </a:rPr>
              <a:t>ATLAS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74638" y="215900"/>
            <a:ext cx="53594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9695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pt-PT" sz="2800" b="1">
                <a:solidFill>
                  <a:srgbClr val="FFFF00"/>
                </a:solidFill>
              </a:rPr>
              <a:t>Profundidade: 50 a 175 metros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465263"/>
            <a:ext cx="5702300" cy="427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385888" y="6048375"/>
            <a:ext cx="7902575" cy="85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pt-PT" b="1">
                <a:solidFill>
                  <a:srgbClr val="800000"/>
                </a:solidFill>
              </a:rPr>
              <a:t>Titã Atlas (mitologia grega):</a:t>
            </a:r>
            <a:r>
              <a:rPr lang="pt-PT" b="1">
                <a:solidFill>
                  <a:srgbClr val="0000FF"/>
                </a:solidFill>
              </a:rPr>
              <a:t> </a:t>
            </a:r>
          </a:p>
          <a:p>
            <a:pPr>
              <a:buSzPct val="45000"/>
              <a:buFont typeface="Wingdings" charset="0"/>
              <a:buChar char=""/>
            </a:pPr>
            <a:r>
              <a:rPr lang="pt-PT" b="1">
                <a:solidFill>
                  <a:srgbClr val="0000FF"/>
                </a:solidFill>
              </a:rPr>
              <a:t> Como castigo por ter desafiado os deuses do Olimpo, passou a sustentar nos ombros o fardo do firmamento para toda a eternidade.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385888" y="576263"/>
            <a:ext cx="7902575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73224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pt-PT" sz="32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Gigante ATLAS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7509"/>
            <a:ext cx="10080625" cy="6479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76" y="179437"/>
            <a:ext cx="3600152" cy="120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23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0"/>
            <a:ext cx="10260013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1470025"/>
            <a:ext cx="6486525" cy="409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4" name="AutoShape 2"/>
          <p:cNvSpPr>
            <a:spLocks/>
          </p:cNvSpPr>
          <p:nvPr/>
        </p:nvSpPr>
        <p:spPr bwMode="auto">
          <a:xfrm rot="16200000">
            <a:off x="2733675" y="5040313"/>
            <a:ext cx="539750" cy="1619250"/>
          </a:xfrm>
          <a:prstGeom prst="leftBrace">
            <a:avLst>
              <a:gd name="adj1" fmla="val 25000"/>
              <a:gd name="adj2" fmla="val 50000"/>
            </a:avLst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AutoShape 3"/>
          <p:cNvSpPr>
            <a:spLocks/>
          </p:cNvSpPr>
          <p:nvPr/>
        </p:nvSpPr>
        <p:spPr bwMode="auto">
          <a:xfrm rot="16200000">
            <a:off x="6729413" y="5111750"/>
            <a:ext cx="539750" cy="1619250"/>
          </a:xfrm>
          <a:prstGeom prst="leftBrace">
            <a:avLst>
              <a:gd name="adj1" fmla="val 25000"/>
              <a:gd name="adj2" fmla="val 50000"/>
            </a:avLst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AutoShape 4"/>
          <p:cNvSpPr>
            <a:spLocks/>
          </p:cNvSpPr>
          <p:nvPr/>
        </p:nvSpPr>
        <p:spPr bwMode="auto">
          <a:xfrm rot="5400000">
            <a:off x="4573588" y="-34925"/>
            <a:ext cx="539750" cy="2339975"/>
          </a:xfrm>
          <a:prstGeom prst="leftBrace">
            <a:avLst>
              <a:gd name="adj1" fmla="val 36127"/>
              <a:gd name="adj2" fmla="val 50000"/>
            </a:avLst>
          </a:prstGeom>
          <a:noFill/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083300" y="6191250"/>
            <a:ext cx="3132138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SzPct val="45000"/>
              <a:buFont typeface="Wingdings" charset="0"/>
              <a:buChar char=""/>
            </a:pPr>
            <a:r>
              <a:rPr lang="pt-PT">
                <a:solidFill>
                  <a:srgbClr val="0000FF"/>
                </a:solidFill>
              </a:rPr>
              <a:t> Identificação de muões</a:t>
            </a:r>
          </a:p>
          <a:p>
            <a:pPr>
              <a:buSzPct val="45000"/>
              <a:buFont typeface="Wingdings" charset="0"/>
              <a:buChar char=""/>
            </a:pPr>
            <a:r>
              <a:rPr lang="pt-PT">
                <a:solidFill>
                  <a:srgbClr val="0000FF"/>
                </a:solidFill>
              </a:rPr>
              <a:t> Melhor determinação do p</a:t>
            </a:r>
            <a:r>
              <a:rPr lang="pt-PT" baseline="-33000">
                <a:solidFill>
                  <a:srgbClr val="0000FF"/>
                </a:solidFill>
              </a:rPr>
              <a:t>T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763713" y="6156325"/>
            <a:ext cx="3419475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SzPct val="45000"/>
              <a:buFont typeface="Wingdings" charset="0"/>
              <a:buChar char=""/>
            </a:pPr>
            <a:r>
              <a:rPr lang="pt-PT">
                <a:solidFill>
                  <a:srgbClr val="0000FF"/>
                </a:solidFill>
              </a:rPr>
              <a:t> Reconstrução de traços</a:t>
            </a:r>
          </a:p>
          <a:p>
            <a:pPr>
              <a:buSzPct val="45000"/>
              <a:buFont typeface="Wingdings" charset="0"/>
              <a:buChar char=""/>
            </a:pPr>
            <a:r>
              <a:rPr lang="pt-PT">
                <a:solidFill>
                  <a:srgbClr val="0000FF"/>
                </a:solidFill>
              </a:rPr>
              <a:t> Determinação p</a:t>
            </a:r>
            <a:r>
              <a:rPr lang="pt-PT" baseline="-33000">
                <a:solidFill>
                  <a:srgbClr val="0000FF"/>
                </a:solidFill>
              </a:rPr>
              <a:t>T</a:t>
            </a:r>
            <a:r>
              <a:rPr lang="pt-PT">
                <a:solidFill>
                  <a:srgbClr val="0000FF"/>
                </a:solidFill>
              </a:rPr>
              <a:t> e carga</a:t>
            </a:r>
          </a:p>
          <a:p>
            <a:pPr>
              <a:buSzPct val="45000"/>
              <a:buFont typeface="Wingdings" charset="0"/>
              <a:buChar char=""/>
            </a:pPr>
            <a:r>
              <a:rPr lang="pt-PT" baseline="-33000">
                <a:solidFill>
                  <a:srgbClr val="0000FF"/>
                </a:solidFill>
              </a:rPr>
              <a:t>  </a:t>
            </a:r>
            <a:r>
              <a:rPr lang="pt-PT">
                <a:solidFill>
                  <a:srgbClr val="0000FF"/>
                </a:solidFill>
              </a:rPr>
              <a:t>Vértices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655763" y="338138"/>
            <a:ext cx="7559675" cy="60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SzPct val="45000"/>
              <a:buFont typeface="Wingdings" charset="0"/>
              <a:buChar char=""/>
            </a:pPr>
            <a:r>
              <a:rPr lang="pt-PT">
                <a:solidFill>
                  <a:srgbClr val="0000FF"/>
                </a:solidFill>
              </a:rPr>
              <a:t> Identificação de objectos (electrões, fotões, jactos, energia em falta)</a:t>
            </a:r>
          </a:p>
          <a:p>
            <a:pPr>
              <a:buSzPct val="45000"/>
              <a:buFont typeface="Wingdings" charset="0"/>
              <a:buChar char=""/>
            </a:pPr>
            <a:r>
              <a:rPr lang="pt-PT">
                <a:solidFill>
                  <a:srgbClr val="0000FF"/>
                </a:solidFill>
              </a:rPr>
              <a:t> Medida da energia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906463"/>
            <a:ext cx="5741987" cy="38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23850" y="35421"/>
            <a:ext cx="9720263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12211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lnSpc>
                <a:spcPct val="83000"/>
              </a:lnSpc>
            </a:pPr>
            <a:r>
              <a:rPr lang="pt-PT" sz="3600" dirty="0">
                <a:solidFill>
                  <a:srgbClr val="0000FF"/>
                </a:solidFill>
                <a:latin typeface="Adobe Caslon Pro Bold" charset="0"/>
              </a:rPr>
              <a:t>Massa das partículas elementares</a:t>
            </a:r>
            <a:r>
              <a:rPr lang="pt-PT" sz="4200" dirty="0">
                <a:solidFill>
                  <a:srgbClr val="FF0000"/>
                </a:solidFill>
                <a:latin typeface="Adobe Caslon Pro Bold" charset="0"/>
              </a:rPr>
              <a:t> 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300788" y="1152525"/>
            <a:ext cx="3419475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9695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pt-PT" sz="2800" b="1"/>
              <a:t>m</a:t>
            </a:r>
            <a:r>
              <a:rPr lang="pt-PT" sz="2800" b="1" baseline="-33000"/>
              <a:t>electrão</a:t>
            </a:r>
            <a:r>
              <a:rPr lang="pt-PT" sz="2800" b="1"/>
              <a:t> =  0.5 MeV</a:t>
            </a:r>
          </a:p>
          <a:p>
            <a:endParaRPr lang="pt-PT" sz="2800" b="1"/>
          </a:p>
          <a:p>
            <a:endParaRPr lang="pt-PT" sz="2800" b="1"/>
          </a:p>
          <a:p>
            <a:r>
              <a:rPr lang="pt-PT" sz="2800" b="1"/>
              <a:t> </a:t>
            </a:r>
          </a:p>
          <a:p>
            <a:endParaRPr lang="pt-PT" sz="2800" b="1"/>
          </a:p>
          <a:p>
            <a:endParaRPr lang="pt-PT" sz="2800" b="1"/>
          </a:p>
          <a:p>
            <a:r>
              <a:rPr lang="pt-PT" sz="2800" b="1"/>
              <a:t>m</a:t>
            </a:r>
            <a:r>
              <a:rPr lang="pt-PT" sz="2800" b="1" baseline="-33000"/>
              <a:t>top</a:t>
            </a:r>
            <a:r>
              <a:rPr lang="pt-PT" sz="2800" b="1"/>
              <a:t> = </a:t>
            </a:r>
            <a:r>
              <a:rPr lang="pt-PT" sz="2800" b="1">
                <a:solidFill>
                  <a:srgbClr val="000080"/>
                </a:solidFill>
              </a:rPr>
              <a:t> </a:t>
            </a:r>
            <a:r>
              <a:rPr lang="pt-PT" sz="2800" b="1"/>
              <a:t>173 GeV 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7248525" y="2519363"/>
            <a:ext cx="1643063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9695" rIns="90000" bIns="45000"/>
          <a:lstStyle>
            <a:lvl1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pt-PT" sz="2800">
                <a:solidFill>
                  <a:srgbClr val="0000FF"/>
                </a:solidFill>
              </a:rPr>
              <a:t>x 346000</a:t>
            </a: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6983413" y="1871663"/>
            <a:ext cx="1587" cy="1800225"/>
          </a:xfrm>
          <a:prstGeom prst="line">
            <a:avLst/>
          </a:prstGeom>
          <a:noFill/>
          <a:ln w="1080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4445000"/>
            <a:ext cx="5741988" cy="289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6496050" y="5245100"/>
            <a:ext cx="3116263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pt-PT" sz="2400" b="1">
                <a:solidFill>
                  <a:srgbClr val="0000FF"/>
                </a:solidFill>
              </a:rPr>
              <a:t>Distância Terra-Lua:</a:t>
            </a:r>
          </a:p>
          <a:p>
            <a:pPr>
              <a:spcBef>
                <a:spcPts val="1200"/>
              </a:spcBef>
              <a:spcAft>
                <a:spcPts val="1000"/>
              </a:spcAft>
            </a:pPr>
            <a:r>
              <a:rPr lang="pt-PT" sz="2400" b="1"/>
              <a:t>350600 km e os 407000 km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323850" y="347663"/>
            <a:ext cx="9720263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12211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lnSpc>
                <a:spcPct val="83000"/>
              </a:lnSpc>
            </a:pPr>
            <a:r>
              <a:rPr lang="pt-PT" sz="3600">
                <a:solidFill>
                  <a:srgbClr val="0000FF"/>
                </a:solidFill>
                <a:latin typeface="Adobe Caslon Pro Bold" charset="0"/>
              </a:rPr>
              <a:t>Como é que produzimos um bosão Z?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838" y="1403573"/>
            <a:ext cx="4717400" cy="612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398463" y="1001713"/>
            <a:ext cx="8097837" cy="102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83000"/>
              </a:lnSpc>
              <a:buSzPct val="45000"/>
              <a:buFont typeface="Wingdings" charset="0"/>
              <a:buChar char=""/>
            </a:pPr>
            <a:r>
              <a:rPr lang="pt-PT" sz="2800" b="1">
                <a:latin typeface="Adobe Caslon Pro Bold" charset="0"/>
              </a:rPr>
              <a:t> É uma partícula instável (~10</a:t>
            </a:r>
            <a:r>
              <a:rPr lang="pt-PT" sz="2800" b="1" baseline="33000">
                <a:latin typeface="Adobe Caslon Pro Bold" charset="0"/>
              </a:rPr>
              <a:t>-25</a:t>
            </a:r>
            <a:r>
              <a:rPr lang="pt-PT" sz="2800" b="1">
                <a:latin typeface="Adobe Caslon Pro Bold" charset="0"/>
              </a:rPr>
              <a:t>s)</a:t>
            </a:r>
          </a:p>
          <a:p>
            <a:pPr>
              <a:lnSpc>
                <a:spcPct val="125000"/>
              </a:lnSpc>
              <a:buSzPct val="45000"/>
              <a:buFont typeface="Wingdings" charset="0"/>
              <a:buChar char=""/>
            </a:pPr>
            <a:r>
              <a:rPr lang="pt-PT" sz="2800" b="1">
                <a:latin typeface="Adobe Caslon Pro Bold" charset="0"/>
              </a:rPr>
              <a:t> Decai para quarks e leptões 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4806950"/>
            <a:ext cx="3724275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2195513"/>
            <a:ext cx="3262313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323850" y="347663"/>
            <a:ext cx="9720263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12211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lnSpc>
                <a:spcPct val="83000"/>
              </a:lnSpc>
            </a:pPr>
            <a:r>
              <a:rPr lang="pt-PT" sz="3600">
                <a:solidFill>
                  <a:srgbClr val="0000FF"/>
                </a:solidFill>
                <a:latin typeface="Adobe Caslon Pro Bold" charset="0"/>
              </a:rPr>
              <a:t>Como é que detectamos o bosão Z?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436688"/>
            <a:ext cx="12700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1" name="Line 3"/>
          <p:cNvSpPr>
            <a:spLocks noChangeShapeType="1"/>
          </p:cNvSpPr>
          <p:nvPr/>
        </p:nvSpPr>
        <p:spPr bwMode="auto">
          <a:xfrm>
            <a:off x="484188" y="2917825"/>
            <a:ext cx="5040312" cy="1588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903913" y="1558925"/>
            <a:ext cx="3779837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2932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8636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 marL="1295400" indent="-2873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spcAft>
                <a:spcPts val="1425"/>
              </a:spcAft>
              <a:buSzPct val="45000"/>
              <a:buFont typeface="Wingdings" charset="0"/>
              <a:buChar char=""/>
            </a:pPr>
            <a:r>
              <a:rPr lang="pt-PT" sz="2600" b="1"/>
              <a:t>Antes</a:t>
            </a:r>
          </a:p>
          <a:p>
            <a:pPr lvl="1">
              <a:spcAft>
                <a:spcPts val="1138"/>
              </a:spcAft>
              <a:buSzPct val="45000"/>
              <a:buFont typeface="Wingdings" charset="0"/>
              <a:buChar char=""/>
            </a:pPr>
            <a:r>
              <a:rPr lang="pt-PT" sz="2200"/>
              <a:t>E</a:t>
            </a:r>
            <a:r>
              <a:rPr lang="pt-PT" sz="2200" baseline="-33000"/>
              <a:t>tot</a:t>
            </a:r>
            <a:r>
              <a:rPr lang="pt-PT" sz="2200"/>
              <a:t> = </a:t>
            </a:r>
            <a:r>
              <a:rPr lang="pt-PT" sz="2200" b="1">
                <a:solidFill>
                  <a:srgbClr val="FF0000"/>
                </a:solidFill>
              </a:rPr>
              <a:t>m</a:t>
            </a:r>
            <a:r>
              <a:rPr lang="pt-PT" sz="2200" b="1" baseline="-33000">
                <a:solidFill>
                  <a:srgbClr val="FF0000"/>
                </a:solidFill>
              </a:rPr>
              <a:t>Z</a:t>
            </a:r>
            <a:r>
              <a:rPr lang="pt-PT" sz="2200" b="1">
                <a:solidFill>
                  <a:srgbClr val="FF0000"/>
                </a:solidFill>
              </a:rPr>
              <a:t> c</a:t>
            </a:r>
            <a:r>
              <a:rPr lang="pt-PT" sz="2200" b="1" baseline="33000">
                <a:solidFill>
                  <a:srgbClr val="FF0000"/>
                </a:solidFill>
              </a:rPr>
              <a:t>2</a:t>
            </a:r>
          </a:p>
          <a:p>
            <a:pPr lvl="2">
              <a:lnSpc>
                <a:spcPct val="98000"/>
              </a:lnSpc>
              <a:spcAft>
                <a:spcPts val="850"/>
              </a:spcAft>
              <a:buSzPct val="75000"/>
              <a:buFont typeface="Symbol" charset="0"/>
              <a:buChar char=""/>
            </a:pPr>
            <a:r>
              <a:rPr lang="pt-PT">
                <a:latin typeface="DejaVu Serif Condensed" charset="0"/>
                <a:cs typeface="DejaVu Serif Condensed" charset="0"/>
              </a:rPr>
              <a:t>m</a:t>
            </a:r>
            <a:r>
              <a:rPr lang="pt-PT" baseline="-33000">
                <a:latin typeface="DejaVu Serif Condensed" charset="0"/>
                <a:cs typeface="msmincho" charset="0"/>
              </a:rPr>
              <a:t>Z</a:t>
            </a:r>
            <a:r>
              <a:rPr lang="pt-PT">
                <a:latin typeface="DejaVu Serif Condensed" charset="0"/>
                <a:cs typeface="msmincho" charset="0"/>
              </a:rPr>
              <a:t> = massa do Z</a:t>
            </a:r>
          </a:p>
          <a:p>
            <a:pPr>
              <a:spcAft>
                <a:spcPts val="1425"/>
              </a:spcAft>
              <a:buSzPct val="45000"/>
              <a:buFont typeface="Wingdings" charset="0"/>
              <a:buChar char=""/>
            </a:pPr>
            <a:r>
              <a:rPr lang="pt-PT" sz="2600" b="1"/>
              <a:t>Depois</a:t>
            </a:r>
          </a:p>
          <a:p>
            <a:pPr lvl="1">
              <a:lnSpc>
                <a:spcPct val="98000"/>
              </a:lnSpc>
              <a:spcAft>
                <a:spcPts val="1138"/>
              </a:spcAft>
              <a:buSzPct val="45000"/>
              <a:buFont typeface="Wingdings" charset="0"/>
              <a:buChar char=""/>
            </a:pPr>
            <a:r>
              <a:rPr lang="pt-PT" sz="2200">
                <a:latin typeface="DejaVu Serif Condensed" charset="0"/>
                <a:cs typeface="DejaVu Serif Condensed" charset="0"/>
              </a:rPr>
              <a:t>E</a:t>
            </a:r>
            <a:r>
              <a:rPr lang="pt-PT" sz="2200" baseline="-33000">
                <a:latin typeface="DejaVu Serif Condensed" charset="0"/>
                <a:cs typeface="DejaVu Serif Condensed" charset="0"/>
              </a:rPr>
              <a:t>tot</a:t>
            </a:r>
            <a:r>
              <a:rPr lang="pt-PT" sz="2200">
                <a:latin typeface="DejaVu Serif Condensed" charset="0"/>
                <a:cs typeface="DejaVu Serif Condensed" charset="0"/>
              </a:rPr>
              <a:t> = E</a:t>
            </a:r>
            <a:r>
              <a:rPr lang="pt-PT" sz="2200" baseline="-33000">
                <a:latin typeface="DejaVu Serif Condensed" charset="0"/>
                <a:cs typeface="DejaVu Serif Condensed" charset="0"/>
              </a:rPr>
              <a:t>1</a:t>
            </a:r>
            <a:r>
              <a:rPr lang="pt-PT" sz="2200">
                <a:latin typeface="DejaVu Serif Condensed" charset="0"/>
                <a:cs typeface="DejaVu Serif Condensed" charset="0"/>
              </a:rPr>
              <a:t>  + E</a:t>
            </a:r>
            <a:r>
              <a:rPr lang="pt-PT" sz="2200" baseline="-33000">
                <a:latin typeface="DejaVu Serif Condensed" charset="0"/>
                <a:cs typeface="DejaVu Serif Condensed" charset="0"/>
              </a:rPr>
              <a:t>2</a:t>
            </a:r>
            <a:r>
              <a:rPr lang="pt-PT" sz="2200">
                <a:latin typeface="DejaVu Serif Condensed" charset="0"/>
                <a:cs typeface="DejaVu Serif Condensed" charset="0"/>
              </a:rPr>
              <a:t> </a:t>
            </a:r>
          </a:p>
          <a:p>
            <a:pPr lvl="1">
              <a:lnSpc>
                <a:spcPct val="98000"/>
              </a:lnSpc>
              <a:spcAft>
                <a:spcPts val="1138"/>
              </a:spcAft>
              <a:buSzPct val="45000"/>
              <a:buFont typeface="Wingdings" charset="0"/>
              <a:buChar char=""/>
            </a:pPr>
            <a:r>
              <a:rPr lang="pt-PT" sz="2200">
                <a:latin typeface="DejaVu Serif Condensed" charset="0"/>
                <a:cs typeface="DejaVu Serif Condensed" charset="0"/>
              </a:rPr>
              <a:t>E</a:t>
            </a:r>
            <a:r>
              <a:rPr lang="pt-PT" sz="2200" baseline="-33000">
                <a:latin typeface="DejaVu Serif Condensed" charset="0"/>
                <a:cs typeface="DejaVu Serif Condensed" charset="0"/>
              </a:rPr>
              <a:t>1</a:t>
            </a:r>
            <a:r>
              <a:rPr lang="pt-PT" sz="2200">
                <a:latin typeface="DejaVu Serif Condensed" charset="0"/>
                <a:cs typeface="DejaVu Serif Condensed" charset="0"/>
              </a:rPr>
              <a:t> = E</a:t>
            </a:r>
            <a:r>
              <a:rPr lang="pt-PT" sz="2200" baseline="-33000">
                <a:latin typeface="Times New Roman" charset="0"/>
                <a:cs typeface="Times New Roman" charset="0"/>
              </a:rPr>
              <a:t>2</a:t>
            </a:r>
            <a:r>
              <a:rPr lang="pt-PT" sz="2200">
                <a:latin typeface="DejaVu Serif Condensed" charset="0"/>
                <a:cs typeface="DejaVu Serif Condensed" charset="0"/>
              </a:rPr>
              <a:t> =</a:t>
            </a:r>
            <a:r>
              <a:rPr lang="pt-PT" sz="2200">
                <a:solidFill>
                  <a:srgbClr val="FF0000"/>
                </a:solidFill>
                <a:latin typeface="DejaVu Serif Condensed" charset="0"/>
                <a:cs typeface="DejaVu Serif Condensed" charset="0"/>
              </a:rPr>
              <a:t> </a:t>
            </a:r>
            <a:r>
              <a:rPr lang="pt-PT" sz="2200" b="1">
                <a:solidFill>
                  <a:srgbClr val="FF0000"/>
                </a:solidFill>
                <a:latin typeface="DejaVu Serif Condensed" charset="0"/>
                <a:cs typeface="DejaVu Serif Condensed" charset="0"/>
              </a:rPr>
              <a:t>½ m</a:t>
            </a:r>
            <a:r>
              <a:rPr lang="pt-PT" sz="2200" b="1" baseline="-33000">
                <a:solidFill>
                  <a:srgbClr val="FF0000"/>
                </a:solidFill>
                <a:latin typeface="DejaVu Serif Condensed" charset="0"/>
                <a:cs typeface="DejaVu Serif Condensed" charset="0"/>
              </a:rPr>
              <a:t>Z</a:t>
            </a:r>
            <a:r>
              <a:rPr lang="pt-PT" sz="2200" b="1">
                <a:solidFill>
                  <a:srgbClr val="FF0000"/>
                </a:solidFill>
                <a:latin typeface="DejaVu Serif Condensed" charset="0"/>
                <a:cs typeface="DejaVu Serif Condensed" charset="0"/>
              </a:rPr>
              <a:t> c</a:t>
            </a:r>
            <a:r>
              <a:rPr lang="pt-PT" sz="2200" b="1" baseline="33000">
                <a:solidFill>
                  <a:srgbClr val="FF0000"/>
                </a:solidFill>
                <a:latin typeface="DejaVu Serif Condensed" charset="0"/>
                <a:cs typeface="DejaVu Serif Condensed" charset="0"/>
              </a:rPr>
              <a:t>2</a:t>
            </a:r>
          </a:p>
          <a:p>
            <a:pPr>
              <a:lnSpc>
                <a:spcPct val="98000"/>
              </a:lnSpc>
              <a:spcAft>
                <a:spcPts val="1425"/>
              </a:spcAft>
              <a:buClrTx/>
              <a:buSzTx/>
              <a:buFontTx/>
              <a:buNone/>
            </a:pPr>
            <a:endParaRPr lang="pt-PT" sz="2200">
              <a:solidFill>
                <a:srgbClr val="FF0000"/>
              </a:solidFill>
              <a:latin typeface="DejaVu Serif Condensed" charset="0"/>
              <a:cs typeface="DejaVu Serif Condensed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3240088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3184525" y="3817938"/>
            <a:ext cx="1079500" cy="1587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 flipH="1">
            <a:off x="1924050" y="3817938"/>
            <a:ext cx="1082675" cy="1587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3240088"/>
            <a:ext cx="10795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439863" y="4787900"/>
            <a:ext cx="7129462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6168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pt-PT" sz="2400" b="1">
                <a:solidFill>
                  <a:srgbClr val="0000FF"/>
                </a:solidFill>
              </a:rPr>
              <a:t>Na prática é mais complicado porque o bosão</a:t>
            </a:r>
          </a:p>
          <a:p>
            <a:r>
              <a:rPr lang="pt-PT" sz="2400" b="1">
                <a:solidFill>
                  <a:srgbClr val="0000FF"/>
                </a:solidFill>
              </a:rPr>
              <a:t>está em movimento, mas o princípio é o mesmo</a:t>
            </a:r>
          </a:p>
        </p:txBody>
      </p:sp>
      <p:graphicFrame>
        <p:nvGraphicFramePr>
          <p:cNvPr id="22538" name="Object 10"/>
          <p:cNvGraphicFramePr>
            <a:graphicFrameLocks noChangeAspect="1"/>
          </p:cNvGraphicFramePr>
          <p:nvPr/>
        </p:nvGraphicFramePr>
        <p:xfrm>
          <a:off x="2952750" y="5724525"/>
          <a:ext cx="3319463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6" r:id="rId6" imgW="3292560" imgH="426600" progId="">
                  <p:embed/>
                </p:oleObj>
              </mc:Choice>
              <mc:Fallback>
                <p:oleObj r:id="rId6" imgW="3292560" imgH="426600" progId="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52750" y="5724525"/>
                        <a:ext cx="3319463" cy="4349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544513" y="6297613"/>
            <a:ext cx="912812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6168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pt-PT" sz="2400" b="1" u="sng">
                <a:solidFill>
                  <a:srgbClr val="800000"/>
                </a:solidFill>
              </a:rPr>
              <a:t>Massa invariante</a:t>
            </a:r>
            <a:r>
              <a:rPr lang="pt-PT" sz="2400" b="1">
                <a:solidFill>
                  <a:srgbClr val="800000"/>
                </a:solidFill>
              </a:rPr>
              <a:t> do estado final dá-nos a massa da partícula </a:t>
            </a:r>
          </a:p>
          <a:p>
            <a:r>
              <a:rPr lang="pt-PT" sz="2400" b="1">
                <a:solidFill>
                  <a:srgbClr val="800000"/>
                </a:solidFill>
              </a:rPr>
              <a:t>que decaiu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8064" y="5580037"/>
            <a:ext cx="4114800" cy="7239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673100"/>
            <a:ext cx="7920038" cy="589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3240088" y="6405563"/>
          <a:ext cx="3319462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1" r:id="rId5" imgW="3292560" imgH="426600" progId="">
                  <p:embed/>
                </p:oleObj>
              </mc:Choice>
              <mc:Fallback>
                <p:oleObj r:id="rId5" imgW="3292560" imgH="426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40088" y="6405563"/>
                        <a:ext cx="3319462" cy="4349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080" y="6300117"/>
            <a:ext cx="4114800" cy="7239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10080625" cy="749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65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16" y="53299"/>
            <a:ext cx="9000752" cy="5958786"/>
          </a:xfrm>
          <a:prstGeom prst="rect">
            <a:avLst/>
          </a:prstGeom>
        </p:spPr>
      </p:pic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143768" y="5990630"/>
            <a:ext cx="9720262" cy="1569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12211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571500" indent="-571500" algn="ctr">
              <a:lnSpc>
                <a:spcPct val="83000"/>
              </a:lnSpc>
              <a:buFontTx/>
              <a:buChar char="•"/>
            </a:pPr>
            <a:r>
              <a:rPr lang="pt-PT" sz="3600" dirty="0" smtClean="0">
                <a:solidFill>
                  <a:schemeClr val="bg1"/>
                </a:solidFill>
                <a:latin typeface="Adobe Caslon Pro Bold" charset="0"/>
              </a:rPr>
              <a:t>exercício </a:t>
            </a:r>
            <a:r>
              <a:rPr lang="pt-PT" sz="3600" dirty="0">
                <a:solidFill>
                  <a:schemeClr val="bg1"/>
                </a:solidFill>
                <a:latin typeface="Adobe Caslon Pro Bold" charset="0"/>
              </a:rPr>
              <a:t>que vos propomos hoje..</a:t>
            </a:r>
            <a:r>
              <a:rPr lang="pt-PT" sz="3600" dirty="0" smtClean="0">
                <a:solidFill>
                  <a:schemeClr val="bg1"/>
                </a:solidFill>
                <a:latin typeface="Adobe Caslon Pro Bold" charset="0"/>
              </a:rPr>
              <a:t>.</a:t>
            </a:r>
            <a:endParaRPr lang="pt-PT" sz="3600" dirty="0">
              <a:solidFill>
                <a:schemeClr val="bg1"/>
              </a:solidFill>
              <a:latin typeface="Adobe Caslon Pro Bold" charset="0"/>
            </a:endParaRPr>
          </a:p>
          <a:p>
            <a:pPr algn="ctr">
              <a:lnSpc>
                <a:spcPct val="83000"/>
              </a:lnSpc>
            </a:pPr>
            <a:r>
              <a:rPr lang="pt-PT" sz="3600" dirty="0">
                <a:solidFill>
                  <a:schemeClr val="bg1"/>
                </a:solidFill>
                <a:latin typeface="Adobe Caslon Pro Bold" charset="0"/>
              </a:rPr>
              <a:t>…procurar algumas destas </a:t>
            </a:r>
            <a:r>
              <a:rPr lang="pt-PT" sz="3600" dirty="0" smtClean="0">
                <a:solidFill>
                  <a:schemeClr val="bg1"/>
                </a:solidFill>
                <a:latin typeface="Adobe Caslon Pro Bold" charset="0"/>
              </a:rPr>
              <a:t>partículas</a:t>
            </a:r>
            <a:endParaRPr lang="pt-PT" sz="3600" dirty="0">
              <a:solidFill>
                <a:schemeClr val="bg1"/>
              </a:solidFill>
              <a:latin typeface="Adobe Caslon Pro Bold" charset="0"/>
            </a:endParaRPr>
          </a:p>
          <a:p>
            <a:pPr algn="ctr">
              <a:lnSpc>
                <a:spcPct val="83000"/>
              </a:lnSpc>
            </a:pPr>
            <a:r>
              <a:rPr lang="pt-PT" sz="3600" dirty="0">
                <a:solidFill>
                  <a:schemeClr val="bg1"/>
                </a:solidFill>
                <a:latin typeface="Adobe Caslon Pro Bold" charset="0"/>
              </a:rPr>
              <a:t>J/</a:t>
            </a:r>
            <a:r>
              <a:rPr lang="pt-PT" sz="3600" dirty="0" err="1">
                <a:solidFill>
                  <a:schemeClr val="bg1"/>
                </a:solidFill>
                <a:latin typeface="Symbol" charset="0"/>
                <a:cs typeface="Symbol" charset="0"/>
              </a:rPr>
              <a:t>Ψ</a:t>
            </a:r>
            <a:r>
              <a:rPr lang="pt-PT" sz="3600" dirty="0">
                <a:solidFill>
                  <a:schemeClr val="bg1"/>
                </a:solidFill>
                <a:latin typeface="Adobe Caslon Pro Bold" charset="0"/>
                <a:cs typeface="Symbol" charset="0"/>
              </a:rPr>
              <a:t>,</a:t>
            </a:r>
            <a:r>
              <a:rPr lang="pt-PT" sz="3600" dirty="0">
                <a:solidFill>
                  <a:schemeClr val="bg1"/>
                </a:solidFill>
                <a:latin typeface="Symbol" charset="0"/>
                <a:cs typeface="Symbol" charset="0"/>
              </a:rPr>
              <a:t> </a:t>
            </a:r>
            <a:r>
              <a:rPr lang="pt-PT" sz="3600" dirty="0" err="1">
                <a:solidFill>
                  <a:schemeClr val="bg1"/>
                </a:solidFill>
                <a:latin typeface="Symbol" charset="0"/>
                <a:cs typeface="Symbol" charset="0"/>
              </a:rPr>
              <a:t>Υ</a:t>
            </a:r>
            <a:r>
              <a:rPr lang="pt-PT" sz="3600" dirty="0">
                <a:solidFill>
                  <a:schemeClr val="bg1"/>
                </a:solidFill>
                <a:latin typeface="Adobe Caslon Pro Bold" charset="0"/>
                <a:cs typeface="Symbol" charset="0"/>
              </a:rPr>
              <a:t>, Z, Z', </a:t>
            </a:r>
            <a:r>
              <a:rPr lang="pt-PT" sz="3600" dirty="0" err="1">
                <a:solidFill>
                  <a:schemeClr val="bg1"/>
                </a:solidFill>
                <a:latin typeface="Adobe Caslon Pro Bold" charset="0"/>
                <a:cs typeface="Symbol" charset="0"/>
              </a:rPr>
              <a:t>and</a:t>
            </a:r>
            <a:r>
              <a:rPr lang="pt-PT" sz="3600" dirty="0">
                <a:solidFill>
                  <a:schemeClr val="bg1"/>
                </a:solidFill>
                <a:latin typeface="Adobe Caslon Pro Bold" charset="0"/>
                <a:cs typeface="Symbol" charset="0"/>
              </a:rPr>
              <a:t> H</a:t>
            </a:r>
            <a:r>
              <a:rPr lang="pt-PT" sz="3600" dirty="0">
                <a:solidFill>
                  <a:schemeClr val="bg1"/>
                </a:solidFill>
                <a:latin typeface="Adobe Caslon Pro Bold" charset="0"/>
              </a:rPr>
              <a:t> 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323850" y="347663"/>
            <a:ext cx="9720263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12211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lnSpc>
                <a:spcPct val="83000"/>
              </a:lnSpc>
            </a:pPr>
            <a:r>
              <a:rPr lang="pt-PT" sz="3600">
                <a:solidFill>
                  <a:srgbClr val="0000FF"/>
                </a:solidFill>
                <a:latin typeface="Adobe Caslon Pro Bold" charset="0"/>
              </a:rPr>
              <a:t>Colisões protão-protão</a:t>
            </a:r>
            <a:r>
              <a:rPr lang="pt-PT" sz="4200">
                <a:solidFill>
                  <a:srgbClr val="FF0000"/>
                </a:solidFill>
                <a:latin typeface="Adobe Caslon Pro Bold" charset="0"/>
              </a:rPr>
              <a:t>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4103688"/>
            <a:ext cx="7500938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674688" y="1374775"/>
            <a:ext cx="8721725" cy="254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buSzPct val="75000"/>
              <a:buFont typeface="Times New Roman" charset="0"/>
              <a:buBlip>
                <a:blip r:embed="rId4"/>
              </a:buBlip>
            </a:pPr>
            <a:r>
              <a:rPr lang="pt-PT" sz="2000" b="1">
                <a:solidFill>
                  <a:srgbClr val="0000FF"/>
                </a:solidFill>
              </a:rPr>
              <a:t> </a:t>
            </a:r>
            <a:r>
              <a:rPr lang="pt-PT" sz="2000" b="1"/>
              <a:t>Os protões dos feixes têm a energia de 4 TeV cada:</a:t>
            </a:r>
          </a:p>
          <a:p>
            <a:pPr algn="ctr">
              <a:lnSpc>
                <a:spcPct val="140000"/>
              </a:lnSpc>
              <a:buClrTx/>
              <a:buSzTx/>
              <a:buFontTx/>
              <a:buNone/>
            </a:pPr>
            <a:r>
              <a:rPr lang="pt-PT" sz="2200" b="1"/>
              <a:t>2 x 4</a:t>
            </a:r>
            <a:r>
              <a:rPr lang="pt-PT" sz="2200" b="1">
                <a:solidFill>
                  <a:srgbClr val="0000FF"/>
                </a:solidFill>
              </a:rPr>
              <a:t> TeV</a:t>
            </a:r>
            <a:r>
              <a:rPr lang="pt-PT" sz="2200" b="1"/>
              <a:t> = 8</a:t>
            </a:r>
            <a:r>
              <a:rPr lang="pt-PT" sz="2200" b="1">
                <a:solidFill>
                  <a:srgbClr val="FF0000"/>
                </a:solidFill>
              </a:rPr>
              <a:t> TeV</a:t>
            </a:r>
            <a:r>
              <a:rPr lang="pt-PT" sz="2000" b="1"/>
              <a:t> </a:t>
            </a:r>
            <a:r>
              <a:rPr lang="pt-PT" sz="2000" b="1">
                <a:solidFill>
                  <a:srgbClr val="008000"/>
                </a:solidFill>
              </a:rPr>
              <a:t>(energia útil)</a:t>
            </a:r>
          </a:p>
          <a:p>
            <a:pPr algn="ctr">
              <a:lnSpc>
                <a:spcPct val="140000"/>
              </a:lnSpc>
              <a:buClrTx/>
              <a:buSzTx/>
              <a:buFontTx/>
              <a:buNone/>
            </a:pPr>
            <a:endParaRPr lang="pt-PT" sz="2000" b="1">
              <a:solidFill>
                <a:srgbClr val="008000"/>
              </a:solidFill>
            </a:endParaRPr>
          </a:p>
          <a:p>
            <a:pPr>
              <a:lnSpc>
                <a:spcPct val="140000"/>
              </a:lnSpc>
              <a:buSzPct val="75000"/>
              <a:buFont typeface="Times New Roman" charset="0"/>
              <a:buBlip>
                <a:blip r:embed="rId4"/>
              </a:buBlip>
            </a:pPr>
            <a:r>
              <a:rPr lang="pt-PT" sz="2000" b="1"/>
              <a:t> Os </a:t>
            </a:r>
            <a:r>
              <a:rPr lang="pt-PT" sz="2000" b="1">
                <a:solidFill>
                  <a:srgbClr val="008000"/>
                </a:solidFill>
              </a:rPr>
              <a:t>quarks</a:t>
            </a:r>
            <a:r>
              <a:rPr lang="pt-PT" sz="2000" b="1"/>
              <a:t> e </a:t>
            </a:r>
            <a:r>
              <a:rPr lang="pt-PT" sz="2000" b="1">
                <a:solidFill>
                  <a:srgbClr val="008000"/>
                </a:solidFill>
              </a:rPr>
              <a:t>gluões</a:t>
            </a:r>
            <a:r>
              <a:rPr lang="pt-PT" sz="2000" b="1"/>
              <a:t> constituintes do protão que colide têm apenas uma fracção desta energia.</a:t>
            </a:r>
            <a:r>
              <a:rPr lang="pt-PT" sz="2000" b="1">
                <a:solidFill>
                  <a:srgbClr val="0000FF"/>
                </a:solidFill>
              </a:rPr>
              <a:t> Novas partículas criadas na colisão têm </a:t>
            </a:r>
            <a:r>
              <a:rPr lang="pt-PT" sz="2000" b="1" i="1">
                <a:solidFill>
                  <a:srgbClr val="FF0000"/>
                </a:solidFill>
              </a:rPr>
              <a:t>sempre</a:t>
            </a:r>
            <a:r>
              <a:rPr lang="pt-PT" sz="2000" b="1" i="1">
                <a:solidFill>
                  <a:srgbClr val="0000FF"/>
                </a:solidFill>
              </a:rPr>
              <a:t> </a:t>
            </a:r>
            <a:r>
              <a:rPr lang="pt-PT" sz="2000" b="1">
                <a:solidFill>
                  <a:srgbClr val="0000FF"/>
                </a:solidFill>
              </a:rPr>
              <a:t>uma massa inferior a esta energia.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323850" y="347663"/>
            <a:ext cx="9720263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12211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lnSpc>
                <a:spcPct val="83000"/>
              </a:lnSpc>
            </a:pPr>
            <a:r>
              <a:rPr lang="pt-PT" sz="3600">
                <a:solidFill>
                  <a:srgbClr val="0000FF"/>
                </a:solidFill>
                <a:latin typeface="Adobe Caslon Pro Bold" charset="0"/>
              </a:rPr>
              <a:t>Jactos de partículas (o mais frequente!)</a:t>
            </a:r>
            <a:r>
              <a:rPr lang="pt-PT" sz="4200">
                <a:solidFill>
                  <a:srgbClr val="FF0000"/>
                </a:solidFill>
                <a:latin typeface="Adobe Caslon Pro Bold" charset="0"/>
              </a:rPr>
              <a:t> </a:t>
            </a: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588963" y="1974850"/>
            <a:ext cx="4164012" cy="41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t-PT" sz="2200" b="1">
                <a:solidFill>
                  <a:srgbClr val="000000"/>
                </a:solidFill>
                <a:cs typeface="MS Gothic" charset="0"/>
              </a:rPr>
              <a:t>Frequentemente quarks são dispersados em colisões</a:t>
            </a: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pt-PT" sz="2200">
              <a:solidFill>
                <a:srgbClr val="000000"/>
              </a:solidFill>
              <a:cs typeface="MS Gothic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t-PT" sz="2200" b="1">
                <a:solidFill>
                  <a:srgbClr val="000000"/>
                </a:solidFill>
                <a:cs typeface="MS Gothic" charset="0"/>
              </a:rPr>
              <a:t>Estes quarks dão origem a jactos de partículas. Electrões e muões de baixa energia podem ser produzidos nos jactos.</a:t>
            </a: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endParaRPr lang="pt-PT" sz="2200" b="1">
              <a:solidFill>
                <a:srgbClr val="000000"/>
              </a:solidFill>
              <a:cs typeface="MS Gothic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pt-PT" sz="2200" b="1">
                <a:solidFill>
                  <a:srgbClr val="FF0000"/>
                </a:solidFill>
                <a:cs typeface="MS Gothic" charset="0"/>
              </a:rPr>
              <a:t>Não são o que estamos à procura!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1331913"/>
            <a:ext cx="4525962" cy="533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323850" y="347663"/>
            <a:ext cx="9720263" cy="54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12211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lnSpc>
                <a:spcPct val="83000"/>
              </a:lnSpc>
            </a:pPr>
            <a:r>
              <a:rPr lang="pt-PT" sz="3600">
                <a:solidFill>
                  <a:srgbClr val="0000FF"/>
                </a:solidFill>
                <a:latin typeface="Adobe Caslon Pro Bold" charset="0"/>
              </a:rPr>
              <a:t>Bosão Z: os decaimentos que procuramos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84250"/>
            <a:ext cx="4630737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588963" y="1866900"/>
            <a:ext cx="4560887" cy="277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PT" sz="2400" b="1">
                <a:solidFill>
                  <a:srgbClr val="000000"/>
                </a:solidFill>
                <a:cs typeface="MS Gothic" charset="0"/>
              </a:rPr>
              <a:t>Estamos à procura do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PT" sz="2400" b="1">
                <a:solidFill>
                  <a:srgbClr val="0000FF"/>
                </a:solidFill>
                <a:cs typeface="MS Gothic" charset="0"/>
              </a:rPr>
              <a:t>bosão Z</a:t>
            </a:r>
            <a:r>
              <a:rPr lang="pt-PT" sz="2400" b="1">
                <a:solidFill>
                  <a:srgbClr val="000000"/>
                </a:solidFill>
                <a:cs typeface="MS Gothic" charset="0"/>
              </a:rPr>
              <a:t>, uma partícula </a:t>
            </a:r>
            <a:r>
              <a:rPr lang="pt-PT" sz="2400" b="1">
                <a:solidFill>
                  <a:srgbClr val="008000"/>
                </a:solidFill>
                <a:cs typeface="MS Gothic" charset="0"/>
              </a:rPr>
              <a:t>electricamente neutra</a:t>
            </a:r>
            <a:r>
              <a:rPr lang="pt-PT" sz="2400" b="1">
                <a:solidFill>
                  <a:srgbClr val="000000"/>
                </a:solidFill>
                <a:cs typeface="MS Gothic" charset="0"/>
              </a:rPr>
              <a:t> com</a:t>
            </a: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PT" sz="2400" b="1">
                <a:solidFill>
                  <a:srgbClr val="000000"/>
                </a:solidFill>
                <a:cs typeface="MS Gothic" charset="0"/>
              </a:rPr>
              <a:t>uma </a:t>
            </a:r>
            <a:r>
              <a:rPr lang="pt-PT" sz="2400" b="1">
                <a:solidFill>
                  <a:srgbClr val="008000"/>
                </a:solidFill>
                <a:cs typeface="MS Gothic" charset="0"/>
              </a:rPr>
              <a:t>vida média</a:t>
            </a:r>
            <a:r>
              <a:rPr lang="pt-PT" sz="2400" b="1">
                <a:solidFill>
                  <a:srgbClr val="000000"/>
                </a:solidFill>
                <a:cs typeface="MS Gothic" charset="0"/>
              </a:rPr>
              <a:t> muito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pt-PT" sz="2400" b="1">
                <a:solidFill>
                  <a:srgbClr val="000000"/>
                </a:solidFill>
                <a:cs typeface="MS Gothic" charset="0"/>
              </a:rPr>
              <a:t>pequena (10</a:t>
            </a:r>
            <a:r>
              <a:rPr lang="pt-PT" sz="2400" b="1" baseline="33000">
                <a:solidFill>
                  <a:srgbClr val="000000"/>
                </a:solidFill>
                <a:cs typeface="MS Gothic" charset="0"/>
              </a:rPr>
              <a:t>-25</a:t>
            </a:r>
            <a:r>
              <a:rPr lang="pt-PT" sz="2400" b="1">
                <a:solidFill>
                  <a:srgbClr val="000000"/>
                </a:solidFill>
                <a:cs typeface="MS Gothic" charset="0"/>
              </a:rPr>
              <a:t> s) que decai num par </a:t>
            </a:r>
            <a:r>
              <a:rPr lang="pt-PT" sz="2400" b="1">
                <a:solidFill>
                  <a:srgbClr val="FF0000"/>
                </a:solidFill>
                <a:cs typeface="MS Gothic" charset="0"/>
              </a:rPr>
              <a:t>muão-antimuão</a:t>
            </a:r>
            <a:r>
              <a:rPr lang="pt-PT" sz="2400" b="1">
                <a:solidFill>
                  <a:srgbClr val="000000"/>
                </a:solidFill>
                <a:cs typeface="MS Gothic" charset="0"/>
              </a:rPr>
              <a:t> ou num par </a:t>
            </a:r>
            <a:r>
              <a:rPr lang="pt-PT" sz="2400" b="1">
                <a:solidFill>
                  <a:srgbClr val="FF0000"/>
                </a:solidFill>
                <a:cs typeface="MS Gothic" charset="0"/>
              </a:rPr>
              <a:t>electrão-positrão </a:t>
            </a:r>
            <a:r>
              <a:rPr lang="pt-PT" sz="2400" b="1">
                <a:solidFill>
                  <a:srgbClr val="008000"/>
                </a:solidFill>
                <a:cs typeface="MS Gothic" charset="0"/>
              </a:rPr>
              <a:t>(*)</a:t>
            </a: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PT">
              <a:solidFill>
                <a:srgbClr val="000000"/>
              </a:solidFill>
              <a:cs typeface="MS Gothic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endParaRPr lang="pt-PT">
              <a:solidFill>
                <a:srgbClr val="000000"/>
              </a:solidFill>
              <a:cs typeface="MS Gothic" charset="0"/>
            </a:endParaRP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658813" y="5283200"/>
            <a:ext cx="8951912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7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PT" sz="2400" b="1">
                <a:solidFill>
                  <a:srgbClr val="0000FF"/>
                </a:solidFill>
                <a:latin typeface="Times New Roman" charset="0"/>
                <a:cs typeface="MS Gothic" charset="0"/>
              </a:rPr>
              <a:t>(*) </a:t>
            </a:r>
            <a:r>
              <a:rPr lang="pt-PT" sz="2400" b="1" i="1">
                <a:solidFill>
                  <a:srgbClr val="008000"/>
                </a:solidFill>
                <a:cs typeface="MS Gothic" charset="0"/>
              </a:rPr>
              <a:t>O Z tem outros decaimentos como em</a:t>
            </a:r>
            <a:r>
              <a:rPr lang="pt-PT" sz="2400" b="1" i="1">
                <a:solidFill>
                  <a:srgbClr val="0000FF"/>
                </a:solidFill>
                <a:cs typeface="MS Gothic" charset="0"/>
              </a:rPr>
              <a:t> </a:t>
            </a:r>
            <a:r>
              <a:rPr lang="pt-PT" sz="2400" b="1" i="1">
                <a:solidFill>
                  <a:srgbClr val="FF0000"/>
                </a:solidFill>
                <a:cs typeface="MS Gothic" charset="0"/>
              </a:rPr>
              <a:t>quark-antiquark</a:t>
            </a:r>
            <a:r>
              <a:rPr lang="pt-PT" sz="2400" b="1" i="1">
                <a:solidFill>
                  <a:srgbClr val="0000FF"/>
                </a:solidFill>
                <a:cs typeface="MS Gothic" charset="0"/>
              </a:rPr>
              <a:t> </a:t>
            </a:r>
            <a:r>
              <a:rPr lang="pt-PT" sz="2400" b="1" i="1">
                <a:solidFill>
                  <a:srgbClr val="008000"/>
                </a:solidFill>
                <a:cs typeface="MS Gothic" charset="0"/>
              </a:rPr>
              <a:t>ou em</a:t>
            </a:r>
            <a:r>
              <a:rPr lang="pt-PT" sz="2400" b="1" i="1">
                <a:solidFill>
                  <a:srgbClr val="0000FF"/>
                </a:solidFill>
                <a:cs typeface="MS Gothic" charset="0"/>
              </a:rPr>
              <a:t> </a:t>
            </a:r>
            <a:r>
              <a:rPr lang="pt-PT" sz="2400" b="1" i="1">
                <a:solidFill>
                  <a:srgbClr val="FF0000"/>
                </a:solidFill>
                <a:cs typeface="MS Gothic" charset="0"/>
              </a:rPr>
              <a:t>neutrinos</a:t>
            </a:r>
            <a:r>
              <a:rPr lang="pt-PT" sz="2400" b="1" i="1">
                <a:solidFill>
                  <a:srgbClr val="0000FF"/>
                </a:solidFill>
                <a:cs typeface="MS Gothic" charset="0"/>
              </a:rPr>
              <a:t> … mas não estamos interessados nesses.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658813" y="6254750"/>
            <a:ext cx="8951912" cy="90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>
              <a:lnSpc>
                <a:spcPct val="7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pt-PT" sz="2400" b="1" i="1">
                <a:solidFill>
                  <a:srgbClr val="FF0000"/>
                </a:solidFill>
                <a:latin typeface="Times New Roman" charset="0"/>
                <a:cs typeface="MS Gothic" charset="0"/>
              </a:rPr>
              <a:t>NOTA:</a:t>
            </a:r>
            <a:r>
              <a:rPr lang="pt-PT" sz="2400" b="1" i="1">
                <a:solidFill>
                  <a:srgbClr val="0000FF"/>
                </a:solidFill>
                <a:latin typeface="Times New Roman" charset="0"/>
                <a:cs typeface="MS Gothic" charset="0"/>
              </a:rPr>
              <a:t> </a:t>
            </a:r>
            <a:r>
              <a:rPr lang="pt-PT" sz="2400" b="1" i="1">
                <a:solidFill>
                  <a:srgbClr val="0000FF"/>
                </a:solidFill>
                <a:cs typeface="MS Gothic" charset="0"/>
              </a:rPr>
              <a:t>as partículas J/</a:t>
            </a:r>
            <a:r>
              <a:rPr lang="pt-PT" sz="2400" b="1" i="1">
                <a:solidFill>
                  <a:srgbClr val="0000FF"/>
                </a:solidFill>
                <a:cs typeface="Arial" charset="0"/>
              </a:rPr>
              <a:t>Ψ</a:t>
            </a:r>
            <a:r>
              <a:rPr lang="pt-PT" sz="2400" b="1" i="1">
                <a:solidFill>
                  <a:srgbClr val="0000FF"/>
                </a:solidFill>
                <a:cs typeface="MS Gothic" charset="0"/>
              </a:rPr>
              <a:t>, Y e Z' têm decaimentos idênticos, a diferença está nas massas e também nos tempos de vida-média.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960438"/>
            <a:ext cx="9599612" cy="573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800225" y="5040313"/>
            <a:ext cx="682625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6168" rIns="90000" bIns="45000"/>
          <a:lstStyle/>
          <a:p>
            <a:r>
              <a:rPr lang="pt-PT" sz="2400" b="1">
                <a:solidFill>
                  <a:srgbClr val="000000"/>
                </a:solidFill>
              </a:rPr>
              <a:t>J/</a:t>
            </a:r>
            <a:r>
              <a:rPr lang="pt-PT" sz="2400" b="1">
                <a:solidFill>
                  <a:srgbClr val="000000"/>
                </a:solidFill>
                <a:cs typeface="Arial" charset="0"/>
              </a:rPr>
              <a:t>Ψ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240088" y="5040313"/>
            <a:ext cx="384175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6168" rIns="90000" bIns="45000"/>
          <a:lstStyle/>
          <a:p>
            <a:r>
              <a:rPr lang="pt-PT" sz="2400" b="1">
                <a:solidFill>
                  <a:srgbClr val="000000"/>
                </a:solidFill>
                <a:cs typeface="Arial" charset="0"/>
              </a:rPr>
              <a:t>Υ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761038" y="1800225"/>
            <a:ext cx="366712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6168" rIns="90000" bIns="45000"/>
          <a:lstStyle/>
          <a:p>
            <a:r>
              <a:rPr lang="pt-PT" sz="2400" b="1">
                <a:solidFill>
                  <a:srgbClr val="000000"/>
                </a:solidFill>
              </a:rPr>
              <a:t>Z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8561388" y="5149850"/>
            <a:ext cx="439737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6168" rIns="90000" bIns="45000"/>
          <a:lstStyle/>
          <a:p>
            <a:r>
              <a:rPr lang="pt-PT" sz="2400" b="1">
                <a:solidFill>
                  <a:srgbClr val="000000"/>
                </a:solidFill>
              </a:rPr>
              <a:t>Z'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" y="76200"/>
            <a:ext cx="10080625" cy="739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15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533400"/>
            <a:ext cx="3592513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23850" y="346075"/>
            <a:ext cx="9720263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12211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pt-PT" sz="3600">
                <a:solidFill>
                  <a:srgbClr val="0000FF"/>
                </a:solidFill>
                <a:latin typeface="Adobe Caslon Pro Bold" charset="0"/>
              </a:rPr>
              <a:t>Exemplo de um acelerador...</a:t>
            </a:r>
            <a:r>
              <a:rPr lang="pt-PT" sz="3600">
                <a:solidFill>
                  <a:srgbClr val="FF0000"/>
                </a:solidFill>
                <a:latin typeface="Adobe Caslon Pro Bold" charset="0"/>
              </a:rPr>
              <a:t> </a:t>
            </a:r>
            <a:r>
              <a:rPr lang="pt-PT" sz="3600">
                <a:solidFill>
                  <a:srgbClr val="0000FF"/>
                </a:solidFill>
                <a:latin typeface="Adobe Caslon Pro Bold" charset="0"/>
              </a:rPr>
              <a:t> </a:t>
            </a:r>
            <a:r>
              <a:rPr lang="pt-PT" sz="4200">
                <a:solidFill>
                  <a:srgbClr val="FF0000"/>
                </a:solidFill>
                <a:latin typeface="Adobe Caslon Pro Bold" charset="0"/>
              </a:rPr>
              <a:t>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3681413"/>
            <a:ext cx="8405812" cy="391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61950" y="1115541"/>
            <a:ext cx="5614466" cy="266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83000"/>
              </a:lnSpc>
            </a:pPr>
            <a:r>
              <a:rPr lang="pt-PT" sz="2800" b="1" dirty="0">
                <a:solidFill>
                  <a:srgbClr val="FF0000"/>
                </a:solidFill>
                <a:latin typeface="Adobe Caslon Pro Bold" charset="0"/>
              </a:rPr>
              <a:t>Tubo de raios catódicos</a:t>
            </a:r>
            <a:r>
              <a:rPr lang="pt-PT" sz="2800" b="1" dirty="0">
                <a:solidFill>
                  <a:srgbClr val="0000FF"/>
                </a:solidFill>
                <a:latin typeface="Adobe Caslon Pro Bold" charset="0"/>
              </a:rPr>
              <a:t> </a:t>
            </a:r>
          </a:p>
          <a:p>
            <a:pPr>
              <a:lnSpc>
                <a:spcPct val="125000"/>
              </a:lnSpc>
              <a:buSzPct val="45000"/>
              <a:buFont typeface="Wingdings" charset="0"/>
              <a:buChar char=""/>
            </a:pPr>
            <a:r>
              <a:rPr lang="pt-PT" sz="2800" b="1" dirty="0">
                <a:latin typeface="Adobe Caslon Pro Bold" charset="0"/>
              </a:rPr>
              <a:t> fonte de partículas</a:t>
            </a:r>
          </a:p>
          <a:p>
            <a:pPr>
              <a:lnSpc>
                <a:spcPct val="125000"/>
              </a:lnSpc>
              <a:buSzPct val="45000"/>
              <a:buFont typeface="Wingdings" charset="0"/>
              <a:buChar char=""/>
            </a:pPr>
            <a:r>
              <a:rPr lang="pt-PT" sz="2800" b="1" dirty="0">
                <a:latin typeface="Adobe Caslon Pro Bold" charset="0"/>
              </a:rPr>
              <a:t> campos electromagnéticos </a:t>
            </a:r>
            <a:endParaRPr lang="pt-PT" sz="2800" b="1" dirty="0" smtClean="0">
              <a:latin typeface="Adobe Caslon Pro Bold" charset="0"/>
            </a:endParaRPr>
          </a:p>
          <a:p>
            <a:pPr>
              <a:lnSpc>
                <a:spcPct val="125000"/>
              </a:lnSpc>
              <a:buSzPct val="45000"/>
            </a:pPr>
            <a:r>
              <a:rPr lang="pt-PT" sz="2800" b="1" dirty="0" smtClean="0">
                <a:latin typeface="Adobe Caslon Pro Bold" charset="0"/>
              </a:rPr>
              <a:t>para </a:t>
            </a:r>
            <a:r>
              <a:rPr lang="pt-PT" sz="2800" b="1" dirty="0">
                <a:latin typeface="Adobe Caslon Pro Bold" charset="0"/>
              </a:rPr>
              <a:t>as </a:t>
            </a:r>
            <a:r>
              <a:rPr lang="pt-PT" sz="2800" b="1" dirty="0" smtClean="0">
                <a:latin typeface="Adobe Caslon Pro Bold" charset="0"/>
              </a:rPr>
              <a:t>acelerar </a:t>
            </a:r>
            <a:r>
              <a:rPr lang="pt-PT" sz="2800" b="1" dirty="0">
                <a:latin typeface="Adobe Caslon Pro Bold" charset="0"/>
              </a:rPr>
              <a:t>e guiar</a:t>
            </a:r>
          </a:p>
          <a:p>
            <a:pPr>
              <a:lnSpc>
                <a:spcPct val="125000"/>
              </a:lnSpc>
              <a:buSzPct val="45000"/>
              <a:buFont typeface="Wingdings" charset="0"/>
              <a:buChar char=""/>
            </a:pPr>
            <a:r>
              <a:rPr lang="pt-PT" sz="2800" b="1" dirty="0">
                <a:latin typeface="Adobe Caslon Pro Bold" charset="0"/>
              </a:rPr>
              <a:t> meio de detecção (detector)  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"/>
            <a:ext cx="10080625" cy="733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06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10080625" cy="749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62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995738"/>
            <a:ext cx="424497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0" b="864"/>
          <a:stretch>
            <a:fillRect/>
          </a:stretch>
        </p:blipFill>
        <p:spPr bwMode="auto">
          <a:xfrm>
            <a:off x="4916488" y="1162050"/>
            <a:ext cx="4964112" cy="308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3510" b="86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323850" y="346075"/>
            <a:ext cx="9720263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12211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lnSpc>
                <a:spcPct val="83000"/>
              </a:lnSpc>
            </a:pPr>
            <a:r>
              <a:rPr lang="pt-PT" sz="3600">
                <a:solidFill>
                  <a:srgbClr val="0000FF"/>
                </a:solidFill>
                <a:latin typeface="Adobe Caslon Pro Bold" charset="0"/>
              </a:rPr>
              <a:t>Complexo de aceleradores do CERN</a:t>
            </a:r>
            <a:r>
              <a:rPr lang="pt-PT" sz="4200">
                <a:solidFill>
                  <a:srgbClr val="FF0000"/>
                </a:solidFill>
                <a:latin typeface="Adobe Caslon Pro Bold" charset="0"/>
              </a:rPr>
              <a:t> 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0113"/>
            <a:ext cx="5135562" cy="614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5003800" y="838200"/>
            <a:ext cx="4751388" cy="6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pt-PT" b="1">
                <a:solidFill>
                  <a:srgbClr val="800080"/>
                </a:solidFill>
              </a:rPr>
              <a:t>1985: início do projecto LHC </a:t>
            </a:r>
          </a:p>
          <a:p>
            <a:r>
              <a:rPr lang="pt-PT" b="1">
                <a:solidFill>
                  <a:srgbClr val="800080"/>
                </a:solidFill>
              </a:rPr>
              <a:t>2008: entrada em funcionamento do LHC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3563938" y="6626225"/>
            <a:ext cx="4824412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pt-PT" sz="2000" b="1"/>
              <a:t>Protões percorrem o anel de 27 km de perímetro</a:t>
            </a:r>
            <a:r>
              <a:rPr lang="pt-PT" sz="2000" b="1">
                <a:solidFill>
                  <a:srgbClr val="000080"/>
                </a:solidFill>
              </a:rPr>
              <a:t> </a:t>
            </a:r>
            <a:r>
              <a:rPr lang="pt-PT" sz="2000" b="1">
                <a:solidFill>
                  <a:srgbClr val="008000"/>
                </a:solidFill>
              </a:rPr>
              <a:t>11245 vezes num segundo</a:t>
            </a:r>
            <a:r>
              <a:rPr lang="pt-PT" sz="2000" b="1">
                <a:solidFill>
                  <a:srgbClr val="000080"/>
                </a:solidFill>
              </a:rPr>
              <a:t>. </a:t>
            </a:r>
            <a:r>
              <a:rPr lang="pt-PT" sz="2000" b="1"/>
              <a:t>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323850" y="346075"/>
            <a:ext cx="9720263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12211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lnSpc>
                <a:spcPct val="83000"/>
              </a:lnSpc>
            </a:pPr>
            <a:r>
              <a:rPr lang="pt-PT" sz="3600">
                <a:solidFill>
                  <a:srgbClr val="0000FF"/>
                </a:solidFill>
                <a:latin typeface="Adobe Caslon Pro Bold" charset="0"/>
              </a:rPr>
              <a:t>Energia no ponto de interacção</a:t>
            </a:r>
            <a:r>
              <a:rPr lang="pt-PT" sz="4200">
                <a:solidFill>
                  <a:srgbClr val="FF0000"/>
                </a:solidFill>
                <a:latin typeface="Adobe Caslon Pro Bold" charset="0"/>
              </a:rPr>
              <a:t> </a:t>
            </a: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25425" y="1223963"/>
            <a:ext cx="96393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264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pt-PT" sz="2000" b="1"/>
              <a:t>Dois feixes de protões irão viajar a uma E</a:t>
            </a:r>
            <a:r>
              <a:rPr lang="pt-PT" sz="2000" b="1" baseline="-33000"/>
              <a:t>max</a:t>
            </a:r>
            <a:r>
              <a:rPr lang="pt-PT" sz="2000" b="1"/>
              <a:t> = 7 TeV, correspondendo a uma colisão frontal de</a:t>
            </a:r>
            <a:r>
              <a:rPr lang="pt-PT" sz="2000" b="1">
                <a:solidFill>
                  <a:srgbClr val="FF0000"/>
                </a:solidFill>
              </a:rPr>
              <a:t> E = 14 TeV</a:t>
            </a:r>
            <a:r>
              <a:rPr lang="pt-PT" sz="2000" b="1">
                <a:solidFill>
                  <a:srgbClr val="000080"/>
                </a:solidFill>
              </a:rPr>
              <a:t>. </a:t>
            </a:r>
            <a:r>
              <a:rPr lang="pt-PT" sz="2000" b="1">
                <a:solidFill>
                  <a:srgbClr val="008000"/>
                </a:solidFill>
              </a:rPr>
              <a:t>600 milhões</a:t>
            </a:r>
            <a:r>
              <a:rPr lang="pt-PT" sz="2000" b="1">
                <a:solidFill>
                  <a:srgbClr val="000080"/>
                </a:solidFill>
              </a:rPr>
              <a:t> </a:t>
            </a:r>
            <a:r>
              <a:rPr lang="pt-PT" sz="2000" b="1"/>
              <a:t>de colisões terão lugar a cada segundo. 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519363" y="3600450"/>
            <a:ext cx="5040312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pt-PT"/>
              <a:t> </a:t>
            </a:r>
            <a:r>
              <a:rPr lang="pt-PT" sz="2200">
                <a:solidFill>
                  <a:srgbClr val="FF0000"/>
                </a:solidFill>
              </a:rPr>
              <a:t>Energia útil na colisão</a:t>
            </a:r>
            <a:r>
              <a:rPr lang="pt-PT" sz="2200" b="1">
                <a:solidFill>
                  <a:srgbClr val="FF0000"/>
                </a:solidFill>
              </a:rPr>
              <a:t>:</a:t>
            </a:r>
            <a:r>
              <a:rPr lang="pt-PT" sz="2200" b="1"/>
              <a:t> </a:t>
            </a:r>
            <a:r>
              <a:rPr lang="pt-PT" sz="2200" b="1">
                <a:solidFill>
                  <a:srgbClr val="000080"/>
                </a:solidFill>
              </a:rPr>
              <a:t>E</a:t>
            </a:r>
            <a:r>
              <a:rPr lang="pt-PT" sz="2200" b="1" baseline="-33000">
                <a:solidFill>
                  <a:srgbClr val="000080"/>
                </a:solidFill>
              </a:rPr>
              <a:t>cm</a:t>
            </a:r>
            <a:r>
              <a:rPr lang="pt-PT" sz="2200" b="1">
                <a:solidFill>
                  <a:srgbClr val="000080"/>
                </a:solidFill>
              </a:rPr>
              <a:t> = 2E</a:t>
            </a:r>
            <a:r>
              <a:rPr lang="pt-PT" sz="2200" b="1" baseline="-33000">
                <a:solidFill>
                  <a:srgbClr val="000080"/>
                </a:solidFill>
              </a:rPr>
              <a:t>feixe</a:t>
            </a:r>
            <a:r>
              <a:rPr lang="pt-PT" sz="2200" b="1" baseline="-33000"/>
              <a:t> </a:t>
            </a: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3959225" y="2052638"/>
            <a:ext cx="2232025" cy="1511300"/>
          </a:xfrm>
          <a:prstGeom prst="irregularSeal2">
            <a:avLst/>
          </a:prstGeom>
          <a:solidFill>
            <a:srgbClr val="FFFF00"/>
          </a:solidFill>
          <a:ln w="360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 rot="16200000">
            <a:off x="2355850" y="1673225"/>
            <a:ext cx="720725" cy="2339975"/>
          </a:xfrm>
          <a:prstGeom prst="can">
            <a:avLst>
              <a:gd name="adj" fmla="val 81167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 rot="16200000">
            <a:off x="6927850" y="1673225"/>
            <a:ext cx="720725" cy="2339975"/>
          </a:xfrm>
          <a:prstGeom prst="can">
            <a:avLst>
              <a:gd name="adj" fmla="val 81167"/>
            </a:avLst>
          </a:prstGeom>
          <a:solidFill>
            <a:srgbClr val="99CC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4427538" y="2630488"/>
            <a:ext cx="1260475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r>
              <a:rPr lang="pt-PT"/>
              <a:t> </a:t>
            </a:r>
            <a:r>
              <a:rPr lang="pt-PT" sz="2200"/>
              <a:t>Colisão</a:t>
            </a:r>
          </a:p>
        </p:txBody>
      </p:sp>
      <p:sp>
        <p:nvSpPr>
          <p:cNvPr id="12296" name="Oval 8"/>
          <p:cNvSpPr>
            <a:spLocks noChangeArrowheads="1"/>
          </p:cNvSpPr>
          <p:nvPr/>
        </p:nvSpPr>
        <p:spPr bwMode="auto">
          <a:xfrm>
            <a:off x="6227763" y="2700338"/>
            <a:ext cx="179387" cy="179387"/>
          </a:xfrm>
          <a:prstGeom prst="ellipse">
            <a:avLst/>
          </a:prstGeom>
          <a:solidFill>
            <a:srgbClr val="C5000B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7" name="Oval 9"/>
          <p:cNvSpPr>
            <a:spLocks noChangeArrowheads="1"/>
          </p:cNvSpPr>
          <p:nvPr/>
        </p:nvSpPr>
        <p:spPr bwMode="auto">
          <a:xfrm>
            <a:off x="2987675" y="2808288"/>
            <a:ext cx="179388" cy="179387"/>
          </a:xfrm>
          <a:prstGeom prst="ellipse">
            <a:avLst/>
          </a:prstGeom>
          <a:solidFill>
            <a:srgbClr val="C5000B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Oval 10"/>
          <p:cNvSpPr>
            <a:spLocks noChangeArrowheads="1"/>
          </p:cNvSpPr>
          <p:nvPr/>
        </p:nvSpPr>
        <p:spPr bwMode="auto">
          <a:xfrm>
            <a:off x="3527425" y="2628900"/>
            <a:ext cx="179388" cy="179388"/>
          </a:xfrm>
          <a:prstGeom prst="ellipse">
            <a:avLst/>
          </a:prstGeom>
          <a:solidFill>
            <a:srgbClr val="C5000B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Oval 11"/>
          <p:cNvSpPr>
            <a:spLocks noChangeArrowheads="1"/>
          </p:cNvSpPr>
          <p:nvPr/>
        </p:nvSpPr>
        <p:spPr bwMode="auto">
          <a:xfrm>
            <a:off x="6480175" y="2592388"/>
            <a:ext cx="179388" cy="179387"/>
          </a:xfrm>
          <a:prstGeom prst="ellipse">
            <a:avLst/>
          </a:prstGeom>
          <a:solidFill>
            <a:srgbClr val="C5000B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0" name="Oval 12"/>
          <p:cNvSpPr>
            <a:spLocks noChangeArrowheads="1"/>
          </p:cNvSpPr>
          <p:nvPr/>
        </p:nvSpPr>
        <p:spPr bwMode="auto">
          <a:xfrm>
            <a:off x="3203575" y="2987675"/>
            <a:ext cx="179388" cy="179388"/>
          </a:xfrm>
          <a:prstGeom prst="ellipse">
            <a:avLst/>
          </a:prstGeom>
          <a:solidFill>
            <a:srgbClr val="C5000B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1" name="Oval 13"/>
          <p:cNvSpPr>
            <a:spLocks noChangeArrowheads="1"/>
          </p:cNvSpPr>
          <p:nvPr/>
        </p:nvSpPr>
        <p:spPr bwMode="auto">
          <a:xfrm>
            <a:off x="3455988" y="2879725"/>
            <a:ext cx="179387" cy="179388"/>
          </a:xfrm>
          <a:prstGeom prst="ellipse">
            <a:avLst/>
          </a:prstGeom>
          <a:solidFill>
            <a:srgbClr val="C5000B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Oval 14"/>
          <p:cNvSpPr>
            <a:spLocks noChangeArrowheads="1"/>
          </p:cNvSpPr>
          <p:nvPr/>
        </p:nvSpPr>
        <p:spPr bwMode="auto">
          <a:xfrm>
            <a:off x="3240088" y="2736850"/>
            <a:ext cx="179387" cy="179388"/>
          </a:xfrm>
          <a:prstGeom prst="ellipse">
            <a:avLst/>
          </a:prstGeom>
          <a:solidFill>
            <a:srgbClr val="C5000B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Oval 15"/>
          <p:cNvSpPr>
            <a:spLocks noChangeArrowheads="1"/>
          </p:cNvSpPr>
          <p:nvPr/>
        </p:nvSpPr>
        <p:spPr bwMode="auto">
          <a:xfrm>
            <a:off x="6335713" y="2952750"/>
            <a:ext cx="179387" cy="179388"/>
          </a:xfrm>
          <a:prstGeom prst="ellipse">
            <a:avLst/>
          </a:prstGeom>
          <a:solidFill>
            <a:srgbClr val="C5000B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Oval 16"/>
          <p:cNvSpPr>
            <a:spLocks noChangeArrowheads="1"/>
          </p:cNvSpPr>
          <p:nvPr/>
        </p:nvSpPr>
        <p:spPr bwMode="auto">
          <a:xfrm>
            <a:off x="6588125" y="2808288"/>
            <a:ext cx="179388" cy="179387"/>
          </a:xfrm>
          <a:prstGeom prst="ellipse">
            <a:avLst/>
          </a:prstGeom>
          <a:solidFill>
            <a:srgbClr val="C5000B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Oval 17"/>
          <p:cNvSpPr>
            <a:spLocks noChangeArrowheads="1"/>
          </p:cNvSpPr>
          <p:nvPr/>
        </p:nvSpPr>
        <p:spPr bwMode="auto">
          <a:xfrm>
            <a:off x="1655763" y="2771775"/>
            <a:ext cx="179387" cy="179388"/>
          </a:xfrm>
          <a:prstGeom prst="ellipse">
            <a:avLst/>
          </a:prstGeom>
          <a:solidFill>
            <a:srgbClr val="C5000B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6" name="Oval 18"/>
          <p:cNvSpPr>
            <a:spLocks noChangeArrowheads="1"/>
          </p:cNvSpPr>
          <p:nvPr/>
        </p:nvSpPr>
        <p:spPr bwMode="auto">
          <a:xfrm>
            <a:off x="2195513" y="2592388"/>
            <a:ext cx="179387" cy="179387"/>
          </a:xfrm>
          <a:prstGeom prst="ellipse">
            <a:avLst/>
          </a:prstGeom>
          <a:solidFill>
            <a:srgbClr val="C5000B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7" name="Oval 19"/>
          <p:cNvSpPr>
            <a:spLocks noChangeArrowheads="1"/>
          </p:cNvSpPr>
          <p:nvPr/>
        </p:nvSpPr>
        <p:spPr bwMode="auto">
          <a:xfrm>
            <a:off x="1871663" y="2952750"/>
            <a:ext cx="179387" cy="179388"/>
          </a:xfrm>
          <a:prstGeom prst="ellipse">
            <a:avLst/>
          </a:prstGeom>
          <a:solidFill>
            <a:srgbClr val="C5000B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8" name="Oval 20"/>
          <p:cNvSpPr>
            <a:spLocks noChangeArrowheads="1"/>
          </p:cNvSpPr>
          <p:nvPr/>
        </p:nvSpPr>
        <p:spPr bwMode="auto">
          <a:xfrm>
            <a:off x="2124075" y="2844800"/>
            <a:ext cx="179388" cy="179388"/>
          </a:xfrm>
          <a:prstGeom prst="ellipse">
            <a:avLst/>
          </a:prstGeom>
          <a:solidFill>
            <a:srgbClr val="C5000B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9" name="Oval 21"/>
          <p:cNvSpPr>
            <a:spLocks noChangeArrowheads="1"/>
          </p:cNvSpPr>
          <p:nvPr/>
        </p:nvSpPr>
        <p:spPr bwMode="auto">
          <a:xfrm>
            <a:off x="1908175" y="2700338"/>
            <a:ext cx="179388" cy="179387"/>
          </a:xfrm>
          <a:prstGeom prst="ellipse">
            <a:avLst/>
          </a:prstGeom>
          <a:solidFill>
            <a:srgbClr val="C5000B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0" name="Oval 22"/>
          <p:cNvSpPr>
            <a:spLocks noChangeArrowheads="1"/>
          </p:cNvSpPr>
          <p:nvPr/>
        </p:nvSpPr>
        <p:spPr bwMode="auto">
          <a:xfrm>
            <a:off x="7488238" y="2700338"/>
            <a:ext cx="179387" cy="179387"/>
          </a:xfrm>
          <a:prstGeom prst="ellipse">
            <a:avLst/>
          </a:prstGeom>
          <a:solidFill>
            <a:srgbClr val="C5000B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1" name="Oval 23"/>
          <p:cNvSpPr>
            <a:spLocks noChangeArrowheads="1"/>
          </p:cNvSpPr>
          <p:nvPr/>
        </p:nvSpPr>
        <p:spPr bwMode="auto">
          <a:xfrm>
            <a:off x="7740650" y="2592388"/>
            <a:ext cx="179388" cy="179387"/>
          </a:xfrm>
          <a:prstGeom prst="ellipse">
            <a:avLst/>
          </a:prstGeom>
          <a:solidFill>
            <a:srgbClr val="C5000B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2" name="Oval 24"/>
          <p:cNvSpPr>
            <a:spLocks noChangeArrowheads="1"/>
          </p:cNvSpPr>
          <p:nvPr/>
        </p:nvSpPr>
        <p:spPr bwMode="auto">
          <a:xfrm>
            <a:off x="7596188" y="2952750"/>
            <a:ext cx="179387" cy="179388"/>
          </a:xfrm>
          <a:prstGeom prst="ellipse">
            <a:avLst/>
          </a:prstGeom>
          <a:solidFill>
            <a:srgbClr val="C5000B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3" name="Oval 25"/>
          <p:cNvSpPr>
            <a:spLocks noChangeArrowheads="1"/>
          </p:cNvSpPr>
          <p:nvPr/>
        </p:nvSpPr>
        <p:spPr bwMode="auto">
          <a:xfrm>
            <a:off x="7848600" y="2808288"/>
            <a:ext cx="179388" cy="179387"/>
          </a:xfrm>
          <a:prstGeom prst="ellipse">
            <a:avLst/>
          </a:prstGeom>
          <a:solidFill>
            <a:srgbClr val="C5000B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14" name="Line 26"/>
          <p:cNvSpPr>
            <a:spLocks noChangeShapeType="1"/>
          </p:cNvSpPr>
          <p:nvPr/>
        </p:nvSpPr>
        <p:spPr bwMode="auto">
          <a:xfrm>
            <a:off x="2447925" y="2592388"/>
            <a:ext cx="900113" cy="1587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5" name="Line 27"/>
          <p:cNvSpPr>
            <a:spLocks noChangeShapeType="1"/>
          </p:cNvSpPr>
          <p:nvPr/>
        </p:nvSpPr>
        <p:spPr bwMode="auto">
          <a:xfrm flipH="1">
            <a:off x="6731000" y="2592388"/>
            <a:ext cx="903288" cy="1587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6" name="Text Box 28"/>
          <p:cNvSpPr txBox="1">
            <a:spLocks noChangeArrowheads="1"/>
          </p:cNvSpPr>
          <p:nvPr/>
        </p:nvSpPr>
        <p:spPr bwMode="auto">
          <a:xfrm>
            <a:off x="376238" y="4394200"/>
            <a:ext cx="43211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73224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/>
            <a:r>
              <a:rPr lang="pt-PT" sz="3200" b="1" i="1">
                <a:solidFill>
                  <a:srgbClr val="8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~</a:t>
            </a:r>
            <a:r>
              <a:rPr lang="pt-PT" sz="3200" b="1" i="1">
                <a:solidFill>
                  <a:srgbClr val="8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pt-PT" sz="3200" b="1" i="1" baseline="33000">
                <a:solidFill>
                  <a:srgbClr val="8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11</a:t>
            </a:r>
            <a:r>
              <a:rPr lang="pt-PT" sz="3200" b="1" i="1">
                <a:solidFill>
                  <a:srgbClr val="8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protões / grupo </a:t>
            </a:r>
          </a:p>
        </p:txBody>
      </p:sp>
      <p:pic>
        <p:nvPicPr>
          <p:cNvPr id="12317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213350"/>
            <a:ext cx="467995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318" name="Text Box 30"/>
          <p:cNvSpPr txBox="1">
            <a:spLocks noChangeArrowheads="1"/>
          </p:cNvSpPr>
          <p:nvPr/>
        </p:nvSpPr>
        <p:spPr bwMode="auto">
          <a:xfrm>
            <a:off x="6243638" y="6589713"/>
            <a:ext cx="27209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73224" rIns="90000" bIns="4500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/>
            <a:r>
              <a:rPr lang="pt-PT" sz="3200" b="1" i="1">
                <a:solidFill>
                  <a:srgbClr val="800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Arial" charset="0"/>
              </a:rPr>
              <a:t>~20 </a:t>
            </a:r>
            <a:r>
              <a:rPr lang="pt-PT" sz="3200" b="1" i="1">
                <a:solidFill>
                  <a:srgbClr val="8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colisões </a:t>
            </a:r>
          </a:p>
        </p:txBody>
      </p:sp>
      <p:pic>
        <p:nvPicPr>
          <p:cNvPr id="12319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813" y="4075113"/>
            <a:ext cx="3603625" cy="258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-204788"/>
            <a:ext cx="6096000" cy="476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23850" y="347663"/>
            <a:ext cx="9720263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122112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>
              <a:lnSpc>
                <a:spcPct val="83000"/>
              </a:lnSpc>
            </a:pPr>
            <a:r>
              <a:rPr lang="pt-PT" sz="3600">
                <a:solidFill>
                  <a:srgbClr val="0000FF"/>
                </a:solidFill>
                <a:latin typeface="Adobe Caslon Pro Bold" charset="0"/>
              </a:rPr>
              <a:t>Detectores</a:t>
            </a:r>
            <a:r>
              <a:rPr lang="pt-PT" sz="4200">
                <a:solidFill>
                  <a:srgbClr val="FF0000"/>
                </a:solidFill>
                <a:latin typeface="Adobe Caslon Pro Bold" charset="0"/>
              </a:rPr>
              <a:t> 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4500563"/>
            <a:ext cx="5832475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940425" y="3367088"/>
            <a:ext cx="3541713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pt-PT" sz="2800" b="1">
                <a:solidFill>
                  <a:srgbClr val="FF0000"/>
                </a:solidFill>
              </a:rPr>
              <a:t>Impulsos Eléctricos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Arial Unicode M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MS Gothic"/>
      </a:majorFont>
      <a:minorFont>
        <a:latin typeface="Arial"/>
        <a:ea typeface="ＭＳ Ｐゴシック"/>
        <a:cs typeface="MS 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Arial Unicode M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10142</TotalTime>
  <Words>648</Words>
  <Application>Microsoft Macintosh PowerPoint</Application>
  <PresentationFormat>Custom</PresentationFormat>
  <Paragraphs>112</Paragraphs>
  <Slides>24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 Palma</dc:creator>
  <cp:lastModifiedBy>Ricardo Goncalo</cp:lastModifiedBy>
  <cp:revision>201</cp:revision>
  <cp:lastPrinted>1601-01-01T00:00:00Z</cp:lastPrinted>
  <dcterms:created xsi:type="dcterms:W3CDTF">2014-03-11T10:05:30Z</dcterms:created>
  <dcterms:modified xsi:type="dcterms:W3CDTF">2014-03-24T18:03:44Z</dcterms:modified>
</cp:coreProperties>
</file>