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7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8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319" r:id="rId2"/>
    <p:sldId id="269" r:id="rId3"/>
    <p:sldId id="418" r:id="rId4"/>
    <p:sldId id="293" r:id="rId5"/>
    <p:sldId id="400" r:id="rId6"/>
    <p:sldId id="417" r:id="rId7"/>
    <p:sldId id="353" r:id="rId8"/>
    <p:sldId id="420" r:id="rId9"/>
    <p:sldId id="411" r:id="rId10"/>
    <p:sldId id="409" r:id="rId11"/>
    <p:sldId id="410" r:id="rId12"/>
    <p:sldId id="413" r:id="rId13"/>
    <p:sldId id="408" r:id="rId14"/>
    <p:sldId id="421" r:id="rId15"/>
    <p:sldId id="362" r:id="rId16"/>
    <p:sldId id="419" r:id="rId17"/>
    <p:sldId id="312" r:id="rId18"/>
    <p:sldId id="311" r:id="rId19"/>
    <p:sldId id="372" r:id="rId20"/>
    <p:sldId id="313" r:id="rId21"/>
    <p:sldId id="437" r:id="rId22"/>
    <p:sldId id="284" r:id="rId23"/>
    <p:sldId id="436" r:id="rId24"/>
    <p:sldId id="433" r:id="rId25"/>
    <p:sldId id="432" r:id="rId26"/>
    <p:sldId id="434" r:id="rId27"/>
    <p:sldId id="435" r:id="rId28"/>
    <p:sldId id="438" r:id="rId29"/>
    <p:sldId id="440" r:id="rId30"/>
    <p:sldId id="439" r:id="rId31"/>
    <p:sldId id="397" r:id="rId32"/>
    <p:sldId id="352" r:id="rId33"/>
    <p:sldId id="443" r:id="rId34"/>
    <p:sldId id="398" r:id="rId35"/>
    <p:sldId id="442" r:id="rId36"/>
    <p:sldId id="320" r:id="rId37"/>
    <p:sldId id="325" r:id="rId38"/>
    <p:sldId id="340" r:id="rId39"/>
    <p:sldId id="327" r:id="rId40"/>
    <p:sldId id="414" r:id="rId41"/>
    <p:sldId id="272" r:id="rId42"/>
    <p:sldId id="270" r:id="rId43"/>
    <p:sldId id="277" r:id="rId44"/>
    <p:sldId id="282" r:id="rId45"/>
    <p:sldId id="441" r:id="rId46"/>
    <p:sldId id="387" r:id="rId47"/>
    <p:sldId id="345" r:id="rId48"/>
    <p:sldId id="388" r:id="rId49"/>
    <p:sldId id="389" r:id="rId50"/>
    <p:sldId id="391" r:id="rId51"/>
    <p:sldId id="416" r:id="rId52"/>
    <p:sldId id="336" r:id="rId53"/>
    <p:sldId id="401" r:id="rId54"/>
    <p:sldId id="268" r:id="rId55"/>
    <p:sldId id="390" r:id="rId56"/>
    <p:sldId id="322" r:id="rId57"/>
    <p:sldId id="323" r:id="rId58"/>
    <p:sldId id="315" r:id="rId59"/>
    <p:sldId id="371" r:id="rId60"/>
    <p:sldId id="318" r:id="rId61"/>
    <p:sldId id="328" r:id="rId62"/>
    <p:sldId id="342" r:id="rId63"/>
    <p:sldId id="383" r:id="rId64"/>
    <p:sldId id="273" r:id="rId65"/>
    <p:sldId id="396" r:id="rId66"/>
    <p:sldId id="361" r:id="rId67"/>
    <p:sldId id="366" r:id="rId68"/>
    <p:sldId id="351" r:id="rId69"/>
    <p:sldId id="291" r:id="rId70"/>
    <p:sldId id="301" r:id="rId71"/>
    <p:sldId id="295" r:id="rId72"/>
    <p:sldId id="350" r:id="rId73"/>
    <p:sldId id="402" r:id="rId74"/>
    <p:sldId id="403" r:id="rId75"/>
    <p:sldId id="406" r:id="rId76"/>
    <p:sldId id="393" r:id="rId77"/>
    <p:sldId id="395" r:id="rId78"/>
    <p:sldId id="339" r:id="rId79"/>
    <p:sldId id="344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72" d="100"/>
          <a:sy n="72" d="100"/>
        </p:scale>
        <p:origin x="-19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latin typeface="Arial"/>
              <a:cs typeface="Arial"/>
            </a:defRPr>
          </a:pPr>
          <a:endParaRPr lang="en-US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Universo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Energia Escura</c:v>
                </c:pt>
                <c:pt idx="1">
                  <c:v>Matéria Escura</c:v>
                </c:pt>
                <c:pt idx="2">
                  <c:v>Matéria Ordinária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68.3</c:v>
                </c:pt>
                <c:pt idx="1">
                  <c:v>26.8</c:v>
                </c:pt>
                <c:pt idx="2">
                  <c:v>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029C1-09CC-224B-8272-B18E8A662A2A}" type="datetimeFigureOut">
              <a:rPr lang="en-US" smtClean="0"/>
              <a:t>13/07/18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8BA42-BD3E-0741-BA5C-95581DF589E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21526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AB18B-77E0-E742-9DE9-9D7F7CF1AB53}" type="datetimeFigureOut">
              <a:rPr lang="en-US" smtClean="0"/>
              <a:t>13/07/18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B4BB6-B4E5-9547-BFF9-FC5A119BB24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645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Particulas</a:t>
            </a:r>
            <a:r>
              <a:rPr lang="pt-PT" dirty="0" smtClean="0"/>
              <a:t> fundamentais conhecidas; forças a que elas reagem; </a:t>
            </a:r>
          </a:p>
          <a:p>
            <a:r>
              <a:rPr lang="pt-PT" dirty="0" smtClean="0"/>
              <a:t>Eletromagnética</a:t>
            </a:r>
            <a:r>
              <a:rPr lang="pt-PT" baseline="0" dirty="0" smtClean="0"/>
              <a:t> de alcance infinito; </a:t>
            </a:r>
            <a:r>
              <a:rPr lang="pt-PT" dirty="0" smtClean="0"/>
              <a:t>Z tem massa alta ao contrario de </a:t>
            </a:r>
            <a:r>
              <a:rPr lang="pt-PT" dirty="0" err="1" smtClean="0"/>
              <a:t>gamma</a:t>
            </a:r>
            <a:r>
              <a:rPr lang="pt-PT" dirty="0" smtClean="0"/>
              <a:t> e </a:t>
            </a:r>
            <a:r>
              <a:rPr lang="pt-PT" dirty="0" err="1" smtClean="0"/>
              <a:t>gluoes</a:t>
            </a:r>
            <a:r>
              <a:rPr lang="pt-PT" dirty="0" smtClean="0"/>
              <a:t>,</a:t>
            </a:r>
            <a:r>
              <a:rPr lang="pt-PT" baseline="0" dirty="0" smtClean="0"/>
              <a:t> por isso a força nuclear fraca tem alcance muito curto; força forte também, mas porque é tão forte que quando tentamos afastar duas partículas, a energia </a:t>
            </a:r>
            <a:r>
              <a:rPr lang="pt-PT" baseline="0" dirty="0" err="1" smtClean="0"/>
              <a:t>dispendida</a:t>
            </a:r>
            <a:r>
              <a:rPr lang="pt-PT" baseline="0" dirty="0" smtClean="0"/>
              <a:t> é suficiente para criar mais partículas</a:t>
            </a:r>
            <a:endParaRPr lang="pt-PT" dirty="0" smtClean="0"/>
          </a:p>
          <a:p>
            <a:r>
              <a:rPr lang="pt-PT" dirty="0" smtClean="0"/>
              <a:t>E o </a:t>
            </a:r>
            <a:r>
              <a:rPr lang="pt-PT" dirty="0" err="1" smtClean="0"/>
              <a:t>Higgs</a:t>
            </a:r>
            <a:r>
              <a:rPr lang="pt-PT" dirty="0" smtClean="0"/>
              <a:t>? É uma pedra basilar do </a:t>
            </a:r>
            <a:r>
              <a:rPr lang="pt-PT" dirty="0" err="1" smtClean="0"/>
              <a:t>edificio</a:t>
            </a:r>
            <a:r>
              <a:rPr lang="pt-PT" baseline="0" dirty="0" smtClean="0"/>
              <a:t> de que falamos mais à frente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pt-P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312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LHCPhysics</a:t>
            </a:r>
            <a:r>
              <a:rPr lang="pt-PT" dirty="0" smtClean="0"/>
              <a:t>/</a:t>
            </a:r>
            <a:r>
              <a:rPr lang="pt-PT" dirty="0" err="1" smtClean="0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Precis</a:t>
            </a:r>
            <a:r>
              <a:rPr lang="pt-PT" dirty="0" smtClean="0"/>
              <a:t>ão de 0.2%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6935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>
                <a:sym typeface="Wingdings"/>
              </a:rPr>
              <a:t>https</a:t>
            </a:r>
            <a:r>
              <a:rPr lang="pt-PT" dirty="0" smtClean="0">
                <a:sym typeface="Wingdings"/>
              </a:rPr>
              <a:t>://</a:t>
            </a:r>
            <a:r>
              <a:rPr lang="pt-PT" dirty="0" err="1" smtClean="0">
                <a:sym typeface="Wingdings"/>
              </a:rPr>
              <a:t>atlas.web.cern.ch</a:t>
            </a:r>
            <a:r>
              <a:rPr lang="pt-PT" dirty="0" smtClean="0">
                <a:sym typeface="Wingdings"/>
              </a:rPr>
              <a:t>/Atlas/GROUPS/PHYSICS/PAPERS/HIGG-2016-33/  </a:t>
            </a:r>
            <a:r>
              <a:rPr lang="pt-PT" b="1" dirty="0" smtClean="0">
                <a:sym typeface="Wingdings"/>
              </a:rPr>
              <a:t>1 </a:t>
            </a:r>
            <a:r>
              <a:rPr lang="pt-PT" b="1" dirty="0" err="1" smtClean="0">
                <a:sym typeface="Wingdings"/>
              </a:rPr>
              <a:t>June</a:t>
            </a:r>
            <a:r>
              <a:rPr lang="pt-PT" b="1" dirty="0" smtClean="0">
                <a:sym typeface="Wingdings"/>
              </a:rPr>
              <a:t> 2018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/HIG-16-040/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April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b="1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ym typeface="Wingdings"/>
              </a:rPr>
              <a:t> </a:t>
            </a:r>
            <a:r>
              <a:rPr lang="en-US" dirty="0" smtClean="0"/>
              <a:t>Both use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2015+2016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3847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Isto está tudo ligado!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2377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Extens</a:t>
            </a:r>
            <a:r>
              <a:rPr lang="pt-PT" dirty="0" smtClean="0"/>
              <a:t>ão do SM com mais uma simetria: por</a:t>
            </a:r>
            <a:r>
              <a:rPr lang="pt-PT" baseline="0" dirty="0" smtClean="0"/>
              <a:t> cada fermião há um bosão correspondente </a:t>
            </a:r>
            <a:r>
              <a:rPr lang="pt-PT" baseline="0" dirty="0" smtClean="0">
                <a:sym typeface="Wingdings"/>
              </a:rPr>
              <a:t> já vimos metade!</a:t>
            </a:r>
            <a:endParaRPr lang="pt-PT" dirty="0" smtClean="0"/>
          </a:p>
          <a:p>
            <a:r>
              <a:rPr lang="pt-PT" dirty="0" smtClean="0"/>
              <a:t>Supersimetria produz uma forma natural de evitar diverg</a:t>
            </a:r>
            <a:r>
              <a:rPr lang="pt-PT" dirty="0" smtClean="0"/>
              <a:t>ências na massa do H – e – tem</a:t>
            </a:r>
            <a:r>
              <a:rPr lang="pt-PT" baseline="0" dirty="0" smtClean="0"/>
              <a:t> um candidato natural para </a:t>
            </a:r>
            <a:r>
              <a:rPr lang="pt-PT" baseline="0" dirty="0" err="1" smtClean="0"/>
              <a:t>Mat.Escura</a:t>
            </a:r>
            <a:r>
              <a:rPr lang="pt-PT" baseline="0" dirty="0" smtClean="0"/>
              <a:t>: o </a:t>
            </a:r>
            <a:r>
              <a:rPr lang="pt-PT" baseline="0" dirty="0" err="1" smtClean="0"/>
              <a:t>Lightest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Supersymmetric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Particle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78163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25661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 v</a:t>
            </a:r>
            <a:r>
              <a:rPr lang="pt-PT" dirty="0" smtClean="0"/>
              <a:t>árias outras procuras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4034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fun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since</a:t>
            </a:r>
            <a:r>
              <a:rPr lang="pt-PT" dirty="0" smtClean="0"/>
              <a:t> 2012!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1566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800" dirty="0" smtClean="0"/>
              <a:t>Quebra da simetria electrofraca após o </a:t>
            </a:r>
            <a:r>
              <a:rPr lang="pt-PT" sz="2800" dirty="0" err="1" smtClean="0"/>
              <a:t>Big</a:t>
            </a:r>
            <a:r>
              <a:rPr lang="pt-PT" sz="2800" dirty="0" smtClean="0"/>
              <a:t> </a:t>
            </a:r>
            <a:r>
              <a:rPr lang="pt-PT" sz="2800" dirty="0" err="1" smtClean="0"/>
              <a:t>Bang</a:t>
            </a:r>
            <a:r>
              <a:rPr lang="pt-PT" sz="2800" dirty="0" smtClean="0"/>
              <a:t>: quando a densidade de energia baixou,</a:t>
            </a:r>
            <a:r>
              <a:rPr lang="pt-PT" sz="2800" baseline="0" dirty="0" smtClean="0"/>
              <a:t> as próprias forças fundamentais mudaram</a:t>
            </a:r>
            <a:endParaRPr lang="pt-PT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dirty="0" smtClean="0"/>
              <a:t>No fim ficamos</a:t>
            </a:r>
            <a:r>
              <a:rPr lang="pt-PT" b="1" baseline="0" dirty="0" smtClean="0"/>
              <a:t> com W e Z com massa, fotão na mesma sem massa, e resta-nos um bosão de </a:t>
            </a:r>
            <a:r>
              <a:rPr lang="pt-PT" b="1" baseline="0" dirty="0" err="1" smtClean="0"/>
              <a:t>Higgs</a:t>
            </a:r>
            <a:r>
              <a:rPr lang="pt-PT" b="1" baseline="0" dirty="0" smtClean="0"/>
              <a:t>; mas as </a:t>
            </a:r>
            <a:r>
              <a:rPr lang="pt-PT" b="1" baseline="0" dirty="0" err="1" smtClean="0"/>
              <a:t>proprias</a:t>
            </a:r>
            <a:r>
              <a:rPr lang="pt-PT" b="1" baseline="0" dirty="0" smtClean="0"/>
              <a:t> forças mudam!</a:t>
            </a:r>
            <a:endParaRPr lang="pt-PT" b="1" dirty="0" smtClean="0"/>
          </a:p>
          <a:p>
            <a:endParaRPr lang="pt-PT" dirty="0" smtClean="0"/>
          </a:p>
          <a:p>
            <a:r>
              <a:rPr lang="en-US" sz="1100" dirty="0" smtClean="0">
                <a:solidFill>
                  <a:srgbClr val="000000"/>
                </a:solidFill>
              </a:rPr>
              <a:t>In the Standard Model with no Higgs mechanism, interactions are symmetric and particles do not have mass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Electroweak symmetry is broken:</a:t>
            </a:r>
            <a:r>
              <a:rPr lang="en-US" sz="1100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 does not have mass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W, Z have a large mass</a:t>
            </a:r>
          </a:p>
          <a:p>
            <a:r>
              <a:rPr lang="en-US" sz="1200" dirty="0" smtClean="0">
                <a:solidFill>
                  <a:srgbClr val="BE0204"/>
                </a:solidFill>
              </a:rPr>
              <a:t>Higgs mechanism: mass of W and Z results from the  Higgs mechanism;</a:t>
            </a:r>
            <a:r>
              <a:rPr lang="en-US" sz="1200" baseline="0" dirty="0" smtClean="0">
                <a:solidFill>
                  <a:srgbClr val="BE0204"/>
                </a:solidFill>
              </a:rPr>
              <a:t> </a:t>
            </a:r>
            <a:r>
              <a:rPr lang="en-US" sz="1200" dirty="0" smtClean="0">
                <a:solidFill>
                  <a:srgbClr val="BE0204"/>
                </a:solidFill>
              </a:rPr>
              <a:t>Masses of fermions come from a direct interaction with the Higgs field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5126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Antes da quebra de simetria, os campos/as</a:t>
            </a:r>
            <a:r>
              <a:rPr lang="pt-PT" baseline="0" dirty="0" smtClean="0"/>
              <a:t> forças eram W1, W2, W3, B</a:t>
            </a:r>
          </a:p>
          <a:p>
            <a:r>
              <a:rPr lang="pt-PT" baseline="0" dirty="0" smtClean="0"/>
              <a:t>Depois da quebra de simetria passaram a ser as </a:t>
            </a:r>
            <a:r>
              <a:rPr lang="pt-PT" baseline="0" dirty="0" err="1" smtClean="0"/>
              <a:t>qe</a:t>
            </a:r>
            <a:r>
              <a:rPr lang="pt-PT" baseline="0" dirty="0" smtClean="0"/>
              <a:t> conhecemos: W+, W- e Z para a força fraca, fotão para a força electromagnética</a:t>
            </a:r>
            <a:endParaRPr lang="pt-PT" dirty="0" smtClean="0"/>
          </a:p>
          <a:p>
            <a:r>
              <a:rPr lang="pt-PT" dirty="0" smtClean="0"/>
              <a:t>No fim ficamos</a:t>
            </a:r>
            <a:r>
              <a:rPr lang="pt-PT" baseline="0" dirty="0" smtClean="0"/>
              <a:t> com W e Z com massa, fotão na mesma sem massa, </a:t>
            </a:r>
            <a:r>
              <a:rPr lang="pt-PT" b="1" baseline="0" dirty="0" smtClean="0"/>
              <a:t>e resta-nos um bosão de </a:t>
            </a:r>
            <a:r>
              <a:rPr lang="pt-PT" b="1" baseline="0" dirty="0" err="1" smtClean="0"/>
              <a:t>Higgs</a:t>
            </a:r>
            <a:r>
              <a:rPr lang="pt-PT" b="0" baseline="0" dirty="0" smtClean="0"/>
              <a:t> (que surgiu com a quebra de simetria)</a:t>
            </a:r>
          </a:p>
          <a:p>
            <a:pPr marL="0" indent="0">
              <a:buFontTx/>
              <a:buNone/>
            </a:pPr>
            <a:r>
              <a:rPr lang="pt-PT" b="1" baseline="0" dirty="0" err="1" smtClean="0"/>
              <a:t>Higgs</a:t>
            </a:r>
            <a:r>
              <a:rPr lang="pt-PT" b="1" baseline="0" dirty="0" smtClean="0"/>
              <a:t> é sinal que a nossa teoria está certa (em princípio...)</a:t>
            </a:r>
          </a:p>
          <a:p>
            <a:pPr marL="171450" indent="-171450">
              <a:buFontTx/>
              <a:buChar char="•"/>
            </a:pPr>
            <a:endParaRPr lang="pt-PT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982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 teoria mais bem testada de sempre! Mas...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CMSPublic</a:t>
            </a:r>
            <a:r>
              <a:rPr lang="pt-PT" dirty="0" smtClean="0"/>
              <a:t>/</a:t>
            </a:r>
            <a:r>
              <a:rPr lang="pt-PT" dirty="0" err="1" smtClean="0"/>
              <a:t>PhysicsResultsCombined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5456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At higher orders, Higgs potential doesn’t have to be stable</a:t>
            </a:r>
          </a:p>
          <a:p>
            <a:pPr lvl="0"/>
            <a:r>
              <a:rPr lang="en-US" dirty="0" smtClean="0"/>
              <a:t>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second minimum can be lower than EW minimum ⇒ tunneling between EW vacuum and true vacuum?!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 smtClean="0">
                <a:solidFill>
                  <a:srgbClr val="0000FF"/>
                </a:solidFill>
              </a:rPr>
              <a:t>16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 smtClean="0"/>
              <a:t>”, I. </a:t>
            </a:r>
            <a:r>
              <a:rPr lang="en-US" dirty="0" err="1" smtClean="0"/>
              <a:t>Masina</a:t>
            </a:r>
            <a:r>
              <a:rPr lang="en-US" dirty="0" smtClean="0"/>
              <a:t>, arXiv:1403.5244 [</a:t>
            </a:r>
            <a:r>
              <a:rPr lang="en-US" dirty="0" err="1" smtClean="0"/>
              <a:t>astro-ph.CO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See also: V. </a:t>
            </a:r>
            <a:r>
              <a:rPr lang="en-US" dirty="0" err="1" smtClean="0"/>
              <a:t>Brachina</a:t>
            </a:r>
            <a:r>
              <a:rPr lang="en-US" dirty="0" smtClean="0"/>
              <a:t>, </a:t>
            </a:r>
            <a:r>
              <a:rPr lang="en-US" dirty="0" err="1" smtClean="0"/>
              <a:t>Moriond</a:t>
            </a:r>
            <a:r>
              <a:rPr lang="en-US" dirty="0" smtClean="0"/>
              <a:t> 2014 (</a:t>
            </a:r>
            <a:r>
              <a:rPr lang="hu-HU" dirty="0" smtClean="0"/>
              <a:t>Phys.Rev.Lett.111, 241801 (2013))</a:t>
            </a:r>
            <a:r>
              <a:rPr lang="en-US" dirty="0" smtClean="0"/>
              <a:t>, G. </a:t>
            </a:r>
            <a:r>
              <a:rPr lang="en-US" dirty="0" err="1" smtClean="0"/>
              <a:t>Degrassi</a:t>
            </a:r>
            <a:r>
              <a:rPr lang="en-US" dirty="0" smtClean="0"/>
              <a:t> et al, arXiv:1205.6497v2; </a:t>
            </a:r>
            <a:r>
              <a:rPr lang="en-US" dirty="0" err="1" smtClean="0"/>
              <a:t>R.Contino</a:t>
            </a:r>
            <a:r>
              <a:rPr lang="en-US" dirty="0" smtClean="0"/>
              <a:t>, Workshop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p-p a LHC, 2013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1597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/Atlas/GROUPS/PHYSICS/CONFNOTES/ATLAS-CONF-2018-021/ </a:t>
            </a:r>
            <a:r>
              <a:rPr lang="pt-PT" dirty="0" smtClean="0">
                <a:sym typeface="Wingdings"/>
              </a:rPr>
              <a:t> 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</a:t>
            </a:r>
            <a:r>
              <a:rPr lang="fr-F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June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9892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/HIG-17-035/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8 Abril 2018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 </a:t>
            </a:r>
            <a:r>
              <a:rPr lang="pt-PT" dirty="0" smtClean="0">
                <a:sym typeface="Wingdings"/>
              </a:rPr>
              <a:t> 1 </a:t>
            </a:r>
            <a:r>
              <a:rPr lang="pt-PT" dirty="0" err="1" smtClean="0">
                <a:sym typeface="Wingdings"/>
              </a:rPr>
              <a:t>Jun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5419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tt̄H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γγ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BDT bin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ratio.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candidates,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diphoton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125.4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six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reconstructed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anti-k</a:t>
            </a:r>
            <a:r>
              <a:rPr lang="pt-PT" sz="1200" kern="1200" baseline="-25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algorithm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R=0.4,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b-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77%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efficiency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correspond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towers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electromagnetic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calorimeter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(b-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are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yellow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cones.	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5039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0" dirty="0" err="1" smtClean="0"/>
              <a:t>https</a:t>
            </a:r>
            <a:r>
              <a:rPr lang="pt-PT" b="0" dirty="0" smtClean="0"/>
              <a:t>://</a:t>
            </a:r>
            <a:r>
              <a:rPr lang="pt-PT" b="0" dirty="0" err="1" smtClean="0"/>
              <a:t>atlas.web.cern.ch</a:t>
            </a:r>
            <a:r>
              <a:rPr lang="pt-PT" b="0" dirty="0" smtClean="0"/>
              <a:t>/Atlas/GROUPS/PHYSICS/CONFNOTES/ATLAS-CONF-2018-036/ -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 July 2018</a:t>
            </a:r>
            <a:endParaRPr lang="pt-PT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Exemplo</a:t>
            </a:r>
            <a:r>
              <a:rPr lang="pt-PT" baseline="0" dirty="0" smtClean="0"/>
              <a:t> da experiências do LHC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1144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LHC </a:t>
            </a:r>
            <a:r>
              <a:rPr lang="pt-PT" dirty="0" err="1" smtClean="0"/>
              <a:t>Running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2x</a:t>
            </a:r>
            <a:r>
              <a:rPr lang="pt-PT" baseline="0" dirty="0" smtClean="0"/>
              <a:t> design </a:t>
            </a:r>
            <a:r>
              <a:rPr lang="pt-PT" baseline="0" dirty="0" err="1" smtClean="0"/>
              <a:t>luminosity</a:t>
            </a:r>
            <a:endParaRPr lang="pt-PT" baseline="0" dirty="0" smtClean="0"/>
          </a:p>
          <a:p>
            <a:r>
              <a:rPr lang="pt-PT" baseline="0" dirty="0" err="1" smtClean="0"/>
              <a:t>Expect</a:t>
            </a:r>
            <a:r>
              <a:rPr lang="pt-PT" baseline="0" dirty="0" smtClean="0"/>
              <a:t> 150/pb </a:t>
            </a:r>
            <a:r>
              <a:rPr lang="pt-PT" baseline="0" dirty="0" err="1" smtClean="0"/>
              <a:t>by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High-Luminosity</a:t>
            </a:r>
            <a:r>
              <a:rPr lang="pt-PT" dirty="0" smtClean="0"/>
              <a:t> LHC (HL-LHC) (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challenges</a:t>
            </a:r>
            <a:r>
              <a:rPr lang="pt-PT" dirty="0" smtClean="0"/>
              <a:t>: 5x10^34 cm-2s-1 </a:t>
            </a:r>
            <a:r>
              <a:rPr lang="pt-PT" dirty="0" err="1" smtClean="0"/>
              <a:t>levelled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r>
              <a:rPr lang="pt-PT" dirty="0" smtClean="0"/>
              <a:t>i.e. factor 5 </a:t>
            </a:r>
            <a:r>
              <a:rPr lang="pt-PT" dirty="0" err="1" smtClean="0"/>
              <a:t>over</a:t>
            </a:r>
            <a:r>
              <a:rPr lang="pt-PT" dirty="0" smtClean="0"/>
              <a:t> design</a:t>
            </a:r>
          </a:p>
          <a:p>
            <a:r>
              <a:rPr lang="en-US" dirty="0" smtClean="0"/>
              <a:t>3 ab-1 by ~2035; requires </a:t>
            </a:r>
            <a:r>
              <a:rPr lang="en-US" dirty="0" err="1" smtClean="0"/>
              <a:t>focussing</a:t>
            </a:r>
            <a:r>
              <a:rPr lang="en-US" dirty="0" smtClean="0"/>
              <a:t> β*=15 cm; crab crossing</a:t>
            </a:r>
          </a:p>
          <a:p>
            <a:r>
              <a:rPr lang="pt-PT" dirty="0" smtClean="0"/>
              <a:t>COST: 1300 MCHF; 100</a:t>
            </a:r>
            <a:r>
              <a:rPr lang="pt-PT" baseline="0" dirty="0" smtClean="0"/>
              <a:t> MCHF/</a:t>
            </a:r>
            <a:r>
              <a:rPr lang="pt-PT" baseline="0" dirty="0" err="1" smtClean="0"/>
              <a:t>year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operation</a:t>
            </a:r>
            <a:endParaRPr lang="pt-P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NbTi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used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LHC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can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only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bear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magnetic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fields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of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to 9-10 Tesla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4949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</a:t>
            </a:r>
            <a:r>
              <a:rPr lang="pt-PT" b="1" baseline="0" dirty="0" smtClean="0"/>
              <a:t>O(10ps) ; 30ps = 9mm</a:t>
            </a:r>
          </a:p>
          <a:p>
            <a:r>
              <a:rPr lang="pt-PT" baseline="0" dirty="0" err="1" smtClean="0"/>
              <a:t>Replace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damaged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detectors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with</a:t>
            </a:r>
            <a:r>
              <a:rPr lang="pt-PT" baseline="0" dirty="0" smtClean="0"/>
              <a:t> </a:t>
            </a:r>
            <a:r>
              <a:rPr lang="pt-PT" b="1" baseline="0" dirty="0" smtClean="0"/>
              <a:t>more </a:t>
            </a:r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technologies</a:t>
            </a:r>
            <a:endParaRPr lang="pt-PT" b="1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HGTD </a:t>
            </a:r>
            <a:r>
              <a:rPr lang="pt-PT" dirty="0" err="1" smtClean="0"/>
              <a:t>radius</a:t>
            </a:r>
            <a:r>
              <a:rPr lang="pt-PT" baseline="0" dirty="0" smtClean="0"/>
              <a:t> 120 – 640 mm ; 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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Completely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replace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Inner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Detector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with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all-silicon</a:t>
            </a:r>
            <a:endParaRPr lang="pt-PT" sz="1200" b="0" i="0" u="none" strike="noStrike" kern="1200" baseline="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49621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~10ps</a:t>
            </a:r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endParaRPr lang="pt-PT" baseline="0" dirty="0" smtClean="0"/>
          </a:p>
          <a:p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technology</a:t>
            </a:r>
            <a:endParaRPr lang="pt-PT" b="1" baseline="0" dirty="0" smtClean="0"/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629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Ok, mas há perguntas práticas e outras mais esotéricas...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1042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Orçamento: 1 370 MCHF; 100</a:t>
            </a:r>
            <a:r>
              <a:rPr lang="pt-PT" baseline="0" dirty="0" smtClean="0"/>
              <a:t> MCHF/</a:t>
            </a:r>
            <a:r>
              <a:rPr lang="pt-PT" baseline="0" dirty="0" err="1" smtClean="0"/>
              <a:t>year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operation</a:t>
            </a:r>
            <a:r>
              <a:rPr lang="pt-PT" baseline="0" dirty="0" smtClean="0"/>
              <a:t> </a:t>
            </a:r>
            <a:r>
              <a:rPr lang="pt-PT" dirty="0" smtClean="0"/>
              <a:t>– suportado por &gt;25 países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9665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02668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mtClean="0"/>
              <a:t>IN COLLABORATION WITH PORTUGUESE INDUSTRY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1403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/HIG-17-035/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8 </a:t>
            </a:r>
            <a:r>
              <a:rPr lang="pt-PT" dirty="0" err="1" smtClean="0">
                <a:sym typeface="Wingdings"/>
              </a:rPr>
              <a:t>April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 </a:t>
            </a:r>
            <a:r>
              <a:rPr lang="pt-PT" dirty="0" smtClean="0">
                <a:sym typeface="Wingdings"/>
              </a:rPr>
              <a:t> 1 </a:t>
            </a:r>
            <a:r>
              <a:rPr lang="pt-PT" dirty="0" err="1" smtClean="0">
                <a:sym typeface="Wingdings"/>
              </a:rPr>
              <a:t>June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smtClean="0"/>
              <a:t>24/12/2017 – </a:t>
            </a:r>
            <a:r>
              <a:rPr lang="pt-PT" b="1" dirty="0" err="1" smtClean="0"/>
              <a:t>Evidence</a:t>
            </a:r>
            <a:r>
              <a:rPr lang="pt-PT" b="1" dirty="0" smtClean="0"/>
              <a:t> </a:t>
            </a:r>
            <a:r>
              <a:rPr lang="pt-PT" b="1" dirty="0" err="1" smtClean="0"/>
              <a:t>from</a:t>
            </a:r>
            <a:r>
              <a:rPr lang="pt-PT" b="1" dirty="0" smtClean="0"/>
              <a:t> ATLAS</a:t>
            </a:r>
            <a:r>
              <a:rPr lang="pt-PT" dirty="0" smtClean="0"/>
              <a:t>:</a:t>
            </a:r>
          </a:p>
          <a:p>
            <a:pPr lvl="1"/>
            <a:r>
              <a:rPr lang="pt-PT" dirty="0" smtClean="0"/>
              <a:t>36.1 fb-1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ττ</a:t>
            </a:r>
            <a:r>
              <a:rPr lang="pt-PT" dirty="0" smtClean="0"/>
              <a:t>, </a:t>
            </a:r>
            <a:r>
              <a:rPr lang="pt-PT" dirty="0" err="1" smtClean="0"/>
              <a:t>γγ</a:t>
            </a:r>
            <a:r>
              <a:rPr lang="pt-PT" dirty="0" smtClean="0"/>
              <a:t>, </a:t>
            </a:r>
            <a:r>
              <a:rPr lang="pt-PT" dirty="0" err="1" smtClean="0"/>
              <a:t>bb</a:t>
            </a:r>
            <a:r>
              <a:rPr lang="pt-PT" dirty="0" smtClean="0"/>
              <a:t>, VV): 4.2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3.8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r>
              <a:rPr lang="pt-PT" dirty="0" smtClean="0"/>
              <a:t>08/04/2018 –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CMS</a:t>
            </a:r>
            <a:r>
              <a:rPr lang="pt-PT" dirty="0" smtClean="0"/>
              <a:t>: </a:t>
            </a:r>
          </a:p>
          <a:p>
            <a:pPr lvl="1"/>
            <a:r>
              <a:rPr lang="en-US" dirty="0" smtClean="0"/>
              <a:t>5.1 (7 </a:t>
            </a:r>
            <a:r>
              <a:rPr lang="en-US" dirty="0" err="1" smtClean="0"/>
              <a:t>TeV</a:t>
            </a:r>
            <a:r>
              <a:rPr lang="en-US" dirty="0" smtClean="0"/>
              <a:t>), 19.7 (8TeV), and 35.9 (13 </a:t>
            </a:r>
            <a:r>
              <a:rPr lang="en-US" dirty="0" err="1" smtClean="0"/>
              <a:t>TeV</a:t>
            </a:r>
            <a:r>
              <a:rPr lang="en-US" dirty="0" smtClean="0"/>
              <a:t>) fb-1: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5.2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4.2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r>
              <a:rPr lang="pt-PT" dirty="0" smtClean="0"/>
              <a:t>01/06/2018 –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ATLAS</a:t>
            </a:r>
            <a:r>
              <a:rPr lang="pt-PT" dirty="0" smtClean="0"/>
              <a:t>: </a:t>
            </a:r>
          </a:p>
          <a:p>
            <a:pPr lvl="1"/>
            <a:r>
              <a:rPr lang="pt-PT" dirty="0" smtClean="0"/>
              <a:t>79.8 fb</a:t>
            </a:r>
            <a:r>
              <a:rPr lang="pt-PT" baseline="30000" dirty="0" smtClean="0"/>
              <a:t>-1</a:t>
            </a:r>
            <a:r>
              <a:rPr lang="pt-PT" dirty="0" smtClean="0"/>
              <a:t> for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γγ</a:t>
            </a:r>
            <a:r>
              <a:rPr lang="pt-PT" dirty="0" smtClean="0"/>
              <a:t>, ZZ</a:t>
            </a:r>
            <a:r>
              <a:rPr lang="pt-PT" dirty="0" smtClean="0">
                <a:sym typeface="Wingdings"/>
              </a:rPr>
              <a:t></a:t>
            </a:r>
            <a:r>
              <a:rPr lang="pt-PT" dirty="0" smtClean="0"/>
              <a:t>4l)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36.1 fb-1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 (13 </a:t>
            </a:r>
            <a:r>
              <a:rPr lang="pt-PT" dirty="0" err="1" smtClean="0"/>
              <a:t>TeV</a:t>
            </a:r>
            <a:r>
              <a:rPr lang="pt-PT" dirty="0" smtClean="0"/>
              <a:t>): 5.2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4.9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pPr lvl="1"/>
            <a:r>
              <a:rPr lang="en-US" dirty="0" smtClean="0"/>
              <a:t>Adding 4.5 fb-1 (7 </a:t>
            </a:r>
            <a:r>
              <a:rPr lang="en-US" dirty="0" err="1" smtClean="0"/>
              <a:t>TeV</a:t>
            </a:r>
            <a:r>
              <a:rPr lang="en-US" dirty="0" smtClean="0"/>
              <a:t>) and 20.3 fb-1 (8 </a:t>
            </a:r>
            <a:r>
              <a:rPr lang="en-US" dirty="0" err="1" smtClean="0"/>
              <a:t>TeV</a:t>
            </a:r>
            <a:r>
              <a:rPr lang="en-US" dirty="0" smtClean="0"/>
              <a:t>): 6.3 </a:t>
            </a:r>
            <a:r>
              <a:rPr lang="en-US" dirty="0" err="1" smtClean="0"/>
              <a:t>σ</a:t>
            </a:r>
            <a:r>
              <a:rPr lang="en-US" dirty="0" smtClean="0"/>
              <a:t> observed, 5.1 </a:t>
            </a:r>
            <a:r>
              <a:rPr lang="en-US" dirty="0" err="1" smtClean="0"/>
              <a:t>σ</a:t>
            </a:r>
            <a:r>
              <a:rPr lang="en-US" dirty="0" smtClean="0"/>
              <a:t> expected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5226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ttH</a:t>
            </a:r>
            <a:r>
              <a:rPr lang="pt-PT" dirty="0" smtClean="0"/>
              <a:t>(ML) </a:t>
            </a:r>
            <a:r>
              <a:rPr lang="pt-PT" dirty="0" smtClean="0">
                <a:sym typeface="Wingdings"/>
              </a:rPr>
              <a:t> </a:t>
            </a:r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/HIG-17-018/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 March 2018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/Atlas/GROUPS/PHYSICS/PAPERS/HIGG-2017-02/ 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="1" dirty="0" smtClean="0"/>
          </a:p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http</a:t>
            </a:r>
            <a:r>
              <a:rPr lang="pt-PT" baseline="0" dirty="0" smtClean="0"/>
              <a:t>://</a:t>
            </a:r>
            <a:r>
              <a:rPr lang="pt-PT" baseline="0" dirty="0" err="1" smtClean="0"/>
              <a:t>atlas.web.cern.ch</a:t>
            </a:r>
            <a:r>
              <a:rPr lang="pt-PT" baseline="0" dirty="0" smtClean="0"/>
              <a:t>/Atlas/GROUPS/PHYSICS/PAPERS/HIGG-2017-03/ </a:t>
            </a:r>
            <a:r>
              <a:rPr lang="pt-PT" baseline="0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aseline="0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/HIG-17-006/</a:t>
            </a:r>
            <a:r>
              <a:rPr lang="pt-PT" dirty="0" err="1" smtClean="0"/>
              <a:t>index.htm</a:t>
            </a:r>
            <a:r>
              <a:rPr lang="pt-PT" baseline="0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August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84689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/Atlas/GROUPS/PHYSICS/PAPERS/HIGG-2015-07/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/Atlas/GROUPS/PHYSICS/PAPERS/HIGG-2014-14/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88609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/Atlas/GROUPS/PHYSICS/PAPERS/HIGG-2015-07/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/Atlas/GROUPS/PHYSICS/PAPERS/HIGG-2014-14/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88609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/Atlas/GROUPS/PHYSICS/PAPERS/HIGG-2017-11/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May 2018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/Atlas/GROUPS/PHYSICS/CONFNOTES/ATLAS-CONF-2018-018/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/HIG-16-041/ </a:t>
            </a:r>
            <a:r>
              <a:rPr lang="pt-PT" dirty="0" smtClean="0">
                <a:sym typeface="Wingdings"/>
              </a:rPr>
              <a:t> 30 </a:t>
            </a:r>
            <a:r>
              <a:rPr lang="pt-PT" dirty="0" err="1" smtClean="0">
                <a:sym typeface="Wingdings"/>
              </a:rPr>
              <a:t>June</a:t>
            </a:r>
            <a:r>
              <a:rPr lang="pt-PT" dirty="0" smtClean="0">
                <a:sym typeface="Wingdings"/>
              </a:rPr>
              <a:t> 2017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preliminary-results</a:t>
            </a:r>
            <a:r>
              <a:rPr lang="pt-PT" dirty="0" smtClean="0"/>
              <a:t>/HIG-17-015/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58007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/Atlas/GROUPS/PHYSICS/PAPERS/HIGG-2016-21/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 February 2018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atlas.web.cern.ch</a:t>
            </a:r>
            <a:r>
              <a:rPr lang="en-US" dirty="0" smtClean="0"/>
              <a:t>/Atlas/GROUPS/PHYSICS/CONFNOTES/ATLAS-CONF-2017-047/ </a:t>
            </a:r>
            <a:r>
              <a:rPr lang="en-US" dirty="0" smtClean="0">
                <a:sym typeface="Wingdings"/>
              </a:rPr>
              <a:t> combination 5 July</a:t>
            </a:r>
            <a:r>
              <a:rPr lang="en-US" baseline="0" dirty="0" smtClean="0">
                <a:sym typeface="Wingdings"/>
              </a:rPr>
              <a:t> 2017</a:t>
            </a:r>
          </a:p>
          <a:p>
            <a:r>
              <a:rPr lang="pt-PT" dirty="0" smtClean="0"/>
              <a:t>ATLAS: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γγ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H</a:t>
            </a:r>
            <a:r>
              <a:rPr lang="pt-PT" dirty="0" smtClean="0">
                <a:sym typeface="Wingdings"/>
              </a:rPr>
              <a:t>ZZ4l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31 </a:t>
            </a:r>
            <a:r>
              <a:rPr lang="pt-PT" dirty="0" err="1" smtClean="0"/>
              <a:t>fiducial</a:t>
            </a:r>
            <a:r>
              <a:rPr lang="pt-PT" dirty="0" smtClean="0"/>
              <a:t> </a:t>
            </a:r>
            <a:r>
              <a:rPr lang="pt-PT" dirty="0" err="1" smtClean="0"/>
              <a:t>regions</a:t>
            </a:r>
            <a:r>
              <a:rPr lang="pt-PT" baseline="0" dirty="0" smtClean="0"/>
              <a:t>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, 13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to </a:t>
            </a:r>
            <a:r>
              <a:rPr lang="pt-PT" dirty="0" err="1" smtClean="0"/>
              <a:t>measure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45186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15 </a:t>
            </a:r>
            <a:r>
              <a:rPr lang="pt-PT" dirty="0" err="1" smtClean="0"/>
              <a:t>years</a:t>
            </a:r>
            <a:r>
              <a:rPr lang="pt-PT" dirty="0" smtClean="0"/>
              <a:t> to </a:t>
            </a:r>
            <a:r>
              <a:rPr lang="pt-PT" dirty="0" err="1" smtClean="0"/>
              <a:t>develop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build</a:t>
            </a:r>
            <a:r>
              <a:rPr lang="pt-PT" dirty="0" smtClean="0"/>
              <a:t>; </a:t>
            </a:r>
            <a:r>
              <a:rPr lang="en-US" sz="12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sz="1200" b="1" baseline="300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sz="12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 / </a:t>
            </a:r>
            <a:r>
              <a:rPr lang="en-US" sz="1200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experiência</a:t>
            </a:r>
            <a:r>
              <a:rPr lang="en-US" sz="12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;</a:t>
            </a:r>
            <a:r>
              <a:rPr lang="en-US" sz="1200" baseline="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developed worldwide computing grid to treat data</a:t>
            </a:r>
            <a:endParaRPr lang="pt-PT" dirty="0" smtClean="0"/>
          </a:p>
          <a:p>
            <a:r>
              <a:rPr lang="pt-PT" dirty="0" smtClean="0"/>
              <a:t>Cerca de 1000 estudantes de pós-graduação por experiência</a:t>
            </a:r>
            <a:r>
              <a:rPr lang="pt-PT" baseline="0" dirty="0" smtClean="0"/>
              <a:t> - </a:t>
            </a:r>
            <a:r>
              <a:rPr lang="pt-PT" dirty="0" err="1" smtClean="0"/>
              <a:t>training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generation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researchers</a:t>
            </a:r>
            <a:r>
              <a:rPr lang="pt-PT" dirty="0" smtClean="0"/>
              <a:t>; </a:t>
            </a:r>
          </a:p>
          <a:p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computing</a:t>
            </a:r>
            <a:r>
              <a:rPr lang="pt-PT" dirty="0" smtClean="0"/>
              <a:t> </a:t>
            </a:r>
            <a:r>
              <a:rPr lang="pt-PT" dirty="0" err="1" smtClean="0"/>
              <a:t>Grid</a:t>
            </a:r>
            <a:r>
              <a:rPr lang="pt-PT" dirty="0" smtClean="0"/>
              <a:t>,</a:t>
            </a:r>
            <a:r>
              <a:rPr lang="pt-PT" baseline="0" dirty="0" smtClean="0"/>
              <a:t> data </a:t>
            </a:r>
            <a:r>
              <a:rPr lang="pt-PT" baseline="0" dirty="0" err="1" smtClean="0"/>
              <a:t>analysis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techniques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; </a:t>
            </a:r>
            <a:r>
              <a:rPr lang="pt-PT" dirty="0" err="1" smtClean="0"/>
              <a:t>training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engineers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tech</a:t>
            </a:r>
            <a:r>
              <a:rPr lang="pt-PT" dirty="0" smtClean="0"/>
              <a:t>. </a:t>
            </a:r>
            <a:r>
              <a:rPr lang="pt-PT" dirty="0" err="1" smtClean="0"/>
              <a:t>transfer</a:t>
            </a:r>
            <a:r>
              <a:rPr lang="pt-PT" dirty="0" smtClean="0"/>
              <a:t>; 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63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7912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Os quarks ser</a:t>
            </a:r>
            <a:r>
              <a:rPr lang="pt-PT" dirty="0" smtClean="0"/>
              <a:t>ão a nova tabela</a:t>
            </a:r>
            <a:r>
              <a:rPr lang="pt-PT" baseline="0" dirty="0" smtClean="0"/>
              <a:t> periódica?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Então</a:t>
            </a:r>
            <a:r>
              <a:rPr lang="pt-PT" dirty="0" smtClean="0"/>
              <a:t>, quais são afinal as partículas elementares?</a:t>
            </a:r>
            <a:r>
              <a:rPr lang="pt-PT" baseline="0" dirty="0" smtClean="0"/>
              <a:t> </a:t>
            </a:r>
            <a:r>
              <a:rPr lang="pt-PT" dirty="0" smtClean="0"/>
              <a:t>Temos os quarks, que dão as diferentes propriedades da</a:t>
            </a:r>
            <a:r>
              <a:rPr lang="pt-PT" baseline="0" dirty="0" smtClean="0"/>
              <a:t> nova tabela periódica</a:t>
            </a:r>
          </a:p>
          <a:p>
            <a:r>
              <a:rPr lang="pt-PT" baseline="0" dirty="0" smtClean="0"/>
              <a:t>Também temos o electrão (já conhecíamos), e os seus primos mais pesados: muão e tau. Para cada um destes temos os neutrinos (não são feitos de quarks), que são produzidos em reações no Sol, por exemplo. </a:t>
            </a:r>
          </a:p>
          <a:p>
            <a:r>
              <a:rPr lang="pt-PT" baseline="0" dirty="0" smtClean="0"/>
              <a:t>Por alguma razão (que desconhecemos) há 3 gerações de partículas elementares, cada uma mais pesada que a anterior </a:t>
            </a:r>
            <a:r>
              <a:rPr lang="pt-PT" baseline="0" dirty="0" smtClean="0">
                <a:sym typeface="Wingdings"/>
              </a:rPr>
              <a:t> mistério!</a:t>
            </a:r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68221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Eur</a:t>
            </a:r>
            <a:r>
              <a:rPr lang="tr-TR" dirty="0" smtClean="0"/>
              <a:t>. </a:t>
            </a:r>
            <a:r>
              <a:rPr lang="tr-TR" dirty="0" err="1" smtClean="0"/>
              <a:t>Phys</a:t>
            </a:r>
            <a:r>
              <a:rPr lang="tr-TR" dirty="0" smtClean="0"/>
              <a:t>. J. C 78 (2018) 110; arXiv:1701.07240</a:t>
            </a:r>
          </a:p>
          <a:p>
            <a:r>
              <a:rPr lang="tr-TR" dirty="0" err="1" smtClean="0"/>
              <a:t>https</a:t>
            </a:r>
            <a:r>
              <a:rPr lang="tr-TR" dirty="0" smtClean="0"/>
              <a:t>://</a:t>
            </a:r>
            <a:r>
              <a:rPr lang="tr-TR" dirty="0" err="1" smtClean="0"/>
              <a:t>atlas.web.cern.ch</a:t>
            </a:r>
            <a:r>
              <a:rPr lang="tr-TR" dirty="0" smtClean="0"/>
              <a:t>/Atlas/GROUPS/PHYSICS/PAPERS/STDM-2014-18/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00228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/TOP-15-001/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March 2017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97065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preliminary-results</a:t>
            </a:r>
            <a:r>
              <a:rPr lang="pt-PT" dirty="0" smtClean="0"/>
              <a:t>/TOP-15-012/</a:t>
            </a:r>
            <a:r>
              <a:rPr lang="pt-PT" dirty="0" err="1" smtClean="0"/>
              <a:t>index.html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/Atlas/GROUPS/PHYSICS/CONFNOTES/ATLAS-CONF-2017-071/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245844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1" dirty="0" smtClean="0">
                <a:solidFill>
                  <a:srgbClr val="FFFFFF"/>
                </a:solidFill>
              </a:rPr>
              <a:t>Como?</a:t>
            </a:r>
            <a:r>
              <a:rPr lang="pt-PT" sz="1200" dirty="0" smtClean="0">
                <a:solidFill>
                  <a:srgbClr val="FFFFFF"/>
                </a:solidFill>
              </a:rPr>
              <a:t> Aumentando número de protões nos feixes (n</a:t>
            </a:r>
            <a:r>
              <a:rPr lang="pt-PT" sz="1200" baseline="-25000" dirty="0" smtClean="0">
                <a:solidFill>
                  <a:srgbClr val="FFFFFF"/>
                </a:solidFill>
              </a:rPr>
              <a:t>1</a:t>
            </a:r>
            <a:r>
              <a:rPr lang="pt-PT" sz="1200" dirty="0" smtClean="0">
                <a:solidFill>
                  <a:srgbClr val="FFFFFF"/>
                </a:solidFill>
              </a:rPr>
              <a:t>, n</a:t>
            </a:r>
            <a:r>
              <a:rPr lang="pt-PT" sz="1200" baseline="-25000" dirty="0" smtClean="0">
                <a:solidFill>
                  <a:srgbClr val="FFFFFF"/>
                </a:solidFill>
              </a:rPr>
              <a:t>2</a:t>
            </a:r>
            <a:r>
              <a:rPr lang="pt-PT" sz="1200" dirty="0" smtClean="0">
                <a:solidFill>
                  <a:srgbClr val="FFFFFF"/>
                </a:solidFill>
              </a:rPr>
              <a:t>), aumentando frequência de colisão (f), ou </a:t>
            </a:r>
            <a:r>
              <a:rPr lang="pt-PT" sz="1200" b="1" dirty="0" smtClean="0">
                <a:solidFill>
                  <a:srgbClr val="FFFFFF"/>
                </a:solidFill>
              </a:rPr>
              <a:t>diminuindo tamanho dos feixes</a:t>
            </a:r>
            <a:r>
              <a:rPr lang="pt-PT" sz="1200" dirty="0" smtClean="0">
                <a:solidFill>
                  <a:srgbClr val="FFFFFF"/>
                </a:solidFill>
              </a:rPr>
              <a:t> no ponto de colisão (</a:t>
            </a:r>
            <a:r>
              <a:rPr lang="pt-PT" sz="1200" dirty="0" err="1" smtClean="0">
                <a:solidFill>
                  <a:srgbClr val="FFFFFF"/>
                </a:solidFill>
              </a:rPr>
              <a:t>σ</a:t>
            </a:r>
            <a:r>
              <a:rPr lang="pt-PT" sz="1200" baseline="-25000" dirty="0" err="1" smtClean="0">
                <a:solidFill>
                  <a:srgbClr val="FFFFFF"/>
                </a:solidFill>
              </a:rPr>
              <a:t>x</a:t>
            </a:r>
            <a:r>
              <a:rPr lang="pt-PT" sz="1200" dirty="0" smtClean="0">
                <a:solidFill>
                  <a:srgbClr val="FFFFFF"/>
                </a:solidFill>
              </a:rPr>
              <a:t>, </a:t>
            </a:r>
            <a:r>
              <a:rPr lang="pt-PT" sz="1200" dirty="0" err="1" smtClean="0">
                <a:solidFill>
                  <a:srgbClr val="FFFFFF"/>
                </a:solidFill>
              </a:rPr>
              <a:t>σ</a:t>
            </a:r>
            <a:r>
              <a:rPr lang="pt-PT" sz="1200" baseline="-25000" dirty="0" err="1" smtClean="0">
                <a:solidFill>
                  <a:srgbClr val="FFFFFF"/>
                </a:solidFill>
              </a:rPr>
              <a:t>y</a:t>
            </a:r>
            <a:r>
              <a:rPr lang="pt-PT" sz="1200" dirty="0" smtClean="0">
                <a:solidFill>
                  <a:srgbClr val="FFFFFF"/>
                </a:solidFill>
              </a:rPr>
              <a:t>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76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29736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Gavin</a:t>
            </a:r>
            <a:r>
              <a:rPr lang="pt-PT" dirty="0" smtClean="0"/>
              <a:t> </a:t>
            </a:r>
            <a:r>
              <a:rPr lang="pt-PT" dirty="0" err="1" smtClean="0"/>
              <a:t>Salam</a:t>
            </a:r>
            <a:r>
              <a:rPr lang="pt-PT" baseline="0" dirty="0" smtClean="0"/>
              <a:t> (LHCP’18) “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&gt;5σ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→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ττ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ATLAS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CMS,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firmly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existence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fundamental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Yukawa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.”</a:t>
            </a:r>
            <a:endParaRPr lang="pt-PT" baseline="0" dirty="0" smtClean="0"/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Hbb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gauge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unlike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anything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we’ve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3401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A072E-EB3C-DB43-BCAE-E1490F1B9B51}" type="slidenum">
              <a:rPr lang="en-GB"/>
              <a:pPr/>
              <a:t>10</a:t>
            </a:fld>
            <a:endParaRPr lang="en-GB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Tracejado = materia do centro da galaxia (bulge), cheio = materia do disco envolvente (espirais)(Disk), pontilhado = Dark Matter</a:t>
            </a:r>
          </a:p>
        </p:txBody>
      </p:sp>
    </p:spTree>
    <p:extLst>
      <p:ext uri="{BB962C8B-B14F-4D97-AF65-F5344CB8AC3E}">
        <p14:creationId xmlns:p14="http://schemas.microsoft.com/office/powerpoint/2010/main" val="104219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Higgs</a:t>
            </a:r>
            <a:r>
              <a:rPr lang="pt-PT" baseline="0" dirty="0" smtClean="0"/>
              <a:t> acopla </a:t>
            </a:r>
            <a:r>
              <a:rPr lang="pt-PT" baseline="0" dirty="0" smtClean="0"/>
              <a:t>à massa das partículas. Deve acoplar à massa das partículas que não conhecemos ainda!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3039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Peter </a:t>
            </a:r>
            <a:r>
              <a:rPr lang="pt-PT" dirty="0" err="1" smtClean="0"/>
              <a:t>Ware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29 </a:t>
            </a:r>
            <a:r>
              <a:rPr lang="pt-PT" dirty="0" err="1" smtClean="0"/>
              <a:t>May</a:t>
            </a:r>
            <a:r>
              <a:rPr lang="pt-PT" dirty="0" smtClean="0"/>
              <a:t> 1929)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British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emeritus</a:t>
            </a:r>
            <a:r>
              <a:rPr lang="pt-PT" dirty="0" smtClean="0"/>
              <a:t> professor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Edinburgh.</a:t>
            </a:r>
            <a:r>
              <a:rPr lang="pt-PT" baseline="0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1960s,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broken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could</a:t>
            </a:r>
            <a:r>
              <a:rPr lang="pt-PT" dirty="0" smtClean="0"/>
              <a:t> </a:t>
            </a:r>
            <a:r>
              <a:rPr lang="pt-PT" dirty="0" err="1" smtClean="0"/>
              <a:t>explain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general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particular.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so-called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physicists</a:t>
            </a:r>
            <a:r>
              <a:rPr lang="pt-PT" dirty="0" smtClean="0"/>
              <a:t> </a:t>
            </a:r>
            <a:r>
              <a:rPr lang="pt-PT" dirty="0" err="1" smtClean="0"/>
              <a:t>besides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time, </a:t>
            </a:r>
            <a:r>
              <a:rPr lang="pt-PT" dirty="0" err="1" smtClean="0"/>
              <a:t>predicts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existence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detection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became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</a:t>
            </a:r>
            <a:r>
              <a:rPr lang="pt-PT" dirty="0" smtClean="0"/>
              <a:t> </a:t>
            </a:r>
            <a:r>
              <a:rPr lang="pt-PT" dirty="0" err="1" smtClean="0"/>
              <a:t>goals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Robert </a:t>
            </a:r>
            <a:r>
              <a:rPr lang="pt-PT" dirty="0" err="1" smtClean="0"/>
              <a:t>Brout</a:t>
            </a:r>
            <a:r>
              <a:rPr lang="pt-PT" dirty="0" smtClean="0"/>
              <a:t> (1928 –2011)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Professor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created</a:t>
            </a:r>
            <a:r>
              <a:rPr lang="pt-PT" dirty="0" smtClean="0"/>
              <a:t>,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François </a:t>
            </a:r>
            <a:r>
              <a:rPr lang="pt-PT" dirty="0" err="1" smtClean="0"/>
              <a:t>Englert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François </a:t>
            </a:r>
            <a:r>
              <a:rPr lang="pt-PT" dirty="0" err="1" smtClean="0"/>
              <a:t>Baron</a:t>
            </a:r>
            <a:r>
              <a:rPr lang="pt-PT" dirty="0" smtClean="0"/>
              <a:t> </a:t>
            </a:r>
            <a:r>
              <a:rPr lang="pt-PT" dirty="0" err="1" smtClean="0"/>
              <a:t>Englert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1932)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2013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laureate</a:t>
            </a:r>
            <a:r>
              <a:rPr lang="pt-PT" dirty="0" smtClean="0"/>
              <a:t> (</a:t>
            </a:r>
            <a:r>
              <a:rPr lang="pt-PT" dirty="0" err="1" smtClean="0"/>
              <a:t>shared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Peter </a:t>
            </a:r>
            <a:r>
              <a:rPr lang="pt-PT" dirty="0" err="1" smtClean="0"/>
              <a:t>Higgs</a:t>
            </a:r>
            <a:r>
              <a:rPr lang="pt-PT" dirty="0" smtClean="0"/>
              <a:t>).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Professor </a:t>
            </a:r>
            <a:r>
              <a:rPr lang="pt-PT" dirty="0" err="1" smtClean="0"/>
              <a:t>emeritus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(ULB)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a </a:t>
            </a:r>
            <a:r>
              <a:rPr lang="pt-PT" dirty="0" err="1" smtClean="0"/>
              <a:t>Sackler</a:t>
            </a:r>
            <a:r>
              <a:rPr lang="pt-PT" dirty="0" smtClean="0"/>
              <a:t> Professor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Special</a:t>
            </a:r>
            <a:r>
              <a:rPr lang="pt-PT" dirty="0" smtClean="0"/>
              <a:t> </a:t>
            </a:r>
            <a:r>
              <a:rPr lang="pt-PT" dirty="0" err="1" smtClean="0"/>
              <a:t>Appointment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School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Tel</a:t>
            </a:r>
            <a:r>
              <a:rPr lang="pt-PT" dirty="0" smtClean="0"/>
              <a:t> </a:t>
            </a:r>
            <a:r>
              <a:rPr lang="pt-PT" dirty="0" err="1" smtClean="0"/>
              <a:t>Aviv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a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Institute</a:t>
            </a:r>
            <a:r>
              <a:rPr lang="pt-PT" dirty="0" smtClean="0"/>
              <a:t> for Quantum </a:t>
            </a:r>
            <a:r>
              <a:rPr lang="pt-PT" dirty="0" err="1" smtClean="0"/>
              <a:t>Studies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Chapman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California</a:t>
            </a:r>
            <a:r>
              <a:rPr lang="pt-PT" dirty="0" smtClean="0"/>
              <a:t>. 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168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LHCPhysics</a:t>
            </a:r>
            <a:r>
              <a:rPr lang="pt-PT" dirty="0" smtClean="0"/>
              <a:t>/</a:t>
            </a:r>
            <a:r>
              <a:rPr lang="pt-PT" dirty="0" err="1" smtClean="0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4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48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943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690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873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2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318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094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215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091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042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030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microsoft.com/office/2007/relationships/hdphoto" Target="../media/hdphoto1.wdp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3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3.wdp"/><Relationship Id="rId5" Type="http://schemas.openxmlformats.org/officeDocument/2006/relationships/image" Target="../media/image33.png"/><Relationship Id="rId6" Type="http://schemas.microsoft.com/office/2007/relationships/hdphoto" Target="../media/hdphoto4.wdp"/><Relationship Id="rId7" Type="http://schemas.openxmlformats.org/officeDocument/2006/relationships/image" Target="../media/image34.png"/><Relationship Id="rId8" Type="http://schemas.microsoft.com/office/2007/relationships/hdphoto" Target="../media/hdphoto5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4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2.emf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1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7.bin"/><Relationship Id="rId21" Type="http://schemas.openxmlformats.org/officeDocument/2006/relationships/image" Target="../media/image63.emf"/><Relationship Id="rId22" Type="http://schemas.openxmlformats.org/officeDocument/2006/relationships/oleObject" Target="../embeddings/oleObject8.bin"/><Relationship Id="rId23" Type="http://schemas.openxmlformats.org/officeDocument/2006/relationships/image" Target="../media/image64.emf"/><Relationship Id="rId24" Type="http://schemas.openxmlformats.org/officeDocument/2006/relationships/image" Target="../media/image45.png"/><Relationship Id="rId25" Type="http://schemas.openxmlformats.org/officeDocument/2006/relationships/image" Target="../media/image46.png"/><Relationship Id="rId26" Type="http://schemas.openxmlformats.org/officeDocument/2006/relationships/image" Target="../media/image72.png"/><Relationship Id="rId27" Type="http://schemas.openxmlformats.org/officeDocument/2006/relationships/image" Target="../media/image73.png"/><Relationship Id="rId28" Type="http://schemas.openxmlformats.org/officeDocument/2006/relationships/image" Target="../media/image74.png"/><Relationship Id="rId29" Type="http://schemas.openxmlformats.org/officeDocument/2006/relationships/image" Target="../media/image7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30" Type="http://schemas.openxmlformats.org/officeDocument/2006/relationships/image" Target="../media/image76.png"/><Relationship Id="rId31" Type="http://schemas.openxmlformats.org/officeDocument/2006/relationships/image" Target="../media/image77.png"/><Relationship Id="rId32" Type="http://schemas.openxmlformats.org/officeDocument/2006/relationships/image" Target="../media/image78.png"/><Relationship Id="rId9" Type="http://schemas.openxmlformats.org/officeDocument/2006/relationships/oleObject" Target="../embeddings/oleObject3.bin"/><Relationship Id="rId6" Type="http://schemas.openxmlformats.org/officeDocument/2006/relationships/image" Target="../media/image68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58.emf"/><Relationship Id="rId33" Type="http://schemas.openxmlformats.org/officeDocument/2006/relationships/image" Target="../media/image79.png"/><Relationship Id="rId34" Type="http://schemas.openxmlformats.org/officeDocument/2006/relationships/image" Target="../media/image80.png"/><Relationship Id="rId10" Type="http://schemas.openxmlformats.org/officeDocument/2006/relationships/image" Target="../media/image59.emf"/><Relationship Id="rId11" Type="http://schemas.openxmlformats.org/officeDocument/2006/relationships/oleObject" Target="../embeddings/oleObject4.bin"/><Relationship Id="rId12" Type="http://schemas.openxmlformats.org/officeDocument/2006/relationships/image" Target="../media/image60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61.emf"/><Relationship Id="rId15" Type="http://schemas.openxmlformats.org/officeDocument/2006/relationships/image" Target="../media/image69.png"/><Relationship Id="rId16" Type="http://schemas.openxmlformats.org/officeDocument/2006/relationships/image" Target="../media/image70.png"/><Relationship Id="rId17" Type="http://schemas.openxmlformats.org/officeDocument/2006/relationships/image" Target="../media/image71.png"/><Relationship Id="rId18" Type="http://schemas.openxmlformats.org/officeDocument/2006/relationships/oleObject" Target="../embeddings/oleObject6.bin"/><Relationship Id="rId19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g"/><Relationship Id="rId5" Type="http://schemas.openxmlformats.org/officeDocument/2006/relationships/image" Target="../media/image8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Relationship Id="rId11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microsoft.com/office/2007/relationships/hdphoto" Target="../media/hdphoto6.wdp"/><Relationship Id="rId8" Type="http://schemas.openxmlformats.org/officeDocument/2006/relationships/image" Target="../media/image113.png"/><Relationship Id="rId9" Type="http://schemas.microsoft.com/office/2007/relationships/hdphoto" Target="../media/hdphoto7.wdp"/><Relationship Id="rId10" Type="http://schemas.openxmlformats.org/officeDocument/2006/relationships/image" Target="../media/image114.png"/><Relationship Id="rId11" Type="http://schemas.microsoft.com/office/2007/relationships/hdphoto" Target="../media/hdphoto8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Relationship Id="rId3" Type="http://schemas.openxmlformats.org/officeDocument/2006/relationships/image" Target="../media/image8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9.png"/><Relationship Id="rId12" Type="http://schemas.openxmlformats.org/officeDocument/2006/relationships/image" Target="../media/image130.png"/><Relationship Id="rId13" Type="http://schemas.openxmlformats.org/officeDocument/2006/relationships/image" Target="../media/image131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53.png"/><Relationship Id="rId5" Type="http://schemas.openxmlformats.org/officeDocument/2006/relationships/image" Target="../media/image125.png"/><Relationship Id="rId6" Type="http://schemas.openxmlformats.org/officeDocument/2006/relationships/image" Target="../media/image48.png"/><Relationship Id="rId7" Type="http://schemas.openxmlformats.org/officeDocument/2006/relationships/image" Target="../media/image126.png"/><Relationship Id="rId8" Type="http://schemas.openxmlformats.org/officeDocument/2006/relationships/image" Target="../media/image52.png"/><Relationship Id="rId9" Type="http://schemas.openxmlformats.org/officeDocument/2006/relationships/image" Target="../media/image127.png"/><Relationship Id="rId10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52.png"/><Relationship Id="rId6" Type="http://schemas.openxmlformats.org/officeDocument/2006/relationships/image" Target="../media/image48.png"/><Relationship Id="rId7" Type="http://schemas.openxmlformats.org/officeDocument/2006/relationships/image" Target="../media/image135.png"/><Relationship Id="rId8" Type="http://schemas.openxmlformats.org/officeDocument/2006/relationships/image" Target="../media/image136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0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microsoft.com/office/2007/relationships/hdphoto" Target="../media/hdphoto9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139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microsoft.com/office/2007/relationships/hdphoto" Target="../media/hdphoto10.wdp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microsoft.com/office/2007/relationships/hdphoto" Target="../media/hdphoto11.wdp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microsoft.com/office/2007/relationships/hdphoto" Target="../media/hdphoto11.wdp"/><Relationship Id="rId5" Type="http://schemas.openxmlformats.org/officeDocument/2006/relationships/image" Target="../media/image150.png"/><Relationship Id="rId6" Type="http://schemas.openxmlformats.org/officeDocument/2006/relationships/image" Target="../media/image151.jpeg"/><Relationship Id="rId7" Type="http://schemas.openxmlformats.org/officeDocument/2006/relationships/image" Target="../media/image152.png"/><Relationship Id="rId8" Type="http://schemas.microsoft.com/office/2007/relationships/hdphoto" Target="../media/hdphoto12.wdp"/><Relationship Id="rId9" Type="http://schemas.openxmlformats.org/officeDocument/2006/relationships/image" Target="../media/image153.png"/><Relationship Id="rId10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microsoft.com/office/2007/relationships/hdphoto" Target="../media/hdphoto10.wdp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microsoft.com/office/2007/relationships/hdphoto" Target="../media/hdphoto14.wdp"/><Relationship Id="rId8" Type="http://schemas.openxmlformats.org/officeDocument/2006/relationships/image" Target="../media/image156.png"/><Relationship Id="rId9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hyperlink" Target="https://twiki.cern.ch/twiki/bin/view/AtlasPublic/WebHome%23Conference_CONF_notes_and_Public" TargetMode="External"/><Relationship Id="rId6" Type="http://schemas.openxmlformats.org/officeDocument/2006/relationships/hyperlink" Target="https://cms.cern/content/cms-publications" TargetMode="External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4" Type="http://schemas.openxmlformats.org/officeDocument/2006/relationships/image" Target="../media/image167.png"/><Relationship Id="rId5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31.png"/><Relationship Id="rId6" Type="http://schemas.openxmlformats.org/officeDocument/2006/relationships/image" Target="../media/image170.png"/><Relationship Id="rId7" Type="http://schemas.openxmlformats.org/officeDocument/2006/relationships/image" Target="../media/image52.png"/><Relationship Id="rId8" Type="http://schemas.openxmlformats.org/officeDocument/2006/relationships/image" Target="../media/image48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2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53.png"/><Relationship Id="rId8" Type="http://schemas.openxmlformats.org/officeDocument/2006/relationships/image" Target="../media/image173.png"/><Relationship Id="rId9" Type="http://schemas.openxmlformats.org/officeDocument/2006/relationships/image" Target="../media/image174.png"/><Relationship Id="rId10" Type="http://schemas.openxmlformats.org/officeDocument/2006/relationships/image" Target="../media/image175.png"/><Relationship Id="rId11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88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48.png"/><Relationship Id="rId5" Type="http://schemas.openxmlformats.org/officeDocument/2006/relationships/image" Target="../media/image52.png"/><Relationship Id="rId6" Type="http://schemas.openxmlformats.org/officeDocument/2006/relationships/image" Target="../media/image184.png"/><Relationship Id="rId7" Type="http://schemas.openxmlformats.org/officeDocument/2006/relationships/image" Target="../media/image185.png"/><Relationship Id="rId8" Type="http://schemas.openxmlformats.org/officeDocument/2006/relationships/image" Target="../media/image186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48.png"/><Relationship Id="rId7" Type="http://schemas.openxmlformats.org/officeDocument/2006/relationships/image" Target="../media/image190.png"/><Relationship Id="rId8" Type="http://schemas.openxmlformats.org/officeDocument/2006/relationships/image" Target="../media/image52.png"/><Relationship Id="rId9" Type="http://schemas.openxmlformats.org/officeDocument/2006/relationships/image" Target="../media/image191.png"/><Relationship Id="rId10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140.png"/><Relationship Id="rId5" Type="http://schemas.microsoft.com/office/2007/relationships/hdphoto" Target="../media/hdphoto10.wdp"/><Relationship Id="rId6" Type="http://schemas.openxmlformats.org/officeDocument/2006/relationships/image" Target="../media/image141.png"/><Relationship Id="rId7" Type="http://schemas.microsoft.com/office/2007/relationships/hdphoto" Target="../media/hdphoto11.wdp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9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5" Type="http://schemas.openxmlformats.org/officeDocument/2006/relationships/image" Target="../media/image202.png"/><Relationship Id="rId6" Type="http://schemas.openxmlformats.org/officeDocument/2006/relationships/image" Target="../media/image111.png"/><Relationship Id="rId7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04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48.png"/><Relationship Id="rId5" Type="http://schemas.openxmlformats.org/officeDocument/2006/relationships/image" Target="../media/image52.png"/><Relationship Id="rId6" Type="http://schemas.openxmlformats.org/officeDocument/2006/relationships/image" Target="../media/image208.emf"/><Relationship Id="rId7" Type="http://schemas.openxmlformats.org/officeDocument/2006/relationships/image" Target="../media/image20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4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image" Target="../media/image84.jpg"/><Relationship Id="rId5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5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0.png"/><Relationship Id="rId3" Type="http://schemas.openxmlformats.org/officeDocument/2006/relationships/image" Target="../media/image14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1" Type="http://schemas.microsoft.com/office/2007/relationships/media" Target="file://localhost/Users/pedro/Pictures/saul_sm.mpeg" TargetMode="External"/><Relationship Id="rId2" Type="http://schemas.openxmlformats.org/officeDocument/2006/relationships/video" Target="file://localhost/Users/pedro/Pictures/saul_sm.mpe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65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274756"/>
            <a:ext cx="792088" cy="538620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policromatico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0" y="6227204"/>
            <a:ext cx="1233982" cy="630796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Modelos-Barras-FUNDOS-v04_3logos-FEE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46" y="6227204"/>
            <a:ext cx="4182750" cy="647165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6165304"/>
            <a:ext cx="1326548" cy="698039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863" y="6193780"/>
            <a:ext cx="695953" cy="661928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CMScol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03" y="6189515"/>
            <a:ext cx="663609" cy="661928"/>
          </a:xfrm>
          <a:prstGeom prst="rect">
            <a:avLst/>
          </a:prstGeom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1484784"/>
            <a:ext cx="9251504" cy="1470025"/>
          </a:xfrm>
        </p:spPr>
        <p:txBody>
          <a:bodyPr>
            <a:normAutofit/>
          </a:bodyPr>
          <a:lstStyle/>
          <a:p>
            <a:r>
              <a:rPr lang="pt-PT" sz="4800" dirty="0" smtClean="0">
                <a:solidFill>
                  <a:schemeClr val="bg1"/>
                </a:solidFill>
              </a:rPr>
              <a:t>A Nova F</a:t>
            </a:r>
            <a:r>
              <a:rPr lang="pt-PT" sz="4800" dirty="0" smtClean="0">
                <a:solidFill>
                  <a:schemeClr val="bg1"/>
                </a:solidFill>
              </a:rPr>
              <a:t>ísica e o Bosão de</a:t>
            </a:r>
            <a:r>
              <a:rPr lang="pt-PT" sz="4800" dirty="0" smtClean="0">
                <a:solidFill>
                  <a:schemeClr val="bg1"/>
                </a:solidFill>
              </a:rPr>
              <a:t> </a:t>
            </a:r>
            <a:r>
              <a:rPr lang="pt-PT" sz="4800" dirty="0" err="1" smtClean="0">
                <a:solidFill>
                  <a:schemeClr val="bg1"/>
                </a:solidFill>
              </a:rPr>
              <a:t>Higgs</a:t>
            </a:r>
            <a:endParaRPr lang="pt-PT" sz="4800" dirty="0">
              <a:solidFill>
                <a:schemeClr val="bg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31640" y="3836640"/>
            <a:ext cx="6400800" cy="17526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FFFFFF"/>
                </a:solidFill>
              </a:rPr>
              <a:t>Ricardo </a:t>
            </a:r>
            <a:r>
              <a:rPr lang="pt-PT" dirty="0" smtClean="0">
                <a:solidFill>
                  <a:srgbClr val="FFFFFF"/>
                </a:solidFill>
              </a:rPr>
              <a:t>Gonçalo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sz="1800" dirty="0">
                <a:solidFill>
                  <a:srgbClr val="FFFFFF"/>
                </a:solidFill>
              </a:rPr>
              <a:t>Laboratório de Instrumentação e Física Experimental de Partículas</a:t>
            </a:r>
          </a:p>
          <a:p>
            <a:r>
              <a:rPr lang="pt-PT" dirty="0" smtClean="0">
                <a:solidFill>
                  <a:srgbClr val="FFFFFF"/>
                </a:solidFill>
              </a:rPr>
              <a:t>LIP – Estágios de Verão 2018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12" y="5786760"/>
            <a:ext cx="323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Possivel</a:t>
            </a:r>
            <a:r>
              <a:rPr lang="pt-PT" dirty="0" smtClean="0">
                <a:solidFill>
                  <a:schemeClr val="bg1"/>
                </a:solidFill>
              </a:rPr>
              <a:t> evento de ZH, </a:t>
            </a:r>
            <a:r>
              <a:rPr lang="pt-PT" dirty="0" err="1" smtClean="0">
                <a:solidFill>
                  <a:schemeClr val="bg1"/>
                </a:solidFill>
              </a:rPr>
              <a:t>H</a:t>
            </a:r>
            <a:r>
              <a:rPr lang="pt-PT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pt-PT" dirty="0" err="1" smtClean="0">
                <a:solidFill>
                  <a:schemeClr val="bg1"/>
                </a:solidFill>
                <a:sym typeface="Wingdings"/>
              </a:rPr>
              <a:t>bb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2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7"/>
    </mc:Choice>
    <mc:Fallback xmlns="">
      <p:transition xmlns:p14="http://schemas.microsoft.com/office/powerpoint/2010/main" spd="slow" advTm="142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4000" dirty="0" smtClean="0">
                <a:solidFill>
                  <a:srgbClr val="F8F8F8"/>
                </a:solidFill>
                <a:latin typeface="Arial"/>
                <a:cs typeface="Arial"/>
              </a:rPr>
              <a:t>Matéria Escura?</a:t>
            </a:r>
            <a:endParaRPr lang="en-GB" sz="4000" dirty="0">
              <a:solidFill>
                <a:srgbClr val="F8F8F8"/>
              </a:solidFill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5012" y="5632921"/>
            <a:ext cx="7951787" cy="723429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dirty="0" err="1" smtClean="0">
                <a:solidFill>
                  <a:srgbClr val="F8F8F8"/>
                </a:solidFill>
                <a:latin typeface="Arial"/>
                <a:cs typeface="Arial"/>
              </a:rPr>
              <a:t>Nenhuma</a:t>
            </a:r>
            <a:r>
              <a:rPr lang="en-US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8F8F8"/>
                </a:solidFill>
                <a:latin typeface="Arial"/>
                <a:cs typeface="Arial"/>
              </a:rPr>
              <a:t>forma de </a:t>
            </a:r>
            <a:r>
              <a:rPr lang="en-US" dirty="0" err="1">
                <a:solidFill>
                  <a:srgbClr val="F8F8F8"/>
                </a:solidFill>
                <a:latin typeface="Arial"/>
                <a:cs typeface="Arial"/>
              </a:rPr>
              <a:t>matéria</a:t>
            </a:r>
            <a:r>
              <a:rPr lang="en-US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8F8F8"/>
                </a:solidFill>
                <a:latin typeface="Arial"/>
                <a:cs typeface="Arial"/>
              </a:rPr>
              <a:t>conhecida</a:t>
            </a:r>
            <a:r>
              <a:rPr lang="en-US" dirty="0">
                <a:solidFill>
                  <a:srgbClr val="F8F8F8"/>
                </a:solidFill>
                <a:latin typeface="Arial"/>
                <a:cs typeface="Arial"/>
              </a:rPr>
              <a:t>!</a:t>
            </a:r>
          </a:p>
          <a:p>
            <a:endParaRPr lang="pt-PT" dirty="0"/>
          </a:p>
        </p:txBody>
      </p:sp>
      <p:pic>
        <p:nvPicPr>
          <p:cNvPr id="63495" name="Picture 7" descr="SpiralGalaxy_m10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0291" b="25179"/>
          <a:stretch>
            <a:fillRect/>
          </a:stretch>
        </p:blipFill>
        <p:spPr bwMode="auto">
          <a:xfrm>
            <a:off x="189411" y="1752697"/>
            <a:ext cx="4061909" cy="371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735013" y="1604964"/>
            <a:ext cx="1851587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dirty="0">
                <a:solidFill>
                  <a:srgbClr val="F8F8F8"/>
                </a:solidFill>
                <a:latin typeface="Arial"/>
                <a:cs typeface="Arial"/>
              </a:rPr>
              <a:t>M100</a:t>
            </a:r>
            <a:r>
              <a:rPr lang="en-US" sz="1600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F8F8F8"/>
                </a:solidFill>
                <a:latin typeface="Arial"/>
                <a:cs typeface="Arial"/>
                <a:sym typeface="Symbol" charset="2"/>
              </a:rPr>
              <a:t>≈ </a:t>
            </a:r>
            <a:r>
              <a:rPr lang="en-US" sz="1600" dirty="0">
                <a:solidFill>
                  <a:srgbClr val="F8F8F8"/>
                </a:solidFill>
                <a:latin typeface="Arial"/>
                <a:cs typeface="Arial"/>
              </a:rPr>
              <a:t>Milky Way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4411506" y="2318146"/>
            <a:ext cx="4323462" cy="3147271"/>
            <a:chOff x="4579681" y="2334426"/>
            <a:chExt cx="4323462" cy="3147271"/>
          </a:xfrm>
        </p:grpSpPr>
        <p:pic>
          <p:nvPicPr>
            <p:cNvPr id="63500" name="Picture 12" descr="Tarun_DarkMatter_MilkyWay_Su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9681" y="2334426"/>
              <a:ext cx="4323462" cy="3147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1" name="Text Box 13"/>
            <p:cNvSpPr txBox="1">
              <a:spLocks noChangeArrowheads="1"/>
            </p:cNvSpPr>
            <p:nvPr/>
          </p:nvSpPr>
          <p:spPr bwMode="auto">
            <a:xfrm>
              <a:off x="7288326" y="4076992"/>
              <a:ext cx="1050925" cy="34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prstTxWarp prst="textNoShape">
                <a:avLst/>
              </a:prstTxWarp>
              <a:spAutoFit/>
            </a:bodyPr>
            <a:lstStyle/>
            <a:p>
              <a:pPr algn="r" eaLnBrk="1" hangingPunct="1"/>
              <a:r>
                <a:rPr lang="en-US" sz="1600">
                  <a:solidFill>
                    <a:schemeClr val="bg1"/>
                  </a:solidFill>
                  <a:latin typeface="Arial"/>
                  <a:cs typeface="Arial"/>
                </a:rPr>
                <a:t>Distance</a:t>
              </a:r>
            </a:p>
          </p:txBody>
        </p:sp>
        <p:sp>
          <p:nvSpPr>
            <p:cNvPr id="63502" name="Text Box 14"/>
            <p:cNvSpPr txBox="1">
              <a:spLocks noChangeArrowheads="1"/>
            </p:cNvSpPr>
            <p:nvPr/>
          </p:nvSpPr>
          <p:spPr bwMode="auto">
            <a:xfrm rot="-5400000">
              <a:off x="4141442" y="3550707"/>
              <a:ext cx="1298575" cy="338552"/>
            </a:xfrm>
            <a:prstGeom prst="rect">
              <a:avLst/>
            </a:prstGeom>
            <a:solidFill>
              <a:srgbClr val="F8F8F8"/>
            </a:solidFill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600" dirty="0" err="1">
                  <a:solidFill>
                    <a:srgbClr val="000000"/>
                  </a:solidFill>
                  <a:latin typeface="Arial"/>
                  <a:cs typeface="Arial"/>
                </a:rPr>
                <a:t>Velocidade</a:t>
              </a:r>
              <a:endParaRPr lang="en-US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63503" name="Oval 15"/>
            <p:cNvSpPr>
              <a:spLocks noChangeArrowheads="1"/>
            </p:cNvSpPr>
            <p:nvPr/>
          </p:nvSpPr>
          <p:spPr bwMode="auto">
            <a:xfrm>
              <a:off x="6068310" y="2800181"/>
              <a:ext cx="452328" cy="358848"/>
            </a:xfrm>
            <a:prstGeom prst="ellips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 wrap="none" lIns="91439" tIns="45719" rIns="91439" bIns="45719" anchor="ctr">
              <a:prstTxWarp prst="textNoShape">
                <a:avLst/>
              </a:prstTxWarp>
            </a:bodyPr>
            <a:lstStyle/>
            <a:p>
              <a:endParaRPr lang="pt-PT">
                <a:latin typeface="Arial"/>
                <a:cs typeface="Arial"/>
              </a:endParaRPr>
            </a:p>
          </p:txBody>
        </p:sp>
        <p:sp>
          <p:nvSpPr>
            <p:cNvPr id="63504" name="Oval 16"/>
            <p:cNvSpPr>
              <a:spLocks noChangeArrowheads="1"/>
            </p:cNvSpPr>
            <p:nvPr/>
          </p:nvSpPr>
          <p:spPr bwMode="auto">
            <a:xfrm>
              <a:off x="6104047" y="3565824"/>
              <a:ext cx="452328" cy="35884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1439" tIns="45719" rIns="91439" bIns="45719" anchor="ctr">
              <a:prstTxWarp prst="textNoShape">
                <a:avLst/>
              </a:prstTxWarp>
            </a:bodyPr>
            <a:lstStyle/>
            <a:p>
              <a:endParaRPr lang="pt-PT"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9411" y="2334426"/>
            <a:ext cx="952991" cy="1620095"/>
            <a:chOff x="323922" y="2287698"/>
            <a:chExt cx="952991" cy="1620095"/>
          </a:xfrm>
        </p:grpSpPr>
        <p:sp>
          <p:nvSpPr>
            <p:cNvPr id="2" name="TextBox 1"/>
            <p:cNvSpPr txBox="1"/>
            <p:nvPr/>
          </p:nvSpPr>
          <p:spPr>
            <a:xfrm>
              <a:off x="323922" y="2287698"/>
              <a:ext cx="952991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400" dirty="0" smtClean="0">
                  <a:solidFill>
                    <a:srgbClr val="FFFFFF"/>
                  </a:solidFill>
                  <a:latin typeface="Arial"/>
                  <a:cs typeface="Arial"/>
                </a:rPr>
                <a:t>Você está aqui</a:t>
              </a:r>
              <a:endParaRPr lang="pt-PT" sz="2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" name="Right Arrow 2"/>
            <p:cNvSpPr/>
            <p:nvPr/>
          </p:nvSpPr>
          <p:spPr bwMode="auto">
            <a:xfrm rot="3770606">
              <a:off x="612634" y="3505444"/>
              <a:ext cx="470330" cy="334367"/>
            </a:xfrm>
            <a:prstGeom prst="rightArrow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PT" sz="2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mic Sans MS" charset="0"/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Ricardo Gonçalo</a:t>
            </a:r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srgbClr val="FFFFFF"/>
                </a:solidFill>
                <a:latin typeface="Arial"/>
                <a:cs typeface="Arial"/>
              </a:rPr>
              <a:t>LIP - Estágios de Verão 2018</a:t>
            </a:r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srgbClr val="FFFFFF"/>
                </a:solidFill>
                <a:latin typeface="Arial"/>
                <a:cs typeface="Arial"/>
              </a:rPr>
              <a:t>10</a:t>
            </a:fld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1735796"/>
            <a:ext cx="5089766" cy="385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20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05"/>
            <a:ext cx="9144000" cy="660797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Colisão de </a:t>
            </a:r>
            <a:r>
              <a:rPr lang="pt-PT" dirty="0" err="1" smtClean="0">
                <a:solidFill>
                  <a:srgbClr val="FFFFFF"/>
                </a:solidFill>
              </a:rPr>
              <a:t>clusters</a:t>
            </a:r>
            <a:r>
              <a:rPr lang="pt-PT" dirty="0" smtClean="0">
                <a:solidFill>
                  <a:srgbClr val="FFFFFF"/>
                </a:solidFill>
              </a:rPr>
              <a:t> de galáxias 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LIP - Estágios de Verão 2018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E229-9A36-7043-98D9-4388598CB0BD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11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9" name="Straight Arrow Connector 18"/>
          <p:cNvCxnSpPr>
            <a:stCxn id="14" idx="0"/>
          </p:cNvCxnSpPr>
          <p:nvPr/>
        </p:nvCxnSpPr>
        <p:spPr>
          <a:xfrm flipH="1" flipV="1">
            <a:off x="6937047" y="3556720"/>
            <a:ext cx="466244" cy="54768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350498" y="4104400"/>
            <a:ext cx="7081744" cy="1818234"/>
            <a:chOff x="1350498" y="4104400"/>
            <a:chExt cx="7081744" cy="1818234"/>
          </a:xfrm>
        </p:grpSpPr>
        <p:sp>
          <p:nvSpPr>
            <p:cNvPr id="13" name="TextBox 12"/>
            <p:cNvSpPr txBox="1"/>
            <p:nvPr/>
          </p:nvSpPr>
          <p:spPr>
            <a:xfrm>
              <a:off x="1350498" y="5077250"/>
              <a:ext cx="20579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FFFFFF"/>
                  </a:solidFill>
                </a:rPr>
                <a:t>Matéria escura (reconstrução)</a:t>
              </a:r>
              <a:endParaRPr lang="pt-PT" sz="2400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74339" y="4104400"/>
              <a:ext cx="20579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FFFFFF"/>
                  </a:solidFill>
                </a:rPr>
                <a:t>Matéria escura (reconstrução)</a:t>
              </a:r>
              <a:endParaRPr lang="pt-PT" sz="240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87186" y="5091637"/>
              <a:ext cx="23871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FFFFFF"/>
                  </a:solidFill>
                </a:rPr>
                <a:t>Gás interestelar (reconstrução)</a:t>
              </a:r>
              <a:endParaRPr lang="pt-PT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5" idx="0"/>
            </p:cNvCxnSpPr>
            <p:nvPr/>
          </p:nvCxnSpPr>
          <p:spPr>
            <a:xfrm flipH="1" flipV="1">
              <a:off x="4726745" y="4259878"/>
              <a:ext cx="454018" cy="831759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3" idx="0"/>
            </p:cNvCxnSpPr>
            <p:nvPr/>
          </p:nvCxnSpPr>
          <p:spPr>
            <a:xfrm flipV="1">
              <a:off x="2379450" y="4677827"/>
              <a:ext cx="401934" cy="399423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356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3" descr="JDD_SeloMacau_PieDarkEnerg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1309132"/>
            <a:ext cx="3169052" cy="238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30" y="125413"/>
            <a:ext cx="8642350" cy="855662"/>
          </a:xfrm>
          <a:noFill/>
        </p:spPr>
        <p:txBody>
          <a:bodyPr/>
          <a:lstStyle/>
          <a:p>
            <a:r>
              <a:rPr lang="en-US">
                <a:solidFill>
                  <a:srgbClr val="F8F8F8"/>
                </a:solidFill>
                <a:latin typeface="Arial"/>
                <a:cs typeface="Arial"/>
              </a:rPr>
              <a:t>De que é que feito o Universo?!</a:t>
            </a:r>
          </a:p>
        </p:txBody>
      </p:sp>
      <p:sp>
        <p:nvSpPr>
          <p:cNvPr id="68617" name="Text Box 7"/>
          <p:cNvSpPr txBox="1">
            <a:spLocks noChangeArrowheads="1"/>
          </p:cNvSpPr>
          <p:nvPr/>
        </p:nvSpPr>
        <p:spPr bwMode="auto">
          <a:xfrm>
            <a:off x="1979622" y="2924465"/>
            <a:ext cx="663154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defTabSz="822960" eaLnBrk="1" hangingPunct="1"/>
            <a:r>
              <a:rPr lang="en-US" sz="2400" b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??!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7" y="3300968"/>
            <a:ext cx="119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000000"/>
                </a:solidFill>
                <a:latin typeface="Arial"/>
                <a:cs typeface="Arial"/>
              </a:rPr>
              <a:t>ÁTOMOS</a:t>
            </a:r>
            <a:endParaRPr lang="pt-BR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0976" y="1880914"/>
            <a:ext cx="7280270" cy="4812267"/>
            <a:chOff x="1089030" y="1264166"/>
            <a:chExt cx="7280270" cy="4812267"/>
          </a:xfrm>
        </p:grpSpPr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val="467627504"/>
                </p:ext>
              </p:extLst>
            </p:nvPr>
          </p:nvGraphicFramePr>
          <p:xfrm>
            <a:off x="1089030" y="1264166"/>
            <a:ext cx="7280270" cy="48122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8616" name="Text Box 6"/>
            <p:cNvSpPr txBox="1">
              <a:spLocks noChangeArrowheads="1"/>
            </p:cNvSpPr>
            <p:nvPr/>
          </p:nvSpPr>
          <p:spPr bwMode="auto">
            <a:xfrm>
              <a:off x="2410627" y="2714627"/>
              <a:ext cx="372660" cy="461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6" tIns="45716" rIns="91436" bIns="45716">
              <a:prstTxWarp prst="textNoShape">
                <a:avLst/>
              </a:prstTxWarp>
              <a:spAutoFit/>
            </a:bodyPr>
            <a:lstStyle/>
            <a:p>
              <a:pPr defTabSz="822960" eaLnBrk="1" hangingPunct="1"/>
              <a:r>
                <a:rPr lang="en-US" sz="2400" b="1" dirty="0">
                  <a:solidFill>
                    <a:srgbClr val="FFFFCC"/>
                  </a:solidFill>
                  <a:latin typeface="Arial"/>
                  <a:ea typeface="ＭＳ Ｐゴシック" charset="0"/>
                  <a:cs typeface="Arial"/>
                  <a:sym typeface="Hoefler Text" charset="0"/>
                </a:rPr>
                <a:t>?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948101" y="3608390"/>
              <a:ext cx="560662" cy="461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6" tIns="45716" rIns="91436" bIns="45716">
              <a:prstTxWarp prst="textNoShape">
                <a:avLst/>
              </a:prstTxWarp>
              <a:spAutoFit/>
            </a:bodyPr>
            <a:lstStyle/>
            <a:p>
              <a:pPr defTabSz="822960" eaLnBrk="1" hangingPunct="1"/>
              <a:r>
                <a:rPr lang="en-US" sz="2400" b="1" dirty="0" smtClean="0">
                  <a:solidFill>
                    <a:srgbClr val="000000"/>
                  </a:solidFill>
                  <a:latin typeface="Arial"/>
                  <a:ea typeface="ＭＳ Ｐゴシック" charset="0"/>
                  <a:cs typeface="Arial"/>
                  <a:sym typeface="Hoefler Text" charset="0"/>
                </a:rPr>
                <a:t>??</a:t>
              </a:r>
              <a:endParaRPr lang="en-US" sz="24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Hoefler Text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79621" y="2088634"/>
              <a:ext cx="2878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55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800" dirty="0" smtClean="0">
                  <a:solidFill>
                    <a:srgbClr val="FFFFCC"/>
                  </a:solidFill>
                  <a:latin typeface="Arial"/>
                  <a:cs typeface="Arial"/>
                </a:rPr>
                <a:t>Matéria Ordinária: 4,9% !!!</a:t>
              </a:r>
              <a:endParaRPr lang="pt-BR" sz="1800" dirty="0">
                <a:solidFill>
                  <a:srgbClr val="FFFFCC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99902" y="3043880"/>
              <a:ext cx="18010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55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800" dirty="0" smtClean="0">
                  <a:solidFill>
                    <a:srgbClr val="FFFFCC"/>
                  </a:solidFill>
                  <a:latin typeface="Arial"/>
                  <a:cs typeface="Arial"/>
                </a:rPr>
                <a:t>Matéria Escura: </a:t>
              </a:r>
              <a:br>
                <a:rPr lang="pt-BR" sz="1800" dirty="0" smtClean="0">
                  <a:solidFill>
                    <a:srgbClr val="FFFFCC"/>
                  </a:solidFill>
                  <a:latin typeface="Arial"/>
                  <a:cs typeface="Arial"/>
                </a:rPr>
              </a:br>
              <a:r>
                <a:rPr lang="pt-BR" sz="1800" dirty="0" smtClean="0">
                  <a:solidFill>
                    <a:srgbClr val="FFFFCC"/>
                  </a:solidFill>
                  <a:latin typeface="Arial"/>
                  <a:cs typeface="Arial"/>
                </a:rPr>
                <a:t>26,8%</a:t>
              </a:r>
              <a:endParaRPr lang="pt-BR" sz="1800" dirty="0">
                <a:solidFill>
                  <a:srgbClr val="FFFFCC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32287" y="3023969"/>
              <a:ext cx="18544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155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Energia Escura: </a:t>
              </a:r>
              <a:br>
                <a:rPr lang="pt-BR" sz="1800" dirty="0" smtClean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pt-BR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68,3%</a:t>
              </a:r>
              <a:endParaRPr lang="pt-BR" sz="18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83568" y="5733256"/>
            <a:ext cx="185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"/>
                <a:cs typeface="Arial"/>
              </a:rPr>
              <a:t>©2013 PLANCK</a:t>
            </a:r>
            <a:endParaRPr lang="pt-BR" dirty="0">
              <a:latin typeface="Arial"/>
              <a:cs typeface="Arial"/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noFill/>
        </p:spPr>
        <p:txBody>
          <a:bodyPr/>
          <a:lstStyle/>
          <a:p>
            <a:r>
              <a:rPr lang="pt-PT" smtClean="0">
                <a:latin typeface="Arial"/>
                <a:cs typeface="Arial"/>
              </a:rPr>
              <a:t>LIP - Estágios de Verão 2018</a:t>
            </a:r>
            <a:endParaRPr lang="en-GB" dirty="0" smtClean="0">
              <a:latin typeface="Arial"/>
              <a:cs typeface="Arial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noFill/>
        </p:spPr>
        <p:txBody>
          <a:bodyPr/>
          <a:lstStyle/>
          <a:p>
            <a:fld id="{6987002D-27C7-F540-87C0-B237AFBDB42C}" type="slidenum">
              <a:rPr lang="en-GB" smtClean="0">
                <a:latin typeface="Arial"/>
                <a:cs typeface="Arial"/>
              </a:rPr>
              <a:pPr/>
              <a:t>12</a:t>
            </a:fld>
            <a:r>
              <a:rPr lang="bg-BG" b="0" dirty="0" smtClean="0">
                <a:latin typeface="Arial"/>
                <a:cs typeface="Arial"/>
              </a:rPr>
              <a:t>/42</a:t>
            </a:r>
            <a:endParaRPr lang="en-GB" b="0" dirty="0" smtClean="0">
              <a:latin typeface="Arial"/>
              <a:cs typeface="Arial"/>
            </a:endParaRPr>
          </a:p>
        </p:txBody>
      </p:sp>
      <p:sp>
        <p:nvSpPr>
          <p:cNvPr id="17" name="Date Placeholder 4"/>
          <p:cNvSpPr>
            <a:spLocks noGrp="1"/>
          </p:cNvSpPr>
          <p:nvPr>
            <p:ph type="dt" sz="quarter" idx="10"/>
          </p:nvPr>
        </p:nvSpPr>
        <p:spPr>
          <a:xfrm>
            <a:off x="609600" y="6324600"/>
            <a:ext cx="1905000" cy="457200"/>
          </a:xfrm>
          <a:noFill/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Ricardo Gonçalo</a:t>
            </a:r>
            <a:endParaRPr lang="pt-PT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19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/>
          <p:cNvSpPr>
            <a:spLocks noGrp="1" noChangeArrowheads="1"/>
          </p:cNvSpPr>
          <p:nvPr>
            <p:ph type="title"/>
          </p:nvPr>
        </p:nvSpPr>
        <p:spPr>
          <a:xfrm>
            <a:off x="404972" y="2413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…</a:t>
            </a:r>
            <a:r>
              <a:rPr lang="en-US" sz="36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Sim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36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há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muitas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perguntas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!!!</a:t>
            </a:r>
            <a:endParaRPr lang="en-US" sz="36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52136" y="1264919"/>
            <a:ext cx="8083867" cy="5093970"/>
          </a:xfrm>
          <a:prstGeom prst="rect">
            <a:avLst/>
          </a:prstGeom>
          <a:solidFill>
            <a:schemeClr val="bg2">
              <a:lumMod val="50000"/>
              <a:lumOff val="50000"/>
              <a:alpha val="50000"/>
            </a:schemeClr>
          </a:solidFill>
          <a:ln>
            <a:noFill/>
          </a:ln>
          <a:extLst/>
        </p:spPr>
        <p:txBody>
          <a:bodyPr lIns="91436" tIns="45716" rIns="91436" bIns="45716"/>
          <a:lstStyle/>
          <a:p>
            <a:pPr marL="342883" indent="-342883" defTabSz="822960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sz="2300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Matéria</a:t>
            </a:r>
            <a:r>
              <a:rPr lang="en-US" sz="23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e </a:t>
            </a:r>
            <a:r>
              <a:rPr lang="en-US" sz="2300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Energia</a:t>
            </a:r>
            <a:r>
              <a:rPr lang="en-US" sz="23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Escuras</a:t>
            </a:r>
            <a:r>
              <a:rPr lang="en-US" sz="23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! </a:t>
            </a:r>
          </a:p>
          <a:p>
            <a:pPr marL="342883" indent="-342883" defTabSz="822960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sz="2300" dirty="0" err="1" smtClean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Será</a:t>
            </a:r>
            <a:r>
              <a:rPr lang="en-US" sz="2300" dirty="0" smtClean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que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as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partículas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elementares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são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mesmo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elementares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?</a:t>
            </a:r>
          </a:p>
          <a:p>
            <a:pPr marL="342883" indent="-342883" defTabSz="822960" eaLnBrk="1" hangingPunct="1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sz="23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Onde</a:t>
            </a:r>
            <a:r>
              <a:rPr lang="en-US" sz="23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pára</a:t>
            </a:r>
            <a:r>
              <a:rPr lang="en-US" sz="23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a </a:t>
            </a:r>
            <a:r>
              <a:rPr lang="en-US" sz="23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Antimatéria</a:t>
            </a:r>
            <a:r>
              <a:rPr lang="en-US" sz="23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(</a:t>
            </a:r>
            <a:r>
              <a:rPr lang="en-US" sz="23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ou</a:t>
            </a:r>
            <a:r>
              <a:rPr lang="en-US" sz="23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a </a:t>
            </a:r>
            <a:r>
              <a:rPr lang="en-US" sz="23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Assimetria</a:t>
            </a:r>
            <a:r>
              <a:rPr lang="en-US" sz="23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M-</a:t>
            </a:r>
            <a:r>
              <a:rPr lang="en-US" sz="23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aM</a:t>
            </a:r>
            <a:r>
              <a:rPr lang="en-US" sz="23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?)</a:t>
            </a:r>
          </a:p>
          <a:p>
            <a:pPr marL="342883" indent="-342883" defTabSz="822960" eaLnBrk="1" hangingPunct="1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sz="2300" dirty="0" err="1" smtClean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Porquê</a:t>
            </a:r>
            <a:r>
              <a:rPr lang="en-US" sz="2300" dirty="0" smtClean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3 </a:t>
            </a:r>
            <a:r>
              <a:rPr lang="en-US" sz="2300" dirty="0" err="1" smtClean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famílias</a:t>
            </a:r>
            <a:r>
              <a:rPr lang="en-US" sz="2300" dirty="0" smtClean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?</a:t>
            </a:r>
            <a:endParaRPr lang="en-US" sz="2300" dirty="0">
              <a:solidFill>
                <a:srgbClr val="D9D9D9"/>
              </a:solidFill>
              <a:latin typeface="Arial"/>
              <a:ea typeface="ＭＳ Ｐゴシック" charset="0"/>
              <a:cs typeface="Arial"/>
              <a:sym typeface="Hoefler Text" charset="0"/>
            </a:endParaRPr>
          </a:p>
          <a:p>
            <a:pPr marL="342883" indent="-342883" defTabSz="822960" eaLnBrk="1" hangingPunct="1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sz="23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Porque</a:t>
            </a:r>
            <a:r>
              <a:rPr lang="en-US" sz="23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é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que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as 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massas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das 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partículas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elementares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são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o 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que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são</a:t>
            </a:r>
            <a:r>
              <a:rPr lang="en-US" sz="23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?</a:t>
            </a:r>
            <a:endParaRPr lang="en-US" sz="2300" dirty="0">
              <a:solidFill>
                <a:srgbClr val="FFFFFF"/>
              </a:solidFill>
              <a:latin typeface="Arial"/>
              <a:ea typeface="ＭＳ Ｐゴシック" charset="0"/>
              <a:cs typeface="Arial"/>
              <a:sym typeface="Hoefler Text" charset="0"/>
            </a:endParaRPr>
          </a:p>
          <a:p>
            <a:pPr marL="342883" indent="-342883" defTabSz="822960" eaLnBrk="1" hangingPunct="1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Porque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é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que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os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neutrinos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são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muito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mais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leves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do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que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os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leptões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carregados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e </a:t>
            </a:r>
            <a:r>
              <a:rPr lang="en-US" sz="2300" dirty="0" err="1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os</a:t>
            </a:r>
            <a:r>
              <a:rPr lang="en-US" sz="2300" dirty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smtClean="0">
                <a:solidFill>
                  <a:srgbClr val="D9D9D9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quarks?</a:t>
            </a:r>
            <a:endParaRPr lang="en-US" sz="2300" dirty="0">
              <a:solidFill>
                <a:srgbClr val="D9D9D9"/>
              </a:solidFill>
              <a:latin typeface="Arial"/>
              <a:ea typeface="ＭＳ Ｐゴシック" charset="0"/>
              <a:cs typeface="Arial"/>
              <a:sym typeface="Hoefler Text" charset="0"/>
            </a:endParaRPr>
          </a:p>
          <a:p>
            <a:pPr marL="342883" indent="-342883" defTabSz="822960" eaLnBrk="1" hangingPunct="1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Será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que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as 3 (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ou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4) 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forças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se 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unificam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a 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alguma</a:t>
            </a:r>
            <a:r>
              <a:rPr lang="en-US" sz="23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escala</a:t>
            </a:r>
            <a:r>
              <a:rPr lang="en-US" sz="23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Hoefler Text" charset="0"/>
              </a:rPr>
              <a:t>?</a:t>
            </a:r>
            <a:endParaRPr lang="en-US" sz="2300" dirty="0">
              <a:solidFill>
                <a:srgbClr val="FFFFFF"/>
              </a:solidFill>
              <a:latin typeface="Arial"/>
              <a:ea typeface="ＭＳ Ｐゴシック" charset="0"/>
              <a:cs typeface="Arial"/>
              <a:sym typeface="Hoefler Text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213149" y="6324600"/>
            <a:ext cx="1905000" cy="4572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6987002D-27C7-F540-87C0-B237AFBDB42C}" type="slidenum">
              <a:rPr lang="en-GB" smtClean="0">
                <a:solidFill>
                  <a:srgbClr val="FFFFCC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r>
              <a:rPr lang="bg-BG" dirty="0" smtClean="0">
                <a:solidFill>
                  <a:srgbClr val="FFFFCC"/>
                </a:solidFill>
                <a:latin typeface="Arial"/>
                <a:cs typeface="Arial"/>
              </a:rPr>
              <a:t>/42</a:t>
            </a:r>
            <a:endParaRPr lang="en-GB" dirty="0" smtClean="0">
              <a:solidFill>
                <a:srgbClr val="FFFFCC"/>
              </a:solidFill>
              <a:latin typeface="Arial"/>
              <a:cs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srgbClr val="FFFFFF"/>
                </a:solidFill>
              </a:rPr>
              <a:t>LIP - Estágios de Verão 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83E99-D7FB-ED41-84B5-51E22A653AE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7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14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" y="0"/>
            <a:ext cx="5248468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116616" y="404664"/>
            <a:ext cx="2671616" cy="2566286"/>
            <a:chOff x="197396" y="1175994"/>
            <a:chExt cx="2671616" cy="2566286"/>
          </a:xfrm>
        </p:grpSpPr>
        <p:sp>
          <p:nvSpPr>
            <p:cNvPr id="11" name="Cloud Callout 10"/>
            <p:cNvSpPr/>
            <p:nvPr/>
          </p:nvSpPr>
          <p:spPr>
            <a:xfrm flipH="1">
              <a:off x="197396" y="1175994"/>
              <a:ext cx="2671616" cy="2566286"/>
            </a:xfrm>
            <a:prstGeom prst="cloudCallout">
              <a:avLst>
                <a:gd name="adj1" fmla="val 42793"/>
                <a:gd name="adj2" fmla="val 61828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1254172">
              <a:off x="595631" y="1632495"/>
              <a:ext cx="1942768" cy="1600919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5" b="99732" l="264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75496" y="2970950"/>
            <a:ext cx="3355578" cy="3887050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 rot="452577">
            <a:off x="5101692" y="70917"/>
            <a:ext cx="1382364" cy="2775303"/>
          </a:xfrm>
          <a:custGeom>
            <a:avLst/>
            <a:gdLst>
              <a:gd name="connsiteX0" fmla="*/ 0 w 335965"/>
              <a:gd name="connsiteY0" fmla="*/ 0 h 1577989"/>
              <a:gd name="connsiteX1" fmla="*/ 327087 w 335965"/>
              <a:gd name="connsiteY1" fmla="*/ 692776 h 1577989"/>
              <a:gd name="connsiteX2" fmla="*/ 250125 w 335965"/>
              <a:gd name="connsiteY2" fmla="*/ 1577989 h 1577989"/>
              <a:gd name="connsiteX3" fmla="*/ 250125 w 335965"/>
              <a:gd name="connsiteY3" fmla="*/ 1577989 h 157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65" h="1577989">
                <a:moveTo>
                  <a:pt x="0" y="0"/>
                </a:moveTo>
                <a:cubicBezTo>
                  <a:pt x="142700" y="214889"/>
                  <a:pt x="285400" y="429778"/>
                  <a:pt x="327087" y="692776"/>
                </a:cubicBezTo>
                <a:cubicBezTo>
                  <a:pt x="368774" y="955774"/>
                  <a:pt x="250125" y="1577989"/>
                  <a:pt x="250125" y="1577989"/>
                </a:cubicBezTo>
                <a:lnTo>
                  <a:pt x="250125" y="1577989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Freeform 23"/>
          <p:cNvSpPr/>
          <p:nvPr/>
        </p:nvSpPr>
        <p:spPr>
          <a:xfrm rot="20206097">
            <a:off x="5194908" y="5263800"/>
            <a:ext cx="586091" cy="1594200"/>
          </a:xfrm>
          <a:custGeom>
            <a:avLst/>
            <a:gdLst>
              <a:gd name="connsiteX0" fmla="*/ 0 w 586091"/>
              <a:gd name="connsiteY0" fmla="*/ 1558746 h 1558746"/>
              <a:gd name="connsiteX1" fmla="*/ 577212 w 586091"/>
              <a:gd name="connsiteY1" fmla="*/ 981432 h 1558746"/>
              <a:gd name="connsiteX2" fmla="*/ 365568 w 586091"/>
              <a:gd name="connsiteY2" fmla="*/ 0 h 1558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6091" h="1558746">
                <a:moveTo>
                  <a:pt x="0" y="1558746"/>
                </a:moveTo>
                <a:cubicBezTo>
                  <a:pt x="258142" y="1399984"/>
                  <a:pt x="516284" y="1241223"/>
                  <a:pt x="577212" y="981432"/>
                </a:cubicBezTo>
                <a:cubicBezTo>
                  <a:pt x="638140" y="721641"/>
                  <a:pt x="365568" y="0"/>
                  <a:pt x="365568" y="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Freeform 25"/>
          <p:cNvSpPr/>
          <p:nvPr/>
        </p:nvSpPr>
        <p:spPr>
          <a:xfrm>
            <a:off x="5364088" y="2619512"/>
            <a:ext cx="827700" cy="2825712"/>
          </a:xfrm>
          <a:custGeom>
            <a:avLst/>
            <a:gdLst>
              <a:gd name="connsiteX0" fmla="*/ 0 w 682318"/>
              <a:gd name="connsiteY0" fmla="*/ 1347064 h 1347064"/>
              <a:gd name="connsiteX1" fmla="*/ 673414 w 682318"/>
              <a:gd name="connsiteY1" fmla="*/ 788994 h 1347064"/>
              <a:gd name="connsiteX2" fmla="*/ 404049 w 682318"/>
              <a:gd name="connsiteY2" fmla="*/ 0 h 13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318" h="1347064">
                <a:moveTo>
                  <a:pt x="0" y="1347064"/>
                </a:moveTo>
                <a:cubicBezTo>
                  <a:pt x="303036" y="1180284"/>
                  <a:pt x="606073" y="1013505"/>
                  <a:pt x="673414" y="788994"/>
                </a:cubicBezTo>
                <a:cubicBezTo>
                  <a:pt x="740756" y="564483"/>
                  <a:pt x="404049" y="0"/>
                  <a:pt x="404049" y="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Oval 26"/>
          <p:cNvSpPr/>
          <p:nvPr/>
        </p:nvSpPr>
        <p:spPr>
          <a:xfrm>
            <a:off x="8127634" y="2996952"/>
            <a:ext cx="116774" cy="143574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Oval 27"/>
          <p:cNvSpPr/>
          <p:nvPr/>
        </p:nvSpPr>
        <p:spPr>
          <a:xfrm>
            <a:off x="7740352" y="2685420"/>
            <a:ext cx="324561" cy="31153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Oval 28"/>
          <p:cNvSpPr/>
          <p:nvPr/>
        </p:nvSpPr>
        <p:spPr>
          <a:xfrm>
            <a:off x="6300192" y="1988840"/>
            <a:ext cx="864096" cy="74133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Oval 29"/>
          <p:cNvSpPr/>
          <p:nvPr/>
        </p:nvSpPr>
        <p:spPr>
          <a:xfrm>
            <a:off x="7199767" y="2348880"/>
            <a:ext cx="468577" cy="46393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42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92696"/>
            <a:ext cx="7620000" cy="53467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LIP - Estágios de Verão 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692696"/>
            <a:ext cx="76200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1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8" b="70051" l="22000" r="73455">
                        <a14:foregroundMark x1="69909" y1="48072" x2="69909" y2="48072"/>
                        <a14:foregroundMark x1="71818" y1="55141" x2="71818" y2="55141"/>
                        <a14:foregroundMark x1="71364" y1="59383" x2="71364" y2="59383"/>
                        <a14:foregroundMark x1="28000" y1="60026" x2="28000" y2="60026"/>
                        <a14:foregroundMark x1="24727" y1="52057" x2="24818" y2="60411"/>
                        <a14:foregroundMark x1="27091" y1="55398" x2="27091" y2="55398"/>
                        <a14:foregroundMark x1="34455" y1="42674" x2="34455" y2="42674"/>
                        <a14:foregroundMark x1="36364" y1="42288" x2="36364" y2="42288"/>
                        <a14:foregroundMark x1="34182" y1="41645" x2="37818" y2="40103"/>
                        <a14:foregroundMark x1="32273" y1="42674" x2="32273" y2="42674"/>
                        <a14:foregroundMark x1="35091" y1="24165" x2="35091" y2="24165"/>
                        <a14:foregroundMark x1="34455" y1="26478" x2="34455" y2="26478"/>
                        <a14:foregroundMark x1="34909" y1="27892" x2="34909" y2="27892"/>
                        <a14:foregroundMark x1="36000" y1="30848" x2="36000" y2="30848"/>
                        <a14:foregroundMark x1="36273" y1="31362" x2="36273" y2="31362"/>
                      </a14:backgroundRemoval>
                    </a14:imgEffect>
                  </a14:imgLayer>
                </a14:imgProps>
              </a:ext>
            </a:extLst>
          </a:blip>
          <a:srcRect l="25635" r="29341" b="38364"/>
          <a:stretch/>
        </p:blipFill>
        <p:spPr>
          <a:xfrm flipH="1">
            <a:off x="4527728" y="2419761"/>
            <a:ext cx="4616271" cy="44696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7156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O </a:t>
            </a:r>
            <a:r>
              <a:rPr lang="en-GB" dirty="0" err="1" smtClean="0"/>
              <a:t>Bos</a:t>
            </a:r>
            <a:r>
              <a:rPr lang="en-GB" dirty="0" err="1" smtClean="0"/>
              <a:t>ão</a:t>
            </a:r>
            <a:r>
              <a:rPr lang="en-GB" dirty="0" smtClean="0"/>
              <a:t> de</a:t>
            </a:r>
            <a:r>
              <a:rPr lang="en-GB" dirty="0" smtClean="0"/>
              <a:t> </a:t>
            </a:r>
            <a:r>
              <a:rPr lang="en-GB" dirty="0" smtClean="0"/>
              <a:t>Higgs </a:t>
            </a:r>
            <a:r>
              <a:rPr lang="en-GB" dirty="0" smtClean="0"/>
              <a:t>e o LHC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LIP - Estágios de Verão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1914562"/>
            <a:ext cx="3660401" cy="4974818"/>
            <a:chOff x="-1" y="1914562"/>
            <a:chExt cx="3660401" cy="49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99" b="99666" l="0" r="100000">
                          <a14:foregroundMark x1="41818" y1="89130" x2="41818" y2="89130"/>
                          <a14:foregroundMark x1="14318" y1="78930" x2="90227" y2="93980"/>
                          <a14:foregroundMark x1="14318" y1="73077" x2="5682" y2="96321"/>
                          <a14:foregroundMark x1="94318" y1="63545" x2="94318" y2="63545"/>
                          <a14:foregroundMark x1="96364" y1="81271" x2="96364" y2="81271"/>
                          <a14:foregroundMark x1="95455" y1="65886" x2="95455" y2="65886"/>
                          <a14:foregroundMark x1="52500" y1="42140" x2="52500" y2="42140"/>
                          <a14:foregroundMark x1="55227" y1="47826" x2="55227" y2="47826"/>
                          <a14:foregroundMark x1="54773" y1="48829" x2="54773" y2="48829"/>
                          <a14:foregroundMark x1="54545" y1="50000" x2="54545" y2="50000"/>
                          <a14:foregroundMark x1="70227" y1="60368" x2="70227" y2="60368"/>
                          <a14:foregroundMark x1="53636" y1="38462" x2="53636" y2="38462"/>
                          <a14:foregroundMark x1="54318" y1="39298" x2="54318" y2="39298"/>
                          <a14:backgroundMark x1="5000" y1="61371" x2="5000" y2="61371"/>
                          <a14:backgroundMark x1="11818" y1="62542" x2="11818" y2="62542"/>
                          <a14:backgroundMark x1="91818" y1="57692" x2="59091" y2="11371"/>
                          <a14:backgroundMark x1="58636" y1="51338" x2="58636" y2="51338"/>
                          <a14:backgroundMark x1="56364" y1="46823" x2="57500" y2="56522"/>
                          <a14:backgroundMark x1="13409" y1="12207" x2="13409" y2="12207"/>
                          <a14:backgroundMark x1="12273" y1="14883" x2="12273" y2="14883"/>
                          <a14:backgroundMark x1="12273" y1="17726" x2="12273" y2="17726"/>
                          <a14:backgroundMark x1="55455" y1="32441" x2="55455" y2="32441"/>
                          <a14:backgroundMark x1="55682" y1="41472" x2="55682" y2="41472"/>
                          <a14:backgroundMark x1="55227" y1="50669" x2="55227" y2="50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914562"/>
              <a:ext cx="3660401" cy="4974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5355711"/>
              <a:ext cx="3145692" cy="380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Robert </a:t>
              </a:r>
              <a:r>
                <a:rPr lang="pt-PT" dirty="0" err="1" smtClean="0"/>
                <a:t>Brout</a:t>
              </a:r>
              <a:r>
                <a:rPr lang="pt-PT" dirty="0" smtClean="0"/>
                <a:t> (1928 – 2011)</a:t>
              </a:r>
              <a:endParaRPr lang="pt-PT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266" r="100000">
                        <a14:foregroundMark x1="61719" y1="96240" x2="62422" y2="93733"/>
                      </a14:backgroundRemoval>
                    </a14:imgEffect>
                  </a14:imgLayer>
                </a14:imgProps>
              </a:ext>
            </a:extLst>
          </a:blip>
          <a:srcRect l="26739"/>
          <a:stretch/>
        </p:blipFill>
        <p:spPr>
          <a:xfrm>
            <a:off x="1543540" y="2298700"/>
            <a:ext cx="5954671" cy="455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5986895"/>
            <a:ext cx="2459892" cy="380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Peter </a:t>
            </a:r>
            <a:r>
              <a:rPr lang="pt-PT" dirty="0" err="1" smtClean="0"/>
              <a:t>Higgs</a:t>
            </a:r>
            <a:r>
              <a:rPr lang="pt-PT" dirty="0" smtClean="0"/>
              <a:t> (b. 1929)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7021990" y="5759150"/>
            <a:ext cx="189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FFFFFF"/>
                </a:solidFill>
              </a:rPr>
              <a:t>François </a:t>
            </a:r>
            <a:r>
              <a:rPr lang="pt-PT" dirty="0" err="1" smtClean="0">
                <a:solidFill>
                  <a:srgbClr val="FFFFFF"/>
                </a:solidFill>
              </a:rPr>
              <a:t>Englert</a:t>
            </a:r>
            <a:r>
              <a:rPr lang="pt-PT" dirty="0" smtClean="0">
                <a:solidFill>
                  <a:srgbClr val="FFFFFF"/>
                </a:solidFill>
              </a:rPr>
              <a:t> (b. 1932)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36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smtClean="0"/>
              <a:t>no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0999"/>
            <a:ext cx="8568952" cy="2262982"/>
          </a:xfrm>
        </p:spPr>
        <p:txBody>
          <a:bodyPr>
            <a:normAutofit fontScale="85000" lnSpcReduction="20000"/>
          </a:bodyPr>
          <a:lstStyle/>
          <a:p>
            <a:r>
              <a:rPr lang="pt-PT" dirty="0" smtClean="0"/>
              <a:t>Diferentes modos de produç</a:t>
            </a:r>
            <a:r>
              <a:rPr lang="pt-PT" dirty="0" smtClean="0"/>
              <a:t>ão e decaimento</a:t>
            </a:r>
            <a:endParaRPr lang="pt-PT" dirty="0" smtClean="0"/>
          </a:p>
          <a:p>
            <a:pPr lvl="1"/>
            <a:r>
              <a:rPr lang="pt-PT" dirty="0" smtClean="0"/>
              <a:t>Secç</a:t>
            </a:r>
            <a:r>
              <a:rPr lang="pt-PT" dirty="0" smtClean="0"/>
              <a:t>ões eficazes e </a:t>
            </a:r>
            <a:r>
              <a:rPr lang="pt-PT" dirty="0" err="1" smtClean="0"/>
              <a:t>branching</a:t>
            </a:r>
            <a:r>
              <a:rPr lang="pt-PT" dirty="0" smtClean="0"/>
              <a:t> ratios (BR) </a:t>
            </a:r>
            <a:r>
              <a:rPr lang="pt-PT" dirty="0" smtClean="0"/>
              <a:t>diferentes de 3 ordens de grandeza!</a:t>
            </a:r>
            <a:endParaRPr lang="pt-PT" dirty="0"/>
          </a:p>
          <a:p>
            <a:pPr lvl="1"/>
            <a:r>
              <a:rPr lang="pt-PT" dirty="0" smtClean="0"/>
              <a:t>Alguns canais muito limpos mas com BR pequeno </a:t>
            </a:r>
            <a:r>
              <a:rPr lang="pt-PT" dirty="0"/>
              <a:t>(</a:t>
            </a:r>
            <a:r>
              <a:rPr lang="pt-PT" dirty="0" err="1"/>
              <a:t>γγ</a:t>
            </a:r>
            <a:r>
              <a:rPr lang="pt-PT" dirty="0"/>
              <a:t>, 4l</a:t>
            </a:r>
            <a:r>
              <a:rPr lang="pt-PT" dirty="0" smtClean="0"/>
              <a:t>)</a:t>
            </a:r>
          </a:p>
          <a:p>
            <a:pPr lvl="1"/>
            <a:r>
              <a:rPr lang="pt-PT" dirty="0" smtClean="0"/>
              <a:t>Outros dif</a:t>
            </a:r>
            <a:r>
              <a:rPr lang="pt-PT" dirty="0" smtClean="0"/>
              <a:t>íceis de isolar mas com </a:t>
            </a:r>
            <a:r>
              <a:rPr lang="pt-PT" dirty="0" smtClean="0"/>
              <a:t>alta </a:t>
            </a:r>
            <a:r>
              <a:rPr lang="pt-PT" dirty="0" smtClean="0"/>
              <a:t>taxa de contagem </a:t>
            </a:r>
            <a:r>
              <a:rPr lang="pt-PT" dirty="0" smtClean="0"/>
              <a:t>(WW</a:t>
            </a:r>
            <a:r>
              <a:rPr lang="pt-PT" dirty="0"/>
              <a:t>, </a:t>
            </a:r>
            <a:r>
              <a:rPr lang="pt-PT" dirty="0" err="1"/>
              <a:t>ττ</a:t>
            </a:r>
            <a:r>
              <a:rPr lang="pt-PT" dirty="0"/>
              <a:t>, </a:t>
            </a:r>
            <a:r>
              <a:rPr lang="pt-PT" dirty="0" err="1"/>
              <a:t>bb</a:t>
            </a:r>
            <a:r>
              <a:rPr lang="pt-PT" dirty="0"/>
              <a:t>,.</a:t>
            </a:r>
            <a:r>
              <a:rPr lang="pt-PT" dirty="0" smtClean="0"/>
              <a:t>..</a:t>
            </a:r>
            <a:r>
              <a:rPr lang="pt-PT" dirty="0" smtClean="0"/>
              <a:t>)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" y="3323980"/>
            <a:ext cx="5624857" cy="2985340"/>
          </a:xfrm>
          <a:prstGeom prst="rect">
            <a:avLst/>
          </a:prstGeom>
        </p:spPr>
      </p:pic>
      <p:pic>
        <p:nvPicPr>
          <p:cNvPr id="7" name="Picture 6" descr="Plot_Escan_H125_new_sq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1525" y="3234877"/>
            <a:ext cx="3295951" cy="34289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62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04248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3164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88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32"/>
    </mc:Choice>
    <mc:Fallback xmlns="">
      <p:transition xmlns:p14="http://schemas.microsoft.com/office/powerpoint/2010/main" spd="slow" advTm="589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36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smtClean="0"/>
              <a:t>no </a:t>
            </a:r>
            <a:r>
              <a:rPr lang="pt-PT" dirty="0" smtClean="0"/>
              <a:t>LHC</a:t>
            </a:r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323017"/>
            <a:ext cx="3092613" cy="3356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970" y="5074196"/>
            <a:ext cx="2586217" cy="158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230" y="3429000"/>
            <a:ext cx="2563957" cy="1571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429000"/>
            <a:ext cx="2520280" cy="1544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5074196"/>
            <a:ext cx="2539425" cy="15563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428999"/>
            <a:ext cx="2706702" cy="3201518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18</a:t>
            </a:fld>
            <a:endParaRPr lang="pt-PT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51520" y="1060999"/>
            <a:ext cx="8568952" cy="2262982"/>
          </a:xfrm>
        </p:spPr>
        <p:txBody>
          <a:bodyPr>
            <a:normAutofit fontScale="85000" lnSpcReduction="20000"/>
          </a:bodyPr>
          <a:lstStyle/>
          <a:p>
            <a:r>
              <a:rPr lang="pt-PT" dirty="0" smtClean="0"/>
              <a:t>Diferentes modos de produç</a:t>
            </a:r>
            <a:r>
              <a:rPr lang="pt-PT" dirty="0" smtClean="0"/>
              <a:t>ão e decaimento</a:t>
            </a:r>
            <a:endParaRPr lang="pt-PT" dirty="0" smtClean="0"/>
          </a:p>
          <a:p>
            <a:pPr lvl="1"/>
            <a:r>
              <a:rPr lang="pt-PT" dirty="0" smtClean="0"/>
              <a:t>Secç</a:t>
            </a:r>
            <a:r>
              <a:rPr lang="pt-PT" dirty="0" smtClean="0"/>
              <a:t>ões eficazes e </a:t>
            </a:r>
            <a:r>
              <a:rPr lang="pt-PT" dirty="0" err="1" smtClean="0"/>
              <a:t>branching</a:t>
            </a:r>
            <a:r>
              <a:rPr lang="pt-PT" dirty="0" smtClean="0"/>
              <a:t> ratios (BR) </a:t>
            </a:r>
            <a:r>
              <a:rPr lang="pt-PT" dirty="0" smtClean="0"/>
              <a:t>diferentes de 3 ordens de grandeza!</a:t>
            </a:r>
            <a:endParaRPr lang="pt-PT" dirty="0"/>
          </a:p>
          <a:p>
            <a:pPr lvl="1"/>
            <a:r>
              <a:rPr lang="pt-PT" dirty="0" smtClean="0"/>
              <a:t>Alguns canais muito limpos mas com BR pequeno </a:t>
            </a:r>
            <a:r>
              <a:rPr lang="pt-PT" dirty="0"/>
              <a:t>(</a:t>
            </a:r>
            <a:r>
              <a:rPr lang="pt-PT" dirty="0" err="1"/>
              <a:t>γγ</a:t>
            </a:r>
            <a:r>
              <a:rPr lang="pt-PT" dirty="0"/>
              <a:t>, 4l</a:t>
            </a:r>
            <a:r>
              <a:rPr lang="pt-PT" dirty="0" smtClean="0"/>
              <a:t>)</a:t>
            </a:r>
          </a:p>
          <a:p>
            <a:pPr lvl="1"/>
            <a:r>
              <a:rPr lang="pt-PT" dirty="0" smtClean="0"/>
              <a:t>Outros dif</a:t>
            </a:r>
            <a:r>
              <a:rPr lang="pt-PT" dirty="0" smtClean="0"/>
              <a:t>íceis de isolar mas com </a:t>
            </a:r>
            <a:r>
              <a:rPr lang="pt-PT" dirty="0" smtClean="0"/>
              <a:t>alta </a:t>
            </a:r>
            <a:r>
              <a:rPr lang="pt-PT" dirty="0" smtClean="0"/>
              <a:t>taxa de contagem </a:t>
            </a:r>
            <a:r>
              <a:rPr lang="pt-PT" dirty="0" smtClean="0"/>
              <a:t>(WW</a:t>
            </a:r>
            <a:r>
              <a:rPr lang="pt-PT" dirty="0"/>
              <a:t>, </a:t>
            </a:r>
            <a:r>
              <a:rPr lang="pt-PT" dirty="0" err="1"/>
              <a:t>ττ</a:t>
            </a:r>
            <a:r>
              <a:rPr lang="pt-PT" dirty="0"/>
              <a:t>, </a:t>
            </a:r>
            <a:r>
              <a:rPr lang="pt-PT" dirty="0" err="1"/>
              <a:t>bb</a:t>
            </a:r>
            <a:r>
              <a:rPr lang="pt-PT" dirty="0"/>
              <a:t>,.</a:t>
            </a:r>
            <a:r>
              <a:rPr lang="pt-PT" dirty="0" smtClean="0"/>
              <a:t>..</a:t>
            </a:r>
            <a:r>
              <a:rPr lang="pt-PT" dirty="0" smtClean="0"/>
              <a:t>)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906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28"/>
    </mc:Choice>
    <mc:Fallback xmlns="">
      <p:transition xmlns:p14="http://schemas.microsoft.com/office/powerpoint/2010/main" spd="slow" advTm="4662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3116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teste</a:t>
            </a:r>
            <a:r>
              <a:rPr lang="en-US" dirty="0" smtClean="0"/>
              <a:t>: </a:t>
            </a:r>
            <a:r>
              <a:rPr lang="en-US" dirty="0" err="1" smtClean="0"/>
              <a:t>vemos</a:t>
            </a:r>
            <a:r>
              <a:rPr lang="en-US" dirty="0" smtClean="0"/>
              <a:t> a </a:t>
            </a:r>
            <a:r>
              <a:rPr lang="en-US" dirty="0" err="1" smtClean="0"/>
              <a:t>mesma</a:t>
            </a:r>
            <a:r>
              <a:rPr lang="en-US" dirty="0" smtClean="0"/>
              <a:t> </a:t>
            </a:r>
            <a:r>
              <a:rPr lang="en-US" dirty="0" err="1" smtClean="0"/>
              <a:t>part</a:t>
            </a:r>
            <a:r>
              <a:rPr lang="en-US" dirty="0" err="1" smtClean="0"/>
              <a:t>ícula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LIP - Estágios de Verão 2018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19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434930" y="1044086"/>
            <a:ext cx="4002705" cy="4074862"/>
            <a:chOff x="4990552" y="1007372"/>
            <a:chExt cx="4002705" cy="4074862"/>
          </a:xfrm>
        </p:grpSpPr>
        <p:grpSp>
          <p:nvGrpSpPr>
            <p:cNvPr id="9" name="Group 8"/>
            <p:cNvGrpSpPr/>
            <p:nvPr/>
          </p:nvGrpSpPr>
          <p:grpSpPr>
            <a:xfrm>
              <a:off x="4990552" y="1205802"/>
              <a:ext cx="3749669" cy="3876432"/>
              <a:chOff x="4990552" y="1549678"/>
              <a:chExt cx="3749669" cy="38764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552" y="1808704"/>
                <a:ext cx="3749669" cy="36174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298452" y="1549678"/>
                <a:ext cx="3091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 smtClean="0"/>
                  <a:t>ATLAS: arXiv:1307.1427</a:t>
                </a:r>
                <a:endParaRPr lang="en-US" dirty="0"/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3200501"/>
                </p:ext>
              </p:extLst>
            </p:nvPr>
          </p:nvGraphicFramePr>
          <p:xfrm>
            <a:off x="8028335" y="1007372"/>
            <a:ext cx="964922" cy="575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7" name="Equation" r:id="rId5" imgW="723900" imgH="431800" progId="Equation.3">
                    <p:embed/>
                  </p:oleObj>
                </mc:Choice>
                <mc:Fallback>
                  <p:oleObj name="Equation" r:id="rId5" imgW="723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028335" y="1007372"/>
                          <a:ext cx="964922" cy="575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 descr="evolution_mas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21" y="1044085"/>
            <a:ext cx="4799475" cy="440113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3528" y="5661743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ATLAS+CMS (Run 1):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H</a:t>
            </a:r>
            <a:r>
              <a:rPr lang="en-US" sz="2400" dirty="0"/>
              <a:t>=125.09±0.21 (stat)±0.11 (</a:t>
            </a:r>
            <a:r>
              <a:rPr lang="en-US" sz="2400" dirty="0" err="1"/>
              <a:t>syst</a:t>
            </a:r>
            <a:r>
              <a:rPr lang="en-US" sz="2400" dirty="0"/>
              <a:t>)  </a:t>
            </a:r>
            <a:r>
              <a:rPr lang="en-US" sz="2400" dirty="0" err="1" smtClean="0"/>
              <a:t>GeV</a:t>
            </a:r>
            <a:endParaRPr lang="en-US" sz="2400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492358"/>
            <a:ext cx="2297651" cy="2065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1128382"/>
            <a:ext cx="2297651" cy="2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7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243"/>
            <a:ext cx="4158881" cy="56976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816" y="64834"/>
            <a:ext cx="3826768" cy="1143000"/>
          </a:xfrm>
        </p:spPr>
        <p:txBody>
          <a:bodyPr/>
          <a:lstStyle/>
          <a:p>
            <a:r>
              <a:rPr lang="pt-PT" dirty="0" smtClean="0"/>
              <a:t>Sumário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207834"/>
            <a:ext cx="5148064" cy="4093374"/>
          </a:xfrm>
          <a:solidFill>
            <a:srgbClr val="FFFFFF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PT" dirty="0" smtClean="0">
                <a:solidFill>
                  <a:srgbClr val="000000"/>
                </a:solidFill>
              </a:rPr>
              <a:t>Nova física: demasiadas possibilidades... Vou antes falar do que me apetece</a:t>
            </a:r>
          </a:p>
          <a:p>
            <a:pPr marL="0" indent="0">
              <a:buNone/>
            </a:pPr>
            <a:endParaRPr lang="pt-PT" dirty="0" smtClean="0">
              <a:solidFill>
                <a:srgbClr val="000000"/>
              </a:solidFill>
            </a:endParaRP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Necessidade de nova física para além do Modelo Padrão (BSM na sigla inglesa</a:t>
            </a:r>
            <a:r>
              <a:rPr lang="pt-PT" dirty="0" smtClean="0">
                <a:solidFill>
                  <a:srgbClr val="000000"/>
                </a:solidFill>
              </a:rPr>
              <a:t>)</a:t>
            </a:r>
            <a:endParaRPr lang="pt-PT" dirty="0" smtClean="0">
              <a:solidFill>
                <a:srgbClr val="000000"/>
              </a:solidFill>
            </a:endParaRPr>
          </a:p>
          <a:p>
            <a:pPr lvl="1"/>
            <a:endParaRPr lang="pt-PT" dirty="0" smtClean="0">
              <a:solidFill>
                <a:srgbClr val="000000"/>
              </a:solidFill>
            </a:endParaRP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O bosão de </a:t>
            </a:r>
            <a:r>
              <a:rPr lang="pt-PT" dirty="0" err="1" smtClean="0">
                <a:solidFill>
                  <a:srgbClr val="000000"/>
                </a:solidFill>
              </a:rPr>
              <a:t>Higgs</a:t>
            </a:r>
            <a:r>
              <a:rPr lang="pt-PT" dirty="0" smtClean="0">
                <a:solidFill>
                  <a:srgbClr val="000000"/>
                </a:solidFill>
              </a:rPr>
              <a:t> como ferramenta para procurar nova física</a:t>
            </a:r>
          </a:p>
          <a:p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</a:t>
            </a:fld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4499992" y="5733256"/>
            <a:ext cx="41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/>
              <a:t>Nota: outras procuras de nova física na palestra do Michele </a:t>
            </a:r>
            <a:r>
              <a:rPr lang="pt-PT" dirty="0" err="1" smtClean="0"/>
              <a:t>Gallinaro</a:t>
            </a:r>
            <a:r>
              <a:rPr lang="pt-PT" dirty="0" smtClean="0"/>
              <a:t> (terça feira)</a:t>
            </a:r>
          </a:p>
        </p:txBody>
      </p:sp>
    </p:spTree>
    <p:extLst>
      <p:ext uri="{BB962C8B-B14F-4D97-AF65-F5344CB8AC3E}">
        <p14:creationId xmlns:p14="http://schemas.microsoft.com/office/powerpoint/2010/main" val="116522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xmlns:p14="http://schemas.microsoft.com/office/powerpoint/2010/main" spd="slow" advTm="958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pt-PT" dirty="0" err="1" smtClean="0"/>
              <a:t>Run</a:t>
            </a:r>
            <a:r>
              <a:rPr lang="pt-PT" dirty="0" smtClean="0"/>
              <a:t> 2: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3"/>
            <a:ext cx="5904656" cy="2578601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smtClean="0"/>
              <a:t>CMS </a:t>
            </a:r>
            <a:r>
              <a:rPr lang="el-GR" dirty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pt-PT" dirty="0"/>
              <a:t>	</a:t>
            </a:r>
            <a:r>
              <a:rPr lang="pt-PT" dirty="0" err="1" smtClean="0">
                <a:solidFill>
                  <a:srgbClr val="FF0000"/>
                </a:solidFill>
              </a:rPr>
              <a:t>m</a:t>
            </a:r>
            <a:r>
              <a:rPr lang="pt-PT" baseline="-25000" dirty="0" err="1" smtClean="0">
                <a:solidFill>
                  <a:srgbClr val="FF0000"/>
                </a:solidFill>
              </a:rPr>
              <a:t>H</a:t>
            </a:r>
            <a:r>
              <a:rPr lang="el-GR" baseline="30000" dirty="0" smtClean="0">
                <a:solidFill>
                  <a:srgbClr val="FF0000"/>
                </a:solidFill>
              </a:rPr>
              <a:t>ZZ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pt-PT" dirty="0">
                <a:solidFill>
                  <a:srgbClr val="FF0000"/>
                </a:solidFill>
              </a:rPr>
              <a:t>= 125.26 ± 0.20 (</a:t>
            </a:r>
            <a:r>
              <a:rPr lang="pt-PT" dirty="0" err="1">
                <a:solidFill>
                  <a:srgbClr val="FF0000"/>
                </a:solidFill>
              </a:rPr>
              <a:t>stat</a:t>
            </a:r>
            <a:r>
              <a:rPr lang="pt-PT" dirty="0">
                <a:solidFill>
                  <a:srgbClr val="FF0000"/>
                </a:solidFill>
              </a:rPr>
              <a:t>) ± 0.08 (</a:t>
            </a:r>
            <a:r>
              <a:rPr lang="pt-PT" dirty="0" err="1">
                <a:solidFill>
                  <a:srgbClr val="FF0000"/>
                </a:solidFill>
              </a:rPr>
              <a:t>syst</a:t>
            </a:r>
            <a:r>
              <a:rPr lang="pt-PT" dirty="0">
                <a:solidFill>
                  <a:srgbClr val="FF0000"/>
                </a:solidFill>
              </a:rPr>
              <a:t>) </a:t>
            </a:r>
            <a:r>
              <a:rPr lang="pt-PT" dirty="0" err="1">
                <a:solidFill>
                  <a:srgbClr val="FF0000"/>
                </a:solidFill>
              </a:rPr>
              <a:t>GeV</a:t>
            </a:r>
            <a:r>
              <a:rPr lang="pt-PT" dirty="0"/>
              <a:t> </a:t>
            </a:r>
            <a:endParaRPr lang="en-US" dirty="0"/>
          </a:p>
          <a:p>
            <a:r>
              <a:rPr lang="pt-PT" dirty="0" smtClean="0"/>
              <a:t>New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ATLAS</a:t>
            </a:r>
          </a:p>
          <a:p>
            <a:pPr marL="457200" lvl="1" indent="0">
              <a:buNone/>
            </a:pPr>
            <a:r>
              <a:rPr lang="pt-PT" dirty="0" smtClean="0"/>
              <a:t>H</a:t>
            </a:r>
            <a:r>
              <a:rPr lang="pt-PT" dirty="0">
                <a:sym typeface="Wingdings"/>
              </a:rPr>
              <a:t></a:t>
            </a:r>
            <a:r>
              <a:rPr lang="pt-PT" dirty="0"/>
              <a:t> </a:t>
            </a:r>
            <a:r>
              <a:rPr lang="pt-PT" dirty="0" err="1" smtClean="0"/>
              <a:t>γγ</a:t>
            </a:r>
            <a:r>
              <a:rPr lang="pt-PT" dirty="0" smtClean="0"/>
              <a:t>:</a:t>
            </a:r>
            <a:r>
              <a:rPr lang="pt-PT" baseline="30000" dirty="0"/>
              <a:t>	</a:t>
            </a:r>
            <a:r>
              <a:rPr lang="pt-PT" baseline="30000" dirty="0" smtClean="0"/>
              <a:t>		</a:t>
            </a:r>
            <a:r>
              <a:rPr lang="el-GR" dirty="0" smtClean="0"/>
              <a:t>m</a:t>
            </a:r>
            <a:r>
              <a:rPr lang="el-GR" baseline="-25000" dirty="0" smtClean="0"/>
              <a:t>H</a:t>
            </a:r>
            <a:r>
              <a:rPr lang="el-GR" baseline="30000" dirty="0" smtClean="0"/>
              <a:t>γγ</a:t>
            </a:r>
            <a:r>
              <a:rPr lang="en-US" baseline="30000" dirty="0" smtClean="0"/>
              <a:t> </a:t>
            </a:r>
            <a:r>
              <a:rPr lang="el-GR" dirty="0" smtClean="0"/>
              <a:t>=</a:t>
            </a:r>
            <a:r>
              <a:rPr lang="en-US" dirty="0" smtClean="0"/>
              <a:t> </a:t>
            </a:r>
            <a:r>
              <a:rPr lang="el-GR" dirty="0" smtClean="0"/>
              <a:t>124.93</a:t>
            </a:r>
            <a:r>
              <a:rPr lang="en-US" dirty="0" smtClean="0"/>
              <a:t> </a:t>
            </a:r>
            <a:r>
              <a:rPr lang="el-GR" dirty="0" smtClean="0"/>
              <a:t>±</a:t>
            </a:r>
            <a:r>
              <a:rPr lang="en-US" dirty="0" smtClean="0"/>
              <a:t> </a:t>
            </a:r>
            <a:r>
              <a:rPr lang="el-GR" dirty="0" smtClean="0"/>
              <a:t>0.40</a:t>
            </a:r>
            <a:r>
              <a:rPr lang="en-US" dirty="0" smtClean="0"/>
              <a:t> </a:t>
            </a:r>
            <a:r>
              <a:rPr lang="el-GR" dirty="0" smtClean="0"/>
              <a:t>GeV</a:t>
            </a:r>
            <a:r>
              <a:rPr lang="el-GR" baseline="30000" dirty="0"/>
              <a:t>		</a:t>
            </a:r>
            <a:endParaRPr lang="pt-PT" dirty="0" smtClean="0"/>
          </a:p>
          <a:p>
            <a:pPr marL="457200" lvl="1" indent="0">
              <a:buNone/>
            </a:pPr>
            <a:r>
              <a:rPr lang="el-GR" dirty="0" smtClean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/>
              <a:t>:</a:t>
            </a:r>
            <a:r>
              <a:rPr lang="en-US" dirty="0" smtClean="0"/>
              <a:t> 	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baseline="30000" dirty="0" err="1" smtClean="0"/>
              <a:t>ZZ</a:t>
            </a:r>
            <a:r>
              <a:rPr lang="pt-PT" baseline="30000" dirty="0" smtClean="0"/>
              <a:t>∗ </a:t>
            </a:r>
            <a:r>
              <a:rPr lang="pt-PT" dirty="0" smtClean="0"/>
              <a:t>= 124.79 ± 0.37 </a:t>
            </a:r>
            <a:r>
              <a:rPr lang="pt-PT" dirty="0" err="1" smtClean="0"/>
              <a:t>GeV</a:t>
            </a:r>
            <a:endParaRPr lang="en-US" dirty="0" smtClean="0"/>
          </a:p>
          <a:p>
            <a:r>
              <a:rPr lang="en-US" dirty="0" smtClean="0"/>
              <a:t>Run 1+2 combination from ATLAS:  </a:t>
            </a:r>
          </a:p>
          <a:p>
            <a:pPr marL="457200" lvl="1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pt-BR" dirty="0" smtClean="0">
                <a:solidFill>
                  <a:srgbClr val="FF0000"/>
                </a:solidFill>
              </a:rPr>
              <a:t>124.97 </a:t>
            </a:r>
            <a:r>
              <a:rPr lang="en-US" dirty="0">
                <a:solidFill>
                  <a:srgbClr val="FF0000"/>
                </a:solidFill>
              </a:rPr>
              <a:t>±</a:t>
            </a:r>
            <a:r>
              <a:rPr lang="pt-BR" dirty="0" smtClean="0">
                <a:solidFill>
                  <a:srgbClr val="FF0000"/>
                </a:solidFill>
              </a:rPr>
              <a:t> 0.19 </a:t>
            </a:r>
            <a:r>
              <a:rPr lang="pt-BR" dirty="0">
                <a:solidFill>
                  <a:srgbClr val="FF0000"/>
                </a:solidFill>
              </a:rPr>
              <a:t>(</a:t>
            </a:r>
            <a:r>
              <a:rPr lang="pt-BR" dirty="0" err="1" smtClean="0">
                <a:solidFill>
                  <a:srgbClr val="FF0000"/>
                </a:solidFill>
              </a:rPr>
              <a:t>stat</a:t>
            </a:r>
            <a:r>
              <a:rPr lang="pt-BR" dirty="0" smtClean="0">
                <a:solidFill>
                  <a:srgbClr val="FF0000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± </a:t>
            </a:r>
            <a:r>
              <a:rPr lang="pt-BR" dirty="0" smtClean="0">
                <a:solidFill>
                  <a:srgbClr val="FF0000"/>
                </a:solidFill>
              </a:rPr>
              <a:t>0</a:t>
            </a:r>
            <a:r>
              <a:rPr lang="pt-BR" dirty="0">
                <a:solidFill>
                  <a:srgbClr val="FF0000"/>
                </a:solidFill>
              </a:rPr>
              <a:t>.</a:t>
            </a:r>
            <a:r>
              <a:rPr lang="pt-BR" dirty="0" smtClean="0">
                <a:solidFill>
                  <a:srgbClr val="FF0000"/>
                </a:solidFill>
              </a:rPr>
              <a:t>13 (</a:t>
            </a:r>
            <a:r>
              <a:rPr lang="pt-BR" dirty="0" err="1" smtClean="0">
                <a:solidFill>
                  <a:srgbClr val="FF0000"/>
                </a:solidFill>
              </a:rPr>
              <a:t>syst</a:t>
            </a:r>
            <a:r>
              <a:rPr lang="pt-BR" dirty="0" smtClean="0">
                <a:solidFill>
                  <a:srgbClr val="FF0000"/>
                </a:solidFill>
              </a:rPr>
              <a:t>.) 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70115"/>
            <a:ext cx="586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	arXiv:1706.09936 [</a:t>
            </a:r>
            <a:r>
              <a:rPr lang="pt-PT" sz="1600" dirty="0" err="1"/>
              <a:t>hep-ex</a:t>
            </a:r>
            <a:r>
              <a:rPr lang="pt-PT" sz="1600" dirty="0" smtClean="0"/>
              <a:t>]; arXiv</a:t>
            </a:r>
            <a:r>
              <a:rPr lang="pt-PT" sz="1600" dirty="0"/>
              <a:t>:1806.00242 [</a:t>
            </a:r>
            <a:r>
              <a:rPr lang="pt-PT" sz="1600" dirty="0" err="1"/>
              <a:t>hep-ex</a:t>
            </a:r>
            <a:r>
              <a:rPr lang="pt-PT" sz="1600" dirty="0" smtClean="0"/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592" y="3998208"/>
            <a:ext cx="3059832" cy="2935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60" y="3587663"/>
            <a:ext cx="4320480" cy="2971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809548"/>
            <a:ext cx="2950179" cy="28937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376" y="3602862"/>
            <a:ext cx="4017118" cy="2944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58" y="-27384"/>
            <a:ext cx="653390" cy="653390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20</a:t>
            </a:fld>
            <a:endParaRPr lang="pt-PT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9455" y="4581128"/>
            <a:ext cx="1328679" cy="8729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9455" y="1340768"/>
            <a:ext cx="1328679" cy="8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7"/>
    </mc:Choice>
    <mc:Fallback xmlns="">
      <p:transition xmlns:p14="http://schemas.microsoft.com/office/powerpoint/2010/main" spd="slow" advTm="606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21</a:t>
            </a:fld>
            <a:endParaRPr lang="pt-P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000" y="2620909"/>
            <a:ext cx="3824064" cy="1215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045672" y="117932"/>
            <a:ext cx="2974358" cy="2140216"/>
            <a:chOff x="3283720" y="-274042"/>
            <a:chExt cx="2974358" cy="21402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3720" y="-274042"/>
              <a:ext cx="2974358" cy="214021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89653" y="409728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2400" b="1" dirty="0" smtClean="0"/>
                <a:t>M(top)</a:t>
              </a:r>
              <a:endParaRPr lang="pt-PT" sz="24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84168" y="2276872"/>
            <a:ext cx="2907978" cy="1962623"/>
            <a:chOff x="457200" y="3937951"/>
            <a:chExt cx="2677153" cy="19626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937951"/>
              <a:ext cx="2677153" cy="196262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02821" y="4566319"/>
              <a:ext cx="1440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2400" b="1" dirty="0" smtClean="0"/>
                <a:t>M(</a:t>
              </a:r>
              <a:r>
                <a:rPr lang="pt-PT" sz="2400" b="1" dirty="0" err="1" smtClean="0"/>
                <a:t>Higgs</a:t>
              </a:r>
              <a:r>
                <a:rPr lang="pt-PT" sz="2400" b="1" dirty="0" smtClean="0"/>
                <a:t>)</a:t>
              </a:r>
              <a:endParaRPr lang="pt-PT" sz="24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56176" y="4489227"/>
            <a:ext cx="2850610" cy="2232248"/>
            <a:chOff x="6181055" y="4251428"/>
            <a:chExt cx="2525594" cy="22322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1055" y="4251428"/>
              <a:ext cx="2525594" cy="223224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264" y="4566319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2400" b="1" dirty="0" smtClean="0"/>
                <a:t>M(W)</a:t>
              </a:r>
              <a:endParaRPr lang="pt-PT" sz="24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07" y="1029888"/>
            <a:ext cx="5755029" cy="4227082"/>
            <a:chOff x="842350" y="3097431"/>
            <a:chExt cx="3877244" cy="2841361"/>
          </a:xfrm>
          <a:solidFill>
            <a:srgbClr val="FFFFFF"/>
          </a:solidFill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2350" y="3321555"/>
              <a:ext cx="3877244" cy="2617237"/>
            </a:xfrm>
            <a:prstGeom prst="rect">
              <a:avLst/>
            </a:prstGeom>
            <a:grpFill/>
          </p:spPr>
        </p:pic>
        <p:sp>
          <p:nvSpPr>
            <p:cNvPr id="17" name="TextBox 16"/>
            <p:cNvSpPr txBox="1"/>
            <p:nvPr/>
          </p:nvSpPr>
          <p:spPr>
            <a:xfrm>
              <a:off x="2423313" y="3097431"/>
              <a:ext cx="1857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smtClean="0"/>
                <a:t>arXiv</a:t>
              </a:r>
              <a:r>
                <a:rPr lang="pt-PT" dirty="0"/>
                <a:t>:1803.01853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56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LIP - Estágios de Verão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22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256525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7729543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7738631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910229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8" name="Equation" r:id="rId11" imgW="266700" imgH="241300" progId="Equation.3">
                    <p:embed/>
                  </p:oleObj>
                </mc:Choice>
                <mc:Fallback>
                  <p:oleObj name="Equation" r:id="rId11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7261931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9" name="Equation" r:id="rId13" imgW="266700" imgH="254000" progId="Equation.3">
                    <p:embed/>
                  </p:oleObj>
                </mc:Choice>
                <mc:Fallback>
                  <p:oleObj name="Equation" r:id="rId13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256525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2694503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0" name="Equation" r:id="rId18" imgW="266700" imgH="254000" progId="Equation.3">
                    <p:embed/>
                  </p:oleObj>
                </mc:Choice>
                <mc:Fallback>
                  <p:oleObj name="Equation" r:id="rId18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8223680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1" name="Equation" r:id="rId20" imgW="279400" imgH="228600" progId="Equation.3">
                    <p:embed/>
                  </p:oleObj>
                </mc:Choice>
                <mc:Fallback>
                  <p:oleObj name="Equation" r:id="rId20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8878711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2" name="Equation" r:id="rId22" imgW="292100" imgH="241300" progId="Equation.3">
                    <p:embed/>
                  </p:oleObj>
                </mc:Choice>
                <mc:Fallback>
                  <p:oleObj name="Equation" r:id="rId22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184009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04597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1256525"/>
            <a:ext cx="1855259" cy="1433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31541" y="2696685"/>
            <a:ext cx="1855259" cy="1760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90334" y="4386666"/>
            <a:ext cx="1958130" cy="1994662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075995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128733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H-&gt;ZZ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51738" y="1788351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γγ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52320" y="4568893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H-&gt;WW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4068960" y="3921807"/>
            <a:ext cx="3777610" cy="5500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3215340" y="2836204"/>
            <a:ext cx="2808312" cy="7098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2761334" y="4533836"/>
            <a:ext cx="2469984" cy="7415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3132856" y="1191245"/>
            <a:ext cx="2691125" cy="6829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3185409" y="143801"/>
            <a:ext cx="2719171" cy="7170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928" y="462138"/>
            <a:ext cx="2163048" cy="631634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23477" y="462138"/>
            <a:ext cx="2314023" cy="631634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290747" y="404664"/>
            <a:ext cx="3745749" cy="7175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3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97"/>
    </mc:Choice>
    <mc:Fallback xmlns="">
      <p:transition xmlns:p14="http://schemas.microsoft.com/office/powerpoint/2010/main" spd="slow" advTm="8719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23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97" y="1556792"/>
            <a:ext cx="4367003" cy="4192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250" y="1556792"/>
            <a:ext cx="3850258" cy="41926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12360" y="5373216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err="1" smtClean="0"/>
              <a:t>μ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334343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540" y="551807"/>
            <a:ext cx="5126755" cy="35972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LIP - Estágios de Verão 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031" y="447874"/>
            <a:ext cx="9168031" cy="3826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44" y="2566548"/>
            <a:ext cx="8890466" cy="21280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63688" y="4399313"/>
            <a:ext cx="6480720" cy="1910007"/>
            <a:chOff x="1907704" y="4273902"/>
            <a:chExt cx="6480720" cy="1910007"/>
          </a:xfrm>
        </p:grpSpPr>
        <p:pic>
          <p:nvPicPr>
            <p:cNvPr id="12" name="fmoTO.gif" descr="fmoTO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933020" y="4273902"/>
              <a:ext cx="3240360" cy="191000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2109540" y="4442522"/>
              <a:ext cx="28234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Acoplamento a bos</a:t>
              </a:r>
              <a:r>
                <a:rPr lang="pt-PT" dirty="0" smtClean="0"/>
                <a:t>ões W e Z proporcional ao quadrado da massa do W ou Z</a:t>
              </a:r>
            </a:p>
            <a:p>
              <a:r>
                <a:rPr lang="pt-PT" dirty="0" smtClean="0"/>
                <a:t>São os canais mais bem medidos neste momento</a:t>
              </a:r>
              <a:endParaRPr lang="pt-PT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907704" y="4273902"/>
              <a:ext cx="6480720" cy="19100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Oval 8"/>
          <p:cNvSpPr/>
          <p:nvPr/>
        </p:nvSpPr>
        <p:spPr>
          <a:xfrm>
            <a:off x="899592" y="2211479"/>
            <a:ext cx="2158051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957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540" y="551807"/>
            <a:ext cx="5126755" cy="35972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LIP - Estágios de Verão 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031" y="447874"/>
            <a:ext cx="9168031" cy="3826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44" y="2566548"/>
            <a:ext cx="8890466" cy="212800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236294" y="2276872"/>
            <a:ext cx="1907705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4" name="Group 13"/>
          <p:cNvGrpSpPr/>
          <p:nvPr/>
        </p:nvGrpSpPr>
        <p:grpSpPr>
          <a:xfrm>
            <a:off x="1331640" y="4345910"/>
            <a:ext cx="7076704" cy="2035418"/>
            <a:chOff x="1331640" y="4345910"/>
            <a:chExt cx="7076704" cy="2035418"/>
          </a:xfrm>
        </p:grpSpPr>
        <p:pic>
          <p:nvPicPr>
            <p:cNvPr id="1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059334" y="4345910"/>
              <a:ext cx="3349010" cy="2035418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1331640" y="4399313"/>
              <a:ext cx="6912768" cy="1910007"/>
              <a:chOff x="1475656" y="4273902"/>
              <a:chExt cx="6912768" cy="1910007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804786" y="4442522"/>
                <a:ext cx="339856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/>
                  <a:t>Acoplamento a fermi</a:t>
                </a:r>
                <a:r>
                  <a:rPr lang="pt-PT" dirty="0" smtClean="0"/>
                  <a:t>ões proporcional à massa do fermião</a:t>
                </a:r>
              </a:p>
              <a:p>
                <a:r>
                  <a:rPr lang="pt-PT" dirty="0" smtClean="0"/>
                  <a:t>Só conseguimos medir alguns:</a:t>
                </a:r>
              </a:p>
              <a:p>
                <a:r>
                  <a:rPr lang="pt-PT" dirty="0" smtClean="0"/>
                  <a:t>Quarks</a:t>
                </a:r>
                <a:r>
                  <a:rPr lang="pt-PT" dirty="0"/>
                  <a:t>: t, b, c</a:t>
                </a:r>
                <a:r>
                  <a:rPr lang="pt-PT" dirty="0" smtClean="0"/>
                  <a:t>?</a:t>
                </a:r>
                <a:endParaRPr lang="pt-PT" dirty="0"/>
              </a:p>
              <a:p>
                <a:r>
                  <a:rPr lang="pt-PT" dirty="0" smtClean="0"/>
                  <a:t>Lept</a:t>
                </a:r>
                <a:r>
                  <a:rPr lang="pt-PT" dirty="0" smtClean="0"/>
                  <a:t>õe</a:t>
                </a:r>
                <a:r>
                  <a:rPr lang="pt-PT" dirty="0" smtClean="0"/>
                  <a:t>s</a:t>
                </a:r>
                <a:r>
                  <a:rPr lang="pt-PT" dirty="0"/>
                  <a:t>: </a:t>
                </a:r>
                <a:r>
                  <a:rPr lang="pt-PT" dirty="0" err="1"/>
                  <a:t>τ</a:t>
                </a:r>
                <a:r>
                  <a:rPr lang="pt-PT" dirty="0"/>
                  <a:t>, </a:t>
                </a:r>
                <a:r>
                  <a:rPr lang="pt-PT" dirty="0" err="1"/>
                  <a:t>μ</a:t>
                </a:r>
                <a:r>
                  <a:rPr lang="pt-PT" dirty="0"/>
                  <a:t>? </a:t>
                </a: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1475656" y="4273902"/>
                <a:ext cx="6912768" cy="191000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2620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540" y="551807"/>
            <a:ext cx="5126755" cy="35972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LIP - Estágios de Verão 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031" y="447874"/>
            <a:ext cx="9168031" cy="3826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44" y="2566548"/>
            <a:ext cx="8890466" cy="212800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63888" y="2132856"/>
            <a:ext cx="2232248" cy="18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2" name="Group 11"/>
          <p:cNvGrpSpPr/>
          <p:nvPr/>
        </p:nvGrpSpPr>
        <p:grpSpPr>
          <a:xfrm>
            <a:off x="1660770" y="4378092"/>
            <a:ext cx="6583638" cy="2003236"/>
            <a:chOff x="1660770" y="4378092"/>
            <a:chExt cx="6583638" cy="2003236"/>
          </a:xfrm>
        </p:grpSpPr>
        <p:pic>
          <p:nvPicPr>
            <p:cNvPr id="1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16415" y="4378092"/>
              <a:ext cx="3027993" cy="200323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1660770" y="4399313"/>
              <a:ext cx="6583638" cy="1910007"/>
              <a:chOff x="1804786" y="4273902"/>
              <a:chExt cx="6583638" cy="1910007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979712" y="4442522"/>
                <a:ext cx="322363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/>
                  <a:t>Acoplamento triplo e </a:t>
                </a:r>
                <a:r>
                  <a:rPr lang="pt-PT" dirty="0" err="1" smtClean="0"/>
                  <a:t>qu</a:t>
                </a:r>
                <a:r>
                  <a:rPr lang="pt-PT" dirty="0" err="1" smtClean="0"/>
                  <a:t>ártico</a:t>
                </a:r>
                <a:r>
                  <a:rPr lang="pt-PT" dirty="0" smtClean="0"/>
                  <a:t> do </a:t>
                </a:r>
                <a:r>
                  <a:rPr lang="pt-PT" dirty="0" err="1" smtClean="0"/>
                  <a:t>Higgs</a:t>
                </a:r>
                <a:r>
                  <a:rPr lang="pt-PT" dirty="0" smtClean="0"/>
                  <a:t> a si pr</a:t>
                </a:r>
                <a:r>
                  <a:rPr lang="pt-PT" dirty="0" smtClean="0"/>
                  <a:t>óprio</a:t>
                </a:r>
              </a:p>
              <a:p>
                <a:r>
                  <a:rPr lang="pt-PT" dirty="0" smtClean="0"/>
                  <a:t>Depende da forma do potencial de </a:t>
                </a:r>
                <a:r>
                  <a:rPr lang="pt-PT" dirty="0" err="1" smtClean="0"/>
                  <a:t>Higgs</a:t>
                </a:r>
                <a:endParaRPr lang="pt-PT" dirty="0" smtClean="0"/>
              </a:p>
              <a:p>
                <a:r>
                  <a:rPr lang="pt-PT" dirty="0" smtClean="0"/>
                  <a:t>Talvez no fim do LHC...</a:t>
                </a:r>
                <a:endParaRPr lang="pt-PT" dirty="0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1804786" y="4273902"/>
                <a:ext cx="6583638" cy="191000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596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27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548680"/>
            <a:ext cx="5788807" cy="55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4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517" y="3284984"/>
            <a:ext cx="3717683" cy="2899792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O Bos</a:t>
            </a:r>
            <a:r>
              <a:rPr lang="pt-PT" dirty="0" smtClean="0"/>
              <a:t>ão de </a:t>
            </a:r>
            <a:r>
              <a:rPr lang="pt-PT" dirty="0" err="1" smtClean="0"/>
              <a:t>Higgs</a:t>
            </a:r>
            <a:r>
              <a:rPr lang="pt-PT" dirty="0" smtClean="0"/>
              <a:t> é demasiado leve!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28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8544" y="2226580"/>
            <a:ext cx="2603500" cy="267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3284984"/>
            <a:ext cx="6178685" cy="355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1417638"/>
            <a:ext cx="6372200" cy="11267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852392" y="2454968"/>
            <a:ext cx="1447800" cy="686000"/>
            <a:chOff x="4355976" y="2454968"/>
            <a:chExt cx="1447800" cy="686000"/>
          </a:xfrm>
        </p:grpSpPr>
        <p:sp>
          <p:nvSpPr>
            <p:cNvPr id="15" name="TextBox 14"/>
            <p:cNvSpPr txBox="1"/>
            <p:nvPr/>
          </p:nvSpPr>
          <p:spPr>
            <a:xfrm>
              <a:off x="4355976" y="2679303"/>
              <a:ext cx="1447800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/>
                <a:t>≈m</a:t>
              </a:r>
              <a:r>
                <a:rPr lang="pt-PT" sz="2400" baseline="-25000" dirty="0" smtClean="0"/>
                <a:t>t</a:t>
              </a:r>
              <a:r>
                <a:rPr lang="pt-PT" sz="2400" baseline="30000" dirty="0" smtClean="0"/>
                <a:t>2 </a:t>
              </a:r>
              <a:r>
                <a:rPr lang="pt-PT" sz="2400" b="1" dirty="0" smtClean="0">
                  <a:latin typeface="Lucida Grande"/>
                  <a:ea typeface="Lucida Grande"/>
                  <a:cs typeface="Lucida Grande"/>
                </a:rPr>
                <a:t>Λ</a:t>
              </a:r>
              <a:r>
                <a:rPr lang="pt-PT" sz="2400" baseline="30000" dirty="0" smtClean="0"/>
                <a:t>2</a:t>
              </a:r>
              <a:endParaRPr lang="pt-PT" sz="2400" baseline="30000" dirty="0"/>
            </a:p>
          </p:txBody>
        </p:sp>
        <p:sp>
          <p:nvSpPr>
            <p:cNvPr id="16" name="Left Brace 15"/>
            <p:cNvSpPr/>
            <p:nvPr/>
          </p:nvSpPr>
          <p:spPr>
            <a:xfrm rot="16200000">
              <a:off x="4913079" y="1897867"/>
              <a:ext cx="181944" cy="1296145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70320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Supersimetria traz v</a:t>
            </a:r>
            <a:r>
              <a:rPr lang="pt-PT" dirty="0" smtClean="0"/>
              <a:t>ários </a:t>
            </a:r>
            <a:r>
              <a:rPr lang="pt-PT" dirty="0" err="1" smtClean="0"/>
              <a:t>Higgs</a:t>
            </a:r>
            <a:r>
              <a:rPr lang="pt-PT" dirty="0" smtClean="0"/>
              <a:t> novos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29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26876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7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97" y="304061"/>
            <a:ext cx="3514921" cy="2805442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O </a:t>
            </a:r>
            <a:r>
              <a:rPr lang="en-GB" dirty="0" err="1" smtClean="0">
                <a:solidFill>
                  <a:schemeClr val="bg1"/>
                </a:solidFill>
                <a:latin typeface="Arial"/>
                <a:cs typeface="Arial"/>
              </a:rPr>
              <a:t>Modelo</a:t>
            </a: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/>
                <a:cs typeface="Arial"/>
              </a:rPr>
              <a:t>Padrão</a:t>
            </a: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 da </a:t>
            </a:r>
            <a:r>
              <a:rPr lang="en-GB" dirty="0" err="1" smtClean="0">
                <a:solidFill>
                  <a:schemeClr val="bg1"/>
                </a:solidFill>
                <a:latin typeface="Arial"/>
                <a:cs typeface="Arial"/>
              </a:rPr>
              <a:t>Física</a:t>
            </a: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GB" dirty="0" err="1" smtClean="0">
                <a:solidFill>
                  <a:schemeClr val="bg1"/>
                </a:solidFill>
                <a:latin typeface="Arial"/>
                <a:cs typeface="Arial"/>
              </a:rPr>
              <a:t>Partículas</a:t>
            </a:r>
            <a:endParaRPr lang="en-GB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srgbClr val="FFFFFF"/>
                </a:solidFill>
              </a:rPr>
              <a:t>LIP - Estágios de Verão 2018</a:t>
            </a:r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5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30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892" y="832891"/>
            <a:ext cx="3412107" cy="2312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573666"/>
            <a:ext cx="3124200" cy="2997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096" y="3592492"/>
            <a:ext cx="2773514" cy="2690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4179" y="832892"/>
            <a:ext cx="3307714" cy="2380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512" y="3402578"/>
            <a:ext cx="3160712" cy="3060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6" y="796105"/>
            <a:ext cx="2417283" cy="23488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326169"/>
            <a:ext cx="224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/>
              <a:t>X</a:t>
            </a:r>
            <a:r>
              <a:rPr lang="pt-PT" sz="2800" dirty="0" err="1" smtClean="0">
                <a:sym typeface="Wingdings"/>
              </a:rPr>
              <a:t>γγττ</a:t>
            </a:r>
            <a:endParaRPr lang="pt-PT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08072" y="347211"/>
            <a:ext cx="224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/>
              <a:t>X</a:t>
            </a:r>
            <a:r>
              <a:rPr lang="pt-PT" sz="2800" dirty="0" err="1" smtClean="0">
                <a:sym typeface="Wingdings"/>
              </a:rPr>
              <a:t>Zγ</a:t>
            </a:r>
            <a:endParaRPr lang="pt-PT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42133" y="478569"/>
            <a:ext cx="224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/>
              <a:t>X</a:t>
            </a:r>
            <a:r>
              <a:rPr lang="pt-PT" sz="2800" dirty="0" err="1" smtClean="0">
                <a:sym typeface="Wingdings"/>
              </a:rPr>
              <a:t>ZZll</a:t>
            </a:r>
            <a:r>
              <a:rPr lang="pt-PT" sz="2800" dirty="0" err="1">
                <a:sym typeface="Wingdings"/>
              </a:rPr>
              <a:t>νν</a:t>
            </a:r>
            <a:endParaRPr lang="pt-PT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442133" y="3140968"/>
            <a:ext cx="224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/>
              <a:t>X</a:t>
            </a:r>
            <a:r>
              <a:rPr lang="pt-PT" sz="2800" dirty="0" err="1" smtClean="0">
                <a:sym typeface="Wingdings"/>
              </a:rPr>
              <a:t>γγττ</a:t>
            </a:r>
            <a:endParaRPr lang="pt-PT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131159" y="3178508"/>
            <a:ext cx="224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X</a:t>
            </a:r>
            <a:r>
              <a:rPr lang="pt-PT" sz="2800" dirty="0" smtClean="0">
                <a:sym typeface="Wingdings"/>
              </a:rPr>
              <a:t>ZZ4l</a:t>
            </a:r>
            <a:endParaRPr lang="pt-PT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46133" y="3178508"/>
            <a:ext cx="224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/>
              <a:t>X</a:t>
            </a:r>
            <a:r>
              <a:rPr lang="pt-PT" sz="2800" dirty="0" err="1" smtClean="0">
                <a:sym typeface="Wingdings"/>
              </a:rPr>
              <a:t>WWllνν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191455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460" y="2394296"/>
            <a:ext cx="3725427" cy="36188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72" y="2847227"/>
            <a:ext cx="4255374" cy="30594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87" y="2582066"/>
            <a:ext cx="7841677" cy="3338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327"/>
          </a:xfrm>
        </p:spPr>
        <p:txBody>
          <a:bodyPr>
            <a:norm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Há mais bosões de </a:t>
            </a:r>
            <a:r>
              <a:rPr lang="pt-PT" dirty="0" err="1" smtClean="0">
                <a:solidFill>
                  <a:schemeClr val="bg1"/>
                </a:solidFill>
              </a:rPr>
              <a:t>Higgs</a:t>
            </a:r>
            <a:r>
              <a:rPr lang="pt-PT" dirty="0" smtClean="0">
                <a:solidFill>
                  <a:schemeClr val="bg1"/>
                </a:solidFill>
              </a:rPr>
              <a:t>?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31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87" y="2394296"/>
            <a:ext cx="8195365" cy="384894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706813" y="2377150"/>
            <a:ext cx="2773961" cy="133460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47550" y="3655506"/>
            <a:ext cx="108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0000"/>
                </a:solidFill>
              </a:rPr>
              <a:t>≈750GeV</a:t>
            </a:r>
            <a:endParaRPr lang="pt-PT" b="1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00351" y="977414"/>
            <a:ext cx="4962510" cy="1375165"/>
            <a:chOff x="2100351" y="977414"/>
            <a:chExt cx="4962510" cy="1375165"/>
          </a:xfrm>
        </p:grpSpPr>
        <p:pic>
          <p:nvPicPr>
            <p:cNvPr id="14" name="Picture 13" descr="h_stamp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0351" y="977415"/>
              <a:ext cx="1122709" cy="1375164"/>
            </a:xfrm>
            <a:prstGeom prst="rect">
              <a:avLst/>
            </a:prstGeom>
          </p:spPr>
        </p:pic>
        <p:pic>
          <p:nvPicPr>
            <p:cNvPr id="15" name="Picture 14" descr="Hbig_stamp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9832" y="977415"/>
              <a:ext cx="1124386" cy="1375164"/>
            </a:xfrm>
            <a:prstGeom prst="rect">
              <a:avLst/>
            </a:prstGeom>
          </p:spPr>
        </p:pic>
        <p:pic>
          <p:nvPicPr>
            <p:cNvPr id="16" name="Picture 15" descr="A_stamp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356" y="977414"/>
              <a:ext cx="1122708" cy="1375163"/>
            </a:xfrm>
            <a:prstGeom prst="rect">
              <a:avLst/>
            </a:prstGeom>
          </p:spPr>
        </p:pic>
        <p:pic>
          <p:nvPicPr>
            <p:cNvPr id="17" name="Picture 16" descr="Hmin_stamp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1460" y="977414"/>
              <a:ext cx="1122708" cy="1375163"/>
            </a:xfrm>
            <a:prstGeom prst="rect">
              <a:avLst/>
            </a:prstGeom>
          </p:spPr>
        </p:pic>
        <p:pic>
          <p:nvPicPr>
            <p:cNvPr id="18" name="Picture 17" descr="Hplus_stamp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0152" y="977415"/>
              <a:ext cx="1122709" cy="1375164"/>
            </a:xfrm>
            <a:prstGeom prst="rect">
              <a:avLst/>
            </a:prstGeom>
          </p:spPr>
        </p:pic>
      </p:grpSp>
      <p:cxnSp>
        <p:nvCxnSpPr>
          <p:cNvPr id="23" name="Straight Arrow Connector 22"/>
          <p:cNvCxnSpPr/>
          <p:nvPr/>
        </p:nvCxnSpPr>
        <p:spPr>
          <a:xfrm>
            <a:off x="2738196" y="2323947"/>
            <a:ext cx="0" cy="124083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87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862" y="1609569"/>
            <a:ext cx="4419605" cy="44196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42" y="2026505"/>
            <a:ext cx="4569459" cy="34718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Rectangle 27"/>
          <p:cNvSpPr/>
          <p:nvPr/>
        </p:nvSpPr>
        <p:spPr>
          <a:xfrm>
            <a:off x="2161812" y="897935"/>
            <a:ext cx="5317221" cy="48682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LIP - Estágios de Verão 2018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773" y="1935930"/>
            <a:ext cx="4030227" cy="618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4000" r="98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7926" flipH="1">
            <a:off x="4628756" y="2908141"/>
            <a:ext cx="1989875" cy="19898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08" b="78928" l="183" r="100000">
                        <a14:foregroundMark x1="61108" y1="66753" x2="76855" y2="63129"/>
                        <a14:foregroundMark x1="48987" y1="63542" x2="50879" y2="63694"/>
                        <a14:foregroundMark x1="55273" y1="64865" x2="51807" y2="64041"/>
                        <a14:foregroundMark x1="85181" y1="63628" x2="97876" y2="64865"/>
                        <a14:foregroundMark x1="95374" y1="67578" x2="80371" y2="68403"/>
                        <a14:foregroundMark x1="7715" y1="68511" x2="78320" y2="72287"/>
                        <a14:foregroundMark x1="96460" y1="72982" x2="7910" y2="74349"/>
                        <a14:foregroundMark x1="6946" y1="69488" x2="1160" y2="70855"/>
                        <a14:backgroundMark x1="12341" y1="54405" x2="96460" y2="54753"/>
                      </a14:backgroundRemoval>
                    </a14:imgEffect>
                  </a14:imgLayer>
                </a14:imgProps>
              </a:ext>
            </a:extLst>
          </a:blip>
          <a:srcRect t="59888" b="27421"/>
          <a:stretch/>
        </p:blipFill>
        <p:spPr>
          <a:xfrm>
            <a:off x="0" y="1531416"/>
            <a:ext cx="9144000" cy="404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067" r="93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12402" y="-74866"/>
            <a:ext cx="2101371" cy="21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4626 L 0.00573 0.5475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96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405E-7 -1.33009E-6 C 0.05403 0.05136 0.10806 0.10294 0.13899 0.17488 C 0.16991 0.24682 0.17755 0.33935 0.18537 0.43188 " pathEditMode="relative" ptsTypes="aaA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LIP 2/7/2018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05" y="1034242"/>
            <a:ext cx="7161631" cy="50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38"/>
          </a:xfrm>
        </p:spPr>
        <p:txBody>
          <a:bodyPr/>
          <a:lstStyle/>
          <a:p>
            <a:r>
              <a:rPr lang="en-US" dirty="0" smtClean="0"/>
              <a:t>What if?...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98290" y="1259077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1-loop effective potential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1036980"/>
            <a:ext cx="3840245" cy="2671730"/>
            <a:chOff x="4623207" y="394866"/>
            <a:chExt cx="3578800" cy="24470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38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708710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LIP - Estágios de Verão 2018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34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9612" y="3708710"/>
            <a:ext cx="3716327" cy="257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149080"/>
            <a:ext cx="8229600" cy="1143000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Últimas novidades do LHC(*)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Ricardo Gonçalo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LIP 2/7/2018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>
                <a:latin typeface="Arial"/>
                <a:cs typeface="Arial"/>
              </a:rPr>
              <a:t>35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704856" cy="1844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2160" y="5517232"/>
            <a:ext cx="3417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>
                <a:solidFill>
                  <a:srgbClr val="FFFFFF"/>
                </a:solidFill>
              </a:rPr>
              <a:t>(*) </a:t>
            </a:r>
            <a:r>
              <a:rPr lang="pt-PT" sz="2800" dirty="0" smtClean="0">
                <a:solidFill>
                  <a:srgbClr val="FFFFFF"/>
                </a:solidFill>
              </a:rPr>
              <a:t>últimos 3 meses!!!</a:t>
            </a:r>
            <a:endParaRPr lang="pt-PT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8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455" y="1700808"/>
            <a:ext cx="1868545" cy="1227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τ</a:t>
            </a:r>
            <a:r>
              <a:rPr lang="pt-PT" dirty="0" err="1"/>
              <a:t>τ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740" y="1196752"/>
            <a:ext cx="8843755" cy="2914111"/>
          </a:xfrm>
        </p:spPr>
        <p:txBody>
          <a:bodyPr>
            <a:normAutofit fontScale="62500" lnSpcReduction="20000"/>
          </a:bodyPr>
          <a:lstStyle/>
          <a:p>
            <a:r>
              <a:rPr lang="pt-PT" dirty="0" smtClean="0"/>
              <a:t>Combine </a:t>
            </a:r>
            <a:r>
              <a:rPr lang="pt-PT" dirty="0" err="1" smtClean="0"/>
              <a:t>all</a:t>
            </a:r>
            <a:r>
              <a:rPr lang="pt-PT" dirty="0" smtClean="0"/>
              <a:t> final: 𝝉</a:t>
            </a:r>
            <a:r>
              <a:rPr lang="pt-PT" baseline="-25000" dirty="0" err="1" smtClean="0"/>
              <a:t>had</a:t>
            </a:r>
            <a:r>
              <a:rPr lang="pt-PT" dirty="0" smtClean="0"/>
              <a:t>𝝉</a:t>
            </a:r>
            <a:r>
              <a:rPr lang="pt-PT" baseline="-25000" dirty="0" err="1" smtClean="0"/>
              <a:t>had</a:t>
            </a:r>
            <a:r>
              <a:rPr lang="pt-PT" dirty="0" smtClean="0"/>
              <a:t>, 𝝉</a:t>
            </a:r>
            <a:r>
              <a:rPr lang="pt-PT" baseline="-25000" dirty="0" err="1" smtClean="0"/>
              <a:t>lep</a:t>
            </a:r>
            <a:r>
              <a:rPr lang="pt-PT" dirty="0" smtClean="0"/>
              <a:t>𝝉</a:t>
            </a:r>
            <a:r>
              <a:rPr lang="pt-PT" baseline="-25000" dirty="0" err="1" smtClean="0"/>
              <a:t>had</a:t>
            </a:r>
            <a:r>
              <a:rPr lang="pt-PT" dirty="0" smtClean="0"/>
              <a:t>, 𝝉</a:t>
            </a:r>
            <a:r>
              <a:rPr lang="pt-PT" baseline="-25000" dirty="0" err="1" smtClean="0"/>
              <a:t>lep</a:t>
            </a:r>
            <a:r>
              <a:rPr lang="pt-PT" dirty="0" smtClean="0"/>
              <a:t>𝝉</a:t>
            </a:r>
            <a:r>
              <a:rPr lang="pt-PT" baseline="-25000" dirty="0" err="1" smtClean="0"/>
              <a:t>lep</a:t>
            </a:r>
            <a:endParaRPr lang="pt-PT" baseline="-25000" dirty="0" smtClean="0"/>
          </a:p>
          <a:p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targeting</a:t>
            </a:r>
            <a:r>
              <a:rPr lang="pt-PT" dirty="0" smtClean="0"/>
              <a:t>  </a:t>
            </a:r>
            <a:r>
              <a:rPr lang="pt-PT" dirty="0" err="1" smtClean="0"/>
              <a:t>boosted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mostly</a:t>
            </a:r>
            <a:r>
              <a:rPr lang="pt-PT" dirty="0" smtClean="0"/>
              <a:t> </a:t>
            </a:r>
            <a:r>
              <a:rPr lang="pt-PT" dirty="0" err="1" smtClean="0"/>
              <a:t>ggF</a:t>
            </a:r>
            <a:r>
              <a:rPr lang="pt-PT" dirty="0" smtClean="0"/>
              <a:t>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VBF (</a:t>
            </a:r>
            <a:r>
              <a:rPr lang="pt-PT" dirty="0" err="1" smtClean="0"/>
              <a:t>additional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)</a:t>
            </a:r>
            <a:endParaRPr lang="pt-PT" dirty="0"/>
          </a:p>
          <a:p>
            <a:r>
              <a:rPr lang="pt-PT" dirty="0" err="1" smtClean="0"/>
              <a:t>Dominant</a:t>
            </a:r>
            <a:r>
              <a:rPr lang="pt-PT" dirty="0" smtClean="0"/>
              <a:t> </a:t>
            </a:r>
            <a:r>
              <a:rPr lang="pt-PT" dirty="0"/>
              <a:t>backgrounds </a:t>
            </a:r>
            <a:r>
              <a:rPr lang="pt-PT" dirty="0" err="1"/>
              <a:t>from</a:t>
            </a:r>
            <a:r>
              <a:rPr lang="pt-PT" dirty="0"/>
              <a:t> Z→𝝉𝝉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jets</a:t>
            </a:r>
            <a:r>
              <a:rPr lang="pt-PT" dirty="0"/>
              <a:t> </a:t>
            </a:r>
            <a:r>
              <a:rPr lang="pt-PT" dirty="0" err="1"/>
              <a:t>faking</a:t>
            </a:r>
            <a:r>
              <a:rPr lang="pt-PT" dirty="0"/>
              <a:t> taus</a:t>
            </a:r>
          </a:p>
          <a:p>
            <a:r>
              <a:rPr lang="pt-PT" dirty="0" err="1"/>
              <a:t>Cut-based</a:t>
            </a:r>
            <a:r>
              <a:rPr lang="pt-PT" dirty="0"/>
              <a:t> </a:t>
            </a:r>
            <a:r>
              <a:rPr lang="pt-PT" dirty="0" err="1"/>
              <a:t>analysis</a:t>
            </a:r>
            <a:r>
              <a:rPr lang="pt-PT" dirty="0"/>
              <a:t> </a:t>
            </a:r>
            <a:r>
              <a:rPr lang="pt-PT" dirty="0" err="1"/>
              <a:t>using</a:t>
            </a:r>
            <a:r>
              <a:rPr lang="pt-PT" dirty="0"/>
              <a:t> </a:t>
            </a:r>
            <a:r>
              <a:rPr lang="pt-PT" dirty="0" err="1"/>
              <a:t>fit</a:t>
            </a:r>
            <a:r>
              <a:rPr lang="pt-PT" dirty="0"/>
              <a:t> to m𝜏𝜏 </a:t>
            </a:r>
            <a:r>
              <a:rPr lang="pt-PT" dirty="0" err="1" smtClean="0"/>
              <a:t>distribution</a:t>
            </a:r>
            <a:r>
              <a:rPr lang="pt-PT" dirty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/>
              <a:t>13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regions</a:t>
            </a:r>
            <a:endParaRPr lang="pt-PT" dirty="0"/>
          </a:p>
          <a:p>
            <a:r>
              <a:rPr lang="pt-PT" dirty="0" err="1" smtClean="0"/>
              <a:t>Largest</a:t>
            </a:r>
            <a:r>
              <a:rPr lang="pt-PT" dirty="0" smtClean="0"/>
              <a:t> </a:t>
            </a:r>
            <a:r>
              <a:rPr lang="pt-PT" dirty="0" err="1"/>
              <a:t>uncertainties</a:t>
            </a:r>
            <a:r>
              <a:rPr lang="pt-PT" dirty="0"/>
              <a:t>: data </a:t>
            </a:r>
            <a:r>
              <a:rPr lang="pt-PT" dirty="0" err="1"/>
              <a:t>and</a:t>
            </a:r>
            <a:r>
              <a:rPr lang="pt-PT" dirty="0"/>
              <a:t> MC </a:t>
            </a:r>
            <a:r>
              <a:rPr lang="pt-PT" dirty="0" err="1"/>
              <a:t>statistics</a:t>
            </a:r>
            <a:r>
              <a:rPr lang="pt-PT" dirty="0" smtClean="0"/>
              <a:t>,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/>
              <a:t>modelling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r>
              <a:rPr lang="en-US" dirty="0" smtClean="0"/>
              <a:t>Cross section measurement (13 </a:t>
            </a:r>
            <a:r>
              <a:rPr lang="en-US" dirty="0" err="1" smtClean="0"/>
              <a:t>TeV</a:t>
            </a:r>
            <a:r>
              <a:rPr lang="en-US" dirty="0" smtClean="0"/>
              <a:t>): </a:t>
            </a:r>
          </a:p>
          <a:p>
            <a:r>
              <a:rPr lang="pt-PT" dirty="0" smtClean="0">
                <a:solidFill>
                  <a:srgbClr val="FF0000"/>
                </a:solidFill>
              </a:rPr>
              <a:t>𝝈</a:t>
            </a:r>
            <a:r>
              <a:rPr lang="pt-PT" baseline="30000" dirty="0" err="1" smtClean="0">
                <a:solidFill>
                  <a:srgbClr val="FF0000"/>
                </a:solidFill>
              </a:rPr>
              <a:t>ggF</a:t>
            </a:r>
            <a:r>
              <a:rPr lang="pt-PT" dirty="0" smtClean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</a:rPr>
              <a:t>3.0 </a:t>
            </a:r>
            <a:r>
              <a:rPr lang="en-US" dirty="0">
                <a:solidFill>
                  <a:srgbClr val="FF0000"/>
                </a:solidFill>
              </a:rPr>
              <a:t>± </a:t>
            </a:r>
            <a:r>
              <a:rPr lang="en-US" dirty="0" smtClean="0">
                <a:solidFill>
                  <a:srgbClr val="FF0000"/>
                </a:solidFill>
              </a:rPr>
              <a:t>1.0 </a:t>
            </a:r>
            <a:r>
              <a:rPr lang="en-US" dirty="0">
                <a:solidFill>
                  <a:srgbClr val="FF0000"/>
                </a:solidFill>
              </a:rPr>
              <a:t>(stat.) </a:t>
            </a:r>
            <a:r>
              <a:rPr lang="en-US" baseline="30000" dirty="0" smtClean="0">
                <a:solidFill>
                  <a:srgbClr val="FF0000"/>
                </a:solidFill>
              </a:rPr>
              <a:t>+1.6</a:t>
            </a:r>
            <a:r>
              <a:rPr lang="en-US" baseline="-25000" dirty="0" smtClean="0">
                <a:solidFill>
                  <a:srgbClr val="FF0000"/>
                </a:solidFill>
              </a:rPr>
              <a:t>-1.2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(syst.) 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/>
              <a:t>;  </a:t>
            </a:r>
            <a:r>
              <a:rPr lang="pt-PT" dirty="0">
                <a:solidFill>
                  <a:srgbClr val="FF0000"/>
                </a:solidFill>
              </a:rPr>
              <a:t>𝝈</a:t>
            </a:r>
            <a:r>
              <a:rPr lang="pt-PT" baseline="30000" dirty="0">
                <a:solidFill>
                  <a:srgbClr val="FF0000"/>
                </a:solidFill>
              </a:rPr>
              <a:t>VBF</a:t>
            </a:r>
            <a:r>
              <a:rPr lang="pt-PT" dirty="0">
                <a:solidFill>
                  <a:srgbClr val="FF0000"/>
                </a:solidFill>
              </a:rPr>
              <a:t> = 0.28 ± 0.09 (</a:t>
            </a:r>
            <a:r>
              <a:rPr lang="pt-PT" dirty="0" err="1">
                <a:solidFill>
                  <a:srgbClr val="FF0000"/>
                </a:solidFill>
              </a:rPr>
              <a:t>stat</a:t>
            </a:r>
            <a:r>
              <a:rPr lang="pt-PT" dirty="0">
                <a:solidFill>
                  <a:srgbClr val="FF0000"/>
                </a:solidFill>
              </a:rPr>
              <a:t>.) ± 0.10 (</a:t>
            </a:r>
            <a:r>
              <a:rPr lang="pt-PT" dirty="0" err="1">
                <a:solidFill>
                  <a:srgbClr val="FF0000"/>
                </a:solidFill>
              </a:rPr>
              <a:t>syst</a:t>
            </a:r>
            <a:r>
              <a:rPr lang="pt-PT" dirty="0">
                <a:solidFill>
                  <a:srgbClr val="FF0000"/>
                </a:solidFill>
              </a:rPr>
              <a:t>.) pb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Significance</a:t>
            </a:r>
            <a:r>
              <a:rPr lang="en-US" dirty="0" smtClean="0"/>
              <a:t>: </a:t>
            </a:r>
          </a:p>
          <a:p>
            <a:pPr lvl="1"/>
            <a:r>
              <a:rPr lang="en-US" dirty="0"/>
              <a:t>36 fb</a:t>
            </a:r>
            <a:r>
              <a:rPr lang="en-US" baseline="30000" dirty="0"/>
              <a:t>-1</a:t>
            </a:r>
            <a:r>
              <a:rPr lang="en-US" dirty="0"/>
              <a:t> of 13 </a:t>
            </a:r>
            <a:r>
              <a:rPr lang="en-US" dirty="0" err="1"/>
              <a:t>TeV</a:t>
            </a:r>
            <a:r>
              <a:rPr lang="en-US" dirty="0"/>
              <a:t> data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 4.4 𝝈 observed; 4.1 𝝈 expected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dirty="0" err="1" smtClean="0"/>
              <a:t>Combining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7 </a:t>
            </a:r>
            <a:r>
              <a:rPr lang="pt-PT" dirty="0" err="1" smtClean="0"/>
              <a:t>and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6.4 </a:t>
            </a:r>
            <a:r>
              <a:rPr lang="en-US" dirty="0">
                <a:solidFill>
                  <a:srgbClr val="FF0000"/>
                </a:solidFill>
              </a:rPr>
              <a:t>𝝈 observed; </a:t>
            </a:r>
            <a:r>
              <a:rPr lang="en-US" dirty="0" smtClean="0">
                <a:solidFill>
                  <a:srgbClr val="FF0000"/>
                </a:solidFill>
              </a:rPr>
              <a:t>5.4 </a:t>
            </a:r>
            <a:r>
              <a:rPr lang="en-US" dirty="0">
                <a:solidFill>
                  <a:srgbClr val="FF0000"/>
                </a:solidFill>
              </a:rPr>
              <a:t>𝝈 expected</a:t>
            </a:r>
            <a:endParaRPr lang="pt-PT" dirty="0">
              <a:solidFill>
                <a:srgbClr val="FF0000"/>
              </a:solidFill>
            </a:endParaRPr>
          </a:p>
          <a:p>
            <a:endParaRPr lang="pt-PT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9624" y="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4110748"/>
            <a:ext cx="3419872" cy="2200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05064"/>
            <a:ext cx="3491880" cy="2512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248" y="4083684"/>
            <a:ext cx="2420888" cy="2420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" y="-27384"/>
            <a:ext cx="704050" cy="70405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94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98"/>
    </mc:Choice>
    <mc:Fallback xmlns="">
      <p:transition xmlns:p14="http://schemas.microsoft.com/office/powerpoint/2010/main" spd="slow" advTm="7169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184" y="1196752"/>
            <a:ext cx="1706153" cy="1121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7" y="4240435"/>
            <a:ext cx="3069127" cy="2356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1" y="116632"/>
            <a:ext cx="4536505" cy="936104"/>
          </a:xfrm>
        </p:spPr>
        <p:txBody>
          <a:bodyPr>
            <a:noAutofit/>
          </a:bodyPr>
          <a:lstStyle/>
          <a:p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observation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07" y="929275"/>
            <a:ext cx="5628707" cy="33060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t-PT" b="1" dirty="0" smtClean="0"/>
              <a:t>CMS</a:t>
            </a:r>
            <a:r>
              <a:rPr lang="pt-PT" dirty="0"/>
              <a:t>: </a:t>
            </a:r>
          </a:p>
          <a:p>
            <a:r>
              <a:rPr lang="en-US" dirty="0" smtClean="0"/>
              <a:t>Combined Run 1 + </a:t>
            </a:r>
            <a:r>
              <a:rPr lang="pt-PT" dirty="0" smtClean="0"/>
              <a:t>36.1 </a:t>
            </a:r>
            <a:r>
              <a:rPr lang="pt-PT" dirty="0"/>
              <a:t>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r>
              <a:rPr lang="en-US" dirty="0" smtClean="0"/>
              <a:t> Run 2:</a:t>
            </a:r>
            <a:r>
              <a:rPr lang="pt-PT" dirty="0" smtClean="0"/>
              <a:t> </a:t>
            </a:r>
            <a:endParaRPr lang="pt-PT" dirty="0"/>
          </a:p>
          <a:p>
            <a:r>
              <a:rPr lang="pt-PT" dirty="0">
                <a:solidFill>
                  <a:srgbClr val="FF0000"/>
                </a:solidFill>
              </a:rPr>
              <a:t>5.2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, 4.2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ATLAS</a:t>
            </a:r>
            <a:r>
              <a:rPr lang="pt-PT" dirty="0"/>
              <a:t>: </a:t>
            </a:r>
          </a:p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/>
              <a:t>H→</a:t>
            </a:r>
            <a:r>
              <a:rPr lang="pt-PT" dirty="0" smtClean="0"/>
              <a:t>𝛾𝛾): </a:t>
            </a:r>
          </a:p>
          <a:p>
            <a:pPr lvl="1"/>
            <a:r>
              <a:rPr lang="pt-PT" dirty="0" smtClean="0"/>
              <a:t>New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BDT </a:t>
            </a:r>
            <a:r>
              <a:rPr lang="pt-PT" dirty="0" err="1" smtClean="0"/>
              <a:t>discriminant</a:t>
            </a:r>
            <a:endParaRPr lang="pt-PT" dirty="0" smtClean="0"/>
          </a:p>
          <a:p>
            <a:pPr lvl="1"/>
            <a:r>
              <a:rPr lang="pt-PT" b="1" dirty="0" err="1" smtClean="0">
                <a:solidFill>
                  <a:srgbClr val="FF0000"/>
                </a:solidFill>
              </a:rPr>
              <a:t>Sensitivity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increased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by</a:t>
            </a:r>
            <a:r>
              <a:rPr lang="pt-PT" b="1" dirty="0" smtClean="0">
                <a:solidFill>
                  <a:srgbClr val="FF0000"/>
                </a:solidFill>
              </a:rPr>
              <a:t> 50%</a:t>
            </a:r>
          </a:p>
          <a:p>
            <a:r>
              <a:rPr lang="pt-PT" dirty="0" err="1" smtClean="0"/>
              <a:t>Run</a:t>
            </a:r>
            <a:r>
              <a:rPr lang="pt-PT" dirty="0" smtClean="0"/>
              <a:t> 2 data </a:t>
            </a:r>
            <a:r>
              <a:rPr lang="pt-PT" dirty="0" err="1" smtClean="0"/>
              <a:t>from</a:t>
            </a:r>
            <a:r>
              <a:rPr lang="pt-PT" dirty="0" smtClean="0"/>
              <a:t> 2015+2016+</a:t>
            </a:r>
            <a:r>
              <a:rPr lang="pt-PT" dirty="0"/>
              <a:t>2017 </a:t>
            </a:r>
            <a:r>
              <a:rPr lang="pt-PT" dirty="0" smtClean="0"/>
              <a:t>(𝛾𝛾/ZZ)</a:t>
            </a:r>
            <a:r>
              <a:rPr lang="pt-PT" dirty="0"/>
              <a:t>: </a:t>
            </a:r>
            <a:r>
              <a:rPr lang="pt-PT" b="1" dirty="0" smtClean="0"/>
              <a:t>79.8 </a:t>
            </a:r>
            <a:r>
              <a:rPr lang="pt-PT" b="1" dirty="0"/>
              <a:t>fb</a:t>
            </a:r>
            <a:r>
              <a:rPr lang="pt-PT" b="1" baseline="30000" dirty="0"/>
              <a:t>-</a:t>
            </a:r>
            <a:r>
              <a:rPr lang="pt-PT" b="1" baseline="30000" dirty="0" smtClean="0"/>
              <a:t>1</a:t>
            </a:r>
            <a:endParaRPr lang="pt-PT" b="1" dirty="0" smtClean="0"/>
          </a:p>
          <a:p>
            <a:pPr lvl="1"/>
            <a:r>
              <a:rPr lang="pt-PT" dirty="0" smtClean="0">
                <a:solidFill>
                  <a:srgbClr val="FF0000"/>
                </a:solidFill>
              </a:rPr>
              <a:t>5.2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, 4.9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r>
              <a:rPr lang="en-US" dirty="0"/>
              <a:t>Adding </a:t>
            </a:r>
            <a:r>
              <a:rPr lang="en-US" dirty="0" smtClean="0"/>
              <a:t>Run 1: </a:t>
            </a:r>
            <a:r>
              <a:rPr lang="en-US" dirty="0">
                <a:solidFill>
                  <a:srgbClr val="FF0000"/>
                </a:solidFill>
              </a:rPr>
              <a:t>6.3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observed, </a:t>
            </a:r>
            <a:r>
              <a:rPr lang="en-US" dirty="0">
                <a:solidFill>
                  <a:srgbClr val="FF0000"/>
                </a:solidFill>
              </a:rPr>
              <a:t>5.1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expected</a:t>
            </a:r>
          </a:p>
          <a:p>
            <a:r>
              <a:rPr lang="en-US" dirty="0" smtClean="0"/>
              <a:t>Measured production cross </a:t>
            </a:r>
            <a:r>
              <a:rPr lang="en-US" dirty="0"/>
              <a:t>section </a:t>
            </a:r>
            <a:r>
              <a:rPr lang="en-US" dirty="0" smtClean="0"/>
              <a:t>at 13 </a:t>
            </a:r>
            <a:r>
              <a:rPr lang="en-US" dirty="0" err="1" smtClean="0"/>
              <a:t>TeV</a:t>
            </a:r>
            <a:r>
              <a:rPr lang="en-US" dirty="0" smtClean="0"/>
              <a:t>:</a:t>
            </a:r>
          </a:p>
          <a:p>
            <a:pPr marL="51435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670 </a:t>
            </a:r>
            <a:r>
              <a:rPr lang="en-US" b="1" dirty="0" smtClean="0">
                <a:solidFill>
                  <a:srgbClr val="FF0000"/>
                </a:solidFill>
              </a:rPr>
              <a:t>± 90 </a:t>
            </a:r>
            <a:r>
              <a:rPr lang="en-US" b="1" dirty="0">
                <a:solidFill>
                  <a:srgbClr val="FF0000"/>
                </a:solidFill>
              </a:rPr>
              <a:t>(stat.) +110−</a:t>
            </a:r>
            <a:r>
              <a:rPr lang="en-US" b="1" dirty="0" smtClean="0">
                <a:solidFill>
                  <a:srgbClr val="FF0000"/>
                </a:solidFill>
              </a:rPr>
              <a:t>100 (syst.)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fb</a:t>
            </a:r>
            <a:endParaRPr lang="pt-PT" b="1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0"/>
            <a:ext cx="536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1806.00425 [</a:t>
            </a:r>
            <a:r>
              <a:rPr lang="pt-PT" dirty="0" err="1" smtClean="0"/>
              <a:t>hep-ex</a:t>
            </a:r>
            <a:r>
              <a:rPr lang="pt-PT" dirty="0" smtClean="0"/>
              <a:t>]; arXiv</a:t>
            </a:r>
            <a:r>
              <a:rPr lang="pt-PT" dirty="0"/>
              <a:t>:1804.02610 [</a:t>
            </a:r>
            <a:r>
              <a:rPr lang="pt-PT" dirty="0" err="1"/>
              <a:t>hep-ex</a:t>
            </a:r>
            <a:r>
              <a:rPr lang="pt-PT" dirty="0" smtClean="0"/>
              <a:t>]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00" y="4255418"/>
            <a:ext cx="3439932" cy="23419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687" y="0"/>
            <a:ext cx="653390" cy="653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48880" y="3284984"/>
            <a:ext cx="3012895" cy="2276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3814" y="4235364"/>
            <a:ext cx="3430186" cy="2547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3814" y="908720"/>
            <a:ext cx="3322682" cy="3320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6242" y="4235362"/>
            <a:ext cx="2569894" cy="2491979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37</a:t>
            </a:fld>
            <a:endParaRPr lang="pt-PT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8144" y="444080"/>
            <a:ext cx="3187047" cy="3791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48"/>
    </mc:Choice>
    <mc:Fallback xmlns="">
      <p:transition xmlns:p14="http://schemas.microsoft.com/office/powerpoint/2010/main" spd="slow" advTm="8124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38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400"/>
            <a:ext cx="9144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9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1"/>
    </mc:Choice>
    <mc:Fallback xmlns="">
      <p:transition xmlns:p14="http://schemas.microsoft.com/office/powerpoint/2010/main" spd="slow" advTm="639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715" y="2781129"/>
            <a:ext cx="4146952" cy="2983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774" y="1011256"/>
            <a:ext cx="3010851" cy="1759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850106"/>
          </a:xfrm>
        </p:spPr>
        <p:txBody>
          <a:bodyPr/>
          <a:lstStyle/>
          <a:p>
            <a:r>
              <a:rPr lang="pt-PT" dirty="0" smtClean="0"/>
              <a:t>Observaç</a:t>
            </a:r>
            <a:r>
              <a:rPr lang="pt-PT" dirty="0" smtClean="0"/>
              <a:t>ão de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95" y="-5253"/>
            <a:ext cx="653390" cy="653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" y="0"/>
            <a:ext cx="704050" cy="704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3928" y="2660"/>
            <a:ext cx="52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JHEP 12 (2017) </a:t>
            </a:r>
            <a:r>
              <a:rPr lang="pt-PT" dirty="0" smtClean="0"/>
              <a:t>024; </a:t>
            </a:r>
            <a:r>
              <a:rPr lang="hu-HU" dirty="0" smtClean="0"/>
              <a:t>Phys. Lett. B 780 (2018) 501</a:t>
            </a:r>
            <a:endParaRPr lang="pt-PT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39</a:t>
            </a:fld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2783246"/>
            <a:ext cx="3676807" cy="35282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405" y="2770745"/>
            <a:ext cx="3732933" cy="35821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850" y="1120504"/>
            <a:ext cx="2172350" cy="14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62"/>
    </mc:Choice>
    <mc:Fallback xmlns="">
      <p:transition xmlns:p14="http://schemas.microsoft.com/office/powerpoint/2010/main" spd="slow" advTm="9676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SSigmaNew_v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4447" y="-1108618"/>
            <a:ext cx="5620247" cy="907886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2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77"/>
    </mc:Choice>
    <mc:Fallback xmlns="">
      <p:transition xmlns:p14="http://schemas.microsoft.com/office/powerpoint/2010/main" spd="slow" advTm="4587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68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117"/>
            <a:ext cx="8229600" cy="1143000"/>
          </a:xfrm>
          <a:solidFill>
            <a:schemeClr val="bg1">
              <a:lumMod val="65000"/>
              <a:alpha val="43000"/>
            </a:schemeClr>
          </a:solidFill>
        </p:spPr>
        <p:txBody>
          <a:bodyPr>
            <a:normAutofit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O Futuro do LHC</a:t>
            </a:r>
            <a:endParaRPr lang="pt-P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LIP - Estágios de Verão 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676E-F17A-984C-8F53-9E3D0E561D73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39" r="99948">
                        <a14:foregroundMark x1="17656" y1="80694" x2="17656" y2="96528"/>
                        <a14:backgroundMark x1="59141" y1="5093" x2="55391" y2="23056"/>
                        <a14:backgroundMark x1="72526" y1="29769" x2="70807" y2="24259"/>
                        <a14:backgroundMark x1="25026" y1="31296" x2="26745" y2="26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389" y="2383346"/>
            <a:ext cx="7954940" cy="44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7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5536" y="179598"/>
            <a:ext cx="8553003" cy="5576882"/>
            <a:chOff x="395536" y="179598"/>
            <a:chExt cx="8553003" cy="55768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34995" y="5417926"/>
              <a:ext cx="840661" cy="338554"/>
            </a:xfrm>
            <a:prstGeom prst="rect">
              <a:avLst/>
            </a:prstGeom>
            <a:solidFill>
              <a:srgbClr val="FF0000"/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</a:rPr>
                <a:t>CMS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5536" y="179598"/>
              <a:ext cx="2880320" cy="2160240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 smtClean="0"/>
                <a:t>Design (p-p </a:t>
              </a:r>
              <a:r>
                <a:rPr lang="pt-PT" sz="1600" dirty="0" err="1" smtClean="0"/>
                <a:t>run</a:t>
              </a:r>
              <a:r>
                <a:rPr lang="pt-PT" sz="1600" dirty="0" smtClean="0"/>
                <a:t>):</a:t>
              </a:r>
            </a:p>
            <a:p>
              <a:r>
                <a:rPr lang="pt-PT" sz="1600" dirty="0" smtClean="0"/>
                <a:t>√s = 14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(design)</a:t>
              </a:r>
            </a:p>
            <a:p>
              <a:r>
                <a:rPr lang="pt-PT" sz="1600" dirty="0" err="1" smtClean="0"/>
                <a:t>N</a:t>
              </a:r>
              <a:r>
                <a:rPr lang="pt-PT" sz="1600" baseline="-25000" dirty="0" err="1" smtClean="0"/>
                <a:t>p</a:t>
              </a:r>
              <a:r>
                <a:rPr lang="pt-PT" sz="1600" dirty="0" smtClean="0"/>
                <a:t> = 1.2 x 10</a:t>
              </a:r>
              <a:r>
                <a:rPr lang="pt-PT" sz="1600" baseline="30000" dirty="0" smtClean="0"/>
                <a:t>11 </a:t>
              </a:r>
              <a:r>
                <a:rPr lang="pt-PT" sz="1600" dirty="0" smtClean="0"/>
                <a:t>p/</a:t>
              </a:r>
              <a:r>
                <a:rPr lang="pt-PT" sz="1600" dirty="0" err="1" smtClean="0"/>
                <a:t>bunch</a:t>
              </a:r>
              <a:endParaRPr lang="pt-PT" sz="1600" dirty="0" smtClean="0"/>
            </a:p>
            <a:p>
              <a:r>
                <a:rPr lang="pt-PT" sz="1600" dirty="0" smtClean="0"/>
                <a:t>2780 </a:t>
              </a:r>
              <a:r>
                <a:rPr lang="pt-PT" sz="1600" dirty="0" err="1" smtClean="0"/>
                <a:t>bunches</a:t>
              </a:r>
              <a:endParaRPr lang="pt-PT" sz="1600" dirty="0" smtClean="0"/>
            </a:p>
            <a:p>
              <a:r>
                <a:rPr lang="pt-PT" sz="1600" dirty="0" err="1" smtClean="0"/>
                <a:t>Peak</a:t>
              </a:r>
              <a:r>
                <a:rPr lang="pt-PT" sz="1600" dirty="0" smtClean="0"/>
                <a:t> L = 1 x 10</a:t>
              </a:r>
              <a:r>
                <a:rPr lang="pt-PT" sz="1600" baseline="30000" dirty="0" smtClean="0"/>
                <a:t>34</a:t>
              </a:r>
              <a:r>
                <a:rPr lang="pt-PT" sz="1600" dirty="0" smtClean="0"/>
                <a:t> cm</a:t>
              </a:r>
              <a:r>
                <a:rPr lang="pt-PT" sz="1600" baseline="30000" dirty="0" smtClean="0"/>
                <a:t>-2</a:t>
              </a:r>
              <a:r>
                <a:rPr lang="pt-PT" sz="1600" dirty="0" smtClean="0"/>
                <a:t>s</a:t>
              </a:r>
              <a:r>
                <a:rPr lang="pt-PT" sz="1600" baseline="30000" dirty="0" smtClean="0"/>
                <a:t>-1</a:t>
              </a:r>
              <a:r>
                <a:rPr lang="pt-PT" sz="1600" dirty="0" smtClean="0"/>
                <a:t> (design)</a:t>
              </a:r>
              <a:endParaRPr lang="pt-PT" sz="1600" baseline="30000" dirty="0" smtClean="0"/>
            </a:p>
            <a:p>
              <a:r>
                <a:rPr lang="pt-PT" sz="1600" dirty="0" smtClean="0"/>
                <a:t>β* = 55 cm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1: 2009 – 2013 √s = 7/8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2: 2015 – 2018 √s = 13 </a:t>
              </a:r>
              <a:r>
                <a:rPr lang="pt-PT" sz="1600" dirty="0" err="1" smtClean="0"/>
                <a:t>TeV</a:t>
              </a:r>
              <a:endParaRPr lang="pt-PT" sz="1600" dirty="0" smtClean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Mont Blanc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DDDDDD"/>
                  </a:solidFill>
                </a:rPr>
                <a:t>ATLAS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0"/>
            </p:cNvCxnSpPr>
            <p:nvPr/>
          </p:nvCxnSpPr>
          <p:spPr>
            <a:xfrm flipH="1" flipV="1">
              <a:off x="634995" y="4221088"/>
              <a:ext cx="420331" cy="11968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41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3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21"/>
    </mc:Choice>
    <mc:Fallback xmlns="">
      <p:transition xmlns:p14="http://schemas.microsoft.com/office/powerpoint/2010/main" spd="slow" advTm="4102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55600"/>
            <a:ext cx="9144000" cy="61341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4995" y="169333"/>
            <a:ext cx="8293048" cy="6325811"/>
            <a:chOff x="634995" y="169333"/>
            <a:chExt cx="8293048" cy="6325811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634995" y="5417926"/>
              <a:ext cx="2809659" cy="107721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Solenoid: </a:t>
              </a:r>
              <a:r>
                <a:rPr lang="en-US" sz="1600" dirty="0" smtClean="0">
                  <a:solidFill>
                    <a:srgbClr val="FFFFFF"/>
                  </a:solidFill>
                </a:rPr>
                <a:t>B = 4 T</a:t>
              </a:r>
              <a:endParaRPr lang="en-US" sz="1600" b="1" dirty="0" smtClean="0">
                <a:solidFill>
                  <a:srgbClr val="FFFFFF"/>
                </a:solidFill>
              </a:endParaRPr>
            </a:p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endParaRPr lang="en-US" sz="1600" dirty="0" smtClean="0">
                <a:solidFill>
                  <a:srgbClr val="FFFFFF"/>
                </a:solidFill>
              </a:endParaRP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</a:t>
              </a:r>
            </a:p>
            <a:p>
              <a:r>
                <a:rPr lang="en-US" sz="1600" dirty="0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>
                  <a:solidFill>
                    <a:srgbClr val="FFFFFF"/>
                  </a:solidFill>
                </a:rPr>
                <a:t>/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0.02%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 </a:t>
              </a:r>
              <a:r>
                <a:rPr lang="en-US" sz="1600" dirty="0" smtClean="0">
                  <a:solidFill>
                    <a:srgbClr val="FFFFFF"/>
                  </a:solidFill>
                  <a:sym typeface="Symbol" pitchFamily="-110" charset="2"/>
                </a:rPr>
                <a:t>0.005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Steel return</a:t>
              </a:r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yoke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/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1%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5%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endParaRPr lang="en-US" sz="1600" dirty="0" smtClean="0">
                <a:solidFill>
                  <a:srgbClr val="000000"/>
                </a:solidFill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</a:rPr>
                <a:t>PbWO</a:t>
              </a:r>
              <a:r>
                <a:rPr lang="en-US" sz="1600" baseline="-25000" dirty="0" smtClean="0">
                  <a:solidFill>
                    <a:srgbClr val="000000"/>
                  </a:solidFill>
                </a:rPr>
                <a:t>4</a:t>
              </a:r>
              <a:r>
                <a:rPr lang="en-US" sz="1600" dirty="0" smtClean="0">
                  <a:solidFill>
                    <a:srgbClr val="000000"/>
                  </a:solidFill>
                </a:rPr>
                <a:t> crystals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homogen</a:t>
              </a:r>
              <a:r>
                <a:rPr lang="en-US" sz="1600" dirty="0" smtClean="0">
                  <a:solidFill>
                    <a:srgbClr val="000000"/>
                  </a:solidFill>
                </a:rPr>
                <a:t>.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2-5%/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 0.005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88269" y="2872518"/>
              <a:ext cx="2639774" cy="100532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Brass+scint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./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Steel+quartz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smtClean="0">
                  <a:solidFill>
                    <a:srgbClr val="DDDDDD"/>
                  </a:solidFill>
                </a:rPr>
                <a:t>/</a:t>
              </a:r>
              <a:r>
                <a:rPr lang="en-US" dirty="0" err="1" smtClean="0">
                  <a:solidFill>
                    <a:srgbClr val="DDDDDD"/>
                  </a:solidFill>
                </a:rPr>
                <a:t>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100%/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 0.05 </a:t>
              </a:r>
            </a:p>
          </p:txBody>
        </p:sp>
        <p:cxnSp>
          <p:nvCxnSpPr>
            <p:cNvPr id="11" name="Straight Arrow Connector 10"/>
            <p:cNvCxnSpPr>
              <a:stCxn id="7" idx="2"/>
            </p:cNvCxnSpPr>
            <p:nvPr/>
          </p:nvCxnSpPr>
          <p:spPr>
            <a:xfrm>
              <a:off x="2801053" y="1001107"/>
              <a:ext cx="1392905" cy="5099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2"/>
            </p:cNvCxnSpPr>
            <p:nvPr/>
          </p:nvCxnSpPr>
          <p:spPr>
            <a:xfrm flipH="1">
              <a:off x="3794258" y="1001106"/>
              <a:ext cx="2984015" cy="1779870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6" idx="0"/>
            </p:cNvCxnSpPr>
            <p:nvPr/>
          </p:nvCxnSpPr>
          <p:spPr>
            <a:xfrm flipV="1">
              <a:off x="2039825" y="3407902"/>
              <a:ext cx="1754433" cy="2010024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0"/>
            </p:cNvCxnSpPr>
            <p:nvPr/>
          </p:nvCxnSpPr>
          <p:spPr>
            <a:xfrm flipV="1">
              <a:off x="2039825" y="3665102"/>
              <a:ext cx="761228" cy="1752824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9" idx="1"/>
            </p:cNvCxnSpPr>
            <p:nvPr/>
          </p:nvCxnSpPr>
          <p:spPr>
            <a:xfrm flipH="1" flipV="1">
              <a:off x="4193958" y="2780976"/>
              <a:ext cx="2094311" cy="59420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42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51"/>
    </mc:Choice>
    <mc:Fallback xmlns="">
      <p:transition xmlns:p14="http://schemas.microsoft.com/office/powerpoint/2010/main" spd="slow" advTm="5325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84300" y="5417926"/>
            <a:ext cx="3085207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 cmpd="sng">
            <a:noFill/>
            <a:miter lim="800000"/>
            <a:headEnd/>
            <a:tailEnd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Solenoid: </a:t>
            </a:r>
            <a:r>
              <a:rPr lang="en-US" sz="1600" dirty="0" smtClean="0">
                <a:solidFill>
                  <a:srgbClr val="FFFFFF"/>
                </a:solidFill>
              </a:rPr>
              <a:t> B = 2 T</a:t>
            </a:r>
            <a:endParaRPr lang="en-US" sz="1600" b="1" dirty="0" smtClean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Inner Tracker: 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|</a:t>
            </a:r>
            <a:r>
              <a:rPr lang="en-US" sz="1600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bg1"/>
                </a:solidFill>
              </a:rPr>
              <a:t>| &lt; 2.5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Si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</a:t>
            </a:r>
            <a:r>
              <a:rPr lang="en-US" sz="1600" dirty="0" smtClean="0">
                <a:solidFill>
                  <a:srgbClr val="FFFFFF"/>
                </a:solidFill>
              </a:rPr>
              <a:t>ixels/strips and Trans</a:t>
            </a:r>
            <a:r>
              <a:rPr lang="en-US" sz="1600" dirty="0">
                <a:solidFill>
                  <a:srgbClr val="FFFFFF"/>
                </a:solidFill>
              </a:rPr>
              <a:t>. Rad. Det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 err="1" smtClean="0">
                <a:solidFill>
                  <a:srgbClr val="FFFFFF"/>
                </a:solidFill>
                <a:sym typeface="Symbol" pitchFamily="-110" charset="2"/>
              </a:rPr>
              <a:t></a:t>
            </a:r>
            <a:r>
              <a:rPr lang="en-US" sz="1600" dirty="0" err="1">
                <a:solidFill>
                  <a:srgbClr val="FFFFFF"/>
                </a:solidFill>
              </a:rPr>
              <a:t>/p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 = 0.05% </a:t>
            </a:r>
            <a:r>
              <a:rPr lang="en-US" sz="1600" dirty="0" err="1">
                <a:solidFill>
                  <a:srgbClr val="FFFFFF"/>
                </a:solidFill>
              </a:rPr>
              <a:t>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baseline="-250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GeV</a:t>
            </a:r>
            <a:r>
              <a:rPr lang="en-US" sz="1600" dirty="0">
                <a:solidFill>
                  <a:srgbClr val="FFFFFF"/>
                </a:solidFill>
              </a:rPr>
              <a:t>) </a:t>
            </a:r>
            <a:r>
              <a:rPr lang="en-US" sz="1600" dirty="0" err="1">
                <a:solidFill>
                  <a:srgbClr val="FFFFFF"/>
                </a:solidFill>
                <a:sym typeface="Symbol" pitchFamily="-110" charset="2"/>
              </a:rPr>
              <a:t></a:t>
            </a:r>
            <a:r>
              <a:rPr lang="en-US" sz="1600" dirty="0">
                <a:solidFill>
                  <a:srgbClr val="FFFFFF"/>
                </a:solidFill>
                <a:sym typeface="Symbol" pitchFamily="-110" charset="2"/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1%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995" y="169333"/>
            <a:ext cx="3834512" cy="831774"/>
          </a:xfrm>
          <a:prstGeom prst="rect">
            <a:avLst/>
          </a:prstGeom>
          <a:solidFill>
            <a:srgbClr val="5896E5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16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Muon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 Spectrometer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:</a:t>
            </a:r>
            <a:r>
              <a:rPr lang="en-US" sz="1600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|</a:t>
            </a:r>
            <a:r>
              <a:rPr lang="en-US" sz="1600" b="1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b="1" dirty="0" smtClean="0">
                <a:solidFill>
                  <a:schemeClr val="bg1"/>
                </a:solidFill>
              </a:rPr>
              <a:t>| &lt; 2.7</a:t>
            </a:r>
            <a:endParaRPr lang="en-US" sz="1600" b="1" dirty="0" smtClean="0">
              <a:solidFill>
                <a:schemeClr val="bg1"/>
              </a:solidFill>
              <a:ea typeface="ＭＳ Ｐゴシック" pitchFamily="-110" charset="-128"/>
              <a:cs typeface="ＭＳ Ｐゴシック" pitchFamily="-110" charset="-128"/>
              <a:sym typeface="Symbol" pitchFamily="-110" charset="2"/>
            </a:endParaRPr>
          </a:p>
          <a:p>
            <a:pPr eaLnBrk="0" hangingPunct="0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A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ir-core toroid + gas-based </a:t>
            </a:r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muon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chambers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/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σ/p</a:t>
            </a:r>
            <a:r>
              <a:rPr lang="en-US" sz="1600" baseline="-250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1600" baseline="-25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= 2% @ 50GeV</a:t>
            </a:r>
            <a:r>
              <a:rPr lang="en-US" sz="1600" baseline="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to 10% @ 1TeV (ID+MS)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2552251" y="1001107"/>
            <a:ext cx="1676095" cy="1201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11988" y="169333"/>
            <a:ext cx="2776435" cy="831773"/>
          </a:xfrm>
          <a:prstGeom prst="rect">
            <a:avLst/>
          </a:prstGeom>
          <a:solidFill>
            <a:srgbClr val="FFB04F"/>
          </a:solidFill>
          <a:ln>
            <a:noFill/>
          </a:ln>
          <a:effectLst>
            <a:outerShdw blurRad="53975" dist="762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EM calorimeter: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|</a:t>
            </a:r>
            <a:r>
              <a:rPr lang="en-US" sz="1600" dirty="0" smtClean="0">
                <a:solidFill>
                  <a:schemeClr val="tx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tx1"/>
                </a:solidFill>
              </a:rPr>
              <a:t>| &lt; 2.5 (3.2)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Pb-LAr</a:t>
            </a:r>
            <a:r>
              <a:rPr lang="en-US" sz="1600" dirty="0" smtClean="0">
                <a:solidFill>
                  <a:srgbClr val="000000"/>
                </a:solidFill>
              </a:rPr>
              <a:t> accordion sampling</a:t>
            </a:r>
          </a:p>
          <a:p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</a:t>
            </a:r>
            <a:r>
              <a:rPr lang="en-US" sz="1600" dirty="0" smtClean="0">
                <a:solidFill>
                  <a:srgbClr val="000000"/>
                </a:solidFill>
              </a:rPr>
              <a:t>/E = 10%/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</a:t>
            </a:r>
            <a:r>
              <a:rPr lang="en-US" sz="1600" dirty="0" smtClean="0">
                <a:solidFill>
                  <a:srgbClr val="000000"/>
                </a:solidFill>
              </a:rPr>
              <a:t>E 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 0.7%</a:t>
            </a:r>
            <a:endParaRPr lang="es-ES_tradnl" sz="1600" dirty="0" smtClean="0">
              <a:solidFill>
                <a:srgbClr val="000000"/>
              </a:solidFill>
              <a:sym typeface="Symbol" pitchFamily="-110" charset="2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305780" y="1001106"/>
            <a:ext cx="1694426" cy="224445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98790" y="5031477"/>
            <a:ext cx="2673949" cy="107087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DDDDDD"/>
                </a:solidFill>
              </a:rPr>
              <a:t>Hadronic</a:t>
            </a:r>
            <a:r>
              <a:rPr lang="en-US" b="1" dirty="0" smtClean="0">
                <a:solidFill>
                  <a:srgbClr val="DDDDDD"/>
                </a:solidFill>
              </a:rPr>
              <a:t> calorimeter: </a:t>
            </a:r>
          </a:p>
          <a:p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Fe/scintillator / Cu/W-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LAr</a:t>
            </a:r>
            <a:endParaRPr lang="en-US" dirty="0" smtClean="0">
              <a:solidFill>
                <a:srgbClr val="DDDDDD"/>
              </a:solidFill>
              <a:sym typeface="Symbol" pitchFamily="-110" charset="2"/>
            </a:endParaRPr>
          </a:p>
          <a:p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</a:t>
            </a:r>
            <a:r>
              <a:rPr lang="en-US" dirty="0" err="1" smtClean="0">
                <a:solidFill>
                  <a:srgbClr val="DDDDDD"/>
                </a:solidFill>
              </a:rPr>
              <a:t>/E</a:t>
            </a:r>
            <a:r>
              <a:rPr lang="en-US" baseline="-25000" dirty="0" err="1" smtClean="0">
                <a:solidFill>
                  <a:srgbClr val="DDDDDD"/>
                </a:solidFill>
              </a:rPr>
              <a:t>jet</a:t>
            </a:r>
            <a:r>
              <a:rPr lang="en-US" dirty="0" smtClean="0">
                <a:solidFill>
                  <a:srgbClr val="DDDDDD"/>
                </a:solidFill>
              </a:rPr>
              <a:t>= 50%/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</a:t>
            </a:r>
            <a:r>
              <a:rPr lang="en-US" dirty="0" smtClean="0">
                <a:solidFill>
                  <a:srgbClr val="DDDDDD"/>
                </a:solidFill>
              </a:rPr>
              <a:t>E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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3% 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305780" y="3858002"/>
            <a:ext cx="1093010" cy="17089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2926904" y="3552578"/>
            <a:ext cx="1815918" cy="186534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3298883" y="4233333"/>
            <a:ext cx="2675459" cy="1869017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69850" dist="1143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44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GB" dirty="0" err="1" smtClean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endParaRPr lang="en-US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7000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tonnes</a:t>
            </a:r>
            <a:endParaRPr lang="en-US" dirty="0" smtClean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b="1" baseline="300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2-level trigger reducing 40 MHz collision rate to 1 kHz of events to tape</a:t>
            </a:r>
          </a:p>
        </p:txBody>
      </p:sp>
      <p:cxnSp>
        <p:nvCxnSpPr>
          <p:cNvPr id="25" name="Straight Arrow Connector 24"/>
          <p:cNvCxnSpPr>
            <a:stCxn id="10" idx="2"/>
          </p:cNvCxnSpPr>
          <p:nvPr/>
        </p:nvCxnSpPr>
        <p:spPr>
          <a:xfrm flipH="1">
            <a:off x="1448085" y="1001107"/>
            <a:ext cx="1104166" cy="105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LIP - Estágios de Verão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43</a:t>
            </a:fld>
            <a:endParaRPr lang="en-US"/>
          </a:p>
        </p:txBody>
      </p:sp>
      <p:cxnSp>
        <p:nvCxnSpPr>
          <p:cNvPr id="30" name="Straight Arrow Connector 29"/>
          <p:cNvCxnSpPr>
            <a:stCxn id="9" idx="0"/>
          </p:cNvCxnSpPr>
          <p:nvPr/>
        </p:nvCxnSpPr>
        <p:spPr>
          <a:xfrm flipV="1">
            <a:off x="2926904" y="3407902"/>
            <a:ext cx="2169620" cy="201002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87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6"/>
    </mc:Choice>
    <mc:Fallback xmlns="">
      <p:transition xmlns:p14="http://schemas.microsoft.com/office/powerpoint/2010/main" spd="slow" advTm="940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44</a:t>
            </a:fld>
            <a:endParaRPr lang="pt-PT"/>
          </a:p>
        </p:txBody>
      </p:sp>
      <p:grpSp>
        <p:nvGrpSpPr>
          <p:cNvPr id="8" name="Group 7"/>
          <p:cNvGrpSpPr/>
          <p:nvPr/>
        </p:nvGrpSpPr>
        <p:grpSpPr>
          <a:xfrm>
            <a:off x="0" y="406400"/>
            <a:ext cx="9144000" cy="6037326"/>
            <a:chOff x="0" y="406400"/>
            <a:chExt cx="9144000" cy="60373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06400"/>
              <a:ext cx="9144000" cy="603732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68144" y="4365104"/>
              <a:ext cx="3275856" cy="20786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403" y="3202119"/>
            <a:ext cx="6660232" cy="324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9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93"/>
    </mc:Choice>
    <mc:Fallback xmlns="">
      <p:transition xmlns:p14="http://schemas.microsoft.com/office/powerpoint/2010/main" spd="slow" advTm="461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45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2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226" y="1150766"/>
            <a:ext cx="4748913" cy="48485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4800" dirty="0" smtClean="0">
                <a:solidFill>
                  <a:srgbClr val="000000"/>
                </a:solidFill>
              </a:rPr>
              <a:t>LHC </a:t>
            </a:r>
            <a:r>
              <a:rPr lang="pt-PT" sz="4800" dirty="0" smtClean="0">
                <a:solidFill>
                  <a:srgbClr val="000000"/>
                </a:solidFill>
              </a:rPr>
              <a:t>Upgrades  </a:t>
            </a:r>
            <a:endParaRPr lang="pt-PT" sz="4800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1196752"/>
            <a:ext cx="4752528" cy="35283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PT" sz="2400" dirty="0" smtClean="0">
                <a:solidFill>
                  <a:srgbClr val="000000"/>
                </a:solidFill>
              </a:rPr>
              <a:t>Desenvolvimento de nova geração de ímanes supercondutores (Nb</a:t>
            </a:r>
            <a:r>
              <a:rPr lang="pt-PT" sz="2400" baseline="-25000" dirty="0" smtClean="0">
                <a:solidFill>
                  <a:srgbClr val="000000"/>
                </a:solidFill>
              </a:rPr>
              <a:t>3</a:t>
            </a:r>
            <a:r>
              <a:rPr lang="pt-PT" sz="2400" dirty="0" smtClean="0">
                <a:solidFill>
                  <a:srgbClr val="000000"/>
                </a:solidFill>
              </a:rPr>
              <a:t>Sn):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pt-PT" sz="2400" dirty="0" smtClean="0">
                <a:solidFill>
                  <a:srgbClr val="000000"/>
                </a:solidFill>
              </a:rPr>
              <a:t>13.5 T em vez de 8 T (LHC, </a:t>
            </a:r>
            <a:r>
              <a:rPr lang="pt-PT" sz="2400" dirty="0" err="1" smtClean="0">
                <a:solidFill>
                  <a:srgbClr val="000000"/>
                </a:solidFill>
              </a:rPr>
              <a:t>NbTi</a:t>
            </a:r>
            <a:r>
              <a:rPr lang="pt-PT" sz="24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r>
              <a:rPr lang="pt-PT" sz="2400" dirty="0" smtClean="0">
                <a:solidFill>
                  <a:srgbClr val="000000"/>
                </a:solidFill>
              </a:rPr>
              <a:t>Desenvolvimento de “</a:t>
            </a:r>
            <a:r>
              <a:rPr lang="pt-PT" sz="2400" dirty="0" err="1" smtClean="0">
                <a:solidFill>
                  <a:srgbClr val="000000"/>
                </a:solidFill>
              </a:rPr>
              <a:t>crab</a:t>
            </a:r>
            <a:r>
              <a:rPr lang="pt-PT" sz="2400" dirty="0" smtClean="0">
                <a:solidFill>
                  <a:srgbClr val="000000"/>
                </a:solidFill>
              </a:rPr>
              <a:t> </a:t>
            </a:r>
            <a:r>
              <a:rPr lang="pt-PT" sz="2400" dirty="0" err="1" smtClean="0">
                <a:solidFill>
                  <a:srgbClr val="000000"/>
                </a:solidFill>
              </a:rPr>
              <a:t>cavities</a:t>
            </a:r>
            <a:r>
              <a:rPr lang="pt-PT" sz="2400" dirty="0" smtClean="0">
                <a:solidFill>
                  <a:srgbClr val="000000"/>
                </a:solidFill>
              </a:rPr>
              <a:t>”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pt-PT" sz="2400" dirty="0" smtClean="0">
                <a:solidFill>
                  <a:srgbClr val="000000"/>
                </a:solidFill>
              </a:rPr>
              <a:t>Aumentam eficiência das colisões</a:t>
            </a:r>
          </a:p>
          <a:p>
            <a:pPr>
              <a:spcBef>
                <a:spcPts val="0"/>
              </a:spcBef>
            </a:pPr>
            <a:r>
              <a:rPr lang="pt-PT" sz="2400" dirty="0" smtClean="0">
                <a:solidFill>
                  <a:srgbClr val="000000"/>
                </a:solidFill>
              </a:rPr>
              <a:t>Colimadores, conectores, </a:t>
            </a:r>
            <a:r>
              <a:rPr lang="pt-PT" sz="2400" dirty="0" err="1" smtClean="0">
                <a:solidFill>
                  <a:srgbClr val="000000"/>
                </a:solidFill>
              </a:rPr>
              <a:t>eng</a:t>
            </a:r>
            <a:r>
              <a:rPr lang="pt-PT" sz="2400" dirty="0" smtClean="0">
                <a:solidFill>
                  <a:srgbClr val="000000"/>
                </a:solidFill>
              </a:rPr>
              <a:t>. civil, </a:t>
            </a:r>
            <a:r>
              <a:rPr lang="pt-PT" sz="2400" dirty="0" err="1" smtClean="0">
                <a:solidFill>
                  <a:srgbClr val="000000"/>
                </a:solidFill>
              </a:rPr>
              <a:t>etc</a:t>
            </a:r>
            <a:endParaRPr lang="pt-PT" sz="2400" dirty="0" smtClean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500311"/>
            <a:ext cx="3816424" cy="22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324528" y="1124745"/>
            <a:ext cx="3826294" cy="2293956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</p:pic>
      <p:sp>
        <p:nvSpPr>
          <p:cNvPr id="8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46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089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EDF037A-1D4D-9342-89A7-CB80C4B6116B}"/>
              </a:ext>
            </a:extLst>
          </p:cNvPr>
          <p:cNvGrpSpPr/>
          <p:nvPr/>
        </p:nvGrpSpPr>
        <p:grpSpPr>
          <a:xfrm>
            <a:off x="614141" y="1008356"/>
            <a:ext cx="2247358" cy="1075340"/>
            <a:chOff x="6518792" y="2176720"/>
            <a:chExt cx="2247358" cy="107534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4AE2B63A-7573-EC41-AB8D-F8C7667D33B5}"/>
                </a:ext>
              </a:extLst>
            </p:cNvPr>
            <p:cNvGrpSpPr/>
            <p:nvPr/>
          </p:nvGrpSpPr>
          <p:grpSpPr>
            <a:xfrm>
              <a:off x="6518792" y="2176720"/>
              <a:ext cx="2247358" cy="1075340"/>
              <a:chOff x="6625424" y="817460"/>
              <a:chExt cx="2247358" cy="107534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="" xmlns:a16="http://schemas.microsoft.com/office/drawing/2014/main" id="{D4B04ECF-D295-BF49-BC84-CBDDE77B7C77}"/>
                  </a:ext>
                </a:extLst>
              </p:cNvPr>
              <p:cNvGrpSpPr/>
              <p:nvPr/>
            </p:nvGrpSpPr>
            <p:grpSpPr>
              <a:xfrm>
                <a:off x="6625424" y="817460"/>
                <a:ext cx="2206435" cy="1075340"/>
                <a:chOff x="6625424" y="817460"/>
                <a:chExt cx="2206435" cy="107534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="" xmlns:a16="http://schemas.microsoft.com/office/drawing/2014/main" id="{96C98090-B61B-CC45-8A2F-32190EF6465B}"/>
                    </a:ext>
                  </a:extLst>
                </p:cNvPr>
                <p:cNvSpPr/>
                <p:nvPr/>
              </p:nvSpPr>
              <p:spPr bwMode="auto">
                <a:xfrm>
                  <a:off x="7144557" y="817460"/>
                  <a:ext cx="1017066" cy="60090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="" xmlns:a16="http://schemas.microsoft.com/office/drawing/2014/main" id="{4FA45230-34C6-F447-8D4C-CA6E8EF22D3F}"/>
                    </a:ext>
                  </a:extLst>
                </p:cNvPr>
                <p:cNvSpPr/>
                <p:nvPr/>
              </p:nvSpPr>
              <p:spPr bwMode="auto">
                <a:xfrm>
                  <a:off x="7413392" y="1239915"/>
                  <a:ext cx="1017066" cy="652885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9" name="Straight Arrow Connector 8">
                  <a:extLst>
                    <a:ext uri="{FF2B5EF4-FFF2-40B4-BE49-F238E27FC236}">
                      <a16:creationId xmlns="" xmlns:a16="http://schemas.microsoft.com/office/drawing/2014/main" id="{8CA71373-1B1A-F647-8010-D073D9931B45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25424" y="1566357"/>
                  <a:ext cx="2206435" cy="1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cxnSp>
            <p:nvCxnSpPr>
              <p:cNvPr id="6" name="Straight Arrow Connector 5">
                <a:extLst>
                  <a:ext uri="{FF2B5EF4-FFF2-40B4-BE49-F238E27FC236}">
                    <a16:creationId xmlns="" xmlns:a16="http://schemas.microsoft.com/office/drawing/2014/main" id="{93714C19-9305-A742-A089-9BEC5783DBE9}"/>
                  </a:ext>
                </a:extLst>
              </p:cNvPr>
              <p:cNvCxnSpPr/>
              <p:nvPr/>
            </p:nvCxnSpPr>
            <p:spPr bwMode="auto">
              <a:xfrm>
                <a:off x="6716072" y="1111384"/>
                <a:ext cx="2156710" cy="1331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4" name="Up-Down Arrow 3">
              <a:extLst>
                <a:ext uri="{FF2B5EF4-FFF2-40B4-BE49-F238E27FC236}">
                  <a16:creationId xmlns="" xmlns:a16="http://schemas.microsoft.com/office/drawing/2014/main" id="{16B76E87-2A48-6141-81E0-F04C5FE9C72A}"/>
                </a:ext>
              </a:extLst>
            </p:cNvPr>
            <p:cNvSpPr/>
            <p:nvPr/>
          </p:nvSpPr>
          <p:spPr bwMode="auto">
            <a:xfrm>
              <a:off x="6643960" y="2460783"/>
              <a:ext cx="209983" cy="441657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BDD14E4-6CAE-4547-926E-88F1E6E07437}"/>
              </a:ext>
            </a:extLst>
          </p:cNvPr>
          <p:cNvGrpSpPr/>
          <p:nvPr/>
        </p:nvGrpSpPr>
        <p:grpSpPr>
          <a:xfrm>
            <a:off x="6652169" y="958208"/>
            <a:ext cx="1766630" cy="984956"/>
            <a:chOff x="6645870" y="2290424"/>
            <a:chExt cx="1766630" cy="984956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4855B854-8C75-2C4C-B019-B36CE2FFC653}"/>
                </a:ext>
              </a:extLst>
            </p:cNvPr>
            <p:cNvSpPr/>
            <p:nvPr/>
          </p:nvSpPr>
          <p:spPr bwMode="auto">
            <a:xfrm>
              <a:off x="7142596" y="2290424"/>
              <a:ext cx="1017066" cy="44728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DD16F3EC-8815-5F47-A10F-C9EBD479E7D5}"/>
                </a:ext>
              </a:extLst>
            </p:cNvPr>
            <p:cNvSpPr/>
            <p:nvPr/>
          </p:nvSpPr>
          <p:spPr bwMode="auto">
            <a:xfrm>
              <a:off x="7395434" y="2290424"/>
              <a:ext cx="1017066" cy="447286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ACA93E0D-612D-4641-AD32-CA58B069A403}"/>
                </a:ext>
              </a:extLst>
            </p:cNvPr>
            <p:cNvSpPr/>
            <p:nvPr/>
          </p:nvSpPr>
          <p:spPr bwMode="auto">
            <a:xfrm>
              <a:off x="7106730" y="2981245"/>
              <a:ext cx="1017066" cy="29413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AACF7CBB-47B1-FB4E-9B76-B20AB2D31D24}"/>
                </a:ext>
              </a:extLst>
            </p:cNvPr>
            <p:cNvSpPr/>
            <p:nvPr/>
          </p:nvSpPr>
          <p:spPr bwMode="auto">
            <a:xfrm>
              <a:off x="7359568" y="2981245"/>
              <a:ext cx="1017066" cy="294135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" name="Curved Right Arrow 14">
              <a:extLst>
                <a:ext uri="{FF2B5EF4-FFF2-40B4-BE49-F238E27FC236}">
                  <a16:creationId xmlns="" xmlns:a16="http://schemas.microsoft.com/office/drawing/2014/main" id="{B8B7C06E-89A7-7241-BCF2-649FFE77D7E5}"/>
                </a:ext>
              </a:extLst>
            </p:cNvPr>
            <p:cNvSpPr/>
            <p:nvPr/>
          </p:nvSpPr>
          <p:spPr bwMode="auto">
            <a:xfrm>
              <a:off x="6645870" y="2468875"/>
              <a:ext cx="307240" cy="576379"/>
            </a:xfrm>
            <a:prstGeom prst="curvedRight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854EAF6-FF6A-2647-9D95-C5416388A3F4}"/>
              </a:ext>
            </a:extLst>
          </p:cNvPr>
          <p:cNvGrpSpPr/>
          <p:nvPr/>
        </p:nvGrpSpPr>
        <p:grpSpPr>
          <a:xfrm>
            <a:off x="3601772" y="1001662"/>
            <a:ext cx="1967597" cy="993943"/>
            <a:chOff x="6606799" y="2025210"/>
            <a:chExt cx="1967597" cy="993943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E9F19A62-B315-3641-B97C-7132B681737E}"/>
                </a:ext>
              </a:extLst>
            </p:cNvPr>
            <p:cNvGrpSpPr/>
            <p:nvPr/>
          </p:nvGrpSpPr>
          <p:grpSpPr>
            <a:xfrm>
              <a:off x="6606799" y="2025210"/>
              <a:ext cx="1967597" cy="993943"/>
              <a:chOff x="6713431" y="665950"/>
              <a:chExt cx="1967597" cy="993943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="" xmlns:a16="http://schemas.microsoft.com/office/drawing/2014/main" id="{B2DE5E11-95E4-754F-8917-FB6C51DF1E6C}"/>
                  </a:ext>
                </a:extLst>
              </p:cNvPr>
              <p:cNvCxnSpPr/>
              <p:nvPr/>
            </p:nvCxnSpPr>
            <p:spPr bwMode="auto">
              <a:xfrm>
                <a:off x="6713431" y="665950"/>
                <a:ext cx="1967596" cy="99394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B9107888-11B0-064B-9EB1-4C2103E619EF}"/>
                  </a:ext>
                </a:extLst>
              </p:cNvPr>
              <p:cNvGrpSpPr/>
              <p:nvPr/>
            </p:nvGrpSpPr>
            <p:grpSpPr>
              <a:xfrm>
                <a:off x="6735173" y="665950"/>
                <a:ext cx="1945855" cy="993943"/>
                <a:chOff x="6735173" y="665950"/>
                <a:chExt cx="1945855" cy="993943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="" xmlns:a16="http://schemas.microsoft.com/office/drawing/2014/main" id="{8A0C21E9-D800-9D44-83F4-763FAA1F83CC}"/>
                    </a:ext>
                  </a:extLst>
                </p:cNvPr>
                <p:cNvSpPr/>
                <p:nvPr/>
              </p:nvSpPr>
              <p:spPr bwMode="auto">
                <a:xfrm rot="20098959">
                  <a:off x="7401222" y="912812"/>
                  <a:ext cx="1017066" cy="316131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="" xmlns:a16="http://schemas.microsoft.com/office/drawing/2014/main" id="{F741B36E-1126-AC44-BD0E-D19955B62E46}"/>
                    </a:ext>
                  </a:extLst>
                </p:cNvPr>
                <p:cNvSpPr/>
                <p:nvPr/>
              </p:nvSpPr>
              <p:spPr bwMode="auto">
                <a:xfrm rot="1575684">
                  <a:off x="6982077" y="906149"/>
                  <a:ext cx="1017066" cy="314228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="" xmlns:a16="http://schemas.microsoft.com/office/drawing/2014/main" id="{88FF935C-7AB8-B048-93FC-4AA8E6FB2E2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735173" y="665950"/>
                  <a:ext cx="1945855" cy="993943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</p:grpSp>
        <p:sp>
          <p:nvSpPr>
            <p:cNvPr id="18" name="Up-Down Arrow 17">
              <a:extLst>
                <a:ext uri="{FF2B5EF4-FFF2-40B4-BE49-F238E27FC236}">
                  <a16:creationId xmlns="" xmlns:a16="http://schemas.microsoft.com/office/drawing/2014/main" id="{F8624D3E-7FB8-3E4B-86AB-F1A603247F8E}"/>
                </a:ext>
              </a:extLst>
            </p:cNvPr>
            <p:cNvSpPr/>
            <p:nvPr/>
          </p:nvSpPr>
          <p:spPr bwMode="auto">
            <a:xfrm>
              <a:off x="6631263" y="2134166"/>
              <a:ext cx="132003" cy="774359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2193" y="588876"/>
            <a:ext cx="254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Leveling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beam</a:t>
            </a:r>
            <a:r>
              <a:rPr lang="pt-PT" dirty="0" smtClean="0"/>
              <a:t> offset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6389" y="598591"/>
            <a:ext cx="290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Anti-leveling</a:t>
            </a:r>
            <a:r>
              <a:rPr lang="pt-PT" dirty="0" smtClean="0"/>
              <a:t>: </a:t>
            </a:r>
            <a:r>
              <a:rPr lang="pt-PT" dirty="0" err="1" smtClean="0"/>
              <a:t>crossing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endParaRPr lang="pt-PT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6331696" y="592612"/>
            <a:ext cx="284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Anti-leveling</a:t>
            </a:r>
            <a:r>
              <a:rPr lang="pt-PT" dirty="0" smtClean="0"/>
              <a:t>: β* </a:t>
            </a:r>
            <a:r>
              <a:rPr lang="pt-PT" dirty="0" err="1" smtClean="0"/>
              <a:t>reduction</a:t>
            </a:r>
            <a:endParaRPr lang="pt-PT" dirty="0" smtClean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435" y="2986660"/>
            <a:ext cx="4110804" cy="310831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00653" y="2719217"/>
            <a:ext cx="7265308" cy="3757560"/>
            <a:chOff x="136425" y="2924500"/>
            <a:chExt cx="7265308" cy="375756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425" y="2952874"/>
              <a:ext cx="7265308" cy="372918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868260" y="2924500"/>
              <a:ext cx="29692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400" dirty="0" err="1" smtClean="0"/>
                <a:t>Eckhard</a:t>
              </a:r>
              <a:r>
                <a:rPr lang="pt-PT" sz="1400" dirty="0" smtClean="0"/>
                <a:t> </a:t>
              </a:r>
              <a:r>
                <a:rPr lang="pt-PT" sz="1400" dirty="0" err="1" smtClean="0"/>
                <a:t>Elsen</a:t>
              </a:r>
              <a:r>
                <a:rPr lang="pt-PT" sz="1400" dirty="0" smtClean="0"/>
                <a:t>, LHCP’18</a:t>
              </a:r>
              <a:endParaRPr lang="pt-PT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56298" y="4407079"/>
              <a:ext cx="17299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/>
                <a:t>β* </a:t>
              </a:r>
              <a:r>
                <a:rPr lang="pt-PT" dirty="0" err="1" smtClean="0"/>
                <a:t>reduction</a:t>
              </a:r>
              <a:endParaRPr lang="pt-PT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5986242" y="4477810"/>
              <a:ext cx="493215" cy="14390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402109" y="5286933"/>
              <a:ext cx="309788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c</a:t>
              </a:r>
              <a:r>
                <a:rPr lang="pt-PT" dirty="0" err="1" smtClean="0"/>
                <a:t>rossing</a:t>
              </a:r>
              <a:r>
                <a:rPr lang="pt-PT" dirty="0" smtClean="0"/>
                <a:t> </a:t>
              </a:r>
              <a:r>
                <a:rPr lang="pt-PT" dirty="0" err="1" smtClean="0"/>
                <a:t>angle</a:t>
              </a:r>
              <a:r>
                <a:rPr lang="pt-PT" dirty="0" smtClean="0"/>
                <a:t> </a:t>
              </a:r>
              <a:r>
                <a:rPr lang="pt-PT" dirty="0" err="1" smtClean="0"/>
                <a:t>reduction</a:t>
              </a:r>
              <a:r>
                <a:rPr lang="pt-PT" dirty="0" smtClean="0"/>
                <a:t> </a:t>
              </a:r>
              <a:r>
                <a:rPr lang="pt-PT" dirty="0" err="1" smtClean="0"/>
                <a:t>steps</a:t>
              </a:r>
              <a:endParaRPr lang="pt-PT" dirty="0"/>
            </a:p>
          </p:txBody>
        </p:sp>
        <p:cxnSp>
          <p:nvCxnSpPr>
            <p:cNvPr id="30" name="Straight Arrow Connector 29"/>
            <p:cNvCxnSpPr>
              <a:stCxn id="29" idx="0"/>
            </p:cNvCxnSpPr>
            <p:nvPr/>
          </p:nvCxnSpPr>
          <p:spPr>
            <a:xfrm flipH="1" flipV="1">
              <a:off x="2238427" y="5059565"/>
              <a:ext cx="712624" cy="22736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366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TLAS_blac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 bwMode="auto">
          <a:xfrm>
            <a:off x="827584" y="1259302"/>
            <a:ext cx="6696744" cy="41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44008" y="68627"/>
            <a:ext cx="3960440" cy="3168352"/>
            <a:chOff x="4644008" y="51470"/>
            <a:chExt cx="3960440" cy="2376264"/>
          </a:xfrm>
        </p:grpSpPr>
        <p:grpSp>
          <p:nvGrpSpPr>
            <p:cNvPr id="9" name="Group 8"/>
            <p:cNvGrpSpPr/>
            <p:nvPr/>
          </p:nvGrpSpPr>
          <p:grpSpPr>
            <a:xfrm>
              <a:off x="5940152" y="51470"/>
              <a:ext cx="2664296" cy="1561395"/>
              <a:chOff x="323528" y="3340583"/>
              <a:chExt cx="2664296" cy="15613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528" y="3412591"/>
                <a:ext cx="2664296" cy="14893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75656" y="3340583"/>
                <a:ext cx="1512168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Novo detetor de traços</a:t>
                </a:r>
              </a:p>
            </p:txBody>
          </p:sp>
        </p:grp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>
              <a:off x="4644008" y="868172"/>
              <a:ext cx="1296144" cy="155956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51520" y="260648"/>
            <a:ext cx="4320480" cy="2592288"/>
            <a:chOff x="251520" y="195486"/>
            <a:chExt cx="4320480" cy="1944216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195486"/>
              <a:ext cx="4320480" cy="864096"/>
              <a:chOff x="2699792" y="0"/>
              <a:chExt cx="4320480" cy="86409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95936" y="0"/>
                <a:ext cx="3024336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Nova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eletrónica</a:t>
                </a:r>
                <a:r>
                  <a:rPr lang="pt-PT" dirty="0">
                    <a:solidFill>
                      <a:srgbClr val="000000"/>
                    </a:solidFill>
                  </a:rPr>
                  <a:t>,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 fontes de alta tensão e cintiladores do calorímetro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/>
            <p:cNvCxnSpPr/>
            <p:nvPr/>
          </p:nvCxnSpPr>
          <p:spPr bwMode="auto">
            <a:xfrm>
              <a:off x="1979712" y="1059582"/>
              <a:ext cx="2592288" cy="108012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323528" y="5439496"/>
            <a:ext cx="3744416" cy="1152128"/>
            <a:chOff x="323528" y="3867894"/>
            <a:chExt cx="3744416" cy="8640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3867894"/>
              <a:ext cx="1312551" cy="86409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619672" y="3867894"/>
              <a:ext cx="2448272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000000"/>
                  </a:solidFill>
                </a:rPr>
                <a:t>Hardware para reconstruir traços carregados (</a:t>
              </a:r>
              <a:r>
                <a:rPr lang="pt-PT" dirty="0" err="1" smtClean="0">
                  <a:solidFill>
                    <a:srgbClr val="000000"/>
                  </a:solidFill>
                </a:rPr>
                <a:t>trigger</a:t>
              </a:r>
              <a:r>
                <a:rPr lang="pt-PT" dirty="0" smtClean="0">
                  <a:solidFill>
                    <a:srgbClr val="000000"/>
                  </a:solidFill>
                </a:rPr>
                <a:t>)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64089" y="2424872"/>
            <a:ext cx="3697991" cy="4389225"/>
            <a:chOff x="5364088" y="1818653"/>
            <a:chExt cx="3697991" cy="3291919"/>
          </a:xfrm>
        </p:grpSpPr>
        <p:grpSp>
          <p:nvGrpSpPr>
            <p:cNvPr id="40" name="Group 39"/>
            <p:cNvGrpSpPr/>
            <p:nvPr/>
          </p:nvGrpSpPr>
          <p:grpSpPr>
            <a:xfrm>
              <a:off x="5364088" y="1818653"/>
              <a:ext cx="3697991" cy="3291919"/>
              <a:chOff x="5364088" y="1818653"/>
              <a:chExt cx="3697991" cy="329191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0" b="90000" l="538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43655" flipH="1">
                <a:off x="6370664" y="1818653"/>
                <a:ext cx="2691415" cy="3291919"/>
              </a:xfrm>
              <a:prstGeom prst="rect">
                <a:avLst/>
              </a:prstGeom>
            </p:spPr>
          </p:pic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5364088" y="1923678"/>
                <a:ext cx="2304256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>
                <a:endCxn id="13" idx="1"/>
              </p:cNvCxnSpPr>
              <p:nvPr/>
            </p:nvCxnSpPr>
            <p:spPr bwMode="auto">
              <a:xfrm flipH="1" flipV="1">
                <a:off x="5413640" y="2923221"/>
                <a:ext cx="1750648" cy="159274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7020272" y="2063398"/>
              <a:ext cx="1728192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FFFFFF"/>
                  </a:solidFill>
                </a:rPr>
                <a:t>Novo detetor de muões “</a:t>
              </a:r>
              <a:r>
                <a:rPr lang="pt-PT" dirty="0" err="1" smtClean="0">
                  <a:solidFill>
                    <a:srgbClr val="FFFFFF"/>
                  </a:solidFill>
                </a:rPr>
                <a:t>Small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Wheel</a:t>
              </a:r>
              <a:r>
                <a:rPr lang="pt-PT" dirty="0" smtClean="0">
                  <a:solidFill>
                    <a:srgbClr val="FFFFFF"/>
                  </a:solidFill>
                </a:rPr>
                <a:t>”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44008" y="2756925"/>
            <a:ext cx="2625826" cy="3509891"/>
            <a:chOff x="4644008" y="2067694"/>
            <a:chExt cx="2625826" cy="2632418"/>
          </a:xfrm>
        </p:grpSpPr>
        <p:grpSp>
          <p:nvGrpSpPr>
            <p:cNvPr id="23" name="Group 22"/>
            <p:cNvGrpSpPr/>
            <p:nvPr/>
          </p:nvGrpSpPr>
          <p:grpSpPr>
            <a:xfrm>
              <a:off x="4947859" y="2067694"/>
              <a:ext cx="2321975" cy="2032804"/>
              <a:chOff x="4947859" y="2067694"/>
              <a:chExt cx="2321975" cy="20328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49" b="97605" l="9746" r="9915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34737">
                <a:off x="5370956" y="2308901"/>
                <a:ext cx="1898878" cy="1791597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5220072" y="2067694"/>
                <a:ext cx="1152128" cy="288032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364088" y="2571750"/>
                <a:ext cx="864096" cy="129614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ie 20"/>
              <p:cNvSpPr/>
              <p:nvPr/>
            </p:nvSpPr>
            <p:spPr bwMode="auto">
              <a:xfrm rot="9513934">
                <a:off x="4947859" y="2067864"/>
                <a:ext cx="504056" cy="576064"/>
              </a:xfrm>
              <a:prstGeom prst="pie">
                <a:avLst>
                  <a:gd name="adj1" fmla="val 7191657"/>
                  <a:gd name="adj2" fmla="val 15534844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pt-PT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644008" y="4007614"/>
              <a:ext cx="1872208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 smtClean="0">
                  <a:solidFill>
                    <a:srgbClr val="000000"/>
                  </a:solidFill>
                </a:rPr>
                <a:t>High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Granualrity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Timing</a:t>
              </a:r>
              <a:r>
                <a:rPr lang="pt-PT" dirty="0" smtClean="0">
                  <a:solidFill>
                    <a:srgbClr val="000000"/>
                  </a:solidFill>
                </a:rPr>
                <a:t> Detector </a:t>
              </a:r>
            </a:p>
            <a:p>
              <a:r>
                <a:rPr lang="pt-PT" dirty="0" smtClean="0">
                  <a:solidFill>
                    <a:srgbClr val="000000"/>
                  </a:solidFill>
                </a:rPr>
                <a:t>(30ps/traço)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48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590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2609528"/>
            <a:ext cx="6193974" cy="384380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497" y="4037245"/>
            <a:ext cx="4410031" cy="2420660"/>
            <a:chOff x="35496" y="3027933"/>
            <a:chExt cx="4410031" cy="1815495"/>
          </a:xfrm>
        </p:grpSpPr>
        <p:grpSp>
          <p:nvGrpSpPr>
            <p:cNvPr id="13" name="Group 12"/>
            <p:cNvGrpSpPr/>
            <p:nvPr/>
          </p:nvGrpSpPr>
          <p:grpSpPr>
            <a:xfrm>
              <a:off x="35496" y="3795886"/>
              <a:ext cx="2913181" cy="1047542"/>
              <a:chOff x="35496" y="378932"/>
              <a:chExt cx="2913181" cy="104754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331640" y="378932"/>
                <a:ext cx="1617037" cy="1047542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5496" y="378932"/>
                <a:ext cx="1512168" cy="6924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/>
                  <a:t>Novo </a:t>
                </a:r>
                <a:r>
                  <a:rPr lang="pt-PT" dirty="0" err="1" smtClean="0"/>
                  <a:t>High</a:t>
                </a:r>
                <a:r>
                  <a:rPr lang="pt-PT" dirty="0" smtClean="0"/>
                  <a:t> </a:t>
                </a:r>
                <a:r>
                  <a:rPr lang="pt-PT" dirty="0" err="1" smtClean="0"/>
                  <a:t>Granularity</a:t>
                </a:r>
                <a:r>
                  <a:rPr lang="pt-PT" dirty="0" smtClean="0"/>
                  <a:t> </a:t>
                </a:r>
                <a:r>
                  <a:rPr lang="pt-PT" dirty="0" err="1" smtClean="0"/>
                  <a:t>Calorimeter</a:t>
                </a:r>
                <a:endParaRPr lang="pt-PT" dirty="0" smtClean="0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 bwMode="auto">
            <a:xfrm flipV="1">
              <a:off x="1619672" y="3075806"/>
              <a:ext cx="2808312" cy="79208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843808" y="3291830"/>
              <a:ext cx="1440160" cy="151216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Oval 22"/>
            <p:cNvSpPr/>
            <p:nvPr/>
          </p:nvSpPr>
          <p:spPr bwMode="auto">
            <a:xfrm rot="1810005" flipH="1">
              <a:off x="4255493" y="3027933"/>
              <a:ext cx="190034" cy="348701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36512" y="-27384"/>
            <a:ext cx="4899384" cy="4950999"/>
            <a:chOff x="-36512" y="-20538"/>
            <a:chExt cx="4899384" cy="3713249"/>
          </a:xfrm>
        </p:grpSpPr>
        <p:grpSp>
          <p:nvGrpSpPr>
            <p:cNvPr id="27" name="Group 26"/>
            <p:cNvGrpSpPr/>
            <p:nvPr/>
          </p:nvGrpSpPr>
          <p:grpSpPr>
            <a:xfrm>
              <a:off x="-36512" y="-20538"/>
              <a:ext cx="3096344" cy="2088232"/>
              <a:chOff x="-36512" y="-92546"/>
              <a:chExt cx="3096344" cy="208823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36" b="93056" l="7816" r="927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775" y="300125"/>
                <a:ext cx="2920132" cy="1695561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-36512" y="-92546"/>
                <a:ext cx="3096344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dirty="0" smtClean="0"/>
                  <a:t>Novo MIP </a:t>
                </a:r>
                <a:r>
                  <a:rPr lang="pt-PT" dirty="0" err="1" smtClean="0"/>
                  <a:t>Timing</a:t>
                </a:r>
                <a:r>
                  <a:rPr lang="pt-PT" dirty="0" smtClean="0"/>
                  <a:t> Detector (</a:t>
                </a:r>
                <a:r>
                  <a:rPr lang="pt-PT" dirty="0" err="1" smtClean="0"/>
                  <a:t>Barrel</a:t>
                </a:r>
                <a:r>
                  <a:rPr lang="pt-PT" dirty="0" smtClean="0"/>
                  <a:t> &amp; </a:t>
                </a:r>
                <a:r>
                  <a:rPr lang="pt-PT" dirty="0" err="1" smtClean="0"/>
                  <a:t>Endcap</a:t>
                </a:r>
                <a:r>
                  <a:rPr lang="pt-PT" dirty="0" smtClean="0"/>
                  <a:t>)</a:t>
                </a:r>
                <a:endParaRPr lang="pt-PT" dirty="0"/>
              </a:p>
            </p:txBody>
          </p:sp>
        </p:grpSp>
        <p:cxnSp>
          <p:nvCxnSpPr>
            <p:cNvPr id="37" name="Straight Connector 36"/>
            <p:cNvCxnSpPr>
              <a:endCxn id="44" idx="0"/>
            </p:cNvCxnSpPr>
            <p:nvPr/>
          </p:nvCxnSpPr>
          <p:spPr bwMode="auto">
            <a:xfrm>
              <a:off x="2627784" y="843558"/>
              <a:ext cx="2232919" cy="237021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411760" y="1923678"/>
              <a:ext cx="2160240" cy="172819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Oval 43"/>
            <p:cNvSpPr/>
            <p:nvPr/>
          </p:nvSpPr>
          <p:spPr bwMode="auto">
            <a:xfrm rot="1810005" flipH="1">
              <a:off x="4600374" y="3178980"/>
              <a:ext cx="262498" cy="51373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779912" y="260648"/>
            <a:ext cx="4536504" cy="4320480"/>
            <a:chOff x="3779912" y="195486"/>
            <a:chExt cx="4536504" cy="3240360"/>
          </a:xfrm>
        </p:grpSpPr>
        <p:grpSp>
          <p:nvGrpSpPr>
            <p:cNvPr id="49" name="Group 48"/>
            <p:cNvGrpSpPr/>
            <p:nvPr/>
          </p:nvGrpSpPr>
          <p:grpSpPr>
            <a:xfrm>
              <a:off x="3779912" y="195486"/>
              <a:ext cx="4536504" cy="889993"/>
              <a:chOff x="4067944" y="339502"/>
              <a:chExt cx="4536504" cy="88999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7944" y="339502"/>
                <a:ext cx="2854987" cy="889993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6876256" y="339502"/>
                <a:ext cx="1728192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Substituição do detetor </a:t>
                </a:r>
                <a:r>
                  <a:rPr lang="pt-PT" dirty="0">
                    <a:solidFill>
                      <a:srgbClr val="000000"/>
                    </a:solidFill>
                  </a:rPr>
                  <a:t>de 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traços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50" name="Straight Connector 49"/>
            <p:cNvCxnSpPr/>
            <p:nvPr/>
          </p:nvCxnSpPr>
          <p:spPr bwMode="auto">
            <a:xfrm>
              <a:off x="4067944" y="987574"/>
              <a:ext cx="360040" cy="230425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>
              <a:off x="4788024" y="915566"/>
              <a:ext cx="1224136" cy="252028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4716016" y="4389107"/>
            <a:ext cx="4104456" cy="1152128"/>
            <a:chOff x="4716016" y="3147814"/>
            <a:chExt cx="4104456" cy="864096"/>
          </a:xfrm>
        </p:grpSpPr>
        <p:grpSp>
          <p:nvGrpSpPr>
            <p:cNvPr id="32" name="Group 31"/>
            <p:cNvGrpSpPr/>
            <p:nvPr/>
          </p:nvGrpSpPr>
          <p:grpSpPr>
            <a:xfrm>
              <a:off x="5580112" y="3147814"/>
              <a:ext cx="3240360" cy="864096"/>
              <a:chOff x="2699792" y="0"/>
              <a:chExt cx="3240360" cy="86409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995936" y="0"/>
                <a:ext cx="1944216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Nova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eletrónica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do calorímetro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3" name="Straight Arrow Connector 2"/>
            <p:cNvCxnSpPr>
              <a:stCxn id="35" idx="1"/>
            </p:cNvCxnSpPr>
            <p:nvPr/>
          </p:nvCxnSpPr>
          <p:spPr bwMode="auto">
            <a:xfrm flipH="1">
              <a:off x="4716016" y="3579862"/>
              <a:ext cx="864096" cy="7200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4644008" y="3044957"/>
            <a:ext cx="4499992" cy="1248139"/>
            <a:chOff x="4644008" y="2211710"/>
            <a:chExt cx="4499992" cy="936104"/>
          </a:xfrm>
        </p:grpSpPr>
        <p:grpSp>
          <p:nvGrpSpPr>
            <p:cNvPr id="28" name="Group 27"/>
            <p:cNvGrpSpPr/>
            <p:nvPr/>
          </p:nvGrpSpPr>
          <p:grpSpPr>
            <a:xfrm>
              <a:off x="5578598" y="2211710"/>
              <a:ext cx="3565402" cy="864096"/>
              <a:chOff x="323528" y="3867894"/>
              <a:chExt cx="3565402" cy="86409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3528" y="3867894"/>
                <a:ext cx="1312551" cy="86409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638177" y="3867894"/>
                <a:ext cx="2250753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Hardware para reconstruir traços carregados (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trigger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)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6" name="Straight Arrow Connector 5"/>
            <p:cNvCxnSpPr>
              <a:stCxn id="29" idx="1"/>
            </p:cNvCxnSpPr>
            <p:nvPr/>
          </p:nvCxnSpPr>
          <p:spPr bwMode="auto">
            <a:xfrm flipH="1">
              <a:off x="4644008" y="2643758"/>
              <a:ext cx="934590" cy="50405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4788024" y="1700808"/>
            <a:ext cx="4032448" cy="1248139"/>
            <a:chOff x="4788024" y="1275606"/>
            <a:chExt cx="4032448" cy="936104"/>
          </a:xfrm>
        </p:grpSpPr>
        <p:grpSp>
          <p:nvGrpSpPr>
            <p:cNvPr id="31" name="Group 30"/>
            <p:cNvGrpSpPr/>
            <p:nvPr/>
          </p:nvGrpSpPr>
          <p:grpSpPr>
            <a:xfrm>
              <a:off x="5580112" y="1275606"/>
              <a:ext cx="3240360" cy="864096"/>
              <a:chOff x="2699792" y="0"/>
              <a:chExt cx="3240360" cy="864096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3995936" y="0"/>
                <a:ext cx="1944216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Nova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eletrónica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e câmaras de muões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/>
            <p:cNvCxnSpPr>
              <a:stCxn id="36" idx="1"/>
            </p:cNvCxnSpPr>
            <p:nvPr/>
          </p:nvCxnSpPr>
          <p:spPr bwMode="auto">
            <a:xfrm flipH="1">
              <a:off x="4788024" y="1707654"/>
              <a:ext cx="792088" cy="50405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8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40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rgbClr val="000000"/>
                </a:solidFill>
              </a:rPr>
              <a:t>Ciência 2018</a:t>
            </a:r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41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rgbClr val="000000"/>
                </a:solidFill>
              </a:rPr>
              <a:pPr algn="r"/>
              <a:t>49</a:t>
            </a:fld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961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58"/>
            <a:ext cx="8229600" cy="2084520"/>
          </a:xfrm>
        </p:spPr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“</a:t>
            </a:r>
            <a:r>
              <a:rPr lang="pt-PT" dirty="0">
                <a:solidFill>
                  <a:srgbClr val="FFFFFF"/>
                </a:solidFill>
              </a:rPr>
              <a:t>Há mais coisas no céu e na terra, Horácio, do que sonha a nossa filosofia.</a:t>
            </a:r>
            <a:r>
              <a:rPr lang="pt-PT" dirty="0" smtClean="0">
                <a:solidFill>
                  <a:srgbClr val="FFFFFF"/>
                </a:solidFill>
              </a:rPr>
              <a:t>”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572" y="2489398"/>
            <a:ext cx="5413621" cy="304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7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96" y="0"/>
            <a:ext cx="9161496" cy="5046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536" y="1220755"/>
            <a:ext cx="6660232" cy="4006031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3525011"/>
            <a:ext cx="436146" cy="576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94628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PT" dirty="0" smtClean="0"/>
              <a:t>Melhoramentos das experiências cruciais para funcionar no ambiente do HL-LHC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Alguns em construção, muitos em fase de R&amp;D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Vão permitir acumular dados únicos na fronteira da alta energia durante 10 anos</a:t>
            </a:r>
          </a:p>
        </p:txBody>
      </p:sp>
      <p:sp>
        <p:nvSpPr>
          <p:cNvPr id="7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50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399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-27384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62264"/>
            <a:ext cx="8229600" cy="1143000"/>
          </a:xfrm>
        </p:spPr>
        <p:txBody>
          <a:bodyPr>
            <a:normAutofit/>
          </a:bodyPr>
          <a:lstStyle/>
          <a:p>
            <a:r>
              <a:rPr lang="pt-PT" sz="6000" dirty="0" smtClean="0">
                <a:solidFill>
                  <a:schemeClr val="bg1"/>
                </a:solidFill>
              </a:rPr>
              <a:t>Conclus</a:t>
            </a:r>
            <a:r>
              <a:rPr lang="pt-PT" sz="6000" dirty="0" smtClean="0">
                <a:solidFill>
                  <a:schemeClr val="bg1"/>
                </a:solidFill>
              </a:rPr>
              <a:t>ões</a:t>
            </a:r>
            <a:endParaRPr lang="pt-PT" sz="60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LIP - Estágios de Verão 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640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002" y="2177742"/>
            <a:ext cx="4448182" cy="2850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42" y="836712"/>
            <a:ext cx="4327127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400" dirty="0" smtClean="0"/>
              <a:t>Em</a:t>
            </a:r>
            <a:r>
              <a:rPr lang="pt-PT" sz="2400" dirty="0" smtClean="0"/>
              <a:t> conclus</a:t>
            </a:r>
            <a:r>
              <a:rPr lang="pt-PT" sz="2400" dirty="0" smtClean="0"/>
              <a:t>ão</a:t>
            </a:r>
            <a:r>
              <a:rPr lang="pt-PT" sz="2400" dirty="0" smtClean="0"/>
              <a:t>: </a:t>
            </a:r>
          </a:p>
          <a:p>
            <a:r>
              <a:rPr lang="pt-PT" sz="2400" dirty="0" smtClean="0"/>
              <a:t>H</a:t>
            </a:r>
            <a:r>
              <a:rPr lang="pt-PT" sz="2400" dirty="0" smtClean="0"/>
              <a:t>á sinais claros de física para além do </a:t>
            </a:r>
            <a:r>
              <a:rPr lang="pt-PT" sz="2400" dirty="0" smtClean="0"/>
              <a:t>Modelo Padrão! (e alguns mais filosóficos)</a:t>
            </a:r>
          </a:p>
          <a:p>
            <a:r>
              <a:rPr lang="pt-PT" sz="2400" dirty="0" smtClean="0"/>
              <a:t>O </a:t>
            </a:r>
            <a:r>
              <a:rPr lang="pt-PT" sz="2400" dirty="0" err="1" smtClean="0"/>
              <a:t>Higgs</a:t>
            </a:r>
            <a:r>
              <a:rPr lang="pt-PT" sz="2400" dirty="0" smtClean="0"/>
              <a:t> </a:t>
            </a:r>
            <a:r>
              <a:rPr lang="pt-PT" sz="2400" dirty="0" smtClean="0"/>
              <a:t>é uma ótima janela para procurar indícios da sua origem</a:t>
            </a:r>
            <a:endParaRPr lang="pt-PT" sz="2400" dirty="0" smtClean="0"/>
          </a:p>
          <a:p>
            <a:r>
              <a:rPr lang="pt-PT" sz="2400" dirty="0" smtClean="0"/>
              <a:t>Para isso precisamos de mais dados! Precisamos do HL-LHC!</a:t>
            </a:r>
            <a:endParaRPr lang="pt-PT" sz="2400" dirty="0" smtClean="0"/>
          </a:p>
          <a:p>
            <a:r>
              <a:rPr lang="pt-PT" sz="2400" dirty="0" smtClean="0"/>
              <a:t>Devemos continuar </a:t>
            </a:r>
            <a:r>
              <a:rPr lang="pt-PT" sz="2400" dirty="0" smtClean="0"/>
              <a:t>à procura</a:t>
            </a:r>
            <a:endParaRPr lang="pt-PT" sz="2400" dirty="0" smtClean="0"/>
          </a:p>
          <a:p>
            <a:r>
              <a:rPr lang="pt-PT" sz="2400" dirty="0" smtClean="0"/>
              <a:t>Porque a </a:t>
            </a:r>
            <a:r>
              <a:rPr lang="pt-PT" sz="2400" strike="sngStrike" dirty="0" smtClean="0"/>
              <a:t>verdade</a:t>
            </a:r>
            <a:r>
              <a:rPr lang="pt-PT" sz="2400" dirty="0" smtClean="0"/>
              <a:t> F</a:t>
            </a:r>
            <a:r>
              <a:rPr lang="pt-PT" sz="2400" dirty="0" smtClean="0"/>
              <a:t>ísica Nova</a:t>
            </a:r>
            <a:r>
              <a:rPr lang="pt-PT" sz="2400" dirty="0" smtClean="0"/>
              <a:t> est</a:t>
            </a:r>
            <a:r>
              <a:rPr lang="pt-PT" sz="2400" dirty="0" smtClean="0"/>
              <a:t>á lá fora</a:t>
            </a:r>
            <a:r>
              <a:rPr lang="pt-PT" sz="2400" dirty="0" smtClean="0"/>
              <a:t>!</a:t>
            </a:r>
            <a:endParaRPr lang="pt-PT" sz="24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52</a:t>
            </a:fld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438" y="1484784"/>
            <a:ext cx="3957699" cy="28397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199" y="6084004"/>
            <a:ext cx="85765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Mais resultados: </a:t>
            </a:r>
            <a:r>
              <a:rPr lang="pt-PT" dirty="0">
                <a:hlinkClick r:id="rId5"/>
              </a:rPr>
              <a:t>ATLAS Public results page</a:t>
            </a:r>
            <a:r>
              <a:rPr lang="pt-PT" dirty="0"/>
              <a:t> </a:t>
            </a:r>
            <a:r>
              <a:rPr lang="pt-PT" dirty="0"/>
              <a:t>e</a:t>
            </a:r>
            <a:r>
              <a:rPr lang="pt-PT" dirty="0" smtClean="0"/>
              <a:t> </a:t>
            </a:r>
            <a:r>
              <a:rPr lang="pt-PT" dirty="0">
                <a:hlinkClick r:id="rId6"/>
              </a:rPr>
              <a:t>CMS Publications </a:t>
            </a:r>
            <a:r>
              <a:rPr lang="pt-PT" dirty="0" smtClean="0">
                <a:hlinkClick r:id="rId6"/>
              </a:rPr>
              <a:t>page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8624" y="3789040"/>
            <a:ext cx="4289325" cy="3174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8001" y="2177743"/>
            <a:ext cx="4448182" cy="2850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4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95"/>
    </mc:Choice>
    <mc:Fallback xmlns="">
      <p:transition xmlns:p14="http://schemas.microsoft.com/office/powerpoint/2010/main" spd="slow" advTm="3569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53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0888"/>
            <a:ext cx="8041752" cy="6027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56350"/>
            <a:ext cx="9185294" cy="52322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2800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Ricardo Gonçalo (LIP) 		      Qualquer duvida: </a:t>
            </a:r>
            <a:r>
              <a:rPr lang="pt-PT" sz="2800" dirty="0" err="1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jgoncalo@lip.pt</a:t>
            </a:r>
            <a:endParaRPr lang="pt-PT" sz="2800" dirty="0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2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1122" y="0"/>
            <a:ext cx="8229600" cy="762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Bonus</a:t>
            </a:r>
            <a:r>
              <a:rPr lang="pt-PT" dirty="0" smtClean="0">
                <a:solidFill>
                  <a:srgbClr val="FFFFFF"/>
                </a:solidFill>
              </a:rPr>
              <a:t> slides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pt-PT" dirty="0" smtClean="0"/>
              <a:t>a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844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164637"/>
            <a:ext cx="8228013" cy="1143000"/>
          </a:xfrm>
        </p:spPr>
        <p:txBody>
          <a:bodyPr/>
          <a:lstStyle/>
          <a:p>
            <a:r>
              <a:rPr lang="pt-PT" sz="2800" dirty="0" smtClean="0">
                <a:solidFill>
                  <a:srgbClr val="000000"/>
                </a:solidFill>
              </a:rPr>
              <a:t>[  Portugal e o HL-LHC  ]</a:t>
            </a:r>
            <a:endParaRPr lang="pt-PT" sz="28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20755"/>
            <a:ext cx="7272808" cy="5321829"/>
          </a:xfrm>
        </p:spPr>
        <p:txBody>
          <a:bodyPr/>
          <a:lstStyle/>
          <a:p>
            <a:pPr marL="0">
              <a:spcAft>
                <a:spcPts val="1200"/>
              </a:spcAft>
            </a:pPr>
            <a:r>
              <a:rPr lang="pt-PT" sz="1600" b="1" dirty="0" smtClean="0">
                <a:solidFill>
                  <a:srgbClr val="000000"/>
                </a:solidFill>
              </a:rPr>
              <a:t>ATLAS: calorímetro e </a:t>
            </a:r>
            <a:r>
              <a:rPr lang="pt-PT" sz="1600" b="1" dirty="0" err="1" smtClean="0">
                <a:solidFill>
                  <a:srgbClr val="000000"/>
                </a:solidFill>
              </a:rPr>
              <a:t>trigger</a:t>
            </a:r>
            <a:endParaRPr lang="pt-PT" sz="1600" b="1" dirty="0" smtClean="0">
              <a:solidFill>
                <a:srgbClr val="000000"/>
              </a:solidFill>
            </a:endParaRPr>
          </a:p>
          <a:p>
            <a:pPr marL="0">
              <a:spcAft>
                <a:spcPts val="1200"/>
              </a:spcAft>
            </a:pPr>
            <a:r>
              <a:rPr lang="pt-PT" sz="1600" u="sng" dirty="0" smtClean="0">
                <a:solidFill>
                  <a:srgbClr val="000000"/>
                </a:solidFill>
              </a:rPr>
              <a:t>Calorímetro </a:t>
            </a:r>
            <a:r>
              <a:rPr lang="pt-PT" sz="1600" u="sng" dirty="0" err="1" smtClean="0">
                <a:solidFill>
                  <a:srgbClr val="000000"/>
                </a:solidFill>
              </a:rPr>
              <a:t>hadrónico</a:t>
            </a:r>
            <a:r>
              <a:rPr lang="pt-PT" sz="1600" dirty="0" smtClean="0">
                <a:solidFill>
                  <a:srgbClr val="000000"/>
                </a:solidFill>
              </a:rPr>
              <a:t>: LIP responsável pela construção e produção das novas </a:t>
            </a:r>
            <a:r>
              <a:rPr lang="pt-PT" sz="1600" b="1" dirty="0" smtClean="0">
                <a:solidFill>
                  <a:srgbClr val="000000"/>
                </a:solidFill>
              </a:rPr>
              <a:t>fontes de alta tensão </a:t>
            </a:r>
            <a:r>
              <a:rPr lang="pt-PT" sz="1600" dirty="0" smtClean="0">
                <a:solidFill>
                  <a:srgbClr val="000000"/>
                </a:solidFill>
              </a:rPr>
              <a:t>do calorímetro </a:t>
            </a:r>
            <a:r>
              <a:rPr lang="pt-PT" sz="1600" dirty="0" err="1" smtClean="0">
                <a:solidFill>
                  <a:srgbClr val="000000"/>
                </a:solidFill>
              </a:rPr>
              <a:t>hadrónico</a:t>
            </a:r>
            <a:r>
              <a:rPr lang="pt-PT" sz="1600" dirty="0" smtClean="0">
                <a:solidFill>
                  <a:srgbClr val="000000"/>
                </a:solidFill>
              </a:rPr>
              <a:t> de ATLAS; cintiladores</a:t>
            </a:r>
          </a:p>
          <a:p>
            <a:pPr marL="0">
              <a:spcAft>
                <a:spcPts val="1200"/>
              </a:spcAft>
            </a:pPr>
            <a:r>
              <a:rPr lang="pt-PT" sz="1600" u="sng" dirty="0" err="1" smtClean="0">
                <a:solidFill>
                  <a:srgbClr val="000000"/>
                </a:solidFill>
              </a:rPr>
              <a:t>Trigger</a:t>
            </a:r>
            <a:r>
              <a:rPr lang="pt-PT" sz="1600" dirty="0" smtClean="0">
                <a:solidFill>
                  <a:srgbClr val="000000"/>
                </a:solidFill>
              </a:rPr>
              <a:t>: desenvolvimento de </a:t>
            </a:r>
            <a:r>
              <a:rPr lang="pt-PT" sz="1600" b="1" dirty="0" smtClean="0">
                <a:solidFill>
                  <a:srgbClr val="000000"/>
                </a:solidFill>
              </a:rPr>
              <a:t>algoritmos </a:t>
            </a:r>
            <a:r>
              <a:rPr lang="pt-PT" sz="1600" dirty="0" smtClean="0">
                <a:solidFill>
                  <a:srgbClr val="000000"/>
                </a:solidFill>
              </a:rPr>
              <a:t>para reconstrução rápida no calorímetro usando </a:t>
            </a:r>
            <a:r>
              <a:rPr lang="pt-PT" sz="1600" dirty="0" err="1" smtClean="0">
                <a:solidFill>
                  <a:srgbClr val="000000"/>
                </a:solidFill>
              </a:rPr>
              <a:t>GPUs</a:t>
            </a:r>
            <a:r>
              <a:rPr lang="pt-PT" sz="1600" dirty="0" smtClean="0">
                <a:solidFill>
                  <a:srgbClr val="000000"/>
                </a:solidFill>
              </a:rPr>
              <a:t>; </a:t>
            </a:r>
            <a:r>
              <a:rPr lang="pt-PT" sz="1600" dirty="0" err="1" smtClean="0">
                <a:solidFill>
                  <a:srgbClr val="000000"/>
                </a:solidFill>
              </a:rPr>
              <a:t>possivel</a:t>
            </a:r>
            <a:r>
              <a:rPr lang="pt-PT" sz="1600" dirty="0" smtClean="0">
                <a:solidFill>
                  <a:srgbClr val="000000"/>
                </a:solidFill>
              </a:rPr>
              <a:t> participação na construção de hardware para reconstrução de traços carregados no </a:t>
            </a:r>
            <a:r>
              <a:rPr lang="pt-PT" sz="1600" dirty="0" err="1" smtClean="0">
                <a:solidFill>
                  <a:srgbClr val="000000"/>
                </a:solidFill>
              </a:rPr>
              <a:t>trigger</a:t>
            </a:r>
            <a:r>
              <a:rPr lang="pt-PT" sz="1600" b="1" dirty="0" smtClean="0">
                <a:solidFill>
                  <a:srgbClr val="000000"/>
                </a:solidFill>
              </a:rPr>
              <a:t> </a:t>
            </a:r>
            <a:r>
              <a:rPr lang="pt-PT" sz="1600" dirty="0" smtClean="0">
                <a:solidFill>
                  <a:srgbClr val="000000"/>
                </a:solidFill>
              </a:rPr>
              <a:t>de alto nível</a:t>
            </a:r>
            <a:endParaRPr lang="pt-PT" sz="1600" b="1" dirty="0" smtClean="0">
              <a:solidFill>
                <a:srgbClr val="000000"/>
              </a:solidFill>
            </a:endParaRPr>
          </a:p>
          <a:p>
            <a:pPr marL="0" indent="0">
              <a:spcAft>
                <a:spcPts val="1200"/>
              </a:spcAft>
            </a:pPr>
            <a:r>
              <a:rPr lang="pt-PT" sz="1600" b="1" dirty="0" smtClean="0">
                <a:solidFill>
                  <a:srgbClr val="000000"/>
                </a:solidFill>
              </a:rPr>
              <a:t>CMS: calorímetro e detetor de </a:t>
            </a:r>
            <a:r>
              <a:rPr lang="pt-PT" sz="1600" b="1" dirty="0" err="1" smtClean="0">
                <a:solidFill>
                  <a:srgbClr val="000000"/>
                </a:solidFill>
              </a:rPr>
              <a:t>timing</a:t>
            </a:r>
            <a:endParaRPr lang="pt-PT" sz="1600" b="1" dirty="0" smtClean="0">
              <a:solidFill>
                <a:srgbClr val="000000"/>
              </a:solidFill>
            </a:endParaRPr>
          </a:p>
          <a:p>
            <a:pPr marL="0">
              <a:spcAft>
                <a:spcPts val="1200"/>
              </a:spcAft>
            </a:pPr>
            <a:r>
              <a:rPr lang="pt-PT" sz="1600" u="sng" dirty="0" smtClean="0">
                <a:solidFill>
                  <a:srgbClr val="000000"/>
                </a:solidFill>
              </a:rPr>
              <a:t>MIP </a:t>
            </a:r>
            <a:r>
              <a:rPr lang="pt-PT" sz="1600" u="sng" dirty="0" err="1">
                <a:solidFill>
                  <a:srgbClr val="000000"/>
                </a:solidFill>
              </a:rPr>
              <a:t>Timing</a:t>
            </a:r>
            <a:r>
              <a:rPr lang="pt-PT" sz="1600" u="sng" dirty="0">
                <a:solidFill>
                  <a:srgbClr val="000000"/>
                </a:solidFill>
              </a:rPr>
              <a:t> Detector</a:t>
            </a:r>
            <a:r>
              <a:rPr lang="pt-PT" sz="1600" dirty="0">
                <a:solidFill>
                  <a:srgbClr val="000000"/>
                </a:solidFill>
              </a:rPr>
              <a:t>: LIP </a:t>
            </a:r>
            <a:r>
              <a:rPr lang="pt-PT" sz="1600" dirty="0" smtClean="0">
                <a:solidFill>
                  <a:srgbClr val="000000"/>
                </a:solidFill>
              </a:rPr>
              <a:t>responsável por R&amp;D e entrega de 20 000 Time-</a:t>
            </a:r>
            <a:r>
              <a:rPr lang="pt-PT" sz="1600" dirty="0" err="1" smtClean="0">
                <a:solidFill>
                  <a:srgbClr val="000000"/>
                </a:solidFill>
              </a:rPr>
              <a:t>of</a:t>
            </a:r>
            <a:r>
              <a:rPr lang="pt-PT" sz="1600" dirty="0" smtClean="0">
                <a:solidFill>
                  <a:srgbClr val="000000"/>
                </a:solidFill>
              </a:rPr>
              <a:t>-</a:t>
            </a:r>
            <a:r>
              <a:rPr lang="pt-PT" sz="1600" dirty="0" err="1" smtClean="0">
                <a:solidFill>
                  <a:srgbClr val="000000"/>
                </a:solidFill>
              </a:rPr>
              <a:t>Flight</a:t>
            </a:r>
            <a:r>
              <a:rPr lang="pt-PT" sz="1600" dirty="0" smtClean="0">
                <a:solidFill>
                  <a:srgbClr val="000000"/>
                </a:solidFill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</a:rPr>
              <a:t>ASICs</a:t>
            </a:r>
            <a:r>
              <a:rPr lang="pt-PT" sz="1600" dirty="0" smtClean="0">
                <a:solidFill>
                  <a:srgbClr val="000000"/>
                </a:solidFill>
              </a:rPr>
              <a:t> para </a:t>
            </a:r>
            <a:r>
              <a:rPr lang="pt-PT" sz="1600" dirty="0" err="1" smtClean="0">
                <a:solidFill>
                  <a:srgbClr val="000000"/>
                </a:solidFill>
              </a:rPr>
              <a:t>Barrel</a:t>
            </a:r>
            <a:r>
              <a:rPr lang="pt-PT" sz="1600" dirty="0" smtClean="0">
                <a:solidFill>
                  <a:srgbClr val="000000"/>
                </a:solidFill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</a:rPr>
              <a:t>Timing</a:t>
            </a:r>
            <a:r>
              <a:rPr lang="pt-PT" sz="1600" dirty="0" smtClean="0">
                <a:solidFill>
                  <a:srgbClr val="000000"/>
                </a:solidFill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</a:rPr>
              <a:t>Layer</a:t>
            </a:r>
            <a:endParaRPr lang="pt-PT" sz="1600" dirty="0">
              <a:solidFill>
                <a:srgbClr val="000000"/>
              </a:solidFill>
            </a:endParaRPr>
          </a:p>
          <a:p>
            <a:pPr marL="0">
              <a:spcAft>
                <a:spcPts val="1200"/>
              </a:spcAft>
            </a:pPr>
            <a:r>
              <a:rPr lang="pt-PT" sz="1600" u="sng" dirty="0" err="1">
                <a:solidFill>
                  <a:srgbClr val="000000"/>
                </a:solidFill>
              </a:rPr>
              <a:t>Barrel</a:t>
            </a:r>
            <a:r>
              <a:rPr lang="pt-PT" sz="1600" u="sng" dirty="0">
                <a:solidFill>
                  <a:srgbClr val="000000"/>
                </a:solidFill>
              </a:rPr>
              <a:t> </a:t>
            </a:r>
            <a:r>
              <a:rPr lang="pt-PT" sz="1600" u="sng" dirty="0" err="1">
                <a:solidFill>
                  <a:srgbClr val="000000"/>
                </a:solidFill>
              </a:rPr>
              <a:t>Electromagnetic</a:t>
            </a:r>
            <a:r>
              <a:rPr lang="pt-PT" sz="1600" u="sng" dirty="0">
                <a:solidFill>
                  <a:srgbClr val="000000"/>
                </a:solidFill>
              </a:rPr>
              <a:t> </a:t>
            </a:r>
            <a:r>
              <a:rPr lang="pt-PT" sz="1600" u="sng" dirty="0" err="1">
                <a:solidFill>
                  <a:srgbClr val="000000"/>
                </a:solidFill>
              </a:rPr>
              <a:t>Calorimeter</a:t>
            </a:r>
            <a:r>
              <a:rPr lang="pt-PT" sz="1600" dirty="0">
                <a:solidFill>
                  <a:srgbClr val="000000"/>
                </a:solidFill>
              </a:rPr>
              <a:t>: participação no R&amp;D e construção da electrónica de leitura do </a:t>
            </a:r>
            <a:r>
              <a:rPr lang="pt-PT" sz="1600" dirty="0" err="1">
                <a:solidFill>
                  <a:srgbClr val="000000"/>
                </a:solidFill>
              </a:rPr>
              <a:t>calorimentro</a:t>
            </a:r>
            <a:r>
              <a:rPr lang="pt-PT" sz="1600" dirty="0">
                <a:solidFill>
                  <a:srgbClr val="000000"/>
                </a:solidFill>
              </a:rPr>
              <a:t> </a:t>
            </a:r>
            <a:r>
              <a:rPr lang="pt-PT" sz="1600" dirty="0" smtClean="0">
                <a:solidFill>
                  <a:srgbClr val="000000"/>
                </a:solidFill>
              </a:rPr>
              <a:t>electromagnético</a:t>
            </a:r>
          </a:p>
          <a:p>
            <a:pPr marL="0">
              <a:spcAft>
                <a:spcPts val="1200"/>
              </a:spcAft>
            </a:pPr>
            <a:r>
              <a:rPr lang="pt-PT" sz="1600" u="sng" dirty="0" err="1" smtClean="0">
                <a:solidFill>
                  <a:srgbClr val="000000"/>
                </a:solidFill>
              </a:rPr>
              <a:t>High</a:t>
            </a:r>
            <a:r>
              <a:rPr lang="pt-PT" sz="1600" u="sng" dirty="0" smtClean="0">
                <a:solidFill>
                  <a:srgbClr val="000000"/>
                </a:solidFill>
              </a:rPr>
              <a:t> </a:t>
            </a:r>
            <a:r>
              <a:rPr lang="pt-PT" sz="1600" u="sng" dirty="0" err="1">
                <a:solidFill>
                  <a:srgbClr val="000000"/>
                </a:solidFill>
              </a:rPr>
              <a:t>Granularity</a:t>
            </a:r>
            <a:r>
              <a:rPr lang="pt-PT" sz="1600" u="sng" dirty="0">
                <a:solidFill>
                  <a:srgbClr val="000000"/>
                </a:solidFill>
              </a:rPr>
              <a:t> </a:t>
            </a:r>
            <a:r>
              <a:rPr lang="pt-PT" sz="1600" u="sng" dirty="0" err="1">
                <a:solidFill>
                  <a:srgbClr val="000000"/>
                </a:solidFill>
              </a:rPr>
              <a:t>Calorimeter</a:t>
            </a:r>
            <a:r>
              <a:rPr lang="pt-PT" sz="1600" dirty="0" smtClean="0">
                <a:solidFill>
                  <a:srgbClr val="000000"/>
                </a:solidFill>
              </a:rPr>
              <a:t>: LIP responsável pelo desenvolvimento de um chip </a:t>
            </a:r>
            <a:r>
              <a:rPr lang="pt-PT" sz="1600" dirty="0" err="1" smtClean="0">
                <a:solidFill>
                  <a:srgbClr val="000000"/>
                </a:solidFill>
              </a:rPr>
              <a:t>Low</a:t>
            </a:r>
            <a:r>
              <a:rPr lang="pt-PT" sz="1600" dirty="0" smtClean="0">
                <a:solidFill>
                  <a:srgbClr val="000000"/>
                </a:solidFill>
              </a:rPr>
              <a:t> </a:t>
            </a:r>
            <a:r>
              <a:rPr lang="pt-PT" sz="1600" dirty="0" err="1">
                <a:solidFill>
                  <a:srgbClr val="000000"/>
                </a:solidFill>
              </a:rPr>
              <a:t>Voltage</a:t>
            </a:r>
            <a:r>
              <a:rPr lang="pt-PT" sz="1600" dirty="0">
                <a:solidFill>
                  <a:srgbClr val="000000"/>
                </a:solidFill>
              </a:rPr>
              <a:t> </a:t>
            </a:r>
            <a:r>
              <a:rPr lang="pt-PT" sz="1600" dirty="0" err="1" smtClean="0">
                <a:solidFill>
                  <a:srgbClr val="000000"/>
                </a:solidFill>
              </a:rPr>
              <a:t>Regulator</a:t>
            </a:r>
            <a:r>
              <a:rPr lang="pt-PT" sz="1600" dirty="0" smtClean="0">
                <a:solidFill>
                  <a:srgbClr val="000000"/>
                </a:solidFill>
              </a:rPr>
              <a:t> ASIC</a:t>
            </a:r>
            <a:endParaRPr lang="pt-PT" sz="1600" b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7" y="1508787"/>
            <a:ext cx="1312550" cy="1152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498" r="33685"/>
          <a:stretch/>
        </p:blipFill>
        <p:spPr>
          <a:xfrm>
            <a:off x="7596336" y="2756926"/>
            <a:ext cx="1296144" cy="1137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7" y="5253203"/>
            <a:ext cx="1312551" cy="115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4005064"/>
            <a:ext cx="1333862" cy="1152128"/>
          </a:xfrm>
          <a:prstGeom prst="rect">
            <a:avLst/>
          </a:prstGeom>
        </p:spPr>
      </p:pic>
      <p:sp>
        <p:nvSpPr>
          <p:cNvPr id="8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55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825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56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505" y="4149080"/>
            <a:ext cx="2091801" cy="2110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75" y="4335021"/>
            <a:ext cx="2226880" cy="1973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4174880"/>
            <a:ext cx="1910108" cy="22722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429608"/>
            <a:ext cx="2601862" cy="1878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71" y="418654"/>
            <a:ext cx="822960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412776"/>
            <a:ext cx="8753872" cy="2975669"/>
          </a:xfrm>
        </p:spPr>
        <p:txBody>
          <a:bodyPr>
            <a:normAutofit fontScale="70000" lnSpcReduction="20000"/>
          </a:bodyPr>
          <a:lstStyle/>
          <a:p>
            <a:r>
              <a:rPr lang="pt-PT" b="1" dirty="0" err="1" smtClean="0"/>
              <a:t>Direct</a:t>
            </a:r>
            <a:r>
              <a:rPr lang="pt-PT" dirty="0" smtClean="0"/>
              <a:t> </a:t>
            </a:r>
            <a:r>
              <a:rPr lang="pt-PT" dirty="0" err="1" smtClean="0"/>
              <a:t>access</a:t>
            </a:r>
            <a:r>
              <a:rPr lang="pt-PT" dirty="0" smtClean="0"/>
              <a:t> to top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 smtClean="0"/>
          </a:p>
          <a:p>
            <a:r>
              <a:rPr lang="pt-PT" dirty="0" smtClean="0"/>
              <a:t>Experimental </a:t>
            </a:r>
            <a:r>
              <a:rPr lang="pt-PT" dirty="0" err="1" smtClean="0"/>
              <a:t>tour</a:t>
            </a:r>
            <a:r>
              <a:rPr lang="pt-PT" dirty="0" smtClean="0"/>
              <a:t>-de-force!</a:t>
            </a:r>
          </a:p>
          <a:p>
            <a:pPr lvl="1"/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/>
              <a:t>final </a:t>
            </a:r>
            <a:r>
              <a:rPr lang="pt-PT" dirty="0" err="1" smtClean="0"/>
              <a:t>states</a:t>
            </a:r>
            <a:endParaRPr lang="pt-PT" dirty="0"/>
          </a:p>
          <a:p>
            <a:pPr lvl="1"/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irreducible</a:t>
            </a:r>
            <a:r>
              <a:rPr lang="pt-PT" dirty="0" smtClean="0"/>
              <a:t> backgrounds </a:t>
            </a:r>
          </a:p>
          <a:p>
            <a:pPr lvl="1"/>
            <a:r>
              <a:rPr lang="pt-PT" dirty="0" err="1" smtClean="0"/>
              <a:t>Small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: O</a:t>
            </a:r>
            <a:r>
              <a:rPr lang="pt-PT" dirty="0"/>
              <a:t>(0.5)pb @ 13 </a:t>
            </a:r>
            <a:r>
              <a:rPr lang="pt-PT" dirty="0" err="1" smtClean="0"/>
              <a:t>TeV</a:t>
            </a:r>
            <a:endParaRPr lang="pt-PT" dirty="0" smtClean="0"/>
          </a:p>
          <a:p>
            <a:r>
              <a:rPr lang="pt-PT" dirty="0" smtClean="0"/>
              <a:t>Use </a:t>
            </a:r>
            <a:r>
              <a:rPr lang="pt-PT" dirty="0" err="1"/>
              <a:t>all</a:t>
            </a:r>
            <a:r>
              <a:rPr lang="pt-PT" dirty="0"/>
              <a:t> </a:t>
            </a:r>
            <a:r>
              <a:rPr lang="pt-PT" dirty="0" err="1" smtClean="0"/>
              <a:t>available</a:t>
            </a:r>
            <a:r>
              <a:rPr lang="pt-PT" dirty="0" smtClean="0"/>
              <a:t> final </a:t>
            </a:r>
            <a:r>
              <a:rPr lang="pt-PT" dirty="0" err="1" smtClean="0"/>
              <a:t>states</a:t>
            </a:r>
            <a:r>
              <a:rPr lang="pt-PT" dirty="0" smtClean="0"/>
              <a:t>:</a:t>
            </a:r>
          </a:p>
          <a:p>
            <a:pPr lvl="1"/>
            <a:r>
              <a:rPr lang="pt-PT" b="1" dirty="0" err="1" smtClean="0"/>
              <a:t>H</a:t>
            </a:r>
            <a:r>
              <a:rPr lang="pt-PT" b="1" dirty="0" err="1"/>
              <a:t>→</a:t>
            </a:r>
            <a:r>
              <a:rPr lang="pt-PT" b="1" dirty="0" err="1" smtClean="0"/>
              <a:t>bb</a:t>
            </a:r>
            <a:r>
              <a:rPr lang="pt-PT" dirty="0" smtClean="0"/>
              <a:t>: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stats</a:t>
            </a:r>
            <a:r>
              <a:rPr lang="pt-PT" dirty="0" smtClean="0"/>
              <a:t>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low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</a:t>
            </a:r>
            <a:r>
              <a:rPr lang="pt-PT" dirty="0">
                <a:solidFill>
                  <a:srgbClr val="FF0000"/>
                </a:solidFill>
              </a:rPr>
              <a:t>≈</a:t>
            </a:r>
            <a:r>
              <a:rPr lang="pt-PT" dirty="0" smtClean="0">
                <a:solidFill>
                  <a:srgbClr val="FF0000"/>
                </a:solidFill>
              </a:rPr>
              <a:t>58</a:t>
            </a:r>
            <a:r>
              <a:rPr lang="pt-PT" dirty="0">
                <a:solidFill>
                  <a:srgbClr val="FF0000"/>
                </a:solidFill>
              </a:rPr>
              <a:t>%, S/</a:t>
            </a:r>
            <a:r>
              <a:rPr lang="pt-PT" dirty="0" smtClean="0">
                <a:solidFill>
                  <a:srgbClr val="FF0000"/>
                </a:solidFill>
              </a:rPr>
              <a:t>B≈1</a:t>
            </a:r>
            <a:r>
              <a:rPr lang="pt-PT" dirty="0">
                <a:solidFill>
                  <a:srgbClr val="FF0000"/>
                </a:solidFill>
              </a:rPr>
              <a:t>-6% 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b="1" dirty="0" err="1" smtClean="0"/>
              <a:t>Multileptons</a:t>
            </a:r>
            <a:r>
              <a:rPr lang="pt-PT" b="1" dirty="0" smtClean="0"/>
              <a:t>: </a:t>
            </a:r>
            <a:r>
              <a:rPr lang="pt-PT" dirty="0" smtClean="0"/>
              <a:t>H</a:t>
            </a:r>
            <a:r>
              <a:rPr lang="pt-PT" dirty="0"/>
              <a:t>→𝜏𝜏, H→WW</a:t>
            </a:r>
            <a:r>
              <a:rPr lang="pt-PT" dirty="0" smtClean="0"/>
              <a:t>*, H</a:t>
            </a:r>
            <a:r>
              <a:rPr lang="pt-PT" dirty="0"/>
              <a:t>→ZZ</a:t>
            </a:r>
            <a:r>
              <a:rPr lang="pt-PT" dirty="0" smtClean="0"/>
              <a:t>*</a:t>
            </a:r>
            <a:r>
              <a:rPr lang="pt-PT" b="1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30%, S/B=4-34% 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b="1" dirty="0"/>
              <a:t>H→𝛾𝛾</a:t>
            </a:r>
            <a:r>
              <a:rPr lang="pt-PT" dirty="0"/>
              <a:t>: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</a:t>
            </a:r>
            <a:r>
              <a:rPr lang="pt-PT" dirty="0" err="1" smtClean="0"/>
              <a:t>stats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0.23%, S/B=5-200% </a:t>
            </a:r>
          </a:p>
          <a:p>
            <a:pPr lvl="1"/>
            <a:r>
              <a:rPr lang="pt-PT" b="1" dirty="0" smtClean="0"/>
              <a:t>H</a:t>
            </a:r>
            <a:r>
              <a:rPr lang="pt-PT" b="1" dirty="0"/>
              <a:t>→ZZ</a:t>
            </a:r>
            <a:r>
              <a:rPr lang="pt-PT" b="1" dirty="0" smtClean="0"/>
              <a:t>*</a:t>
            </a:r>
            <a:r>
              <a:rPr lang="pt-PT" b="1" dirty="0" smtClean="0">
                <a:sym typeface="Wingdings"/>
              </a:rPr>
              <a:t>4lep</a:t>
            </a:r>
            <a:r>
              <a:rPr lang="pt-PT" dirty="0" smtClean="0">
                <a:sym typeface="Wingdings"/>
              </a:rPr>
              <a:t>: </a:t>
            </a:r>
            <a:r>
              <a:rPr lang="pt-PT" dirty="0" err="1" smtClean="0">
                <a:sym typeface="Wingdings"/>
              </a:rPr>
              <a:t>clean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but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very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low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stats</a:t>
            </a:r>
            <a:r>
              <a:rPr lang="pt-PT" dirty="0">
                <a:sym typeface="Wingdings"/>
              </a:rPr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0.01%, S/B=50-500</a:t>
            </a:r>
            <a:r>
              <a:rPr lang="pt-PT" dirty="0" smtClean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540552" y="252226"/>
            <a:ext cx="6840760" cy="5913078"/>
          </a:xfrm>
        </p:spPr>
        <p:txBody>
          <a:bodyPr>
            <a:normAutofit fontScale="70000" lnSpcReduction="20000"/>
          </a:bodyPr>
          <a:lstStyle/>
          <a:p>
            <a:r>
              <a:rPr lang="pt-PT" dirty="0"/>
              <a:t>24/12/2017 – </a:t>
            </a:r>
            <a:r>
              <a:rPr lang="pt-PT" b="1" dirty="0" err="1"/>
              <a:t>Evidence</a:t>
            </a:r>
            <a:r>
              <a:rPr lang="pt-PT" b="1" dirty="0"/>
              <a:t> </a:t>
            </a:r>
            <a:r>
              <a:rPr lang="pt-PT" b="1" dirty="0" err="1"/>
              <a:t>from</a:t>
            </a:r>
            <a:r>
              <a:rPr lang="pt-PT" b="1" dirty="0"/>
              <a:t> ATLAS</a:t>
            </a:r>
            <a:r>
              <a:rPr lang="pt-PT" dirty="0"/>
              <a:t>:</a:t>
            </a:r>
          </a:p>
          <a:p>
            <a:pPr lvl="1"/>
            <a:r>
              <a:rPr lang="pt-PT" dirty="0"/>
              <a:t>36.1 fb-1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ttH</a:t>
            </a:r>
            <a:r>
              <a:rPr lang="pt-PT" dirty="0"/>
              <a:t>(</a:t>
            </a:r>
            <a:r>
              <a:rPr lang="pt-PT" dirty="0" err="1"/>
              <a:t>ττ</a:t>
            </a:r>
            <a:r>
              <a:rPr lang="pt-PT" dirty="0"/>
              <a:t>, </a:t>
            </a:r>
            <a:r>
              <a:rPr lang="pt-PT" dirty="0" err="1"/>
              <a:t>γγ</a:t>
            </a:r>
            <a:r>
              <a:rPr lang="pt-PT" dirty="0"/>
              <a:t>, </a:t>
            </a:r>
            <a:r>
              <a:rPr lang="pt-PT" dirty="0" err="1"/>
              <a:t>bb</a:t>
            </a:r>
            <a:r>
              <a:rPr lang="pt-PT" dirty="0"/>
              <a:t>, VV): 4.2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/>
              <a:t>observed</a:t>
            </a:r>
            <a:r>
              <a:rPr lang="pt-PT" dirty="0"/>
              <a:t>, 3.8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/>
              <a:t>expected</a:t>
            </a:r>
            <a:endParaRPr lang="pt-PT" dirty="0"/>
          </a:p>
          <a:p>
            <a:r>
              <a:rPr lang="pt-PT" dirty="0"/>
              <a:t>08/04/2018 – </a:t>
            </a:r>
            <a:r>
              <a:rPr lang="pt-PT" b="1" dirty="0" err="1"/>
              <a:t>Observation</a:t>
            </a:r>
            <a:r>
              <a:rPr lang="pt-PT" b="1" dirty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CMS</a:t>
            </a:r>
            <a:r>
              <a:rPr lang="pt-PT" dirty="0"/>
              <a:t>: </a:t>
            </a:r>
          </a:p>
          <a:p>
            <a:pPr lvl="1"/>
            <a:r>
              <a:rPr lang="en-US" dirty="0"/>
              <a:t>5.1 (7 </a:t>
            </a:r>
            <a:r>
              <a:rPr lang="en-US" dirty="0" err="1"/>
              <a:t>TeV</a:t>
            </a:r>
            <a:r>
              <a:rPr lang="en-US" dirty="0"/>
              <a:t>), 19.7 (8TeV), and 35.9 (13 </a:t>
            </a:r>
            <a:r>
              <a:rPr lang="en-US" dirty="0" err="1"/>
              <a:t>TeV</a:t>
            </a:r>
            <a:r>
              <a:rPr lang="en-US" dirty="0"/>
              <a:t>) fb-1:</a:t>
            </a:r>
            <a:r>
              <a:rPr lang="pt-PT" dirty="0"/>
              <a:t> </a:t>
            </a:r>
          </a:p>
          <a:p>
            <a:pPr lvl="1"/>
            <a:r>
              <a:rPr lang="pt-PT" dirty="0"/>
              <a:t>5.2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/>
              <a:t>observed</a:t>
            </a:r>
            <a:r>
              <a:rPr lang="pt-PT" dirty="0"/>
              <a:t>, 4.2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/>
              <a:t>expected</a:t>
            </a:r>
            <a:endParaRPr lang="pt-PT" dirty="0"/>
          </a:p>
          <a:p>
            <a:r>
              <a:rPr lang="pt-PT" dirty="0"/>
              <a:t>01/06/2018 – </a:t>
            </a:r>
            <a:r>
              <a:rPr lang="pt-PT" b="1" dirty="0" err="1"/>
              <a:t>Observation</a:t>
            </a:r>
            <a:r>
              <a:rPr lang="pt-PT" b="1" dirty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</a:t>
            </a:r>
            <a:r>
              <a:rPr lang="pt-PT" b="1" dirty="0"/>
              <a:t>ATLAS</a:t>
            </a:r>
            <a:r>
              <a:rPr lang="pt-PT" dirty="0"/>
              <a:t>: </a:t>
            </a:r>
          </a:p>
          <a:p>
            <a:pPr lvl="1"/>
            <a:r>
              <a:rPr lang="pt-PT" dirty="0"/>
              <a:t>79.8 fb</a:t>
            </a:r>
            <a:r>
              <a:rPr lang="pt-PT" baseline="30000" dirty="0"/>
              <a:t>-1</a:t>
            </a:r>
            <a:r>
              <a:rPr lang="pt-PT" dirty="0"/>
              <a:t> for </a:t>
            </a:r>
            <a:r>
              <a:rPr lang="pt-PT" dirty="0" err="1"/>
              <a:t>ttH</a:t>
            </a:r>
            <a:r>
              <a:rPr lang="pt-PT" dirty="0"/>
              <a:t>(</a:t>
            </a:r>
            <a:r>
              <a:rPr lang="pt-PT" dirty="0" err="1"/>
              <a:t>γγ</a:t>
            </a:r>
            <a:r>
              <a:rPr lang="pt-PT" dirty="0"/>
              <a:t>, ZZ</a:t>
            </a:r>
            <a:r>
              <a:rPr lang="pt-PT" dirty="0">
                <a:sym typeface="Wingdings"/>
              </a:rPr>
              <a:t></a:t>
            </a:r>
            <a:r>
              <a:rPr lang="pt-PT" dirty="0"/>
              <a:t>4l)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36.1 fb-1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ttH</a:t>
            </a:r>
            <a:r>
              <a:rPr lang="pt-PT" dirty="0"/>
              <a:t>(</a:t>
            </a:r>
            <a:r>
              <a:rPr lang="pt-PT" dirty="0" err="1"/>
              <a:t>bb</a:t>
            </a:r>
            <a:r>
              <a:rPr lang="pt-PT" dirty="0"/>
              <a:t>) (13 </a:t>
            </a:r>
            <a:r>
              <a:rPr lang="pt-PT" dirty="0" err="1"/>
              <a:t>TeV</a:t>
            </a:r>
            <a:r>
              <a:rPr lang="pt-PT" dirty="0"/>
              <a:t>): 5.2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/>
              <a:t>observed</a:t>
            </a:r>
            <a:r>
              <a:rPr lang="pt-PT" dirty="0"/>
              <a:t>, 4.9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pPr lvl="1"/>
            <a:r>
              <a:rPr lang="en-US" dirty="0"/>
              <a:t>Adding 4.5 fb-1 (7 </a:t>
            </a:r>
            <a:r>
              <a:rPr lang="en-US" dirty="0" err="1"/>
              <a:t>TeV</a:t>
            </a:r>
            <a:r>
              <a:rPr lang="en-US" dirty="0"/>
              <a:t>) and 20.3 fb-1 (8 </a:t>
            </a:r>
            <a:r>
              <a:rPr lang="en-US" dirty="0" err="1"/>
              <a:t>TeV</a:t>
            </a:r>
            <a:r>
              <a:rPr lang="en-US" dirty="0" smtClean="0"/>
              <a:t>): </a:t>
            </a:r>
            <a:r>
              <a:rPr lang="en-US" dirty="0"/>
              <a:t>6.3 </a:t>
            </a:r>
            <a:r>
              <a:rPr lang="en-US" dirty="0" err="1"/>
              <a:t>σ</a:t>
            </a:r>
            <a:r>
              <a:rPr lang="en-US" dirty="0"/>
              <a:t> observed, 5.1 </a:t>
            </a:r>
            <a:r>
              <a:rPr lang="en-US" dirty="0" err="1"/>
              <a:t>σ</a:t>
            </a:r>
            <a:r>
              <a:rPr lang="en-US" dirty="0"/>
              <a:t> </a:t>
            </a:r>
            <a:r>
              <a:rPr lang="en-US" dirty="0" smtClean="0"/>
              <a:t>expected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87" y="0"/>
            <a:ext cx="653390" cy="653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5936" y="4235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arXiv:1806.00425 [</a:t>
            </a:r>
            <a:r>
              <a:rPr lang="pt-PT" dirty="0" err="1"/>
              <a:t>hep-ex</a:t>
            </a:r>
            <a:r>
              <a:rPr lang="pt-PT" dirty="0" smtClean="0"/>
              <a:t>]</a:t>
            </a:r>
          </a:p>
          <a:p>
            <a:pPr algn="r"/>
            <a:r>
              <a:rPr lang="pt-PT" dirty="0" smtClean="0"/>
              <a:t>arXiv</a:t>
            </a:r>
            <a:r>
              <a:rPr lang="pt-PT" dirty="0"/>
              <a:t>:</a:t>
            </a:r>
            <a:r>
              <a:rPr lang="pt-PT" dirty="0" smtClean="0"/>
              <a:t>1804.02610</a:t>
            </a:r>
            <a:r>
              <a:rPr lang="pt-PT" dirty="0"/>
              <a:t> [</a:t>
            </a:r>
            <a:r>
              <a:rPr lang="pt-PT" dirty="0" err="1"/>
              <a:t>hep-ex</a:t>
            </a:r>
            <a:r>
              <a:rPr lang="pt-PT" dirty="0" smtClean="0"/>
              <a:t>]</a:t>
            </a:r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3200" y="1772816"/>
            <a:ext cx="2172350" cy="14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63"/>
    </mc:Choice>
    <mc:Fallback xmlns="">
      <p:transition xmlns:p14="http://schemas.microsoft.com/office/powerpoint/2010/main" spd="slow" advTm="498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634082"/>
          </a:xfrm>
        </p:spPr>
        <p:txBody>
          <a:bodyPr>
            <a:noAutofit/>
          </a:bodyPr>
          <a:lstStyle/>
          <a:p>
            <a:r>
              <a:rPr lang="pt-PT" sz="3600" dirty="0" err="1" smtClean="0"/>
              <a:t>ttH</a:t>
            </a:r>
            <a:r>
              <a:rPr lang="pt-PT" sz="3600" dirty="0" smtClean="0"/>
              <a:t> </a:t>
            </a:r>
            <a:r>
              <a:rPr lang="pt-PT" sz="3600" dirty="0" err="1" smtClean="0"/>
              <a:t>observation</a:t>
            </a:r>
            <a:r>
              <a:rPr lang="pt-PT" sz="3600" dirty="0" smtClean="0"/>
              <a:t>: </a:t>
            </a:r>
            <a:r>
              <a:rPr lang="pt-PT" sz="3600" dirty="0" err="1" smtClean="0">
                <a:sym typeface="Wingdings"/>
              </a:rPr>
              <a:t>bb</a:t>
            </a:r>
            <a:r>
              <a:rPr lang="pt-PT" sz="3600" dirty="0" smtClean="0">
                <a:sym typeface="Wingdings"/>
              </a:rPr>
              <a:t> </a:t>
            </a:r>
            <a:r>
              <a:rPr lang="pt-PT" sz="3600" dirty="0" err="1" smtClean="0">
                <a:sym typeface="Wingdings"/>
              </a:rPr>
              <a:t>and</a:t>
            </a:r>
            <a:r>
              <a:rPr lang="pt-PT" sz="3600" dirty="0" smtClean="0">
                <a:sym typeface="Wingdings"/>
              </a:rPr>
              <a:t> </a:t>
            </a:r>
            <a:r>
              <a:rPr lang="pt-PT" sz="3600" dirty="0" err="1" smtClean="0"/>
              <a:t>Multileptons</a:t>
            </a:r>
            <a:endParaRPr lang="pt-P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1124744"/>
            <a:ext cx="5726781" cy="540272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leptons</a:t>
            </a:r>
            <a:r>
              <a:rPr lang="pt-PT" dirty="0" smtClean="0">
                <a:sym typeface="Wingdings"/>
              </a:rPr>
              <a:t>)</a:t>
            </a:r>
            <a:endParaRPr lang="pt-PT" dirty="0" smtClean="0"/>
          </a:p>
          <a:p>
            <a:r>
              <a:rPr lang="pt-PT" dirty="0" err="1" smtClean="0"/>
              <a:t>Sensitive</a:t>
            </a:r>
            <a:r>
              <a:rPr lang="pt-PT" dirty="0" smtClean="0"/>
              <a:t> to: </a:t>
            </a:r>
            <a:r>
              <a:rPr lang="pt-PT" dirty="0"/>
              <a:t>H→𝜏𝜏, H→WW* </a:t>
            </a:r>
            <a:r>
              <a:rPr lang="pt-PT" dirty="0" err="1"/>
              <a:t>and</a:t>
            </a:r>
            <a:r>
              <a:rPr lang="pt-PT" dirty="0"/>
              <a:t> H→ZZ*</a:t>
            </a:r>
          </a:p>
          <a:p>
            <a:r>
              <a:rPr lang="pt-PT" dirty="0" err="1" smtClean="0"/>
              <a:t>Event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according</a:t>
            </a:r>
            <a:r>
              <a:rPr lang="pt-PT" dirty="0" smtClean="0"/>
              <a:t> to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light</a:t>
            </a:r>
            <a:r>
              <a:rPr lang="pt-PT" dirty="0"/>
              <a:t> </a:t>
            </a:r>
            <a:r>
              <a:rPr lang="pt-PT" dirty="0" err="1"/>
              <a:t>charged</a:t>
            </a:r>
            <a:r>
              <a:rPr lang="pt-PT" dirty="0"/>
              <a:t> </a:t>
            </a:r>
            <a:r>
              <a:rPr lang="pt-PT" dirty="0" err="1" smtClean="0"/>
              <a:t>leptons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hadronic</a:t>
            </a:r>
            <a:r>
              <a:rPr lang="pt-PT" dirty="0" smtClean="0"/>
              <a:t> 𝜏 </a:t>
            </a:r>
            <a:r>
              <a:rPr lang="pt-PT" dirty="0" err="1" smtClean="0"/>
              <a:t>decays</a:t>
            </a:r>
            <a:endParaRPr lang="pt-PT" dirty="0"/>
          </a:p>
          <a:p>
            <a:r>
              <a:rPr lang="pt-PT" dirty="0" smtClean="0"/>
              <a:t>Backgrounds: </a:t>
            </a:r>
            <a:r>
              <a:rPr lang="pt-PT" dirty="0" err="1" smtClean="0"/>
              <a:t>ttW</a:t>
            </a:r>
            <a:r>
              <a:rPr lang="pt-PT" dirty="0" smtClean="0"/>
              <a:t>/</a:t>
            </a:r>
            <a:r>
              <a:rPr lang="pt-PT" dirty="0" err="1" smtClean="0"/>
              <a:t>ttZ</a:t>
            </a:r>
            <a:r>
              <a:rPr lang="pt-PT" dirty="0" smtClean="0"/>
              <a:t>, </a:t>
            </a:r>
            <a:r>
              <a:rPr lang="pt-PT" dirty="0"/>
              <a:t>non-</a:t>
            </a:r>
            <a:r>
              <a:rPr lang="pt-PT" dirty="0" err="1"/>
              <a:t>prompt</a:t>
            </a:r>
            <a:r>
              <a:rPr lang="pt-PT" dirty="0"/>
              <a:t> </a:t>
            </a:r>
            <a:r>
              <a:rPr lang="pt-PT" dirty="0" err="1" smtClean="0"/>
              <a:t>leptons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/>
              <a:t>jets</a:t>
            </a:r>
            <a:r>
              <a:rPr lang="pt-PT" dirty="0"/>
              <a:t> </a:t>
            </a:r>
            <a:r>
              <a:rPr lang="pt-PT" dirty="0" err="1"/>
              <a:t>faking</a:t>
            </a:r>
            <a:r>
              <a:rPr lang="pt-PT" dirty="0"/>
              <a:t> taus </a:t>
            </a:r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 smtClean="0"/>
              <a:t>uncertainties</a:t>
            </a:r>
            <a:r>
              <a:rPr lang="pt-PT" dirty="0"/>
              <a:t>: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modelling</a:t>
            </a:r>
            <a:r>
              <a:rPr lang="pt-PT" dirty="0"/>
              <a:t>, </a:t>
            </a:r>
            <a:r>
              <a:rPr lang="pt-PT" dirty="0" err="1"/>
              <a:t>jet</a:t>
            </a:r>
            <a:r>
              <a:rPr lang="pt-PT" dirty="0"/>
              <a:t> </a:t>
            </a: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scale</a:t>
            </a:r>
            <a:r>
              <a:rPr lang="pt-PT" dirty="0" smtClean="0"/>
              <a:t> </a:t>
            </a:r>
            <a:r>
              <a:rPr lang="pt-PT" dirty="0" err="1"/>
              <a:t>and</a:t>
            </a:r>
            <a:r>
              <a:rPr lang="pt-PT" dirty="0"/>
              <a:t> non-</a:t>
            </a:r>
            <a:r>
              <a:rPr lang="pt-PT" dirty="0" err="1"/>
              <a:t>prompt</a:t>
            </a:r>
            <a:r>
              <a:rPr lang="pt-PT" dirty="0"/>
              <a:t> </a:t>
            </a:r>
            <a:r>
              <a:rPr lang="pt-PT" dirty="0" err="1"/>
              <a:t>lepton</a:t>
            </a:r>
            <a:r>
              <a:rPr lang="pt-PT" dirty="0"/>
              <a:t> </a:t>
            </a:r>
            <a:r>
              <a:rPr lang="pt-PT" dirty="0" err="1"/>
              <a:t>estimate</a:t>
            </a:r>
            <a:endParaRPr lang="pt-PT" dirty="0"/>
          </a:p>
          <a:p>
            <a:r>
              <a:rPr lang="pt-PT" dirty="0" smtClean="0"/>
              <a:t>ATLAS: </a:t>
            </a:r>
            <a:r>
              <a:rPr lang="pt-PT" dirty="0" smtClean="0">
                <a:solidFill>
                  <a:srgbClr val="FF0000"/>
                </a:solidFill>
              </a:rPr>
              <a:t>4.1𝝈 </a:t>
            </a:r>
            <a:r>
              <a:rPr lang="pt-PT" dirty="0" err="1" smtClean="0">
                <a:solidFill>
                  <a:srgbClr val="FF0000"/>
                </a:solidFill>
              </a:rPr>
              <a:t>observed</a:t>
            </a:r>
            <a:r>
              <a:rPr lang="pt-PT" dirty="0" smtClean="0">
                <a:solidFill>
                  <a:srgbClr val="FF0000"/>
                </a:solidFill>
              </a:rPr>
              <a:t>; 2.8𝝈 </a:t>
            </a:r>
            <a:r>
              <a:rPr lang="pt-PT" dirty="0" err="1" smtClean="0">
                <a:solidFill>
                  <a:srgbClr val="FF0000"/>
                </a:solidFill>
              </a:rPr>
              <a:t>expected</a:t>
            </a:r>
            <a:endParaRPr lang="pt-PT" dirty="0" smtClean="0">
              <a:solidFill>
                <a:srgbClr val="FF0000"/>
              </a:solidFill>
            </a:endParaRPr>
          </a:p>
          <a:p>
            <a:r>
              <a:rPr lang="pt-PT" dirty="0" smtClean="0"/>
              <a:t>CMS: </a:t>
            </a:r>
            <a:r>
              <a:rPr lang="pt-PT" dirty="0" smtClean="0">
                <a:solidFill>
                  <a:srgbClr val="FF0000"/>
                </a:solidFill>
              </a:rPr>
              <a:t>3.2𝝈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; 2.8𝝈 </a:t>
            </a:r>
            <a:r>
              <a:rPr lang="pt-PT" dirty="0" err="1" smtClean="0">
                <a:solidFill>
                  <a:srgbClr val="FF0000"/>
                </a:solidFill>
              </a:rPr>
              <a:t>expected</a:t>
            </a:r>
            <a:endParaRPr lang="pt-PT" dirty="0" smtClean="0">
              <a:solidFill>
                <a:srgbClr val="FF0000"/>
              </a:solidFill>
            </a:endParaRPr>
          </a:p>
          <a:p>
            <a:endParaRPr lang="pt-PT" dirty="0"/>
          </a:p>
          <a:p>
            <a:pPr marL="0" indent="0">
              <a:buNone/>
            </a:pP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r>
              <a:rPr lang="pt-PT" dirty="0" smtClean="0">
                <a:sym typeface="Wingdings"/>
              </a:rPr>
              <a:t>):</a:t>
            </a:r>
          </a:p>
          <a:p>
            <a:r>
              <a:rPr lang="pt-PT" dirty="0" err="1" smtClean="0">
                <a:sym typeface="Wingdings"/>
              </a:rPr>
              <a:t>Profit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from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large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Hbb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branching</a:t>
            </a:r>
            <a:r>
              <a:rPr lang="pt-PT" dirty="0" smtClean="0">
                <a:sym typeface="Wingdings"/>
              </a:rPr>
              <a:t> ratio (58.4%)</a:t>
            </a:r>
            <a:endParaRPr lang="pt-PT" dirty="0"/>
          </a:p>
          <a:p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challenging</a:t>
            </a:r>
            <a:r>
              <a:rPr lang="pt-PT" dirty="0" smtClean="0"/>
              <a:t> final </a:t>
            </a:r>
            <a:r>
              <a:rPr lang="pt-PT" dirty="0" err="1" smtClean="0"/>
              <a:t>state</a:t>
            </a:r>
            <a:r>
              <a:rPr lang="pt-PT" dirty="0" smtClean="0"/>
              <a:t>: </a:t>
            </a:r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ttbb</a:t>
            </a:r>
            <a:r>
              <a:rPr lang="pt-PT" dirty="0" smtClean="0"/>
              <a:t> </a:t>
            </a:r>
            <a:r>
              <a:rPr lang="pt-PT" dirty="0" err="1" smtClean="0"/>
              <a:t>irreducible</a:t>
            </a:r>
            <a:r>
              <a:rPr lang="pt-PT" dirty="0" smtClean="0"/>
              <a:t> background,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uncertainties</a:t>
            </a:r>
            <a:r>
              <a:rPr lang="pt-PT" dirty="0" smtClean="0"/>
              <a:t>, </a:t>
            </a:r>
            <a:r>
              <a:rPr lang="pt-PT" dirty="0" err="1" smtClean="0"/>
              <a:t>combinatorics</a:t>
            </a:r>
            <a:r>
              <a:rPr lang="pt-PT" dirty="0" smtClean="0"/>
              <a:t>...</a:t>
            </a:r>
          </a:p>
          <a:p>
            <a:r>
              <a:rPr lang="pt-PT" dirty="0" err="1"/>
              <a:t>Event</a:t>
            </a:r>
            <a:r>
              <a:rPr lang="pt-PT" dirty="0"/>
              <a:t> </a:t>
            </a:r>
            <a:r>
              <a:rPr lang="pt-PT" dirty="0" err="1"/>
              <a:t>categories</a:t>
            </a:r>
            <a:r>
              <a:rPr lang="pt-PT" dirty="0"/>
              <a:t> </a:t>
            </a:r>
            <a:r>
              <a:rPr lang="pt-PT" dirty="0" err="1"/>
              <a:t>according</a:t>
            </a:r>
            <a:r>
              <a:rPr lang="pt-PT" dirty="0"/>
              <a:t> to </a:t>
            </a:r>
            <a:r>
              <a:rPr lang="pt-PT" dirty="0" err="1"/>
              <a:t>number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light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b </a:t>
            </a:r>
            <a:r>
              <a:rPr lang="pt-PT" dirty="0" err="1" smtClean="0"/>
              <a:t>jets</a:t>
            </a:r>
            <a:endParaRPr lang="pt-PT" dirty="0"/>
          </a:p>
          <a:p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 smtClean="0"/>
              <a:t>uncertainties</a:t>
            </a:r>
            <a:r>
              <a:rPr lang="pt-PT" dirty="0" smtClean="0"/>
              <a:t>: </a:t>
            </a:r>
            <a:r>
              <a:rPr lang="pt-PT" dirty="0" err="1" smtClean="0"/>
              <a:t>tt+heavy</a:t>
            </a:r>
            <a:r>
              <a:rPr lang="pt-PT" dirty="0" smtClean="0"/>
              <a:t> </a:t>
            </a:r>
            <a:r>
              <a:rPr lang="pt-PT" dirty="0" err="1" smtClean="0"/>
              <a:t>flavours</a:t>
            </a:r>
            <a:r>
              <a:rPr lang="pt-PT" dirty="0" smtClean="0"/>
              <a:t>, b </a:t>
            </a:r>
            <a:r>
              <a:rPr lang="pt-PT" dirty="0" err="1" smtClean="0"/>
              <a:t>tagging</a:t>
            </a:r>
            <a:r>
              <a:rPr lang="pt-PT" dirty="0" smtClean="0"/>
              <a:t>,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calibration</a:t>
            </a:r>
            <a:endParaRPr lang="pt-PT" dirty="0" smtClean="0"/>
          </a:p>
          <a:p>
            <a:r>
              <a:rPr lang="pt-PT" dirty="0"/>
              <a:t>ATLAS: </a:t>
            </a:r>
            <a:r>
              <a:rPr lang="pt-PT" dirty="0" smtClean="0">
                <a:solidFill>
                  <a:srgbClr val="FF0000"/>
                </a:solidFill>
              </a:rPr>
              <a:t>1.2𝝈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; </a:t>
            </a:r>
            <a:r>
              <a:rPr lang="pt-PT" dirty="0" smtClean="0">
                <a:solidFill>
                  <a:srgbClr val="FF0000"/>
                </a:solidFill>
              </a:rPr>
              <a:t>1.6𝝈 </a:t>
            </a:r>
            <a:r>
              <a:rPr lang="pt-PT" dirty="0" err="1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r>
              <a:rPr lang="pt-PT" dirty="0"/>
              <a:t>CMS: </a:t>
            </a:r>
            <a:r>
              <a:rPr lang="pt-PT" dirty="0" smtClean="0">
                <a:solidFill>
                  <a:srgbClr val="FF0000"/>
                </a:solidFill>
              </a:rPr>
              <a:t>1.6𝝈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; </a:t>
            </a:r>
            <a:r>
              <a:rPr lang="pt-PT" dirty="0" smtClean="0">
                <a:solidFill>
                  <a:srgbClr val="FF0000"/>
                </a:solidFill>
              </a:rPr>
              <a:t>2.2𝝈 </a:t>
            </a:r>
            <a:r>
              <a:rPr lang="pt-PT" dirty="0" err="1" smtClean="0">
                <a:solidFill>
                  <a:srgbClr val="FF0000"/>
                </a:solidFill>
              </a:rPr>
              <a:t>expected</a:t>
            </a:r>
            <a:endParaRPr lang="pt-PT" dirty="0" smtClean="0">
              <a:solidFill>
                <a:srgbClr val="FF0000"/>
              </a:solidFill>
            </a:endParaRPr>
          </a:p>
          <a:p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For </a:t>
            </a:r>
            <a:r>
              <a:rPr lang="pt-PT" dirty="0" err="1" smtClean="0"/>
              <a:t>both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: </a:t>
            </a:r>
          </a:p>
          <a:p>
            <a:r>
              <a:rPr lang="pt-PT" dirty="0" err="1"/>
              <a:t>I</a:t>
            </a:r>
            <a:r>
              <a:rPr lang="pt-PT" dirty="0" err="1" smtClean="0"/>
              <a:t>ntensive</a:t>
            </a:r>
            <a:r>
              <a:rPr lang="pt-PT" dirty="0" smtClean="0"/>
              <a:t> use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dedicated</a:t>
            </a:r>
            <a:r>
              <a:rPr lang="pt-PT" dirty="0" smtClean="0"/>
              <a:t> </a:t>
            </a:r>
            <a:r>
              <a:rPr lang="pt-PT" dirty="0" err="1" smtClean="0"/>
              <a:t>machine</a:t>
            </a:r>
            <a:r>
              <a:rPr lang="pt-PT" dirty="0" smtClean="0"/>
              <a:t> </a:t>
            </a:r>
            <a:r>
              <a:rPr lang="pt-PT" dirty="0" err="1" smtClean="0"/>
              <a:t>learning</a:t>
            </a:r>
            <a:r>
              <a:rPr lang="pt-PT" dirty="0" smtClean="0"/>
              <a:t> (neural </a:t>
            </a:r>
            <a:r>
              <a:rPr lang="pt-PT" dirty="0" err="1" smtClean="0"/>
              <a:t>nets</a:t>
            </a:r>
            <a:r>
              <a:rPr lang="pt-PT" dirty="0" smtClean="0"/>
              <a:t>, </a:t>
            </a:r>
            <a:r>
              <a:rPr lang="pt-PT" dirty="0" err="1" smtClean="0"/>
              <a:t>boosted</a:t>
            </a:r>
            <a:r>
              <a:rPr lang="pt-PT" dirty="0" smtClean="0"/>
              <a:t> </a:t>
            </a:r>
            <a:r>
              <a:rPr lang="pt-PT" dirty="0" err="1" smtClean="0"/>
              <a:t>decision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element</a:t>
            </a:r>
            <a:r>
              <a:rPr lang="pt-PT" dirty="0" smtClean="0"/>
              <a:t> </a:t>
            </a:r>
            <a:r>
              <a:rPr lang="pt-PT" dirty="0" err="1" smtClean="0"/>
              <a:t>method</a:t>
            </a:r>
            <a:r>
              <a:rPr lang="pt-PT" dirty="0" smtClean="0"/>
              <a:t>  </a:t>
            </a:r>
            <a:r>
              <a:rPr lang="pt-PT" dirty="0"/>
              <a:t>to </a:t>
            </a:r>
            <a:r>
              <a:rPr lang="pt-PT" dirty="0" err="1"/>
              <a:t>discriminate</a:t>
            </a:r>
            <a:r>
              <a:rPr lang="pt-PT" dirty="0"/>
              <a:t> </a:t>
            </a:r>
            <a:r>
              <a:rPr lang="pt-PT" dirty="0" err="1"/>
              <a:t>against</a:t>
            </a:r>
            <a:r>
              <a:rPr lang="pt-PT" dirty="0"/>
              <a:t> </a:t>
            </a:r>
            <a:r>
              <a:rPr lang="pt-PT" dirty="0" err="1"/>
              <a:t>fake</a:t>
            </a:r>
            <a:r>
              <a:rPr lang="pt-PT" dirty="0"/>
              <a:t> </a:t>
            </a:r>
            <a:r>
              <a:rPr lang="pt-PT" dirty="0" err="1" smtClean="0"/>
              <a:t>leptons</a:t>
            </a:r>
            <a:r>
              <a:rPr lang="pt-PT" dirty="0" smtClean="0"/>
              <a:t>, </a:t>
            </a:r>
            <a:r>
              <a:rPr lang="pt-PT" dirty="0" err="1" smtClean="0"/>
              <a:t>reconstruct</a:t>
            </a:r>
            <a:r>
              <a:rPr lang="pt-PT" dirty="0" smtClean="0"/>
              <a:t> </a:t>
            </a:r>
            <a:r>
              <a:rPr lang="pt-PT" dirty="0" err="1" smtClean="0"/>
              <a:t>events</a:t>
            </a:r>
            <a:r>
              <a:rPr lang="pt-PT" dirty="0" smtClean="0"/>
              <a:t>, </a:t>
            </a:r>
            <a:r>
              <a:rPr lang="pt-PT" dirty="0" err="1" smtClean="0"/>
              <a:t>flavour</a:t>
            </a:r>
            <a:r>
              <a:rPr lang="pt-PT" dirty="0" smtClean="0"/>
              <a:t> </a:t>
            </a:r>
            <a:r>
              <a:rPr lang="pt-PT" dirty="0" err="1" smtClean="0"/>
              <a:t>tagging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to </a:t>
            </a:r>
            <a:r>
              <a:rPr lang="pt-PT" dirty="0" err="1"/>
              <a:t>enhance</a:t>
            </a:r>
            <a:r>
              <a:rPr lang="pt-PT" dirty="0"/>
              <a:t> </a:t>
            </a:r>
            <a:r>
              <a:rPr lang="pt-PT" dirty="0" err="1"/>
              <a:t>signal</a:t>
            </a:r>
            <a:r>
              <a:rPr lang="pt-PT" dirty="0"/>
              <a:t>/background </a:t>
            </a:r>
            <a:r>
              <a:rPr lang="pt-PT" dirty="0" err="1" smtClean="0"/>
              <a:t>separation</a:t>
            </a:r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-27384"/>
            <a:ext cx="71642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err="1" smtClean="0"/>
              <a:t>ttH</a:t>
            </a:r>
            <a:r>
              <a:rPr lang="pt-PT" sz="1600" dirty="0" smtClean="0"/>
              <a:t>(ML) </a:t>
            </a:r>
            <a:r>
              <a:rPr lang="pt-PT" sz="1600" dirty="0" err="1" smtClean="0"/>
              <a:t>Phys</a:t>
            </a:r>
            <a:r>
              <a:rPr lang="pt-PT" sz="1600" dirty="0"/>
              <a:t>. Rev. D 97 (2018) 072003</a:t>
            </a:r>
            <a:r>
              <a:rPr lang="pt-PT" sz="1600" dirty="0" smtClean="0"/>
              <a:t>; arXiv:1803.05485 [</a:t>
            </a:r>
            <a:r>
              <a:rPr lang="pt-PT" sz="1600" dirty="0" err="1" smtClean="0"/>
              <a:t>hep-ex</a:t>
            </a:r>
            <a:r>
              <a:rPr lang="pt-PT" sz="1600" dirty="0" smtClean="0"/>
              <a:t>]</a:t>
            </a:r>
          </a:p>
          <a:p>
            <a:pPr algn="r"/>
            <a:r>
              <a:rPr lang="pt-PT" sz="1600" dirty="0" err="1" smtClean="0"/>
              <a:t>ttH</a:t>
            </a:r>
            <a:r>
              <a:rPr lang="pt-PT" sz="1600" dirty="0" smtClean="0"/>
              <a:t>(</a:t>
            </a:r>
            <a:r>
              <a:rPr lang="pt-PT" sz="1600" dirty="0" err="1" smtClean="0"/>
              <a:t>bb</a:t>
            </a:r>
            <a:r>
              <a:rPr lang="pt-PT" sz="1600" dirty="0"/>
              <a:t>) </a:t>
            </a:r>
            <a:r>
              <a:rPr lang="pt-PT" sz="1600" dirty="0" err="1"/>
              <a:t>Phys</a:t>
            </a:r>
            <a:r>
              <a:rPr lang="pt-PT" sz="1600" dirty="0"/>
              <a:t>. Rev. D 97 (2018) 072016; JHEP 01 (2018) 054  </a:t>
            </a:r>
            <a:endParaRPr lang="pt-PT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87" y="0"/>
            <a:ext cx="653390" cy="653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900" y="1124744"/>
            <a:ext cx="3110099" cy="28011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60848" y="43302"/>
            <a:ext cx="2873896" cy="2590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56" y="2633548"/>
            <a:ext cx="982476" cy="6455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6576" y="1124744"/>
            <a:ext cx="3534151" cy="2016224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57</a:t>
            </a:fld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1887" y="4149080"/>
            <a:ext cx="3502113" cy="2378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4608" y="3386505"/>
            <a:ext cx="2190123" cy="31409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08506" y="3827761"/>
            <a:ext cx="2821554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3"/>
    </mc:Choice>
    <mc:Fallback xmlns="">
      <p:transition xmlns:p14="http://schemas.microsoft.com/office/powerpoint/2010/main" spd="slow" advTm="520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 </a:t>
            </a:r>
            <a:r>
              <a:rPr lang="pt-PT" dirty="0" err="1" smtClean="0"/>
              <a:t>legacy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9"/>
            <a:ext cx="8723312" cy="266429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Mass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>
                <a:solidFill>
                  <a:srgbClr val="FF0000"/>
                </a:solidFill>
              </a:rPr>
              <a:t>0.4%</a:t>
            </a:r>
            <a:r>
              <a:rPr lang="pt-PT" dirty="0"/>
              <a:t> </a:t>
            </a:r>
            <a:r>
              <a:rPr lang="pt-PT" dirty="0" err="1" smtClean="0"/>
              <a:t>accuracy</a:t>
            </a:r>
            <a:r>
              <a:rPr lang="pt-PT" dirty="0"/>
              <a:t>:</a:t>
            </a:r>
            <a:endParaRPr lang="pt-PT" dirty="0" smtClean="0"/>
          </a:p>
          <a:p>
            <a:pPr lvl="1"/>
            <a:r>
              <a:rPr lang="en-US" b="1" dirty="0" err="1"/>
              <a:t>m</a:t>
            </a:r>
            <a:r>
              <a:rPr lang="en-US" b="1" baseline="-25000" dirty="0" err="1"/>
              <a:t>H</a:t>
            </a:r>
            <a:r>
              <a:rPr lang="en-US" b="1" dirty="0"/>
              <a:t> = 125.09 ± </a:t>
            </a:r>
            <a:r>
              <a:rPr lang="en-US" b="1" dirty="0">
                <a:solidFill>
                  <a:srgbClr val="FF0000"/>
                </a:solidFill>
              </a:rPr>
              <a:t>0.21</a:t>
            </a:r>
            <a:r>
              <a:rPr lang="en-US" b="1" dirty="0"/>
              <a:t> (stat.) ± 0.11 (scale) ± 0.02 (other) ± 0.01 (theory) </a:t>
            </a:r>
            <a:r>
              <a:rPr lang="en-US" b="1" dirty="0" err="1"/>
              <a:t>GeV</a:t>
            </a:r>
            <a:endParaRPr lang="pt-PT" b="1" dirty="0"/>
          </a:p>
          <a:p>
            <a:r>
              <a:rPr lang="pt-PT" dirty="0" err="1" smtClean="0"/>
              <a:t>Couplings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ggF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 </a:t>
            </a:r>
            <a:r>
              <a:rPr lang="pt-PT" dirty="0"/>
              <a:t>→ ZZ,,WW </a:t>
            </a:r>
            <a:r>
              <a:rPr lang="pt-PT" b="1" dirty="0" err="1"/>
              <a:t>observed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smtClean="0"/>
              <a:t>individual </a:t>
            </a:r>
            <a:r>
              <a:rPr lang="pt-PT" dirty="0" err="1" smtClean="0"/>
              <a:t>experiments</a:t>
            </a:r>
            <a:endParaRPr lang="pt-PT" dirty="0"/>
          </a:p>
          <a:p>
            <a:pPr lvl="1"/>
            <a:r>
              <a:rPr lang="pt-PT" dirty="0" smtClean="0"/>
              <a:t>VBF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H →  </a:t>
            </a:r>
            <a:r>
              <a:rPr lang="pt-PT" dirty="0" err="1"/>
              <a:t>observed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b="1" dirty="0"/>
              <a:t>&gt;5σ </a:t>
            </a:r>
            <a:r>
              <a:rPr lang="pt-PT" dirty="0" err="1"/>
              <a:t>significance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ATLAS+</a:t>
            </a:r>
            <a:r>
              <a:rPr lang="pt-PT" dirty="0" smtClean="0"/>
              <a:t>CMS </a:t>
            </a:r>
            <a:r>
              <a:rPr lang="pt-PT" dirty="0" err="1" smtClean="0"/>
              <a:t>combination</a:t>
            </a:r>
            <a:endParaRPr lang="pt-PT" dirty="0"/>
          </a:p>
          <a:p>
            <a:pPr lvl="1"/>
            <a:r>
              <a:rPr lang="pt-PT" dirty="0" err="1" smtClean="0"/>
              <a:t>ttH</a:t>
            </a:r>
            <a:r>
              <a:rPr lang="pt-PT" dirty="0"/>
              <a:t>, VH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bb</a:t>
            </a:r>
            <a:r>
              <a:rPr lang="pt-PT" dirty="0"/>
              <a:t> </a:t>
            </a:r>
            <a:r>
              <a:rPr lang="pt-PT" b="1" dirty="0" err="1"/>
              <a:t>not</a:t>
            </a:r>
            <a:r>
              <a:rPr lang="pt-PT" b="1" dirty="0"/>
              <a:t> </a:t>
            </a:r>
            <a:r>
              <a:rPr lang="pt-PT" b="1" dirty="0" err="1"/>
              <a:t>observed</a:t>
            </a:r>
            <a:r>
              <a:rPr lang="pt-PT" b="1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smtClean="0"/>
              <a:t>Run1</a:t>
            </a:r>
            <a:endParaRPr lang="pt-PT" dirty="0"/>
          </a:p>
          <a:p>
            <a:r>
              <a:rPr lang="en-US" dirty="0" smtClean="0"/>
              <a:t>Couplings </a:t>
            </a:r>
            <a:r>
              <a:rPr lang="en-US" b="1" dirty="0" smtClean="0"/>
              <a:t>compatible with SM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Signal strength: </a:t>
            </a:r>
            <a:r>
              <a:rPr lang="el-GR" dirty="0" smtClean="0"/>
              <a:t>μ</a:t>
            </a:r>
            <a:r>
              <a:rPr lang="el-GR" baseline="-25000" dirty="0" smtClean="0"/>
              <a:t>VBF</a:t>
            </a:r>
            <a:r>
              <a:rPr lang="el-GR" baseline="-25000" dirty="0"/>
              <a:t>+VH</a:t>
            </a:r>
            <a:r>
              <a:rPr lang="el-GR" dirty="0"/>
              <a:t>/μ</a:t>
            </a:r>
            <a:r>
              <a:rPr lang="el-GR" baseline="-25000" dirty="0"/>
              <a:t>ggF+ttH</a:t>
            </a:r>
            <a:r>
              <a:rPr lang="el-GR" dirty="0"/>
              <a:t> = 1.06 </a:t>
            </a:r>
            <a:r>
              <a:rPr lang="el-GR" baseline="30000" dirty="0"/>
              <a:t>+0.35</a:t>
            </a:r>
            <a:r>
              <a:rPr lang="el-GR" dirty="0"/>
              <a:t> </a:t>
            </a:r>
            <a:r>
              <a:rPr lang="en-US" baseline="-25000" dirty="0" smtClean="0"/>
              <a:t>-</a:t>
            </a:r>
            <a:r>
              <a:rPr lang="el-GR" baseline="-25000" dirty="0" smtClean="0"/>
              <a:t>0.27</a:t>
            </a:r>
            <a:endParaRPr lang="en-US" baseline="-25000" dirty="0" smtClean="0"/>
          </a:p>
          <a:p>
            <a:pPr lvl="1"/>
            <a:r>
              <a:rPr lang="en-US" dirty="0" smtClean="0"/>
              <a:t>Coupling modifiers broadly consistent with SM but large uncertainty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789040"/>
            <a:ext cx="3637328" cy="2610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3645024"/>
            <a:ext cx="3124511" cy="29997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0974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Phys. Rev. Lett. 114 (2015) </a:t>
            </a:r>
            <a:r>
              <a:rPr lang="hu-HU" dirty="0" smtClean="0"/>
              <a:t>191803</a:t>
            </a:r>
          </a:p>
          <a:p>
            <a:pPr algn="r"/>
            <a:r>
              <a:rPr lang="hu-HU" dirty="0"/>
              <a:t>JHEP 08 (2016) </a:t>
            </a:r>
            <a:r>
              <a:rPr lang="hu-HU" dirty="0" smtClean="0"/>
              <a:t>045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138889"/>
              </p:ext>
            </p:extLst>
          </p:nvPr>
        </p:nvGraphicFramePr>
        <p:xfrm>
          <a:off x="6660232" y="3764487"/>
          <a:ext cx="2314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95"/>
                <a:gridCol w="658611"/>
                <a:gridCol w="799794"/>
              </a:tblGrid>
              <a:tr h="334500">
                <a:tc gridSpan="3"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Significance</a:t>
                      </a:r>
                      <a:r>
                        <a:rPr lang="pt-PT" sz="1600" dirty="0" smtClean="0"/>
                        <a:t> (</a:t>
                      </a:r>
                      <a:r>
                        <a:rPr lang="pt-PT" sz="1600" dirty="0" err="1" smtClean="0"/>
                        <a:t>σ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dirty="0" smtClean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Prod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VBF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4.7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4.2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ttH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Decay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</a:t>
                      </a:r>
                      <a:r>
                        <a:rPr lang="pt-PT" sz="1600" dirty="0" err="1" smtClean="0"/>
                        <a:t>ττ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bb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2.6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3.7</a:t>
                      </a:r>
                      <a:endParaRPr lang="pt-P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58</a:t>
            </a:fld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6630406" y="2852936"/>
            <a:ext cx="24060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 = (</a:t>
            </a:r>
            <a:r>
              <a:rPr lang="en-US" dirty="0" err="1" smtClean="0"/>
              <a:t>σ</a:t>
            </a:r>
            <a:r>
              <a:rPr lang="en-US" dirty="0" smtClean="0"/>
              <a:t> ×BR)</a:t>
            </a:r>
            <a:r>
              <a:rPr lang="en-US" baseline="-25000" dirty="0" err="1" smtClean="0"/>
              <a:t>Obs</a:t>
            </a:r>
            <a:r>
              <a:rPr lang="en-US" dirty="0" smtClean="0"/>
              <a:t>/ (</a:t>
            </a:r>
            <a:r>
              <a:rPr lang="en-US" dirty="0" err="1" smtClean="0"/>
              <a:t>σ×BR</a:t>
            </a:r>
            <a:r>
              <a:rPr lang="en-US" dirty="0" smtClean="0"/>
              <a:t>)</a:t>
            </a:r>
            <a:r>
              <a:rPr lang="en-US" baseline="-25000" dirty="0" smtClean="0"/>
              <a:t>SM</a:t>
            </a:r>
            <a:endParaRPr lang="pt-PT" baseline="-25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536" y="2266122"/>
            <a:ext cx="2469984" cy="7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9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"/>
    </mc:Choice>
    <mc:Fallback xmlns="">
      <p:transition xmlns:p14="http://schemas.microsoft.com/office/powerpoint/2010/main" spd="slow" advTm="10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908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Spin and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402" y="1108122"/>
            <a:ext cx="8569894" cy="24917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First concern after observation!</a:t>
            </a:r>
          </a:p>
          <a:p>
            <a:r>
              <a:rPr lang="en-US" dirty="0" smtClean="0"/>
              <a:t>Some observable quantities sensitive to </a:t>
            </a:r>
            <a:r>
              <a:rPr lang="en-US" dirty="0">
                <a:solidFill>
                  <a:srgbClr val="0000FF"/>
                </a:solidFill>
              </a:rPr>
              <a:t>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 smtClean="0"/>
              <a:t>: for example angle between leptons from W decay in H-&gt;WW </a:t>
            </a:r>
          </a:p>
          <a:p>
            <a:r>
              <a:rPr lang="en-US" dirty="0" smtClean="0"/>
              <a:t>Pure </a:t>
            </a:r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baseline="30000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and 2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excluded </a:t>
            </a:r>
            <a:r>
              <a:rPr lang="en-US" dirty="0" smtClean="0"/>
              <a:t>with 97.8, 99.97, 99.7, and 99.9% Confidence </a:t>
            </a:r>
            <a:r>
              <a:rPr lang="en-US" dirty="0"/>
              <a:t>Level (ATLAS </a:t>
            </a:r>
            <a:r>
              <a:rPr lang="en-US" dirty="0" err="1"/>
              <a:t>arXiv</a:t>
            </a:r>
            <a:r>
              <a:rPr lang="en-US" dirty="0"/>
              <a:t> 1307.1432; CMS Phys. Rev. D 92, </a:t>
            </a:r>
            <a:r>
              <a:rPr lang="en-US" dirty="0" smtClean="0"/>
              <a:t>012004)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084" y="3492203"/>
            <a:ext cx="8464053" cy="3057060"/>
            <a:chOff x="679947" y="3543517"/>
            <a:chExt cx="8464053" cy="3057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947" y="3745683"/>
              <a:ext cx="4113265" cy="285489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9440" y="3543517"/>
              <a:ext cx="7844560" cy="3057058"/>
              <a:chOff x="1752348" y="3543592"/>
              <a:chExt cx="7391652" cy="30088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4406" y="3745683"/>
                <a:ext cx="4099594" cy="2806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2348" y="3543592"/>
                <a:ext cx="320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H-&gt;</a:t>
                </a:r>
                <a:r>
                  <a:rPr lang="en-US" dirty="0" err="1" smtClean="0"/>
                  <a:t>γγ</a:t>
                </a:r>
                <a:r>
                  <a:rPr lang="en-US" dirty="0" smtClean="0"/>
                  <a:t> – ATLAS </a:t>
                </a:r>
                <a:r>
                  <a:rPr lang="en-US" dirty="0" err="1"/>
                  <a:t>arXiv</a:t>
                </a:r>
                <a:r>
                  <a:rPr lang="en-US" dirty="0"/>
                  <a:t> </a:t>
                </a:r>
                <a:r>
                  <a:rPr lang="en-US" dirty="0" smtClean="0"/>
                  <a:t>1307.1432</a:t>
                </a:r>
                <a:endParaRPr lang="en-US" dirty="0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LIP - Estágios de Verão 2018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98287" y="3446986"/>
            <a:ext cx="4113265" cy="3057058"/>
            <a:chOff x="398287" y="3446986"/>
            <a:chExt cx="4113265" cy="3057058"/>
          </a:xfrm>
        </p:grpSpPr>
        <p:sp>
          <p:nvSpPr>
            <p:cNvPr id="5" name="Rectangle 4"/>
            <p:cNvSpPr/>
            <p:nvPr/>
          </p:nvSpPr>
          <p:spPr>
            <a:xfrm>
              <a:off x="398287" y="3446986"/>
              <a:ext cx="4113265" cy="305705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6856" y="3989873"/>
              <a:ext cx="3428999" cy="2276011"/>
              <a:chOff x="5137852" y="4200989"/>
              <a:chExt cx="3490231" cy="227601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5678416" y="4419600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6135616" y="4495800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H</a:t>
                </a:r>
                <a:endParaRPr lang="en-US" dirty="0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20129265">
                <a:off x="6558418" y="4200989"/>
                <a:ext cx="465137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Arrow 19"/>
              <p:cNvSpPr/>
              <p:nvPr/>
            </p:nvSpPr>
            <p:spPr>
              <a:xfrm rot="9406880">
                <a:off x="5552242" y="4654431"/>
                <a:ext cx="465137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5256213" y="5486400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5713413" y="5562600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9280520">
                <a:off x="6305893" y="5229668"/>
                <a:ext cx="286891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Arrow 23"/>
              <p:cNvSpPr/>
              <p:nvPr/>
            </p:nvSpPr>
            <p:spPr>
              <a:xfrm rot="9424268">
                <a:off x="5137852" y="5759758"/>
                <a:ext cx="267354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896469" y="4719072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7353669" y="4795272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27" name="Right Arrow 26"/>
              <p:cNvSpPr/>
              <p:nvPr/>
            </p:nvSpPr>
            <p:spPr>
              <a:xfrm rot="20238720">
                <a:off x="7902885" y="4475100"/>
                <a:ext cx="333636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Arrow 27"/>
              <p:cNvSpPr/>
              <p:nvPr/>
            </p:nvSpPr>
            <p:spPr>
              <a:xfrm rot="19984871">
                <a:off x="6777882" y="4990839"/>
                <a:ext cx="277761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077198" y="4719072"/>
                <a:ext cx="5508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μ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826619" y="5243801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ν</a:t>
                </a:r>
                <a:r>
                  <a:rPr lang="en-US" baseline="-25000" dirty="0" err="1" smtClean="0"/>
                  <a:t>μ</a:t>
                </a:r>
                <a:endParaRPr lang="en-US" baseline="-25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53100" y="5582578"/>
                <a:ext cx="4635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79069" y="4815250"/>
                <a:ext cx="6669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+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477000" y="5485884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e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grpSp>
            <p:nvGrpSpPr>
              <p:cNvPr id="34" name="Group 57"/>
              <p:cNvGrpSpPr/>
              <p:nvPr/>
            </p:nvGrpSpPr>
            <p:grpSpPr>
              <a:xfrm>
                <a:off x="5203889" y="6107668"/>
                <a:ext cx="381000" cy="369332"/>
                <a:chOff x="7185089" y="5774808"/>
                <a:chExt cx="381000" cy="369332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7185089" y="577480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/>
                    <a:t>ν</a:t>
                  </a:r>
                  <a:r>
                    <a:rPr lang="en-US" baseline="-25000" dirty="0" err="1" smtClean="0"/>
                    <a:t>e</a:t>
                  </a:r>
                  <a:endParaRPr lang="en-US" baseline="-25000" dirty="0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7315200" y="5851008"/>
                  <a:ext cx="6985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5602216" y="5040868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821416" y="4431268"/>
                <a:ext cx="5322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643" y="5644101"/>
            <a:ext cx="3211278" cy="7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5" y="548529"/>
            <a:ext cx="7111269" cy="211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99" y="2664881"/>
            <a:ext cx="2454602" cy="3691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70335" y="2664881"/>
            <a:ext cx="2410417" cy="3691469"/>
            <a:chOff x="5068123" y="3166531"/>
            <a:chExt cx="2410417" cy="36914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4967" y="3166532"/>
              <a:ext cx="1183573" cy="3691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8123" y="3166531"/>
              <a:ext cx="1179219" cy="36914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4000"/>
            <a:ext cx="9144000" cy="634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5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 </a:t>
            </a:r>
            <a:r>
              <a:rPr lang="pt-PT" dirty="0" err="1" smtClean="0"/>
              <a:t>legacy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9"/>
            <a:ext cx="8723312" cy="266429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Mass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>
                <a:solidFill>
                  <a:srgbClr val="FF0000"/>
                </a:solidFill>
              </a:rPr>
              <a:t>0.4%</a:t>
            </a:r>
            <a:r>
              <a:rPr lang="pt-PT" dirty="0"/>
              <a:t> </a:t>
            </a:r>
            <a:r>
              <a:rPr lang="pt-PT" dirty="0" err="1" smtClean="0"/>
              <a:t>accuracy</a:t>
            </a:r>
            <a:r>
              <a:rPr lang="pt-PT" dirty="0"/>
              <a:t>:</a:t>
            </a:r>
            <a:endParaRPr lang="pt-PT" dirty="0" smtClean="0"/>
          </a:p>
          <a:p>
            <a:pPr lvl="1"/>
            <a:r>
              <a:rPr lang="en-US" b="1" dirty="0" err="1"/>
              <a:t>m</a:t>
            </a:r>
            <a:r>
              <a:rPr lang="en-US" b="1" baseline="-25000" dirty="0" err="1"/>
              <a:t>H</a:t>
            </a:r>
            <a:r>
              <a:rPr lang="en-US" b="1" dirty="0"/>
              <a:t> = 125.09 ± </a:t>
            </a:r>
            <a:r>
              <a:rPr lang="en-US" b="1" dirty="0">
                <a:solidFill>
                  <a:srgbClr val="FF0000"/>
                </a:solidFill>
              </a:rPr>
              <a:t>0.21</a:t>
            </a:r>
            <a:r>
              <a:rPr lang="en-US" b="1" dirty="0"/>
              <a:t> (stat.) ± 0.11 (scale) ± 0.02 (other) ± 0.01 (theory) </a:t>
            </a:r>
            <a:r>
              <a:rPr lang="en-US" b="1" dirty="0" err="1"/>
              <a:t>GeV</a:t>
            </a:r>
            <a:endParaRPr lang="pt-PT" b="1" dirty="0"/>
          </a:p>
          <a:p>
            <a:r>
              <a:rPr lang="pt-PT" dirty="0" err="1" smtClean="0"/>
              <a:t>Couplings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ggF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 </a:t>
            </a:r>
            <a:r>
              <a:rPr lang="pt-PT" dirty="0"/>
              <a:t>→ ZZ,,WW </a:t>
            </a:r>
            <a:r>
              <a:rPr lang="pt-PT" b="1" dirty="0" err="1"/>
              <a:t>observed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smtClean="0"/>
              <a:t>individual </a:t>
            </a:r>
            <a:r>
              <a:rPr lang="pt-PT" dirty="0" err="1" smtClean="0"/>
              <a:t>experiments</a:t>
            </a:r>
            <a:endParaRPr lang="pt-PT" dirty="0"/>
          </a:p>
          <a:p>
            <a:pPr lvl="1"/>
            <a:r>
              <a:rPr lang="pt-PT" dirty="0" smtClean="0"/>
              <a:t>VBF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H →  </a:t>
            </a:r>
            <a:r>
              <a:rPr lang="pt-PT" dirty="0" err="1"/>
              <a:t>observed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b="1" dirty="0"/>
              <a:t>&gt;5σ </a:t>
            </a:r>
            <a:r>
              <a:rPr lang="pt-PT" dirty="0" err="1"/>
              <a:t>significance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ATLAS+</a:t>
            </a:r>
            <a:r>
              <a:rPr lang="pt-PT" dirty="0" smtClean="0"/>
              <a:t>CMS </a:t>
            </a:r>
            <a:r>
              <a:rPr lang="pt-PT" dirty="0" err="1" smtClean="0"/>
              <a:t>combination</a:t>
            </a:r>
            <a:endParaRPr lang="pt-PT" dirty="0"/>
          </a:p>
          <a:p>
            <a:pPr lvl="1"/>
            <a:r>
              <a:rPr lang="pt-PT" dirty="0" err="1" smtClean="0"/>
              <a:t>ttH</a:t>
            </a:r>
            <a:r>
              <a:rPr lang="pt-PT" dirty="0"/>
              <a:t>, VH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bb</a:t>
            </a:r>
            <a:r>
              <a:rPr lang="pt-PT" dirty="0"/>
              <a:t> </a:t>
            </a:r>
            <a:r>
              <a:rPr lang="pt-PT" b="1" dirty="0" err="1"/>
              <a:t>not</a:t>
            </a:r>
            <a:r>
              <a:rPr lang="pt-PT" b="1" dirty="0"/>
              <a:t> </a:t>
            </a:r>
            <a:r>
              <a:rPr lang="pt-PT" b="1" dirty="0" err="1"/>
              <a:t>observed</a:t>
            </a:r>
            <a:r>
              <a:rPr lang="pt-PT" b="1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smtClean="0"/>
              <a:t>Run1</a:t>
            </a:r>
            <a:endParaRPr lang="pt-PT" dirty="0"/>
          </a:p>
          <a:p>
            <a:r>
              <a:rPr lang="en-US" dirty="0" smtClean="0"/>
              <a:t>Couplings </a:t>
            </a:r>
            <a:r>
              <a:rPr lang="en-US" b="1" dirty="0" smtClean="0"/>
              <a:t>compatible with SM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Signal strength: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el-GR" baseline="-25000" dirty="0" smtClean="0">
                <a:solidFill>
                  <a:srgbClr val="FF0000"/>
                </a:solidFill>
              </a:rPr>
              <a:t>VBF</a:t>
            </a:r>
            <a:r>
              <a:rPr lang="el-GR" baseline="-25000" dirty="0">
                <a:solidFill>
                  <a:srgbClr val="FF0000"/>
                </a:solidFill>
              </a:rPr>
              <a:t>+VH</a:t>
            </a:r>
            <a:r>
              <a:rPr lang="el-GR" dirty="0">
                <a:solidFill>
                  <a:srgbClr val="FF0000"/>
                </a:solidFill>
              </a:rPr>
              <a:t>/μ</a:t>
            </a:r>
            <a:r>
              <a:rPr lang="el-GR" baseline="-25000" dirty="0">
                <a:solidFill>
                  <a:srgbClr val="FF0000"/>
                </a:solidFill>
              </a:rPr>
              <a:t>ggF+ttH</a:t>
            </a:r>
            <a:r>
              <a:rPr lang="el-GR" dirty="0">
                <a:solidFill>
                  <a:srgbClr val="FF0000"/>
                </a:solidFill>
              </a:rPr>
              <a:t> = 1.06 </a:t>
            </a:r>
            <a:r>
              <a:rPr lang="el-GR" baseline="30000" dirty="0">
                <a:solidFill>
                  <a:srgbClr val="FF0000"/>
                </a:solidFill>
              </a:rPr>
              <a:t>+0.35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US" baseline="-25000" dirty="0" smtClean="0">
                <a:solidFill>
                  <a:srgbClr val="FF0000"/>
                </a:solidFill>
              </a:rPr>
              <a:t>-</a:t>
            </a:r>
            <a:r>
              <a:rPr lang="el-GR" baseline="-25000" dirty="0" smtClean="0">
                <a:solidFill>
                  <a:srgbClr val="FF0000"/>
                </a:solidFill>
              </a:rPr>
              <a:t>0.27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Coupling modifiers broadly consistent with SM but still large uncertainty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80974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Phys. Rev. Lett. 114 (2015) </a:t>
            </a:r>
            <a:r>
              <a:rPr lang="hu-HU" dirty="0" smtClean="0"/>
              <a:t>191803</a:t>
            </a:r>
          </a:p>
          <a:p>
            <a:pPr algn="r"/>
            <a:r>
              <a:rPr lang="hu-HU" dirty="0"/>
              <a:t>JHEP 08 (2016) </a:t>
            </a:r>
            <a:r>
              <a:rPr lang="hu-HU" dirty="0" smtClean="0"/>
              <a:t>045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354212"/>
              </p:ext>
            </p:extLst>
          </p:nvPr>
        </p:nvGraphicFramePr>
        <p:xfrm>
          <a:off x="6660232" y="3764487"/>
          <a:ext cx="2314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95"/>
                <a:gridCol w="658611"/>
                <a:gridCol w="799794"/>
              </a:tblGrid>
              <a:tr h="334500">
                <a:tc gridSpan="3"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Significance</a:t>
                      </a:r>
                      <a:r>
                        <a:rPr lang="pt-PT" sz="1600" dirty="0" smtClean="0"/>
                        <a:t> (</a:t>
                      </a:r>
                      <a:r>
                        <a:rPr lang="pt-PT" sz="1600" dirty="0" err="1" smtClean="0"/>
                        <a:t>σ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dirty="0" smtClean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Prod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VBF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4.7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4.2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ttH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Decay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</a:t>
                      </a:r>
                      <a:r>
                        <a:rPr lang="pt-PT" sz="1600" dirty="0" err="1" smtClean="0"/>
                        <a:t>ττ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bb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2.6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3.7</a:t>
                      </a:r>
                      <a:endParaRPr lang="pt-PT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7" y="3645024"/>
            <a:ext cx="3106602" cy="3031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918" y="3573016"/>
            <a:ext cx="3232290" cy="31032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0406" y="2852936"/>
            <a:ext cx="24060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 = (</a:t>
            </a:r>
            <a:r>
              <a:rPr lang="en-US" dirty="0" err="1" smtClean="0"/>
              <a:t>σ</a:t>
            </a:r>
            <a:r>
              <a:rPr lang="en-US" dirty="0" smtClean="0"/>
              <a:t> ×BR)</a:t>
            </a:r>
            <a:r>
              <a:rPr lang="en-US" baseline="-25000" dirty="0" err="1" smtClean="0"/>
              <a:t>Obs</a:t>
            </a:r>
            <a:r>
              <a:rPr lang="en-US" dirty="0" smtClean="0"/>
              <a:t>/ (</a:t>
            </a:r>
            <a:r>
              <a:rPr lang="en-US" dirty="0" err="1" smtClean="0"/>
              <a:t>σ×BR</a:t>
            </a:r>
            <a:r>
              <a:rPr lang="en-US" dirty="0" smtClean="0"/>
              <a:t>)</a:t>
            </a:r>
            <a:r>
              <a:rPr lang="en-US" baseline="-25000" dirty="0" smtClean="0"/>
              <a:t>SM</a:t>
            </a:r>
            <a:endParaRPr lang="pt-PT" baseline="-25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36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98"/>
    </mc:Choice>
    <mc:Fallback xmlns="">
      <p:transition xmlns:p14="http://schemas.microsoft.com/office/powerpoint/2010/main" spd="slow" advTm="6369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60" y="188640"/>
            <a:ext cx="5847512" cy="114300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Differential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5865396" cy="2088232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Reached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phase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exploration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sector!</a:t>
            </a:r>
          </a:p>
          <a:p>
            <a:endParaRPr lang="pt-PT" dirty="0" smtClean="0"/>
          </a:p>
          <a:p>
            <a:r>
              <a:rPr lang="pt-PT" dirty="0" err="1" smtClean="0"/>
              <a:t>Differential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gluon-fusion</a:t>
            </a:r>
            <a:r>
              <a:rPr lang="pt-PT" dirty="0" smtClean="0"/>
              <a:t> </a:t>
            </a:r>
            <a:r>
              <a:rPr lang="pt-PT" dirty="0" err="1" smtClean="0"/>
              <a:t>loop</a:t>
            </a:r>
            <a:endParaRPr lang="pt-PT" dirty="0" smtClean="0"/>
          </a:p>
          <a:p>
            <a:pPr lvl="1"/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modeling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radiation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different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modes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04626"/>
            <a:ext cx="3024336" cy="2875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7" y="703193"/>
            <a:ext cx="653390" cy="653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3688" y="0"/>
            <a:ext cx="7393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/>
              <a:t>	JHEP 11 (2017) </a:t>
            </a:r>
            <a:r>
              <a:rPr lang="pt-PT" sz="1400" dirty="0" smtClean="0"/>
              <a:t>047; CMS</a:t>
            </a:r>
            <a:r>
              <a:rPr lang="pt-PT" sz="1400" dirty="0"/>
              <a:t>-HIG-17-</a:t>
            </a:r>
            <a:r>
              <a:rPr lang="pt-PT" sz="1400" dirty="0" smtClean="0"/>
              <a:t>015; ATLAS</a:t>
            </a:r>
            <a:r>
              <a:rPr lang="pt-PT" sz="1400" dirty="0"/>
              <a:t>-CONF-2018-</a:t>
            </a:r>
            <a:r>
              <a:rPr lang="pt-PT" sz="1400" dirty="0" smtClean="0"/>
              <a:t>002; </a:t>
            </a:r>
            <a:r>
              <a:rPr lang="pt-PT" sz="1400" dirty="0"/>
              <a:t>ATLAS-CONF-2018-018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3713827"/>
            <a:ext cx="3009010" cy="2955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9" y="866002"/>
            <a:ext cx="2952328" cy="2909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3676801"/>
            <a:ext cx="2952329" cy="2918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1121" y="1772816"/>
            <a:ext cx="1328679" cy="872995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693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3"/>
    </mc:Choice>
    <mc:Fallback xmlns="">
      <p:transition xmlns:p14="http://schemas.microsoft.com/office/powerpoint/2010/main" spd="slow" advTm="377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717032"/>
            <a:ext cx="3003490" cy="30044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4" y="845292"/>
            <a:ext cx="6137922" cy="1866159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/>
              <a:t>Simplified</a:t>
            </a:r>
            <a:r>
              <a:rPr lang="pt-PT" dirty="0"/>
              <a:t> </a:t>
            </a:r>
            <a:r>
              <a:rPr lang="pt-PT" dirty="0" err="1"/>
              <a:t>template</a:t>
            </a:r>
            <a:r>
              <a:rPr lang="pt-PT" dirty="0"/>
              <a:t> cross </a:t>
            </a:r>
            <a:r>
              <a:rPr lang="pt-PT" dirty="0" err="1"/>
              <a:t>sections</a:t>
            </a:r>
            <a:r>
              <a:rPr lang="pt-PT" dirty="0"/>
              <a:t> (STXS</a:t>
            </a:r>
            <a:r>
              <a:rPr lang="pt-PT" dirty="0" smtClean="0"/>
              <a:t>):</a:t>
            </a:r>
            <a:endParaRPr lang="pt-PT" dirty="0"/>
          </a:p>
          <a:p>
            <a:pPr lvl="1"/>
            <a:r>
              <a:rPr lang="pt-PT" dirty="0" err="1" smtClean="0"/>
              <a:t>Independent</a:t>
            </a:r>
            <a:r>
              <a:rPr lang="pt-PT" dirty="0" smtClean="0"/>
              <a:t>, </a:t>
            </a:r>
            <a:r>
              <a:rPr lang="pt-PT" dirty="0" err="1" smtClean="0"/>
              <a:t>simple</a:t>
            </a:r>
            <a:r>
              <a:rPr lang="pt-PT" dirty="0" smtClean="0"/>
              <a:t> </a:t>
            </a:r>
            <a:r>
              <a:rPr lang="pt-PT" dirty="0" err="1"/>
              <a:t>fiducial</a:t>
            </a:r>
            <a:r>
              <a:rPr lang="pt-PT" dirty="0"/>
              <a:t> </a:t>
            </a:r>
            <a:r>
              <a:rPr lang="pt-PT" dirty="0" err="1"/>
              <a:t>region</a:t>
            </a:r>
            <a:r>
              <a:rPr lang="pt-PT" dirty="0"/>
              <a:t> </a:t>
            </a:r>
            <a:r>
              <a:rPr lang="pt-PT" dirty="0" err="1"/>
              <a:t>definitions</a:t>
            </a:r>
            <a:r>
              <a:rPr lang="pt-PT" dirty="0"/>
              <a:t> for </a:t>
            </a:r>
            <a:r>
              <a:rPr lang="pt-PT" dirty="0" err="1"/>
              <a:t>each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mode</a:t>
            </a:r>
            <a:endParaRPr lang="pt-PT" dirty="0"/>
          </a:p>
          <a:p>
            <a:pPr lvl="1"/>
            <a:r>
              <a:rPr lang="pt-PT" dirty="0" err="1"/>
              <a:t>Common</a:t>
            </a:r>
            <a:r>
              <a:rPr lang="pt-PT" dirty="0"/>
              <a:t> for ATLAS, CMS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theory</a:t>
            </a:r>
            <a:endParaRPr lang="pt-PT" dirty="0"/>
          </a:p>
          <a:p>
            <a:pPr lvl="1"/>
            <a:r>
              <a:rPr lang="pt-PT" dirty="0" err="1" smtClean="0"/>
              <a:t>Good</a:t>
            </a:r>
            <a:r>
              <a:rPr lang="pt-PT" dirty="0" smtClean="0"/>
              <a:t> balance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/>
              <a:t>experimental </a:t>
            </a:r>
            <a:r>
              <a:rPr lang="pt-PT" dirty="0" err="1"/>
              <a:t>precision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theory</a:t>
            </a:r>
            <a:r>
              <a:rPr lang="pt-PT" dirty="0"/>
              <a:t> </a:t>
            </a:r>
            <a:r>
              <a:rPr lang="pt-PT" dirty="0" err="1" smtClean="0"/>
              <a:t>uncertainty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62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249" y="2702871"/>
            <a:ext cx="5760529" cy="2084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476672"/>
            <a:ext cx="2966679" cy="3245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0800" y="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1802.04146; </a:t>
            </a:r>
            <a:r>
              <a:rPr lang="pt-PT" dirty="0"/>
              <a:t>ATLAS-CONF-2017-</a:t>
            </a:r>
            <a:r>
              <a:rPr lang="pt-PT" dirty="0" smtClean="0"/>
              <a:t>047; </a:t>
            </a:r>
            <a:r>
              <a:rPr lang="pt-PT" dirty="0"/>
              <a:t>CMS-PAS-HIG-18-001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584798"/>
            <a:ext cx="5165870" cy="38685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58" y="-5253"/>
            <a:ext cx="653390" cy="653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32856" y="2578596"/>
            <a:ext cx="2852031" cy="28529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1121" y="1772816"/>
            <a:ext cx="1328679" cy="8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"/>
    </mc:Choice>
    <mc:Fallback xmlns="">
      <p:transition xmlns:p14="http://schemas.microsoft.com/office/powerpoint/2010/main" spd="slow" advTm="129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3A20669-A2BA-3341-82C2-5524E37FDDD1}" type="slidenum">
              <a:rPr lang="en-US" smtClean="0"/>
              <a:t>63</a:t>
            </a:fld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8202" y="3168352"/>
            <a:ext cx="4995799" cy="3717032"/>
          </a:xfrm>
          <a:prstGeom prst="rect">
            <a:avLst/>
          </a:prstGeom>
        </p:spPr>
      </p:pic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0" y="-27384"/>
            <a:ext cx="5724128" cy="4136520"/>
          </a:xfrm>
        </p:spPr>
      </p:pic>
      <p:sp>
        <p:nvSpPr>
          <p:cNvPr id="31" name="Rectangle 30"/>
          <p:cNvSpPr/>
          <p:nvPr/>
        </p:nvSpPr>
        <p:spPr>
          <a:xfrm>
            <a:off x="5796136" y="644691"/>
            <a:ext cx="2664296" cy="14401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ATLAS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3000 colaboradores</a:t>
            </a:r>
            <a:r>
              <a:rPr lang="pt-PT" sz="1600" dirty="0">
                <a:solidFill>
                  <a:schemeClr val="tx1"/>
                </a:solidFill>
              </a:rPr>
              <a:t> 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175 institutos de 38 países</a:t>
            </a:r>
          </a:p>
          <a:p>
            <a:pPr eaLnBrk="0"/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= 44 m, </a:t>
            </a:r>
            <a:r>
              <a:rPr lang="en-GB" sz="1600" dirty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m, 7 000 t</a:t>
            </a:r>
            <a:endParaRPr lang="en-US" sz="1600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87624" y="4965171"/>
            <a:ext cx="2880320" cy="153617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CMS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3800 colaboradores</a:t>
            </a:r>
            <a:r>
              <a:rPr lang="pt-PT" sz="1600" dirty="0">
                <a:solidFill>
                  <a:schemeClr val="tx1"/>
                </a:solidFill>
              </a:rPr>
              <a:t> 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199 institutos de 43 países</a:t>
            </a:r>
          </a:p>
          <a:p>
            <a:pPr eaLnBrk="0"/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22 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m, </a:t>
            </a:r>
            <a:r>
              <a:rPr lang="en-GB" sz="1600" dirty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</a:t>
            </a:r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15 m, 14 000 t</a:t>
            </a:r>
            <a:endParaRPr lang="en-US" sz="1600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609600" y="65595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276600" y="6559551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705600" y="65595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63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87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6"/>
    </mc:Choice>
    <mc:Fallback xmlns="">
      <p:transition xmlns:p14="http://schemas.microsoft.com/office/powerpoint/2010/main" spd="slow" advTm="940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83155"/>
          </a:xfrm>
        </p:spPr>
        <p:txBody>
          <a:bodyPr>
            <a:normAutofit/>
          </a:bodyPr>
          <a:lstStyle/>
          <a:p>
            <a:r>
              <a:rPr lang="pt-PT" dirty="0" smtClean="0"/>
              <a:t>ATLAS, CMS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96" y="1157793"/>
            <a:ext cx="8999304" cy="2055025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Run</a:t>
            </a:r>
            <a:r>
              <a:rPr lang="pt-PT" dirty="0" smtClean="0"/>
              <a:t> 1: 2009 – 2013; ≈ 5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√s = 7 </a:t>
            </a:r>
            <a:r>
              <a:rPr lang="pt-PT" dirty="0" err="1" smtClean="0"/>
              <a:t>and</a:t>
            </a:r>
            <a:r>
              <a:rPr lang="pt-PT" dirty="0" smtClean="0"/>
              <a:t> ≈ 20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per </a:t>
            </a:r>
            <a:r>
              <a:rPr lang="pt-PT" dirty="0" err="1" smtClean="0"/>
              <a:t>experiment</a:t>
            </a:r>
            <a:endParaRPr lang="pt-PT" dirty="0" smtClean="0"/>
          </a:p>
          <a:p>
            <a:r>
              <a:rPr lang="pt-PT" dirty="0" err="1" smtClean="0"/>
              <a:t>Run</a:t>
            </a:r>
            <a:r>
              <a:rPr lang="pt-PT" dirty="0" smtClean="0"/>
              <a:t> 2: 2013 – 2018; </a:t>
            </a:r>
            <a:r>
              <a:rPr lang="pt-PT" dirty="0" err="1" smtClean="0">
                <a:solidFill>
                  <a:srgbClr val="FF0000"/>
                </a:solidFill>
              </a:rPr>
              <a:t>expect</a:t>
            </a:r>
            <a:r>
              <a:rPr lang="pt-PT" dirty="0" smtClean="0">
                <a:solidFill>
                  <a:srgbClr val="FF0000"/>
                </a:solidFill>
              </a:rPr>
              <a:t> &gt; 150 fb</a:t>
            </a:r>
            <a:r>
              <a:rPr lang="pt-PT" baseline="30000" dirty="0" smtClean="0">
                <a:solidFill>
                  <a:srgbClr val="FF0000"/>
                </a:solidFill>
              </a:rPr>
              <a:t>-</a:t>
            </a:r>
            <a:r>
              <a:rPr lang="pt-PT" baseline="30000" dirty="0" smtClean="0"/>
              <a:t>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√s = 13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endParaRPr lang="pt-PT" dirty="0" smtClean="0"/>
          </a:p>
          <a:p>
            <a:r>
              <a:rPr lang="pt-PT" dirty="0" err="1" smtClean="0"/>
              <a:t>Instantaneous</a:t>
            </a:r>
            <a:r>
              <a:rPr lang="pt-PT" dirty="0" smtClean="0"/>
              <a:t> </a:t>
            </a:r>
            <a:r>
              <a:rPr lang="pt-PT" dirty="0" err="1" smtClean="0"/>
              <a:t>luminosity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b="1" dirty="0" smtClean="0"/>
              <a:t>2 x 10</a:t>
            </a:r>
            <a:r>
              <a:rPr lang="pt-PT" b="1" baseline="30000" dirty="0" smtClean="0"/>
              <a:t>34</a:t>
            </a:r>
            <a:r>
              <a:rPr lang="pt-PT" b="1" dirty="0" smtClean="0"/>
              <a:t> cm</a:t>
            </a:r>
            <a:r>
              <a:rPr lang="pt-PT" b="1" baseline="30000" dirty="0" smtClean="0"/>
              <a:t>-2</a:t>
            </a:r>
            <a:r>
              <a:rPr lang="pt-PT" b="1" dirty="0" smtClean="0"/>
              <a:t>s</a:t>
            </a:r>
            <a:r>
              <a:rPr lang="pt-PT" b="1" baseline="30000" dirty="0" smtClean="0"/>
              <a:t>-1</a:t>
            </a:r>
            <a:r>
              <a:rPr lang="pt-PT" b="1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2017 (</a:t>
            </a:r>
            <a:r>
              <a:rPr lang="pt-PT" dirty="0" smtClean="0">
                <a:solidFill>
                  <a:srgbClr val="FF0000"/>
                </a:solidFill>
              </a:rPr>
              <a:t>2x design!</a:t>
            </a:r>
            <a:r>
              <a:rPr lang="pt-PT" dirty="0" smtClean="0"/>
              <a:t>) </a:t>
            </a:r>
          </a:p>
          <a:p>
            <a:pPr marL="342900" lvl="1" indent="-342900">
              <a:buFont typeface="Arial"/>
              <a:buChar char="•"/>
            </a:pPr>
            <a:r>
              <a:rPr lang="pt-PT" dirty="0" err="1" smtClean="0"/>
              <a:t>Downside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pileup</a:t>
            </a:r>
            <a:r>
              <a:rPr lang="pt-PT" dirty="0"/>
              <a:t> </a:t>
            </a:r>
            <a:r>
              <a:rPr lang="pt-PT" dirty="0" smtClean="0"/>
              <a:t>=&gt; experimental </a:t>
            </a:r>
            <a:r>
              <a:rPr lang="pt-PT" dirty="0" err="1" smtClean="0"/>
              <a:t>challenge</a:t>
            </a:r>
            <a:r>
              <a:rPr lang="pt-PT" dirty="0"/>
              <a:t>!</a:t>
            </a:r>
            <a:endParaRPr lang="pt-PT" dirty="0" smtClean="0"/>
          </a:p>
          <a:p>
            <a:pPr lvl="1"/>
            <a:r>
              <a:rPr lang="pt-PT" dirty="0" err="1"/>
              <a:t>M</a:t>
            </a:r>
            <a:r>
              <a:rPr lang="pt-PT" dirty="0" err="1" smtClean="0"/>
              <a:t>ultiple</a:t>
            </a:r>
            <a:r>
              <a:rPr lang="pt-PT" dirty="0" smtClean="0"/>
              <a:t> </a:t>
            </a:r>
            <a:r>
              <a:rPr lang="pt-PT" dirty="0" err="1" smtClean="0"/>
              <a:t>vertices</a:t>
            </a:r>
            <a:r>
              <a:rPr lang="pt-PT" dirty="0" smtClean="0"/>
              <a:t>, </a:t>
            </a:r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occupancy</a:t>
            </a:r>
            <a:r>
              <a:rPr lang="pt-PT" dirty="0" smtClean="0"/>
              <a:t>, </a:t>
            </a:r>
            <a:r>
              <a:rPr lang="pt-PT" dirty="0" err="1" smtClean="0"/>
              <a:t>degraded</a:t>
            </a:r>
            <a:r>
              <a:rPr lang="pt-PT" dirty="0" smtClean="0"/>
              <a:t> </a:t>
            </a:r>
            <a:r>
              <a:rPr lang="pt-PT" dirty="0" err="1" smtClean="0"/>
              <a:t>reconstruction</a:t>
            </a:r>
            <a:r>
              <a:rPr lang="pt-PT" dirty="0" smtClean="0"/>
              <a:t> </a:t>
            </a:r>
            <a:r>
              <a:rPr lang="pt-PT" dirty="0" err="1" smtClean="0"/>
              <a:t>resolution</a:t>
            </a:r>
            <a:r>
              <a:rPr lang="pt-PT" dirty="0" smtClean="0"/>
              <a:t>, </a:t>
            </a:r>
            <a:r>
              <a:rPr lang="pt-PT" dirty="0" err="1" smtClean="0"/>
              <a:t>etc</a:t>
            </a:r>
            <a:endParaRPr lang="pt-PT" dirty="0" smtClean="0"/>
          </a:p>
          <a:p>
            <a:pPr lvl="1"/>
            <a:r>
              <a:rPr lang="pt-PT" dirty="0" smtClean="0"/>
              <a:t>LHC </a:t>
            </a:r>
            <a:r>
              <a:rPr lang="pt-PT" dirty="0" err="1" smtClean="0"/>
              <a:t>breaking</a:t>
            </a:r>
            <a:r>
              <a:rPr lang="pt-PT" dirty="0" smtClean="0"/>
              <a:t>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ground</a:t>
            </a:r>
            <a:r>
              <a:rPr lang="pt-PT" dirty="0" smtClean="0"/>
              <a:t> to </a:t>
            </a:r>
            <a:r>
              <a:rPr lang="pt-PT" dirty="0" err="1" smtClean="0"/>
              <a:t>go</a:t>
            </a:r>
            <a:r>
              <a:rPr lang="pt-PT" dirty="0" smtClean="0"/>
              <a:t> </a:t>
            </a:r>
            <a:r>
              <a:rPr lang="pt-PT" dirty="0" err="1" smtClean="0"/>
              <a:t>around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: </a:t>
            </a:r>
            <a:r>
              <a:rPr lang="pt-PT" dirty="0" err="1" smtClean="0"/>
              <a:t>leveling</a:t>
            </a:r>
            <a:r>
              <a:rPr lang="pt-PT" dirty="0" smtClean="0"/>
              <a:t>!  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6137" y="3099274"/>
            <a:ext cx="4565971" cy="328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42" y="3235606"/>
            <a:ext cx="4578027" cy="328973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0254" y="3106117"/>
            <a:ext cx="4466988" cy="3162945"/>
            <a:chOff x="50127" y="3291286"/>
            <a:chExt cx="4466988" cy="31629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67636EE-2441-6444-AAEF-DCC24445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27" y="3420775"/>
              <a:ext cx="4466988" cy="303345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4544" y="3291286"/>
              <a:ext cx="3425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R. </a:t>
              </a:r>
              <a:r>
                <a:rPr lang="en-US" sz="1400" dirty="0" err="1" smtClean="0"/>
                <a:t>Steerenberg</a:t>
              </a:r>
              <a:r>
                <a:rPr lang="en-US" sz="1400" dirty="0" smtClean="0"/>
                <a:t> (CERN), LHCC 30 May 2018</a:t>
              </a: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023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65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889000"/>
            <a:ext cx="7493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7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Story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So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Fa</a:t>
            </a:r>
            <a:r>
              <a:rPr lang="pt-PT" dirty="0" err="1" smtClean="0">
                <a:solidFill>
                  <a:srgbClr val="FFFFFF"/>
                </a:solidFill>
              </a:rPr>
              <a:t>r</a:t>
            </a:r>
            <a:r>
              <a:rPr lang="pt-PT" dirty="0" smtClean="0">
                <a:solidFill>
                  <a:srgbClr val="FFFFFF"/>
                </a:solidFill>
              </a:rPr>
              <a:t>...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LIP - Estágios de Verão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865" y="1417638"/>
            <a:ext cx="4739217" cy="51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0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5532"/>
            <a:ext cx="4446963" cy="3335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takes</a:t>
            </a:r>
            <a:r>
              <a:rPr lang="pt-PT" dirty="0" smtClean="0"/>
              <a:t> time to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right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63" y="1895532"/>
            <a:ext cx="4697037" cy="33263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31" y="1895532"/>
            <a:ext cx="4448594" cy="3716948"/>
            <a:chOff x="0" y="1667611"/>
            <a:chExt cx="4448594" cy="3716948"/>
          </a:xfrm>
        </p:grpSpPr>
        <p:pic>
          <p:nvPicPr>
            <p:cNvPr id="5" name="Picture 4" descr="IMG_516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7611"/>
              <a:ext cx="4448594" cy="3336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015227"/>
              <a:ext cx="384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EPS-HEP 2011 </a:t>
              </a:r>
              <a:r>
                <a:rPr lang="pt-PT" dirty="0" err="1" smtClean="0"/>
                <a:t>conference</a:t>
              </a:r>
              <a:r>
                <a:rPr lang="pt-PT" dirty="0" smtClean="0"/>
                <a:t> [6]</a:t>
              </a:r>
              <a:endParaRPr lang="pt-PT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6040372" y="3028101"/>
            <a:ext cx="700097" cy="123728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758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78" y="2615436"/>
            <a:ext cx="4018371" cy="4018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022" y="2615436"/>
            <a:ext cx="4454978" cy="3818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5372" y="146522"/>
            <a:ext cx="8743076" cy="649576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Introduce</a:t>
            </a:r>
            <a:r>
              <a:rPr lang="pt-PT" dirty="0" smtClean="0"/>
              <a:t> a SU(2) </a:t>
            </a:r>
            <a:r>
              <a:rPr lang="pt-PT" dirty="0" err="1" smtClean="0"/>
              <a:t>doublet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spin-0 </a:t>
            </a:r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</a:p>
          <a:p>
            <a:endParaRPr lang="pt-PT" dirty="0" smtClean="0"/>
          </a:p>
          <a:p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/>
              <a:t>λ</a:t>
            </a:r>
            <a:r>
              <a:rPr lang="pt-PT" dirty="0"/>
              <a:t>&gt;0, μ</a:t>
            </a:r>
            <a:r>
              <a:rPr lang="pt-PT" baseline="30000" dirty="0"/>
              <a:t>2</a:t>
            </a:r>
            <a:r>
              <a:rPr lang="pt-PT" dirty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</a:p>
          <a:p>
            <a:pPr marL="0" indent="0">
              <a:buNone/>
            </a:pPr>
            <a:r>
              <a:rPr lang="pt-PT" dirty="0" err="1" smtClean="0"/>
              <a:t>minimum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/>
              <a:t>λ</a:t>
            </a:r>
            <a:r>
              <a:rPr lang="pt-PT" dirty="0" smtClean="0"/>
              <a:t>&gt;0, μ</a:t>
            </a:r>
            <a:r>
              <a:rPr lang="pt-PT" baseline="30000" dirty="0" smtClean="0"/>
              <a:t>2</a:t>
            </a:r>
            <a:r>
              <a:rPr lang="pt-PT" dirty="0" smtClean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infinite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minima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:</a:t>
            </a:r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choice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(</a:t>
            </a:r>
            <a:r>
              <a:rPr lang="pt-PT" dirty="0" err="1" smtClean="0"/>
              <a:t>lowest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state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) </a:t>
            </a:r>
            <a:r>
              <a:rPr lang="pt-PT" dirty="0" err="1" smtClean="0"/>
              <a:t>breaks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978" y="493218"/>
            <a:ext cx="4705303" cy="1043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697" y="1399816"/>
            <a:ext cx="4425903" cy="70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019" y="2027106"/>
            <a:ext cx="4574391" cy="70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67" y="4721235"/>
            <a:ext cx="3574648" cy="944247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4009115" y="4851475"/>
            <a:ext cx="1412566" cy="341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361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PT" dirty="0" smtClean="0"/>
              <a:t>W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30" y="1238933"/>
            <a:ext cx="9032716" cy="2281500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 smtClean="0"/>
              <a:t>low-pileup</a:t>
            </a:r>
            <a:r>
              <a:rPr lang="pt-PT" dirty="0" smtClean="0"/>
              <a:t> 2011 data: </a:t>
            </a:r>
            <a:r>
              <a:rPr lang="en-US" dirty="0" smtClean="0"/>
              <a:t>√</a:t>
            </a:r>
            <a:r>
              <a:rPr lang="en-US" dirty="0"/>
              <a:t>s = 7 </a:t>
            </a:r>
            <a:r>
              <a:rPr lang="en-US" dirty="0" err="1" smtClean="0"/>
              <a:t>TeV</a:t>
            </a:r>
            <a:r>
              <a:rPr lang="en-US" dirty="0" smtClean="0"/>
              <a:t>, 4.6 </a:t>
            </a:r>
            <a:r>
              <a:rPr lang="en-US" dirty="0"/>
              <a:t>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endParaRPr lang="en-US" dirty="0"/>
          </a:p>
          <a:p>
            <a:r>
              <a:rPr lang="en-US" dirty="0" smtClean="0"/>
              <a:t>Detailed precision analysis and huge amount </a:t>
            </a:r>
            <a:r>
              <a:rPr lang="en-US" dirty="0"/>
              <a:t>of work to </a:t>
            </a:r>
            <a:r>
              <a:rPr lang="en-US" dirty="0" smtClean="0"/>
              <a:t>understand detector </a:t>
            </a:r>
            <a:r>
              <a:rPr lang="en-US" dirty="0"/>
              <a:t>response </a:t>
            </a:r>
            <a:r>
              <a:rPr lang="en-US" dirty="0" smtClean="0"/>
              <a:t>and </a:t>
            </a:r>
            <a:r>
              <a:rPr lang="en-US" dirty="0" err="1" smtClean="0"/>
              <a:t>modelling</a:t>
            </a:r>
            <a:r>
              <a:rPr lang="en-US" dirty="0" smtClean="0"/>
              <a:t> of </a:t>
            </a:r>
            <a:r>
              <a:rPr lang="en-US" dirty="0"/>
              <a:t>kinematic </a:t>
            </a:r>
            <a:r>
              <a:rPr lang="en-US" dirty="0" smtClean="0"/>
              <a:t>quantities</a:t>
            </a:r>
          </a:p>
          <a:p>
            <a:r>
              <a:rPr lang="sv-SE" dirty="0" err="1" smtClean="0"/>
              <a:t>Result</a:t>
            </a:r>
            <a:r>
              <a:rPr lang="sv-SE" dirty="0" smtClean="0"/>
              <a:t> (0.2 per mille!) </a:t>
            </a:r>
            <a:r>
              <a:rPr lang="sv-SE" dirty="0" err="1" smtClean="0"/>
              <a:t>competitive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LEP and </a:t>
            </a:r>
            <a:r>
              <a:rPr lang="sv-SE" dirty="0" err="1" smtClean="0"/>
              <a:t>Tevatron</a:t>
            </a:r>
            <a:r>
              <a:rPr lang="sv-SE" dirty="0" smtClean="0"/>
              <a:t> </a:t>
            </a:r>
            <a:r>
              <a:rPr lang="sv-SE" dirty="0" err="1" smtClean="0"/>
              <a:t>measurements</a:t>
            </a:r>
            <a:r>
              <a:rPr lang="sv-SE" dirty="0" smtClean="0"/>
              <a:t>:</a:t>
            </a:r>
          </a:p>
          <a:p>
            <a:pPr marL="0" indent="0">
              <a:buNone/>
            </a:pPr>
            <a:r>
              <a:rPr lang="sv-SE" dirty="0" smtClean="0"/>
              <a:t>	m</a:t>
            </a:r>
            <a:r>
              <a:rPr lang="sv-SE" baseline="-25000" dirty="0" smtClean="0"/>
              <a:t>W</a:t>
            </a:r>
            <a:r>
              <a:rPr lang="sv-SE" dirty="0" smtClean="0"/>
              <a:t> = 80 370 ± 7 (stat.) ± 11 </a:t>
            </a:r>
            <a:r>
              <a:rPr lang="sv-SE" dirty="0" err="1" smtClean="0"/>
              <a:t>syst</a:t>
            </a:r>
            <a:r>
              <a:rPr lang="sv-SE" dirty="0" smtClean="0"/>
              <a:t>. ± 14 </a:t>
            </a:r>
            <a:r>
              <a:rPr lang="sv-SE" dirty="0" err="1" smtClean="0"/>
              <a:t>modeling</a:t>
            </a:r>
            <a:r>
              <a:rPr lang="sv-SE" dirty="0"/>
              <a:t> MeV </a:t>
            </a:r>
            <a:endParaRPr lang="pt-PT" dirty="0" smtClean="0"/>
          </a:p>
          <a:p>
            <a:r>
              <a:rPr lang="en-US" dirty="0" smtClean="0"/>
              <a:t>To be followed up at with special low-pileup runs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519" y="3520434"/>
            <a:ext cx="4427984" cy="31861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0010" y="-1135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err="1" smtClean="0"/>
              <a:t>Eur</a:t>
            </a:r>
            <a:r>
              <a:rPr lang="tr-TR" dirty="0" smtClean="0"/>
              <a:t>. </a:t>
            </a:r>
            <a:r>
              <a:rPr lang="tr-TR" dirty="0" err="1" smtClean="0"/>
              <a:t>Phys</a:t>
            </a:r>
            <a:r>
              <a:rPr lang="tr-TR" dirty="0" smtClean="0"/>
              <a:t>. J. C 78 (2018) 110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" y="3526574"/>
            <a:ext cx="4403987" cy="318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54"/>
            <a:ext cx="704050" cy="7040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00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"/>
    </mc:Choice>
    <mc:Fallback xmlns="">
      <p:transition xmlns:p14="http://schemas.microsoft.com/office/powerpoint/2010/main" spd="slow" advTm="55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880" y="1390814"/>
            <a:ext cx="5952852" cy="40075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LIP - Estágios de Verão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198695" y="353261"/>
            <a:ext cx="6670570" cy="6104689"/>
            <a:chOff x="1440497" y="372533"/>
            <a:chExt cx="6670570" cy="6104689"/>
          </a:xfrm>
        </p:grpSpPr>
        <p:grpSp>
          <p:nvGrpSpPr>
            <p:cNvPr id="14" name="Group 13"/>
            <p:cNvGrpSpPr/>
            <p:nvPr/>
          </p:nvGrpSpPr>
          <p:grpSpPr>
            <a:xfrm>
              <a:off x="1440497" y="372533"/>
              <a:ext cx="6670570" cy="6104689"/>
              <a:chOff x="1440497" y="372533"/>
              <a:chExt cx="6670570" cy="6104689"/>
            </a:xfrm>
          </p:grpSpPr>
          <p:grpSp>
            <p:nvGrpSpPr>
              <p:cNvPr id="3" name="Group 8"/>
              <p:cNvGrpSpPr/>
              <p:nvPr/>
            </p:nvGrpSpPr>
            <p:grpSpPr>
              <a:xfrm>
                <a:off x="1440497" y="372533"/>
                <a:ext cx="6670570" cy="6104689"/>
                <a:chOff x="5062677" y="3049421"/>
                <a:chExt cx="3637300" cy="3615427"/>
              </a:xfrm>
            </p:grpSpPr>
            <p:pic>
              <p:nvPicPr>
                <p:cNvPr id="7" name="Picture 6" descr="nc_cc_dsdq2_cteq6d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62677" y="3049421"/>
                  <a:ext cx="3637300" cy="3615427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6042392" y="4570786"/>
                  <a:ext cx="771059" cy="4556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 smtClean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sz="4400" baseline="30000" dirty="0" smtClean="0">
                      <a:solidFill>
                        <a:srgbClr val="FF0000"/>
                      </a:solidFill>
                    </a:rPr>
                    <a:t>±</a:t>
                  </a:r>
                  <a:endParaRPr lang="en-US" sz="4400" baseline="30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232728" y="3553585"/>
                  <a:ext cx="749849" cy="492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dirty="0" err="1" smtClean="0">
                      <a:solidFill>
                        <a:srgbClr val="000090"/>
                      </a:solidFill>
                    </a:rPr>
                    <a:t>γ</a:t>
                  </a:r>
                  <a:endParaRPr lang="en-US" sz="4800" dirty="0">
                    <a:solidFill>
                      <a:srgbClr val="000090"/>
                    </a:solidFill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4651302" y="1410086"/>
                <a:ext cx="2613098" cy="10452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857726" y="4082727"/>
              <a:ext cx="2696407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pt-PT" sz="3200" dirty="0" err="1" smtClean="0"/>
                <a:t>Weak</a:t>
              </a:r>
              <a:r>
                <a:rPr lang="pt-PT" sz="3200" dirty="0" smtClean="0"/>
                <a:t> Nuclear </a:t>
              </a:r>
              <a:r>
                <a:rPr lang="pt-PT" sz="3200" dirty="0" err="1" smtClean="0"/>
                <a:t>Interaction</a:t>
              </a:r>
              <a:endParaRPr lang="pt-PT" sz="3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48667" y="1028398"/>
              <a:ext cx="3115733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3200" dirty="0" err="1" smtClean="0"/>
                <a:t>Electromagnetic</a:t>
              </a:r>
              <a:r>
                <a:rPr lang="pt-PT" sz="3200" dirty="0" smtClean="0"/>
                <a:t> </a:t>
              </a:r>
              <a:r>
                <a:rPr lang="pt-PT" sz="3200" dirty="0" err="1" smtClean="0"/>
                <a:t>interaction</a:t>
              </a:r>
              <a:endParaRPr lang="pt-PT" sz="3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651302" y="2054817"/>
              <a:ext cx="1224565" cy="40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148667" y="3217333"/>
              <a:ext cx="118533" cy="8653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862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Direct</a:t>
            </a:r>
            <a:r>
              <a:rPr lang="pt-PT" dirty="0" smtClean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t</a:t>
            </a:r>
            <a:r>
              <a:rPr lang="pt-PT" dirty="0"/>
              <a:t> </a:t>
            </a:r>
            <a:r>
              <a:rPr lang="pt-PT" dirty="0" err="1"/>
              <a:t>measurement</a:t>
            </a:r>
            <a:r>
              <a:rPr lang="pt-PT" dirty="0" smtClean="0"/>
              <a:t>: single top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19" y="1391629"/>
            <a:ext cx="4624097" cy="3142062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Focus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(</a:t>
            </a:r>
            <a:r>
              <a:rPr lang="pt-PT" dirty="0" err="1" smtClean="0"/>
              <a:t>electroweak</a:t>
            </a:r>
            <a:r>
              <a:rPr lang="pt-PT" dirty="0" smtClean="0"/>
              <a:t>) single-top </a:t>
            </a:r>
            <a:r>
              <a:rPr lang="pt-PT" dirty="0" err="1" smtClean="0"/>
              <a:t>production</a:t>
            </a:r>
            <a:endParaRPr lang="pt-PT" dirty="0" smtClean="0"/>
          </a:p>
          <a:p>
            <a:r>
              <a:rPr lang="pt-PT" dirty="0" err="1" smtClean="0"/>
              <a:t>First</a:t>
            </a:r>
            <a:r>
              <a:rPr lang="pt-PT" dirty="0" smtClean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</a:t>
            </a:r>
            <a:r>
              <a:rPr lang="pt-PT" u="sng" dirty="0" err="1" smtClean="0"/>
              <a:t>t</a:t>
            </a:r>
            <a:r>
              <a:rPr lang="pt-PT" dirty="0" smtClean="0"/>
              <a:t> </a:t>
            </a:r>
            <a:r>
              <a:rPr lang="pt-PT" dirty="0" err="1" smtClean="0"/>
              <a:t>pair</a:t>
            </a:r>
            <a:r>
              <a:rPr lang="pt-PT" dirty="0" smtClean="0"/>
              <a:t>!</a:t>
            </a:r>
          </a:p>
          <a:p>
            <a:pPr lvl="1"/>
            <a:r>
              <a:rPr lang="pt-PT" dirty="0" err="1" smtClean="0"/>
              <a:t>Independent</a:t>
            </a:r>
            <a:r>
              <a:rPr lang="pt-PT" dirty="0" smtClean="0"/>
              <a:t> </a:t>
            </a:r>
            <a:r>
              <a:rPr lang="pt-PT" dirty="0" err="1" smtClean="0"/>
              <a:t>sample</a:t>
            </a:r>
            <a:endParaRPr lang="pt-PT" dirty="0"/>
          </a:p>
          <a:p>
            <a:pPr lvl="1"/>
            <a:r>
              <a:rPr lang="pt-PT" dirty="0" err="1" smtClean="0"/>
              <a:t>Systematic</a:t>
            </a:r>
            <a:r>
              <a:rPr lang="pt-PT" dirty="0" smtClean="0"/>
              <a:t> </a:t>
            </a:r>
            <a:r>
              <a:rPr lang="pt-PT" dirty="0" err="1" smtClean="0"/>
              <a:t>uncertainties</a:t>
            </a:r>
            <a:r>
              <a:rPr lang="pt-PT" dirty="0" smtClean="0"/>
              <a:t> </a:t>
            </a:r>
            <a:r>
              <a:rPr lang="pt-PT" dirty="0" err="1"/>
              <a:t>p</a:t>
            </a:r>
            <a:r>
              <a:rPr lang="pt-PT" dirty="0" err="1" smtClean="0"/>
              <a:t>artially</a:t>
            </a:r>
            <a:r>
              <a:rPr lang="pt-PT" dirty="0" smtClean="0"/>
              <a:t> </a:t>
            </a:r>
            <a:r>
              <a:rPr lang="pt-PT" dirty="0" err="1"/>
              <a:t>uncorrelated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other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endParaRPr lang="pt-PT" dirty="0" smtClean="0"/>
          </a:p>
          <a:p>
            <a:r>
              <a:rPr lang="pt-PT" dirty="0" smtClean="0"/>
              <a:t>L = 19.7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√s = 8 </a:t>
            </a:r>
            <a:r>
              <a:rPr lang="pt-PT" dirty="0" err="1" smtClean="0"/>
              <a:t>TeV</a:t>
            </a:r>
            <a:endParaRPr lang="pt-PT" dirty="0" smtClean="0"/>
          </a:p>
          <a:p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xsec</a:t>
            </a:r>
            <a:r>
              <a:rPr lang="pt-PT" dirty="0" smtClean="0"/>
              <a:t>:</a:t>
            </a:r>
            <a:r>
              <a:rPr lang="pt-PT" b="1" dirty="0" smtClean="0"/>
              <a:t> </a:t>
            </a:r>
            <a:r>
              <a:rPr lang="pt-PT" dirty="0" err="1" smtClean="0"/>
              <a:t>σ</a:t>
            </a:r>
            <a:r>
              <a:rPr lang="pt-PT" dirty="0" smtClean="0"/>
              <a:t>(t/</a:t>
            </a:r>
            <a:r>
              <a:rPr lang="pt-PT" u="sng" dirty="0" smtClean="0"/>
              <a:t>t</a:t>
            </a:r>
            <a:r>
              <a:rPr lang="pt-PT" dirty="0" smtClean="0"/>
              <a:t>) = 55/30 pb</a:t>
            </a:r>
          </a:p>
          <a:p>
            <a:r>
              <a:rPr lang="pt-PT" dirty="0" smtClean="0"/>
              <a:t>Top </a:t>
            </a:r>
            <a:r>
              <a:rPr lang="pt-PT" dirty="0" err="1" smtClean="0"/>
              <a:t>reconstructed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kinematic</a:t>
            </a:r>
            <a:r>
              <a:rPr lang="pt-PT" dirty="0" smtClean="0"/>
              <a:t> </a:t>
            </a:r>
            <a:r>
              <a:rPr lang="pt-PT" dirty="0" err="1" smtClean="0"/>
              <a:t>fit</a:t>
            </a:r>
            <a:r>
              <a:rPr lang="pt-PT" dirty="0" smtClean="0"/>
              <a:t> </a:t>
            </a:r>
            <a:r>
              <a:rPr lang="pt-PT" dirty="0" err="1" smtClean="0"/>
              <a:t>assuming</a:t>
            </a:r>
            <a:r>
              <a:rPr lang="pt-PT" dirty="0" smtClean="0"/>
              <a:t>  </a:t>
            </a:r>
            <a:r>
              <a:rPr lang="pt-PT" dirty="0" err="1" smtClean="0"/>
              <a:t>on-shell</a:t>
            </a:r>
            <a:r>
              <a:rPr lang="pt-PT" dirty="0" smtClean="0"/>
              <a:t> W</a:t>
            </a:r>
            <a:endParaRPr lang="pt-PT" b="1" dirty="0" smtClean="0"/>
          </a:p>
          <a:p>
            <a:pPr marL="0" indent="0">
              <a:buNone/>
            </a:pPr>
            <a:r>
              <a:rPr lang="pt-PT" b="1" dirty="0" err="1" smtClean="0"/>
              <a:t>m</a:t>
            </a:r>
            <a:r>
              <a:rPr lang="pt-PT" b="1" baseline="-25000" dirty="0" err="1" smtClean="0"/>
              <a:t>t</a:t>
            </a:r>
            <a:r>
              <a:rPr lang="pt-PT" dirty="0" smtClean="0"/>
              <a:t> = </a:t>
            </a:r>
            <a:r>
              <a:rPr lang="pt-PT" dirty="0"/>
              <a:t>172.95 </a:t>
            </a:r>
            <a:r>
              <a:rPr lang="pt-PT" dirty="0" smtClean="0"/>
              <a:t>± </a:t>
            </a:r>
            <a:r>
              <a:rPr lang="pt-PT" dirty="0"/>
              <a:t>0.77 (</a:t>
            </a:r>
            <a:r>
              <a:rPr lang="pt-PT" dirty="0" err="1"/>
              <a:t>stat</a:t>
            </a:r>
            <a:r>
              <a:rPr lang="pt-PT" dirty="0"/>
              <a:t>) </a:t>
            </a:r>
            <a:r>
              <a:rPr lang="pt-PT" baseline="30000" dirty="0"/>
              <a:t>+</a:t>
            </a:r>
            <a:r>
              <a:rPr lang="pt-PT" baseline="30000" dirty="0" smtClean="0"/>
              <a:t>0.97</a:t>
            </a:r>
            <a:r>
              <a:rPr lang="pt-PT" baseline="-25000" dirty="0" smtClean="0"/>
              <a:t>-</a:t>
            </a:r>
            <a:r>
              <a:rPr lang="pt-PT" baseline="-25000" dirty="0"/>
              <a:t>0.93</a:t>
            </a:r>
            <a:r>
              <a:rPr lang="pt-PT" dirty="0"/>
              <a:t> (</a:t>
            </a:r>
            <a:r>
              <a:rPr lang="pt-PT" dirty="0" err="1" smtClean="0"/>
              <a:t>sys</a:t>
            </a:r>
            <a:r>
              <a:rPr lang="pt-PT" dirty="0" smtClean="0"/>
              <a:t>) </a:t>
            </a:r>
            <a:r>
              <a:rPr lang="pt-PT" dirty="0" err="1" smtClean="0"/>
              <a:t>GeV</a:t>
            </a:r>
            <a:endParaRPr lang="pt-PT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700808"/>
            <a:ext cx="4438676" cy="4290767"/>
          </a:xfrm>
          <a:prstGeom prst="rect">
            <a:avLst/>
          </a:prstGeom>
        </p:spPr>
      </p:pic>
      <p:pic>
        <p:nvPicPr>
          <p:cNvPr id="12" name="Picture 11" descr="CMS-TOP-15-001_Figure_001-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97152"/>
            <a:ext cx="1924482" cy="1611907"/>
          </a:xfrm>
          <a:prstGeom prst="rect">
            <a:avLst/>
          </a:prstGeom>
        </p:spPr>
      </p:pic>
      <p:pic>
        <p:nvPicPr>
          <p:cNvPr id="13" name="Picture 12" descr="CMS-TOP-15-001_Figure_001-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78" y="4785900"/>
            <a:ext cx="2023139" cy="16119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53390" cy="6533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55976" y="17438"/>
            <a:ext cx="478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EPJC 77 (2017) </a:t>
            </a:r>
            <a:r>
              <a:rPr lang="pt-PT" dirty="0" smtClean="0"/>
              <a:t>354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197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2656"/>
            <a:ext cx="3995937" cy="5654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98"/>
            <a:ext cx="8229600" cy="895357"/>
          </a:xfrm>
        </p:spPr>
        <p:txBody>
          <a:bodyPr>
            <a:normAutofit/>
          </a:bodyPr>
          <a:lstStyle/>
          <a:p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dirty="0" smtClean="0"/>
              <a:t>: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story</a:t>
            </a:r>
            <a:r>
              <a:rPr lang="pt-PT" dirty="0" smtClean="0"/>
              <a:t> </a:t>
            </a:r>
            <a:r>
              <a:rPr lang="pt-PT" dirty="0" err="1" smtClean="0"/>
              <a:t>so</a:t>
            </a:r>
            <a:r>
              <a:rPr lang="pt-PT" dirty="0" smtClean="0"/>
              <a:t> </a:t>
            </a:r>
            <a:r>
              <a:rPr lang="pt-PT" dirty="0" err="1" smtClean="0"/>
              <a:t>far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20" y="0"/>
            <a:ext cx="653390" cy="65339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71</a:t>
            </a:fld>
            <a:endParaRPr lang="pt-PT"/>
          </a:p>
        </p:txBody>
      </p:sp>
      <p:pic>
        <p:nvPicPr>
          <p:cNvPr id="16" name="Picture 15" descr="LHC_topmass_sep2017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7155" y="1506156"/>
            <a:ext cx="3744416" cy="45657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5400000">
            <a:off x="6079032" y="3133425"/>
            <a:ext cx="5765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https</a:t>
            </a:r>
            <a:r>
              <a:rPr lang="pt-PT" sz="1400" dirty="0"/>
              <a:t>://</a:t>
            </a:r>
            <a:r>
              <a:rPr lang="pt-PT" sz="1400" dirty="0" err="1"/>
              <a:t>twiki.cern.ch</a:t>
            </a:r>
            <a:r>
              <a:rPr lang="pt-PT" sz="1400" dirty="0"/>
              <a:t>/</a:t>
            </a:r>
            <a:r>
              <a:rPr lang="pt-PT" sz="1400" dirty="0" err="1"/>
              <a:t>twiki</a:t>
            </a:r>
            <a:r>
              <a:rPr lang="pt-PT" sz="1400" dirty="0"/>
              <a:t>/bin/</a:t>
            </a:r>
            <a:r>
              <a:rPr lang="pt-PT" sz="1400" dirty="0" err="1"/>
              <a:t>view</a:t>
            </a:r>
            <a:r>
              <a:rPr lang="pt-PT" sz="1400" dirty="0"/>
              <a:t>/</a:t>
            </a:r>
            <a:r>
              <a:rPr lang="pt-PT" sz="1400" dirty="0" err="1"/>
              <a:t>LHCPhysics</a:t>
            </a:r>
            <a:r>
              <a:rPr lang="pt-PT" sz="1400" dirty="0"/>
              <a:t>/</a:t>
            </a:r>
            <a:r>
              <a:rPr lang="pt-PT" sz="1400" dirty="0" err="1"/>
              <a:t>LHCTopWGSummaryPlots</a:t>
            </a:r>
            <a:endParaRPr lang="pt-PT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773" y="1511362"/>
            <a:ext cx="3561738" cy="444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0"/>
    </mc:Choice>
    <mc:Fallback xmlns="">
      <p:transition xmlns:p14="http://schemas.microsoft.com/office/powerpoint/2010/main" spd="slow" advTm="247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638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 err="1" smtClean="0"/>
              <a:t>Now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problems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356"/>
            <a:ext cx="9062590" cy="3864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9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Supersimetria</a:t>
            </a:r>
            <a:endParaRPr/>
          </a:p>
        </p:txBody>
      </p:sp>
      <p:sp>
        <p:nvSpPr>
          <p:cNvPr id="320" name="TextShape 2"/>
          <p:cNvSpPr txBox="1"/>
          <p:nvPr/>
        </p:nvSpPr>
        <p:spPr>
          <a:xfrm>
            <a:off x="0" y="1011240"/>
            <a:ext cx="6480000" cy="326556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 sz="2200"/>
              <a:t>Modelo que resolve vários problemas teóricos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200"/>
              <a:t>Mas traz uma simetria extra: cada fermião tem um novo parceiro bosão e vice-versa</a:t>
            </a:r>
            <a:endParaRPr/>
          </a:p>
          <a:p>
            <a:pPr>
              <a:buFont typeface="Wingdings" charset="2"/>
              <a:buChar char=""/>
            </a:pPr>
            <a:r>
              <a:rPr lang="pt-PT" sz="2200"/>
              <a:t>A partícula supersimétrica mais leve seria provavelmente neutra e estável, um bom candidato a </a:t>
            </a:r>
            <a:r>
              <a:rPr lang="pt-PT" sz="2200" b="1" u="sng"/>
              <a:t>matéria escura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200"/>
              <a:t>deixa o detector sem interagir, produzindo energia em falta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200"/>
              <a:t>comparação com procuras diretas:</a:t>
            </a:r>
            <a:endParaRPr/>
          </a:p>
          <a:p>
            <a:pPr lvl="1">
              <a:buFont typeface="Century Gothic"/>
              <a:buChar char="•"/>
            </a:pPr>
            <a:endParaRPr/>
          </a:p>
        </p:txBody>
      </p:sp>
      <p:pic>
        <p:nvPicPr>
          <p:cNvPr id="321" name="Picture 320"/>
          <p:cNvPicPr/>
          <p:nvPr/>
        </p:nvPicPr>
        <p:blipFill>
          <a:blip r:embed="rId2"/>
          <a:stretch>
            <a:fillRect/>
          </a:stretch>
        </p:blipFill>
        <p:spPr>
          <a:xfrm>
            <a:off x="6343920" y="0"/>
            <a:ext cx="2800080" cy="4506480"/>
          </a:xfrm>
          <a:prstGeom prst="rect">
            <a:avLst/>
          </a:prstGeom>
        </p:spPr>
      </p:pic>
      <p:pic>
        <p:nvPicPr>
          <p:cNvPr id="322" name="Picture 321"/>
          <p:cNvPicPr/>
          <p:nvPr/>
        </p:nvPicPr>
        <p:blipFill>
          <a:blip r:embed="rId3"/>
          <a:stretch>
            <a:fillRect/>
          </a:stretch>
        </p:blipFill>
        <p:spPr>
          <a:xfrm>
            <a:off x="3960000" y="3960000"/>
            <a:ext cx="3796200" cy="2530440"/>
          </a:xfrm>
          <a:prstGeom prst="rect">
            <a:avLst/>
          </a:prstGeom>
        </p:spPr>
      </p:pic>
      <p:pic>
        <p:nvPicPr>
          <p:cNvPr id="323" name="Picture 32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949920"/>
            <a:ext cx="3836880" cy="271008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LIP - Estágios de Verão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7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3"/>
          <p:cNvPicPr/>
          <p:nvPr/>
        </p:nvPicPr>
        <p:blipFill>
          <a:blip r:embed="rId2"/>
          <a:stretch>
            <a:fillRect/>
          </a:stretch>
        </p:blipFill>
        <p:spPr>
          <a:xfrm>
            <a:off x="8280" y="15480"/>
            <a:ext cx="9143640" cy="6832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LIP - Estágios de Verão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87333" y="1845733"/>
            <a:ext cx="3403600" cy="1981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Se excluirmos todas as outras possibilidades, o que resta é a verdade</a:t>
            </a:r>
          </a:p>
          <a:p>
            <a:pPr algn="ctr"/>
            <a:r>
              <a:rPr lang="pt-PT" dirty="0" smtClean="0"/>
              <a:t>Sherlock </a:t>
            </a:r>
            <a:r>
              <a:rPr lang="pt-PT" dirty="0" err="1" smtClean="0"/>
              <a:t>Holmes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3273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130"/>
          </a:xfrm>
        </p:spPr>
        <p:txBody>
          <a:bodyPr/>
          <a:lstStyle/>
          <a:p>
            <a:r>
              <a:rPr lang="pt-PT" dirty="0" err="1" smtClean="0"/>
              <a:t>Finally</a:t>
            </a:r>
            <a:r>
              <a:rPr lang="pt-PT" dirty="0"/>
              <a:t>!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9848"/>
            <a:ext cx="6447405" cy="3207183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mass</a:t>
            </a:r>
            <a:r>
              <a:rPr lang="pt-PT" dirty="0"/>
              <a:t> (</a:t>
            </a:r>
            <a:r>
              <a:rPr lang="pt-PT" dirty="0" err="1"/>
              <a:t>was</a:t>
            </a:r>
            <a:r>
              <a:rPr lang="pt-PT" dirty="0"/>
              <a:t>)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unknown</a:t>
            </a:r>
            <a:r>
              <a:rPr lang="pt-PT" dirty="0"/>
              <a:t> </a:t>
            </a:r>
            <a:r>
              <a:rPr lang="pt-PT" dirty="0" err="1"/>
              <a:t>parameter</a:t>
            </a:r>
            <a:endParaRPr lang="pt-PT" dirty="0"/>
          </a:p>
          <a:p>
            <a:r>
              <a:rPr lang="pt-PT" dirty="0" err="1" smtClean="0"/>
              <a:t>We</a:t>
            </a:r>
            <a:r>
              <a:rPr lang="pt-PT" dirty="0" smtClean="0"/>
              <a:t> can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to W</a:t>
            </a:r>
            <a:r>
              <a:rPr lang="pt-PT" baseline="30000" dirty="0" smtClean="0"/>
              <a:t>±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keeping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photon</a:t>
            </a:r>
            <a:r>
              <a:rPr lang="pt-PT" dirty="0" smtClean="0"/>
              <a:t> </a:t>
            </a:r>
            <a:r>
              <a:rPr lang="pt-PT" dirty="0" err="1" smtClean="0"/>
              <a:t>massless</a:t>
            </a:r>
            <a:endParaRPr lang="pt-PT" dirty="0" smtClean="0"/>
          </a:p>
          <a:p>
            <a:r>
              <a:rPr lang="pt-PT" dirty="0" err="1"/>
              <a:t>Relation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masses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W </a:t>
            </a:r>
            <a:r>
              <a:rPr lang="pt-PT" dirty="0" err="1"/>
              <a:t>and</a:t>
            </a:r>
            <a:r>
              <a:rPr lang="pt-PT" dirty="0"/>
              <a:t> Z</a:t>
            </a:r>
          </a:p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couples</a:t>
            </a:r>
            <a:r>
              <a:rPr lang="pt-PT" dirty="0"/>
              <a:t> to W </a:t>
            </a:r>
            <a:r>
              <a:rPr lang="pt-PT" dirty="0" err="1"/>
              <a:t>and</a:t>
            </a:r>
            <a:r>
              <a:rPr lang="pt-PT" dirty="0"/>
              <a:t> Z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strengths</a:t>
            </a:r>
            <a:r>
              <a:rPr lang="pt-PT" dirty="0"/>
              <a:t> </a:t>
            </a:r>
            <a:r>
              <a:rPr lang="pt-PT" dirty="0" err="1"/>
              <a:t>proportional</a:t>
            </a:r>
            <a:r>
              <a:rPr lang="pt-PT" dirty="0"/>
              <a:t> to </a:t>
            </a:r>
            <a:r>
              <a:rPr lang="pt-PT" dirty="0" err="1"/>
              <a:t>their</a:t>
            </a:r>
            <a:r>
              <a:rPr lang="pt-PT" dirty="0"/>
              <a:t> </a:t>
            </a:r>
            <a:r>
              <a:rPr lang="pt-PT" dirty="0" err="1"/>
              <a:t>masses</a:t>
            </a:r>
            <a:endParaRPr lang="pt-PT" dirty="0"/>
          </a:p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couples</a:t>
            </a:r>
            <a:r>
              <a:rPr lang="pt-PT" dirty="0" smtClean="0"/>
              <a:t> to </a:t>
            </a: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fermions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strength</a:t>
            </a:r>
            <a:r>
              <a:rPr lang="pt-PT" dirty="0" smtClean="0"/>
              <a:t> </a:t>
            </a:r>
            <a:r>
              <a:rPr lang="pt-PT" dirty="0" err="1" smtClean="0"/>
              <a:t>proportional</a:t>
            </a:r>
            <a:r>
              <a:rPr lang="pt-PT" dirty="0" smtClean="0"/>
              <a:t> to </a:t>
            </a:r>
            <a:r>
              <a:rPr lang="pt-PT" dirty="0" err="1" smtClean="0"/>
              <a:t>their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0" y="2573901"/>
            <a:ext cx="2606518" cy="673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190" y="3562303"/>
            <a:ext cx="2264610" cy="652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5" y="4424416"/>
            <a:ext cx="8890466" cy="2128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190" y="1351248"/>
            <a:ext cx="2092944" cy="65095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307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164637"/>
            <a:ext cx="8228013" cy="1143000"/>
          </a:xfrm>
        </p:spPr>
        <p:txBody>
          <a:bodyPr/>
          <a:lstStyle/>
          <a:p>
            <a:r>
              <a:rPr lang="pt-PT" sz="2800" dirty="0" smtClean="0">
                <a:solidFill>
                  <a:srgbClr val="000000"/>
                </a:solidFill>
              </a:rPr>
              <a:t>[  Luminosidade  ]</a:t>
            </a:r>
            <a:endParaRPr lang="pt-PT" sz="28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0808"/>
            <a:ext cx="6048672" cy="5088565"/>
          </a:xfrm>
        </p:spPr>
        <p:txBody>
          <a:bodyPr>
            <a:normAutofit fontScale="47500" lnSpcReduction="20000"/>
          </a:bodyPr>
          <a:lstStyle/>
          <a:p>
            <a:pPr>
              <a:spcAft>
                <a:spcPts val="600"/>
              </a:spcAft>
            </a:pPr>
            <a:r>
              <a:rPr lang="pt-PT" b="1" dirty="0" smtClean="0"/>
              <a:t>Luminosidade instantânea: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/>
              <a:t>Medida da taxa de colisões nas experiências (unidades: cm</a:t>
            </a:r>
            <a:r>
              <a:rPr lang="pt-PT" baseline="30000" dirty="0" smtClean="0"/>
              <a:t>-2</a:t>
            </a:r>
            <a:r>
              <a:rPr lang="pt-PT" dirty="0"/>
              <a:t>.</a:t>
            </a:r>
            <a:r>
              <a:rPr lang="pt-PT" dirty="0" smtClean="0"/>
              <a:t>s</a:t>
            </a:r>
            <a:r>
              <a:rPr lang="pt-PT" baseline="30000" dirty="0" smtClean="0"/>
              <a:t>-1</a:t>
            </a:r>
            <a:r>
              <a:rPr lang="pt-PT" dirty="0" smtClean="0"/>
              <a:t>)</a:t>
            </a:r>
            <a:endParaRPr lang="pt-PT" baseline="30000" dirty="0" smtClean="0"/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/>
              <a:t>Hoje: 2 x 10</a:t>
            </a:r>
            <a:r>
              <a:rPr lang="pt-PT" baseline="30000" dirty="0" smtClean="0"/>
              <a:t>34</a:t>
            </a:r>
            <a:r>
              <a:rPr lang="pt-PT" dirty="0" smtClean="0"/>
              <a:t> cm</a:t>
            </a:r>
            <a:r>
              <a:rPr lang="pt-PT" baseline="30000" dirty="0" smtClean="0"/>
              <a:t>-2</a:t>
            </a:r>
            <a:r>
              <a:rPr lang="pt-PT" dirty="0" smtClean="0"/>
              <a:t>.s</a:t>
            </a:r>
            <a:r>
              <a:rPr lang="pt-PT" baseline="30000" dirty="0" smtClean="0"/>
              <a:t>-1</a:t>
            </a:r>
            <a:r>
              <a:rPr lang="pt-PT" dirty="0" smtClean="0"/>
              <a:t> – 2x o valor nominal do LHC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err="1" smtClean="0"/>
              <a:t>Pileup</a:t>
            </a:r>
            <a:r>
              <a:rPr lang="pt-PT" dirty="0" smtClean="0"/>
              <a:t>: cerca de 40 colisões simultâneas de protões em cada experiência (40 MHz)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/>
              <a:t>Alta luminosidade (HL-LHC): aumento de 5x a 7x </a:t>
            </a:r>
          </a:p>
          <a:p>
            <a:pPr marL="0" indent="0">
              <a:spcAft>
                <a:spcPts val="600"/>
              </a:spcAft>
              <a:buNone/>
            </a:pPr>
            <a:endParaRPr lang="pt-PT" dirty="0" smtClean="0"/>
          </a:p>
          <a:p>
            <a:pPr>
              <a:spcAft>
                <a:spcPts val="600"/>
              </a:spcAft>
            </a:pPr>
            <a:r>
              <a:rPr lang="pt-PT" b="1" dirty="0" smtClean="0"/>
              <a:t>Luminosidade integrada: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/>
              <a:t>Medida de quantidade de colisões acumuladas (barn, 1 b = 10</a:t>
            </a:r>
            <a:r>
              <a:rPr lang="pt-PT" baseline="30000" dirty="0" smtClean="0"/>
              <a:t>-24</a:t>
            </a:r>
            <a:r>
              <a:rPr lang="pt-PT" dirty="0" smtClean="0"/>
              <a:t> cm</a:t>
            </a:r>
            <a:r>
              <a:rPr lang="pt-PT" baseline="30000" dirty="0" smtClean="0"/>
              <a:t>-2</a:t>
            </a:r>
            <a:r>
              <a:rPr lang="pt-PT" dirty="0" smtClean="0"/>
              <a:t>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/>
              <a:t>LHC: 300 fb</a:t>
            </a:r>
            <a:r>
              <a:rPr lang="pt-PT" baseline="30000" dirty="0" smtClean="0"/>
              <a:t>-1</a:t>
            </a:r>
            <a:r>
              <a:rPr lang="pt-PT" dirty="0" smtClean="0"/>
              <a:t> esperados até ao fim de 2023 (</a:t>
            </a:r>
            <a:r>
              <a:rPr lang="pt-PT" dirty="0" err="1" smtClean="0"/>
              <a:t>Run</a:t>
            </a:r>
            <a:r>
              <a:rPr lang="pt-PT" dirty="0" smtClean="0"/>
              <a:t> 3)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</a:rPr>
              <a:t>Alta luminosidade (HL-LHC): 3000 a 4000 fb</a:t>
            </a:r>
            <a:r>
              <a:rPr lang="pt-PT" baseline="30000" dirty="0" smtClean="0">
                <a:solidFill>
                  <a:schemeClr val="tx1"/>
                </a:solidFill>
              </a:rPr>
              <a:t>-1</a:t>
            </a:r>
            <a:r>
              <a:rPr lang="pt-PT" dirty="0" smtClean="0">
                <a:solidFill>
                  <a:schemeClr val="tx1"/>
                </a:solidFill>
              </a:rPr>
              <a:t> até cerca de 2035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err="1" smtClean="0"/>
              <a:t>Pileup</a:t>
            </a:r>
            <a:r>
              <a:rPr lang="pt-PT" dirty="0" smtClean="0"/>
              <a:t>: 140 – 200 colisões simultâneas de protões</a:t>
            </a:r>
            <a:r>
              <a:rPr lang="pt-PT" dirty="0"/>
              <a:t> em cada experiência </a:t>
            </a:r>
            <a:r>
              <a:rPr lang="pt-PT" dirty="0" smtClean="0"/>
              <a:t>(40 </a:t>
            </a:r>
            <a:r>
              <a:rPr lang="pt-PT" dirty="0"/>
              <a:t>MHz</a:t>
            </a:r>
            <a:r>
              <a:rPr lang="pt-PT" dirty="0" smtClean="0"/>
              <a:t>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pt-PT" dirty="0" smtClean="0"/>
              <a:t>Exige </a:t>
            </a:r>
            <a:r>
              <a:rPr lang="pt-PT" b="1" dirty="0" smtClean="0"/>
              <a:t>melhoramentos </a:t>
            </a:r>
            <a:r>
              <a:rPr lang="pt-PT" b="1" dirty="0"/>
              <a:t>a</a:t>
            </a:r>
            <a:r>
              <a:rPr lang="pt-PT" b="1" dirty="0" smtClean="0"/>
              <a:t>o acelerador e às experiências </a:t>
            </a:r>
            <a:endParaRPr lang="pt-PT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711" y="548680"/>
            <a:ext cx="2663457" cy="1211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710" y="1892830"/>
            <a:ext cx="2664296" cy="2552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694" y="4554825"/>
            <a:ext cx="2877802" cy="206796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744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438" y="2180861"/>
            <a:ext cx="4833563" cy="3744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0861"/>
            <a:ext cx="4322062" cy="3456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3200" dirty="0" smtClean="0">
                <a:solidFill>
                  <a:srgbClr val="000000"/>
                </a:solidFill>
              </a:rPr>
              <a:t>Suprimir </a:t>
            </a:r>
            <a:r>
              <a:rPr lang="pt-PT" sz="3200" dirty="0" err="1" smtClean="0">
                <a:solidFill>
                  <a:srgbClr val="000000"/>
                </a:solidFill>
              </a:rPr>
              <a:t>pileup</a:t>
            </a:r>
            <a:r>
              <a:rPr lang="pt-PT" sz="3200" dirty="0" smtClean="0">
                <a:solidFill>
                  <a:srgbClr val="000000"/>
                </a:solidFill>
              </a:rPr>
              <a:t> usando resolução em tempo</a:t>
            </a:r>
            <a:endParaRPr lang="pt-PT" sz="3200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012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817488" y="2067850"/>
            <a:ext cx="4216267" cy="3024335"/>
            <a:chOff x="-434443" y="3321556"/>
            <a:chExt cx="5440403" cy="419297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34443" y="3842120"/>
              <a:ext cx="5440403" cy="367241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25789" y="3321556"/>
              <a:ext cx="3279811" cy="52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smtClean="0"/>
                <a:t>arXiv</a:t>
              </a:r>
              <a:r>
                <a:rPr lang="pt-PT" sz="1600" dirty="0"/>
                <a:t>:1803.01853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Summary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44" y="1844824"/>
            <a:ext cx="5016824" cy="3600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1800" dirty="0" err="1" smtClean="0"/>
              <a:t>What</a:t>
            </a:r>
            <a:r>
              <a:rPr lang="pt-PT" sz="1800" dirty="0" smtClean="0"/>
              <a:t> I </a:t>
            </a:r>
            <a:r>
              <a:rPr lang="pt-PT" sz="1800" dirty="0" err="1" smtClean="0"/>
              <a:t>have</a:t>
            </a:r>
            <a:r>
              <a:rPr lang="pt-PT" sz="1800" dirty="0" smtClean="0"/>
              <a:t> </a:t>
            </a:r>
            <a:r>
              <a:rPr lang="pt-PT" sz="1800" dirty="0" err="1" smtClean="0"/>
              <a:t>left</a:t>
            </a:r>
            <a:r>
              <a:rPr lang="pt-PT" sz="1800" dirty="0" smtClean="0"/>
              <a:t> </a:t>
            </a:r>
            <a:r>
              <a:rPr lang="pt-PT" sz="1800" dirty="0" err="1" smtClean="0"/>
              <a:t>out</a:t>
            </a:r>
            <a:r>
              <a:rPr lang="pt-PT" sz="1800" dirty="0" smtClean="0"/>
              <a:t> (LOTS!):</a:t>
            </a:r>
          </a:p>
          <a:p>
            <a:r>
              <a:rPr lang="pt-PT" sz="1800" dirty="0" smtClean="0"/>
              <a:t>Top cross </a:t>
            </a:r>
            <a:r>
              <a:rPr lang="pt-PT" sz="1800" dirty="0" err="1" smtClean="0"/>
              <a:t>section</a:t>
            </a:r>
            <a:r>
              <a:rPr lang="pt-PT" sz="1800" dirty="0" smtClean="0"/>
              <a:t> </a:t>
            </a:r>
            <a:r>
              <a:rPr lang="pt-PT" sz="1800" dirty="0" err="1" smtClean="0"/>
              <a:t>measurements</a:t>
            </a:r>
            <a:r>
              <a:rPr lang="pt-PT" sz="1800" dirty="0" smtClean="0"/>
              <a:t>, BSM, FCNC </a:t>
            </a:r>
            <a:r>
              <a:rPr lang="pt-PT" sz="1800" dirty="0" err="1" smtClean="0"/>
              <a:t>searches</a:t>
            </a:r>
            <a:r>
              <a:rPr lang="pt-PT" sz="1800" dirty="0" smtClean="0"/>
              <a:t>, </a:t>
            </a:r>
            <a:r>
              <a:rPr lang="pt-PT" sz="1800" dirty="0" err="1" smtClean="0"/>
              <a:t>etc</a:t>
            </a:r>
            <a:endParaRPr lang="pt-PT" sz="1800" dirty="0"/>
          </a:p>
          <a:p>
            <a:r>
              <a:rPr lang="pt-PT" sz="1800" dirty="0" err="1" smtClean="0"/>
              <a:t>Searches</a:t>
            </a:r>
            <a:r>
              <a:rPr lang="pt-PT" sz="1800" dirty="0" smtClean="0"/>
              <a:t> for 2nd </a:t>
            </a:r>
            <a:r>
              <a:rPr lang="pt-PT" sz="1800" dirty="0" err="1" smtClean="0"/>
              <a:t>generation</a:t>
            </a:r>
            <a:r>
              <a:rPr lang="pt-PT" sz="1800" dirty="0" smtClean="0"/>
              <a:t> </a:t>
            </a:r>
            <a:r>
              <a:rPr lang="pt-PT" sz="1800" dirty="0" err="1" smtClean="0"/>
              <a:t>fermion</a:t>
            </a:r>
            <a:r>
              <a:rPr lang="pt-PT" sz="1800" dirty="0" smtClean="0"/>
              <a:t> </a:t>
            </a:r>
            <a:r>
              <a:rPr lang="pt-PT" sz="1800" dirty="0" err="1" smtClean="0"/>
              <a:t>Higgs</a:t>
            </a:r>
            <a:r>
              <a:rPr lang="pt-PT" sz="1800" dirty="0" smtClean="0"/>
              <a:t> </a:t>
            </a:r>
            <a:r>
              <a:rPr lang="pt-PT" sz="1800" dirty="0" err="1" smtClean="0"/>
              <a:t>couplings</a:t>
            </a:r>
            <a:r>
              <a:rPr lang="pt-PT" sz="1800" dirty="0" smtClean="0"/>
              <a:t>, </a:t>
            </a:r>
            <a:r>
              <a:rPr lang="pt-PT" sz="1800" dirty="0" err="1" smtClean="0"/>
              <a:t>double-Higgs</a:t>
            </a:r>
            <a:r>
              <a:rPr lang="pt-PT" sz="1800" dirty="0" smtClean="0"/>
              <a:t> </a:t>
            </a:r>
            <a:r>
              <a:rPr lang="pt-PT" sz="1800" dirty="0" err="1" smtClean="0"/>
              <a:t>production</a:t>
            </a:r>
            <a:r>
              <a:rPr lang="pt-PT" sz="1800" dirty="0" smtClean="0"/>
              <a:t>, </a:t>
            </a:r>
            <a:r>
              <a:rPr lang="pt-PT" sz="1800" dirty="0" err="1" smtClean="0"/>
              <a:t>extended</a:t>
            </a:r>
            <a:r>
              <a:rPr lang="pt-PT" sz="1800" dirty="0" smtClean="0"/>
              <a:t> </a:t>
            </a:r>
            <a:r>
              <a:rPr lang="pt-PT" sz="1800" dirty="0" err="1" smtClean="0"/>
              <a:t>Higgs</a:t>
            </a:r>
            <a:r>
              <a:rPr lang="pt-PT" sz="1800" dirty="0" smtClean="0"/>
              <a:t> sector, </a:t>
            </a:r>
            <a:r>
              <a:rPr lang="pt-PT" sz="1800" dirty="0" err="1" smtClean="0"/>
              <a:t>etc</a:t>
            </a:r>
            <a:endParaRPr lang="pt-PT" sz="1800" dirty="0" smtClean="0"/>
          </a:p>
          <a:p>
            <a:r>
              <a:rPr lang="pt-PT" sz="1800" dirty="0" err="1" smtClean="0"/>
              <a:t>Analysis</a:t>
            </a:r>
            <a:r>
              <a:rPr lang="pt-PT" sz="1800" dirty="0" smtClean="0"/>
              <a:t> </a:t>
            </a:r>
            <a:r>
              <a:rPr lang="pt-PT" sz="1800" dirty="0" err="1" smtClean="0"/>
              <a:t>details</a:t>
            </a:r>
            <a:r>
              <a:rPr lang="pt-PT" sz="1800" dirty="0" smtClean="0"/>
              <a:t> </a:t>
            </a:r>
            <a:r>
              <a:rPr lang="pt-PT" sz="1800" dirty="0" err="1" smtClean="0"/>
              <a:t>showing</a:t>
            </a:r>
            <a:r>
              <a:rPr lang="pt-PT" sz="1800" dirty="0" smtClean="0"/>
              <a:t> </a:t>
            </a:r>
            <a:r>
              <a:rPr lang="pt-PT" sz="1800" dirty="0" err="1" smtClean="0"/>
              <a:t>their</a:t>
            </a:r>
            <a:r>
              <a:rPr lang="pt-PT" sz="1800" dirty="0" smtClean="0"/>
              <a:t> </a:t>
            </a:r>
            <a:r>
              <a:rPr lang="pt-PT" sz="1800" dirty="0" err="1" smtClean="0"/>
              <a:t>huge</a:t>
            </a:r>
            <a:r>
              <a:rPr lang="pt-PT" sz="1800" dirty="0" smtClean="0"/>
              <a:t> </a:t>
            </a:r>
            <a:r>
              <a:rPr lang="pt-PT" sz="1800" dirty="0" err="1" smtClean="0"/>
              <a:t>sophistication</a:t>
            </a:r>
            <a:endParaRPr lang="pt-PT" sz="1800" dirty="0" smtClean="0"/>
          </a:p>
          <a:p>
            <a:r>
              <a:rPr lang="pt-PT" sz="1800" dirty="0" smtClean="0"/>
              <a:t>Performance </a:t>
            </a:r>
            <a:r>
              <a:rPr lang="pt-PT" sz="1800" dirty="0" err="1" smtClean="0"/>
              <a:t>studies</a:t>
            </a:r>
            <a:r>
              <a:rPr lang="pt-PT" sz="1800" dirty="0" smtClean="0"/>
              <a:t>/</a:t>
            </a:r>
            <a:r>
              <a:rPr lang="pt-PT" sz="1800" dirty="0" err="1" smtClean="0"/>
              <a:t>improvements</a:t>
            </a:r>
            <a:r>
              <a:rPr lang="pt-PT" sz="1800" dirty="0" smtClean="0"/>
              <a:t> </a:t>
            </a:r>
            <a:r>
              <a:rPr lang="pt-PT" sz="1800" dirty="0" err="1" smtClean="0"/>
              <a:t>which</a:t>
            </a:r>
            <a:r>
              <a:rPr lang="pt-PT" sz="1800" dirty="0" smtClean="0"/>
              <a:t> </a:t>
            </a:r>
            <a:r>
              <a:rPr lang="pt-PT" sz="1800" dirty="0" err="1" smtClean="0"/>
              <a:t>make</a:t>
            </a:r>
            <a:r>
              <a:rPr lang="pt-PT" sz="1800" dirty="0" smtClean="0"/>
              <a:t> </a:t>
            </a:r>
            <a:r>
              <a:rPr lang="pt-PT" sz="1800" dirty="0" err="1" smtClean="0"/>
              <a:t>it</a:t>
            </a:r>
            <a:r>
              <a:rPr lang="pt-PT" sz="1800" dirty="0" smtClean="0"/>
              <a:t> </a:t>
            </a:r>
            <a:r>
              <a:rPr lang="pt-PT" sz="1800" dirty="0" err="1" smtClean="0"/>
              <a:t>all</a:t>
            </a:r>
            <a:r>
              <a:rPr lang="pt-PT" sz="1800" dirty="0" smtClean="0"/>
              <a:t> </a:t>
            </a:r>
            <a:r>
              <a:rPr lang="pt-PT" sz="1800" dirty="0" err="1" smtClean="0"/>
              <a:t>possible</a:t>
            </a:r>
            <a:endParaRPr lang="pt-PT" sz="1800" dirty="0" smtClean="0"/>
          </a:p>
          <a:p>
            <a:r>
              <a:rPr lang="pt-PT" sz="1800" dirty="0" err="1" smtClean="0"/>
              <a:t>Projections</a:t>
            </a:r>
            <a:r>
              <a:rPr lang="pt-PT" sz="1800" dirty="0" smtClean="0"/>
              <a:t> for future LHC/HL-LHC </a:t>
            </a:r>
            <a:r>
              <a:rPr lang="pt-PT" sz="1800" dirty="0" err="1" smtClean="0"/>
              <a:t>running</a:t>
            </a:r>
            <a:endParaRPr lang="pt-PT" sz="18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78</a:t>
            </a:fld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244873" y="980728"/>
            <a:ext cx="8788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I </a:t>
            </a:r>
            <a:r>
              <a:rPr lang="pt-PT" sz="2400" dirty="0" err="1"/>
              <a:t>could</a:t>
            </a:r>
            <a:r>
              <a:rPr lang="pt-PT" sz="2400" dirty="0"/>
              <a:t> </a:t>
            </a:r>
            <a:r>
              <a:rPr lang="pt-PT" sz="2400" dirty="0" err="1"/>
              <a:t>only</a:t>
            </a:r>
            <a:r>
              <a:rPr lang="pt-PT" sz="2400" dirty="0"/>
              <a:t> show a </a:t>
            </a:r>
            <a:r>
              <a:rPr lang="pt-PT" sz="2400" dirty="0" err="1"/>
              <a:t>few</a:t>
            </a:r>
            <a:r>
              <a:rPr lang="pt-PT" sz="2400" dirty="0"/>
              <a:t> </a:t>
            </a:r>
            <a:r>
              <a:rPr lang="pt-PT" sz="2400" dirty="0" err="1"/>
              <a:t>highlights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ATLAS </a:t>
            </a:r>
            <a:r>
              <a:rPr lang="pt-PT" sz="2400" dirty="0" err="1"/>
              <a:t>and</a:t>
            </a:r>
            <a:r>
              <a:rPr lang="pt-PT" sz="2400" dirty="0"/>
              <a:t> CMS top </a:t>
            </a:r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Higgs</a:t>
            </a:r>
            <a:r>
              <a:rPr lang="pt-PT" sz="2400" dirty="0"/>
              <a:t> </a:t>
            </a:r>
            <a:r>
              <a:rPr lang="pt-PT" sz="2400" dirty="0" err="1"/>
              <a:t>physics</a:t>
            </a:r>
            <a:r>
              <a:rPr lang="pt-PT" sz="2400" dirty="0"/>
              <a:t> </a:t>
            </a:r>
            <a:r>
              <a:rPr lang="pt-PT" sz="2400" dirty="0" smtClean="0"/>
              <a:t>(a </a:t>
            </a:r>
            <a:r>
              <a:rPr lang="pt-PT" sz="2400" dirty="0" err="1" smtClean="0"/>
              <a:t>personal</a:t>
            </a:r>
            <a:r>
              <a:rPr lang="pt-PT" sz="2400" dirty="0" smtClean="0"/>
              <a:t> </a:t>
            </a:r>
            <a:r>
              <a:rPr lang="pt-PT" sz="2400" dirty="0" err="1" smtClean="0"/>
              <a:t>choice</a:t>
            </a:r>
            <a:r>
              <a:rPr lang="pt-PT" sz="2400" dirty="0" smtClean="0"/>
              <a:t>...)</a:t>
            </a:r>
          </a:p>
        </p:txBody>
      </p:sp>
    </p:spTree>
    <p:extLst>
      <p:ext uri="{BB962C8B-B14F-4D97-AF65-F5344CB8AC3E}">
        <p14:creationId xmlns:p14="http://schemas.microsoft.com/office/powerpoint/2010/main" val="39047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34"/>
    </mc:Choice>
    <mc:Fallback xmlns="">
      <p:transition xmlns:p14="http://schemas.microsoft.com/office/powerpoint/2010/main" spd="slow" advTm="653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LHC </a:t>
            </a:r>
            <a:r>
              <a:rPr lang="pt-PT" dirty="0" err="1" smtClean="0"/>
              <a:t>and</a:t>
            </a:r>
            <a:r>
              <a:rPr lang="pt-PT" dirty="0" smtClean="0"/>
              <a:t> HL-LHC </a:t>
            </a:r>
            <a:r>
              <a:rPr lang="pt-PT" dirty="0" err="1" smtClean="0"/>
              <a:t>timeline</a:t>
            </a:r>
            <a:endParaRPr lang="pt-P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79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54999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31331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pt-PT" dirty="0" smtClean="0"/>
              <a:t>Massas das part</a:t>
            </a:r>
            <a:r>
              <a:rPr lang="pt-PT" dirty="0" smtClean="0"/>
              <a:t>ículas elementares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1600200"/>
            <a:ext cx="4490453" cy="4525963"/>
          </a:xfrm>
        </p:spPr>
        <p:txBody>
          <a:bodyPr>
            <a:normAutofit/>
          </a:bodyPr>
          <a:lstStyle/>
          <a:p>
            <a:r>
              <a:rPr lang="pt-PT" dirty="0" smtClean="0"/>
              <a:t>Massas dos bosões de </a:t>
            </a:r>
            <a:r>
              <a:rPr lang="pt-PT" dirty="0" err="1" smtClean="0"/>
              <a:t>gauge</a:t>
            </a:r>
            <a:r>
              <a:rPr lang="pt-PT" dirty="0" smtClean="0"/>
              <a:t>: mecanismo de </a:t>
            </a:r>
            <a:r>
              <a:rPr lang="pt-PT" dirty="0" err="1" smtClean="0"/>
              <a:t>Higgs</a:t>
            </a:r>
            <a:endParaRPr lang="pt-PT" dirty="0" smtClean="0"/>
          </a:p>
          <a:p>
            <a:r>
              <a:rPr lang="pt-PT" dirty="0" smtClean="0"/>
              <a:t>Massas dos fermiões: interação com o campo de </a:t>
            </a:r>
            <a:r>
              <a:rPr lang="pt-PT" dirty="0" err="1" smtClean="0"/>
              <a:t>Higgs</a:t>
            </a:r>
            <a:endParaRPr lang="pt-PT" dirty="0" smtClean="0"/>
          </a:p>
          <a:p>
            <a:r>
              <a:rPr lang="pt-PT" dirty="0" smtClean="0"/>
              <a:t>Porque é que são tão diferentes???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LIP - Estágios de Verão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8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973" y="1298600"/>
            <a:ext cx="3622453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6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3" descr="HST_5SuperNovae"/>
          <p:cNvPicPr>
            <a:picLocks noChangeAspect="1" noChangeArrowheads="1"/>
          </p:cNvPicPr>
          <p:nvPr/>
        </p:nvPicPr>
        <p:blipFill>
          <a:blip r:embed="rId4"/>
          <a:srcRect t="22278" b="17250"/>
          <a:stretch>
            <a:fillRect/>
          </a:stretch>
        </p:blipFill>
        <p:spPr bwMode="auto">
          <a:xfrm>
            <a:off x="107510" y="2853226"/>
            <a:ext cx="7619504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Rectangle 7"/>
          <p:cNvSpPr>
            <a:spLocks noChangeArrowheads="1"/>
          </p:cNvSpPr>
          <p:nvPr/>
        </p:nvSpPr>
        <p:spPr bwMode="auto">
          <a:xfrm>
            <a:off x="6156176" y="3114967"/>
            <a:ext cx="2872804" cy="2989263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91439" tIns="45719" rIns="91439" bIns="45719" anchor="ctr">
            <a:prstTxWarp prst="textNoShape">
              <a:avLst/>
            </a:prstTxWarp>
          </a:bodyPr>
          <a:lstStyle/>
          <a:p>
            <a:endParaRPr lang="pt-PT">
              <a:latin typeface="Arial"/>
              <a:cs typeface="Arial"/>
            </a:endParaRPr>
          </a:p>
        </p:txBody>
      </p:sp>
      <p:sp>
        <p:nvSpPr>
          <p:cNvPr id="65543" name="Text Box 4"/>
          <p:cNvSpPr txBox="1">
            <a:spLocks noChangeArrowheads="1"/>
          </p:cNvSpPr>
          <p:nvPr/>
        </p:nvSpPr>
        <p:spPr bwMode="auto">
          <a:xfrm>
            <a:off x="107510" y="764704"/>
            <a:ext cx="9000994" cy="230832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9" tIns="45719" rIns="91439" bIns="45719">
            <a:prstTxWarp prst="textNoShape">
              <a:avLst/>
            </a:prstTxWarp>
            <a:spAutoFit/>
          </a:bodyPr>
          <a:lstStyle/>
          <a:p>
            <a:pPr eaLnBrk="1" hangingPunct="1">
              <a:spcAft>
                <a:spcPct val="50000"/>
              </a:spcAft>
            </a:pP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Supernovas do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tipo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1a (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sistema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binário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com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anã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branca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)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têm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todas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o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mesmo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brilho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intrínseco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</a:p>
          <a:p>
            <a:pPr eaLnBrk="1" hangingPunct="1">
              <a:spcAft>
                <a:spcPct val="50000"/>
              </a:spcAft>
            </a:pP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Podem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ser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usadas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como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“standard candles”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para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medir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a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velocidade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de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expansão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do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Universo</a:t>
            </a:r>
            <a:endParaRPr lang="en-US" sz="2400" dirty="0">
              <a:solidFill>
                <a:srgbClr val="F8F8F8"/>
              </a:solidFill>
              <a:latin typeface="Arial"/>
              <a:cs typeface="Arial"/>
            </a:endParaRPr>
          </a:p>
          <a:p>
            <a:pPr eaLnBrk="1" hangingPunct="1">
              <a:spcAft>
                <a:spcPct val="50000"/>
              </a:spcAft>
            </a:pP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Está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 a </a:t>
            </a:r>
            <a:r>
              <a:rPr lang="en-US" sz="2400" dirty="0" err="1" smtClean="0">
                <a:solidFill>
                  <a:srgbClr val="F8F8F8"/>
                </a:solidFill>
                <a:latin typeface="Arial"/>
                <a:cs typeface="Arial"/>
              </a:rPr>
              <a:t>acelerar</a:t>
            </a:r>
            <a:r>
              <a:rPr lang="en-US" sz="2400" dirty="0" smtClean="0">
                <a:solidFill>
                  <a:srgbClr val="F8F8F8"/>
                </a:solidFill>
                <a:latin typeface="Arial"/>
                <a:cs typeface="Arial"/>
              </a:rPr>
              <a:t>!!!</a:t>
            </a:r>
            <a:endParaRPr lang="en-US" sz="2400" dirty="0">
              <a:solidFill>
                <a:srgbClr val="F8F8F8"/>
              </a:solidFill>
              <a:latin typeface="Arial"/>
              <a:cs typeface="Arial"/>
            </a:endParaRPr>
          </a:p>
        </p:txBody>
      </p:sp>
      <p:pic>
        <p:nvPicPr>
          <p:cNvPr id="65544" name="Picture 8" descr="/Users/pedro/Pictures/saul_sm.mpe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6372200" y="3717032"/>
            <a:ext cx="2471738" cy="1854200"/>
          </a:xfrm>
          <a:ln>
            <a:solidFill>
              <a:srgbClr val="F8F8F8"/>
            </a:solidFill>
          </a:ln>
        </p:spPr>
      </p:pic>
      <p:sp>
        <p:nvSpPr>
          <p:cNvPr id="65545" name="Line 6"/>
          <p:cNvSpPr>
            <a:spLocks noChangeShapeType="1"/>
          </p:cNvSpPr>
          <p:nvPr/>
        </p:nvSpPr>
        <p:spPr bwMode="auto">
          <a:xfrm>
            <a:off x="6156182" y="4606528"/>
            <a:ext cx="288355" cy="0"/>
          </a:xfrm>
          <a:prstGeom prst="line">
            <a:avLst/>
          </a:prstGeom>
          <a:noFill/>
          <a:ln w="9525">
            <a:solidFill>
              <a:srgbClr val="F8F8F8"/>
            </a:solidFill>
            <a:round/>
            <a:headEnd/>
            <a:tailEnd type="triangle" w="med" len="med"/>
          </a:ln>
        </p:spPr>
        <p:txBody>
          <a:bodyPr lIns="91439" tIns="45719" rIns="91439" bIns="45719">
            <a:prstTxWarp prst="textNoShape">
              <a:avLst/>
            </a:prstTxWarp>
          </a:bodyPr>
          <a:lstStyle/>
          <a:p>
            <a:endParaRPr lang="pt-PT">
              <a:latin typeface="Arial"/>
              <a:cs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Ricardo Gonçalo</a:t>
            </a:r>
            <a:endParaRPr lang="pt-PT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>
                <a:solidFill>
                  <a:srgbClr val="FFFFFF"/>
                </a:solidFill>
                <a:latin typeface="Arial"/>
                <a:cs typeface="Arial"/>
              </a:rPr>
              <a:t>LIP - Estágios de Verão 2018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299177-9B1D-0747-9412-108D54491353}" type="slidenum">
              <a:rPr lang="en-GB" smtClean="0">
                <a:solidFill>
                  <a:srgbClr val="FFFFFF"/>
                </a:solidFill>
                <a:latin typeface="Arial"/>
                <a:cs typeface="Arial"/>
              </a:rPr>
              <a:pPr>
                <a:defRPr/>
              </a:pPr>
              <a:t>9</a:t>
            </a:fld>
            <a:r>
              <a:rPr lang="bg-BG" b="0" smtClean="0">
                <a:solidFill>
                  <a:srgbClr val="FFFFFF"/>
                </a:solidFill>
                <a:latin typeface="Arial"/>
                <a:cs typeface="Arial"/>
              </a:rPr>
              <a:t>/42</a:t>
            </a:r>
            <a:endParaRPr lang="en-GB" b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55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08962" cy="908050"/>
          </a:xfrm>
        </p:spPr>
        <p:txBody>
          <a:bodyPr/>
          <a:lstStyle/>
          <a:p>
            <a:r>
              <a:rPr lang="en-US" dirty="0" err="1" smtClean="0">
                <a:solidFill>
                  <a:srgbClr val="F8F8F8"/>
                </a:solidFill>
                <a:latin typeface="Arial"/>
                <a:cs typeface="Arial"/>
              </a:rPr>
              <a:t>Energia</a:t>
            </a:r>
            <a:r>
              <a:rPr lang="en-US" dirty="0" smtClean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8F8F8"/>
                </a:solidFill>
                <a:latin typeface="Arial"/>
                <a:cs typeface="Arial"/>
              </a:rPr>
              <a:t>Escura</a:t>
            </a:r>
            <a:r>
              <a:rPr lang="en-US" dirty="0">
                <a:solidFill>
                  <a:srgbClr val="F8F8F8"/>
                </a:solidFill>
                <a:latin typeface="Arial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831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9" fill="hold"/>
                                        <p:tgtEl>
                                          <p:spTgt spid="655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554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5F5F5F"/>
    </a:dk1>
    <a:lt1>
      <a:srgbClr val="FFFFCC"/>
    </a:lt1>
    <a:dk2>
      <a:srgbClr val="000000"/>
    </a:dk2>
    <a:lt2>
      <a:srgbClr val="FFCC66"/>
    </a:lt2>
    <a:accent1>
      <a:srgbClr val="FF9933"/>
    </a:accent1>
    <a:accent2>
      <a:srgbClr val="CC0066"/>
    </a:accent2>
    <a:accent3>
      <a:srgbClr val="AAAAAA"/>
    </a:accent3>
    <a:accent4>
      <a:srgbClr val="DADAAE"/>
    </a:accent4>
    <a:accent5>
      <a:srgbClr val="FFCAAD"/>
    </a:accent5>
    <a:accent6>
      <a:srgbClr val="B9005C"/>
    </a:accent6>
    <a:hlink>
      <a:srgbClr val="FFFF00"/>
    </a:hlink>
    <a:folHlink>
      <a:srgbClr val="990099"/>
    </a:folHlink>
  </a:clrScheme>
  <a:fontScheme name="FIREBALL">
    <a:majorFont>
      <a:latin typeface="Comic Sans MS"/>
      <a:ea typeface=""/>
      <a:cs typeface=""/>
    </a:majorFont>
    <a:minorFont>
      <a:latin typeface="Comic Sans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30781</TotalTime>
  <Words>6940</Words>
  <Application>Microsoft Macintosh PowerPoint</Application>
  <PresentationFormat>On-screen Show (4:3)</PresentationFormat>
  <Paragraphs>882</Paragraphs>
  <Slides>79</Slides>
  <Notes>45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Office Theme</vt:lpstr>
      <vt:lpstr>Equation</vt:lpstr>
      <vt:lpstr>A Nova Física e o Bosão de Higgs</vt:lpstr>
      <vt:lpstr>Sumário</vt:lpstr>
      <vt:lpstr>O Modelo Padrão da Física de Partículas</vt:lpstr>
      <vt:lpstr>PowerPoint Presentation</vt:lpstr>
      <vt:lpstr>“Há mais coisas no céu e na terra, Horácio, do que sonha a nossa filosofia.”</vt:lpstr>
      <vt:lpstr>PowerPoint Presentation</vt:lpstr>
      <vt:lpstr>PowerPoint Presentation</vt:lpstr>
      <vt:lpstr>Massas das partículas elementares</vt:lpstr>
      <vt:lpstr>Energia Escura?</vt:lpstr>
      <vt:lpstr>Matéria Escura?</vt:lpstr>
      <vt:lpstr>Colisão de clusters de galáxias </vt:lpstr>
      <vt:lpstr>De que é que feito o Universo?!</vt:lpstr>
      <vt:lpstr>…Sim, há muitas perguntas!!!</vt:lpstr>
      <vt:lpstr>PowerPoint Presentation</vt:lpstr>
      <vt:lpstr>PowerPoint Presentation</vt:lpstr>
      <vt:lpstr>O Bosão de Higgs e o LHC</vt:lpstr>
      <vt:lpstr>Higgs no LHC</vt:lpstr>
      <vt:lpstr>Higgs no LHC</vt:lpstr>
      <vt:lpstr>Primeiro teste: vemos a mesma partícula?</vt:lpstr>
      <vt:lpstr>Run 2: Higgs boson mass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 Bosão de Higgs é demasiado leve!</vt:lpstr>
      <vt:lpstr>Supersimetria traz vários Higgs novos</vt:lpstr>
      <vt:lpstr>PowerPoint Presentation</vt:lpstr>
      <vt:lpstr>Há mais bosões de Higgs?</vt:lpstr>
      <vt:lpstr>PowerPoint Presentation</vt:lpstr>
      <vt:lpstr>PowerPoint Presentation</vt:lpstr>
      <vt:lpstr>What if?...</vt:lpstr>
      <vt:lpstr>Últimas novidades do LHC(*)</vt:lpstr>
      <vt:lpstr>Observation of Hττ</vt:lpstr>
      <vt:lpstr>ttH observation</vt:lpstr>
      <vt:lpstr>PowerPoint Presentation</vt:lpstr>
      <vt:lpstr>Observação de Hbb</vt:lpstr>
      <vt:lpstr>O Futuro do LHC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LHC Upgrades  </vt:lpstr>
      <vt:lpstr>PowerPoint Presentation</vt:lpstr>
      <vt:lpstr>PowerPoint Presentation</vt:lpstr>
      <vt:lpstr>PowerPoint Presentation</vt:lpstr>
      <vt:lpstr>PowerPoint Presentation</vt:lpstr>
      <vt:lpstr>Conclusões</vt:lpstr>
      <vt:lpstr>PowerPoint Presentation</vt:lpstr>
      <vt:lpstr>PowerPoint Presentation</vt:lpstr>
      <vt:lpstr>Bonus slides</vt:lpstr>
      <vt:lpstr>[  Portugal e o HL-LHC  ]</vt:lpstr>
      <vt:lpstr>Observation of ttH production</vt:lpstr>
      <vt:lpstr>ttH observation: bb and Multileptons</vt:lpstr>
      <vt:lpstr>The Run 1 legacy</vt:lpstr>
      <vt:lpstr>Spin and Parity</vt:lpstr>
      <vt:lpstr>The Run 1 legacy</vt:lpstr>
      <vt:lpstr>Differential Higgs boson cross sections</vt:lpstr>
      <vt:lpstr>PowerPoint Presentation</vt:lpstr>
      <vt:lpstr>PowerPoint Presentation</vt:lpstr>
      <vt:lpstr>ATLAS, CMS and the LHC</vt:lpstr>
      <vt:lpstr>PowerPoint Presentation</vt:lpstr>
      <vt:lpstr>The Story So Far...</vt:lpstr>
      <vt:lpstr>It takes time to get it right</vt:lpstr>
      <vt:lpstr>PowerPoint Presentation</vt:lpstr>
      <vt:lpstr>W boson mass</vt:lpstr>
      <vt:lpstr>Direct mt measurement: single top</vt:lpstr>
      <vt:lpstr>mt: the story so far</vt:lpstr>
      <vt:lpstr>Now for the problems...</vt:lpstr>
      <vt:lpstr>PowerPoint Presentation</vt:lpstr>
      <vt:lpstr>PowerPoint Presentation</vt:lpstr>
      <vt:lpstr>Finally! What we think we know:</vt:lpstr>
      <vt:lpstr>[  Luminosidade  ]</vt:lpstr>
      <vt:lpstr>Suprimir pileup usando resolução em tempo</vt:lpstr>
      <vt:lpstr>Summary</vt:lpstr>
      <vt:lpstr>LHC and HL-LHC timeline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556</cp:revision>
  <dcterms:created xsi:type="dcterms:W3CDTF">2018-05-26T12:08:32Z</dcterms:created>
  <dcterms:modified xsi:type="dcterms:W3CDTF">2018-07-13T09:09:21Z</dcterms:modified>
</cp:coreProperties>
</file>