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4" r:id="rId2"/>
    <p:sldMasterId id="2147483930" r:id="rId3"/>
    <p:sldMasterId id="2147483968" r:id="rId4"/>
    <p:sldMasterId id="2147483993" r:id="rId5"/>
  </p:sldMasterIdLst>
  <p:notesMasterIdLst>
    <p:notesMasterId r:id="rId32"/>
  </p:notesMasterIdLst>
  <p:handoutMasterIdLst>
    <p:handoutMasterId r:id="rId33"/>
  </p:handoutMasterIdLst>
  <p:sldIdLst>
    <p:sldId id="266" r:id="rId6"/>
    <p:sldId id="305" r:id="rId7"/>
    <p:sldId id="574" r:id="rId8"/>
    <p:sldId id="582" r:id="rId9"/>
    <p:sldId id="584" r:id="rId10"/>
    <p:sldId id="607" r:id="rId11"/>
    <p:sldId id="585" r:id="rId12"/>
    <p:sldId id="586" r:id="rId13"/>
    <p:sldId id="587" r:id="rId14"/>
    <p:sldId id="597" r:id="rId15"/>
    <p:sldId id="612" r:id="rId16"/>
    <p:sldId id="496" r:id="rId17"/>
    <p:sldId id="588" r:id="rId18"/>
    <p:sldId id="618" r:id="rId19"/>
    <p:sldId id="423" r:id="rId20"/>
    <p:sldId id="502" r:id="rId21"/>
    <p:sldId id="504" r:id="rId22"/>
    <p:sldId id="606" r:id="rId23"/>
    <p:sldId id="589" r:id="rId24"/>
    <p:sldId id="608" r:id="rId25"/>
    <p:sldId id="604" r:id="rId26"/>
    <p:sldId id="602" r:id="rId27"/>
    <p:sldId id="626" r:id="rId28"/>
    <p:sldId id="590" r:id="rId29"/>
    <p:sldId id="611" r:id="rId30"/>
    <p:sldId id="61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85E3B-77D9-DE48-B7CB-B24D09B4DD36}" type="datetimeFigureOut">
              <a:rPr lang="en-US" smtClean="0"/>
              <a:t>15.03.19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F4DEB-3470-8E4C-A2E0-85009C88985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6860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96441-6AB9-5A43-BAB5-4FD3182154FF}" type="datetimeFigureOut">
              <a:rPr lang="en-US" smtClean="0"/>
              <a:t>15.03.19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7C4AD-02AB-B94B-ADAC-1B00D578CF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37613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Agradecer ao</a:t>
            </a:r>
            <a:r>
              <a:rPr lang="pt-PT" baseline="0" dirty="0" smtClean="0"/>
              <a:t> NFEF pelo </a:t>
            </a:r>
            <a:r>
              <a:rPr lang="pt-PT" baseline="0" dirty="0" smtClean="0"/>
              <a:t>convite</a:t>
            </a: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1673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Licenciatura </a:t>
            </a:r>
            <a:r>
              <a:rPr lang="pt-PT" dirty="0" err="1" smtClean="0"/>
              <a:t>Eng</a:t>
            </a:r>
            <a:r>
              <a:rPr lang="pt-PT" dirty="0" smtClean="0"/>
              <a:t>. Física na FCTUC (1995) e fiz depois o mestrado em Física Tecnológica (1998).</a:t>
            </a:r>
          </a:p>
          <a:p>
            <a:r>
              <a:rPr lang="pt-PT" dirty="0" smtClean="0"/>
              <a:t>Erasmus em</a:t>
            </a:r>
            <a:r>
              <a:rPr lang="pt-PT" baseline="0" dirty="0" smtClean="0"/>
              <a:t> Genebra </a:t>
            </a:r>
            <a:r>
              <a:rPr lang="mr-IN" baseline="0" dirty="0" smtClean="0"/>
              <a:t>–</a:t>
            </a:r>
            <a:r>
              <a:rPr lang="pt-PT" baseline="0" dirty="0" smtClean="0"/>
              <a:t> fiquei a conhecer um pouco o CERN</a:t>
            </a:r>
            <a:endParaRPr lang="pt-PT" dirty="0" smtClean="0"/>
          </a:p>
          <a:p>
            <a:r>
              <a:rPr lang="pt-PT" dirty="0" smtClean="0"/>
              <a:t>No fim da Lic. Fiz cadeira de projeto investigação  no LIP, a trabalhar em detetores gasosos de radiação com microestruturas orientado pelo Prof. Francisco Fraga.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269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9 </a:t>
            </a:r>
            <a:r>
              <a:rPr lang="pt-PT" dirty="0" err="1" smtClean="0"/>
              <a:t>Jul</a:t>
            </a:r>
            <a:r>
              <a:rPr lang="pt-PT" dirty="0" smtClean="0"/>
              <a:t> 2018: </a:t>
            </a:r>
            <a:r>
              <a:rPr lang="pt-PT" b="1" dirty="0" err="1" smtClean="0"/>
              <a:t>demonstration</a:t>
            </a:r>
            <a:r>
              <a:rPr lang="pt-PT" b="1" dirty="0" smtClean="0"/>
              <a:t> </a:t>
            </a:r>
            <a:r>
              <a:rPr lang="pt-PT" b="1" dirty="0" err="1" smtClean="0"/>
              <a:t>of</a:t>
            </a:r>
            <a:r>
              <a:rPr lang="pt-PT" b="1" dirty="0" smtClean="0"/>
              <a:t> </a:t>
            </a:r>
            <a:r>
              <a:rPr lang="pt-PT" b="1" dirty="0" err="1" smtClean="0"/>
              <a:t>muon</a:t>
            </a:r>
            <a:r>
              <a:rPr lang="pt-PT" b="1" dirty="0" smtClean="0"/>
              <a:t> </a:t>
            </a:r>
            <a:r>
              <a:rPr lang="pt-PT" b="1" dirty="0" err="1" smtClean="0"/>
              <a:t>ionisation-cooling</a:t>
            </a:r>
            <a:r>
              <a:rPr lang="pt-PT" b="1" dirty="0" smtClean="0"/>
              <a:t> </a:t>
            </a:r>
            <a:r>
              <a:rPr lang="pt-PT" b="1" dirty="0" err="1" smtClean="0"/>
              <a:t>by</a:t>
            </a:r>
            <a:r>
              <a:rPr lang="pt-PT" b="1" dirty="0" smtClean="0"/>
              <a:t> </a:t>
            </a:r>
            <a:r>
              <a:rPr lang="pt-PT" b="1" dirty="0" err="1" smtClean="0"/>
              <a:t>the</a:t>
            </a:r>
            <a:r>
              <a:rPr lang="pt-PT" b="1" dirty="0" smtClean="0"/>
              <a:t> MICE </a:t>
            </a:r>
            <a:r>
              <a:rPr lang="pt-PT" b="1" dirty="0" err="1" smtClean="0"/>
              <a:t>collaboration</a:t>
            </a:r>
            <a:endParaRPr lang="pt-PT" dirty="0" smtClean="0"/>
          </a:p>
          <a:p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cerncourier.com</a:t>
            </a:r>
            <a:r>
              <a:rPr lang="pt-PT" dirty="0" smtClean="0"/>
              <a:t>/</a:t>
            </a:r>
            <a:r>
              <a:rPr lang="pt-PT" dirty="0" err="1" smtClean="0"/>
              <a:t>muons</a:t>
            </a:r>
            <a:r>
              <a:rPr lang="pt-PT" dirty="0" smtClean="0"/>
              <a:t>-</a:t>
            </a:r>
            <a:r>
              <a:rPr lang="pt-PT" dirty="0" err="1" smtClean="0"/>
              <a:t>cooled</a:t>
            </a:r>
            <a:r>
              <a:rPr lang="pt-PT" dirty="0" smtClean="0"/>
              <a:t>-for-</a:t>
            </a:r>
            <a:r>
              <a:rPr lang="pt-PT" dirty="0" err="1" smtClean="0"/>
              <a:t>action</a:t>
            </a:r>
            <a:r>
              <a:rPr lang="pt-PT" dirty="0" smtClean="0"/>
              <a:t>/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6883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LHC </a:t>
            </a:r>
            <a:r>
              <a:rPr lang="pt-PT" dirty="0" err="1" smtClean="0"/>
              <a:t>Running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2x</a:t>
            </a:r>
            <a:r>
              <a:rPr lang="pt-PT" baseline="0" dirty="0" smtClean="0"/>
              <a:t> design </a:t>
            </a:r>
            <a:r>
              <a:rPr lang="pt-PT" baseline="0" dirty="0" err="1" smtClean="0"/>
              <a:t>luminosity</a:t>
            </a:r>
            <a:endParaRPr lang="pt-PT" baseline="0" dirty="0" smtClean="0"/>
          </a:p>
          <a:p>
            <a:r>
              <a:rPr lang="pt-PT" baseline="0" dirty="0" err="1" smtClean="0"/>
              <a:t>Expect</a:t>
            </a:r>
            <a:r>
              <a:rPr lang="pt-PT" baseline="0" dirty="0" smtClean="0"/>
              <a:t> 150/pb </a:t>
            </a:r>
            <a:r>
              <a:rPr lang="pt-PT" baseline="0" dirty="0" err="1" smtClean="0"/>
              <a:t>by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end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this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bg1"/>
                </a:solidFill>
              </a:rPr>
              <a:t>À procura: H</a:t>
            </a:r>
            <a:r>
              <a:rPr lang="pt-PT" sz="10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pt-PT" dirty="0" smtClean="0">
                <a:solidFill>
                  <a:schemeClr val="bg1"/>
                </a:solidFill>
                <a:sym typeface="Wingdings"/>
              </a:rPr>
              <a:t>ZZ</a:t>
            </a:r>
            <a:r>
              <a:rPr lang="pt-PT" sz="10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pt-PT" dirty="0" smtClean="0">
                <a:solidFill>
                  <a:schemeClr val="bg1"/>
                </a:solidFill>
                <a:sym typeface="Wingdings"/>
              </a:rPr>
              <a:t>4l?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355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weighting of events is similar to what is used in the final significance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750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A Descoberta do </a:t>
            </a:r>
            <a:r>
              <a:rPr lang="pt-BR" sz="1200" dirty="0" err="1" smtClean="0">
                <a:solidFill>
                  <a:srgbClr val="FFFFFF"/>
                </a:solidFill>
                <a:latin typeface="Arial"/>
              </a:rPr>
              <a:t>bosão</a:t>
            </a: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 de </a:t>
            </a:r>
            <a:r>
              <a:rPr lang="pt-BR" sz="1200" dirty="0" err="1" smtClean="0">
                <a:solidFill>
                  <a:srgbClr val="FFFFFF"/>
                </a:solidFill>
                <a:latin typeface="Arial"/>
              </a:rPr>
              <a:t>Higgs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premiada com o Prémio Nobel 2013</a:t>
            </a:r>
          </a:p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200" dirty="0" smtClean="0">
                <a:solidFill>
                  <a:srgbClr val="FFFFFF"/>
                </a:solidFill>
                <a:latin typeface="Arial"/>
              </a:rPr>
              <a:t>E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mostrou finalmente que os termos com </a:t>
            </a:r>
            <a:r>
              <a:rPr lang="pt-BR" sz="1200" baseline="0" dirty="0" err="1" smtClean="0">
                <a:solidFill>
                  <a:srgbClr val="FFFFFF"/>
                </a:solidFill>
                <a:latin typeface="Arial"/>
              </a:rPr>
              <a:t>phi</a:t>
            </a:r>
            <a:r>
              <a:rPr lang="pt-BR" sz="1200" baseline="0" dirty="0" smtClean="0">
                <a:solidFill>
                  <a:srgbClr val="FFFFFF"/>
                </a:solidFill>
                <a:latin typeface="Arial"/>
              </a:rPr>
              <a:t> na caneca existem </a:t>
            </a:r>
            <a:endParaRPr lang="pt-BR" sz="1200" dirty="0" smtClean="0">
              <a:solidFill>
                <a:srgbClr val="FFFFFF"/>
              </a:solidFill>
              <a:latin typeface="Arial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9248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Porque é que interessa? </a:t>
            </a:r>
          </a:p>
          <a:p>
            <a:r>
              <a:rPr lang="pt-PT" dirty="0" smtClean="0"/>
              <a:t>O </a:t>
            </a:r>
            <a:r>
              <a:rPr lang="pt-PT" dirty="0" err="1" smtClean="0"/>
              <a:t>Higgs</a:t>
            </a:r>
            <a:r>
              <a:rPr lang="pt-PT" dirty="0" smtClean="0"/>
              <a:t> desintegra-se sobretudo em quarks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bottom</a:t>
            </a:r>
            <a:r>
              <a:rPr lang="pt-PT" baseline="0" dirty="0" smtClean="0"/>
              <a:t>. Se vemos isto há menos espaço para </a:t>
            </a:r>
            <a:r>
              <a:rPr lang="pt-PT" baseline="0" smtClean="0"/>
              <a:t>nova física!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71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1200" dirty="0" smtClean="0"/>
              <a:t>(~ 1 </a:t>
            </a:r>
            <a:r>
              <a:rPr lang="pt-PT" sz="1200" dirty="0" err="1" smtClean="0"/>
              <a:t>cappuccino</a:t>
            </a:r>
            <a:r>
              <a:rPr lang="pt-PT" sz="1200" dirty="0" smtClean="0"/>
              <a:t>/</a:t>
            </a:r>
            <a:r>
              <a:rPr lang="pt-PT" sz="1200" dirty="0" err="1" smtClean="0"/>
              <a:t>year</a:t>
            </a:r>
            <a:r>
              <a:rPr lang="pt-PT" sz="1200" dirty="0" smtClean="0"/>
              <a:t> per </a:t>
            </a:r>
            <a:r>
              <a:rPr lang="pt-PT" sz="1200" dirty="0" err="1" smtClean="0"/>
              <a:t>European</a:t>
            </a:r>
            <a:r>
              <a:rPr lang="pt-PT" sz="1200" dirty="0" smtClean="0"/>
              <a:t> </a:t>
            </a:r>
            <a:r>
              <a:rPr lang="pt-PT" sz="1200" dirty="0" err="1" smtClean="0"/>
              <a:t>citizen</a:t>
            </a:r>
            <a:r>
              <a:rPr lang="pt-PT" sz="1200" dirty="0" smtClean="0"/>
              <a:t> - </a:t>
            </a:r>
            <a:r>
              <a:rPr lang="en-US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741.4 million citizens</a:t>
            </a:r>
            <a:r>
              <a:rPr lang="en-US" sz="1200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in 2016</a:t>
            </a:r>
            <a:r>
              <a:rPr lang="pt-PT" sz="1200" dirty="0" smtClean="0"/>
              <a:t>): </a:t>
            </a:r>
            <a:r>
              <a:rPr lang="pt-PT" sz="1200" dirty="0" err="1" smtClean="0"/>
              <a:t>Each</a:t>
            </a:r>
            <a:r>
              <a:rPr lang="pt-PT" sz="1200" dirty="0" smtClean="0"/>
              <a:t> </a:t>
            </a:r>
            <a:r>
              <a:rPr lang="pt-PT" sz="1200" dirty="0" err="1" smtClean="0"/>
              <a:t>Member</a:t>
            </a:r>
            <a:r>
              <a:rPr lang="pt-PT" sz="1200" dirty="0" smtClean="0"/>
              <a:t> </a:t>
            </a:r>
            <a:r>
              <a:rPr lang="pt-PT" sz="1200" dirty="0" err="1" smtClean="0"/>
              <a:t>State</a:t>
            </a:r>
            <a:r>
              <a:rPr lang="pt-PT" sz="1200" dirty="0" smtClean="0"/>
              <a:t> </a:t>
            </a:r>
            <a:r>
              <a:rPr lang="pt-PT" sz="1200" dirty="0" err="1" smtClean="0"/>
              <a:t>contributes</a:t>
            </a:r>
            <a:r>
              <a:rPr lang="pt-PT" sz="1200" dirty="0" smtClean="0"/>
              <a:t> </a:t>
            </a:r>
            <a:r>
              <a:rPr lang="pt-PT" sz="1200" dirty="0" err="1" smtClean="0"/>
              <a:t>in</a:t>
            </a:r>
            <a:r>
              <a:rPr lang="pt-PT" sz="1200" dirty="0" smtClean="0"/>
              <a:t> </a:t>
            </a:r>
            <a:r>
              <a:rPr lang="pt-PT" sz="1200" dirty="0" err="1" smtClean="0"/>
              <a:t>proportion</a:t>
            </a:r>
            <a:r>
              <a:rPr lang="pt-PT" sz="1200" dirty="0" smtClean="0"/>
              <a:t> to </a:t>
            </a:r>
            <a:r>
              <a:rPr lang="pt-PT" sz="1200" dirty="0" err="1" smtClean="0"/>
              <a:t>its</a:t>
            </a:r>
            <a:r>
              <a:rPr lang="pt-PT" sz="1200" dirty="0" smtClean="0"/>
              <a:t> Net </a:t>
            </a:r>
            <a:r>
              <a:rPr lang="pt-PT" sz="1200" dirty="0" err="1" smtClean="0"/>
              <a:t>National</a:t>
            </a:r>
            <a:r>
              <a:rPr lang="pt-PT" sz="1200" dirty="0" smtClean="0"/>
              <a:t> </a:t>
            </a:r>
            <a:r>
              <a:rPr lang="pt-PT" sz="1200" dirty="0" err="1" smtClean="0"/>
              <a:t>Income</a:t>
            </a:r>
            <a:endParaRPr lang="pt-PT" sz="1200" dirty="0" smtClean="0"/>
          </a:p>
          <a:p>
            <a:pPr marL="85725"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Member States: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Austria,</a:t>
            </a:r>
            <a:r>
              <a:rPr lang="en-GB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Belgium, Bulgaria, the Czech Republic, Denmark, Finland, France, Germany, Greece, Hungary, </a:t>
            </a:r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Israel, Italy, the </a:t>
            </a:r>
            <a:r>
              <a:rPr lang="en-GB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Netherlands, Norway, Poland, </a:t>
            </a:r>
            <a:r>
              <a:rPr lang="en-GB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Portugal</a:t>
            </a:r>
            <a:r>
              <a:rPr lang="en-GB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, Romania, Slovakia, Spain, Sweden, Switzerland and the </a:t>
            </a:r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United Kingdom;</a:t>
            </a:r>
            <a:r>
              <a:rPr lang="en-GB" sz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Associate Member States:  </a:t>
            </a:r>
            <a:r>
              <a:rPr lang="en-GB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Cyprus, India, Pakistan, Serbia, Slovenia, Turkey, Ukraine;</a:t>
            </a:r>
            <a:r>
              <a:rPr lang="en-GB" sz="120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Observers: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Japan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Russian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Federation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 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United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States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of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America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European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Union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JINR, </a:t>
            </a:r>
            <a:r>
              <a:rPr lang="pt-PT" sz="1200" kern="1200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and</a:t>
            </a:r>
            <a:r>
              <a:rPr lang="pt-PT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UNESCO</a:t>
            </a:r>
            <a:endParaRPr lang="en-GB" sz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1793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899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281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730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410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177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001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078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905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1384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780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07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5727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149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038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211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5318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627563" y="6248400"/>
            <a:ext cx="43370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3914775" y="6248400"/>
            <a:ext cx="585788" cy="457200"/>
          </a:xfrm>
        </p:spPr>
        <p:txBody>
          <a:bodyPr/>
          <a:lstStyle>
            <a:lvl1pPr>
              <a:defRPr smtClean="0"/>
            </a:lvl1pPr>
          </a:lstStyle>
          <a:p>
            <a:fld id="{1C21BB1A-18C1-234E-9C06-6128740F453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3394075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66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27563" y="6248400"/>
            <a:ext cx="433705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914775" y="6248400"/>
            <a:ext cx="585788" cy="457200"/>
          </a:xfrm>
        </p:spPr>
        <p:txBody>
          <a:bodyPr/>
          <a:lstStyle>
            <a:lvl1pPr>
              <a:defRPr smtClean="0"/>
            </a:lvl1pPr>
          </a:lstStyle>
          <a:p>
            <a:fld id="{A8729278-6155-9842-BD94-C7CBB2934D0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3394075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D2692-109B-1445-B401-5C55056999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89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83E99-D7FB-ED41-84B5-51E22A653A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858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285F2-EEB6-744E-9966-74EB891EDD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1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5C512-E808-134B-87F5-F04F831D1B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7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75168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AE267-D7D0-514B-A2F7-CB24CDFDF2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68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7F"/>
                </a:solidFill>
              </a:defRPr>
            </a:lvl1pPr>
          </a:lstStyle>
          <a:p>
            <a:fld id="{9250E78B-00A3-C741-9607-541C13C490FE}" type="slidenum">
              <a:rPr lang="en-US" smtClean="0"/>
              <a:pPr/>
              <a:t>‹#›</a:t>
            </a:fld>
            <a:r>
              <a:rPr lang="mr-IN" dirty="0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0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007F"/>
                </a:solidFill>
              </a:defRPr>
            </a:lvl1pPr>
          </a:lstStyle>
          <a:p>
            <a:fld id="{A17711DE-2291-7B45-BD82-8AC9AB65BEEE}" type="slidenum">
              <a:rPr lang="en-US" smtClean="0"/>
              <a:pPr/>
              <a:t>‹#›</a:t>
            </a:fld>
            <a:r>
              <a:rPr lang="mr-IN" dirty="0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138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D8633-88F9-EF4C-900F-C17F375E3B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56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pt-P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987E6-F7C5-0345-8688-CD9FBE2A4C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36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9A4329-B04B-DA4B-9CC2-F2D647E88A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E0E75-3F46-DB49-BDB6-A189F6C62B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749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313"/>
            <a:ext cx="7772400" cy="1470183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46"/>
            <a:ext cx="6400800" cy="1753077"/>
          </a:xfrm>
          <a:prstGeom prst="rect">
            <a:avLst/>
          </a:prstGeom>
        </p:spPr>
        <p:txBody>
          <a:bodyPr vert="horz" lIns="82296" tIns="41148" rIns="82296" bIns="41148"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4158222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485406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  <a:prstGeom prst="rect">
            <a:avLst/>
          </a:prstGeom>
        </p:spPr>
        <p:txBody>
          <a:bodyPr vert="horz" lIns="82296" tIns="41148" rIns="82296" bIns="41148"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  <a:prstGeom prst="rect">
            <a:avLst/>
          </a:prstGeom>
        </p:spPr>
        <p:txBody>
          <a:bodyPr vert="horz" lIns="82296" tIns="41148" rIns="82296" bIns="41148"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893686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36491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46220" cy="4526280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600200"/>
            <a:ext cx="4046220" cy="4526280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6869103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78"/>
            <a:ext cx="4040505" cy="640080"/>
          </a:xfrm>
          <a:prstGeom prst="rect">
            <a:avLst/>
          </a:prstGeom>
        </p:spPr>
        <p:txBody>
          <a:bodyPr vert="horz" lIns="82296" tIns="41148" rIns="82296" bIns="41148"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558"/>
            <a:ext cx="4040505" cy="3951923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90" y="1534478"/>
            <a:ext cx="4041933" cy="640080"/>
          </a:xfrm>
          <a:prstGeom prst="rect">
            <a:avLst/>
          </a:prstGeom>
        </p:spPr>
        <p:txBody>
          <a:bodyPr vert="horz" lIns="82296" tIns="41148" rIns="82296" bIns="41148"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90" y="2174558"/>
            <a:ext cx="4041933" cy="3951923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7709878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8105564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9054305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938"/>
            <a:ext cx="3008948" cy="1161573"/>
          </a:xfrm>
          <a:prstGeom prst="rect">
            <a:avLst/>
          </a:prstGeom>
        </p:spPr>
        <p:txBody>
          <a:bodyPr vert="horz" lIns="82296" tIns="41148" rIns="82296" bIns="41148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  <a:prstGeom prst="rect">
            <a:avLst/>
          </a:prstGeom>
        </p:spPr>
        <p:txBody>
          <a:bodyPr vert="horz" lIns="82296" tIns="41148" rIns="82296" bIns="41148"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70"/>
            <a:ext cx="3008948" cy="4692015"/>
          </a:xfrm>
          <a:prstGeom prst="rect">
            <a:avLst/>
          </a:prstGeom>
        </p:spPr>
        <p:txBody>
          <a:bodyPr vert="horz" lIns="82296" tIns="41148" rIns="82296" bIns="41148"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7621119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  <a:prstGeom prst="rect">
            <a:avLst/>
          </a:prstGeom>
        </p:spPr>
        <p:txBody>
          <a:bodyPr vert="horz" lIns="82296" tIns="41148" rIns="82296" bIns="41148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  <a:prstGeom prst="rect">
            <a:avLst/>
          </a:prstGeom>
        </p:spPr>
        <p:txBody>
          <a:bodyPr vert="horz" lIns="82296" tIns="41148" rIns="82296" bIns="41148"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pt-PT" noProof="0" smtClean="0">
              <a:sym typeface="Copperplat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  <a:prstGeom prst="rect">
            <a:avLst/>
          </a:prstGeom>
        </p:spPr>
        <p:txBody>
          <a:bodyPr vert="horz" lIns="82296" tIns="41148" rIns="82296" bIns="41148"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1620577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 lIns="82296" tIns="41148" rIns="82296" bIns="4114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4859371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320"/>
            <a:ext cx="2057400" cy="5852160"/>
          </a:xfrm>
          <a:prstGeom prst="rect">
            <a:avLst/>
          </a:prstGeom>
        </p:spPr>
        <p:txBody>
          <a:bodyPr vert="eaVert" lIns="82296" tIns="41148" rIns="82296" bIns="41148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320"/>
            <a:ext cx="6035040" cy="5852160"/>
          </a:xfrm>
          <a:prstGeom prst="rect">
            <a:avLst/>
          </a:prstGeom>
        </p:spPr>
        <p:txBody>
          <a:bodyPr vert="eaVert" lIns="82296" tIns="41148" rIns="82296" bIns="4114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2236071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320"/>
            <a:ext cx="8229600" cy="5852160"/>
          </a:xfrm>
          <a:prstGeom prst="rect">
            <a:avLst/>
          </a:prstGeom>
        </p:spPr>
        <p:txBody>
          <a:bodyPr vert="horz" lIns="82296" tIns="41148" rIns="82296" bIns="4114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558888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396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28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533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358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F264C-A9A6-8048-9D9D-5FA56B4F8839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563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72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92"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Ricardo Gonçalo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smtClean="0">
                <a:solidFill>
                  <a:srgbClr val="FFFFFF"/>
                </a:solidFill>
              </a:rPr>
              <a:t>Fisica Fora da Academia - 16/3/2018</a:t>
            </a:r>
            <a:endParaRPr lang="pt-PT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 b="1">
                <a:solidFill>
                  <a:srgbClr val="00007F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F87A7F51-0A8B-CB45-98EE-3FD2A535CF00}" type="slidenum">
              <a:rPr lang="en-US" smtClean="0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mr-IN" dirty="0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687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22041"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6pPr>
      <a:lvl7pPr marL="844083"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7pPr>
      <a:lvl8pPr marL="1266124"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8pPr>
      <a:lvl9pPr marL="1688165"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  <a:ea typeface="ＭＳ Ｐゴシック" charset="-128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  <a:ea typeface="ＭＳ Ｐゴシック" charset="-128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  <a:ea typeface="ＭＳ Ｐゴシック" charset="-128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ＭＳ Ｐゴシック" charset="-128"/>
        </a:defRPr>
      </a:lvl5pPr>
      <a:lvl6pPr marL="2321227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ＭＳ Ｐゴシック" charset="-128"/>
        </a:defRPr>
      </a:lvl6pPr>
      <a:lvl7pPr marL="2743269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ＭＳ Ｐゴシック" charset="-128"/>
        </a:defRPr>
      </a:lvl7pPr>
      <a:lvl8pPr marL="3165310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ＭＳ Ｐゴシック" charset="-128"/>
        </a:defRPr>
      </a:lvl8pPr>
      <a:lvl9pPr marL="3587351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pt-PT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0" y="-11430"/>
            <a:ext cx="9189720" cy="754380"/>
          </a:xfrm>
          <a:prstGeom prst="rect">
            <a:avLst/>
          </a:prstGeom>
          <a:solidFill>
            <a:schemeClr val="accent1">
              <a:alpha val="66666"/>
            </a:schemeClr>
          </a:solidFill>
          <a:ln w="25400">
            <a:noFill/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t-PT">
              <a:solidFill>
                <a:srgbClr val="000000"/>
              </a:solidFill>
              <a:latin typeface="Verdana" charset="0"/>
              <a:ea typeface="ヒラギノ角ゴ Pro W3" charset="0"/>
              <a:cs typeface="ヒラギノ角ゴ Pro W3" charset="0"/>
              <a:sym typeface="Verdana" charset="0"/>
            </a:endParaRPr>
          </a:p>
        </p:txBody>
      </p:sp>
      <p:sp>
        <p:nvSpPr>
          <p:cNvPr id="4098" name="Rectangle 2"/>
          <p:cNvSpPr>
            <a:spLocks/>
          </p:cNvSpPr>
          <p:nvPr/>
        </p:nvSpPr>
        <p:spPr bwMode="auto">
          <a:xfrm>
            <a:off x="3370220" y="154277"/>
            <a:ext cx="23935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>
                <a:solidFill>
                  <a:srgbClr val="FCFE17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rPr>
              <a:t>PARTÍCULAS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</p:sldLayoutIdLst>
  <p:transition xmlns:p14="http://schemas.microsoft.com/office/powerpoint/2010/main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+mj-lt"/>
          <a:ea typeface="+mj-ea"/>
          <a:cs typeface="+mj-cs"/>
          <a:sym typeface="Copperplat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5pPr>
      <a:lvl6pPr marL="411480" algn="l" rtl="0" fontAlgn="base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6pPr>
      <a:lvl7pPr marL="822960" algn="l" rtl="0" fontAlgn="base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7pPr>
      <a:lvl8pPr marL="1234440" algn="l" rtl="0" fontAlgn="base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8pPr>
      <a:lvl9pPr marL="1645920" algn="l" rtl="0" fontAlgn="base">
        <a:spcBef>
          <a:spcPct val="0"/>
        </a:spcBef>
        <a:spcAft>
          <a:spcPct val="0"/>
        </a:spcAft>
        <a:defRPr sz="5600">
          <a:solidFill>
            <a:srgbClr val="2A2922"/>
          </a:solidFill>
          <a:latin typeface="Copperplate Light" charset="0"/>
          <a:ea typeface="ヒラギノ角ゴ Pro W3" charset="-128"/>
          <a:cs typeface="ヒラギノ角ゴ Pro W3" charset="-128"/>
          <a:sym typeface="Copperplate Light" charset="0"/>
        </a:defRPr>
      </a:lvl9pPr>
    </p:titleStyle>
    <p:bodyStyle>
      <a:lvl1pPr marL="342900" indent="-342900" algn="l" rtl="0" eaLnBrk="0" fontAlgn="base" hangingPunct="0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1pPr>
      <a:lvl2pPr marL="651510" indent="-342900" algn="l" rtl="0" eaLnBrk="0" fontAlgn="base" hangingPunct="0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2pPr>
      <a:lvl3pPr marL="960120" indent="-342900" algn="l" rtl="0" eaLnBrk="0" fontAlgn="base" hangingPunct="0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3pPr>
      <a:lvl4pPr marL="1268730" indent="-342900" algn="l" rtl="0" eaLnBrk="0" fontAlgn="base" hangingPunct="0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4pPr>
      <a:lvl5pPr marL="1577340" indent="-342900" algn="l" rtl="0" eaLnBrk="0" fontAlgn="base" hangingPunct="0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5pPr>
      <a:lvl6pPr marL="1988820" indent="-342900" algn="l" rtl="0" fontAlgn="base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6pPr>
      <a:lvl7pPr marL="2400300" indent="-342900" algn="l" rtl="0" fontAlgn="base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7pPr>
      <a:lvl8pPr marL="2811780" indent="-342900" algn="l" rtl="0" fontAlgn="base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8pPr>
      <a:lvl9pPr marL="3223260" indent="-342900" algn="l" rtl="0" fontAlgn="base">
        <a:spcBef>
          <a:spcPts val="3510"/>
        </a:spcBef>
        <a:spcAft>
          <a:spcPct val="0"/>
        </a:spcAft>
        <a:buSzPct val="93000"/>
        <a:buChar char="•"/>
        <a:defRPr sz="2500">
          <a:solidFill>
            <a:srgbClr val="2A2922"/>
          </a:solidFill>
          <a:latin typeface="+mn-lt"/>
          <a:ea typeface="+mn-ea"/>
          <a:cs typeface="+mn-cs"/>
          <a:sym typeface="Copperplate" charset="0"/>
        </a:defRPr>
      </a:lvl9pPr>
    </p:bodyStyle>
    <p:otherStyle>
      <a:defPPr>
        <a:defRPr lang="pt-PT"/>
      </a:defPPr>
      <a:lvl1pPr marL="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g"/><Relationship Id="rId1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7" Type="http://schemas.openxmlformats.org/officeDocument/2006/relationships/image" Target="../media/image12.jpg"/><Relationship Id="rId8" Type="http://schemas.openxmlformats.org/officeDocument/2006/relationships/image" Target="../media/image46.jpg"/><Relationship Id="rId9" Type="http://schemas.openxmlformats.org/officeDocument/2006/relationships/image" Target="../media/image47.jpg"/><Relationship Id="rId10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microsoft.com/office/2007/relationships/hdphoto" Target="../media/hdphoto4.wdp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gif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jp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2.wdp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gif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27" y="1498007"/>
            <a:ext cx="2891080" cy="2312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75" b="95694" l="32305" r="69258">
                        <a14:foregroundMark x1="47422" y1="47569" x2="46719" y2="61389"/>
                        <a14:foregroundMark x1="41289" y1="59514" x2="40938" y2="56806"/>
                        <a14:backgroundMark x1="47422" y1="90278" x2="53398" y2="90903"/>
                        <a14:backgroundMark x1="57188" y1="87986" x2="59180" y2="89583"/>
                      </a14:backgroundRemoval>
                    </a14:imgEffect>
                  </a14:imgLayer>
                </a14:imgProps>
              </a:ext>
            </a:extLst>
          </a:blip>
          <a:srcRect l="31928" t="33487" r="29109"/>
          <a:stretch/>
        </p:blipFill>
        <p:spPr>
          <a:xfrm>
            <a:off x="1044245" y="3150639"/>
            <a:ext cx="3562758" cy="34211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" y="6212044"/>
            <a:ext cx="9131427" cy="689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927" y="18327"/>
            <a:ext cx="8512974" cy="1356559"/>
          </a:xfrm>
          <a:effectLst/>
        </p:spPr>
        <p:txBody>
          <a:bodyPr>
            <a:noAutofit/>
          </a:bodyPr>
          <a:lstStyle/>
          <a:p>
            <a:r>
              <a:rPr lang="pt-PT" sz="6600" b="1" dirty="0" smtClean="0">
                <a:solidFill>
                  <a:srgbClr val="000000"/>
                </a:solidFill>
              </a:rPr>
              <a:t>O bosão </a:t>
            </a:r>
            <a:r>
              <a:rPr lang="pt-PT" sz="6600" b="1" dirty="0">
                <a:solidFill>
                  <a:srgbClr val="000000"/>
                </a:solidFill>
              </a:rPr>
              <a:t>de </a:t>
            </a:r>
            <a:r>
              <a:rPr lang="pt-PT" sz="6600" b="1" dirty="0" err="1" smtClean="0">
                <a:solidFill>
                  <a:srgbClr val="000000"/>
                </a:solidFill>
              </a:rPr>
              <a:t>Higgs</a:t>
            </a:r>
            <a:r>
              <a:rPr lang="pt-PT" sz="6600" b="1" dirty="0" smtClean="0">
                <a:solidFill>
                  <a:srgbClr val="000000"/>
                </a:solidFill>
              </a:rPr>
              <a:t> e eu</a:t>
            </a:r>
            <a:endParaRPr lang="en-US" sz="8000" b="1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Modelos-Barras-FUNDOS-v04_3logos-FEE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82" y="6212046"/>
            <a:ext cx="3992302" cy="617699"/>
          </a:xfrm>
          <a:prstGeom prst="rect">
            <a:avLst/>
          </a:prstGeom>
        </p:spPr>
      </p:pic>
      <p:pic>
        <p:nvPicPr>
          <p:cNvPr id="5" name="Picture 4" descr="LIP-black-3100x21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9" y="6251038"/>
            <a:ext cx="903146" cy="611808"/>
          </a:xfrm>
          <a:prstGeom prst="rect">
            <a:avLst/>
          </a:prstGeom>
        </p:spPr>
      </p:pic>
      <p:pic>
        <p:nvPicPr>
          <p:cNvPr id="6" name="Picture 5" descr="FCT_log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28" y="6375247"/>
            <a:ext cx="944810" cy="374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245" y="6192181"/>
            <a:ext cx="1387526" cy="727255"/>
          </a:xfrm>
          <a:prstGeom prst="rect">
            <a:avLst/>
          </a:prstGeom>
        </p:spPr>
      </p:pic>
      <p:pic>
        <p:nvPicPr>
          <p:cNvPr id="7" name="Picture 6" descr="logo_CIenciaViva_201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751" y="6330894"/>
            <a:ext cx="1191285" cy="498851"/>
          </a:xfrm>
          <a:prstGeom prst="rect">
            <a:avLst/>
          </a:prstGeom>
        </p:spPr>
      </p:pic>
      <p:pic>
        <p:nvPicPr>
          <p:cNvPr id="14" name="Picture 13" descr="SPFdp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83" y="6301268"/>
            <a:ext cx="1354185" cy="561578"/>
          </a:xfrm>
          <a:prstGeom prst="rect">
            <a:avLst/>
          </a:prstGeom>
        </p:spPr>
      </p:pic>
      <p:pic>
        <p:nvPicPr>
          <p:cNvPr id="10" name="Picture 9" descr="IMG_3575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26" y="1374886"/>
            <a:ext cx="3612971" cy="48172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39186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/>
              <a:t>Ricardo Gonçalo </a:t>
            </a:r>
            <a:r>
              <a:rPr lang="mr-IN" sz="3600" dirty="0" smtClean="0"/>
              <a:t>–</a:t>
            </a:r>
            <a:r>
              <a:rPr lang="pt-PT" sz="3600" dirty="0" smtClean="0"/>
              <a:t> F</a:t>
            </a:r>
            <a:r>
              <a:rPr lang="pt-PT" sz="3600" dirty="0" smtClean="0"/>
              <a:t>ís</a:t>
            </a:r>
            <a:r>
              <a:rPr lang="pt-PT" sz="3600" dirty="0" smtClean="0">
                <a:solidFill>
                  <a:schemeClr val="bg1"/>
                </a:solidFill>
              </a:rPr>
              <a:t>ica Fora da Academ</a:t>
            </a:r>
            <a:r>
              <a:rPr lang="pt-PT" sz="3600" dirty="0" smtClean="0"/>
              <a:t>ia</a:t>
            </a:r>
            <a:endParaRPr lang="pt-PT" sz="3600" dirty="0"/>
          </a:p>
        </p:txBody>
      </p:sp>
    </p:spTree>
    <p:extLst>
      <p:ext uri="{BB962C8B-B14F-4D97-AF65-F5344CB8AC3E}">
        <p14:creationId xmlns:p14="http://schemas.microsoft.com/office/powerpoint/2010/main" val="8940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5536" y="179598"/>
            <a:ext cx="8553003" cy="4386257"/>
            <a:chOff x="395536" y="179598"/>
            <a:chExt cx="8553003" cy="4386257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712539" y="4227301"/>
              <a:ext cx="840661" cy="338554"/>
            </a:xfrm>
            <a:prstGeom prst="rect">
              <a:avLst/>
            </a:prstGeom>
            <a:solidFill>
              <a:srgbClr val="FF0000"/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</a:rPr>
                <a:t>CERN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36" y="179598"/>
              <a:ext cx="2880320" cy="2160240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 smtClean="0"/>
                <a:t>Design (p-p </a:t>
              </a:r>
              <a:r>
                <a:rPr lang="pt-PT" sz="1600" dirty="0" err="1" smtClean="0"/>
                <a:t>run</a:t>
              </a:r>
              <a:r>
                <a:rPr lang="pt-PT" sz="1600" dirty="0" smtClean="0"/>
                <a:t>):</a:t>
              </a:r>
            </a:p>
            <a:p>
              <a:r>
                <a:rPr lang="pt-PT" sz="1600" dirty="0" smtClean="0"/>
                <a:t>√s = 14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(design)</a:t>
              </a:r>
            </a:p>
            <a:p>
              <a:r>
                <a:rPr lang="pt-PT" sz="1600" dirty="0" err="1" smtClean="0"/>
                <a:t>N</a:t>
              </a:r>
              <a:r>
                <a:rPr lang="pt-PT" sz="1600" baseline="-25000" dirty="0" err="1" smtClean="0"/>
                <a:t>p</a:t>
              </a:r>
              <a:r>
                <a:rPr lang="pt-PT" sz="1600" dirty="0" smtClean="0"/>
                <a:t> = 1.2 x 10</a:t>
              </a:r>
              <a:r>
                <a:rPr lang="pt-PT" sz="1600" baseline="30000" dirty="0" smtClean="0"/>
                <a:t>11 </a:t>
              </a:r>
              <a:r>
                <a:rPr lang="pt-PT" sz="1600" dirty="0" smtClean="0"/>
                <a:t>p/</a:t>
              </a:r>
              <a:r>
                <a:rPr lang="pt-PT" sz="1600" dirty="0" err="1" smtClean="0"/>
                <a:t>bunch</a:t>
              </a:r>
              <a:endParaRPr lang="pt-PT" sz="1600" dirty="0" smtClean="0"/>
            </a:p>
            <a:p>
              <a:r>
                <a:rPr lang="pt-PT" sz="1600" dirty="0" smtClean="0"/>
                <a:t>2780 </a:t>
              </a:r>
              <a:r>
                <a:rPr lang="pt-PT" sz="1600" dirty="0" err="1" smtClean="0"/>
                <a:t>bunches</a:t>
              </a:r>
              <a:endParaRPr lang="pt-PT" sz="1600" dirty="0" smtClean="0"/>
            </a:p>
            <a:p>
              <a:r>
                <a:rPr lang="pt-PT" sz="1600" dirty="0" err="1" smtClean="0"/>
                <a:t>Peak</a:t>
              </a:r>
              <a:r>
                <a:rPr lang="pt-PT" sz="1600" dirty="0" smtClean="0"/>
                <a:t> L = 1 x 10</a:t>
              </a:r>
              <a:r>
                <a:rPr lang="pt-PT" sz="1600" baseline="30000" dirty="0" smtClean="0"/>
                <a:t>34</a:t>
              </a:r>
              <a:r>
                <a:rPr lang="pt-PT" sz="1600" dirty="0" smtClean="0"/>
                <a:t> cm</a:t>
              </a:r>
              <a:r>
                <a:rPr lang="pt-PT" sz="1600" baseline="30000" dirty="0" smtClean="0"/>
                <a:t>-2</a:t>
              </a:r>
              <a:r>
                <a:rPr lang="pt-PT" sz="1600" dirty="0" smtClean="0"/>
                <a:t>s</a:t>
              </a:r>
              <a:r>
                <a:rPr lang="pt-PT" sz="1600" baseline="30000" dirty="0" smtClean="0"/>
                <a:t>-1</a:t>
              </a:r>
              <a:r>
                <a:rPr lang="pt-PT" sz="1600" dirty="0" smtClean="0"/>
                <a:t> (design)</a:t>
              </a:r>
              <a:endParaRPr lang="pt-PT" sz="1600" baseline="30000" dirty="0" smtClean="0"/>
            </a:p>
            <a:p>
              <a:r>
                <a:rPr lang="pt-PT" sz="1600" dirty="0" smtClean="0"/>
                <a:t>β* = 55 cm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1: 2009 – 2013 √s = 7/8 </a:t>
              </a:r>
              <a:r>
                <a:rPr lang="pt-PT" sz="1600" dirty="0" err="1" smtClean="0"/>
                <a:t>TeV</a:t>
              </a:r>
              <a:r>
                <a:rPr lang="pt-PT" sz="1600" dirty="0" smtClean="0"/>
                <a:t> </a:t>
              </a:r>
            </a:p>
            <a:p>
              <a:r>
                <a:rPr lang="pt-PT" sz="1600" dirty="0" err="1" smtClean="0"/>
                <a:t>Run</a:t>
              </a:r>
              <a:r>
                <a:rPr lang="pt-PT" sz="1600" dirty="0" smtClean="0"/>
                <a:t> 2: 2015 – 2018 √s = 13 </a:t>
              </a:r>
              <a:r>
                <a:rPr lang="pt-PT" sz="1600" dirty="0" err="1" smtClean="0"/>
                <a:t>TeV</a:t>
              </a:r>
              <a:endParaRPr lang="pt-PT" sz="1600" dirty="0" smtClean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rgbClr val="000000"/>
                  </a:solidFill>
                </a:rPr>
                <a:t>Monte </a:t>
              </a:r>
              <a:r>
                <a:rPr lang="en-US" sz="1600" b="1" dirty="0" err="1" smtClean="0">
                  <a:solidFill>
                    <a:srgbClr val="000000"/>
                  </a:solidFill>
                </a:rPr>
                <a:t>Branco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DDDDDD"/>
                  </a:solidFill>
                </a:rPr>
                <a:t>ATLAS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V="1">
              <a:off x="6132870" y="3270250"/>
              <a:ext cx="1233130" cy="9570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10</a:t>
            </a:fld>
            <a:endParaRPr lang="pt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21"/>
    </mc:Choice>
    <mc:Fallback xmlns="">
      <p:transition xmlns:p14="http://schemas.microsoft.com/office/powerpoint/2010/main" spd="slow" advTm="4102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Fisica Fora da Academia - 16/3/2018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1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29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A </a:t>
            </a:r>
            <a:r>
              <a:rPr lang="en-US" dirty="0" err="1" smtClean="0">
                <a:solidFill>
                  <a:schemeClr val="tx1"/>
                </a:solidFill>
                <a:latin typeface="Arial"/>
                <a:cs typeface="Arial"/>
              </a:rPr>
              <a:t>Colaboração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 ATLAS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Picture 2" descr="1208180_01-A4-at-144-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451"/>
            <a:ext cx="9144000" cy="6103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4260" y="1055665"/>
            <a:ext cx="2439740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3000 </a:t>
            </a:r>
            <a:r>
              <a:rPr lang="en-US" sz="2000" dirty="0" err="1" smtClean="0">
                <a:solidFill>
                  <a:schemeClr val="bg2"/>
                </a:solidFill>
                <a:latin typeface="Arial"/>
                <a:cs typeface="Arial"/>
              </a:rPr>
              <a:t>cientistas</a:t>
            </a:r>
            <a:endParaRPr lang="en-US" sz="2000" dirty="0" smtClean="0">
              <a:solidFill>
                <a:schemeClr val="bg2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33 </a:t>
            </a:r>
            <a:r>
              <a:rPr lang="en-US" sz="2000" dirty="0" err="1" smtClean="0">
                <a:solidFill>
                  <a:schemeClr val="bg2"/>
                </a:solidFill>
                <a:latin typeface="Arial"/>
                <a:cs typeface="Arial"/>
              </a:rPr>
              <a:t>países</a:t>
            </a:r>
            <a:endParaRPr lang="en-US" sz="2000" dirty="0" smtClean="0">
              <a:solidFill>
                <a:schemeClr val="bg2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177 </a:t>
            </a:r>
            <a:r>
              <a:rPr lang="en-US" sz="2000" dirty="0" err="1" smtClean="0">
                <a:solidFill>
                  <a:schemeClr val="bg2"/>
                </a:solidFill>
                <a:latin typeface="Arial"/>
                <a:cs typeface="Arial"/>
              </a:rPr>
              <a:t>institutos</a:t>
            </a:r>
            <a:endParaRPr lang="en-US" sz="2000" dirty="0" smtClean="0">
              <a:solidFill>
                <a:schemeClr val="bg2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E o </a:t>
            </a:r>
            <a:r>
              <a:rPr lang="en-US" sz="2000" dirty="0" err="1" smtClean="0">
                <a:solidFill>
                  <a:schemeClr val="bg2"/>
                </a:solidFill>
                <a:latin typeface="Arial"/>
                <a:cs typeface="Arial"/>
              </a:rPr>
              <a:t>mesmo</a:t>
            </a:r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  <a:latin typeface="Arial"/>
                <a:cs typeface="Arial"/>
              </a:rPr>
              <a:t>na</a:t>
            </a:r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chemeClr val="bg2"/>
                </a:solidFill>
                <a:latin typeface="Arial"/>
                <a:cs typeface="Arial"/>
              </a:rPr>
              <a:t>experiência</a:t>
            </a:r>
            <a:r>
              <a:rPr lang="en-US" sz="2000" dirty="0" smtClean="0">
                <a:solidFill>
                  <a:schemeClr val="bg2"/>
                </a:solidFill>
                <a:latin typeface="Arial"/>
                <a:cs typeface="Arial"/>
              </a:rPr>
              <a:t> CMS e etc…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  <a:latin typeface="Arial"/>
                <a:cs typeface="Arial"/>
              </a:rPr>
              <a:t>Ricardo Gonçalo</a:t>
            </a:r>
            <a:endParaRPr lang="en-US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2"/>
                </a:solidFill>
                <a:latin typeface="Arial"/>
                <a:cs typeface="Arial"/>
              </a:rPr>
              <a:t>Fisica Fora da Academia - 16/3/2018</a:t>
            </a:r>
            <a:endParaRPr lang="en-US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schemeClr val="bg2"/>
                </a:solidFill>
                <a:latin typeface="Arial"/>
                <a:cs typeface="Arial"/>
              </a:rPr>
              <a:t>12</a:t>
            </a:fld>
            <a:endParaRPr lang="en-US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164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6" descr="ATLAS_black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 bwMode="auto">
          <a:xfrm>
            <a:off x="-154438" y="905146"/>
            <a:ext cx="9371347" cy="507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20" name="Picture 19" descr="WinterGarden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83" y="2903206"/>
            <a:ext cx="2732893" cy="39547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IMG_31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8557"/>
            <a:ext cx="3637083" cy="4849444"/>
          </a:xfrm>
          <a:prstGeom prst="rect">
            <a:avLst/>
          </a:prstGeom>
        </p:spPr>
      </p:pic>
      <p:pic>
        <p:nvPicPr>
          <p:cNvPr id="17" name="Picture 16" descr="ATLASphoto_Ricardo-01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76" y="0"/>
            <a:ext cx="4572000" cy="3041904"/>
          </a:xfrm>
          <a:prstGeom prst="rect">
            <a:avLst/>
          </a:prstGeom>
        </p:spPr>
      </p:pic>
      <p:pic>
        <p:nvPicPr>
          <p:cNvPr id="19" name="Picture 18" descr="IMG_357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70" y="3226284"/>
            <a:ext cx="2754974" cy="3673299"/>
          </a:xfrm>
          <a:prstGeom prst="rect">
            <a:avLst/>
          </a:prstGeom>
        </p:spPr>
      </p:pic>
      <p:pic>
        <p:nvPicPr>
          <p:cNvPr id="22" name="Picture 21" descr="ClubLife1st_DSC_5346_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576" y="0"/>
            <a:ext cx="4833300" cy="3226284"/>
          </a:xfrm>
          <a:prstGeom prst="rect">
            <a:avLst/>
          </a:prstGeom>
        </p:spPr>
      </p:pic>
      <p:pic>
        <p:nvPicPr>
          <p:cNvPr id="23" name="Picture 22" descr="IMG_0014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11"/>
          <a:stretch/>
        </p:blipFill>
        <p:spPr>
          <a:xfrm>
            <a:off x="0" y="3020824"/>
            <a:ext cx="3637082" cy="3837175"/>
          </a:xfrm>
          <a:prstGeom prst="rect">
            <a:avLst/>
          </a:prstGeom>
        </p:spPr>
      </p:pic>
      <p:pic>
        <p:nvPicPr>
          <p:cNvPr id="21" name="Picture 20" descr="firstbeam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81264" cy="33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5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3760"/>
            <a:ext cx="9144000" cy="548259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5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8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20000"/>
                </a:solidFill>
              </a:rPr>
              <a:t>2012: </a:t>
            </a:r>
            <a:r>
              <a:rPr lang="en-US" dirty="0" err="1">
                <a:solidFill>
                  <a:srgbClr val="420000"/>
                </a:solidFill>
              </a:rPr>
              <a:t>Descoberta</a:t>
            </a:r>
            <a:r>
              <a:rPr lang="en-US" dirty="0">
                <a:solidFill>
                  <a:srgbClr val="420000"/>
                </a:solidFill>
              </a:rPr>
              <a:t> do </a:t>
            </a:r>
            <a:r>
              <a:rPr lang="en-US" dirty="0" err="1">
                <a:solidFill>
                  <a:srgbClr val="420000"/>
                </a:solidFill>
              </a:rPr>
              <a:t>bosão</a:t>
            </a:r>
            <a:r>
              <a:rPr lang="en-US" dirty="0">
                <a:solidFill>
                  <a:srgbClr val="420000"/>
                </a:solidFill>
              </a:rPr>
              <a:t> de Higgs: H-&gt;</a:t>
            </a:r>
            <a:r>
              <a:rPr lang="en-US" sz="4800" dirty="0" err="1" smtClean="0">
                <a:latin typeface="Times New Roman"/>
                <a:cs typeface="Times New Roman"/>
                <a:sym typeface="Wingdings"/>
              </a:rPr>
              <a:t>γγ</a:t>
            </a:r>
            <a:endParaRPr lang="pt-PT"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00" tIns="45704" rIns="91400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fld id="{72AC53DF-4216-466D-99A7-94400E6C2A25}" type="slidenum">
              <a:rPr lang="en-US" sz="1400">
                <a:solidFill>
                  <a:srgbClr val="000000"/>
                </a:solidFill>
                <a:latin typeface="Arial"/>
              </a:rPr>
              <a:pPr/>
              <a:t>15</a:t>
            </a:fld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2" descr="Hgg-ATLAS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4" y="748884"/>
            <a:ext cx="6299036" cy="610911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65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Ricardo Gonçalo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cs typeface="Arial"/>
              </a:rPr>
              <a:t>Fisica Fora da Academia - 16/3/2018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>
                <a:latin typeface="Arial"/>
                <a:cs typeface="Arial"/>
              </a:rPr>
              <a:t>16</a:t>
            </a:fld>
            <a:endParaRPr lang="en-US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224" y="0"/>
            <a:ext cx="3952861" cy="286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8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02" y="1316580"/>
            <a:ext cx="6350284" cy="3175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922" y="162600"/>
            <a:ext cx="6817360" cy="954099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Prémio Nobel 2013 para a descoberta do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Bosão</a:t>
            </a:r>
            <a:r>
              <a:rPr lang="pt-BR" sz="2800" dirty="0" smtClean="0">
                <a:solidFill>
                  <a:srgbClr val="000000"/>
                </a:solidFill>
                <a:latin typeface="Arial"/>
              </a:rPr>
              <a:t> de </a:t>
            </a:r>
            <a:r>
              <a:rPr lang="pt-BR" sz="2800" dirty="0" err="1" smtClean="0">
                <a:solidFill>
                  <a:srgbClr val="000000"/>
                </a:solidFill>
                <a:latin typeface="Arial"/>
              </a:rPr>
              <a:t>Higgs</a:t>
            </a:r>
            <a:endParaRPr lang="pt-BR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88" y="1406694"/>
            <a:ext cx="1369025" cy="213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chemeClr val="bg2"/>
                </a:solidFill>
                <a:latin typeface="Arial" charset="0"/>
              </a:rPr>
              <a:t>François </a:t>
            </a:r>
            <a:r>
              <a:rPr lang="pt-BR" b="1" dirty="0" err="1" smtClean="0">
                <a:solidFill>
                  <a:schemeClr val="bg2"/>
                </a:solidFill>
                <a:latin typeface="Arial" charset="0"/>
              </a:rPr>
              <a:t>Englert</a:t>
            </a:r>
            <a:r>
              <a:rPr lang="pt-BR" b="1" dirty="0" smtClean="0">
                <a:solidFill>
                  <a:schemeClr val="bg2"/>
                </a:solidFill>
                <a:latin typeface="Arial" charset="0"/>
              </a:rPr>
              <a:t>,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chemeClr val="bg2"/>
                </a:solidFill>
                <a:latin typeface="Arial" charset="0"/>
              </a:rPr>
              <a:t> Belga,</a:t>
            </a:r>
            <a:br>
              <a:rPr lang="pt-BR" b="1" dirty="0" smtClean="0">
                <a:solidFill>
                  <a:schemeClr val="bg2"/>
                </a:solidFill>
                <a:latin typeface="Arial" charset="0"/>
              </a:rPr>
            </a:br>
            <a:r>
              <a:rPr lang="pt-BR" b="1" dirty="0" smtClean="0">
                <a:solidFill>
                  <a:schemeClr val="bg2"/>
                </a:solidFill>
                <a:latin typeface="Arial" charset="0"/>
              </a:rPr>
              <a:t>nascido em 1932,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chemeClr val="bg2"/>
                </a:solidFill>
                <a:latin typeface="Arial" charset="0"/>
              </a:rPr>
              <a:t>U. Libre </a:t>
            </a:r>
          </a:p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chemeClr val="bg2"/>
                </a:solidFill>
                <a:latin typeface="Arial" charset="0"/>
              </a:rPr>
              <a:t>de </a:t>
            </a:r>
            <a:r>
              <a:rPr lang="pt-BR" b="1" dirty="0" err="1" smtClean="0">
                <a:solidFill>
                  <a:schemeClr val="bg2"/>
                </a:solidFill>
                <a:latin typeface="Arial" charset="0"/>
              </a:rPr>
              <a:t>Bruxelles</a:t>
            </a:r>
            <a:endParaRPr lang="pt-BR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52297" y="1406694"/>
            <a:ext cx="1408197" cy="213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Peter </a:t>
            </a:r>
            <a:r>
              <a:rPr lang="pt-BR" b="1" dirty="0" err="1" smtClean="0">
                <a:solidFill>
                  <a:srgbClr val="000000"/>
                </a:solidFill>
                <a:latin typeface="Arial" charset="0"/>
              </a:rPr>
              <a:t>Higgs</a:t>
            </a: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, 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Inglês,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nascido em 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1929,</a:t>
            </a: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Univ. </a:t>
            </a: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de</a:t>
            </a:r>
            <a:endParaRPr lang="pt-BR" b="1" dirty="0" smtClean="0">
              <a:solidFill>
                <a:srgbClr val="000000"/>
              </a:solidFill>
              <a:latin typeface="Arial" charset="0"/>
            </a:endParaRPr>
          </a:p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BR" b="1" dirty="0" smtClean="0">
                <a:solidFill>
                  <a:srgbClr val="000000"/>
                </a:solidFill>
                <a:latin typeface="Arial" charset="0"/>
              </a:rPr>
              <a:t>Edimburgo</a:t>
            </a:r>
            <a:endParaRPr lang="pt-BR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7376" y="4679261"/>
            <a:ext cx="6265534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"for the 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theoretical discovery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 of a mechanism that contributes to our understanding of the origin of mass of subatomic particles, and which recently was confirmed through the </a:t>
            </a:r>
            <a:r>
              <a:rPr lang="en-US" b="1" i="1" dirty="0">
                <a:solidFill>
                  <a:srgbClr val="FF0000"/>
                </a:solidFill>
                <a:latin typeface="Arial" charset="0"/>
              </a:rPr>
              <a:t>discovery of the predicted fundamental particle, by the ATLAS and CMS experiments at CERN's Large Hadron Collider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"</a:t>
            </a:r>
            <a:endParaRPr lang="pt-BR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6" b="99050" l="10000" r="90000">
                        <a14:backgroundMark x1="26583" y1="40024" x2="26167" y2="57245"/>
                      </a14:backgroundRemoval>
                    </a14:imgEffect>
                  </a14:imgLayer>
                </a14:imgProps>
              </a:ext>
            </a:extLst>
          </a:blip>
          <a:srcRect l="9000" r="25521"/>
          <a:stretch/>
        </p:blipFill>
        <p:spPr>
          <a:xfrm>
            <a:off x="32988" y="3946168"/>
            <a:ext cx="2610059" cy="27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1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0" y="1338261"/>
            <a:ext cx="9159119" cy="5075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O </a:t>
            </a:r>
            <a:r>
              <a:rPr lang="pt-PT" dirty="0"/>
              <a:t>m</a:t>
            </a:r>
            <a:r>
              <a:rPr lang="pt-PT" dirty="0" smtClean="0"/>
              <a:t>eu trabalho na experi</a:t>
            </a:r>
            <a:r>
              <a:rPr lang="pt-PT" dirty="0" smtClean="0"/>
              <a:t>ência</a:t>
            </a:r>
            <a:r>
              <a:rPr lang="pt-PT" dirty="0" smtClean="0"/>
              <a:t> ATLAS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7"/>
            <a:ext cx="9159119" cy="5075237"/>
          </a:xfrm>
        </p:spPr>
        <p:txBody>
          <a:bodyPr>
            <a:normAutofit fontScale="85000" lnSpcReduction="10000"/>
          </a:bodyPr>
          <a:lstStyle/>
          <a:p>
            <a:r>
              <a:rPr lang="pt-PT" dirty="0" smtClean="0"/>
              <a:t>Estudos de sensibilidade com dados simulados</a:t>
            </a:r>
          </a:p>
          <a:p>
            <a:r>
              <a:rPr lang="pt-PT" dirty="0" smtClean="0"/>
              <a:t>Desenvolvimento e operaç</a:t>
            </a:r>
            <a:r>
              <a:rPr lang="pt-PT" dirty="0" smtClean="0"/>
              <a:t>ão </a:t>
            </a:r>
            <a:r>
              <a:rPr lang="pt-PT" dirty="0" smtClean="0"/>
              <a:t>do sistema de </a:t>
            </a:r>
            <a:r>
              <a:rPr lang="pt-PT" dirty="0" err="1" smtClean="0"/>
              <a:t>trigger</a:t>
            </a:r>
            <a:endParaRPr lang="pt-PT" dirty="0" smtClean="0"/>
          </a:p>
          <a:p>
            <a:r>
              <a:rPr lang="pt-PT" dirty="0" smtClean="0"/>
              <a:t>Análise de dados: procura do </a:t>
            </a:r>
            <a:r>
              <a:rPr lang="pt-PT" dirty="0" smtClean="0"/>
              <a:t>bosão </a:t>
            </a:r>
            <a:r>
              <a:rPr lang="pt-PT" dirty="0"/>
              <a:t>de </a:t>
            </a:r>
            <a:r>
              <a:rPr lang="pt-PT" dirty="0" err="1"/>
              <a:t>Higgs</a:t>
            </a:r>
            <a:r>
              <a:rPr lang="pt-PT" dirty="0"/>
              <a:t>, física de </a:t>
            </a:r>
            <a:r>
              <a:rPr lang="pt-PT" dirty="0" smtClean="0"/>
              <a:t>jatos</a:t>
            </a:r>
            <a:endParaRPr lang="pt-PT" dirty="0" smtClean="0"/>
          </a:p>
          <a:p>
            <a:r>
              <a:rPr lang="pt-PT" dirty="0" smtClean="0"/>
              <a:t>Performance de algoritmos de reconstrução</a:t>
            </a:r>
          </a:p>
          <a:p>
            <a:r>
              <a:rPr lang="pt-PT" dirty="0" smtClean="0"/>
              <a:t>Orientação de estudantes de pós-graduação</a:t>
            </a:r>
          </a:p>
          <a:p>
            <a:r>
              <a:rPr lang="pt-PT" dirty="0" smtClean="0"/>
              <a:t>Revisão (</a:t>
            </a:r>
            <a:r>
              <a:rPr lang="pt-PT" dirty="0" err="1" smtClean="0"/>
              <a:t>peer</a:t>
            </a:r>
            <a:r>
              <a:rPr lang="pt-PT" dirty="0" smtClean="0"/>
              <a:t> </a:t>
            </a:r>
            <a:r>
              <a:rPr lang="pt-PT" dirty="0" err="1" smtClean="0"/>
              <a:t>review</a:t>
            </a:r>
            <a:r>
              <a:rPr lang="pt-PT" dirty="0" smtClean="0"/>
              <a:t>) de publicações </a:t>
            </a:r>
          </a:p>
          <a:p>
            <a:r>
              <a:rPr lang="pt-PT" dirty="0"/>
              <a:t>Coordenação de grupos de trabalho (análise, R&amp;D, </a:t>
            </a:r>
            <a:r>
              <a:rPr lang="pt-PT" dirty="0" err="1"/>
              <a:t>etc</a:t>
            </a:r>
            <a:r>
              <a:rPr lang="pt-PT" dirty="0"/>
              <a:t>)</a:t>
            </a:r>
          </a:p>
          <a:p>
            <a:r>
              <a:rPr lang="pt-PT" dirty="0" smtClean="0"/>
              <a:t>Divulgação de ciência</a:t>
            </a:r>
          </a:p>
          <a:p>
            <a:r>
              <a:rPr lang="pt-PT" dirty="0" smtClean="0"/>
              <a:t>Upgrade do detetor para LHC com alta luminosidade</a:t>
            </a:r>
          </a:p>
          <a:p>
            <a:r>
              <a:rPr lang="pt-PT" dirty="0" smtClean="0"/>
              <a:t>Estudos para aceleradores futuros</a:t>
            </a:r>
          </a:p>
          <a:p>
            <a:r>
              <a:rPr lang="pt-PT" b="1" dirty="0" smtClean="0"/>
              <a:t>Procura de nova Física atrav</a:t>
            </a:r>
            <a:r>
              <a:rPr lang="pt-PT" b="1" dirty="0" smtClean="0"/>
              <a:t>és d</a:t>
            </a:r>
            <a:r>
              <a:rPr lang="pt-PT" b="1" dirty="0" smtClean="0"/>
              <a:t>o bosão </a:t>
            </a:r>
            <a:r>
              <a:rPr lang="pt-PT" b="1" dirty="0"/>
              <a:t>de </a:t>
            </a:r>
            <a:r>
              <a:rPr lang="pt-PT" b="1" dirty="0" err="1" smtClean="0"/>
              <a:t>Higgs</a:t>
            </a:r>
            <a:endParaRPr lang="pt-PT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50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TLAS-Logo-Blue-CMYK-M.jpg"/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5131165"/>
            <a:ext cx="3012918" cy="1584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Lisboa (2013)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5563" y="1199562"/>
            <a:ext cx="4705735" cy="2672911"/>
          </a:xfrm>
        </p:spPr>
        <p:txBody>
          <a:bodyPr>
            <a:normAutofit fontScale="92500" lnSpcReduction="20000"/>
          </a:bodyPr>
          <a:lstStyle/>
          <a:p>
            <a:r>
              <a:rPr lang="pt-PT" dirty="0" smtClean="0"/>
              <a:t>Investigador no LIP – </a:t>
            </a:r>
            <a:r>
              <a:rPr lang="pt-PT" dirty="0" err="1" smtClean="0"/>
              <a:t>Lab</a:t>
            </a:r>
            <a:r>
              <a:rPr lang="pt-PT" dirty="0" smtClean="0"/>
              <a:t>. de Instrumentação e Partículas</a:t>
            </a:r>
          </a:p>
          <a:p>
            <a:r>
              <a:rPr lang="pt-PT" dirty="0" smtClean="0"/>
              <a:t>Membro da experiência ATLAS do </a:t>
            </a:r>
            <a:r>
              <a:rPr lang="pt-PT" dirty="0" smtClean="0"/>
              <a:t>LHC</a:t>
            </a:r>
          </a:p>
          <a:p>
            <a:r>
              <a:rPr lang="pt-PT" dirty="0" smtClean="0"/>
              <a:t>Prof. Convidado da FCUL</a:t>
            </a:r>
            <a:endParaRPr lang="pt-P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atla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1" y="1235501"/>
            <a:ext cx="4067814" cy="2288146"/>
          </a:xfrm>
          <a:prstGeom prst="rect">
            <a:avLst/>
          </a:prstGeom>
        </p:spPr>
      </p:pic>
      <p:pic>
        <p:nvPicPr>
          <p:cNvPr id="11" name="Picture 10" descr="logo-cer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34" y="5131165"/>
            <a:ext cx="1300154" cy="1300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51" y="3566373"/>
            <a:ext cx="4085112" cy="3205822"/>
          </a:xfrm>
          <a:prstGeom prst="rect">
            <a:avLst/>
          </a:prstGeom>
        </p:spPr>
      </p:pic>
      <p:pic>
        <p:nvPicPr>
          <p:cNvPr id="8" name="Picture 7" descr="LIP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10" y="4138995"/>
            <a:ext cx="4345876" cy="861788"/>
          </a:xfrm>
          <a:prstGeom prst="rect">
            <a:avLst/>
          </a:prstGeom>
        </p:spPr>
      </p:pic>
      <p:pic>
        <p:nvPicPr>
          <p:cNvPr id="9" name="Picture 8" descr="IMG_8163_cr_lr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1" y="1170987"/>
            <a:ext cx="4085112" cy="24330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750" y="4591700"/>
            <a:ext cx="1975180" cy="103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8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Sumário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49087" y="1459080"/>
            <a:ext cx="5694913" cy="4875602"/>
          </a:xfrm>
        </p:spPr>
        <p:txBody>
          <a:bodyPr>
            <a:norm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Percurso académico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Licenciatura e mestrado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Doutoramento </a:t>
            </a:r>
          </a:p>
          <a:p>
            <a:pPr lvl="1"/>
            <a:r>
              <a:rPr lang="pt-PT" dirty="0">
                <a:solidFill>
                  <a:schemeClr val="bg1"/>
                </a:solidFill>
              </a:rPr>
              <a:t>Como fui lá </a:t>
            </a:r>
            <a:r>
              <a:rPr lang="pt-PT" dirty="0" smtClean="0">
                <a:solidFill>
                  <a:schemeClr val="bg1"/>
                </a:solidFill>
              </a:rPr>
              <a:t>parar?</a:t>
            </a:r>
          </a:p>
          <a:p>
            <a:pPr lvl="1"/>
            <a:r>
              <a:rPr lang="pt-PT" dirty="0" smtClean="0">
                <a:solidFill>
                  <a:schemeClr val="bg1"/>
                </a:solidFill>
              </a:rPr>
              <a:t>E para que serve?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O Bosão de </a:t>
            </a:r>
            <a:r>
              <a:rPr lang="pt-PT" dirty="0" err="1" smtClean="0">
                <a:solidFill>
                  <a:schemeClr val="bg1"/>
                </a:solidFill>
              </a:rPr>
              <a:t>Higgs</a:t>
            </a:r>
            <a:r>
              <a:rPr lang="pt-PT" dirty="0" smtClean="0">
                <a:solidFill>
                  <a:schemeClr val="bg1"/>
                </a:solidFill>
              </a:rPr>
              <a:t> e eu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E agora?</a:t>
            </a:r>
            <a:endParaRPr lang="pt-PT" dirty="0">
              <a:solidFill>
                <a:schemeClr val="bg1"/>
              </a:solidFill>
            </a:endParaRPr>
          </a:p>
          <a:p>
            <a:endParaRPr lang="pt-PT" dirty="0" smtClean="0">
              <a:solidFill>
                <a:schemeClr val="bg1"/>
              </a:solidFill>
            </a:endParaRPr>
          </a:p>
          <a:p>
            <a:endParaRPr lang="pt-PT" dirty="0" smtClean="0">
              <a:solidFill>
                <a:schemeClr val="bg1"/>
              </a:solidFill>
            </a:endParaRPr>
          </a:p>
          <a:p>
            <a:endParaRPr lang="pt-PT" dirty="0" smtClean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5" b="99732" l="264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7398" y="3467638"/>
            <a:ext cx="2926801" cy="339036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0362" y="525032"/>
            <a:ext cx="2671616" cy="2566286"/>
            <a:chOff x="197396" y="1175994"/>
            <a:chExt cx="2671616" cy="2566286"/>
          </a:xfrm>
        </p:grpSpPr>
        <p:sp>
          <p:nvSpPr>
            <p:cNvPr id="9" name="Cloud Callout 8"/>
            <p:cNvSpPr/>
            <p:nvPr/>
          </p:nvSpPr>
          <p:spPr>
            <a:xfrm flipH="1">
              <a:off x="197396" y="1175994"/>
              <a:ext cx="2671616" cy="2566286"/>
            </a:xfrm>
            <a:prstGeom prst="cloudCallout">
              <a:avLst>
                <a:gd name="adj1" fmla="val -45789"/>
                <a:gd name="adj2" fmla="val 67827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1254172">
              <a:off x="595631" y="1632495"/>
              <a:ext cx="1942768" cy="1600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67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3308" y="3710"/>
            <a:ext cx="9147308" cy="978423"/>
          </a:xfrm>
        </p:spPr>
        <p:txBody>
          <a:bodyPr>
            <a:normAutofit/>
          </a:bodyPr>
          <a:lstStyle/>
          <a:p>
            <a:r>
              <a:rPr lang="pt-PT" sz="3600" dirty="0" smtClean="0"/>
              <a:t>Física (Experimental) de Partículas em Portugal</a:t>
            </a:r>
            <a:endParaRPr lang="pt-PT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7321" y="1123262"/>
            <a:ext cx="4109824" cy="2810716"/>
          </a:xfrm>
        </p:spPr>
        <p:txBody>
          <a:bodyPr>
            <a:normAutofit fontScale="92500" lnSpcReduction="10000"/>
          </a:bodyPr>
          <a:lstStyle/>
          <a:p>
            <a:r>
              <a:rPr lang="pt-PT" sz="2400" dirty="0" smtClean="0">
                <a:solidFill>
                  <a:srgbClr val="000000"/>
                </a:solidFill>
              </a:rPr>
              <a:t>Lisboa, Coimbra, Minho</a:t>
            </a:r>
          </a:p>
          <a:p>
            <a:r>
              <a:rPr lang="pt-PT" sz="2400" dirty="0">
                <a:solidFill>
                  <a:srgbClr val="000000"/>
                </a:solidFill>
              </a:rPr>
              <a:t>200 membros 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90 </a:t>
            </a:r>
            <a:r>
              <a:rPr lang="pt-PT" sz="2400" dirty="0">
                <a:solidFill>
                  <a:srgbClr val="000000"/>
                </a:solidFill>
              </a:rPr>
              <a:t>doutorados 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75 estudantes</a:t>
            </a:r>
          </a:p>
          <a:p>
            <a:r>
              <a:rPr lang="pt-PT" sz="2400" dirty="0" smtClean="0">
                <a:solidFill>
                  <a:srgbClr val="000000"/>
                </a:solidFill>
              </a:rPr>
              <a:t>25 </a:t>
            </a:r>
            <a:r>
              <a:rPr lang="pt-PT" sz="2400" dirty="0">
                <a:solidFill>
                  <a:srgbClr val="000000"/>
                </a:solidFill>
              </a:rPr>
              <a:t>engenheiros </a:t>
            </a:r>
            <a:r>
              <a:rPr lang="pt-PT" sz="2400" dirty="0" smtClean="0">
                <a:solidFill>
                  <a:srgbClr val="000000"/>
                </a:solidFill>
              </a:rPr>
              <a:t>e administrativos</a:t>
            </a:r>
          </a:p>
          <a:p>
            <a:pPr marL="0" indent="0">
              <a:buNone/>
            </a:pPr>
            <a:r>
              <a:rPr lang="pt-PT" sz="3500" dirty="0" err="1" smtClean="0">
                <a:solidFill>
                  <a:srgbClr val="000000"/>
                </a:solidFill>
              </a:rPr>
              <a:t>www.lip.pt</a:t>
            </a:r>
            <a:endParaRPr lang="pt-PT" sz="35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B676E-F17A-984C-8F53-9E3D0E561D73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401" y="4286801"/>
            <a:ext cx="9130599" cy="2069549"/>
            <a:chOff x="51919" y="3428114"/>
            <a:chExt cx="9092080" cy="19300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19" y="3428114"/>
              <a:ext cx="4557668" cy="193007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6332" y="3428114"/>
              <a:ext cx="4557667" cy="1930075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45131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8400"/>
            <a:ext cx="9144000" cy="451313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09" y="1168400"/>
            <a:ext cx="9144000" cy="4513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8401"/>
            <a:ext cx="5603302" cy="2765578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351545" y="1228457"/>
            <a:ext cx="5609699" cy="2705522"/>
            <a:chOff x="3351545" y="1228457"/>
            <a:chExt cx="5609699" cy="270552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79621" y="1228457"/>
              <a:ext cx="5481623" cy="2705522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6107582" y="2177619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Oval 27"/>
            <p:cNvSpPr/>
            <p:nvPr/>
          </p:nvSpPr>
          <p:spPr>
            <a:xfrm>
              <a:off x="6196487" y="2101437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" name="Oval 28"/>
            <p:cNvSpPr/>
            <p:nvPr/>
          </p:nvSpPr>
          <p:spPr>
            <a:xfrm>
              <a:off x="4651316" y="2048090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0" name="Oval 29"/>
            <p:cNvSpPr/>
            <p:nvPr/>
          </p:nvSpPr>
          <p:spPr>
            <a:xfrm>
              <a:off x="4951884" y="3475963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1" name="Oval 30"/>
            <p:cNvSpPr/>
            <p:nvPr/>
          </p:nvSpPr>
          <p:spPr>
            <a:xfrm>
              <a:off x="6103349" y="2169153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2" name="Oval 31"/>
            <p:cNvSpPr/>
            <p:nvPr/>
          </p:nvSpPr>
          <p:spPr>
            <a:xfrm>
              <a:off x="4758268" y="2098174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3351545" y="2607699"/>
              <a:ext cx="5609437" cy="604583"/>
            </a:xfrm>
            <a:custGeom>
              <a:avLst/>
              <a:gdLst>
                <a:gd name="connsiteX0" fmla="*/ 0 w 5609437"/>
                <a:gd name="connsiteY0" fmla="*/ 408938 h 604583"/>
                <a:gd name="connsiteX1" fmla="*/ 1905092 w 5609437"/>
                <a:gd name="connsiteY1" fmla="*/ 3191 h 604583"/>
                <a:gd name="connsiteX2" fmla="*/ 3721985 w 5609437"/>
                <a:gd name="connsiteY2" fmla="*/ 602991 h 604583"/>
                <a:gd name="connsiteX3" fmla="*/ 5609437 w 5609437"/>
                <a:gd name="connsiteY3" fmla="*/ 144320 h 60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9437" h="604583">
                  <a:moveTo>
                    <a:pt x="0" y="408938"/>
                  </a:moveTo>
                  <a:cubicBezTo>
                    <a:pt x="642380" y="189893"/>
                    <a:pt x="1284761" y="-29151"/>
                    <a:pt x="1905092" y="3191"/>
                  </a:cubicBezTo>
                  <a:cubicBezTo>
                    <a:pt x="2525423" y="35533"/>
                    <a:pt x="3104594" y="579470"/>
                    <a:pt x="3721985" y="602991"/>
                  </a:cubicBezTo>
                  <a:cubicBezTo>
                    <a:pt x="4339376" y="626513"/>
                    <a:pt x="4974406" y="385416"/>
                    <a:pt x="5609437" y="14432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3" name="Oval 32"/>
            <p:cNvSpPr/>
            <p:nvPr/>
          </p:nvSpPr>
          <p:spPr>
            <a:xfrm>
              <a:off x="5311483" y="2544465"/>
              <a:ext cx="106952" cy="1001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82822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085" y="823226"/>
            <a:ext cx="5752915" cy="37983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4764"/>
            <a:ext cx="8018581" cy="818462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Últimas novidades!!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Calibri"/>
              </a:rPr>
              <a:t>Ricardo Gonçalo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srgbClr val="FFFFFF"/>
                </a:solidFill>
                <a:latin typeface="Calibri"/>
              </a:rPr>
              <a:t>Fisica Fora da Academia - 16/3/2018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11DE-2291-7B45-BD82-8AC9AB65BE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r>
              <a:rPr lang="mr-IN" smtClean="0">
                <a:solidFill>
                  <a:prstClr val="black">
                    <a:tint val="75000"/>
                  </a:prstClr>
                </a:solidFill>
                <a:latin typeface="Mangal"/>
              </a:rPr>
              <a:t>/48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85" y="1635125"/>
            <a:ext cx="4944926" cy="4341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4134123"/>
            <a:ext cx="5562600" cy="22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61" y="406854"/>
            <a:ext cx="36334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 smtClean="0">
                <a:solidFill>
                  <a:srgbClr val="FFFFFF"/>
                </a:solidFill>
              </a:rPr>
              <a:t>Perguntas?</a:t>
            </a:r>
          </a:p>
          <a:p>
            <a:endParaRPr lang="pt-PT" sz="5400" dirty="0" smtClean="0">
              <a:solidFill>
                <a:srgbClr val="FFFFFF"/>
              </a:solidFill>
            </a:endParaRPr>
          </a:p>
          <a:p>
            <a:r>
              <a:rPr lang="pt-PT" sz="5400" dirty="0" smtClean="0">
                <a:solidFill>
                  <a:srgbClr val="FFFFFF"/>
                </a:solidFill>
              </a:rPr>
              <a:t>Obrigado pelo vosso interesse!</a:t>
            </a:r>
            <a:endParaRPr lang="pt-PT" sz="5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61" y="5558839"/>
            <a:ext cx="363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err="1" smtClean="0">
                <a:solidFill>
                  <a:srgbClr val="FFFFFF"/>
                </a:solidFill>
              </a:rPr>
              <a:t>jgoncalo@lip.pt</a:t>
            </a:r>
            <a:endParaRPr lang="pt-PT" sz="36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449" y="0"/>
            <a:ext cx="5600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1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5828" r="22685"/>
          <a:stretch/>
        </p:blipFill>
        <p:spPr>
          <a:xfrm>
            <a:off x="5304179" y="3225778"/>
            <a:ext cx="3774905" cy="3632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800" dirty="0" smtClean="0">
                <a:solidFill>
                  <a:srgbClr val="FFFFFF"/>
                </a:solidFill>
              </a:rPr>
              <a:t>Impacto na Sociedade</a:t>
            </a:r>
            <a:endParaRPr lang="pt-PT" sz="4800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Fisica Fora da Academia - 16/3/2018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/>
              <a:t>23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724" y="1672247"/>
            <a:ext cx="4883068" cy="343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2120900"/>
            <a:ext cx="7620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0" y="3493867"/>
            <a:ext cx="3784600" cy="288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" y="841471"/>
            <a:ext cx="4480038" cy="2328134"/>
          </a:xfrm>
          <a:prstGeom prst="rect">
            <a:avLst/>
          </a:prstGeom>
        </p:spPr>
      </p:pic>
      <p:sp>
        <p:nvSpPr>
          <p:cNvPr id="148" name="TextShape 1"/>
          <p:cNvSpPr txBox="1"/>
          <p:nvPr/>
        </p:nvSpPr>
        <p:spPr>
          <a:xfrm>
            <a:off x="143640" y="163867"/>
            <a:ext cx="8836200" cy="87649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400" dirty="0" smtClean="0"/>
              <a:t>Feixes de protões</a:t>
            </a:r>
            <a:endParaRPr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661" y="520183"/>
            <a:ext cx="4827140" cy="230534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3928240" y="2891066"/>
            <a:ext cx="5190121" cy="33300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Fisica Fora da Academia - 16/3/2018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92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476749"/>
            <a:ext cx="8964488" cy="193903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1800" dirty="0" smtClean="0"/>
              <a:t>CERN: fundado em 1954 por 12 estados europeus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1800" dirty="0" smtClean="0"/>
              <a:t>Hoje</a:t>
            </a:r>
            <a:r>
              <a:rPr lang="pt-PT" sz="1800" dirty="0"/>
              <a:t> </a:t>
            </a:r>
            <a:r>
              <a:rPr lang="pt-PT" sz="1800" dirty="0" smtClean="0"/>
              <a:t>um </a:t>
            </a:r>
            <a:r>
              <a:rPr lang="pt-PT" sz="1800" b="1" dirty="0" smtClean="0"/>
              <a:t>laboratório global</a:t>
            </a:r>
            <a:r>
              <a:rPr lang="pt-PT" sz="1800" dirty="0" smtClean="0"/>
              <a:t>: 22 membros, 7 associados, e mais &gt;40 países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1800" dirty="0" smtClean="0"/>
              <a:t>Orçamento (2016) ~1100 MCHF: contribuição segundo rendimento nacional líquido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1800" dirty="0" smtClean="0"/>
              <a:t>Portugal tornou-se membro do CERN em 1986 (~ </a:t>
            </a:r>
            <a:r>
              <a:rPr lang="pt-PT" sz="1800" dirty="0"/>
              <a:t>1.1% </a:t>
            </a:r>
            <a:r>
              <a:rPr lang="pt-PT" sz="1800" dirty="0" smtClean="0"/>
              <a:t>do orçamento): </a:t>
            </a:r>
            <a:r>
              <a:rPr lang="pt-PT" sz="1800" b="1" dirty="0" smtClean="0"/>
              <a:t>criação </a:t>
            </a:r>
            <a:r>
              <a:rPr lang="pt-PT" sz="1800" b="1" dirty="0"/>
              <a:t>do </a:t>
            </a:r>
            <a:r>
              <a:rPr lang="pt-PT" sz="1800" b="1" dirty="0" smtClean="0"/>
              <a:t>LIP</a:t>
            </a:r>
            <a:endParaRPr lang="pt-PT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85" y="528024"/>
            <a:ext cx="9144000" cy="379396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6585" y="484774"/>
            <a:ext cx="9144000" cy="3837214"/>
            <a:chOff x="0" y="-32438"/>
            <a:chExt cx="9144000" cy="3468284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-20538"/>
              <a:ext cx="9144000" cy="34563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pt-PT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ＭＳ Ｐゴシック" charset="0"/>
                <a:cs typeface="Microsoft YaHei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655" y="-32438"/>
              <a:ext cx="6336705" cy="342358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-16585" y="481248"/>
            <a:ext cx="9160585" cy="3774589"/>
            <a:chOff x="-180528" y="3847556"/>
            <a:chExt cx="9160585" cy="34563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0528" y="3847556"/>
              <a:ext cx="4948625" cy="345638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9774" y="3850785"/>
              <a:ext cx="4400283" cy="3453155"/>
            </a:xfrm>
            <a:prstGeom prst="rect">
              <a:avLst/>
            </a:prstGeom>
          </p:spPr>
        </p:pic>
      </p:grpSp>
      <p:sp>
        <p:nvSpPr>
          <p:cNvPr id="14" name="Date Placeholder 1"/>
          <p:cNvSpPr txBox="1">
            <a:spLocks/>
          </p:cNvSpPr>
          <p:nvPr/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smtClean="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5" name="Footer Placeholder 2"/>
          <p:cNvSpPr txBox="1">
            <a:spLocks/>
          </p:cNvSpPr>
          <p:nvPr/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 smtClean="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6" name="Slide Number Placeholder 4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26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02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4466575" y="4397013"/>
            <a:ext cx="4825873" cy="2324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Coimbra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494" y="1600200"/>
            <a:ext cx="4365306" cy="4183087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Licenciatura em Engenharia Física – ramo de Instrumentação</a:t>
            </a:r>
          </a:p>
          <a:p>
            <a:endParaRPr lang="pt-PT" dirty="0" smtClean="0"/>
          </a:p>
          <a:p>
            <a:r>
              <a:rPr lang="pt-PT" dirty="0" smtClean="0"/>
              <a:t>Mestrado em Física Tecnológica</a:t>
            </a:r>
          </a:p>
          <a:p>
            <a:endParaRPr lang="pt-PT" dirty="0" smtClean="0"/>
          </a:p>
          <a:p>
            <a:r>
              <a:rPr lang="pt-PT" dirty="0" smtClean="0"/>
              <a:t>Projeto de licenciatura e mestrado em detetores de radiação de microestruturas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0920" y="1417639"/>
            <a:ext cx="3665256" cy="2112900"/>
            <a:chOff x="230920" y="3458454"/>
            <a:chExt cx="4090574" cy="27386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920" y="3458454"/>
              <a:ext cx="4090574" cy="2738647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 rot="3897702">
              <a:off x="2474138" y="3942422"/>
              <a:ext cx="650062" cy="46187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" name="Picture 9" descr="Scan100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0" y="3656278"/>
            <a:ext cx="3665256" cy="2700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20" y="1251560"/>
            <a:ext cx="3657601" cy="2404718"/>
          </a:xfrm>
          <a:prstGeom prst="rect">
            <a:avLst/>
          </a:prstGeom>
        </p:spPr>
      </p:pic>
      <p:pic>
        <p:nvPicPr>
          <p:cNvPr id="15" name="Picture 14" descr="AtlasH2b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5" y="1251560"/>
            <a:ext cx="3665256" cy="2404718"/>
          </a:xfrm>
          <a:prstGeom prst="rect">
            <a:avLst/>
          </a:prstGeom>
        </p:spPr>
      </p:pic>
      <p:pic>
        <p:nvPicPr>
          <p:cNvPr id="14" name="Picture 13" descr="DetGEMphot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1" y="3656278"/>
            <a:ext cx="3705900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8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1351"/>
            <a:ext cx="9144000" cy="36766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546" y="4475146"/>
            <a:ext cx="4475454" cy="1177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Londres </a:t>
            </a:r>
            <a:r>
              <a:rPr lang="en-US" dirty="0"/>
              <a:t>(</a:t>
            </a:r>
            <a:r>
              <a:rPr lang="pt-PT" dirty="0" smtClean="0"/>
              <a:t>1998 </a:t>
            </a:r>
            <a:r>
              <a:rPr lang="mr-IN" dirty="0" smtClean="0"/>
              <a:t>–</a:t>
            </a:r>
            <a:r>
              <a:rPr lang="pt-PT" dirty="0" smtClean="0"/>
              <a:t> 2003 d.C.)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84" y="1411429"/>
            <a:ext cx="9041016" cy="1581151"/>
          </a:xfrm>
        </p:spPr>
        <p:txBody>
          <a:bodyPr>
            <a:normAutofit fontScale="92500"/>
          </a:bodyPr>
          <a:lstStyle/>
          <a:p>
            <a:r>
              <a:rPr lang="pt-PT" dirty="0" smtClean="0"/>
              <a:t>Doutoramento em Física Experimental de Partículas</a:t>
            </a:r>
          </a:p>
          <a:p>
            <a:pPr lvl="1"/>
            <a:r>
              <a:rPr lang="pt-PT" dirty="0" smtClean="0"/>
              <a:t>Espalhamento inelástico profundo a alto Q</a:t>
            </a:r>
            <a:r>
              <a:rPr lang="pt-PT" baseline="30000" dirty="0" smtClean="0"/>
              <a:t>2</a:t>
            </a:r>
          </a:p>
          <a:p>
            <a:pPr lvl="1"/>
            <a:r>
              <a:rPr lang="pt-PT" dirty="0" smtClean="0"/>
              <a:t>Para estudar a estrutura do protão ao nível mais profundo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69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274638"/>
            <a:ext cx="6948938" cy="11430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Espalhamento Inelástico Profundo  a alto Q</a:t>
            </a:r>
            <a:r>
              <a:rPr lang="pt-PT" baseline="30000" dirty="0" smtClean="0"/>
              <a:t>2</a:t>
            </a:r>
            <a:endParaRPr lang="pt-PT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84" y="1600200"/>
            <a:ext cx="5361525" cy="1581151"/>
          </a:xfrm>
        </p:spPr>
        <p:txBody>
          <a:bodyPr>
            <a:normAutofit/>
          </a:bodyPr>
          <a:lstStyle/>
          <a:p>
            <a:r>
              <a:rPr lang="pt-PT" dirty="0" smtClean="0"/>
              <a:t>Experiência ZEUS: </a:t>
            </a:r>
            <a:r>
              <a:rPr lang="pt-PT" dirty="0" err="1" smtClean="0"/>
              <a:t>e</a:t>
            </a:r>
            <a:r>
              <a:rPr lang="pt-PT" baseline="30000" dirty="0" err="1" smtClean="0"/>
              <a:t>+</a:t>
            </a:r>
            <a:r>
              <a:rPr lang="pt-PT" dirty="0" err="1" smtClean="0"/>
              <a:t>p</a:t>
            </a:r>
            <a:r>
              <a:rPr lang="pt-PT" dirty="0" smtClean="0"/>
              <a:t> / </a:t>
            </a:r>
            <a:r>
              <a:rPr lang="pt-PT" dirty="0" err="1" smtClean="0"/>
              <a:t>e</a:t>
            </a:r>
            <a:r>
              <a:rPr lang="pt-PT" baseline="30000" dirty="0" err="1" smtClean="0"/>
              <a:t>-</a:t>
            </a:r>
            <a:r>
              <a:rPr lang="pt-PT" dirty="0" err="1" smtClean="0"/>
              <a:t>p</a:t>
            </a:r>
            <a:endParaRPr lang="pt-P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36514_3704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8" y="2865902"/>
            <a:ext cx="5059855" cy="3634769"/>
          </a:xfrm>
          <a:prstGeom prst="rect">
            <a:avLst/>
          </a:prstGeom>
        </p:spPr>
      </p:pic>
      <p:pic>
        <p:nvPicPr>
          <p:cNvPr id="10" name="Picture 9" descr="\\Heppcs0\zeus\Ricardo\IOP\zeus_small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438" y="191669"/>
            <a:ext cx="1340276" cy="140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2_em_9900_det2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28" y="3037030"/>
            <a:ext cx="3305772" cy="33193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75707" y="1957186"/>
            <a:ext cx="3514077" cy="4547704"/>
            <a:chOff x="9324425" y="1417638"/>
            <a:chExt cx="3514077" cy="4547704"/>
          </a:xfrm>
        </p:grpSpPr>
        <p:sp>
          <p:nvSpPr>
            <p:cNvPr id="13" name="Rectangle 12"/>
            <p:cNvSpPr/>
            <p:nvPr/>
          </p:nvSpPr>
          <p:spPr>
            <a:xfrm>
              <a:off x="9324425" y="1417638"/>
              <a:ext cx="3514077" cy="4547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1" name="Picture 10" descr="f2vsQ2_allx_col_w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3227" y="1441250"/>
              <a:ext cx="2933805" cy="4524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427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Para que serve uma licenciatura/um mestrado / um doutoramento em f</a:t>
            </a:r>
            <a:r>
              <a:rPr lang="pt-PT" dirty="0" smtClean="0"/>
              <a:t>ísica</a:t>
            </a:r>
            <a:r>
              <a:rPr lang="pt-PT" dirty="0" smtClean="0"/>
              <a:t>? </a:t>
            </a:r>
            <a:r>
              <a:rPr lang="pt-PT" sz="3600" dirty="0" smtClean="0"/>
              <a:t>(*)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602" y="6079600"/>
            <a:ext cx="46346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 err="1"/>
              <a:t>https</a:t>
            </a:r>
            <a:r>
              <a:rPr lang="pt-PT" sz="2000" dirty="0"/>
              <a:t>://</a:t>
            </a:r>
            <a:r>
              <a:rPr lang="pt-PT" sz="2000" dirty="0" err="1"/>
              <a:t>www.lip.pt</a:t>
            </a:r>
            <a:r>
              <a:rPr lang="pt-PT" sz="2000" dirty="0"/>
              <a:t>/carreiras-e-tecnologia/</a:t>
            </a:r>
          </a:p>
        </p:txBody>
      </p:sp>
      <p:pic>
        <p:nvPicPr>
          <p:cNvPr id="10" name="Picture 9" descr="Screenshot 2019-03-15 at 22.2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" y="1793673"/>
            <a:ext cx="9144000" cy="3765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626" y="1179513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Professor e Investigador</a:t>
            </a:r>
            <a:endParaRPr lang="pt-PT" dirty="0"/>
          </a:p>
        </p:txBody>
      </p:sp>
      <p:sp>
        <p:nvSpPr>
          <p:cNvPr id="12" name="TextBox 11"/>
          <p:cNvSpPr txBox="1"/>
          <p:nvPr/>
        </p:nvSpPr>
        <p:spPr>
          <a:xfrm>
            <a:off x="1914527" y="1179513"/>
            <a:ext cx="168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Tecnologia e inovaç</a:t>
            </a:r>
            <a:r>
              <a:rPr lang="pt-PT" dirty="0" smtClean="0"/>
              <a:t>ão CERN</a:t>
            </a:r>
            <a:endParaRPr lang="pt-PT" dirty="0"/>
          </a:p>
        </p:txBody>
      </p:sp>
      <p:sp>
        <p:nvSpPr>
          <p:cNvPr id="13" name="TextBox 12"/>
          <p:cNvSpPr txBox="1"/>
          <p:nvPr/>
        </p:nvSpPr>
        <p:spPr>
          <a:xfrm>
            <a:off x="3920227" y="1417638"/>
            <a:ext cx="1428750" cy="37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Aceleradores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5670551" y="1200151"/>
            <a:ext cx="158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Investigadora no CERN</a:t>
            </a:r>
            <a:endParaRPr lang="pt-PT" dirty="0"/>
          </a:p>
        </p:txBody>
      </p:sp>
      <p:sp>
        <p:nvSpPr>
          <p:cNvPr id="15" name="TextBox 14"/>
          <p:cNvSpPr txBox="1"/>
          <p:nvPr/>
        </p:nvSpPr>
        <p:spPr>
          <a:xfrm>
            <a:off x="7407274" y="1204711"/>
            <a:ext cx="158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Imagiologia m</a:t>
            </a:r>
            <a:r>
              <a:rPr lang="pt-PT" dirty="0" smtClean="0"/>
              <a:t>édica</a:t>
            </a:r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73027" y="5568890"/>
            <a:ext cx="142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Analista financeiro</a:t>
            </a:r>
            <a:endParaRPr lang="pt-PT" dirty="0"/>
          </a:p>
        </p:txBody>
      </p:sp>
      <p:sp>
        <p:nvSpPr>
          <p:cNvPr id="17" name="TextBox 16"/>
          <p:cNvSpPr txBox="1"/>
          <p:nvPr/>
        </p:nvSpPr>
        <p:spPr>
          <a:xfrm>
            <a:off x="1914527" y="5568890"/>
            <a:ext cx="168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Software para radioterapia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3603625" y="5568890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Telecomunicaç</a:t>
            </a:r>
            <a:r>
              <a:rPr lang="pt-PT" dirty="0" smtClean="0"/>
              <a:t>ões redes óticas</a:t>
            </a:r>
            <a:endParaRPr lang="pt-PT" dirty="0"/>
          </a:p>
        </p:txBody>
      </p:sp>
      <p:sp>
        <p:nvSpPr>
          <p:cNvPr id="19" name="TextBox 18"/>
          <p:cNvSpPr txBox="1"/>
          <p:nvPr/>
        </p:nvSpPr>
        <p:spPr>
          <a:xfrm>
            <a:off x="5556250" y="5568890"/>
            <a:ext cx="158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Investigadora no CERN</a:t>
            </a:r>
            <a:endParaRPr lang="pt-PT" dirty="0"/>
          </a:p>
        </p:txBody>
      </p:sp>
      <p:sp>
        <p:nvSpPr>
          <p:cNvPr id="21" name="TextBox 20"/>
          <p:cNvSpPr txBox="1"/>
          <p:nvPr/>
        </p:nvSpPr>
        <p:spPr>
          <a:xfrm>
            <a:off x="6956425" y="5938787"/>
            <a:ext cx="207962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(*) sublinhar a opç</a:t>
            </a:r>
            <a:r>
              <a:rPr lang="pt-PT" sz="2400" dirty="0" smtClean="0"/>
              <a:t>ão correta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13946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88" y="3382009"/>
            <a:ext cx="4092408" cy="2837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472" y="3382009"/>
            <a:ext cx="4248017" cy="2837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Londres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84" y="1600200"/>
            <a:ext cx="9041016" cy="1581151"/>
          </a:xfrm>
        </p:spPr>
        <p:txBody>
          <a:bodyPr>
            <a:normAutofit fontScale="85000" lnSpcReduction="10000"/>
          </a:bodyPr>
          <a:lstStyle/>
          <a:p>
            <a:r>
              <a:rPr lang="pt-PT" dirty="0" smtClean="0"/>
              <a:t>Assistente de investigação – o meu 1º emprego a sério! </a:t>
            </a:r>
            <a:r>
              <a:rPr lang="pt-PT" dirty="0" smtClean="0">
                <a:sym typeface="Wingdings"/>
              </a:rPr>
              <a:t></a:t>
            </a:r>
            <a:endParaRPr lang="pt-PT" dirty="0" smtClean="0"/>
          </a:p>
          <a:p>
            <a:r>
              <a:rPr lang="pt-PT" dirty="0" smtClean="0"/>
              <a:t>6 meses para acabar artigos e trabalhar no projeto MICE – acelerador de muões (ainda não existe...)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89" y="3181351"/>
            <a:ext cx="8295200" cy="3295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88" y="0"/>
            <a:ext cx="1606550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Entre Londres e Genebra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84" y="1600200"/>
            <a:ext cx="9041016" cy="1581151"/>
          </a:xfrm>
        </p:spPr>
        <p:txBody>
          <a:bodyPr>
            <a:normAutofit/>
          </a:bodyPr>
          <a:lstStyle/>
          <a:p>
            <a:r>
              <a:rPr lang="pt-PT" dirty="0" smtClean="0"/>
              <a:t>Assistente de investigação no </a:t>
            </a:r>
            <a:r>
              <a:rPr lang="pt-PT" dirty="0" err="1" smtClean="0"/>
              <a:t>Royal</a:t>
            </a:r>
            <a:r>
              <a:rPr lang="pt-PT" dirty="0" smtClean="0"/>
              <a:t> </a:t>
            </a:r>
            <a:r>
              <a:rPr lang="pt-PT" dirty="0" err="1" smtClean="0"/>
              <a:t>Holloway</a:t>
            </a:r>
            <a:endParaRPr lang="pt-PT" dirty="0" smtClean="0"/>
          </a:p>
          <a:p>
            <a:r>
              <a:rPr lang="pt-PT" dirty="0" smtClean="0"/>
              <a:t>Para trabalhar na experiência ATLAS do 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2645"/>
            <a:ext cx="9144000" cy="3520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847" y="4067942"/>
            <a:ext cx="1674153" cy="26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7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TLAS-Logo-Blue-CMYK-M.jpg"/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87" y="4586725"/>
            <a:ext cx="3012918" cy="1584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143000"/>
          </a:xfrm>
        </p:spPr>
        <p:txBody>
          <a:bodyPr/>
          <a:lstStyle/>
          <a:p>
            <a:r>
              <a:rPr lang="pt-PT" dirty="0" err="1" smtClean="0"/>
              <a:t>Royal</a:t>
            </a:r>
            <a:r>
              <a:rPr lang="pt-PT" dirty="0" smtClean="0"/>
              <a:t> </a:t>
            </a:r>
            <a:r>
              <a:rPr lang="pt-PT" dirty="0" err="1" smtClean="0"/>
              <a:t>Holloway</a:t>
            </a:r>
            <a:r>
              <a:rPr lang="pt-PT" dirty="0" smtClean="0"/>
              <a:t> (</a:t>
            </a:r>
            <a:r>
              <a:rPr lang="pt-PT" dirty="0" smtClean="0"/>
              <a:t>2003 </a:t>
            </a:r>
            <a:r>
              <a:rPr lang="mr-IN" dirty="0" smtClean="0"/>
              <a:t>–</a:t>
            </a:r>
            <a:r>
              <a:rPr lang="pt-PT" dirty="0" smtClean="0"/>
              <a:t> 2013)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265" y="1600200"/>
            <a:ext cx="4705735" cy="2672911"/>
          </a:xfrm>
        </p:spPr>
        <p:txBody>
          <a:bodyPr>
            <a:normAutofit/>
          </a:bodyPr>
          <a:lstStyle/>
          <a:p>
            <a:r>
              <a:rPr lang="pt-PT" dirty="0" smtClean="0"/>
              <a:t>Assistente de investigação no </a:t>
            </a:r>
            <a:r>
              <a:rPr lang="pt-PT" dirty="0" err="1" smtClean="0"/>
              <a:t>Royal</a:t>
            </a:r>
            <a:r>
              <a:rPr lang="pt-PT" dirty="0" smtClean="0"/>
              <a:t> </a:t>
            </a:r>
            <a:r>
              <a:rPr lang="pt-PT" dirty="0" err="1" smtClean="0"/>
              <a:t>Holloway</a:t>
            </a:r>
            <a:endParaRPr lang="pt-PT" dirty="0" smtClean="0"/>
          </a:p>
          <a:p>
            <a:r>
              <a:rPr lang="pt-PT" dirty="0" smtClean="0"/>
              <a:t>Membro da experiência ATLAS do 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Ricardo Gonçalo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Fisica Fora da Academia - 16/3/2018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atla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1" y="1235501"/>
            <a:ext cx="4067814" cy="2288146"/>
          </a:xfrm>
          <a:prstGeom prst="rect">
            <a:avLst/>
          </a:prstGeom>
        </p:spPr>
      </p:pic>
      <p:pic>
        <p:nvPicPr>
          <p:cNvPr id="11" name="Picture 10" descr="logo-cer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05" y="4599172"/>
            <a:ext cx="1572383" cy="1572383"/>
          </a:xfrm>
          <a:prstGeom prst="rect">
            <a:avLst/>
          </a:prstGeom>
        </p:spPr>
      </p:pic>
      <p:pic>
        <p:nvPicPr>
          <p:cNvPr id="14" name="Picture 13" descr="IMG_74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1" y="3670614"/>
            <a:ext cx="4067814" cy="305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C06FD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AFE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pperplate Light"/>
        <a:ea typeface="ヒラギノ角ゴ Pro W3"/>
        <a:cs typeface="ヒラギノ角ゴ Pro W3"/>
      </a:majorFont>
      <a:minorFont>
        <a:latin typeface="Copperplate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ヒラギノ角ゴ Pro W3" charset="-128"/>
            <a:cs typeface="ヒラギノ角ゴ Pro W3" charset="-128"/>
            <a:sym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ヒラギノ角ゴ Pro W3" charset="-128"/>
            <a:cs typeface="ヒラギノ角ゴ Pro W3" charset="-128"/>
            <a:sym typeface="Verdana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16460</TotalTime>
  <Words>1334</Words>
  <Application>Microsoft Macintosh PowerPoint</Application>
  <PresentationFormat>On-screen Show (4:3)</PresentationFormat>
  <Paragraphs>228</Paragraphs>
  <Slides>26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Theme</vt:lpstr>
      <vt:lpstr>1_Office Theme</vt:lpstr>
      <vt:lpstr>13_Office Theme</vt:lpstr>
      <vt:lpstr>8_Default Design</vt:lpstr>
      <vt:lpstr>4_Blank</vt:lpstr>
      <vt:lpstr>O bosão de Higgs e eu</vt:lpstr>
      <vt:lpstr>Sumário</vt:lpstr>
      <vt:lpstr>Coimbra</vt:lpstr>
      <vt:lpstr>Londres (1998 – 2003 d.C.)</vt:lpstr>
      <vt:lpstr>Espalhamento Inelástico Profundo  a alto Q2</vt:lpstr>
      <vt:lpstr>Para que serve uma licenciatura/um mestrado / um doutoramento em física? (*)</vt:lpstr>
      <vt:lpstr>Londres</vt:lpstr>
      <vt:lpstr>Entre Londres e Genebra</vt:lpstr>
      <vt:lpstr>Royal Holloway (2003 – 2013)</vt:lpstr>
      <vt:lpstr>PowerPoint Presentation</vt:lpstr>
      <vt:lpstr>PowerPoint Presentation</vt:lpstr>
      <vt:lpstr>A Colaboração ATLAS</vt:lpstr>
      <vt:lpstr>PowerPoint Presentation</vt:lpstr>
      <vt:lpstr>PowerPoint Presentation</vt:lpstr>
      <vt:lpstr>2012: Descoberta do bosão de Higgs: H-&gt;γγ</vt:lpstr>
      <vt:lpstr>PowerPoint Presentation</vt:lpstr>
      <vt:lpstr>PowerPoint Presentation</vt:lpstr>
      <vt:lpstr>O meu trabalho na experiência ATLAS</vt:lpstr>
      <vt:lpstr>Lisboa (2013)</vt:lpstr>
      <vt:lpstr>Física (Experimental) de Partículas em Portugal</vt:lpstr>
      <vt:lpstr>Últimas novidades!!</vt:lpstr>
      <vt:lpstr>PowerPoint Presentation</vt:lpstr>
      <vt:lpstr>Impacto na Sociedade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335</cp:revision>
  <dcterms:created xsi:type="dcterms:W3CDTF">2017-03-14T11:15:37Z</dcterms:created>
  <dcterms:modified xsi:type="dcterms:W3CDTF">2019-03-16T09:33:03Z</dcterms:modified>
</cp:coreProperties>
</file>