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>
  <p:sldMasterIdLst>
    <p:sldMasterId id="2147483674" r:id="rId1"/>
  </p:sldMasterIdLst>
  <p:notesMasterIdLst>
    <p:notesMasterId r:id="rId34"/>
  </p:notesMasterIdLst>
  <p:handoutMasterIdLst>
    <p:handoutMasterId r:id="rId35"/>
  </p:handoutMasterIdLst>
  <p:sldIdLst>
    <p:sldId id="339" r:id="rId2"/>
    <p:sldId id="442" r:id="rId3"/>
    <p:sldId id="436" r:id="rId4"/>
    <p:sldId id="402" r:id="rId5"/>
    <p:sldId id="403" r:id="rId6"/>
    <p:sldId id="404" r:id="rId7"/>
    <p:sldId id="405" r:id="rId8"/>
    <p:sldId id="406" r:id="rId9"/>
    <p:sldId id="440" r:id="rId10"/>
    <p:sldId id="437" r:id="rId11"/>
    <p:sldId id="408" r:id="rId12"/>
    <p:sldId id="409" r:id="rId13"/>
    <p:sldId id="444" r:id="rId14"/>
    <p:sldId id="438" r:id="rId15"/>
    <p:sldId id="445" r:id="rId16"/>
    <p:sldId id="446" r:id="rId17"/>
    <p:sldId id="447" r:id="rId18"/>
    <p:sldId id="425" r:id="rId19"/>
    <p:sldId id="424" r:id="rId20"/>
    <p:sldId id="268" r:id="rId21"/>
    <p:sldId id="269" r:id="rId22"/>
    <p:sldId id="270" r:id="rId23"/>
    <p:sldId id="412" r:id="rId24"/>
    <p:sldId id="451" r:id="rId25"/>
    <p:sldId id="271" r:id="rId26"/>
    <p:sldId id="452" r:id="rId27"/>
    <p:sldId id="259" r:id="rId28"/>
    <p:sldId id="441" r:id="rId29"/>
    <p:sldId id="347" r:id="rId30"/>
    <p:sldId id="342" r:id="rId31"/>
    <p:sldId id="372" r:id="rId32"/>
    <p:sldId id="370" r:id="rId33"/>
  </p:sldIdLst>
  <p:sldSz cx="9144000" cy="6858000" type="screen4x3"/>
  <p:notesSz cx="6846888" cy="93964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5" autoAdjust="0"/>
    <p:restoredTop sz="93807" autoAdjust="0"/>
  </p:normalViewPr>
  <p:slideViewPr>
    <p:cSldViewPr snapToGrid="0" snapToObjects="1">
      <p:cViewPr varScale="1">
        <p:scale>
          <a:sx n="53" d="100"/>
          <a:sy n="53" d="100"/>
        </p:scale>
        <p:origin x="-96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1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7038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78263" y="0"/>
            <a:ext cx="2967037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92EE8-3B16-384B-B564-EDC767092660}" type="datetime1">
              <a:rPr lang="en-US" smtClean="0"/>
              <a:t>13/06/16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24925"/>
            <a:ext cx="2967038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78263" y="8924925"/>
            <a:ext cx="2967037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71C60-7EC2-3146-B2CE-CE300C0DD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575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7038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78263" y="0"/>
            <a:ext cx="2967037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C8AE4-9749-4F44-ADAC-6B1EA186505B}" type="datetime1">
              <a:rPr lang="en-US" smtClean="0"/>
              <a:t>13/06/16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4738" y="704850"/>
            <a:ext cx="4697412" cy="3524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4213" y="4464050"/>
            <a:ext cx="5478462" cy="42275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24925"/>
            <a:ext cx="2967038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78263" y="8924925"/>
            <a:ext cx="2967037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2928C-F649-1742-AB20-79E0919E7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805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2928C-F649-1742-AB20-79E0919E7F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35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FFFFFF"/>
                </a:solidFill>
              </a:rPr>
              <a:t>São </a:t>
            </a:r>
            <a:r>
              <a:rPr lang="en-GB" dirty="0" err="1" smtClean="0">
                <a:solidFill>
                  <a:srgbClr val="FFFFFF"/>
                </a:solidFill>
              </a:rPr>
              <a:t>fantasmas</a:t>
            </a:r>
            <a:r>
              <a:rPr lang="en-GB" dirty="0" smtClean="0">
                <a:solidFill>
                  <a:srgbClr val="FFFFFF"/>
                </a:solidFill>
              </a:rPr>
              <a:t> a </a:t>
            </a:r>
            <a:r>
              <a:rPr lang="en-GB" dirty="0" err="1" smtClean="0">
                <a:solidFill>
                  <a:srgbClr val="FFFFFF"/>
                </a:solidFill>
              </a:rPr>
              <a:t>atravessar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paredes</a:t>
            </a:r>
            <a:r>
              <a:rPr lang="en-GB" dirty="0" smtClean="0">
                <a:solidFill>
                  <a:srgbClr val="FFFFFF"/>
                </a:solidFill>
              </a:rPr>
              <a:t>?</a:t>
            </a:r>
            <a:r>
              <a:rPr lang="en-GB" baseline="0" dirty="0" smtClean="0">
                <a:solidFill>
                  <a:srgbClr val="FFFFFF"/>
                </a:solidFill>
              </a:rPr>
              <a:t> </a:t>
            </a:r>
            <a:r>
              <a:rPr lang="en-GB" dirty="0" smtClean="0">
                <a:solidFill>
                  <a:srgbClr val="FFFFFF"/>
                </a:solidFill>
              </a:rPr>
              <a:t>As </a:t>
            </a:r>
            <a:r>
              <a:rPr lang="en-GB" dirty="0" err="1" smtClean="0">
                <a:solidFill>
                  <a:srgbClr val="FFFFFF"/>
                </a:solidFill>
              </a:rPr>
              <a:t>paredes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são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sólidas</a:t>
            </a:r>
            <a:r>
              <a:rPr lang="en-GB" dirty="0" smtClean="0">
                <a:solidFill>
                  <a:srgbClr val="FFFFFF"/>
                </a:solidFill>
              </a:rPr>
              <a:t>… </a:t>
            </a:r>
            <a:r>
              <a:rPr lang="en-GB" baseline="0" dirty="0" smtClean="0">
                <a:solidFill>
                  <a:srgbClr val="FFFFFF"/>
                </a:solidFill>
              </a:rPr>
              <a:t> </a:t>
            </a:r>
            <a:r>
              <a:rPr lang="en-GB" dirty="0" smtClean="0">
                <a:solidFill>
                  <a:srgbClr val="FFFFFF"/>
                </a:solidFill>
              </a:rPr>
              <a:t>Mas </a:t>
            </a:r>
            <a:r>
              <a:rPr lang="en-GB" dirty="0" err="1" smtClean="0">
                <a:solidFill>
                  <a:srgbClr val="FFFFFF"/>
                </a:solidFill>
              </a:rPr>
              <a:t>isso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não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é</a:t>
            </a:r>
            <a:r>
              <a:rPr lang="en-GB" dirty="0" smtClean="0">
                <a:solidFill>
                  <a:srgbClr val="FFFFFF"/>
                </a:solidFill>
              </a:rPr>
              <a:t> um </a:t>
            </a:r>
            <a:r>
              <a:rPr lang="en-GB" dirty="0" err="1" smtClean="0">
                <a:solidFill>
                  <a:srgbClr val="FFFFFF"/>
                </a:solidFill>
              </a:rPr>
              <a:t>problema</a:t>
            </a:r>
            <a:r>
              <a:rPr lang="en-GB" dirty="0" smtClean="0">
                <a:solidFill>
                  <a:srgbClr val="FFFFFF"/>
                </a:solidFill>
              </a:rPr>
              <a:t>: </a:t>
            </a:r>
            <a:r>
              <a:rPr lang="en-GB" dirty="0" err="1" smtClean="0">
                <a:solidFill>
                  <a:srgbClr val="FFFFFF"/>
                </a:solidFill>
              </a:rPr>
              <a:t>os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sólidos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são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sobretudo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compostos</a:t>
            </a:r>
            <a:r>
              <a:rPr lang="en-GB" dirty="0" smtClean="0">
                <a:solidFill>
                  <a:srgbClr val="FFFFFF"/>
                </a:solidFill>
              </a:rPr>
              <a:t> de </a:t>
            </a:r>
            <a:r>
              <a:rPr lang="en-GB" dirty="0" err="1" smtClean="0">
                <a:solidFill>
                  <a:srgbClr val="FFFFFF"/>
                </a:solidFill>
              </a:rPr>
              <a:t>vazio</a:t>
            </a:r>
            <a:endParaRPr lang="en-GB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GB" dirty="0" err="1" smtClean="0">
                <a:solidFill>
                  <a:srgbClr val="FFFFFF"/>
                </a:solidFill>
              </a:rPr>
              <a:t>Hipótese</a:t>
            </a:r>
            <a:r>
              <a:rPr lang="en-GB" dirty="0" smtClean="0">
                <a:solidFill>
                  <a:srgbClr val="FFFFFF"/>
                </a:solidFill>
              </a:rPr>
              <a:t>: </a:t>
            </a:r>
            <a:r>
              <a:rPr lang="en-GB" dirty="0" err="1" smtClean="0">
                <a:solidFill>
                  <a:srgbClr val="FFFFFF"/>
                </a:solidFill>
              </a:rPr>
              <a:t>fantasmas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são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compostos</a:t>
            </a:r>
            <a:r>
              <a:rPr lang="en-GB" dirty="0" smtClean="0">
                <a:solidFill>
                  <a:srgbClr val="FFFFFF"/>
                </a:solidFill>
              </a:rPr>
              <a:t> de </a:t>
            </a:r>
            <a:r>
              <a:rPr lang="en-GB" dirty="0" err="1" smtClean="0">
                <a:solidFill>
                  <a:srgbClr val="FFFFFF"/>
                </a:solidFill>
              </a:rPr>
              <a:t>matéria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não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carregada</a:t>
            </a:r>
            <a:r>
              <a:rPr lang="en-GB" dirty="0" smtClean="0">
                <a:solidFill>
                  <a:srgbClr val="FFFFFF"/>
                </a:solidFill>
              </a:rPr>
              <a:t> (</a:t>
            </a:r>
            <a:r>
              <a:rPr lang="en-GB" dirty="0" err="1" smtClean="0">
                <a:solidFill>
                  <a:srgbClr val="FFFFFF"/>
                </a:solidFill>
              </a:rPr>
              <a:t>não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reage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à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força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electromagnética</a:t>
            </a:r>
            <a:r>
              <a:rPr lang="en-GB" dirty="0" smtClean="0">
                <a:solidFill>
                  <a:srgbClr val="FFFFFF"/>
                </a:solidFill>
              </a:rPr>
              <a:t>)</a:t>
            </a:r>
          </a:p>
          <a:p>
            <a:pPr marL="0" indent="0">
              <a:buNone/>
            </a:pPr>
            <a:r>
              <a:rPr lang="en-GB" dirty="0" err="1" smtClean="0">
                <a:solidFill>
                  <a:srgbClr val="FFFFFF"/>
                </a:solidFill>
              </a:rPr>
              <a:t>Implicação</a:t>
            </a:r>
            <a:r>
              <a:rPr lang="en-GB" dirty="0" smtClean="0">
                <a:solidFill>
                  <a:srgbClr val="FFFFFF"/>
                </a:solidFill>
              </a:rPr>
              <a:t>: </a:t>
            </a:r>
            <a:r>
              <a:rPr lang="en-GB" dirty="0" err="1" smtClean="0">
                <a:solidFill>
                  <a:srgbClr val="FFFFFF"/>
                </a:solidFill>
              </a:rPr>
              <a:t>nesse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caso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não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pod</a:t>
            </a:r>
            <a:r>
              <a:rPr lang="en-GB" dirty="0" err="1" smtClean="0">
                <a:solidFill>
                  <a:srgbClr val="FFFFFF"/>
                </a:solidFill>
              </a:rPr>
              <a:t>ía</a:t>
            </a:r>
            <a:r>
              <a:rPr lang="en-GB" dirty="0" err="1" smtClean="0">
                <a:solidFill>
                  <a:srgbClr val="FFFFFF"/>
                </a:solidFill>
              </a:rPr>
              <a:t>mos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vê</a:t>
            </a:r>
            <a:r>
              <a:rPr lang="en-GB" dirty="0" smtClean="0">
                <a:solidFill>
                  <a:srgbClr val="FFFFFF"/>
                </a:solidFill>
              </a:rPr>
              <a:t>-los!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2928C-F649-1742-AB20-79E0919E7F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71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06D93-D8EB-3D46-921C-84AD12FDF9A7}" type="datetime1">
              <a:rPr lang="en-US" smtClean="0"/>
              <a:t>13/06/16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1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80B60-4F73-F143-9887-862ADCD790C1}" type="datetime1">
              <a:rPr lang="en-US" smtClean="0"/>
              <a:t>13/06/16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38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4D21-B7D2-BF46-A9FD-CE09ABC34FE0}" type="datetime1">
              <a:rPr lang="en-US" smtClean="0"/>
              <a:t>13/06/16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11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C328-0B79-AA42-A153-E00F413970E9}" type="datetime1">
              <a:rPr lang="en-US" smtClean="0"/>
              <a:t>13/06/16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77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ABE5D-1925-F24D-9B80-4A19316F3AE0}" type="datetime1">
              <a:rPr lang="en-US" smtClean="0"/>
              <a:t>13/06/16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01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A1A48-9167-FE41-9A58-510B18C38B9D}" type="datetime1">
              <a:rPr lang="en-US" smtClean="0"/>
              <a:t>13/06/16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78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4BBCC-FDC6-6D41-B235-663A457F8163}" type="datetime1">
              <a:rPr lang="en-US" smtClean="0"/>
              <a:t>13/06/16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0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6D0F6-BD91-8D4B-AC1A-72EF25B9A509}" type="datetime1">
              <a:rPr lang="en-US" smtClean="0"/>
              <a:t>13/06/16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84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3F76-7940-594B-8E7E-9797BD0A5B9E}" type="datetime1">
              <a:rPr lang="en-US" smtClean="0"/>
              <a:t>13/06/16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80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429E6-B634-F54E-9733-18959B42698D}" type="datetime1">
              <a:rPr lang="en-US" smtClean="0"/>
              <a:t>13/06/16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70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DE9D2-A514-0D42-8D40-5C0DF5D7B2D3}" type="datetime1">
              <a:rPr lang="en-US" smtClean="0"/>
              <a:t>13/06/16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49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857BA-C66B-7C4E-BFA7-9E5AF2A65254}" type="datetime1">
              <a:rPr lang="en-US" smtClean="0"/>
              <a:t>13/06/16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2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Relationship Id="rId3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Relationship Id="rId3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jpeg"/><Relationship Id="rId5" Type="http://schemas.openxmlformats.org/officeDocument/2006/relationships/image" Target="../media/image6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Relationship Id="rId3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jpg"/><Relationship Id="rId8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"/>
            <a:ext cx="9131427" cy="6897997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6" name="Rectangle 15"/>
          <p:cNvSpPr/>
          <p:nvPr/>
        </p:nvSpPr>
        <p:spPr>
          <a:xfrm>
            <a:off x="-1" y="6212044"/>
            <a:ext cx="9131427" cy="689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4775" y="1538417"/>
            <a:ext cx="7772400" cy="2388784"/>
          </a:xfrm>
        </p:spPr>
        <p:txBody>
          <a:bodyPr>
            <a:noAutofit/>
          </a:bodyPr>
          <a:lstStyle/>
          <a:p>
            <a:r>
              <a:rPr lang="en-US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</a:t>
            </a:r>
            <a: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física</a:t>
            </a:r>
            <a: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de </a:t>
            </a:r>
            <a:r>
              <a:rPr 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partículas</a:t>
            </a:r>
            <a:endParaRPr lang="en-US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01724"/>
            <a:ext cx="9131427" cy="636468"/>
          </a:xfrm>
          <a:prstGeom prst="rect">
            <a:avLst/>
          </a:prstGeom>
          <a:solidFill>
            <a:srgbClr val="FFFFFF">
              <a:alpha val="74000"/>
            </a:srgbClr>
          </a:solidFill>
        </p:spPr>
        <p:txBody>
          <a:bodyPr>
            <a:normAutofit fontScale="55000" lnSpcReduction="20000"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Ricardo </a:t>
            </a:r>
            <a:r>
              <a:rPr lang="en-US" dirty="0" err="1" smtClean="0">
                <a:solidFill>
                  <a:schemeClr val="tx1"/>
                </a:solidFill>
              </a:rPr>
              <a:t>Gonçalo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Laboratório</a:t>
            </a:r>
            <a:r>
              <a:rPr lang="en-US" dirty="0" smtClean="0">
                <a:solidFill>
                  <a:schemeClr val="tx1"/>
                </a:solidFill>
              </a:rPr>
              <a:t> de </a:t>
            </a:r>
            <a:r>
              <a:rPr lang="en-US" dirty="0" err="1" smtClean="0">
                <a:solidFill>
                  <a:schemeClr val="tx1"/>
                </a:solidFill>
              </a:rPr>
              <a:t>Instrumentação</a:t>
            </a:r>
            <a:r>
              <a:rPr lang="en-US" dirty="0" smtClean="0">
                <a:solidFill>
                  <a:schemeClr val="tx1"/>
                </a:solidFill>
              </a:rPr>
              <a:t> e </a:t>
            </a:r>
            <a:r>
              <a:rPr lang="en-US" dirty="0" err="1" smtClean="0">
                <a:solidFill>
                  <a:schemeClr val="tx1"/>
                </a:solidFill>
              </a:rPr>
              <a:t>Física</a:t>
            </a:r>
            <a:r>
              <a:rPr lang="en-US" dirty="0" smtClean="0">
                <a:solidFill>
                  <a:schemeClr val="tx1"/>
                </a:solidFill>
              </a:rPr>
              <a:t> Experimental de </a:t>
            </a:r>
            <a:r>
              <a:rPr lang="en-US" dirty="0" err="1" smtClean="0">
                <a:solidFill>
                  <a:schemeClr val="tx1"/>
                </a:solidFill>
              </a:rPr>
              <a:t>Partículas</a:t>
            </a:r>
            <a:r>
              <a:rPr lang="en-US" dirty="0" smtClean="0">
                <a:solidFill>
                  <a:schemeClr val="tx1"/>
                </a:solidFill>
              </a:rPr>
              <a:t> (LIP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Com </a:t>
            </a:r>
            <a:r>
              <a:rPr lang="en-US" dirty="0" err="1" smtClean="0">
                <a:solidFill>
                  <a:schemeClr val="tx1"/>
                </a:solidFill>
              </a:rPr>
              <a:t>v</a:t>
            </a:r>
            <a:r>
              <a:rPr lang="en-US" dirty="0" err="1" smtClean="0">
                <a:solidFill>
                  <a:schemeClr val="tx1"/>
                </a:solidFill>
              </a:rPr>
              <a:t>ários</a:t>
            </a:r>
            <a:r>
              <a:rPr lang="en-US" dirty="0" smtClean="0">
                <a:solidFill>
                  <a:schemeClr val="tx1"/>
                </a:solidFill>
              </a:rPr>
              <a:t> slides </a:t>
            </a:r>
            <a:r>
              <a:rPr lang="en-US" dirty="0" err="1" smtClean="0">
                <a:solidFill>
                  <a:schemeClr val="tx1"/>
                </a:solidFill>
              </a:rPr>
              <a:t>roubados</a:t>
            </a:r>
            <a:r>
              <a:rPr lang="en-US" dirty="0" smtClean="0">
                <a:solidFill>
                  <a:schemeClr val="tx1"/>
                </a:solidFill>
              </a:rPr>
              <a:t> a </a:t>
            </a:r>
            <a:r>
              <a:rPr lang="en-US" dirty="0" err="1" smtClean="0">
                <a:solidFill>
                  <a:schemeClr val="tx1"/>
                </a:solidFill>
              </a:rPr>
              <a:t>colegas</a:t>
            </a:r>
            <a:r>
              <a:rPr lang="en-US" dirty="0" smtClean="0">
                <a:solidFill>
                  <a:schemeClr val="tx1"/>
                </a:solidFill>
              </a:rPr>
              <a:t> e amigos…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13" name="Picture 12" descr="policromatico_v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100" y="6212045"/>
            <a:ext cx="1347900" cy="689030"/>
          </a:xfrm>
          <a:prstGeom prst="rect">
            <a:avLst/>
          </a:prstGeom>
        </p:spPr>
      </p:pic>
      <p:pic>
        <p:nvPicPr>
          <p:cNvPr id="14" name="Picture 13" descr="LIP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2045"/>
            <a:ext cx="3474682" cy="6890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 descr="barra_assinatura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682" y="6212045"/>
            <a:ext cx="4363854" cy="68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1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O </a:t>
            </a:r>
            <a:r>
              <a:rPr lang="en-GB" dirty="0" err="1" smtClean="0">
                <a:solidFill>
                  <a:srgbClr val="FFFFFF"/>
                </a:solidFill>
              </a:rPr>
              <a:t>átomo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9</a:t>
            </a:fld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056361" y="1523863"/>
            <a:ext cx="4917857" cy="483248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9000"/>
                </a:schemeClr>
              </a:gs>
            </a:gsLst>
            <a:lin ang="16200000" scaled="0"/>
            <a:tileRect/>
          </a:gradFill>
          <a:ln>
            <a:noFill/>
          </a:ln>
          <a:effectLst>
            <a:glow rad="977900">
              <a:schemeClr val="accent1">
                <a:satMod val="175000"/>
                <a:alpha val="59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softEdge rad="787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4477350" y="3941662"/>
            <a:ext cx="76675" cy="7456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035" y="3325983"/>
            <a:ext cx="1285073" cy="12850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554025" y="3141317"/>
            <a:ext cx="3051484" cy="800345"/>
            <a:chOff x="4554025" y="3141317"/>
            <a:chExt cx="3051484" cy="800345"/>
          </a:xfrm>
        </p:grpSpPr>
        <p:sp>
          <p:nvSpPr>
            <p:cNvPr id="13" name="TextBox 12"/>
            <p:cNvSpPr txBox="1"/>
            <p:nvPr/>
          </p:nvSpPr>
          <p:spPr>
            <a:xfrm>
              <a:off x="5942276" y="3141317"/>
              <a:ext cx="1663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solidFill>
                    <a:srgbClr val="FFFFFF"/>
                  </a:solidFill>
                  <a:latin typeface="Arial"/>
                  <a:cs typeface="Arial"/>
                </a:rPr>
                <a:t>núcleo x100</a:t>
              </a:r>
              <a:endParaRPr lang="pt-BR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4554025" y="3325983"/>
              <a:ext cx="1388251" cy="61567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457200" y="1417638"/>
            <a:ext cx="2294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99.999 999 999 9% do volume do </a:t>
            </a:r>
            <a:r>
              <a:rPr lang="en-GB" dirty="0" err="1" smtClean="0">
                <a:solidFill>
                  <a:srgbClr val="FFFFFF"/>
                </a:solidFill>
              </a:rPr>
              <a:t>átomo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é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vazio</a:t>
            </a:r>
            <a:r>
              <a:rPr lang="en-GB" dirty="0" smtClean="0">
                <a:solidFill>
                  <a:srgbClr val="FFFFFF"/>
                </a:solidFill>
              </a:rPr>
              <a:t>!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592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137718"/>
            <a:ext cx="8229600" cy="1143000"/>
          </a:xfrm>
        </p:spPr>
        <p:txBody>
          <a:bodyPr/>
          <a:lstStyle/>
          <a:p>
            <a:r>
              <a:rPr lang="pt-PT" dirty="0" smtClean="0">
                <a:solidFill>
                  <a:srgbClr val="FFFFFF"/>
                </a:solidFill>
              </a:rPr>
              <a:t>Uma questão de escala...</a:t>
            </a:r>
          </a:p>
        </p:txBody>
      </p:sp>
      <p:sp>
        <p:nvSpPr>
          <p:cNvPr id="399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b="0" dirty="0" smtClean="0"/>
              <a:t>13</a:t>
            </a:r>
            <a:r>
              <a:rPr lang="bg-BG" b="0" dirty="0" smtClean="0"/>
              <a:t>/42</a:t>
            </a:r>
            <a:endParaRPr lang="en-GB" b="0" dirty="0" smtClean="0"/>
          </a:p>
        </p:txBody>
      </p:sp>
      <p:pic>
        <p:nvPicPr>
          <p:cNvPr id="14" name="Picture 5" descr="EstadioLuz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4683" y="1492250"/>
            <a:ext cx="693420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un 6"/>
          <p:cNvSpPr>
            <a:spLocks noChangeArrowheads="1"/>
          </p:cNvSpPr>
          <p:nvPr/>
        </p:nvSpPr>
        <p:spPr bwMode="auto">
          <a:xfrm>
            <a:off x="4876803" y="3810000"/>
            <a:ext cx="46038" cy="46038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39" tIns="45719" rIns="91439" bIns="45719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3200400" y="4191291"/>
            <a:ext cx="2470446" cy="101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prstTxWarp prst="textNoShape">
              <a:avLst/>
            </a:prstTxWarp>
            <a:spAutoFit/>
          </a:bodyPr>
          <a:lstStyle/>
          <a:p>
            <a:r>
              <a:rPr lang="pt-PT"/>
              <a:t>Núcleo = cabeça de </a:t>
            </a:r>
            <a:br>
              <a:rPr lang="pt-PT"/>
            </a:br>
            <a:r>
              <a:rPr lang="pt-PT"/>
              <a:t>alfinete no centro </a:t>
            </a:r>
            <a:br>
              <a:rPr lang="pt-PT"/>
            </a:br>
            <a:r>
              <a:rPr lang="pt-PT"/>
              <a:t>do campo</a:t>
            </a:r>
          </a:p>
        </p:txBody>
      </p:sp>
      <p:cxnSp>
        <p:nvCxnSpPr>
          <p:cNvPr id="20" name="Straight Arrow Connector 9"/>
          <p:cNvCxnSpPr>
            <a:cxnSpLocks noChangeShapeType="1"/>
          </p:cNvCxnSpPr>
          <p:nvPr/>
        </p:nvCxnSpPr>
        <p:spPr bwMode="auto">
          <a:xfrm flipV="1">
            <a:off x="4191000" y="3962400"/>
            <a:ext cx="533400" cy="3048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2743200" y="2535530"/>
            <a:ext cx="45720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prstTxWarp prst="textNoShape">
              <a:avLst/>
            </a:prstTxWarp>
            <a:spAutoFit/>
          </a:bodyPr>
          <a:lstStyle/>
          <a:p>
            <a:pPr algn="ctr"/>
            <a:r>
              <a:rPr lang="pt-PT" sz="5600"/>
              <a:t>ÁTOMO</a:t>
            </a:r>
          </a:p>
        </p:txBody>
      </p:sp>
      <p:sp>
        <p:nvSpPr>
          <p:cNvPr id="3" name="Oval 2"/>
          <p:cNvSpPr/>
          <p:nvPr/>
        </p:nvSpPr>
        <p:spPr>
          <a:xfrm rot="4193993">
            <a:off x="2980555" y="1439317"/>
            <a:ext cx="3063103" cy="5352768"/>
          </a:xfrm>
          <a:prstGeom prst="ellipse">
            <a:avLst/>
          </a:prstGeom>
          <a:noFill/>
          <a:ln w="76200" cmpd="sng">
            <a:solidFill>
              <a:schemeClr val="tx1"/>
            </a:solidFill>
          </a:ln>
          <a:scene3d>
            <a:camera prst="orthographicFront">
              <a:rot lat="0" lon="0" rev="208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37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635896" y="206516"/>
            <a:ext cx="5400600" cy="5405330"/>
            <a:chOff x="3938887" y="206516"/>
            <a:chExt cx="5850650" cy="5405330"/>
          </a:xfrm>
        </p:grpSpPr>
        <p:sp>
          <p:nvSpPr>
            <p:cNvPr id="40967" name="Text Box 6"/>
            <p:cNvSpPr txBox="1">
              <a:spLocks noChangeArrowheads="1"/>
            </p:cNvSpPr>
            <p:nvPr/>
          </p:nvSpPr>
          <p:spPr bwMode="auto">
            <a:xfrm>
              <a:off x="5448300" y="206516"/>
              <a:ext cx="3549650" cy="70788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 lIns="91439" tIns="45719" rIns="91439" bIns="45719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 smtClean="0">
                  <a:solidFill>
                    <a:srgbClr val="FFCC66"/>
                  </a:solidFill>
                </a:rPr>
                <a:t>Núcleos</a:t>
              </a:r>
              <a:r>
                <a:rPr lang="en-US" dirty="0" smtClean="0">
                  <a:solidFill>
                    <a:srgbClr val="FFCC66"/>
                  </a:solidFill>
                </a:rPr>
                <a:t> </a:t>
              </a:r>
              <a:r>
                <a:rPr lang="en-US" dirty="0" err="1" smtClean="0">
                  <a:solidFill>
                    <a:srgbClr val="FFCC66"/>
                  </a:solidFill>
                </a:rPr>
                <a:t>rodeados</a:t>
              </a:r>
              <a:r>
                <a:rPr lang="en-US" dirty="0" smtClean="0">
                  <a:solidFill>
                    <a:srgbClr val="FFCC66"/>
                  </a:solidFill>
                </a:rPr>
                <a:t> </a:t>
              </a:r>
              <a:r>
                <a:rPr lang="en-US" dirty="0" err="1" smtClean="0">
                  <a:solidFill>
                    <a:srgbClr val="FFCC66"/>
                  </a:solidFill>
                </a:rPr>
                <a:t>por</a:t>
              </a:r>
              <a:r>
                <a:rPr lang="en-US" dirty="0" smtClean="0">
                  <a:solidFill>
                    <a:srgbClr val="FFCC66"/>
                  </a:solidFill>
                </a:rPr>
                <a:t> </a:t>
              </a:r>
              <a:br>
                <a:rPr lang="en-US" dirty="0" smtClean="0">
                  <a:solidFill>
                    <a:srgbClr val="FFCC66"/>
                  </a:solidFill>
                </a:rPr>
              </a:br>
              <a:r>
                <a:rPr lang="en-US" dirty="0" err="1" smtClean="0">
                  <a:solidFill>
                    <a:srgbClr val="FFCC66"/>
                  </a:solidFill>
                </a:rPr>
                <a:t>uma</a:t>
              </a:r>
              <a:r>
                <a:rPr lang="en-US" dirty="0" smtClean="0">
                  <a:solidFill>
                    <a:srgbClr val="FFCC66"/>
                  </a:solidFill>
                </a:rPr>
                <a:t> </a:t>
              </a:r>
              <a:r>
                <a:rPr lang="en-US" dirty="0" err="1" smtClean="0">
                  <a:solidFill>
                    <a:srgbClr val="FFCC66"/>
                  </a:solidFill>
                </a:rPr>
                <a:t>nuvem</a:t>
              </a:r>
              <a:r>
                <a:rPr lang="en-US" dirty="0" smtClean="0">
                  <a:solidFill>
                    <a:srgbClr val="FFCC66"/>
                  </a:solidFill>
                </a:rPr>
                <a:t> </a:t>
              </a:r>
              <a:r>
                <a:rPr lang="en-US" dirty="0" err="1" smtClean="0">
                  <a:solidFill>
                    <a:srgbClr val="FFCC66"/>
                  </a:solidFill>
                </a:rPr>
                <a:t>eletrónica</a:t>
              </a:r>
              <a:r>
                <a:rPr lang="en-US" dirty="0" smtClean="0">
                  <a:solidFill>
                    <a:srgbClr val="FFCC66"/>
                  </a:solidFill>
                </a:rPr>
                <a:t>!</a:t>
              </a:r>
              <a:endParaRPr lang="en-GB" dirty="0">
                <a:solidFill>
                  <a:srgbClr val="FFCC66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938887" y="1412781"/>
              <a:ext cx="5850650" cy="4199065"/>
              <a:chOff x="3938887" y="1412781"/>
              <a:chExt cx="5850650" cy="4199065"/>
            </a:xfrm>
          </p:grpSpPr>
          <p:pic>
            <p:nvPicPr>
              <p:cNvPr id="31" name="Picture 30" descr="particle_chart_2014-PT_Atomo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8887" y="1412781"/>
                <a:ext cx="5797049" cy="4199065"/>
              </a:xfrm>
              <a:prstGeom prst="rect">
                <a:avLst/>
              </a:prstGeom>
            </p:spPr>
          </p:pic>
          <p:sp>
            <p:nvSpPr>
              <p:cNvPr id="35" name="Oval 34"/>
              <p:cNvSpPr/>
              <p:nvPr/>
            </p:nvSpPr>
            <p:spPr bwMode="auto">
              <a:xfrm>
                <a:off x="6837897" y="3446099"/>
                <a:ext cx="1023726" cy="994502"/>
              </a:xfrm>
              <a:prstGeom prst="ellipse">
                <a:avLst/>
              </a:prstGeom>
              <a:solidFill>
                <a:srgbClr val="33CC33"/>
              </a:solidFill>
              <a:ln w="12700" cap="flat" cmpd="sng" algn="ctr">
                <a:solidFill>
                  <a:srgbClr val="33CC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t-PT">
                  <a:solidFill>
                    <a:srgbClr val="FFFFCC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 bwMode="auto">
              <a:xfrm>
                <a:off x="5656818" y="2402598"/>
                <a:ext cx="1036103" cy="956402"/>
              </a:xfrm>
              <a:prstGeom prst="ellipse">
                <a:avLst/>
              </a:prstGeom>
              <a:solidFill>
                <a:srgbClr val="33CC33"/>
              </a:solidFill>
              <a:ln w="12700" cap="flat" cmpd="sng" algn="ctr">
                <a:solidFill>
                  <a:srgbClr val="33CC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t-PT">
                  <a:solidFill>
                    <a:srgbClr val="FFFFCC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6845324" y="2377288"/>
                <a:ext cx="1036103" cy="956402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t-PT">
                  <a:solidFill>
                    <a:srgbClr val="FFFFCC"/>
                  </a:solidFill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5613425" y="3484199"/>
                <a:ext cx="1036103" cy="956402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t-PT">
                  <a:solidFill>
                    <a:srgbClr val="FFFFCC"/>
                  </a:solidFill>
                </a:endParaRPr>
              </a:p>
            </p:txBody>
          </p:sp>
          <p:sp>
            <p:nvSpPr>
              <p:cNvPr id="40968" name="Text Box 6"/>
              <p:cNvSpPr txBox="1">
                <a:spLocks noChangeArrowheads="1"/>
              </p:cNvSpPr>
              <p:nvPr/>
            </p:nvSpPr>
            <p:spPr bwMode="auto">
              <a:xfrm>
                <a:off x="8055987" y="4077072"/>
                <a:ext cx="1733550" cy="57246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lIns="91439" tIns="45719" rIns="91439" bIns="45719">
                <a:prstTxWarp prst="textNoShape">
                  <a:avLst/>
                </a:prstTxWarp>
                <a:spAutoFit/>
              </a:bodyPr>
              <a:lstStyle/>
              <a:p>
                <a:pPr algn="r"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en-US" sz="1600" dirty="0" err="1"/>
                  <a:t>Nuvem</a:t>
                </a:r>
                <a:r>
                  <a:rPr lang="en-US" sz="1600" dirty="0"/>
                  <a:t> </a:t>
                </a:r>
              </a:p>
              <a:p>
                <a:pPr algn="r"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en-US" sz="1600" dirty="0" err="1" smtClean="0"/>
                  <a:t>Eletrónica</a:t>
                </a:r>
                <a:endParaRPr lang="en-GB" sz="1600" dirty="0"/>
              </a:p>
            </p:txBody>
          </p:sp>
          <p:cxnSp>
            <p:nvCxnSpPr>
              <p:cNvPr id="40975" name="Straight Arrow Connector 22"/>
              <p:cNvCxnSpPr>
                <a:cxnSpLocks noChangeShapeType="1"/>
              </p:cNvCxnSpPr>
              <p:nvPr/>
            </p:nvCxnSpPr>
            <p:spPr bwMode="auto">
              <a:xfrm>
                <a:off x="8412898" y="4212580"/>
                <a:ext cx="468052" cy="76748"/>
              </a:xfrm>
              <a:prstGeom prst="straightConnector1">
                <a:avLst/>
              </a:prstGeom>
              <a:noFill/>
              <a:ln w="12700">
                <a:solidFill>
                  <a:srgbClr val="800000"/>
                </a:solidFill>
                <a:round/>
                <a:headEnd type="none" w="sm" len="sm"/>
                <a:tailEnd type="arrow" w="med" len="med"/>
              </a:ln>
            </p:spPr>
          </p:cxnSp>
        </p:grpSp>
      </p:grpSp>
      <p:sp>
        <p:nvSpPr>
          <p:cNvPr id="4096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EA1C64F-4E68-5540-B543-54661AD6B6E6}" type="slidenum">
              <a:rPr lang="en-GB" smtClean="0">
                <a:solidFill>
                  <a:srgbClr val="FFFFCC"/>
                </a:solidFill>
                <a:latin typeface="Comic Sans MS"/>
              </a:rPr>
              <a:pPr/>
              <a:t>11</a:t>
            </a:fld>
            <a:r>
              <a:rPr lang="bg-BG" b="0" dirty="0" smtClean="0">
                <a:solidFill>
                  <a:srgbClr val="FFFFCC"/>
                </a:solidFill>
                <a:latin typeface="Comic Sans MS"/>
              </a:rPr>
              <a:t>/42</a:t>
            </a:r>
            <a:endParaRPr lang="en-GB" b="0" dirty="0" smtClean="0">
              <a:solidFill>
                <a:srgbClr val="FFFFCC"/>
              </a:solidFill>
              <a:latin typeface="Comic Sans MS"/>
            </a:endParaRPr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4606280" cy="685800"/>
          </a:xfrm>
        </p:spPr>
        <p:txBody>
          <a:bodyPr>
            <a:normAutofit fontScale="90000"/>
          </a:bodyPr>
          <a:lstStyle/>
          <a:p>
            <a:r>
              <a:rPr lang="pt-PT" dirty="0">
                <a:solidFill>
                  <a:schemeClr val="bg1"/>
                </a:solidFill>
              </a:rPr>
              <a:t>E os </a:t>
            </a:r>
            <a:r>
              <a:rPr lang="pt-PT" dirty="0" smtClean="0">
                <a:solidFill>
                  <a:schemeClr val="bg1"/>
                </a:solidFill>
              </a:rPr>
              <a:t>Núcleos </a:t>
            </a:r>
            <a:r>
              <a:rPr lang="pt-PT" dirty="0">
                <a:solidFill>
                  <a:schemeClr val="bg1"/>
                </a:solidFill>
              </a:rPr>
              <a:t>?!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0976" name="Rectangle 24"/>
          <p:cNvSpPr>
            <a:spLocks noChangeArrowheads="1"/>
          </p:cNvSpPr>
          <p:nvPr/>
        </p:nvSpPr>
        <p:spPr bwMode="auto">
          <a:xfrm>
            <a:off x="4084746" y="3232803"/>
            <a:ext cx="1006831" cy="40011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Núcleo</a:t>
            </a:r>
            <a:endParaRPr lang="pt-PT" b="1" dirty="0">
              <a:solidFill>
                <a:srgbClr val="000000"/>
              </a:solidFill>
            </a:endParaRPr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4244027" y="2714655"/>
            <a:ext cx="977651" cy="40011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</a:rPr>
              <a:t>Protão</a:t>
            </a:r>
            <a:endParaRPr lang="pt-PT" b="1" dirty="0">
              <a:solidFill>
                <a:srgbClr val="000000"/>
              </a:solidFill>
            </a:endParaRPr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7254539" y="2514600"/>
            <a:ext cx="1191427" cy="40011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</a:rPr>
              <a:t>Neutrão</a:t>
            </a:r>
            <a:endParaRPr lang="pt-PT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04922" y="4758298"/>
            <a:ext cx="11352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PT" dirty="0" smtClean="0">
                <a:solidFill>
                  <a:srgbClr val="00FFFF"/>
                </a:solidFill>
              </a:rPr>
              <a:t>Força </a:t>
            </a:r>
          </a:p>
          <a:p>
            <a:pPr algn="r"/>
            <a:r>
              <a:rPr lang="pt-PT" dirty="0" smtClean="0">
                <a:solidFill>
                  <a:srgbClr val="00FFFF"/>
                </a:solidFill>
              </a:rPr>
              <a:t>Elétrica</a:t>
            </a:r>
            <a:endParaRPr lang="pt-PT" dirty="0">
              <a:solidFill>
                <a:srgbClr val="00FF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67343" y="4758298"/>
            <a:ext cx="4440445" cy="1820967"/>
            <a:chOff x="0" y="4346044"/>
            <a:chExt cx="6028117" cy="2240280"/>
          </a:xfrm>
        </p:grpSpPr>
        <p:pic>
          <p:nvPicPr>
            <p:cNvPr id="36" name="Picture 35" descr="rutherford_exp_modern.jpg"/>
            <p:cNvPicPr>
              <a:picLocks noChangeAspect="1"/>
            </p:cNvPicPr>
            <p:nvPr/>
          </p:nvPicPr>
          <p:blipFill>
            <a:blip r:embed="rId3"/>
            <a:srcRect l="4762"/>
            <a:stretch>
              <a:fillRect/>
            </a:stretch>
          </p:blipFill>
          <p:spPr>
            <a:xfrm>
              <a:off x="0" y="4346044"/>
              <a:ext cx="3048000" cy="2240280"/>
            </a:xfrm>
            <a:prstGeom prst="rect">
              <a:avLst/>
            </a:prstGeom>
          </p:spPr>
        </p:pic>
        <p:pic>
          <p:nvPicPr>
            <p:cNvPr id="37" name="Picture 36" descr="rutherford_exp_draw.jpg"/>
            <p:cNvPicPr>
              <a:picLocks noChangeAspect="1"/>
            </p:cNvPicPr>
            <p:nvPr/>
          </p:nvPicPr>
          <p:blipFill>
            <a:blip r:embed="rId4"/>
            <a:srcRect t="5970" r="15909" b="26119"/>
            <a:stretch>
              <a:fillRect/>
            </a:stretch>
          </p:blipFill>
          <p:spPr>
            <a:xfrm>
              <a:off x="2988058" y="4346044"/>
              <a:ext cx="3040059" cy="2240279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97017" y="1945191"/>
            <a:ext cx="3438879" cy="2781672"/>
            <a:chOff x="152405" y="1295400"/>
            <a:chExt cx="3438879" cy="2781672"/>
          </a:xfrm>
        </p:grpSpPr>
        <p:pic>
          <p:nvPicPr>
            <p:cNvPr id="38" name="Picture 37" descr="Rutherford_Geiger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405" y="1295400"/>
              <a:ext cx="3438879" cy="2781672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304800" y="1524000"/>
              <a:ext cx="9712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err="1" smtClean="0">
                  <a:solidFill>
                    <a:srgbClr val="000000"/>
                  </a:solidFill>
                </a:rPr>
                <a:t>Geiger</a:t>
              </a:r>
              <a:endParaRPr lang="pt-PT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752633" y="1371600"/>
              <a:ext cx="15511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err="1" smtClean="0">
                  <a:solidFill>
                    <a:srgbClr val="000000"/>
                  </a:solidFill>
                </a:rPr>
                <a:t>Rutherford</a:t>
              </a:r>
              <a:endParaRPr lang="pt-PT" dirty="0">
                <a:solidFill>
                  <a:srgbClr val="00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8761" y="3533745"/>
              <a:ext cx="16328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smtClean="0">
                  <a:solidFill>
                    <a:srgbClr val="FFFFCC"/>
                  </a:solidFill>
                </a:rPr>
                <a:t>(1909/1914)</a:t>
              </a:r>
              <a:endParaRPr lang="pt-PT" dirty="0">
                <a:solidFill>
                  <a:srgbClr val="FFFFCC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516093" y="2810470"/>
            <a:ext cx="1037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smtClean="0">
                <a:solidFill>
                  <a:srgbClr val="0000FF"/>
                </a:solidFill>
              </a:rPr>
              <a:t>Força </a:t>
            </a:r>
          </a:p>
          <a:p>
            <a:pPr algn="r"/>
            <a:r>
              <a:rPr lang="pt-PT" dirty="0" smtClean="0">
                <a:solidFill>
                  <a:srgbClr val="0000FF"/>
                </a:solidFill>
              </a:rPr>
              <a:t>Nuclear Forte</a:t>
            </a:r>
            <a:endParaRPr lang="pt-PT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494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635896" y="206516"/>
            <a:ext cx="5508103" cy="5405330"/>
            <a:chOff x="3938887" y="206516"/>
            <a:chExt cx="5967112" cy="5405330"/>
          </a:xfrm>
        </p:grpSpPr>
        <p:sp>
          <p:nvSpPr>
            <p:cNvPr id="40967" name="Text Box 6"/>
            <p:cNvSpPr txBox="1">
              <a:spLocks noChangeArrowheads="1"/>
            </p:cNvSpPr>
            <p:nvPr/>
          </p:nvSpPr>
          <p:spPr bwMode="auto">
            <a:xfrm>
              <a:off x="6578959" y="206516"/>
              <a:ext cx="3327040" cy="36933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 lIns="91439" tIns="45719" rIns="91439" bIns="45719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rgbClr val="FFCC66"/>
                  </a:solidFill>
                </a:rPr>
                <a:t>Quarks </a:t>
              </a:r>
              <a:r>
                <a:rPr lang="en-US" dirty="0" err="1" smtClean="0">
                  <a:solidFill>
                    <a:srgbClr val="FFCC66"/>
                  </a:solidFill>
                </a:rPr>
                <a:t>unidos</a:t>
              </a:r>
              <a:r>
                <a:rPr lang="en-US" dirty="0" smtClean="0">
                  <a:solidFill>
                    <a:srgbClr val="FFCC66"/>
                  </a:solidFill>
                </a:rPr>
                <a:t> </a:t>
              </a:r>
              <a:r>
                <a:rPr lang="en-US" dirty="0" err="1" smtClean="0">
                  <a:solidFill>
                    <a:srgbClr val="FFCC66"/>
                  </a:solidFill>
                </a:rPr>
                <a:t>por</a:t>
              </a:r>
              <a:r>
                <a:rPr lang="en-US" dirty="0" smtClean="0">
                  <a:solidFill>
                    <a:srgbClr val="FFCC66"/>
                  </a:solidFill>
                </a:rPr>
                <a:t> </a:t>
              </a:r>
              <a:r>
                <a:rPr lang="en-US" dirty="0" err="1" smtClean="0">
                  <a:solidFill>
                    <a:srgbClr val="FFCC66"/>
                  </a:solidFill>
                </a:rPr>
                <a:t>glu</a:t>
              </a:r>
              <a:r>
                <a:rPr lang="en-US" dirty="0" err="1" smtClean="0">
                  <a:solidFill>
                    <a:srgbClr val="FFCC66"/>
                  </a:solidFill>
                </a:rPr>
                <a:t>ões</a:t>
              </a:r>
              <a:endParaRPr lang="en-GB" dirty="0">
                <a:solidFill>
                  <a:srgbClr val="FFCC66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938887" y="1412781"/>
              <a:ext cx="5850650" cy="4199065"/>
              <a:chOff x="3938887" y="1412781"/>
              <a:chExt cx="5850650" cy="4199065"/>
            </a:xfrm>
          </p:grpSpPr>
          <p:pic>
            <p:nvPicPr>
              <p:cNvPr id="31" name="Picture 30" descr="particle_chart_2014-PT_Atomo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8887" y="1412781"/>
                <a:ext cx="5797049" cy="4199065"/>
              </a:xfrm>
              <a:prstGeom prst="rect">
                <a:avLst/>
              </a:prstGeom>
            </p:spPr>
          </p:pic>
          <p:sp>
            <p:nvSpPr>
              <p:cNvPr id="40968" name="Text Box 6"/>
              <p:cNvSpPr txBox="1">
                <a:spLocks noChangeArrowheads="1"/>
              </p:cNvSpPr>
              <p:nvPr/>
            </p:nvSpPr>
            <p:spPr bwMode="auto">
              <a:xfrm>
                <a:off x="8055987" y="4077072"/>
                <a:ext cx="1733550" cy="57246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lIns="91439" tIns="45719" rIns="91439" bIns="45719">
                <a:prstTxWarp prst="textNoShape">
                  <a:avLst/>
                </a:prstTxWarp>
                <a:spAutoFit/>
              </a:bodyPr>
              <a:lstStyle/>
              <a:p>
                <a:pPr algn="r"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en-US" sz="1600" dirty="0" err="1"/>
                  <a:t>Nuvem</a:t>
                </a:r>
                <a:r>
                  <a:rPr lang="en-US" sz="1600" dirty="0"/>
                  <a:t> </a:t>
                </a:r>
              </a:p>
              <a:p>
                <a:pPr algn="r"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en-US" sz="1600" dirty="0" err="1" smtClean="0"/>
                  <a:t>Eletrónica</a:t>
                </a:r>
                <a:endParaRPr lang="en-GB" sz="1600" dirty="0"/>
              </a:p>
            </p:txBody>
          </p:sp>
          <p:cxnSp>
            <p:nvCxnSpPr>
              <p:cNvPr id="40975" name="Straight Arrow Connector 22"/>
              <p:cNvCxnSpPr>
                <a:cxnSpLocks noChangeShapeType="1"/>
              </p:cNvCxnSpPr>
              <p:nvPr/>
            </p:nvCxnSpPr>
            <p:spPr bwMode="auto">
              <a:xfrm>
                <a:off x="8412898" y="4212580"/>
                <a:ext cx="468052" cy="76748"/>
              </a:xfrm>
              <a:prstGeom prst="straightConnector1">
                <a:avLst/>
              </a:prstGeom>
              <a:noFill/>
              <a:ln w="12700">
                <a:solidFill>
                  <a:srgbClr val="800000"/>
                </a:solidFill>
                <a:round/>
                <a:headEnd type="none" w="sm" len="sm"/>
                <a:tailEnd type="arrow" w="med" len="med"/>
              </a:ln>
            </p:spPr>
          </p:cxnSp>
        </p:grpSp>
      </p:grpSp>
      <p:sp>
        <p:nvSpPr>
          <p:cNvPr id="4096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EA1C64F-4E68-5540-B543-54661AD6B6E6}" type="slidenum">
              <a:rPr lang="en-GB" smtClean="0">
                <a:solidFill>
                  <a:srgbClr val="FFFFCC"/>
                </a:solidFill>
                <a:latin typeface="Comic Sans MS"/>
              </a:rPr>
              <a:pPr/>
              <a:t>12</a:t>
            </a:fld>
            <a:r>
              <a:rPr lang="bg-BG" b="0" dirty="0" smtClean="0">
                <a:solidFill>
                  <a:srgbClr val="FFFFCC"/>
                </a:solidFill>
                <a:latin typeface="Comic Sans MS"/>
              </a:rPr>
              <a:t>/42</a:t>
            </a:r>
            <a:endParaRPr lang="en-GB" b="0" dirty="0" smtClean="0">
              <a:solidFill>
                <a:srgbClr val="FFFFCC"/>
              </a:solidFill>
              <a:latin typeface="Comic Sans MS"/>
            </a:endParaRPr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921" y="228600"/>
            <a:ext cx="5902963" cy="685800"/>
          </a:xfrm>
        </p:spPr>
        <p:txBody>
          <a:bodyPr>
            <a:normAutofit fontScale="90000"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Dentro do </a:t>
            </a:r>
            <a:r>
              <a:rPr lang="pt-PT" dirty="0" smtClean="0">
                <a:solidFill>
                  <a:schemeClr val="bg1"/>
                </a:solidFill>
              </a:rPr>
              <a:t>Núcleos </a:t>
            </a:r>
            <a:r>
              <a:rPr lang="pt-PT" dirty="0" smtClean="0">
                <a:solidFill>
                  <a:schemeClr val="bg1"/>
                </a:solidFill>
              </a:rPr>
              <a:t>At</a:t>
            </a:r>
            <a:r>
              <a:rPr lang="pt-PT" dirty="0" smtClean="0">
                <a:solidFill>
                  <a:schemeClr val="bg1"/>
                </a:solidFill>
              </a:rPr>
              <a:t>ómico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04922" y="4758298"/>
            <a:ext cx="11352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PT" dirty="0" smtClean="0">
                <a:solidFill>
                  <a:srgbClr val="00FFFF"/>
                </a:solidFill>
              </a:rPr>
              <a:t>Força </a:t>
            </a:r>
          </a:p>
          <a:p>
            <a:pPr algn="r"/>
            <a:r>
              <a:rPr lang="pt-PT" dirty="0" smtClean="0">
                <a:solidFill>
                  <a:srgbClr val="00FFFF"/>
                </a:solidFill>
              </a:rPr>
              <a:t>Elétrica</a:t>
            </a:r>
            <a:endParaRPr lang="pt-PT" dirty="0">
              <a:solidFill>
                <a:srgbClr val="00FF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16093" y="2810470"/>
            <a:ext cx="1037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smtClean="0">
                <a:solidFill>
                  <a:srgbClr val="0000FF"/>
                </a:solidFill>
              </a:rPr>
              <a:t>Força </a:t>
            </a:r>
          </a:p>
          <a:p>
            <a:pPr algn="r"/>
            <a:r>
              <a:rPr lang="pt-PT" dirty="0" smtClean="0">
                <a:solidFill>
                  <a:srgbClr val="0000FF"/>
                </a:solidFill>
              </a:rPr>
              <a:t>Nuclear Forte</a:t>
            </a:r>
            <a:endParaRPr lang="pt-PT" dirty="0">
              <a:solidFill>
                <a:srgbClr val="0000FF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530" y="4586410"/>
            <a:ext cx="3489125" cy="22888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49" y="1251352"/>
            <a:ext cx="1029398" cy="14443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102" y="2503431"/>
            <a:ext cx="885277" cy="1263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866" y="1047410"/>
            <a:ext cx="1688730" cy="23289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1144" y="5177690"/>
            <a:ext cx="1559458" cy="11786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9379" y="3487348"/>
            <a:ext cx="1791223" cy="16039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6435" y="914400"/>
            <a:ext cx="1517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Feynmann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1100" y="1043449"/>
            <a:ext cx="1517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Gell-Mann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69849" y="3582296"/>
            <a:ext cx="1517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Ne’eman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592599" y="6352143"/>
            <a:ext cx="1517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M</a:t>
            </a:r>
            <a:r>
              <a:rPr lang="en-GB" dirty="0" err="1" smtClean="0">
                <a:solidFill>
                  <a:schemeClr val="bg1"/>
                </a:solidFill>
              </a:rPr>
              <a:t>ö</a:t>
            </a:r>
            <a:r>
              <a:rPr lang="en-GB" dirty="0" err="1" smtClean="0">
                <a:solidFill>
                  <a:schemeClr val="bg1"/>
                </a:solidFill>
              </a:rPr>
              <a:t>ssb</a:t>
            </a:r>
            <a:r>
              <a:rPr lang="en-GB" dirty="0" err="1" smtClean="0">
                <a:solidFill>
                  <a:schemeClr val="bg1"/>
                </a:solidFill>
              </a:rPr>
              <a:t>auer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126" y="3974222"/>
            <a:ext cx="1015783" cy="132998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12362" y="5096852"/>
            <a:ext cx="1517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Hofstadt</a:t>
            </a:r>
            <a:r>
              <a:rPr lang="en-GB" dirty="0" smtClean="0">
                <a:solidFill>
                  <a:schemeClr val="bg1"/>
                </a:solidFill>
              </a:rPr>
              <a:t>er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95" y="5611845"/>
            <a:ext cx="1479505" cy="1109629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46385" y="6376680"/>
            <a:ext cx="1517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Zweig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1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Do </a:t>
            </a:r>
            <a:r>
              <a:rPr lang="en-GB" dirty="0" err="1" smtClean="0">
                <a:solidFill>
                  <a:srgbClr val="FFFFFF"/>
                </a:solidFill>
              </a:rPr>
              <a:t>àtomo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à</a:t>
            </a:r>
            <a:r>
              <a:rPr lang="en-GB" dirty="0" err="1" smtClean="0">
                <a:solidFill>
                  <a:srgbClr val="FFFFFF"/>
                </a:solidFill>
              </a:rPr>
              <a:t>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partículas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fundamentais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0" y="1606237"/>
            <a:ext cx="9144000" cy="402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96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1003300"/>
            <a:ext cx="6438900" cy="4838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As </a:t>
            </a:r>
            <a:r>
              <a:rPr lang="en-GB" dirty="0" err="1" smtClean="0">
                <a:solidFill>
                  <a:srgbClr val="FFFFFF"/>
                </a:solidFill>
              </a:rPr>
              <a:t>forças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fundamentais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689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As </a:t>
            </a:r>
            <a:r>
              <a:rPr lang="en-GB" dirty="0" err="1" smtClean="0">
                <a:solidFill>
                  <a:srgbClr val="FFFFFF"/>
                </a:solidFill>
              </a:rPr>
              <a:t>forças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fundamentais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9144000" cy="28850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9144000" cy="36313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81199"/>
            <a:ext cx="9144000" cy="363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52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1003300"/>
            <a:ext cx="6438900" cy="4838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As </a:t>
            </a:r>
            <a:r>
              <a:rPr lang="en-GB" dirty="0" err="1" smtClean="0">
                <a:solidFill>
                  <a:srgbClr val="FFFFFF"/>
                </a:solidFill>
              </a:rPr>
              <a:t>forças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fundamentais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85100" y="4029164"/>
            <a:ext cx="129780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</a:t>
            </a:r>
            <a:r>
              <a:rPr lang="en-US" sz="2400" b="1" cap="none" spc="0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+</a:t>
            </a:r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W</a:t>
            </a:r>
            <a:r>
              <a:rPr lang="en-US" sz="2400" b="1" cap="none" spc="0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</a:t>
            </a:r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Z</a:t>
            </a:r>
            <a:r>
              <a:rPr lang="en-US" sz="2400" b="1" cap="none" spc="0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</a:t>
            </a:r>
            <a:endParaRPr lang="en-US" sz="2400" b="1" cap="none" spc="0" baseline="30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95620" y="3028223"/>
            <a:ext cx="127676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</a:t>
            </a:r>
            <a:r>
              <a:rPr lang="en-US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ot</a:t>
            </a:r>
            <a:r>
              <a:rPr lang="en-US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ão</a:t>
            </a:r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</a:t>
            </a:r>
            <a:r>
              <a:rPr lang="en-US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γ</a:t>
            </a:r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  <a:endParaRPr lang="en-US" sz="2400" b="1" cap="none" spc="0" baseline="30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42733" y="2041881"/>
            <a:ext cx="140357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 </a:t>
            </a:r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glu</a:t>
            </a:r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ões</a:t>
            </a:r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</a:t>
            </a:r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  <a:endParaRPr lang="en-US" sz="2000" b="1" cap="none" spc="0" baseline="30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33554" y="5078526"/>
            <a:ext cx="137985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gravi</a:t>
            </a:r>
            <a:r>
              <a:rPr lang="en-US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r>
              <a:rPr lang="en-US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ão</a:t>
            </a:r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2400" b="1" cap="none" spc="0" baseline="30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2852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88370" y="274638"/>
            <a:ext cx="2898429" cy="1143000"/>
          </a:xfrm>
        </p:spPr>
        <p:txBody>
          <a:bodyPr>
            <a:normAutofit fontScale="90000"/>
          </a:bodyPr>
          <a:lstStyle/>
          <a:p>
            <a:r>
              <a:rPr lang="en-GB" dirty="0" err="1" smtClean="0">
                <a:solidFill>
                  <a:srgbClr val="FFFFFF"/>
                </a:solidFill>
              </a:rPr>
              <a:t>Sum</a:t>
            </a:r>
            <a:r>
              <a:rPr lang="en-GB" dirty="0" err="1" smtClean="0">
                <a:solidFill>
                  <a:srgbClr val="FFFFFF"/>
                </a:solidFill>
              </a:rPr>
              <a:t>ário</a:t>
            </a:r>
            <a:r>
              <a:rPr lang="en-GB" dirty="0" smtClean="0">
                <a:solidFill>
                  <a:srgbClr val="FFFFFF"/>
                </a:solidFill>
              </a:rPr>
              <a:t>… </a:t>
            </a:r>
            <a:r>
              <a:rPr lang="en-GB" dirty="0" err="1" smtClean="0">
                <a:solidFill>
                  <a:srgbClr val="FFFFFF"/>
                </a:solidFill>
              </a:rPr>
              <a:t>até</a:t>
            </a:r>
            <a:r>
              <a:rPr lang="en-GB" dirty="0" smtClean="0">
                <a:solidFill>
                  <a:srgbClr val="FFFFFF"/>
                </a:solidFill>
              </a:rPr>
              <a:t> agora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04" y="0"/>
            <a:ext cx="521957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04631" y="1860798"/>
            <a:ext cx="32393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 smtClean="0">
                <a:solidFill>
                  <a:srgbClr val="FFFFFF"/>
                </a:solidFill>
              </a:rPr>
              <a:t>Al</a:t>
            </a:r>
            <a:r>
              <a:rPr lang="en-GB" sz="2800" dirty="0" err="1" smtClean="0">
                <a:solidFill>
                  <a:srgbClr val="FFFFFF"/>
                </a:solidFill>
              </a:rPr>
              <a:t>ém</a:t>
            </a:r>
            <a:r>
              <a:rPr lang="en-GB" sz="2800" dirty="0" smtClean="0">
                <a:solidFill>
                  <a:srgbClr val="FFFFFF"/>
                </a:solidFill>
              </a:rPr>
              <a:t> disso:</a:t>
            </a:r>
          </a:p>
          <a:p>
            <a:endParaRPr lang="en-GB" sz="2800" dirty="0" smtClean="0">
              <a:solidFill>
                <a:srgbClr val="FFFFFF"/>
              </a:solidFill>
            </a:endParaRPr>
          </a:p>
          <a:p>
            <a:r>
              <a:rPr lang="en-GB" sz="2800" dirty="0" err="1" smtClean="0">
                <a:solidFill>
                  <a:srgbClr val="FFFFFF"/>
                </a:solidFill>
              </a:rPr>
              <a:t>Por</a:t>
            </a:r>
            <a:r>
              <a:rPr lang="en-GB" sz="2800" dirty="0" smtClean="0">
                <a:solidFill>
                  <a:srgbClr val="FFFFFF"/>
                </a:solidFill>
              </a:rPr>
              <a:t> </a:t>
            </a:r>
            <a:r>
              <a:rPr lang="en-GB" sz="2800" dirty="0" err="1" smtClean="0">
                <a:solidFill>
                  <a:srgbClr val="FFFFFF"/>
                </a:solidFill>
              </a:rPr>
              <a:t>cada</a:t>
            </a:r>
            <a:r>
              <a:rPr lang="en-GB" sz="2800" dirty="0" smtClean="0">
                <a:solidFill>
                  <a:srgbClr val="FFFFFF"/>
                </a:solidFill>
              </a:rPr>
              <a:t> </a:t>
            </a:r>
            <a:r>
              <a:rPr lang="en-GB" sz="2800" dirty="0" err="1" smtClean="0">
                <a:solidFill>
                  <a:srgbClr val="FFFFFF"/>
                </a:solidFill>
              </a:rPr>
              <a:t>part</a:t>
            </a:r>
            <a:r>
              <a:rPr lang="en-GB" sz="2800" dirty="0" err="1" smtClean="0">
                <a:solidFill>
                  <a:srgbClr val="FFFFFF"/>
                </a:solidFill>
              </a:rPr>
              <a:t>ícula</a:t>
            </a:r>
            <a:r>
              <a:rPr lang="en-GB" sz="2800" dirty="0" smtClean="0">
                <a:solidFill>
                  <a:srgbClr val="FFFFFF"/>
                </a:solidFill>
              </a:rPr>
              <a:t> fundamental </a:t>
            </a:r>
            <a:r>
              <a:rPr lang="en-GB" sz="2800" dirty="0" err="1" smtClean="0">
                <a:solidFill>
                  <a:srgbClr val="FFFFFF"/>
                </a:solidFill>
              </a:rPr>
              <a:t>existe</a:t>
            </a:r>
            <a:r>
              <a:rPr lang="en-GB" sz="2800" dirty="0" smtClean="0">
                <a:solidFill>
                  <a:srgbClr val="FFFFFF"/>
                </a:solidFill>
              </a:rPr>
              <a:t> </a:t>
            </a:r>
            <a:r>
              <a:rPr lang="en-GB" sz="2800" dirty="0" err="1" smtClean="0">
                <a:solidFill>
                  <a:srgbClr val="FFFFFF"/>
                </a:solidFill>
              </a:rPr>
              <a:t>uma</a:t>
            </a:r>
            <a:r>
              <a:rPr lang="en-GB" sz="2800" dirty="0" smtClean="0">
                <a:solidFill>
                  <a:srgbClr val="FFFFFF"/>
                </a:solidFill>
              </a:rPr>
              <a:t> anti-</a:t>
            </a:r>
            <a:r>
              <a:rPr lang="en-GB" sz="2800" dirty="0" err="1" smtClean="0">
                <a:solidFill>
                  <a:srgbClr val="FFFFFF"/>
                </a:solidFill>
              </a:rPr>
              <a:t>partícula</a:t>
            </a:r>
            <a:endParaRPr lang="en-GB" sz="2800" dirty="0" smtClean="0">
              <a:solidFill>
                <a:srgbClr val="FFFFFF"/>
              </a:solidFill>
            </a:endParaRPr>
          </a:p>
          <a:p>
            <a:r>
              <a:rPr lang="en-GB" sz="2800" dirty="0" smtClean="0">
                <a:solidFill>
                  <a:srgbClr val="FFFFFF"/>
                </a:solidFill>
              </a:rPr>
              <a:t>(a </a:t>
            </a:r>
            <a:r>
              <a:rPr lang="en-GB" sz="2800" dirty="0" err="1" smtClean="0">
                <a:solidFill>
                  <a:srgbClr val="FFFFFF"/>
                </a:solidFill>
              </a:rPr>
              <a:t>antimatéria</a:t>
            </a:r>
            <a:r>
              <a:rPr lang="en-GB" sz="2800" dirty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5737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O </a:t>
            </a:r>
            <a:r>
              <a:rPr lang="en-GB" dirty="0" err="1" smtClean="0">
                <a:solidFill>
                  <a:srgbClr val="FFFFFF"/>
                </a:solidFill>
              </a:rPr>
              <a:t>Que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est</a:t>
            </a:r>
            <a:r>
              <a:rPr lang="en-GB" dirty="0" err="1" smtClean="0">
                <a:solidFill>
                  <a:srgbClr val="FFFFFF"/>
                </a:solidFill>
              </a:rPr>
              <a:t>á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errado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nestas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imagens</a:t>
            </a:r>
            <a:r>
              <a:rPr lang="en-GB" dirty="0" smtClean="0">
                <a:solidFill>
                  <a:srgbClr val="FFFFFF"/>
                </a:solidFill>
              </a:rPr>
              <a:t>?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3326"/>
            <a:ext cx="4875827" cy="24379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489" y="2503326"/>
            <a:ext cx="4469508" cy="24379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12231"/>
            <a:ext cx="2776055" cy="160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88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98"/>
            <a:ext cx="9144000" cy="5715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39" y="4431451"/>
            <a:ext cx="1867460" cy="22900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97164" y="3783146"/>
            <a:ext cx="7551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Introduç</a:t>
            </a:r>
            <a:r>
              <a:rPr lang="en-GB" dirty="0" err="1" smtClean="0">
                <a:solidFill>
                  <a:schemeClr val="bg1"/>
                </a:solidFill>
              </a:rPr>
              <a:t>ão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à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f</a:t>
            </a:r>
            <a:r>
              <a:rPr lang="en-GB" dirty="0" err="1" smtClean="0">
                <a:solidFill>
                  <a:schemeClr val="bg1"/>
                </a:solidFill>
              </a:rPr>
              <a:t>ísica</a:t>
            </a:r>
            <a:r>
              <a:rPr lang="en-GB" dirty="0" smtClean="0">
                <a:solidFill>
                  <a:schemeClr val="bg1"/>
                </a:solidFill>
              </a:rPr>
              <a:t> de </a:t>
            </a:r>
            <a:r>
              <a:rPr lang="en-GB" smtClean="0">
                <a:solidFill>
                  <a:schemeClr val="bg1"/>
                </a:solidFill>
              </a:rPr>
              <a:t>partículas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12877" y="3332469"/>
            <a:ext cx="6125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4739" y="3463862"/>
            <a:ext cx="6600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8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15544" y="2723962"/>
            <a:ext cx="86804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115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3337" y="3303116"/>
            <a:ext cx="6125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22406" y="4674618"/>
            <a:ext cx="5529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Um </a:t>
            </a:r>
            <a:r>
              <a:rPr lang="en-GB" sz="2400" dirty="0" err="1" smtClean="0">
                <a:solidFill>
                  <a:srgbClr val="FFFFFF"/>
                </a:solidFill>
              </a:rPr>
              <a:t>pouco</a:t>
            </a:r>
            <a:r>
              <a:rPr lang="en-GB" sz="2400" dirty="0" smtClean="0">
                <a:solidFill>
                  <a:srgbClr val="FFFFFF"/>
                </a:solidFill>
              </a:rPr>
              <a:t> de </a:t>
            </a:r>
            <a:r>
              <a:rPr lang="en-GB" sz="2400" dirty="0" err="1" smtClean="0">
                <a:solidFill>
                  <a:srgbClr val="FFFFFF"/>
                </a:solidFill>
              </a:rPr>
              <a:t>hist</a:t>
            </a:r>
            <a:r>
              <a:rPr lang="en-GB" sz="2400" dirty="0" err="1" smtClean="0">
                <a:solidFill>
                  <a:srgbClr val="FFFFFF"/>
                </a:solidFill>
              </a:rPr>
              <a:t>ória</a:t>
            </a:r>
            <a:endParaRPr lang="en-GB" sz="2400" dirty="0" smtClean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GB" sz="2400" dirty="0" err="1" smtClean="0">
                <a:solidFill>
                  <a:srgbClr val="FFFFFF"/>
                </a:solidFill>
              </a:rPr>
              <a:t>Dentro</a:t>
            </a:r>
            <a:r>
              <a:rPr lang="en-GB" sz="2400" dirty="0" smtClean="0">
                <a:solidFill>
                  <a:srgbClr val="FFFFFF"/>
                </a:solidFill>
              </a:rPr>
              <a:t> do </a:t>
            </a:r>
            <a:r>
              <a:rPr lang="en-GB" sz="2400" dirty="0" err="1" smtClean="0">
                <a:solidFill>
                  <a:srgbClr val="FFFFFF"/>
                </a:solidFill>
              </a:rPr>
              <a:t>átomo</a:t>
            </a:r>
            <a:endParaRPr lang="en-GB" sz="2400" dirty="0" smtClean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O </a:t>
            </a:r>
            <a:r>
              <a:rPr lang="en-GB" sz="2400" dirty="0" err="1" smtClean="0">
                <a:solidFill>
                  <a:srgbClr val="FFFFFF"/>
                </a:solidFill>
              </a:rPr>
              <a:t>Modelo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dirty="0" err="1" smtClean="0">
                <a:solidFill>
                  <a:srgbClr val="FFFFFF"/>
                </a:solidFill>
              </a:rPr>
              <a:t>padrão</a:t>
            </a:r>
            <a:r>
              <a:rPr lang="en-GB" sz="2400" dirty="0" smtClean="0">
                <a:solidFill>
                  <a:srgbClr val="FFFFFF"/>
                </a:solidFill>
              </a:rPr>
              <a:t>: </a:t>
            </a:r>
            <a:r>
              <a:rPr lang="en-GB" sz="2400" dirty="0" err="1" smtClean="0">
                <a:solidFill>
                  <a:srgbClr val="FFFFFF"/>
                </a:solidFill>
              </a:rPr>
              <a:t>forças</a:t>
            </a:r>
            <a:r>
              <a:rPr lang="en-GB" sz="2400" dirty="0" smtClean="0">
                <a:solidFill>
                  <a:srgbClr val="FFFFFF"/>
                </a:solidFill>
              </a:rPr>
              <a:t> e </a:t>
            </a:r>
            <a:r>
              <a:rPr lang="en-GB" sz="2400" dirty="0" err="1" smtClean="0">
                <a:solidFill>
                  <a:srgbClr val="FFFFFF"/>
                </a:solidFill>
              </a:rPr>
              <a:t>partículas</a:t>
            </a:r>
            <a:endParaRPr lang="en-GB" sz="2400" dirty="0" smtClean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GB" sz="2400" dirty="0" err="1" smtClean="0">
                <a:solidFill>
                  <a:srgbClr val="FFFFFF"/>
                </a:solidFill>
              </a:rPr>
              <a:t>Perguntas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dirty="0" err="1" smtClean="0">
                <a:solidFill>
                  <a:srgbClr val="FFFFFF"/>
                </a:solidFill>
              </a:rPr>
              <a:t>em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dirty="0" err="1" smtClean="0">
                <a:solidFill>
                  <a:srgbClr val="FFFFFF"/>
                </a:solidFill>
              </a:rPr>
              <a:t>aberto</a:t>
            </a:r>
            <a:endParaRPr lang="en-GB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55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/>
          <p:cNvPicPr/>
          <p:nvPr/>
        </p:nvPicPr>
        <p:blipFill>
          <a:blip r:embed="rId2"/>
          <a:stretch>
            <a:fillRect/>
          </a:stretch>
        </p:blipFill>
        <p:spPr>
          <a:xfrm>
            <a:off x="1388880" y="1260000"/>
            <a:ext cx="6531120" cy="4898160"/>
          </a:xfrm>
          <a:prstGeom prst="rect">
            <a:avLst/>
          </a:prstGeom>
        </p:spPr>
      </p:pic>
      <p:sp>
        <p:nvSpPr>
          <p:cNvPr id="127" name="TextShape 1"/>
          <p:cNvSpPr txBox="1"/>
          <p:nvPr/>
        </p:nvSpPr>
        <p:spPr>
          <a:xfrm>
            <a:off x="180000" y="184427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pt-PT" sz="4000" dirty="0" smtClean="0">
                <a:solidFill>
                  <a:srgbClr val="FFFFFF"/>
                </a:solidFill>
              </a:rPr>
              <a:t>O Protão revisitado</a:t>
            </a:r>
            <a:endParaRPr sz="40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180000" y="33211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pt-PT" sz="4000" dirty="0">
                <a:solidFill>
                  <a:srgbClr val="FFFFFF"/>
                </a:solidFill>
              </a:rPr>
              <a:t>O protão no modelo dos quarks</a:t>
            </a:r>
            <a:endParaRPr sz="40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858" y="555118"/>
            <a:ext cx="6302881" cy="6302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300" y="1311747"/>
            <a:ext cx="4468175" cy="4468175"/>
          </a:xfrm>
          <a:prstGeom prst="rect">
            <a:avLst/>
          </a:prstGeom>
        </p:spPr>
      </p:pic>
      <p:sp>
        <p:nvSpPr>
          <p:cNvPr id="7" name="Donut 6"/>
          <p:cNvSpPr/>
          <p:nvPr/>
        </p:nvSpPr>
        <p:spPr>
          <a:xfrm>
            <a:off x="1151771" y="118146"/>
            <a:ext cx="6777705" cy="6739854"/>
          </a:xfrm>
          <a:prstGeom prst="donut">
            <a:avLst>
              <a:gd name="adj" fmla="val 19621"/>
            </a:avLst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0" name="TextShape 1"/>
          <p:cNvSpPr txBox="1"/>
          <p:nvPr/>
        </p:nvSpPr>
        <p:spPr>
          <a:xfrm>
            <a:off x="180000" y="354438"/>
            <a:ext cx="8820000" cy="1071058"/>
          </a:xfrm>
          <a:prstGeom prst="rect">
            <a:avLst/>
          </a:prstGeom>
          <a:solidFill>
            <a:schemeClr val="tx1"/>
          </a:solidFill>
        </p:spPr>
        <p:txBody>
          <a:bodyPr wrap="none" lIns="0" tIns="0" rIns="0" bIns="0" anchor="ctr"/>
          <a:lstStyle/>
          <a:p>
            <a:pPr algn="ctr"/>
            <a:r>
              <a:rPr lang="pt-PT" sz="4000" dirty="0">
                <a:solidFill>
                  <a:schemeClr val="bg1"/>
                </a:solidFill>
              </a:rPr>
              <a:t>O protão </a:t>
            </a:r>
            <a:r>
              <a:rPr lang="pt-PT" sz="4000" dirty="0" smtClean="0">
                <a:solidFill>
                  <a:schemeClr val="bg1"/>
                </a:solidFill>
              </a:rPr>
              <a:t>tal como </a:t>
            </a:r>
            <a:r>
              <a:rPr lang="pt-PT" sz="4000" dirty="0">
                <a:solidFill>
                  <a:schemeClr val="bg1"/>
                </a:solidFill>
              </a:rPr>
              <a:t>o conhecemos hoje</a:t>
            </a:r>
            <a:endParaRPr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4889500" y="1282700"/>
            <a:ext cx="3797300" cy="48768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94399" y="1295400"/>
            <a:ext cx="3871865" cy="4936628"/>
            <a:chOff x="4894399" y="1295400"/>
            <a:chExt cx="3871865" cy="4936628"/>
          </a:xfrm>
        </p:grpSpPr>
        <p:pic>
          <p:nvPicPr>
            <p:cNvPr id="51" name="Picture 50" descr="proton_internal_structur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94399" y="1295400"/>
              <a:ext cx="3871865" cy="4936628"/>
            </a:xfrm>
            <a:prstGeom prst="rect">
              <a:avLst/>
            </a:prstGeom>
          </p:spPr>
        </p:pic>
        <p:grpSp>
          <p:nvGrpSpPr>
            <p:cNvPr id="52" name="Group 51"/>
            <p:cNvGrpSpPr/>
            <p:nvPr/>
          </p:nvGrpSpPr>
          <p:grpSpPr>
            <a:xfrm>
              <a:off x="5351587" y="3891640"/>
              <a:ext cx="304800" cy="304800"/>
              <a:chOff x="5562602" y="3891640"/>
              <a:chExt cx="304800" cy="304800"/>
            </a:xfrm>
          </p:grpSpPr>
          <p:sp>
            <p:nvSpPr>
              <p:cNvPr id="59" name="Oval 58"/>
              <p:cNvSpPr/>
              <p:nvPr/>
            </p:nvSpPr>
            <p:spPr bwMode="auto">
              <a:xfrm>
                <a:off x="5562602" y="3891640"/>
                <a:ext cx="304800" cy="3048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FF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solidFill>
                  <a:srgbClr val="FF00FF"/>
                </a:solidFill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0" tIns="0" rIns="0" bIns="18000" numCol="1" rtlCol="0" anchor="ctr" anchorCtr="1" compatLnSpc="1">
                <a:prstTxWarp prst="textNoShape">
                  <a:avLst/>
                </a:prstTxWarp>
              </a:bodyPr>
              <a:lstStyle/>
              <a:p>
                <a:r>
                  <a:rPr lang="pt-PT" sz="1400" b="1" dirty="0" err="1" smtClea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s</a:t>
                </a:r>
                <a:endParaRPr lang="pt-PT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</a:endParaRPr>
              </a:p>
            </p:txBody>
          </p:sp>
          <p:cxnSp>
            <p:nvCxnSpPr>
              <p:cNvPr id="60" name="Straight Connector 59"/>
              <p:cNvCxnSpPr/>
              <p:nvPr/>
            </p:nvCxnSpPr>
            <p:spPr bwMode="auto">
              <a:xfrm>
                <a:off x="5662386" y="3939415"/>
                <a:ext cx="76200" cy="158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grpSp>
          <p:nvGrpSpPr>
            <p:cNvPr id="53" name="Group 52"/>
            <p:cNvGrpSpPr/>
            <p:nvPr/>
          </p:nvGrpSpPr>
          <p:grpSpPr>
            <a:xfrm>
              <a:off x="7106606" y="2995989"/>
              <a:ext cx="304800" cy="304800"/>
              <a:chOff x="7317621" y="2995989"/>
              <a:chExt cx="304800" cy="304800"/>
            </a:xfrm>
          </p:grpSpPr>
          <p:sp>
            <p:nvSpPr>
              <p:cNvPr id="57" name="Oval 56"/>
              <p:cNvSpPr/>
              <p:nvPr/>
            </p:nvSpPr>
            <p:spPr bwMode="auto">
              <a:xfrm>
                <a:off x="7317621" y="2995989"/>
                <a:ext cx="304800" cy="3048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solidFill>
                  <a:srgbClr val="FFFF00"/>
                </a:solidFill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0" tIns="0" rIns="0" bIns="18000" numCol="1" rtlCol="0" anchor="ctr" anchorCtr="1" compatLnSpc="1">
                <a:prstTxWarp prst="textNoShape">
                  <a:avLst/>
                </a:prstTxWarp>
              </a:bodyPr>
              <a:lstStyle/>
              <a:p>
                <a:r>
                  <a:rPr lang="pt-PT" sz="1200" dirty="0" err="1" smtClea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d</a:t>
                </a:r>
                <a:endParaRPr lang="pt-PT" sz="1200" dirty="0">
                  <a:solidFill>
                    <a:srgbClr val="000000"/>
                  </a:solidFill>
                  <a:latin typeface="Arial"/>
                  <a:ea typeface="Arial"/>
                  <a:cs typeface="Arial"/>
                </a:endParaRPr>
              </a:p>
            </p:txBody>
          </p:sp>
          <p:cxnSp>
            <p:nvCxnSpPr>
              <p:cNvPr id="58" name="Straight Connector 57"/>
              <p:cNvCxnSpPr/>
              <p:nvPr/>
            </p:nvCxnSpPr>
            <p:spPr bwMode="auto">
              <a:xfrm rot="10800000">
                <a:off x="7405688" y="3022600"/>
                <a:ext cx="74612" cy="158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grpSp>
          <p:nvGrpSpPr>
            <p:cNvPr id="54" name="Group 53"/>
            <p:cNvGrpSpPr/>
            <p:nvPr/>
          </p:nvGrpSpPr>
          <p:grpSpPr>
            <a:xfrm>
              <a:off x="7210627" y="4682062"/>
              <a:ext cx="304800" cy="304800"/>
              <a:chOff x="7421642" y="4682062"/>
              <a:chExt cx="304800" cy="304800"/>
            </a:xfrm>
          </p:grpSpPr>
          <p:sp>
            <p:nvSpPr>
              <p:cNvPr id="55" name="Oval 54"/>
              <p:cNvSpPr/>
              <p:nvPr/>
            </p:nvSpPr>
            <p:spPr bwMode="auto">
              <a:xfrm>
                <a:off x="7421642" y="4682062"/>
                <a:ext cx="304800" cy="3048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solidFill>
                  <a:srgbClr val="00FFCC"/>
                </a:solidFill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0" tIns="0" rIns="0" bIns="18000" numCol="1" rtlCol="0" anchor="ctr" anchorCtr="1" compatLnSpc="1">
                <a:prstTxWarp prst="textNoShape">
                  <a:avLst/>
                </a:prstTxWarp>
              </a:bodyPr>
              <a:lstStyle/>
              <a:p>
                <a:r>
                  <a:rPr lang="pt-PT" sz="1200" dirty="0" err="1" smtClea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u</a:t>
                </a:r>
                <a:endParaRPr lang="pt-PT" sz="1200" dirty="0">
                  <a:solidFill>
                    <a:srgbClr val="000000"/>
                  </a:solidFill>
                  <a:latin typeface="Arial"/>
                  <a:ea typeface="Arial"/>
                  <a:cs typeface="Arial"/>
                </a:endParaRPr>
              </a:p>
            </p:txBody>
          </p:sp>
          <p:cxnSp>
            <p:nvCxnSpPr>
              <p:cNvPr id="56" name="Straight Connector 55"/>
              <p:cNvCxnSpPr/>
              <p:nvPr/>
            </p:nvCxnSpPr>
            <p:spPr bwMode="auto">
              <a:xfrm rot="10800000">
                <a:off x="7521426" y="4740117"/>
                <a:ext cx="74612" cy="158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cxnSp>
          <p:nvCxnSpPr>
            <p:cNvPr id="50" name="Straight Connector 49"/>
            <p:cNvCxnSpPr/>
            <p:nvPr/>
          </p:nvCxnSpPr>
          <p:spPr bwMode="auto">
            <a:xfrm>
              <a:off x="7225559" y="3041414"/>
              <a:ext cx="80318" cy="2654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096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EA1C64F-4E68-5540-B543-54661AD6B6E6}" type="slidenum">
              <a:rPr lang="en-GB" smtClean="0">
                <a:solidFill>
                  <a:srgbClr val="FFFFCC"/>
                </a:solidFill>
                <a:latin typeface="Comic Sans MS"/>
              </a:rPr>
              <a:pPr/>
              <a:t>22</a:t>
            </a:fld>
            <a:r>
              <a:rPr lang="bg-BG" b="0" dirty="0" smtClean="0">
                <a:solidFill>
                  <a:srgbClr val="FFFFCC"/>
                </a:solidFill>
                <a:latin typeface="Comic Sans MS"/>
              </a:rPr>
              <a:t>/42</a:t>
            </a:r>
            <a:endParaRPr lang="en-GB" b="0" dirty="0" smtClean="0">
              <a:solidFill>
                <a:srgbClr val="FFFFCC"/>
              </a:solidFill>
              <a:latin typeface="Comic Sans MS"/>
            </a:endParaRPr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321347" cy="990600"/>
          </a:xfrm>
        </p:spPr>
        <p:txBody>
          <a:bodyPr/>
          <a:lstStyle/>
          <a:p>
            <a:r>
              <a:rPr lang="pt-PT" sz="2800" dirty="0" smtClean="0"/>
              <a:t>Protões e neutrões feitos de</a:t>
            </a:r>
            <a:br>
              <a:rPr lang="pt-PT" sz="2800" dirty="0" smtClean="0"/>
            </a:br>
            <a:r>
              <a:rPr lang="pt-PT" sz="2800" dirty="0" smtClean="0"/>
              <a:t>             ,</a:t>
            </a:r>
            <a:r>
              <a:rPr lang="pt-PT" sz="2800" dirty="0" err="1" smtClean="0">
                <a:solidFill>
                  <a:srgbClr val="FFFF00"/>
                </a:solidFill>
              </a:rPr>
              <a:t>A</a:t>
            </a:r>
            <a:r>
              <a:rPr lang="pt-PT" sz="2800" dirty="0" err="1" smtClean="0">
                <a:solidFill>
                  <a:srgbClr val="FF00FF"/>
                </a:solidFill>
              </a:rPr>
              <a:t>n</a:t>
            </a:r>
            <a:r>
              <a:rPr lang="pt-PT" sz="2800" dirty="0" err="1" smtClean="0">
                <a:solidFill>
                  <a:srgbClr val="00FFFF"/>
                </a:solidFill>
              </a:rPr>
              <a:t>t</a:t>
            </a:r>
            <a:r>
              <a:rPr lang="pt-PT" sz="2800" dirty="0" err="1" smtClean="0">
                <a:solidFill>
                  <a:srgbClr val="FFFF00"/>
                </a:solidFill>
              </a:rPr>
              <a:t>i</a:t>
            </a:r>
            <a:r>
              <a:rPr lang="pt-PT" sz="2800" dirty="0" smtClean="0">
                <a:solidFill>
                  <a:srgbClr val="FF00FF"/>
                </a:solidFill>
              </a:rPr>
              <a:t>-</a:t>
            </a:r>
            <a:r>
              <a:rPr lang="pt-PT" sz="2800" dirty="0" smtClean="0">
                <a:solidFill>
                  <a:srgbClr val="00FFFF"/>
                </a:solidFill>
              </a:rPr>
              <a:t>Q</a:t>
            </a:r>
            <a:r>
              <a:rPr lang="pt-PT" sz="2800" dirty="0" smtClean="0">
                <a:solidFill>
                  <a:srgbClr val="FFFF00"/>
                </a:solidFill>
              </a:rPr>
              <a:t>u</a:t>
            </a:r>
            <a:r>
              <a:rPr lang="pt-PT" sz="2800" dirty="0" smtClean="0">
                <a:solidFill>
                  <a:srgbClr val="FF00FF"/>
                </a:solidFill>
              </a:rPr>
              <a:t>a</a:t>
            </a:r>
            <a:r>
              <a:rPr lang="pt-PT" sz="2800" dirty="0" smtClean="0">
                <a:solidFill>
                  <a:srgbClr val="00FFFF"/>
                </a:solidFill>
              </a:rPr>
              <a:t>r</a:t>
            </a:r>
            <a:r>
              <a:rPr lang="pt-PT" sz="2800" dirty="0" smtClean="0">
                <a:solidFill>
                  <a:srgbClr val="FFFF00"/>
                </a:solidFill>
              </a:rPr>
              <a:t>k</a:t>
            </a:r>
            <a:r>
              <a:rPr lang="pt-PT" sz="2800" dirty="0" smtClean="0">
                <a:solidFill>
                  <a:srgbClr val="FF00FF"/>
                </a:solidFill>
              </a:rPr>
              <a:t>s</a:t>
            </a:r>
            <a:r>
              <a:rPr lang="pt-PT" sz="2800" dirty="0" smtClean="0"/>
              <a:t> e </a:t>
            </a:r>
            <a:r>
              <a:rPr lang="pt-PT" sz="2800" dirty="0" smtClean="0">
                <a:solidFill>
                  <a:srgbClr val="FF0000"/>
                </a:solidFill>
              </a:rPr>
              <a:t>G</a:t>
            </a:r>
            <a:r>
              <a:rPr lang="pt-PT" sz="2800" dirty="0" smtClean="0">
                <a:solidFill>
                  <a:srgbClr val="0000FF"/>
                </a:solidFill>
              </a:rPr>
              <a:t>l</a:t>
            </a:r>
            <a:r>
              <a:rPr lang="pt-PT" sz="2800" dirty="0" smtClean="0">
                <a:solidFill>
                  <a:srgbClr val="008000"/>
                </a:solidFill>
              </a:rPr>
              <a:t>u</a:t>
            </a:r>
            <a:r>
              <a:rPr lang="pt-PT" sz="2800" dirty="0" smtClean="0">
                <a:solidFill>
                  <a:srgbClr val="00FFFF"/>
                </a:solidFill>
              </a:rPr>
              <a:t>õ</a:t>
            </a:r>
            <a:r>
              <a:rPr lang="pt-PT" sz="2800" dirty="0" smtClean="0">
                <a:solidFill>
                  <a:srgbClr val="FFFF00"/>
                </a:solidFill>
              </a:rPr>
              <a:t>e</a:t>
            </a:r>
            <a:r>
              <a:rPr lang="pt-PT" sz="2800" dirty="0" smtClean="0">
                <a:solidFill>
                  <a:srgbClr val="FF00FF"/>
                </a:solidFill>
              </a:rPr>
              <a:t>s</a:t>
            </a:r>
            <a:r>
              <a:rPr lang="pt-PT" sz="2800" dirty="0" smtClean="0"/>
              <a:t>!</a:t>
            </a:r>
            <a:endParaRPr lang="en-GB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64568" y="503674"/>
            <a:ext cx="1411088" cy="477054"/>
          </a:xfrm>
          <a:prstGeom prst="rect">
            <a:avLst/>
          </a:prstGeom>
          <a:solidFill>
            <a:srgbClr val="FFFFFF"/>
          </a:solidFill>
        </p:spPr>
        <p:txBody>
          <a:bodyPr wrap="none" tIns="0" rtlCol="0">
            <a:spAutoFit/>
          </a:bodyPr>
          <a:lstStyle/>
          <a:p>
            <a:r>
              <a:rPr lang="pt-PT" sz="2800" dirty="0">
                <a:solidFill>
                  <a:srgbClr val="0000FF"/>
                </a:solidFill>
              </a:rPr>
              <a:t>Q</a:t>
            </a:r>
            <a:r>
              <a:rPr lang="pt-PT" sz="2800" dirty="0">
                <a:solidFill>
                  <a:srgbClr val="008000"/>
                </a:solidFill>
              </a:rPr>
              <a:t>u</a:t>
            </a:r>
            <a:r>
              <a:rPr lang="pt-PT" sz="2800" dirty="0">
                <a:solidFill>
                  <a:srgbClr val="FF0000"/>
                </a:solidFill>
              </a:rPr>
              <a:t>a</a:t>
            </a:r>
            <a:r>
              <a:rPr lang="pt-PT" sz="2800" dirty="0">
                <a:solidFill>
                  <a:srgbClr val="0000FF"/>
                </a:solidFill>
              </a:rPr>
              <a:t>r</a:t>
            </a:r>
            <a:r>
              <a:rPr lang="pt-PT" sz="2800" dirty="0">
                <a:solidFill>
                  <a:srgbClr val="008000"/>
                </a:solidFill>
              </a:rPr>
              <a:t>k</a:t>
            </a:r>
            <a:r>
              <a:rPr lang="pt-PT" sz="2800" dirty="0">
                <a:solidFill>
                  <a:srgbClr val="FF0000"/>
                </a:solidFill>
              </a:rPr>
              <a:t>s</a:t>
            </a:r>
            <a:endParaRPr lang="pt-BR" sz="2800" dirty="0">
              <a:solidFill>
                <a:srgbClr val="FFFFCC"/>
              </a:solidFill>
            </a:endParaRPr>
          </a:p>
        </p:txBody>
      </p:sp>
      <p:pic>
        <p:nvPicPr>
          <p:cNvPr id="26" name="Picture 25" descr="particle_chart_2014-PT_Atom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295701"/>
            <a:ext cx="4857032" cy="381134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894532" y="1249533"/>
            <a:ext cx="345638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PT" b="1" dirty="0" smtClean="0">
                <a:solidFill>
                  <a:srgbClr val="FF0000"/>
                </a:solidFill>
                <a:latin typeface="Arial"/>
                <a:ea typeface="Arial"/>
                <a:cs typeface="Arial"/>
              </a:rPr>
              <a:t>PROTÃO </a:t>
            </a:r>
            <a:r>
              <a:rPr lang="pt-PT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= </a:t>
            </a:r>
            <a:r>
              <a:rPr lang="pt-PT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uud</a:t>
            </a:r>
            <a:r>
              <a:rPr lang="pt-PT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= branco</a:t>
            </a:r>
            <a:r>
              <a:rPr lang="pt-PT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!</a:t>
            </a:r>
            <a:endParaRPr lang="pt-PT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90700" y="5559600"/>
            <a:ext cx="2757764" cy="605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800" b="1" dirty="0" err="1" smtClean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o</a:t>
            </a:r>
            <a:r>
              <a:rPr lang="pt-PT" sz="1800" b="1" dirty="0" err="1" smtClean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s</a:t>
            </a:r>
            <a:r>
              <a:rPr lang="pt-PT" sz="1800" b="1" dirty="0" smtClean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 </a:t>
            </a:r>
            <a:r>
              <a:rPr lang="pt-PT" sz="1800" b="1" dirty="0" err="1" smtClean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gluões</a:t>
            </a:r>
            <a:r>
              <a:rPr lang="pt-PT" sz="1800" b="1" dirty="0" smtClean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/>
            </a:r>
            <a:br>
              <a:rPr lang="pt-PT" sz="1800" b="1" dirty="0" smtClean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</a:br>
            <a:r>
              <a:rPr lang="pt-PT" sz="1800" b="1" dirty="0" smtClean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também são </a:t>
            </a:r>
            <a:r>
              <a:rPr lang="pt-PT" sz="1800" b="1" dirty="0" smtClean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c</a:t>
            </a:r>
            <a:r>
              <a:rPr lang="pt-PT" sz="1800" b="1" dirty="0" smtClean="0">
                <a:solidFill>
                  <a:srgbClr val="0000FF"/>
                </a:solidFill>
                <a:latin typeface="Arial" charset="0"/>
                <a:ea typeface="Arial"/>
                <a:cs typeface="Arial"/>
              </a:rPr>
              <a:t>o</a:t>
            </a:r>
            <a:r>
              <a:rPr lang="pt-PT" sz="1800" b="1" dirty="0" smtClean="0">
                <a:solidFill>
                  <a:srgbClr val="008000"/>
                </a:solidFill>
                <a:latin typeface="Arial" charset="0"/>
                <a:ea typeface="Arial"/>
                <a:cs typeface="Arial"/>
              </a:rPr>
              <a:t>l</a:t>
            </a:r>
            <a:r>
              <a:rPr lang="pt-PT" sz="1800" b="1" dirty="0" smtClean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o</a:t>
            </a:r>
            <a:r>
              <a:rPr lang="pt-PT" sz="1800" b="1" dirty="0" smtClean="0">
                <a:solidFill>
                  <a:srgbClr val="FF00FF"/>
                </a:solidFill>
                <a:latin typeface="Arial" charset="0"/>
                <a:ea typeface="Arial"/>
                <a:cs typeface="Arial"/>
              </a:rPr>
              <a:t>r</a:t>
            </a:r>
            <a:r>
              <a:rPr lang="pt-PT" sz="1800" b="1" dirty="0" smtClean="0">
                <a:solidFill>
                  <a:srgbClr val="0000FF"/>
                </a:solidFill>
                <a:latin typeface="Arial" charset="0"/>
                <a:ea typeface="Arial"/>
                <a:cs typeface="Arial"/>
              </a:rPr>
              <a:t>i</a:t>
            </a:r>
            <a:r>
              <a:rPr lang="pt-PT" sz="1800" b="1" dirty="0" smtClean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d</a:t>
            </a:r>
            <a:r>
              <a:rPr lang="pt-PT" sz="1800" b="1" dirty="0" smtClean="0">
                <a:solidFill>
                  <a:srgbClr val="FF00FF"/>
                </a:solidFill>
                <a:latin typeface="Arial" charset="0"/>
                <a:ea typeface="Arial"/>
                <a:cs typeface="Arial"/>
              </a:rPr>
              <a:t>o</a:t>
            </a:r>
            <a:r>
              <a:rPr lang="pt-PT" sz="1800" b="1" dirty="0" smtClean="0">
                <a:solidFill>
                  <a:srgbClr val="008000"/>
                </a:solidFill>
                <a:latin typeface="Arial" charset="0"/>
                <a:ea typeface="Arial"/>
                <a:cs typeface="Arial"/>
              </a:rPr>
              <a:t>s</a:t>
            </a:r>
            <a:r>
              <a:rPr lang="pt-PT" sz="1800" b="1" dirty="0" smtClean="0">
                <a:solidFill>
                  <a:srgbClr val="FFFFFF"/>
                </a:solidFill>
                <a:latin typeface="Arial" charset="0"/>
                <a:ea typeface="Arial"/>
                <a:cs typeface="Arial"/>
              </a:rPr>
              <a:t>!</a:t>
            </a:r>
            <a:endParaRPr lang="pt-PT" sz="1800" b="1" dirty="0">
              <a:solidFill>
                <a:srgbClr val="FFFFFF"/>
              </a:solidFill>
              <a:latin typeface="Arial" charset="0"/>
              <a:ea typeface="Arial"/>
              <a:cs typeface="Arial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980021"/>
              </p:ext>
            </p:extLst>
          </p:nvPr>
        </p:nvGraphicFramePr>
        <p:xfrm>
          <a:off x="4880627" y="64232"/>
          <a:ext cx="3885637" cy="11951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41828"/>
                <a:gridCol w="1008112"/>
                <a:gridCol w="936104"/>
                <a:gridCol w="899593"/>
              </a:tblGrid>
              <a:tr h="456150">
                <a:tc>
                  <a:txBody>
                    <a:bodyPr/>
                    <a:lstStyle/>
                    <a:p>
                      <a:r>
                        <a:rPr lang="pt-BR" sz="1500" dirty="0" smtClean="0"/>
                        <a:t>Nome </a:t>
                      </a:r>
                    </a:p>
                    <a:p>
                      <a:r>
                        <a:rPr lang="pt-BR" sz="1500" dirty="0" smtClean="0"/>
                        <a:t>Quark</a:t>
                      </a:r>
                      <a:endParaRPr lang="pt-BR" sz="15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pt-BR" sz="1500" dirty="0" smtClean="0"/>
                        <a:t>Carga </a:t>
                      </a:r>
                    </a:p>
                    <a:p>
                      <a:r>
                        <a:rPr lang="pt-BR" sz="1500" dirty="0" smtClean="0"/>
                        <a:t>Eléctrica</a:t>
                      </a:r>
                      <a:endParaRPr lang="pt-BR" sz="15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pt-BR" sz="1500" dirty="0" smtClean="0"/>
                        <a:t>Spin</a:t>
                      </a:r>
                    </a:p>
                    <a:p>
                      <a:pPr marL="0" marR="0" indent="0" algn="l" defTabSz="4571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dirty="0" smtClean="0"/>
                        <a:t>[</a:t>
                      </a:r>
                      <a:r>
                        <a:rPr lang="pt-BR" sz="1500" dirty="0" err="1" smtClean="0"/>
                        <a:t>h</a:t>
                      </a:r>
                      <a:r>
                        <a:rPr lang="pt-BR" sz="1500" dirty="0" smtClean="0"/>
                        <a:t>/(2</a:t>
                      </a:r>
                      <a:r>
                        <a:rPr lang="el-GR" sz="1500" dirty="0" smtClean="0"/>
                        <a:t>π</a:t>
                      </a:r>
                      <a:r>
                        <a:rPr lang="pt-BR" sz="1500" dirty="0" smtClean="0"/>
                        <a:t>)]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pt-BR" sz="1500" dirty="0" smtClean="0"/>
                        <a:t>“Cor”</a:t>
                      </a:r>
                    </a:p>
                    <a:p>
                      <a:r>
                        <a:rPr lang="pt-BR" sz="1500" dirty="0" smtClean="0"/>
                        <a:t>(</a:t>
                      </a:r>
                      <a:r>
                        <a:rPr lang="pt-BR" sz="1500" dirty="0" err="1" smtClean="0"/>
                        <a:t>r,g,b</a:t>
                      </a:r>
                      <a:r>
                        <a:rPr lang="pt-BR" sz="1500" dirty="0" smtClean="0"/>
                        <a:t>)</a:t>
                      </a:r>
                      <a:endParaRPr lang="pt-BR" sz="1500" dirty="0"/>
                    </a:p>
                  </a:txBody>
                  <a:tcPr marL="84406" marR="84406"/>
                </a:tc>
              </a:tr>
              <a:tr h="326460">
                <a:tc>
                  <a:txBody>
                    <a:bodyPr/>
                    <a:lstStyle/>
                    <a:p>
                      <a:r>
                        <a:rPr lang="pt-BR" sz="1500" dirty="0" err="1" smtClean="0"/>
                        <a:t>u</a:t>
                      </a:r>
                      <a:r>
                        <a:rPr lang="pt-BR" sz="1500" dirty="0" smtClean="0"/>
                        <a:t>  (</a:t>
                      </a:r>
                      <a:r>
                        <a:rPr lang="pt-BR" sz="1500" dirty="0" err="1" smtClean="0"/>
                        <a:t>up</a:t>
                      </a:r>
                      <a:r>
                        <a:rPr lang="pt-BR" sz="1500" dirty="0" smtClean="0"/>
                        <a:t>)</a:t>
                      </a:r>
                      <a:endParaRPr lang="pt-BR" sz="15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pt-BR" sz="1500" dirty="0" smtClean="0"/>
                        <a:t>+2/3 (</a:t>
                      </a:r>
                      <a:r>
                        <a:rPr lang="pt-BR" sz="1500" baseline="0" dirty="0" smtClean="0"/>
                        <a:t>e)</a:t>
                      </a:r>
                      <a:endParaRPr lang="pt-BR" sz="15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pt-BR" sz="1500" dirty="0" smtClean="0"/>
                        <a:t>+1/2</a:t>
                      </a:r>
                      <a:endParaRPr lang="pt-BR" sz="15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endParaRPr lang="pt-BR" sz="1500" dirty="0"/>
                    </a:p>
                  </a:txBody>
                  <a:tcPr marL="84406" marR="84406"/>
                </a:tc>
              </a:tr>
              <a:tr h="268323">
                <a:tc>
                  <a:txBody>
                    <a:bodyPr/>
                    <a:lstStyle/>
                    <a:p>
                      <a:r>
                        <a:rPr lang="pt-BR" sz="1500" dirty="0" err="1" smtClean="0"/>
                        <a:t>d</a:t>
                      </a:r>
                      <a:r>
                        <a:rPr lang="pt-BR" sz="1500" baseline="0" dirty="0" smtClean="0"/>
                        <a:t>  (</a:t>
                      </a:r>
                      <a:r>
                        <a:rPr lang="pt-BR" sz="1500" baseline="0" dirty="0" err="1" smtClean="0"/>
                        <a:t>down</a:t>
                      </a:r>
                      <a:r>
                        <a:rPr lang="pt-BR" sz="1500" baseline="0" dirty="0" smtClean="0"/>
                        <a:t>)</a:t>
                      </a:r>
                      <a:endParaRPr lang="pt-BR" sz="15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pt-BR" sz="1500" dirty="0" smtClean="0"/>
                        <a:t>–1/3 (e)</a:t>
                      </a:r>
                      <a:endParaRPr lang="pt-BR" sz="15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pt-BR" sz="1500" dirty="0" smtClean="0"/>
                        <a:t>+1/2</a:t>
                      </a:r>
                      <a:endParaRPr lang="pt-BR" sz="15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marL="0" marR="0" indent="0" algn="l" defTabSz="4571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500" dirty="0" smtClean="0"/>
                    </a:p>
                  </a:txBody>
                  <a:tcPr marL="84406" marR="84406"/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860034" y="1796068"/>
            <a:ext cx="1334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0000FF"/>
                </a:solidFill>
                <a:latin typeface="Comic Sans MS"/>
                <a:ea typeface="Arial"/>
                <a:cs typeface="Arial"/>
              </a:rPr>
              <a:t>m</a:t>
            </a:r>
            <a:r>
              <a:rPr lang="pt-BR" sz="1400" dirty="0" smtClean="0">
                <a:solidFill>
                  <a:srgbClr val="0000FF"/>
                </a:solidFill>
                <a:latin typeface="Comic Sans MS"/>
                <a:ea typeface="Arial"/>
                <a:cs typeface="Arial"/>
              </a:rPr>
              <a:t>as realidade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400" dirty="0" smtClean="0">
                <a:solidFill>
                  <a:srgbClr val="0000FF"/>
                </a:solidFill>
                <a:latin typeface="Comic Sans MS"/>
                <a:ea typeface="Arial"/>
                <a:cs typeface="Arial"/>
              </a:rPr>
              <a:t>complexa!</a:t>
            </a:r>
            <a:endParaRPr lang="pt-BR" sz="1400" dirty="0">
              <a:solidFill>
                <a:srgbClr val="0000FF"/>
              </a:solidFill>
              <a:latin typeface="Comic Sans MS"/>
              <a:ea typeface="Arial"/>
              <a:cs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860032" y="1505992"/>
            <a:ext cx="2795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q</a:t>
            </a:r>
            <a:r>
              <a:rPr lang="pt-BR" sz="1800" baseline="-250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P</a:t>
            </a:r>
            <a:r>
              <a:rPr lang="pt-BR" sz="18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=2x(2/3)-1/3=3/3= 1 (e)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625969" y="2179464"/>
            <a:ext cx="3634154" cy="3192636"/>
            <a:chOff x="2625969" y="2179464"/>
            <a:chExt cx="3634154" cy="3192636"/>
          </a:xfrm>
        </p:grpSpPr>
        <p:cxnSp>
          <p:nvCxnSpPr>
            <p:cNvPr id="39" name="Straight Connector 38"/>
            <p:cNvCxnSpPr/>
            <p:nvPr/>
          </p:nvCxnSpPr>
          <p:spPr bwMode="auto">
            <a:xfrm>
              <a:off x="2625969" y="3846286"/>
              <a:ext cx="3634154" cy="152581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558ED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 flipV="1">
              <a:off x="2942492" y="2179464"/>
              <a:ext cx="3047893" cy="99553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61" name="Group 60"/>
          <p:cNvGrpSpPr/>
          <p:nvPr/>
        </p:nvGrpSpPr>
        <p:grpSpPr>
          <a:xfrm>
            <a:off x="7961686" y="693884"/>
            <a:ext cx="688587" cy="474858"/>
            <a:chOff x="8299938" y="634255"/>
            <a:chExt cx="688587" cy="474858"/>
          </a:xfrm>
        </p:grpSpPr>
        <p:sp>
          <p:nvSpPr>
            <p:cNvPr id="62" name="Oval 61"/>
            <p:cNvSpPr/>
            <p:nvPr/>
          </p:nvSpPr>
          <p:spPr bwMode="auto">
            <a:xfrm>
              <a:off x="8299938" y="634255"/>
              <a:ext cx="158262" cy="1778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FFFFCC"/>
                </a:solidFill>
                <a:ea typeface="Arial"/>
                <a:cs typeface="Arial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8299938" y="931313"/>
              <a:ext cx="158262" cy="1778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FFFFCC"/>
                </a:solidFill>
                <a:ea typeface="Arial"/>
                <a:cs typeface="Arial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8561787" y="634255"/>
              <a:ext cx="158262" cy="177800"/>
            </a:xfrm>
            <a:prstGeom prst="ellipse">
              <a:avLst/>
            </a:prstGeom>
            <a:solidFill>
              <a:srgbClr val="00FF00"/>
            </a:solidFill>
            <a:ln w="12700" cap="flat" cmpd="sng" algn="ctr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FFFFCC"/>
                </a:solidFill>
                <a:ea typeface="Arial"/>
                <a:cs typeface="Arial"/>
              </a:endParaRPr>
            </a:p>
          </p:txBody>
        </p:sp>
        <p:sp>
          <p:nvSpPr>
            <p:cNvPr id="65" name="Oval 64"/>
            <p:cNvSpPr/>
            <p:nvPr/>
          </p:nvSpPr>
          <p:spPr bwMode="auto">
            <a:xfrm>
              <a:off x="8561787" y="931313"/>
              <a:ext cx="158262" cy="177800"/>
            </a:xfrm>
            <a:prstGeom prst="ellipse">
              <a:avLst/>
            </a:prstGeom>
            <a:solidFill>
              <a:srgbClr val="00FF00"/>
            </a:solidFill>
            <a:ln w="12700" cap="flat" cmpd="sng" algn="ctr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FFFFCC"/>
                </a:solidFill>
                <a:ea typeface="Arial"/>
                <a:cs typeface="Arial"/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8830263" y="634255"/>
              <a:ext cx="158262" cy="177800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FFFFCC"/>
                </a:solidFill>
                <a:ea typeface="Arial"/>
                <a:cs typeface="Arial"/>
              </a:endParaRPr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8830263" y="931313"/>
              <a:ext cx="158262" cy="177800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FFFFCC"/>
                </a:solidFill>
                <a:ea typeface="Arial"/>
                <a:cs typeface="Arial"/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3820" y="5445224"/>
            <a:ext cx="4876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srgbClr val="FFFFFF"/>
                </a:solidFill>
                <a:latin typeface="Comic Sans MS"/>
                <a:ea typeface="Arial"/>
                <a:cs typeface="Arial"/>
              </a:rPr>
              <a:t>Contudo, </a:t>
            </a:r>
            <a:r>
              <a:rPr lang="pt-BR" sz="1800" dirty="0" err="1" smtClean="0">
                <a:solidFill>
                  <a:srgbClr val="FFFFFF"/>
                </a:solidFill>
                <a:latin typeface="Comic Sans MS"/>
                <a:ea typeface="Arial"/>
                <a:cs typeface="Arial"/>
              </a:rPr>
              <a:t>m</a:t>
            </a:r>
            <a:r>
              <a:rPr lang="pt-BR" sz="1800" baseline="-25000" dirty="0" err="1" smtClean="0">
                <a:solidFill>
                  <a:srgbClr val="FFFFFF"/>
                </a:solidFill>
                <a:latin typeface="Comic Sans MS"/>
                <a:ea typeface="Arial"/>
                <a:cs typeface="Arial"/>
              </a:rPr>
              <a:t>P</a:t>
            </a:r>
            <a:r>
              <a:rPr lang="pt-BR" sz="1800" dirty="0" smtClean="0">
                <a:solidFill>
                  <a:srgbClr val="FFFFFF"/>
                </a:solidFill>
                <a:latin typeface="Comic Sans MS"/>
                <a:ea typeface="Arial"/>
                <a:cs typeface="Arial"/>
              </a:rPr>
              <a:t>=</a:t>
            </a:r>
            <a:r>
              <a:rPr lang="pt-BR" sz="1800" baseline="-25000" dirty="0" smtClean="0">
                <a:solidFill>
                  <a:srgbClr val="FFFFFF"/>
                </a:solidFill>
                <a:latin typeface="Comic Sans MS"/>
                <a:ea typeface="Arial"/>
                <a:cs typeface="Arial"/>
              </a:rPr>
              <a:t> </a:t>
            </a:r>
            <a:r>
              <a:rPr lang="pt-BR" sz="1800" dirty="0" smtClean="0">
                <a:solidFill>
                  <a:srgbClr val="FFFFFF"/>
                </a:solidFill>
                <a:latin typeface="Comic Sans MS"/>
                <a:ea typeface="Arial"/>
                <a:cs typeface="Arial"/>
              </a:rPr>
              <a:t>0,938 GeV/c</a:t>
            </a:r>
            <a:r>
              <a:rPr lang="pt-BR" sz="1800" baseline="30000" dirty="0" smtClean="0">
                <a:solidFill>
                  <a:srgbClr val="FFFFFF"/>
                </a:solidFill>
                <a:latin typeface="Comic Sans MS"/>
                <a:ea typeface="Arial"/>
                <a:cs typeface="Arial"/>
              </a:rPr>
              <a:t>2</a:t>
            </a:r>
            <a:r>
              <a:rPr lang="pt-BR" sz="1800" dirty="0" smtClean="0">
                <a:solidFill>
                  <a:srgbClr val="FFFFFF"/>
                </a:solidFill>
                <a:latin typeface="Comic Sans MS"/>
                <a:ea typeface="Arial"/>
                <a:cs typeface="Arial"/>
              </a:rPr>
              <a:t> ≈ 1 GeV  &gt; &gt;  </a:t>
            </a:r>
            <a:r>
              <a:rPr lang="el-GR" sz="1800" dirty="0" smtClean="0">
                <a:solidFill>
                  <a:srgbClr val="FFFFFF"/>
                </a:solidFill>
                <a:latin typeface="Comic Sans MS"/>
                <a:ea typeface="Arial"/>
                <a:cs typeface="Arial"/>
              </a:rPr>
              <a:t>Σ</a:t>
            </a:r>
            <a:r>
              <a:rPr lang="pt-PT" sz="1800" dirty="0" err="1" smtClean="0">
                <a:solidFill>
                  <a:srgbClr val="FFFFFF"/>
                </a:solidFill>
                <a:latin typeface="Comic Sans MS"/>
                <a:ea typeface="Arial"/>
                <a:cs typeface="Arial"/>
              </a:rPr>
              <a:t>m</a:t>
            </a:r>
            <a:r>
              <a:rPr lang="pt-PT" sz="1800" baseline="-25000" dirty="0" err="1" smtClean="0">
                <a:solidFill>
                  <a:srgbClr val="FFFFFF"/>
                </a:solidFill>
                <a:latin typeface="Comic Sans MS"/>
                <a:ea typeface="Arial"/>
                <a:cs typeface="Arial"/>
              </a:rPr>
              <a:t>q</a:t>
            </a:r>
            <a:r>
              <a:rPr lang="pt-BR" sz="1800" dirty="0" smtClean="0">
                <a:solidFill>
                  <a:srgbClr val="FFFFFF"/>
                </a:solidFill>
                <a:latin typeface="Comic Sans MS"/>
                <a:ea typeface="Arial"/>
                <a:cs typeface="Arial"/>
              </a:rPr>
              <a:t> </a:t>
            </a:r>
            <a:endParaRPr lang="pt-BR" sz="1800" dirty="0">
              <a:solidFill>
                <a:srgbClr val="FFFFFF"/>
              </a:solidFill>
              <a:latin typeface="Comic Sans MS"/>
              <a:ea typeface="Arial"/>
              <a:cs typeface="Arial"/>
            </a:endParaRPr>
          </a:p>
        </p:txBody>
      </p:sp>
      <p:sp>
        <p:nvSpPr>
          <p:cNvPr id="37" name="Rectangle 34"/>
          <p:cNvSpPr/>
          <p:nvPr/>
        </p:nvSpPr>
        <p:spPr>
          <a:xfrm>
            <a:off x="2895216" y="1797164"/>
            <a:ext cx="1989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pt-BR" sz="1800" b="0" dirty="0" err="1" smtClean="0">
                <a:latin typeface="Arial"/>
                <a:cs typeface="Arial"/>
              </a:rPr>
              <a:t>q</a:t>
            </a:r>
            <a:r>
              <a:rPr lang="pt-BR" sz="1800" b="0" baseline="-25000" dirty="0" err="1" smtClean="0">
                <a:latin typeface="Arial"/>
                <a:cs typeface="Arial"/>
              </a:rPr>
              <a:t>N</a:t>
            </a:r>
            <a:r>
              <a:rPr lang="pt-BR" sz="1800" b="0" dirty="0" smtClean="0">
                <a:latin typeface="Arial"/>
                <a:cs typeface="Arial"/>
              </a:rPr>
              <a:t>=2</a:t>
            </a:r>
            <a:r>
              <a:rPr lang="pt-BR" sz="1800" b="0" dirty="0">
                <a:latin typeface="Arial"/>
                <a:cs typeface="Arial"/>
              </a:rPr>
              <a:t>/</a:t>
            </a:r>
            <a:r>
              <a:rPr lang="pt-BR" sz="1800" b="0" dirty="0" smtClean="0">
                <a:latin typeface="Arial"/>
                <a:cs typeface="Arial"/>
              </a:rPr>
              <a:t>3–2x(1</a:t>
            </a:r>
            <a:r>
              <a:rPr lang="pt-BR" sz="1800" b="0" dirty="0">
                <a:latin typeface="Arial"/>
                <a:cs typeface="Arial"/>
              </a:rPr>
              <a:t>/</a:t>
            </a:r>
            <a:r>
              <a:rPr lang="pt-BR" sz="1800" b="0" dirty="0" smtClean="0">
                <a:latin typeface="Arial"/>
                <a:cs typeface="Arial"/>
              </a:rPr>
              <a:t>3)=0</a:t>
            </a:r>
            <a:endParaRPr lang="pt-BR" sz="1800" b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5789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/>
      <p:bldP spid="30" grpId="0"/>
      <p:bldP spid="32" grpId="0"/>
      <p:bldP spid="36" grpId="0"/>
      <p:bldP spid="68" grpId="0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37363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0947"/>
            <a:ext cx="8229600" cy="1143000"/>
          </a:xfrm>
          <a:solidFill>
            <a:schemeClr val="tx1">
              <a:alpha val="20000"/>
            </a:schemeClr>
          </a:solidFill>
        </p:spPr>
        <p:txBody>
          <a:bodyPr/>
          <a:lstStyle/>
          <a:p>
            <a:r>
              <a:rPr lang="en-GB" dirty="0" err="1" smtClean="0">
                <a:solidFill>
                  <a:srgbClr val="FFFFFF"/>
                </a:solidFill>
              </a:rPr>
              <a:t>Prot</a:t>
            </a:r>
            <a:r>
              <a:rPr lang="en-GB" dirty="0" err="1" smtClean="0">
                <a:solidFill>
                  <a:srgbClr val="FFFFFF"/>
                </a:solidFill>
              </a:rPr>
              <a:t>ões</a:t>
            </a:r>
            <a:r>
              <a:rPr lang="en-GB" dirty="0" smtClean="0">
                <a:solidFill>
                  <a:srgbClr val="FFFFFF"/>
                </a:solidFill>
              </a:rPr>
              <a:t> no LHC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460498" y="4205215"/>
            <a:ext cx="1429312" cy="2303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062" y="4160911"/>
            <a:ext cx="1429312" cy="230353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3366705" y="5434712"/>
            <a:ext cx="252502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690653" y="4386165"/>
            <a:ext cx="334886" cy="915632"/>
          </a:xfrm>
          <a:prstGeom prst="line">
            <a:avLst/>
          </a:prstGeom>
          <a:ln>
            <a:solidFill>
              <a:srgbClr val="000000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690653" y="5301797"/>
            <a:ext cx="334886" cy="921639"/>
          </a:xfrm>
          <a:prstGeom prst="line">
            <a:avLst/>
          </a:prstGeom>
          <a:ln>
            <a:solidFill>
              <a:srgbClr val="000000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355767" y="5301797"/>
            <a:ext cx="334886" cy="132915"/>
          </a:xfrm>
          <a:prstGeom prst="line">
            <a:avLst/>
          </a:prstGeom>
          <a:ln>
            <a:solidFill>
              <a:srgbClr val="000000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87800" y="4917823"/>
            <a:ext cx="2953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146589" y="5936832"/>
            <a:ext cx="77787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146589" y="5439430"/>
            <a:ext cx="5563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46816" y="4917823"/>
            <a:ext cx="2953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64268" y="5936832"/>
            <a:ext cx="77787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15018" y="5439430"/>
            <a:ext cx="5563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978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324000" y="140744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3600" dirty="0">
                <a:solidFill>
                  <a:srgbClr val="FFFFFF"/>
                </a:solidFill>
              </a:rPr>
              <a:t>Como se distribui a energia dentro dos protões</a:t>
            </a:r>
            <a:endParaRPr sz="2000" dirty="0">
              <a:solidFill>
                <a:srgbClr val="FFFFFF"/>
              </a:solidFill>
            </a:endParaRPr>
          </a:p>
        </p:txBody>
      </p:sp>
      <p:pic>
        <p:nvPicPr>
          <p:cNvPr id="133" name="Picture 132"/>
          <p:cNvPicPr/>
          <p:nvPr/>
        </p:nvPicPr>
        <p:blipFill>
          <a:blip r:embed="rId2"/>
          <a:stretch>
            <a:fillRect/>
          </a:stretch>
        </p:blipFill>
        <p:spPr>
          <a:xfrm>
            <a:off x="620443" y="1064639"/>
            <a:ext cx="7520866" cy="5151566"/>
          </a:xfrm>
          <a:prstGeom prst="rect">
            <a:avLst/>
          </a:prstGeom>
        </p:spPr>
      </p:pic>
      <p:sp>
        <p:nvSpPr>
          <p:cNvPr id="135" name="TextShape 3"/>
          <p:cNvSpPr txBox="1"/>
          <p:nvPr/>
        </p:nvSpPr>
        <p:spPr>
          <a:xfrm>
            <a:off x="0" y="6216205"/>
            <a:ext cx="8820000" cy="50527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/>
            <a:r>
              <a:rPr lang="pt-PT" sz="2400" dirty="0">
                <a:solidFill>
                  <a:srgbClr val="FFFFFF"/>
                </a:solidFill>
              </a:rPr>
              <a:t>x = fracção da </a:t>
            </a:r>
            <a:r>
              <a:rPr lang="pt-PT" sz="2400" dirty="0" smtClean="0">
                <a:solidFill>
                  <a:srgbClr val="FFFFFF"/>
                </a:solidFill>
              </a:rPr>
              <a:t>energia</a:t>
            </a:r>
            <a:r>
              <a:rPr lang="pt-PT" sz="2400" dirty="0">
                <a:solidFill>
                  <a:srgbClr val="FFFFFF"/>
                </a:solidFill>
              </a:rPr>
              <a:t> </a:t>
            </a:r>
            <a:r>
              <a:rPr lang="pt-PT" sz="2400" dirty="0" smtClean="0">
                <a:solidFill>
                  <a:srgbClr val="FFFFFF"/>
                </a:solidFill>
              </a:rPr>
              <a:t>do </a:t>
            </a:r>
            <a:r>
              <a:rPr lang="pt-PT" sz="2400" dirty="0">
                <a:solidFill>
                  <a:srgbClr val="FFFFFF"/>
                </a:solidFill>
              </a:rPr>
              <a:t>protão </a:t>
            </a:r>
            <a:r>
              <a:rPr lang="pt-PT" sz="2400" dirty="0" smtClean="0">
                <a:solidFill>
                  <a:srgbClr val="FFFFFF"/>
                </a:solidFill>
              </a:rPr>
              <a:t>levada</a:t>
            </a:r>
            <a:r>
              <a:rPr lang="pt-PT" sz="2400" dirty="0">
                <a:solidFill>
                  <a:srgbClr val="FFFFFF"/>
                </a:solidFill>
              </a:rPr>
              <a:t> </a:t>
            </a:r>
            <a:r>
              <a:rPr lang="pt-PT" sz="2400" dirty="0" smtClean="0">
                <a:solidFill>
                  <a:srgbClr val="FFFFFF"/>
                </a:solidFill>
              </a:rPr>
              <a:t>por </a:t>
            </a:r>
            <a:r>
              <a:rPr lang="pt-PT" sz="2400" dirty="0">
                <a:solidFill>
                  <a:srgbClr val="FFFFFF"/>
                </a:solidFill>
              </a:rPr>
              <a:t>cada </a:t>
            </a:r>
            <a:r>
              <a:rPr lang="pt-PT" sz="2400" dirty="0" smtClean="0">
                <a:solidFill>
                  <a:srgbClr val="FFFFFF"/>
                </a:solidFill>
              </a:rPr>
              <a:t>quark ou </a:t>
            </a:r>
            <a:r>
              <a:rPr lang="pt-PT" sz="2400" dirty="0" smtClean="0"/>
              <a:t>glu</a:t>
            </a:r>
            <a:r>
              <a:rPr lang="pt-PT" sz="2400" dirty="0" smtClean="0"/>
              <a:t>ão</a:t>
            </a:r>
            <a:endParaRPr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01048" y="917970"/>
            <a:ext cx="3437228" cy="5211172"/>
            <a:chOff x="6553200" y="3185066"/>
            <a:chExt cx="1867460" cy="30609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53200" y="3955996"/>
              <a:ext cx="1867460" cy="229002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101821" y="3494331"/>
              <a:ext cx="579062" cy="921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543752" y="3646731"/>
              <a:ext cx="579062" cy="921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391352" y="3185066"/>
              <a:ext cx="579062" cy="921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833283" y="3494331"/>
              <a:ext cx="579062" cy="921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A </a:t>
            </a:r>
            <a:r>
              <a:rPr lang="en-US" sz="7200" dirty="0" err="1" smtClean="0"/>
              <a:t>seguir</a:t>
            </a:r>
            <a:r>
              <a:rPr lang="en-US" sz="7200" dirty="0" smtClean="0"/>
              <a:t>:</a:t>
            </a:r>
            <a:endParaRPr lang="en-US" sz="72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2289526"/>
            <a:ext cx="8229600" cy="3467880"/>
          </a:xfrm>
        </p:spPr>
        <p:txBody>
          <a:bodyPr/>
          <a:lstStyle/>
          <a:p>
            <a:r>
              <a:rPr lang="en-GB" dirty="0" smtClean="0"/>
              <a:t>Neutrinos (</a:t>
            </a:r>
            <a:r>
              <a:rPr lang="en-GB" dirty="0" err="1" smtClean="0"/>
              <a:t>quarta-feira</a:t>
            </a:r>
            <a:r>
              <a:rPr lang="en-GB" dirty="0" smtClean="0"/>
              <a:t>)</a:t>
            </a:r>
          </a:p>
          <a:p>
            <a:r>
              <a:rPr lang="en-GB" dirty="0" smtClean="0"/>
              <a:t>O </a:t>
            </a:r>
            <a:r>
              <a:rPr lang="en-GB" dirty="0" err="1" smtClean="0"/>
              <a:t>bos</a:t>
            </a:r>
            <a:r>
              <a:rPr lang="en-GB" dirty="0" err="1" smtClean="0"/>
              <a:t>ão</a:t>
            </a:r>
            <a:r>
              <a:rPr lang="en-GB" dirty="0" smtClean="0"/>
              <a:t> de Higgs (</a:t>
            </a:r>
            <a:r>
              <a:rPr lang="en-GB" dirty="0" err="1" smtClean="0"/>
              <a:t>sexta-feira</a:t>
            </a:r>
            <a:r>
              <a:rPr lang="en-GB" dirty="0" smtClean="0"/>
              <a:t>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6600" dirty="0" err="1" smtClean="0"/>
              <a:t>Perguntas</a:t>
            </a:r>
            <a:r>
              <a:rPr lang="en-GB" sz="6600" dirty="0" smtClean="0"/>
              <a:t>??</a:t>
            </a:r>
            <a:endParaRPr lang="en-GB" sz="66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43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/>
          <p:cNvPicPr/>
          <p:nvPr/>
        </p:nvPicPr>
        <p:blipFill>
          <a:blip r:embed="rId2"/>
          <a:stretch>
            <a:fillRect/>
          </a:stretch>
        </p:blipFill>
        <p:spPr>
          <a:xfrm>
            <a:off x="1875312" y="1576590"/>
            <a:ext cx="5918891" cy="514488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E agora, </a:t>
            </a:r>
            <a:r>
              <a:rPr lang="en-GB" dirty="0" err="1" smtClean="0">
                <a:solidFill>
                  <a:srgbClr val="FFFFFF"/>
                </a:solidFill>
              </a:rPr>
              <a:t>j</a:t>
            </a:r>
            <a:r>
              <a:rPr lang="en-GB" dirty="0" err="1" smtClean="0">
                <a:solidFill>
                  <a:srgbClr val="FFFFFF"/>
                </a:solidFill>
              </a:rPr>
              <a:t>á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sabemos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tudo</a:t>
            </a:r>
            <a:r>
              <a:rPr lang="en-GB" dirty="0" smtClean="0">
                <a:solidFill>
                  <a:srgbClr val="FFFFFF"/>
                </a:solidFill>
              </a:rPr>
              <a:t>?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ivers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104"/>
            <a:ext cx="9144000" cy="6380896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 </a:t>
            </a:r>
            <a:r>
              <a:rPr lang="en-GB" dirty="0" err="1" smtClean="0"/>
              <a:t>onde</a:t>
            </a:r>
            <a:r>
              <a:rPr lang="en-GB" dirty="0" smtClean="0"/>
              <a:t> </a:t>
            </a:r>
            <a:r>
              <a:rPr lang="en-GB" dirty="0" err="1" smtClean="0"/>
              <a:t>veio</a:t>
            </a:r>
            <a:r>
              <a:rPr lang="en-GB" dirty="0" smtClean="0"/>
              <a:t> </a:t>
            </a:r>
            <a:r>
              <a:rPr lang="en-GB" dirty="0" err="1" smtClean="0"/>
              <a:t>tudo</a:t>
            </a:r>
            <a:r>
              <a:rPr lang="en-GB" dirty="0" smtClean="0"/>
              <a:t> </a:t>
            </a:r>
            <a:r>
              <a:rPr lang="en-GB" dirty="0" err="1" smtClean="0"/>
              <a:t>isto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99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560" y="1916756"/>
            <a:ext cx="5733791" cy="373051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424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 </a:t>
            </a:r>
            <a:r>
              <a:rPr lang="en-US" dirty="0" err="1" smtClean="0">
                <a:solidFill>
                  <a:srgbClr val="FFFFFF"/>
                </a:solidFill>
              </a:rPr>
              <a:t>Modelo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Padrão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911210" y="4098575"/>
            <a:ext cx="5104621" cy="2643027"/>
            <a:chOff x="3819404" y="4129173"/>
            <a:chExt cx="5104621" cy="264302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69961" y="4129173"/>
              <a:ext cx="1718890" cy="241247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9404" y="5015927"/>
              <a:ext cx="2641012" cy="1756273"/>
            </a:xfrm>
            <a:prstGeom prst="rect">
              <a:avLst/>
            </a:prstGeom>
          </p:spPr>
        </p:pic>
        <p:sp>
          <p:nvSpPr>
            <p:cNvPr id="7" name="Cloud Callout 6"/>
            <p:cNvSpPr/>
            <p:nvPr/>
          </p:nvSpPr>
          <p:spPr>
            <a:xfrm>
              <a:off x="7571839" y="4140463"/>
              <a:ext cx="1352186" cy="746752"/>
            </a:xfrm>
            <a:prstGeom prst="cloudCallout">
              <a:avLst>
                <a:gd name="adj1" fmla="val -63242"/>
                <a:gd name="adj2" fmla="val 55828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halkduster"/>
                  <a:cs typeface="Chalkduster"/>
                </a:rPr>
                <a:t>Eh! Eh!</a:t>
              </a:r>
              <a:endParaRPr lang="en-US" sz="1400" dirty="0">
                <a:solidFill>
                  <a:schemeClr val="tx1"/>
                </a:solidFill>
                <a:latin typeface="Chalkduster"/>
                <a:cs typeface="Chalkduster"/>
              </a:endParaRPr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5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042E-6 -4.27976E-6 L -0.12353 -0.095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76" y="-47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98"/>
            <a:ext cx="9144000" cy="5715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39" y="4431451"/>
            <a:ext cx="1867460" cy="22900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97164" y="3783146"/>
            <a:ext cx="7551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Aparecimento</a:t>
            </a:r>
            <a:r>
              <a:rPr lang="en-GB" dirty="0" smtClean="0">
                <a:solidFill>
                  <a:schemeClr val="bg1"/>
                </a:solidFill>
              </a:rPr>
              <a:t> da </a:t>
            </a:r>
            <a:r>
              <a:rPr lang="en-GB" dirty="0" err="1" smtClean="0">
                <a:solidFill>
                  <a:schemeClr val="bg1"/>
                </a:solidFill>
              </a:rPr>
              <a:t>f</a:t>
            </a:r>
            <a:r>
              <a:rPr lang="en-GB" dirty="0" err="1" smtClean="0">
                <a:solidFill>
                  <a:schemeClr val="bg1"/>
                </a:solidFill>
              </a:rPr>
              <a:t>ísica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moderna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12877" y="3332469"/>
            <a:ext cx="6125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4739" y="3463862"/>
            <a:ext cx="6600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8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15544" y="2723962"/>
            <a:ext cx="86804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115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3337" y="3303116"/>
            <a:ext cx="6125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3984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702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 agora?...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4" y="1025066"/>
            <a:ext cx="8732064" cy="2731995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O </a:t>
            </a:r>
            <a:r>
              <a:rPr lang="en-US" b="1" dirty="0" err="1" smtClean="0">
                <a:solidFill>
                  <a:srgbClr val="FFFFFF"/>
                </a:solidFill>
              </a:rPr>
              <a:t>Modelo</a:t>
            </a:r>
            <a:r>
              <a:rPr lang="en-US" b="1" dirty="0" smtClean="0">
                <a:solidFill>
                  <a:srgbClr val="FFFFFF"/>
                </a:solidFill>
              </a:rPr>
              <a:t> Standard NÃO </a:t>
            </a:r>
            <a:r>
              <a:rPr lang="en-US" b="1" dirty="0" err="1" smtClean="0">
                <a:solidFill>
                  <a:srgbClr val="FFFFFF"/>
                </a:solidFill>
              </a:rPr>
              <a:t>pode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ser</a:t>
            </a:r>
            <a:r>
              <a:rPr lang="en-US" b="1" dirty="0" smtClean="0">
                <a:solidFill>
                  <a:srgbClr val="FFFFFF"/>
                </a:solidFill>
              </a:rPr>
              <a:t> o puzzle </a:t>
            </a:r>
            <a:r>
              <a:rPr lang="en-US" b="1" dirty="0" err="1" smtClean="0">
                <a:solidFill>
                  <a:srgbClr val="FFFFFF"/>
                </a:solidFill>
              </a:rPr>
              <a:t>completo</a:t>
            </a:r>
            <a:r>
              <a:rPr lang="en-US" b="1" dirty="0" smtClean="0">
                <a:solidFill>
                  <a:srgbClr val="FFFFFF"/>
                </a:solidFill>
              </a:rPr>
              <a:t>!</a:t>
            </a:r>
          </a:p>
          <a:p>
            <a:r>
              <a:rPr lang="en-US" b="1" dirty="0" err="1" smtClean="0">
                <a:solidFill>
                  <a:srgbClr val="FFFFFF"/>
                </a:solidFill>
              </a:rPr>
              <a:t>Há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uma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dinâmica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subjacente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ao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mecanismo</a:t>
            </a:r>
            <a:r>
              <a:rPr lang="en-US" b="1" dirty="0" smtClean="0">
                <a:solidFill>
                  <a:srgbClr val="FFFFFF"/>
                </a:solidFill>
              </a:rPr>
              <a:t> de Higgs?</a:t>
            </a:r>
          </a:p>
          <a:p>
            <a:r>
              <a:rPr lang="en-US" b="1" dirty="0" err="1" smtClean="0">
                <a:solidFill>
                  <a:srgbClr val="FFFFFF"/>
                </a:solidFill>
              </a:rPr>
              <a:t>Porque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é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que</a:t>
            </a:r>
            <a:r>
              <a:rPr lang="en-US" b="1" dirty="0" smtClean="0">
                <a:solidFill>
                  <a:srgbClr val="FFFFFF"/>
                </a:solidFill>
              </a:rPr>
              <a:t> a </a:t>
            </a:r>
            <a:r>
              <a:rPr lang="en-US" b="1" dirty="0" err="1" smtClean="0">
                <a:solidFill>
                  <a:srgbClr val="FFFFFF"/>
                </a:solidFill>
              </a:rPr>
              <a:t>força</a:t>
            </a:r>
            <a:r>
              <a:rPr lang="en-US" b="1" dirty="0" smtClean="0">
                <a:solidFill>
                  <a:srgbClr val="FFFFFF"/>
                </a:solidFill>
              </a:rPr>
              <a:t> das </a:t>
            </a:r>
            <a:r>
              <a:rPr lang="en-US" b="1" dirty="0" err="1" smtClean="0">
                <a:solidFill>
                  <a:srgbClr val="FFFFFF"/>
                </a:solidFill>
              </a:rPr>
              <a:t>interacções</a:t>
            </a:r>
            <a:r>
              <a:rPr lang="en-US" b="1" dirty="0" smtClean="0">
                <a:solidFill>
                  <a:srgbClr val="FFFFFF"/>
                </a:solidFill>
              </a:rPr>
              <a:t> e as </a:t>
            </a:r>
            <a:r>
              <a:rPr lang="en-US" b="1" dirty="0" err="1" smtClean="0">
                <a:solidFill>
                  <a:srgbClr val="FFFFFF"/>
                </a:solidFill>
              </a:rPr>
              <a:t>massas</a:t>
            </a:r>
            <a:r>
              <a:rPr lang="en-US" b="1" dirty="0" smtClean="0">
                <a:solidFill>
                  <a:srgbClr val="FFFFFF"/>
                </a:solidFill>
              </a:rPr>
              <a:t> das </a:t>
            </a:r>
            <a:r>
              <a:rPr lang="en-US" b="1" dirty="0" err="1" smtClean="0">
                <a:solidFill>
                  <a:srgbClr val="FFFFFF"/>
                </a:solidFill>
              </a:rPr>
              <a:t>partículas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são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tão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diferentes</a:t>
            </a:r>
            <a:r>
              <a:rPr lang="en-US" b="1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E </a:t>
            </a:r>
            <a:r>
              <a:rPr lang="en-US" b="1" dirty="0" err="1" smtClean="0">
                <a:solidFill>
                  <a:srgbClr val="FFFFFF"/>
                </a:solidFill>
              </a:rPr>
              <a:t>porque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é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que</a:t>
            </a:r>
            <a:r>
              <a:rPr lang="en-US" b="1" dirty="0" smtClean="0">
                <a:solidFill>
                  <a:srgbClr val="FFFFFF"/>
                </a:solidFill>
              </a:rPr>
              <a:t> a </a:t>
            </a:r>
            <a:r>
              <a:rPr lang="en-US" b="1" dirty="0" err="1" smtClean="0">
                <a:solidFill>
                  <a:srgbClr val="FFFFFF"/>
                </a:solidFill>
              </a:rPr>
              <a:t>expansão</a:t>
            </a:r>
            <a:r>
              <a:rPr lang="en-US" b="1" dirty="0" smtClean="0">
                <a:solidFill>
                  <a:srgbClr val="FFFFFF"/>
                </a:solidFill>
              </a:rPr>
              <a:t> do </a:t>
            </a:r>
            <a:r>
              <a:rPr lang="en-US" b="1" dirty="0" err="1" smtClean="0">
                <a:solidFill>
                  <a:srgbClr val="FFFFFF"/>
                </a:solidFill>
              </a:rPr>
              <a:t>universo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é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acelerada</a:t>
            </a:r>
            <a:r>
              <a:rPr lang="en-US" b="1" dirty="0" smtClean="0">
                <a:solidFill>
                  <a:srgbClr val="FFFFFF"/>
                </a:solidFill>
              </a:rPr>
              <a:t>? </a:t>
            </a:r>
            <a:r>
              <a:rPr lang="en-US" b="1" dirty="0" err="1" smtClean="0">
                <a:solidFill>
                  <a:srgbClr val="FFFFFF"/>
                </a:solidFill>
              </a:rPr>
              <a:t>Energia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escura</a:t>
            </a:r>
            <a:r>
              <a:rPr lang="en-US" b="1" dirty="0" smtClean="0">
                <a:solidFill>
                  <a:srgbClr val="FFFFFF"/>
                </a:solidFill>
              </a:rPr>
              <a:t>!</a:t>
            </a:r>
          </a:p>
          <a:p>
            <a:r>
              <a:rPr lang="en-US" b="1" dirty="0" err="1" smtClean="0">
                <a:solidFill>
                  <a:srgbClr val="FFFFFF"/>
                </a:solidFill>
              </a:rPr>
              <a:t>União</a:t>
            </a:r>
            <a:r>
              <a:rPr lang="en-US" b="1" dirty="0" smtClean="0">
                <a:solidFill>
                  <a:srgbClr val="FFFFFF"/>
                </a:solidFill>
              </a:rPr>
              <a:t> das </a:t>
            </a:r>
            <a:r>
              <a:rPr lang="en-US" b="1" dirty="0" err="1" smtClean="0">
                <a:solidFill>
                  <a:srgbClr val="FFFFFF"/>
                </a:solidFill>
              </a:rPr>
              <a:t>forças</a:t>
            </a:r>
            <a:r>
              <a:rPr lang="en-US" b="1" dirty="0" smtClean="0">
                <a:solidFill>
                  <a:srgbClr val="FFFFFF"/>
                </a:solidFill>
              </a:rPr>
              <a:t> a </a:t>
            </a:r>
            <a:r>
              <a:rPr lang="en-US" b="1" dirty="0" err="1" smtClean="0">
                <a:solidFill>
                  <a:srgbClr val="FFFFFF"/>
                </a:solidFill>
              </a:rPr>
              <a:t>alta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energia</a:t>
            </a:r>
            <a:r>
              <a:rPr lang="en-US" b="1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Para </a:t>
            </a:r>
            <a:r>
              <a:rPr lang="en-US" b="1" dirty="0" err="1" smtClean="0">
                <a:solidFill>
                  <a:srgbClr val="FFFFFF"/>
                </a:solidFill>
              </a:rPr>
              <a:t>onde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foi</a:t>
            </a:r>
            <a:r>
              <a:rPr lang="en-US" b="1" dirty="0" smtClean="0">
                <a:solidFill>
                  <a:srgbClr val="FFFFFF"/>
                </a:solidFill>
              </a:rPr>
              <a:t> a </a:t>
            </a:r>
            <a:r>
              <a:rPr lang="en-US" b="1" dirty="0" err="1" smtClean="0">
                <a:solidFill>
                  <a:srgbClr val="FFFFFF"/>
                </a:solidFill>
              </a:rPr>
              <a:t>antimatéria</a:t>
            </a:r>
            <a:r>
              <a:rPr lang="en-US" b="1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O </a:t>
            </a:r>
            <a:r>
              <a:rPr lang="en-US" b="1" dirty="0" err="1" smtClean="0">
                <a:solidFill>
                  <a:srgbClr val="FFFFFF"/>
                </a:solidFill>
              </a:rPr>
              <a:t>que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é</a:t>
            </a:r>
            <a:r>
              <a:rPr lang="en-US" b="1" dirty="0" smtClean="0">
                <a:solidFill>
                  <a:srgbClr val="FFFFFF"/>
                </a:solidFill>
              </a:rPr>
              <a:t> a </a:t>
            </a:r>
            <a:r>
              <a:rPr lang="en-US" b="1" dirty="0" err="1" smtClean="0">
                <a:solidFill>
                  <a:srgbClr val="FFFFFF"/>
                </a:solidFill>
              </a:rPr>
              <a:t>matéria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escura</a:t>
            </a:r>
            <a:r>
              <a:rPr lang="en-US" b="1" dirty="0" smtClean="0"/>
              <a:t>?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29</a:t>
            </a:fld>
            <a:endParaRPr lang="en-US"/>
          </a:p>
        </p:txBody>
      </p:sp>
      <p:pic>
        <p:nvPicPr>
          <p:cNvPr id="26" name="Picture 25"/>
          <p:cNvPicPr/>
          <p:nvPr/>
        </p:nvPicPr>
        <p:blipFill>
          <a:blip r:embed="rId2"/>
          <a:stretch>
            <a:fillRect/>
          </a:stretch>
        </p:blipFill>
        <p:spPr>
          <a:xfrm>
            <a:off x="567251" y="3757060"/>
            <a:ext cx="3655705" cy="2599289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961030" y="3295396"/>
            <a:ext cx="1867460" cy="3060954"/>
            <a:chOff x="6553200" y="3185066"/>
            <a:chExt cx="1867460" cy="306095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3200" y="3955996"/>
              <a:ext cx="1867460" cy="2290024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01821" y="3494331"/>
              <a:ext cx="57906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43752" y="3646731"/>
              <a:ext cx="57906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391352" y="3185066"/>
              <a:ext cx="57906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833283" y="3494331"/>
              <a:ext cx="57906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pic>
        <p:nvPicPr>
          <p:cNvPr id="25" name="Picture 24" descr="sv_pusselbi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585" y="3293559"/>
            <a:ext cx="4064213" cy="313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2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7026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Matéria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</a:t>
            </a:r>
            <a:r>
              <a:rPr lang="en-US" dirty="0" err="1" smtClean="0">
                <a:solidFill>
                  <a:srgbClr val="FFFFFF"/>
                </a:solidFill>
              </a:rPr>
              <a:t>scura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4" y="1121268"/>
            <a:ext cx="5894066" cy="270360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</a:t>
            </a:r>
            <a:r>
              <a:rPr lang="en-US" dirty="0" err="1" smtClean="0">
                <a:solidFill>
                  <a:schemeClr val="bg1"/>
                </a:solidFill>
              </a:rPr>
              <a:t>sua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existência</a:t>
            </a:r>
            <a:r>
              <a:rPr lang="en-US" dirty="0" smtClean="0">
                <a:solidFill>
                  <a:schemeClr val="bg1"/>
                </a:solidFill>
              </a:rPr>
              <a:t> no </a:t>
            </a:r>
            <a:r>
              <a:rPr lang="en-US" dirty="0" err="1" smtClean="0">
                <a:solidFill>
                  <a:schemeClr val="bg1"/>
                </a:solidFill>
              </a:rPr>
              <a:t>Universo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é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clara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R</a:t>
            </a:r>
            <a:r>
              <a:rPr lang="en-US" dirty="0" err="1" smtClean="0">
                <a:solidFill>
                  <a:schemeClr val="bg1"/>
                </a:solidFill>
              </a:rPr>
              <a:t>otação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galáxias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Espectro</a:t>
            </a:r>
            <a:r>
              <a:rPr lang="en-US" dirty="0" smtClean="0">
                <a:solidFill>
                  <a:schemeClr val="bg1"/>
                </a:solidFill>
              </a:rPr>
              <a:t> da </a:t>
            </a:r>
            <a:r>
              <a:rPr lang="en-US" dirty="0" err="1" smtClean="0">
                <a:solidFill>
                  <a:schemeClr val="bg1"/>
                </a:solidFill>
              </a:rPr>
              <a:t>radiação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fundo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Microlensing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Mas </a:t>
            </a:r>
            <a:r>
              <a:rPr lang="en-US" b="1" dirty="0" err="1" smtClean="0">
                <a:solidFill>
                  <a:schemeClr val="bg1"/>
                </a:solidFill>
              </a:rPr>
              <a:t>não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sabemos</a:t>
            </a:r>
            <a:r>
              <a:rPr lang="en-US" b="1" dirty="0" smtClean="0">
                <a:solidFill>
                  <a:schemeClr val="bg1"/>
                </a:solidFill>
              </a:rPr>
              <a:t> o </a:t>
            </a:r>
            <a:r>
              <a:rPr lang="en-US" b="1" dirty="0" err="1" smtClean="0">
                <a:solidFill>
                  <a:schemeClr val="bg1"/>
                </a:solidFill>
              </a:rPr>
              <a:t>que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é</a:t>
            </a:r>
            <a:r>
              <a:rPr lang="en-US" dirty="0" smtClean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30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748202" y="4308491"/>
            <a:ext cx="4347380" cy="2047858"/>
            <a:chOff x="8951591" y="313048"/>
            <a:chExt cx="4073959" cy="190040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51591" y="651601"/>
              <a:ext cx="3794166" cy="156185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023064" y="313048"/>
              <a:ext cx="20024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DAMA 0804.2741</a:t>
              </a:r>
              <a:endParaRPr lang="en-US" sz="1600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1" y="1025375"/>
            <a:ext cx="2667000" cy="3173730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4"/>
          <a:stretch>
            <a:fillRect/>
          </a:stretch>
        </p:blipFill>
        <p:spPr>
          <a:xfrm>
            <a:off x="329200" y="3649482"/>
            <a:ext cx="4226411" cy="2852803"/>
          </a:xfrm>
          <a:prstGeom prst="rect">
            <a:avLst/>
          </a:prstGeom>
        </p:spPr>
      </p:pic>
      <p:pic>
        <p:nvPicPr>
          <p:cNvPr id="8" name="Picture 7" descr="ngc3198_rc_big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045" y="1141664"/>
            <a:ext cx="3507090" cy="280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04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935" y="2223168"/>
            <a:ext cx="4854753" cy="3268310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Unificação</a:t>
            </a:r>
            <a:r>
              <a:rPr lang="en-US" dirty="0" smtClean="0">
                <a:solidFill>
                  <a:srgbClr val="FFFFFF"/>
                </a:solidFill>
              </a:rPr>
              <a:t> das </a:t>
            </a:r>
            <a:r>
              <a:rPr lang="en-US" dirty="0" err="1" smtClean="0">
                <a:solidFill>
                  <a:srgbClr val="FFFFFF"/>
                </a:solidFill>
              </a:rPr>
              <a:t>interacções</a:t>
            </a:r>
            <a:r>
              <a:rPr lang="en-US" dirty="0" smtClean="0">
                <a:solidFill>
                  <a:srgbClr val="FFFFFF"/>
                </a:solidFill>
              </a:rPr>
              <a:t>? 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166489" y="1820700"/>
            <a:ext cx="4014143" cy="3962210"/>
            <a:chOff x="5062677" y="3049421"/>
            <a:chExt cx="3637300" cy="3615427"/>
          </a:xfrm>
        </p:grpSpPr>
        <p:pic>
          <p:nvPicPr>
            <p:cNvPr id="7" name="Picture 6" descr="nc_cc_dsdq2_cteq6d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2677" y="3049421"/>
              <a:ext cx="3637300" cy="361542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042392" y="4570786"/>
              <a:ext cx="771059" cy="337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W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±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95009" y="3663899"/>
              <a:ext cx="749849" cy="337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Z/γ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11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ddess_n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00" y="500044"/>
            <a:ext cx="8373570" cy="61013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2652" y="88903"/>
            <a:ext cx="6299463" cy="369324"/>
          </a:xfrm>
          <a:prstGeom prst="rect">
            <a:avLst/>
          </a:prstGeom>
          <a:noFill/>
        </p:spPr>
        <p:txBody>
          <a:bodyPr wrap="none" lIns="91436" tIns="45716" rIns="91436" bIns="45716" rtlCol="0">
            <a:spAutoFit/>
          </a:bodyPr>
          <a:lstStyle/>
          <a:p>
            <a:pPr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srgbClr val="FFFF00"/>
                </a:solidFill>
                <a:latin typeface="Calibri"/>
              </a:rPr>
              <a:t>Descrição do Universo: Egípcios (</a:t>
            </a:r>
            <a:r>
              <a:rPr lang="pt-BR" sz="1800" dirty="0" err="1" smtClean="0">
                <a:solidFill>
                  <a:srgbClr val="FFFF00"/>
                </a:solidFill>
                <a:latin typeface="Calibri"/>
              </a:rPr>
              <a:t>Nut</a:t>
            </a:r>
            <a:r>
              <a:rPr lang="pt-BR" sz="1800" dirty="0" smtClean="0">
                <a:solidFill>
                  <a:srgbClr val="FFFF00"/>
                </a:solidFill>
                <a:latin typeface="Calibri"/>
              </a:rPr>
              <a:t> Deusa dos Céus), ~2000 a.C.</a:t>
            </a:r>
            <a:endParaRPr lang="pt-BR" sz="18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6546830"/>
            <a:ext cx="2162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solidFill>
                  <a:srgbClr val="FFFF00"/>
                </a:solidFill>
                <a:latin typeface="Calibri"/>
                <a:cs typeface="Calibri"/>
              </a:rPr>
              <a:t>(</a:t>
            </a:r>
            <a:r>
              <a:rPr lang="pt-BR" sz="1600" dirty="0" err="1" smtClean="0">
                <a:solidFill>
                  <a:srgbClr val="FFFF00"/>
                </a:solidFill>
                <a:latin typeface="Calibri"/>
                <a:cs typeface="Calibri"/>
              </a:rPr>
              <a:t>c</a:t>
            </a:r>
            <a:r>
              <a:rPr lang="pt-BR" sz="1600" dirty="0" smtClean="0">
                <a:solidFill>
                  <a:srgbClr val="FFFF00"/>
                </a:solidFill>
                <a:latin typeface="Calibri"/>
                <a:cs typeface="Calibri"/>
              </a:rPr>
              <a:t>)2013 Gaspar Barreira</a:t>
            </a:r>
            <a:endParaRPr lang="pt-BR" sz="16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87480" y="6500192"/>
            <a:ext cx="1905000" cy="457200"/>
          </a:xfrm>
          <a:noFill/>
        </p:spPr>
        <p:txBody>
          <a:bodyPr/>
          <a:lstStyle/>
          <a:p>
            <a:fld id="{F3E12617-8652-9144-A0FA-96CB5318190B}" type="slidenum">
              <a:rPr lang="en-GB" smtClean="0">
                <a:solidFill>
                  <a:srgbClr val="FFFFCC"/>
                </a:solidFill>
                <a:latin typeface="Calibri"/>
              </a:rPr>
              <a:pPr/>
              <a:t>3</a:t>
            </a:fld>
            <a:r>
              <a:rPr lang="bg-BG" dirty="0" smtClean="0">
                <a:solidFill>
                  <a:srgbClr val="FFFFCC"/>
                </a:solidFill>
                <a:latin typeface="Calibri"/>
              </a:rPr>
              <a:t>/42</a:t>
            </a:r>
            <a:endParaRPr lang="en-GB" dirty="0" smtClean="0">
              <a:solidFill>
                <a:srgbClr val="FFFFC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6454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ur elemen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8211" y="1785926"/>
            <a:ext cx="6350000" cy="4762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89161" y="1953068"/>
            <a:ext cx="928694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pPr defTabSz="91433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3600" b="1" dirty="0">
                <a:solidFill>
                  <a:prstClr val="white"/>
                </a:solidFill>
                <a:latin typeface="Calibri"/>
              </a:rPr>
              <a:t>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46285" y="4955900"/>
            <a:ext cx="1339722" cy="646323"/>
          </a:xfrm>
          <a:prstGeom prst="rect">
            <a:avLst/>
          </a:prstGeom>
          <a:noFill/>
        </p:spPr>
        <p:txBody>
          <a:bodyPr wrap="none" lIns="91436" tIns="45716" rIns="91436" bIns="45716" rtlCol="0">
            <a:spAutoFit/>
          </a:bodyPr>
          <a:lstStyle/>
          <a:p>
            <a:pPr defTabSz="91433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3600" b="1" dirty="0">
                <a:solidFill>
                  <a:srgbClr val="0000FF"/>
                </a:solidFill>
                <a:latin typeface="Calibri"/>
              </a:rPr>
              <a:t>ÁGUA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60005" y="2381693"/>
            <a:ext cx="1315151" cy="646323"/>
          </a:xfrm>
          <a:prstGeom prst="rect">
            <a:avLst/>
          </a:prstGeom>
          <a:noFill/>
        </p:spPr>
        <p:txBody>
          <a:bodyPr wrap="none" lIns="91436" tIns="45716" rIns="91436" bIns="45716" rtlCol="0">
            <a:spAutoFit/>
          </a:bodyPr>
          <a:lstStyle/>
          <a:p>
            <a:pPr defTabSz="91433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3600" b="1" dirty="0">
                <a:solidFill>
                  <a:srgbClr val="FF6600"/>
                </a:solidFill>
                <a:latin typeface="Calibri"/>
              </a:rPr>
              <a:t>FOGO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45691" y="5607518"/>
            <a:ext cx="1438006" cy="646323"/>
          </a:xfrm>
          <a:prstGeom prst="rect">
            <a:avLst/>
          </a:prstGeom>
          <a:noFill/>
        </p:spPr>
        <p:txBody>
          <a:bodyPr wrap="none" lIns="91436" tIns="45716" rIns="91436" bIns="45716" rtlCol="0">
            <a:spAutoFit/>
          </a:bodyPr>
          <a:lstStyle/>
          <a:p>
            <a:pPr defTabSz="91433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3600" b="1" dirty="0">
                <a:solidFill>
                  <a:srgbClr val="800000"/>
                </a:solidFill>
                <a:latin typeface="Calibri"/>
              </a:rPr>
              <a:t>TERRA</a:t>
            </a:r>
          </a:p>
        </p:txBody>
      </p:sp>
      <p:pic>
        <p:nvPicPr>
          <p:cNvPr id="2" name="Picture 1" descr="empedocl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206" y="114301"/>
            <a:ext cx="2765224" cy="4241800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347864" y="620688"/>
            <a:ext cx="5632664" cy="966410"/>
          </a:xfrm>
          <a:prstGeom prst="rect">
            <a:avLst/>
          </a:prstGeom>
          <a:noFill/>
        </p:spPr>
        <p:txBody>
          <a:bodyPr wrap="none" lIns="91436" tIns="45716" rIns="91436" bIns="45716" rtlCol="0">
            <a:spAutoFit/>
          </a:bodyPr>
          <a:lstStyle/>
          <a:p>
            <a:pPr defTabSz="457155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dirty="0" smtClean="0">
                <a:solidFill>
                  <a:srgbClr val="FFFF00"/>
                </a:solidFill>
                <a:latin typeface="Calibri"/>
              </a:rPr>
              <a:t>Thales </a:t>
            </a:r>
            <a:r>
              <a:rPr lang="pt-BR" sz="2400" dirty="0">
                <a:solidFill>
                  <a:srgbClr val="FFFF00"/>
                </a:solidFill>
                <a:latin typeface="Calibri"/>
              </a:rPr>
              <a:t>de Mileto, </a:t>
            </a:r>
            <a:r>
              <a:rPr lang="pt-BR" sz="2400" dirty="0" err="1">
                <a:solidFill>
                  <a:srgbClr val="FFFF00"/>
                </a:solidFill>
                <a:latin typeface="Calibri"/>
              </a:rPr>
              <a:t>séc.VII</a:t>
            </a:r>
            <a:r>
              <a:rPr lang="pt-BR" sz="2400" dirty="0">
                <a:solidFill>
                  <a:srgbClr val="FFFF00"/>
                </a:solidFill>
                <a:latin typeface="Calibri"/>
              </a:rPr>
              <a:t> a.C.:   tudo é água!</a:t>
            </a:r>
          </a:p>
          <a:p>
            <a:pPr defTabSz="457155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dirty="0" smtClean="0">
                <a:solidFill>
                  <a:prstClr val="white"/>
                </a:solidFill>
                <a:latin typeface="Calibri"/>
              </a:rPr>
              <a:t>Empédocles</a:t>
            </a:r>
            <a:r>
              <a:rPr lang="pt-BR" sz="2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pt-BR" sz="2400" dirty="0" err="1">
                <a:solidFill>
                  <a:prstClr val="white"/>
                </a:solidFill>
                <a:latin typeface="Calibri"/>
              </a:rPr>
              <a:t>séc.V</a:t>
            </a:r>
            <a:r>
              <a:rPr lang="pt-BR" sz="2400" dirty="0">
                <a:solidFill>
                  <a:prstClr val="white"/>
                </a:solidFill>
                <a:latin typeface="Calibri"/>
              </a:rPr>
              <a:t> a.C.: os 4 </a:t>
            </a:r>
            <a:r>
              <a:rPr lang="pt-BR" sz="2400" dirty="0" smtClean="0">
                <a:solidFill>
                  <a:prstClr val="white"/>
                </a:solidFill>
                <a:latin typeface="Calibri"/>
              </a:rPr>
              <a:t>elementos!</a:t>
            </a:r>
            <a:endParaRPr lang="pt-BR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1" y="4450352"/>
            <a:ext cx="2577410" cy="2031317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pPr algn="r"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srgbClr val="FFFF00"/>
                </a:solidFill>
                <a:latin typeface="Calibri"/>
              </a:rPr>
              <a:t>+</a:t>
            </a:r>
            <a:r>
              <a:rPr lang="pt-BR" sz="1800" dirty="0">
                <a:solidFill>
                  <a:srgbClr val="FFFF00"/>
                </a:solidFill>
                <a:latin typeface="Calibri"/>
              </a:rPr>
              <a:t>a </a:t>
            </a:r>
            <a:r>
              <a:rPr lang="pt-BR" sz="1800" dirty="0" smtClean="0">
                <a:solidFill>
                  <a:srgbClr val="FFFF00"/>
                </a:solidFill>
                <a:latin typeface="Calibri"/>
              </a:rPr>
              <a:t>quintessência</a:t>
            </a:r>
            <a:br>
              <a:rPr lang="pt-BR" sz="1800" dirty="0" smtClean="0">
                <a:solidFill>
                  <a:srgbClr val="FFFF00"/>
                </a:solidFill>
                <a:latin typeface="Calibri"/>
              </a:rPr>
            </a:br>
            <a:r>
              <a:rPr lang="pt-BR" sz="1800" dirty="0" smtClean="0">
                <a:solidFill>
                  <a:srgbClr val="FFFF00"/>
                </a:solidFill>
                <a:latin typeface="Calibri"/>
              </a:rPr>
              <a:t>(</a:t>
            </a:r>
            <a:r>
              <a:rPr lang="pt-BR" sz="1800" dirty="0">
                <a:solidFill>
                  <a:srgbClr val="FFFF00"/>
                </a:solidFill>
                <a:latin typeface="Calibri"/>
              </a:rPr>
              <a:t>referida por </a:t>
            </a:r>
            <a:r>
              <a:rPr lang="pt-BR" sz="1800" dirty="0" smtClean="0">
                <a:solidFill>
                  <a:srgbClr val="FFFF00"/>
                </a:solidFill>
                <a:latin typeface="Calibri"/>
              </a:rPr>
              <a:t> Aristóteles </a:t>
            </a:r>
            <a:r>
              <a:rPr lang="pt-BR" sz="1800" dirty="0">
                <a:solidFill>
                  <a:srgbClr val="FFFF00"/>
                </a:solidFill>
                <a:latin typeface="Calibri"/>
              </a:rPr>
              <a:t>no </a:t>
            </a:r>
            <a:r>
              <a:rPr lang="pt-BR" sz="1800" dirty="0" err="1">
                <a:solidFill>
                  <a:srgbClr val="FFFF00"/>
                </a:solidFill>
                <a:latin typeface="Calibri"/>
              </a:rPr>
              <a:t>séc.III</a:t>
            </a:r>
            <a:r>
              <a:rPr lang="pt-BR" sz="1800" dirty="0">
                <a:solidFill>
                  <a:srgbClr val="FFFF00"/>
                </a:solidFill>
                <a:latin typeface="Calibri"/>
              </a:rPr>
              <a:t> a.C</a:t>
            </a:r>
            <a:r>
              <a:rPr lang="pt-BR" sz="1800" dirty="0" smtClean="0">
                <a:solidFill>
                  <a:srgbClr val="FFFF00"/>
                </a:solidFill>
                <a:latin typeface="Calibri"/>
              </a:rPr>
              <a:t>. )</a:t>
            </a:r>
          </a:p>
          <a:p>
            <a:pPr algn="r" defTabSz="457155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 dirty="0">
              <a:solidFill>
                <a:srgbClr val="FFFF00"/>
              </a:solidFill>
              <a:latin typeface="Calibri"/>
            </a:endParaRPr>
          </a:p>
          <a:p>
            <a:pPr algn="r"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srgbClr val="FFFF00"/>
                </a:solidFill>
                <a:latin typeface="Calibri"/>
              </a:rPr>
              <a:t>+</a:t>
            </a:r>
            <a:r>
              <a:rPr lang="pt-BR" sz="1800" dirty="0" err="1" smtClean="0">
                <a:solidFill>
                  <a:srgbClr val="FFFF00"/>
                </a:solidFill>
                <a:latin typeface="Calibri"/>
              </a:rPr>
              <a:t>A-Tomos</a:t>
            </a:r>
            <a:endParaRPr lang="pt-BR" sz="1800" dirty="0" smtClean="0">
              <a:solidFill>
                <a:srgbClr val="FFFF00"/>
              </a:solidFill>
              <a:latin typeface="Calibri"/>
            </a:endParaRPr>
          </a:p>
          <a:p>
            <a:pPr algn="r"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srgbClr val="FFFF00"/>
                </a:solidFill>
                <a:latin typeface="Calibri"/>
              </a:rPr>
              <a:t>(Leucipo e </a:t>
            </a:r>
            <a:r>
              <a:rPr lang="pt-BR" sz="1800" dirty="0" err="1" smtClean="0">
                <a:solidFill>
                  <a:srgbClr val="FFFF00"/>
                </a:solidFill>
                <a:latin typeface="Calibri"/>
              </a:rPr>
              <a:t>Demócritos</a:t>
            </a:r>
            <a:r>
              <a:rPr lang="pt-BR" sz="1800" dirty="0" smtClean="0">
                <a:solidFill>
                  <a:srgbClr val="FFFF00"/>
                </a:solidFill>
                <a:latin typeface="Calibri"/>
              </a:rPr>
              <a:t>,</a:t>
            </a:r>
            <a:br>
              <a:rPr lang="pt-BR" sz="1800" dirty="0" smtClean="0">
                <a:solidFill>
                  <a:srgbClr val="FFFF00"/>
                </a:solidFill>
                <a:latin typeface="Calibri"/>
              </a:rPr>
            </a:br>
            <a:r>
              <a:rPr lang="pt-BR" sz="1800" dirty="0" smtClean="0">
                <a:solidFill>
                  <a:srgbClr val="FFFF00"/>
                </a:solidFill>
                <a:latin typeface="Calibri"/>
              </a:rPr>
              <a:t>séc. V a.C. ) </a:t>
            </a:r>
            <a:endParaRPr lang="pt-BR" sz="18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9425" y="169476"/>
            <a:ext cx="5195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FFFF00"/>
                </a:solidFill>
              </a:rPr>
              <a:t>SOMOS FEITOS DE QUÊ ?!</a:t>
            </a:r>
            <a:endParaRPr lang="pt-BR" sz="28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8340" y="6474822"/>
            <a:ext cx="482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solidFill>
                  <a:srgbClr val="FFFF00"/>
                </a:solidFill>
                <a:latin typeface="Calibri"/>
                <a:cs typeface="Calibri"/>
              </a:rPr>
              <a:t>(ideia de átomos tb. introduzida na Índia no séc. VI a.C.)</a:t>
            </a:r>
            <a:endParaRPr lang="pt-BR" sz="16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78182" y="6495782"/>
            <a:ext cx="2162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solidFill>
                  <a:srgbClr val="FFFF00"/>
                </a:solidFill>
                <a:latin typeface="Calibri"/>
                <a:cs typeface="Calibri"/>
              </a:rPr>
              <a:t>(</a:t>
            </a:r>
            <a:r>
              <a:rPr lang="pt-BR" sz="1600" dirty="0" err="1" smtClean="0">
                <a:solidFill>
                  <a:srgbClr val="FFFF00"/>
                </a:solidFill>
                <a:latin typeface="Calibri"/>
                <a:cs typeface="Calibri"/>
              </a:rPr>
              <a:t>c</a:t>
            </a:r>
            <a:r>
              <a:rPr lang="pt-BR" sz="1600" dirty="0" smtClean="0">
                <a:solidFill>
                  <a:srgbClr val="FFFF00"/>
                </a:solidFill>
                <a:latin typeface="Calibri"/>
                <a:cs typeface="Calibri"/>
              </a:rPr>
              <a:t>)2013 Gaspar Barreira</a:t>
            </a:r>
            <a:endParaRPr lang="pt-BR" sz="16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3504" y="6453336"/>
            <a:ext cx="1905000" cy="457200"/>
          </a:xfrm>
          <a:noFill/>
        </p:spPr>
        <p:txBody>
          <a:bodyPr/>
          <a:lstStyle/>
          <a:p>
            <a:fld id="{F3E12617-8652-9144-A0FA-96CB5318190B}" type="slidenum">
              <a:rPr lang="en-GB" smtClean="0">
                <a:solidFill>
                  <a:srgbClr val="FFFFCC"/>
                </a:solidFill>
                <a:latin typeface="Calibri"/>
              </a:rPr>
              <a:pPr/>
              <a:t>4</a:t>
            </a:fld>
            <a:r>
              <a:rPr lang="bg-BG" smtClean="0">
                <a:solidFill>
                  <a:srgbClr val="FFFFCC"/>
                </a:solidFill>
                <a:latin typeface="Calibri"/>
              </a:rPr>
              <a:t>/42</a:t>
            </a:r>
            <a:endParaRPr lang="en-GB" dirty="0" smtClean="0">
              <a:solidFill>
                <a:srgbClr val="FFFFC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265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89px-Alchemist's_Laboratory,_Heinrich_Khunrath,_Amphitheatrum_sapientiae_aeternae,_1595_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473"/>
            <a:ext cx="5643602" cy="5749001"/>
          </a:xfrm>
          <a:prstGeom prst="rect">
            <a:avLst/>
          </a:prstGeom>
        </p:spPr>
      </p:pic>
      <p:pic>
        <p:nvPicPr>
          <p:cNvPr id="3" name="Picture 2" descr="alquimia simbol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4709" y="3530601"/>
            <a:ext cx="4139775" cy="3327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378" y="455464"/>
            <a:ext cx="3428622" cy="1384986"/>
          </a:xfrm>
          <a:prstGeom prst="rect">
            <a:avLst/>
          </a:prstGeom>
          <a:solidFill>
            <a:srgbClr val="000000">
              <a:alpha val="29000"/>
            </a:srgbClr>
          </a:solidFill>
        </p:spPr>
        <p:txBody>
          <a:bodyPr wrap="square" lIns="91436" tIns="45716" rIns="91436" bIns="45716" rtlCol="0">
            <a:spAutoFit/>
          </a:bodyPr>
          <a:lstStyle/>
          <a:p>
            <a:pPr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solidFill>
                  <a:srgbClr val="FFFF00"/>
                </a:solidFill>
                <a:latin typeface="Calibri"/>
              </a:rPr>
              <a:t>Idade média, Europa:</a:t>
            </a:r>
          </a:p>
          <a:p>
            <a:pPr defTabSz="457155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2800" dirty="0">
              <a:solidFill>
                <a:srgbClr val="FFFF00"/>
              </a:solidFill>
              <a:latin typeface="Calibri"/>
            </a:endParaRPr>
          </a:p>
          <a:p>
            <a:pPr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solidFill>
                  <a:srgbClr val="FFFF00"/>
                </a:solidFill>
                <a:latin typeface="Calibri"/>
              </a:rPr>
              <a:t>    </a:t>
            </a:r>
            <a:r>
              <a:rPr lang="pt-BR" sz="2800" dirty="0" smtClean="0">
                <a:solidFill>
                  <a:srgbClr val="FFFF00"/>
                </a:solidFill>
                <a:latin typeface="Calibri"/>
              </a:rPr>
              <a:t>EXPERIMENTAÇÃO!</a:t>
            </a:r>
            <a:endParaRPr lang="pt-BR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96" y="6453336"/>
            <a:ext cx="2162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solidFill>
                  <a:srgbClr val="FFFF00"/>
                </a:solidFill>
                <a:latin typeface="Calibri"/>
                <a:cs typeface="Calibri"/>
              </a:rPr>
              <a:t>(</a:t>
            </a:r>
            <a:r>
              <a:rPr lang="pt-BR" sz="1600" dirty="0" err="1" smtClean="0">
                <a:solidFill>
                  <a:srgbClr val="FFFF00"/>
                </a:solidFill>
                <a:latin typeface="Calibri"/>
                <a:cs typeface="Calibri"/>
              </a:rPr>
              <a:t>c</a:t>
            </a:r>
            <a:r>
              <a:rPr lang="pt-BR" sz="1600" dirty="0" smtClean="0">
                <a:solidFill>
                  <a:srgbClr val="FFFF00"/>
                </a:solidFill>
                <a:latin typeface="Calibri"/>
                <a:cs typeface="Calibri"/>
              </a:rPr>
              <a:t>)2013 Gaspar Barreira</a:t>
            </a:r>
            <a:endParaRPr lang="pt-BR" sz="16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59488" y="6453336"/>
            <a:ext cx="1905000" cy="457200"/>
          </a:xfrm>
          <a:noFill/>
        </p:spPr>
        <p:txBody>
          <a:bodyPr/>
          <a:lstStyle/>
          <a:p>
            <a:fld id="{F3E12617-8652-9144-A0FA-96CB5318190B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5</a:t>
            </a:fld>
            <a:r>
              <a:rPr lang="bg-BG" dirty="0" smtClean="0">
                <a:solidFill>
                  <a:prstClr val="black"/>
                </a:solidFill>
                <a:latin typeface="Calibri"/>
              </a:rPr>
              <a:t>/42</a:t>
            </a:r>
            <a:endParaRPr lang="en-GB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5378" y="2756069"/>
            <a:ext cx="3073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srgbClr val="FFFF00"/>
                </a:solidFill>
                <a:latin typeface="Calibri"/>
              </a:rPr>
              <a:t>Laboratório </a:t>
            </a:r>
            <a:r>
              <a:rPr lang="pt-BR" sz="1800" dirty="0">
                <a:solidFill>
                  <a:srgbClr val="FFFF00"/>
                </a:solidFill>
                <a:latin typeface="Calibri"/>
              </a:rPr>
              <a:t>de Alquimista</a:t>
            </a:r>
          </a:p>
        </p:txBody>
      </p:sp>
    </p:spTree>
    <p:extLst>
      <p:ext uri="{BB962C8B-B14F-4D97-AF65-F5344CB8AC3E}">
        <p14:creationId xmlns:p14="http://schemas.microsoft.com/office/powerpoint/2010/main" val="2619227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35899" y="153455"/>
            <a:ext cx="5328633" cy="954099"/>
          </a:xfrm>
          <a:prstGeom prst="rect">
            <a:avLst/>
          </a:prstGeom>
          <a:solidFill>
            <a:srgbClr val="000000">
              <a:alpha val="29000"/>
            </a:srgbClr>
          </a:solidFill>
        </p:spPr>
        <p:txBody>
          <a:bodyPr wrap="square" lIns="91436" tIns="45716" rIns="91436" bIns="45716" rtlCol="0">
            <a:spAutoFit/>
          </a:bodyPr>
          <a:lstStyle/>
          <a:p>
            <a:pPr algn="r"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solidFill>
                  <a:srgbClr val="FFFF00"/>
                </a:solidFill>
                <a:latin typeface="Calibri"/>
              </a:rPr>
              <a:t>Idade </a:t>
            </a:r>
            <a:r>
              <a:rPr lang="pt-BR" sz="2800" dirty="0" smtClean="0">
                <a:solidFill>
                  <a:srgbClr val="FFFF00"/>
                </a:solidFill>
                <a:latin typeface="Calibri"/>
              </a:rPr>
              <a:t>moderna, </a:t>
            </a:r>
            <a:r>
              <a:rPr lang="pt-BR" sz="2800" dirty="0">
                <a:solidFill>
                  <a:srgbClr val="FFFF00"/>
                </a:solidFill>
                <a:latin typeface="Calibri"/>
              </a:rPr>
              <a:t>Europa:</a:t>
            </a:r>
          </a:p>
          <a:p>
            <a:pPr algn="r"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srgbClr val="FFFF00"/>
                </a:solidFill>
                <a:latin typeface="Calibri"/>
              </a:rPr>
              <a:t>EXPERIMENTAÇÃO      TEORIA!</a:t>
            </a:r>
            <a:endParaRPr lang="pt-BR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59488" y="6453336"/>
            <a:ext cx="1905000" cy="457200"/>
          </a:xfrm>
          <a:noFill/>
        </p:spPr>
        <p:txBody>
          <a:bodyPr/>
          <a:lstStyle/>
          <a:p>
            <a:fld id="{F3E12617-8652-9144-A0FA-96CB5318190B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6</a:t>
            </a:fld>
            <a:r>
              <a:rPr lang="bg-BG" dirty="0" smtClean="0">
                <a:solidFill>
                  <a:prstClr val="black"/>
                </a:solidFill>
                <a:latin typeface="Calibri"/>
              </a:rPr>
              <a:t>/42</a:t>
            </a:r>
            <a:endParaRPr lang="en-GB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KeplerJohann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5" y="254435"/>
            <a:ext cx="3282462" cy="17149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78578" y="1384213"/>
            <a:ext cx="17160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err="1" smtClean="0">
                <a:solidFill>
                  <a:prstClr val="white"/>
                </a:solidFill>
                <a:latin typeface="Calibri"/>
              </a:rPr>
              <a:t>Johannes</a:t>
            </a:r>
            <a:r>
              <a:rPr lang="pt-BR" sz="1800" dirty="0" smtClean="0">
                <a:solidFill>
                  <a:prstClr val="white"/>
                </a:solidFill>
                <a:latin typeface="Calibri"/>
              </a:rPr>
              <a:t> Kepler</a:t>
            </a:r>
            <a:br>
              <a:rPr lang="pt-BR" sz="1800" dirty="0" smtClean="0">
                <a:solidFill>
                  <a:prstClr val="white"/>
                </a:solidFill>
                <a:latin typeface="Calibri"/>
              </a:rPr>
            </a:br>
            <a:r>
              <a:rPr lang="pt-BR" sz="1400" dirty="0" smtClean="0">
                <a:solidFill>
                  <a:prstClr val="white"/>
                </a:solidFill>
                <a:latin typeface="Calibri"/>
              </a:rPr>
              <a:t>(1571-1630)</a:t>
            </a:r>
            <a:endParaRPr lang="pt-BR" sz="1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galileu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4" r="3003"/>
          <a:stretch/>
        </p:blipFill>
        <p:spPr>
          <a:xfrm>
            <a:off x="199295" y="2006600"/>
            <a:ext cx="3470030" cy="28716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3105" y="2138242"/>
            <a:ext cx="1471489" cy="584776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err="1" smtClean="0">
                <a:solidFill>
                  <a:prstClr val="white"/>
                </a:solidFill>
                <a:latin typeface="Calibri"/>
              </a:rPr>
              <a:t>Galileo</a:t>
            </a:r>
            <a:r>
              <a:rPr lang="pt-BR" sz="1800" dirty="0" smtClean="0">
                <a:solidFill>
                  <a:prstClr val="white"/>
                </a:solidFill>
                <a:latin typeface="Calibri"/>
              </a:rPr>
              <a:t> Galilei</a:t>
            </a:r>
            <a:br>
              <a:rPr lang="pt-BR" sz="1800" dirty="0" smtClean="0">
                <a:solidFill>
                  <a:prstClr val="white"/>
                </a:solidFill>
                <a:latin typeface="Calibri"/>
              </a:rPr>
            </a:br>
            <a:r>
              <a:rPr lang="pt-BR" sz="1400" dirty="0" smtClean="0">
                <a:solidFill>
                  <a:prstClr val="white"/>
                </a:solidFill>
                <a:latin typeface="Calibri"/>
              </a:rPr>
              <a:t>(1564-1642)</a:t>
            </a:r>
            <a:endParaRPr lang="pt-BR" sz="1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newt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930" y="4252165"/>
            <a:ext cx="3357144" cy="25195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38779" y="6141882"/>
            <a:ext cx="1453230" cy="584776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prstClr val="white"/>
                </a:solidFill>
                <a:latin typeface="Calibri"/>
              </a:rPr>
              <a:t>Isaac Newton</a:t>
            </a:r>
            <a:br>
              <a:rPr lang="pt-BR" sz="1800" dirty="0" smtClean="0">
                <a:solidFill>
                  <a:prstClr val="white"/>
                </a:solidFill>
                <a:latin typeface="Calibri"/>
              </a:rPr>
            </a:br>
            <a:r>
              <a:rPr lang="pt-BR" sz="1400" dirty="0" smtClean="0">
                <a:solidFill>
                  <a:prstClr val="white"/>
                </a:solidFill>
                <a:latin typeface="Calibri"/>
              </a:rPr>
              <a:t>(1642-1727)</a:t>
            </a:r>
            <a:endParaRPr lang="pt-BR" sz="1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 descr="Newton_Principia_1687_Coverpag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5" t="9255" r="7820" b="13437"/>
          <a:stretch/>
        </p:blipFill>
        <p:spPr>
          <a:xfrm>
            <a:off x="5367922" y="1278569"/>
            <a:ext cx="3660188" cy="50477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198016" y="668548"/>
            <a:ext cx="5423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solidFill>
                  <a:srgbClr val="FFFF00"/>
                </a:solidFill>
                <a:latin typeface="Calibri"/>
              </a:rPr>
              <a:t>&lt;</a:t>
            </a:r>
            <a:r>
              <a:rPr lang="pt-BR" sz="2800" dirty="0" smtClean="0">
                <a:solidFill>
                  <a:srgbClr val="FFFF00"/>
                </a:solidFill>
                <a:latin typeface="Calibri"/>
              </a:rPr>
              <a:t>=</a:t>
            </a:r>
            <a:endParaRPr lang="pt-BR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98016" y="482394"/>
            <a:ext cx="5423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solidFill>
                  <a:srgbClr val="FFFF00"/>
                </a:solidFill>
                <a:latin typeface="Calibri"/>
              </a:rPr>
              <a:t>=&gt;</a:t>
            </a:r>
            <a:endParaRPr lang="pt-BR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 descr="Newtons-gravity-law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1" t="16717" r="20652" b="44776"/>
          <a:stretch/>
        </p:blipFill>
        <p:spPr>
          <a:xfrm rot="20616095">
            <a:off x="4846483" y="4281764"/>
            <a:ext cx="1474288" cy="67773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419872" y="1574895"/>
            <a:ext cx="18354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solidFill>
                  <a:srgbClr val="FFFFFF"/>
                </a:solidFill>
                <a:latin typeface="Calibri"/>
              </a:rPr>
              <a:t>Física!: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rgbClr val="FFFFFF"/>
                </a:solidFill>
                <a:latin typeface="Calibri"/>
              </a:rPr>
              <a:t>Princípios </a:t>
            </a:r>
            <a:br>
              <a:rPr lang="pt-BR" dirty="0" smtClean="0">
                <a:solidFill>
                  <a:srgbClr val="FFFFFF"/>
                </a:solidFill>
                <a:latin typeface="Calibri"/>
              </a:rPr>
            </a:br>
            <a:r>
              <a:rPr lang="pt-BR" dirty="0" smtClean="0">
                <a:solidFill>
                  <a:srgbClr val="FFFFFF"/>
                </a:solidFill>
                <a:latin typeface="Calibri"/>
              </a:rPr>
              <a:t>Matemáticos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FFFFFF"/>
                </a:solidFill>
                <a:latin typeface="Calibri"/>
              </a:rPr>
              <a:t>d</a:t>
            </a:r>
            <a:r>
              <a:rPr lang="pt-BR" dirty="0" smtClean="0">
                <a:solidFill>
                  <a:srgbClr val="FFFFFF"/>
                </a:solidFill>
                <a:latin typeface="Calibri"/>
              </a:rPr>
              <a:t>a Filosofia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FFFFFF"/>
                </a:solidFill>
                <a:latin typeface="Calibri"/>
              </a:rPr>
              <a:t>d</a:t>
            </a:r>
            <a:r>
              <a:rPr lang="pt-BR" dirty="0" smtClean="0">
                <a:solidFill>
                  <a:srgbClr val="FFFFFF"/>
                </a:solidFill>
                <a:latin typeface="Calibri"/>
              </a:rPr>
              <a:t>a Natureza!</a:t>
            </a:r>
            <a:endParaRPr lang="pt-BR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Slide Number Placeholder 4"/>
          <p:cNvSpPr txBox="1">
            <a:spLocks/>
          </p:cNvSpPr>
          <p:nvPr/>
        </p:nvSpPr>
        <p:spPr>
          <a:xfrm>
            <a:off x="7200165" y="6326336"/>
            <a:ext cx="1905000" cy="457200"/>
          </a:xfrm>
          <a:prstGeom prst="rect">
            <a:avLst/>
          </a:prstGeom>
          <a:noFill/>
        </p:spPr>
        <p:txBody>
          <a:bodyPr vert="horz" lIns="91436" tIns="45716" rIns="91436" bIns="45716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E12617-8652-9144-A0FA-96CB5318190B}" type="slidenum">
              <a:rPr lang="en-GB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</a:t>
            </a:fld>
            <a:r>
              <a:rPr lang="bg-BG" dirty="0" smtClean="0">
                <a:solidFill>
                  <a:prstClr val="black"/>
                </a:solidFill>
                <a:latin typeface="Calibri"/>
              </a:rPr>
              <a:t>/42</a:t>
            </a:r>
            <a:endParaRPr lang="en-GB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8386" r="22579" b="39984"/>
          <a:stretch/>
        </p:blipFill>
        <p:spPr>
          <a:xfrm>
            <a:off x="195112" y="3802451"/>
            <a:ext cx="1822745" cy="1988449"/>
          </a:xfrm>
          <a:prstGeom prst="rect">
            <a:avLst/>
          </a:prstGeom>
        </p:spPr>
      </p:pic>
      <p:sp>
        <p:nvSpPr>
          <p:cNvPr id="22" name="TextBox 14"/>
          <p:cNvSpPr txBox="1"/>
          <p:nvPr/>
        </p:nvSpPr>
        <p:spPr>
          <a:xfrm>
            <a:off x="197071" y="5140823"/>
            <a:ext cx="1708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err="1" smtClean="0">
                <a:solidFill>
                  <a:prstClr val="white"/>
                </a:solidFill>
                <a:latin typeface="Calibri"/>
              </a:rPr>
              <a:t>Ren</a:t>
            </a:r>
            <a:r>
              <a:rPr lang="pt-PT" sz="1800" dirty="0" smtClean="0">
                <a:solidFill>
                  <a:prstClr val="white"/>
                </a:solidFill>
                <a:latin typeface="Calibri"/>
              </a:rPr>
              <a:t>é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800" dirty="0" smtClean="0">
                <a:solidFill>
                  <a:prstClr val="white"/>
                </a:solidFill>
                <a:latin typeface="Calibri"/>
              </a:rPr>
              <a:t>Descartes 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800" dirty="0" smtClean="0">
                <a:solidFill>
                  <a:prstClr val="white"/>
                </a:solidFill>
                <a:latin typeface="Calibri"/>
              </a:rPr>
              <a:t>       </a:t>
            </a:r>
            <a:r>
              <a:rPr lang="pt-PT" sz="1400" dirty="0" smtClean="0">
                <a:solidFill>
                  <a:prstClr val="white"/>
                </a:solidFill>
                <a:latin typeface="Calibri"/>
              </a:rPr>
              <a:t>(1596-1650)</a:t>
            </a:r>
            <a:endParaRPr lang="pt-BR" sz="11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 descr="Newtons_apple_tree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9" b="10998"/>
          <a:stretch/>
        </p:blipFill>
        <p:spPr>
          <a:xfrm>
            <a:off x="4659515" y="5656503"/>
            <a:ext cx="1848225" cy="111520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 rot="16200000">
            <a:off x="-77449" y="6064366"/>
            <a:ext cx="914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i="1" dirty="0" smtClean="0">
                <a:solidFill>
                  <a:schemeClr val="bg1"/>
                </a:solidFill>
              </a:rPr>
              <a:t>cogito</a:t>
            </a:r>
            <a:endParaRPr lang="pt-PT" i="1" dirty="0">
              <a:solidFill>
                <a:schemeClr val="bg1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419024" y="6337832"/>
            <a:ext cx="125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i="1" dirty="0">
                <a:solidFill>
                  <a:schemeClr val="bg1"/>
                </a:solidFill>
              </a:rPr>
              <a:t>e</a:t>
            </a:r>
            <a:r>
              <a:rPr lang="pt-PT" i="1" dirty="0" smtClean="0">
                <a:solidFill>
                  <a:schemeClr val="bg1"/>
                </a:solidFill>
              </a:rPr>
              <a:t>rgo sum</a:t>
            </a:r>
            <a:endParaRPr lang="pt-P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374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39" y="4567976"/>
            <a:ext cx="1867460" cy="2290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30" y="3794538"/>
            <a:ext cx="3146000" cy="2359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19596" y="2998316"/>
            <a:ext cx="7551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7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3788" y="5044"/>
            <a:ext cx="3323068" cy="269698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4007" y="4832676"/>
            <a:ext cx="1783588" cy="10032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5417" y="4894130"/>
            <a:ext cx="3007783" cy="18273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3858" y="2702027"/>
            <a:ext cx="2693500" cy="16477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8940" y="4283547"/>
            <a:ext cx="2611596" cy="26115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0404" y="982684"/>
            <a:ext cx="3068997" cy="26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28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O </a:t>
            </a:r>
            <a:r>
              <a:rPr lang="en-GB" dirty="0" err="1" smtClean="0">
                <a:solidFill>
                  <a:srgbClr val="FFFFFF"/>
                </a:solidFill>
              </a:rPr>
              <a:t>átomo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8</a:t>
            </a:fld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056361" y="1523863"/>
            <a:ext cx="4917857" cy="483248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9000"/>
                </a:schemeClr>
              </a:gs>
            </a:gsLst>
            <a:lin ang="16200000" scaled="0"/>
            <a:tileRect/>
          </a:gradFill>
          <a:ln>
            <a:noFill/>
          </a:ln>
          <a:effectLst>
            <a:glow rad="977900">
              <a:schemeClr val="accent1">
                <a:satMod val="175000"/>
                <a:alpha val="59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softEdge rad="787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314" y="1493228"/>
            <a:ext cx="4721064" cy="49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36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8553</TotalTime>
  <Words>754</Words>
  <Application>Microsoft Macintosh PowerPoint</Application>
  <PresentationFormat>On-screen Show (4:3)</PresentationFormat>
  <Paragraphs>209</Paragraphs>
  <Slides>32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A física de partículas</vt:lpstr>
      <vt:lpstr>Introdução à física de partículas</vt:lpstr>
      <vt:lpstr>Aparecimento da física moderna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 átomo</vt:lpstr>
      <vt:lpstr>O átomo</vt:lpstr>
      <vt:lpstr>Uma questão de escala...</vt:lpstr>
      <vt:lpstr>E os Núcleos ?!</vt:lpstr>
      <vt:lpstr>Dentro do Núcleos Atómico</vt:lpstr>
      <vt:lpstr>Do àtomo às partículas fundamentais</vt:lpstr>
      <vt:lpstr>As forças fundamentais</vt:lpstr>
      <vt:lpstr>As forças fundamentais</vt:lpstr>
      <vt:lpstr>As forças fundamentais</vt:lpstr>
      <vt:lpstr>Sumário… até agora</vt:lpstr>
      <vt:lpstr>O Que está errado nestas imagens?</vt:lpstr>
      <vt:lpstr>PowerPoint Presentation</vt:lpstr>
      <vt:lpstr>PowerPoint Presentation</vt:lpstr>
      <vt:lpstr>PowerPoint Presentation</vt:lpstr>
      <vt:lpstr>Protões e neutrões feitos de              ,Anti-Quarks e Gluões!</vt:lpstr>
      <vt:lpstr>Protões no LHC</vt:lpstr>
      <vt:lpstr>PowerPoint Presentation</vt:lpstr>
      <vt:lpstr>A seguir:</vt:lpstr>
      <vt:lpstr>E agora, já sabemos tudo?</vt:lpstr>
      <vt:lpstr>De onde veio tudo isto?</vt:lpstr>
      <vt:lpstr>O Modelo Padrão</vt:lpstr>
      <vt:lpstr>E agora?... </vt:lpstr>
      <vt:lpstr>Matéria Escura</vt:lpstr>
      <vt:lpstr>Unificação das interacções?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Ricardo Goncalo</cp:lastModifiedBy>
  <cp:revision>132</cp:revision>
  <dcterms:modified xsi:type="dcterms:W3CDTF">2016-06-14T13:25:22Z</dcterms:modified>
</cp:coreProperties>
</file>