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gif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media/image61.gif" ContentType="image/gif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>
  <p:sldMasterIdLst>
    <p:sldMasterId id="2147483674" r:id="rId1"/>
  </p:sldMasterIdLst>
  <p:notesMasterIdLst>
    <p:notesMasterId r:id="rId37"/>
  </p:notesMasterIdLst>
  <p:handoutMasterIdLst>
    <p:handoutMasterId r:id="rId38"/>
  </p:handoutMasterIdLst>
  <p:sldIdLst>
    <p:sldId id="339" r:id="rId2"/>
    <p:sldId id="442" r:id="rId3"/>
    <p:sldId id="425" r:id="rId4"/>
    <p:sldId id="508" r:id="rId5"/>
    <p:sldId id="509" r:id="rId6"/>
    <p:sldId id="496" r:id="rId7"/>
    <p:sldId id="497" r:id="rId8"/>
    <p:sldId id="569" r:id="rId9"/>
    <p:sldId id="507" r:id="rId10"/>
    <p:sldId id="572" r:id="rId11"/>
    <p:sldId id="573" r:id="rId12"/>
    <p:sldId id="576" r:id="rId13"/>
    <p:sldId id="519" r:id="rId14"/>
    <p:sldId id="571" r:id="rId15"/>
    <p:sldId id="514" r:id="rId16"/>
    <p:sldId id="536" r:id="rId17"/>
    <p:sldId id="537" r:id="rId18"/>
    <p:sldId id="550" r:id="rId19"/>
    <p:sldId id="584" r:id="rId20"/>
    <p:sldId id="538" r:id="rId21"/>
    <p:sldId id="578" r:id="rId22"/>
    <p:sldId id="579" r:id="rId23"/>
    <p:sldId id="372" r:id="rId24"/>
    <p:sldId id="347" r:id="rId25"/>
    <p:sldId id="492" r:id="rId26"/>
    <p:sldId id="452" r:id="rId27"/>
    <p:sldId id="486" r:id="rId28"/>
    <p:sldId id="491" r:id="rId29"/>
    <p:sldId id="487" r:id="rId30"/>
    <p:sldId id="566" r:id="rId31"/>
    <p:sldId id="441" r:id="rId32"/>
    <p:sldId id="585" r:id="rId33"/>
    <p:sldId id="468" r:id="rId34"/>
    <p:sldId id="469" r:id="rId35"/>
    <p:sldId id="485" r:id="rId36"/>
  </p:sldIdLst>
  <p:sldSz cx="9144000" cy="6858000" type="screen4x3"/>
  <p:notesSz cx="6846888" cy="93964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5" autoAdjust="0"/>
    <p:restoredTop sz="93807" autoAdjust="0"/>
  </p:normalViewPr>
  <p:slideViewPr>
    <p:cSldViewPr snapToGrid="0" snapToObjects="1">
      <p:cViewPr varScale="1">
        <p:scale>
          <a:sx n="86" d="100"/>
          <a:sy n="86" d="100"/>
        </p:scale>
        <p:origin x="-164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1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7038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78263" y="0"/>
            <a:ext cx="2967037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A92EE8-3B16-384B-B564-EDC767092660}" type="datetime1">
              <a:rPr lang="en-US" smtClean="0"/>
              <a:t>21/06/16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24925"/>
            <a:ext cx="2967038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78263" y="8924925"/>
            <a:ext cx="2967037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71C60-7EC2-3146-B2CE-CE300C0DD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575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7038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78263" y="0"/>
            <a:ext cx="2967037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5C8AE4-9749-4F44-ADAC-6B1EA186505B}" type="datetime1">
              <a:rPr lang="en-US" smtClean="0"/>
              <a:t>21/06/16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4738" y="704850"/>
            <a:ext cx="4697412" cy="3524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4213" y="4464050"/>
            <a:ext cx="5478462" cy="42275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24925"/>
            <a:ext cx="2967038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78263" y="8924925"/>
            <a:ext cx="2967037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2928C-F649-1742-AB20-79E0919E7F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805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Muito</a:t>
            </a:r>
            <a:r>
              <a:rPr lang="en-GB" dirty="0" smtClean="0"/>
              <a:t> </a:t>
            </a:r>
            <a:r>
              <a:rPr lang="en-GB" dirty="0" err="1" smtClean="0"/>
              <a:t>foi</a:t>
            </a:r>
            <a:r>
              <a:rPr lang="en-GB" dirty="0" smtClean="0"/>
              <a:t> </a:t>
            </a:r>
            <a:r>
              <a:rPr lang="en-GB" dirty="0" err="1" smtClean="0"/>
              <a:t>escrito</a:t>
            </a:r>
            <a:r>
              <a:rPr lang="en-GB" dirty="0" smtClean="0"/>
              <a:t> </a:t>
            </a:r>
            <a:r>
              <a:rPr lang="en-GB" dirty="0" err="1" smtClean="0"/>
              <a:t>sobre</a:t>
            </a:r>
            <a:r>
              <a:rPr lang="en-GB" dirty="0" smtClean="0"/>
              <a:t> o </a:t>
            </a:r>
            <a:r>
              <a:rPr lang="en-GB" dirty="0" err="1" smtClean="0"/>
              <a:t>bosão</a:t>
            </a:r>
            <a:r>
              <a:rPr lang="en-GB" dirty="0" smtClean="0"/>
              <a:t> de Higgs</a:t>
            </a:r>
          </a:p>
          <a:p>
            <a:r>
              <a:rPr lang="en-GB" dirty="0" err="1" smtClean="0"/>
              <a:t>Há</a:t>
            </a:r>
            <a:r>
              <a:rPr lang="en-GB" dirty="0" smtClean="0"/>
              <a:t> </a:t>
            </a:r>
            <a:r>
              <a:rPr lang="en-GB" dirty="0" err="1" smtClean="0"/>
              <a:t>várias</a:t>
            </a:r>
            <a:r>
              <a:rPr lang="en-GB" dirty="0" smtClean="0"/>
              <a:t> </a:t>
            </a:r>
            <a:r>
              <a:rPr lang="en-GB" dirty="0" err="1" smtClean="0"/>
              <a:t>maneiras</a:t>
            </a:r>
            <a:r>
              <a:rPr lang="en-GB" dirty="0" smtClean="0"/>
              <a:t> de </a:t>
            </a:r>
            <a:r>
              <a:rPr lang="en-GB" dirty="0" err="1" smtClean="0"/>
              <a:t>explicar</a:t>
            </a:r>
            <a:r>
              <a:rPr lang="en-GB" dirty="0" smtClean="0"/>
              <a:t> o </a:t>
            </a:r>
            <a:r>
              <a:rPr lang="en-GB" dirty="0" err="1" smtClean="0"/>
              <a:t>que</a:t>
            </a:r>
            <a:r>
              <a:rPr lang="en-GB" dirty="0" smtClean="0"/>
              <a:t> </a:t>
            </a:r>
            <a:r>
              <a:rPr lang="en-GB" dirty="0" err="1" smtClean="0"/>
              <a:t>é</a:t>
            </a:r>
            <a:r>
              <a:rPr lang="en-GB" dirty="0" smtClean="0"/>
              <a:t> e </a:t>
            </a:r>
            <a:r>
              <a:rPr lang="en-GB" dirty="0" err="1" smtClean="0"/>
              <a:t>para</a:t>
            </a:r>
            <a:r>
              <a:rPr lang="en-GB" dirty="0" smtClean="0"/>
              <a:t> </a:t>
            </a:r>
            <a:r>
              <a:rPr lang="en-GB" dirty="0" err="1" smtClean="0"/>
              <a:t>que</a:t>
            </a:r>
            <a:r>
              <a:rPr lang="en-GB" dirty="0" smtClean="0"/>
              <a:t> serve. </a:t>
            </a:r>
            <a:r>
              <a:rPr lang="en-GB" dirty="0" err="1" smtClean="0"/>
              <a:t>Vamos</a:t>
            </a:r>
            <a:r>
              <a:rPr lang="en-GB" dirty="0" smtClean="0"/>
              <a:t> </a:t>
            </a:r>
            <a:r>
              <a:rPr lang="en-GB" dirty="0" err="1" smtClean="0"/>
              <a:t>primeiro</a:t>
            </a:r>
            <a:r>
              <a:rPr lang="en-GB" dirty="0" smtClean="0"/>
              <a:t> </a:t>
            </a:r>
            <a:r>
              <a:rPr lang="en-GB" dirty="0" err="1" smtClean="0"/>
              <a:t>falar</a:t>
            </a:r>
            <a:r>
              <a:rPr lang="en-GB" baseline="0" dirty="0" smtClean="0"/>
              <a:t> da </a:t>
            </a:r>
            <a:r>
              <a:rPr lang="en-GB" baseline="0" dirty="0" err="1" smtClean="0"/>
              <a:t>maneira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complicada</a:t>
            </a:r>
            <a:r>
              <a:rPr lang="en-GB" baseline="0" dirty="0" smtClean="0"/>
              <a:t> e </a:t>
            </a:r>
            <a:r>
              <a:rPr lang="en-GB" baseline="0" dirty="0" err="1" smtClean="0"/>
              <a:t>explicar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conceitos</a:t>
            </a:r>
            <a:r>
              <a:rPr lang="en-GB" baseline="0" dirty="0" smtClean="0"/>
              <a:t> de base. </a:t>
            </a:r>
            <a:r>
              <a:rPr lang="en-GB" baseline="0" dirty="0" err="1" smtClean="0"/>
              <a:t>Depois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simplificamos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para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dar</a:t>
            </a:r>
            <a:r>
              <a:rPr lang="en-GB" baseline="0" dirty="0" smtClean="0"/>
              <a:t> a </a:t>
            </a:r>
            <a:r>
              <a:rPr lang="en-GB" baseline="0" dirty="0" err="1" smtClean="0"/>
              <a:t>visão</a:t>
            </a:r>
            <a:r>
              <a:rPr lang="en-GB" baseline="0" dirty="0" smtClean="0"/>
              <a:t> global.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C2928C-F649-1742-AB20-79E0919E7F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27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production channels:</a:t>
            </a:r>
            <a:r>
              <a:rPr lang="en-US" baseline="0" dirty="0" smtClean="0"/>
              <a:t> gluon fusion, Vector Boson Fusion, associated production with vector bosons, associated production with </a:t>
            </a:r>
            <a:r>
              <a:rPr lang="en-US" baseline="0" dirty="0" err="1" smtClean="0"/>
              <a:t>ttbar</a:t>
            </a:r>
            <a:r>
              <a:rPr lang="en-US" baseline="0" dirty="0" smtClean="0"/>
              <a:t> pair</a:t>
            </a:r>
          </a:p>
          <a:p>
            <a:r>
              <a:rPr lang="en-US" baseline="0" smtClean="0"/>
              <a:t>Animation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A34FF-FE96-AF41-8A94-FE80A8CBDD1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54F67187-D2EE-E245-961F-894303ED7760}" type="slidenum">
              <a:rPr lang="en-GB"/>
              <a:pPr>
                <a:defRPr/>
              </a:pPr>
              <a:t>24</a:t>
            </a:fld>
            <a:endParaRPr lang="en-GB"/>
          </a:p>
        </p:txBody>
      </p:sp>
      <p:sp>
        <p:nvSpPr>
          <p:cNvPr id="1331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074738" y="714375"/>
            <a:ext cx="4694237" cy="35210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331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4401" y="4463123"/>
            <a:ext cx="5476648" cy="4227339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9D6DCA9D-6468-5C43-BD88-83512F652A63}" type="slidenum">
              <a:rPr lang="en-GB"/>
              <a:pPr>
                <a:defRPr/>
              </a:pPr>
              <a:t>27</a:t>
            </a:fld>
            <a:endParaRPr lang="en-GB"/>
          </a:p>
        </p:txBody>
      </p:sp>
      <p:sp>
        <p:nvSpPr>
          <p:cNvPr id="1228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074738" y="714375"/>
            <a:ext cx="4694237" cy="35210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29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4401" y="4463123"/>
            <a:ext cx="5476648" cy="4227339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GB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250E-847A-074B-AD53-5099D6E18A6D}" type="datetime1">
              <a:rPr lang="en-US" smtClean="0"/>
              <a:t>21/06/16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41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32F57-0036-1F4A-BAC2-21F4D4BD80FB}" type="datetime1">
              <a:rPr lang="en-US" smtClean="0"/>
              <a:t>21/06/16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38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D7EF-C352-8F43-B5CC-BC1AA0EE7335}" type="datetime1">
              <a:rPr lang="en-US" smtClean="0"/>
              <a:t>21/06/16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211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A1051-4C4E-1644-B8C2-82E302E6649F}" type="datetime1">
              <a:rPr lang="en-US" smtClean="0"/>
              <a:t>21/06/16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77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A51C0-F282-CC4D-BD2A-06D38B74EA66}" type="datetime1">
              <a:rPr lang="en-US" smtClean="0"/>
              <a:t>21/06/16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01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B121B-E546-424A-8F53-E19CEE6F40BF}" type="datetime1">
              <a:rPr lang="en-US" smtClean="0"/>
              <a:t>21/06/16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78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5EF7B-BCDB-3544-B878-7B2DD679B1BB}" type="datetime1">
              <a:rPr lang="en-US" smtClean="0"/>
              <a:t>21/06/16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90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5B49F-A5AE-E64A-BE54-9A9DDF6E53F5}" type="datetime1">
              <a:rPr lang="en-US" smtClean="0"/>
              <a:t>21/06/16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845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177A0-F4FF-EF41-B322-9EF227A20F50}" type="datetime1">
              <a:rPr lang="en-US" smtClean="0"/>
              <a:t>21/06/16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80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9AE22-3AF9-A748-94C7-2A433E8FEDDD}" type="datetime1">
              <a:rPr lang="en-US" smtClean="0"/>
              <a:t>21/06/16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70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3E039-210D-B041-BED3-C877B0C89CF1}" type="datetime1">
              <a:rPr lang="en-US" smtClean="0"/>
              <a:t>21/06/16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149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2E689-47B1-914B-B795-8DC29800A8A6}" type="datetime1">
              <a:rPr lang="en-US" smtClean="0"/>
              <a:t>21/06/16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Masterclass Internacional - IST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20669-A2BA-3341-82C2-5524E37FD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25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3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jpeg"/><Relationship Id="rId5" Type="http://schemas.openxmlformats.org/officeDocument/2006/relationships/image" Target="../media/image61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jpeg"/><Relationship Id="rId3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emf"/><Relationship Id="rId3" Type="http://schemas.openxmlformats.org/officeDocument/2006/relationships/image" Target="../media/image78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1.emf"/><Relationship Id="rId6" Type="http://schemas.openxmlformats.org/officeDocument/2006/relationships/image" Target="../media/image2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2"/>
            <a:ext cx="9131427" cy="6897997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16" name="Rectangle 15"/>
          <p:cNvSpPr/>
          <p:nvPr/>
        </p:nvSpPr>
        <p:spPr>
          <a:xfrm>
            <a:off x="-1" y="6212044"/>
            <a:ext cx="9131427" cy="6890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4775" y="1538417"/>
            <a:ext cx="7772400" cy="2388784"/>
          </a:xfrm>
        </p:spPr>
        <p:txBody>
          <a:bodyPr>
            <a:noAutofit/>
          </a:bodyPr>
          <a:lstStyle/>
          <a:p>
            <a: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 </a:t>
            </a:r>
            <a:r>
              <a:rPr 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Bosão</a:t>
            </a:r>
            <a: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de Higgs e </a:t>
            </a:r>
            <a:r>
              <a:rPr 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outras</a:t>
            </a:r>
            <a: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pontas</a:t>
            </a:r>
            <a:r>
              <a:rPr lang="en-US" sz="6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66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soltas</a:t>
            </a:r>
            <a:endParaRPr lang="en-US" sz="6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01724"/>
            <a:ext cx="9131427" cy="636468"/>
          </a:xfrm>
          <a:prstGeom prst="rect">
            <a:avLst/>
          </a:prstGeom>
          <a:solidFill>
            <a:srgbClr val="FFFFFF">
              <a:alpha val="74000"/>
            </a:srgbClr>
          </a:solidFill>
        </p:spPr>
        <p:txBody>
          <a:bodyPr>
            <a:normAutofit fontScale="55000" lnSpcReduction="20000"/>
          </a:bodyPr>
          <a:lstStyle/>
          <a:p>
            <a:pPr algn="l"/>
            <a:r>
              <a:rPr lang="en-US" dirty="0" smtClean="0">
                <a:solidFill>
                  <a:schemeClr val="tx1"/>
                </a:solidFill>
              </a:rPr>
              <a:t>Ricardo </a:t>
            </a:r>
            <a:r>
              <a:rPr lang="en-US" dirty="0" err="1" smtClean="0">
                <a:solidFill>
                  <a:schemeClr val="tx1"/>
                </a:solidFill>
              </a:rPr>
              <a:t>Gonçalo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Laboratório</a:t>
            </a:r>
            <a:r>
              <a:rPr lang="en-US" dirty="0" smtClean="0">
                <a:solidFill>
                  <a:schemeClr val="tx1"/>
                </a:solidFill>
              </a:rPr>
              <a:t> de </a:t>
            </a:r>
            <a:r>
              <a:rPr lang="en-US" dirty="0" err="1" smtClean="0">
                <a:solidFill>
                  <a:schemeClr val="tx1"/>
                </a:solidFill>
              </a:rPr>
              <a:t>Instrumentação</a:t>
            </a:r>
            <a:r>
              <a:rPr lang="en-US" dirty="0" smtClean="0">
                <a:solidFill>
                  <a:schemeClr val="tx1"/>
                </a:solidFill>
              </a:rPr>
              <a:t> e </a:t>
            </a:r>
            <a:r>
              <a:rPr lang="en-US" dirty="0" err="1" smtClean="0">
                <a:solidFill>
                  <a:schemeClr val="tx1"/>
                </a:solidFill>
              </a:rPr>
              <a:t>Física</a:t>
            </a:r>
            <a:r>
              <a:rPr lang="en-US" dirty="0" smtClean="0">
                <a:solidFill>
                  <a:schemeClr val="tx1"/>
                </a:solidFill>
              </a:rPr>
              <a:t> Experimental de </a:t>
            </a:r>
            <a:r>
              <a:rPr lang="en-US" dirty="0" err="1" smtClean="0">
                <a:solidFill>
                  <a:schemeClr val="tx1"/>
                </a:solidFill>
              </a:rPr>
              <a:t>Partículas</a:t>
            </a:r>
            <a:r>
              <a:rPr lang="en-US" dirty="0" smtClean="0">
                <a:solidFill>
                  <a:schemeClr val="tx1"/>
                </a:solidFill>
              </a:rPr>
              <a:t> (LIP)</a:t>
            </a: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Com </a:t>
            </a:r>
            <a:r>
              <a:rPr lang="en-US" dirty="0" err="1" smtClean="0">
                <a:solidFill>
                  <a:schemeClr val="tx1"/>
                </a:solidFill>
              </a:rPr>
              <a:t>vários</a:t>
            </a:r>
            <a:r>
              <a:rPr lang="en-US" dirty="0" smtClean="0">
                <a:solidFill>
                  <a:schemeClr val="tx1"/>
                </a:solidFill>
              </a:rPr>
              <a:t> slides </a:t>
            </a:r>
            <a:r>
              <a:rPr lang="en-US" dirty="0" err="1" smtClean="0">
                <a:solidFill>
                  <a:schemeClr val="tx1"/>
                </a:solidFill>
              </a:rPr>
              <a:t>roubados</a:t>
            </a:r>
            <a:r>
              <a:rPr lang="en-US" dirty="0" smtClean="0">
                <a:solidFill>
                  <a:schemeClr val="tx1"/>
                </a:solidFill>
              </a:rPr>
              <a:t> a </a:t>
            </a:r>
            <a:r>
              <a:rPr lang="en-US" dirty="0" err="1" smtClean="0">
                <a:solidFill>
                  <a:schemeClr val="tx1"/>
                </a:solidFill>
              </a:rPr>
              <a:t>colegas</a:t>
            </a:r>
            <a:r>
              <a:rPr lang="en-US" dirty="0" smtClean="0">
                <a:solidFill>
                  <a:schemeClr val="tx1"/>
                </a:solidFill>
              </a:rPr>
              <a:t> e amigos…</a:t>
            </a:r>
          </a:p>
        </p:txBody>
      </p:sp>
      <p:pic>
        <p:nvPicPr>
          <p:cNvPr id="13" name="Picture 12" descr="policromatico_v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100" y="6212045"/>
            <a:ext cx="1347900" cy="689030"/>
          </a:xfrm>
          <a:prstGeom prst="rect">
            <a:avLst/>
          </a:prstGeom>
        </p:spPr>
      </p:pic>
      <p:pic>
        <p:nvPicPr>
          <p:cNvPr id="14" name="Picture 13" descr="LIP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2045"/>
            <a:ext cx="3474682" cy="68903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 descr="barra_assinatura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682" y="6212045"/>
            <a:ext cx="4363854" cy="68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1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De </a:t>
            </a:r>
            <a:r>
              <a:rPr lang="en-GB" dirty="0" err="1" smtClean="0">
                <a:solidFill>
                  <a:schemeClr val="bg1"/>
                </a:solidFill>
              </a:rPr>
              <a:t>volta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aos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problemas</a:t>
            </a:r>
            <a:r>
              <a:rPr lang="en-GB" dirty="0" smtClean="0">
                <a:solidFill>
                  <a:schemeClr val="bg1"/>
                </a:solidFill>
              </a:rPr>
              <a:t>…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422984"/>
            <a:ext cx="8505913" cy="4525963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GB" dirty="0" smtClean="0">
                <a:solidFill>
                  <a:srgbClr val="FFFFFF"/>
                </a:solidFill>
              </a:rPr>
              <a:t>A </a:t>
            </a:r>
            <a:r>
              <a:rPr lang="en-GB" dirty="0" err="1" smtClean="0">
                <a:solidFill>
                  <a:srgbClr val="FFFFFF"/>
                </a:solidFill>
              </a:rPr>
              <a:t>massa</a:t>
            </a:r>
            <a:r>
              <a:rPr lang="en-GB" dirty="0" smtClean="0">
                <a:solidFill>
                  <a:srgbClr val="FFFFFF"/>
                </a:solidFill>
              </a:rPr>
              <a:t> dos </a:t>
            </a:r>
            <a:r>
              <a:rPr lang="en-GB" dirty="0" err="1" smtClean="0">
                <a:solidFill>
                  <a:srgbClr val="FFFFFF"/>
                </a:solidFill>
              </a:rPr>
              <a:t>bosões</a:t>
            </a:r>
            <a:r>
              <a:rPr lang="en-GB" dirty="0" smtClean="0">
                <a:solidFill>
                  <a:srgbClr val="FFFFFF"/>
                </a:solidFill>
              </a:rPr>
              <a:t> W e Z – </a:t>
            </a:r>
            <a:r>
              <a:rPr lang="en-GB" dirty="0" err="1" smtClean="0">
                <a:solidFill>
                  <a:srgbClr val="FFFFFF"/>
                </a:solidFill>
              </a:rPr>
              <a:t>equivalente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à</a:t>
            </a:r>
            <a:r>
              <a:rPr lang="en-GB" dirty="0" smtClean="0">
                <a:solidFill>
                  <a:srgbClr val="FFFFFF"/>
                </a:solidFill>
              </a:rPr>
              <a:t> de 90-102 </a:t>
            </a:r>
            <a:r>
              <a:rPr lang="en-GB" dirty="0" err="1" smtClean="0">
                <a:solidFill>
                  <a:srgbClr val="FFFFFF"/>
                </a:solidFill>
              </a:rPr>
              <a:t>protões</a:t>
            </a:r>
            <a:endParaRPr lang="en-GB" dirty="0" smtClean="0">
              <a:solidFill>
                <a:srgbClr val="FFFFFF"/>
              </a:solidFill>
            </a:endParaRPr>
          </a:p>
          <a:p>
            <a:pPr marL="514350" indent="-514350">
              <a:buAutoNum type="arabicPeriod"/>
            </a:pPr>
            <a:endParaRPr lang="en-GB" dirty="0">
              <a:solidFill>
                <a:srgbClr val="FFFFFF"/>
              </a:solidFill>
            </a:endParaRPr>
          </a:p>
          <a:p>
            <a:pPr marL="514350" indent="-514350">
              <a:buAutoNum type="arabicPeriod"/>
            </a:pPr>
            <a:endParaRPr lang="en-GB" dirty="0" smtClean="0">
              <a:solidFill>
                <a:srgbClr val="FFFFFF"/>
              </a:solidFill>
            </a:endParaRPr>
          </a:p>
          <a:p>
            <a:pPr marL="514350" indent="-514350">
              <a:buAutoNum type="arabicPeriod"/>
            </a:pPr>
            <a:endParaRPr lang="en-GB" dirty="0">
              <a:solidFill>
                <a:srgbClr val="FFFFFF"/>
              </a:solidFill>
            </a:endParaRPr>
          </a:p>
          <a:p>
            <a:pPr marL="514350" indent="-514350">
              <a:buAutoNum type="arabicPeriod"/>
            </a:pPr>
            <a:endParaRPr lang="en-GB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rgbClr val="FFFFFF"/>
              </a:solidFill>
            </a:endParaRPr>
          </a:p>
          <a:p>
            <a:pPr marL="514350" indent="-514350">
              <a:buAutoNum type="arabicPeriod"/>
            </a:pPr>
            <a:r>
              <a:rPr lang="en-GB" dirty="0" err="1" smtClean="0">
                <a:solidFill>
                  <a:srgbClr val="FFFFFF"/>
                </a:solidFill>
              </a:rPr>
              <a:t>Alguns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cálculos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dão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resultados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absurdos</a:t>
            </a:r>
            <a:r>
              <a:rPr lang="en-GB" dirty="0" smtClean="0">
                <a:solidFill>
                  <a:srgbClr val="FFFFFF"/>
                </a:solidFill>
              </a:rPr>
              <a:t>… </a:t>
            </a:r>
            <a:r>
              <a:rPr lang="en-GB" dirty="0" smtClean="0">
                <a:solidFill>
                  <a:srgbClr val="FFFFFF"/>
                </a:solidFill>
                <a:sym typeface="Wingdings"/>
              </a:rPr>
              <a:t>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10" descr="dimuon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2186836"/>
            <a:ext cx="3416759" cy="2592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835" y="2186836"/>
            <a:ext cx="3684546" cy="25853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11381" y="1936786"/>
            <a:ext cx="295694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FFFF"/>
                </a:solidFill>
              </a:rPr>
              <a:t>Problema</a:t>
            </a:r>
            <a:r>
              <a:rPr lang="en-GB" sz="2400" dirty="0" smtClean="0">
                <a:solidFill>
                  <a:srgbClr val="FFFFFF"/>
                </a:solidFill>
              </a:rPr>
              <a:t>: </a:t>
            </a:r>
            <a:r>
              <a:rPr lang="en-GB" sz="2400" dirty="0" err="1" smtClean="0">
                <a:solidFill>
                  <a:srgbClr val="FFFFFF"/>
                </a:solidFill>
              </a:rPr>
              <a:t>introduzindo</a:t>
            </a:r>
            <a:r>
              <a:rPr lang="en-GB" sz="2400" dirty="0" smtClean="0">
                <a:solidFill>
                  <a:srgbClr val="FFFFFF"/>
                </a:solidFill>
              </a:rPr>
              <a:t> a </a:t>
            </a:r>
            <a:r>
              <a:rPr lang="en-GB" sz="2400" dirty="0" err="1" smtClean="0">
                <a:solidFill>
                  <a:srgbClr val="FFFFFF"/>
                </a:solidFill>
              </a:rPr>
              <a:t>sua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dirty="0" err="1" smtClean="0">
                <a:solidFill>
                  <a:srgbClr val="FFFFFF"/>
                </a:solidFill>
              </a:rPr>
              <a:t>massa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dirty="0">
                <a:solidFill>
                  <a:srgbClr val="FFFFFF"/>
                </a:solidFill>
              </a:rPr>
              <a:t>no </a:t>
            </a:r>
            <a:r>
              <a:rPr lang="en-GB" sz="2400" dirty="0" err="1">
                <a:solidFill>
                  <a:srgbClr val="FFFFFF"/>
                </a:solidFill>
              </a:rPr>
              <a:t>Lagrangiano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este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err="1">
                <a:solidFill>
                  <a:srgbClr val="FFFFFF"/>
                </a:solidFill>
              </a:rPr>
              <a:t>deixa</a:t>
            </a:r>
            <a:r>
              <a:rPr lang="en-GB" sz="2400" dirty="0">
                <a:solidFill>
                  <a:srgbClr val="FFFFFF"/>
                </a:solidFill>
              </a:rPr>
              <a:t> de </a:t>
            </a:r>
            <a:r>
              <a:rPr lang="en-GB" sz="2400" dirty="0" err="1">
                <a:solidFill>
                  <a:srgbClr val="FFFFFF"/>
                </a:solidFill>
              </a:rPr>
              <a:t>respeitar</a:t>
            </a:r>
            <a:r>
              <a:rPr lang="en-GB" sz="2400" dirty="0">
                <a:solidFill>
                  <a:srgbClr val="FFFFFF"/>
                </a:solidFill>
              </a:rPr>
              <a:t> a </a:t>
            </a:r>
            <a:r>
              <a:rPr lang="en-GB" sz="2400" dirty="0" err="1">
                <a:solidFill>
                  <a:srgbClr val="FFFFFF"/>
                </a:solidFill>
              </a:rPr>
              <a:t>invariância</a:t>
            </a:r>
            <a:r>
              <a:rPr lang="en-GB" sz="2400" dirty="0">
                <a:solidFill>
                  <a:srgbClr val="FFFFFF"/>
                </a:solidFill>
              </a:rPr>
              <a:t> de </a:t>
            </a:r>
            <a:r>
              <a:rPr lang="en-GB" sz="2400" dirty="0" smtClean="0">
                <a:solidFill>
                  <a:srgbClr val="FFFFFF"/>
                </a:solidFill>
              </a:rPr>
              <a:t>gauge – as </a:t>
            </a:r>
            <a:r>
              <a:rPr lang="en-GB" sz="2400" dirty="0" err="1" smtClean="0">
                <a:solidFill>
                  <a:srgbClr val="FFFFFF"/>
                </a:solidFill>
              </a:rPr>
              <a:t>teorias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dirty="0" err="1" smtClean="0">
                <a:solidFill>
                  <a:srgbClr val="FFFFFF"/>
                </a:solidFill>
              </a:rPr>
              <a:t>deixam</a:t>
            </a:r>
            <a:r>
              <a:rPr lang="en-GB" sz="2400" dirty="0" smtClean="0">
                <a:solidFill>
                  <a:srgbClr val="FFFFFF"/>
                </a:solidFill>
              </a:rPr>
              <a:t> de </a:t>
            </a:r>
            <a:r>
              <a:rPr lang="en-GB" sz="2400" dirty="0" err="1" smtClean="0">
                <a:solidFill>
                  <a:srgbClr val="FFFFFF"/>
                </a:solidFill>
              </a:rPr>
              <a:t>funcionar</a:t>
            </a:r>
            <a:r>
              <a:rPr lang="en-GB" sz="2400" dirty="0" smtClean="0">
                <a:solidFill>
                  <a:srgbClr val="FFFFFF"/>
                </a:solidFill>
              </a:rPr>
              <a:t>!</a:t>
            </a:r>
            <a:endParaRPr lang="en-GB" sz="2400" dirty="0">
              <a:solidFill>
                <a:srgbClr val="FFFFFF"/>
              </a:solidFill>
            </a:endParaRPr>
          </a:p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885976" y="5543232"/>
            <a:ext cx="81823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FFFF"/>
                </a:solidFill>
              </a:rPr>
              <a:t>Problema</a:t>
            </a:r>
            <a:r>
              <a:rPr lang="en-GB" sz="2400" dirty="0" smtClean="0">
                <a:solidFill>
                  <a:srgbClr val="FFFFFF"/>
                </a:solidFill>
              </a:rPr>
              <a:t>: </a:t>
            </a:r>
            <a:r>
              <a:rPr lang="en-GB" sz="2400" dirty="0">
                <a:solidFill>
                  <a:srgbClr val="FFFFFF"/>
                </a:solidFill>
              </a:rPr>
              <a:t> a </a:t>
            </a:r>
            <a:r>
              <a:rPr lang="en-GB" sz="2400" dirty="0" err="1">
                <a:solidFill>
                  <a:srgbClr val="FFFFFF"/>
                </a:solidFill>
              </a:rPr>
              <a:t>probabilidade</a:t>
            </a:r>
            <a:r>
              <a:rPr lang="en-GB" sz="2400" dirty="0">
                <a:solidFill>
                  <a:srgbClr val="FFFFFF"/>
                </a:solidFill>
              </a:rPr>
              <a:t> </a:t>
            </a:r>
            <a:r>
              <a:rPr lang="en-GB" sz="2400" dirty="0" smtClean="0">
                <a:solidFill>
                  <a:srgbClr val="FFFFFF"/>
                </a:solidFill>
              </a:rPr>
              <a:t>da </a:t>
            </a:r>
            <a:r>
              <a:rPr lang="en-GB" sz="2400" dirty="0" err="1" smtClean="0">
                <a:solidFill>
                  <a:srgbClr val="FFFFFF"/>
                </a:solidFill>
              </a:rPr>
              <a:t>reação</a:t>
            </a:r>
            <a:r>
              <a:rPr lang="en-GB" sz="2400" dirty="0" smtClean="0">
                <a:solidFill>
                  <a:srgbClr val="FFFFFF"/>
                </a:solidFill>
              </a:rPr>
              <a:t> W</a:t>
            </a:r>
            <a:r>
              <a:rPr lang="en-GB" sz="2400" baseline="30000" dirty="0" smtClean="0">
                <a:solidFill>
                  <a:srgbClr val="FFFFFF"/>
                </a:solidFill>
              </a:rPr>
              <a:t>+</a:t>
            </a:r>
            <a:r>
              <a:rPr lang="en-GB" sz="2400" dirty="0" smtClean="0">
                <a:solidFill>
                  <a:srgbClr val="FFFFFF"/>
                </a:solidFill>
              </a:rPr>
              <a:t>+W</a:t>
            </a:r>
            <a:r>
              <a:rPr lang="en-GB" sz="2400" baseline="30000" dirty="0" smtClean="0">
                <a:solidFill>
                  <a:srgbClr val="FFFFFF"/>
                </a:solidFill>
              </a:rPr>
              <a:t>-</a:t>
            </a:r>
            <a:r>
              <a:rPr lang="en-GB" sz="2400" dirty="0" smtClean="0">
                <a:solidFill>
                  <a:srgbClr val="FFFFFF"/>
                </a:solidFill>
              </a:rPr>
              <a:t> -&gt; W</a:t>
            </a:r>
            <a:r>
              <a:rPr lang="en-GB" sz="2400" baseline="30000" dirty="0" smtClean="0">
                <a:solidFill>
                  <a:srgbClr val="FFFFFF"/>
                </a:solidFill>
              </a:rPr>
              <a:t>+</a:t>
            </a:r>
            <a:r>
              <a:rPr lang="en-GB" sz="2400" dirty="0">
                <a:solidFill>
                  <a:srgbClr val="FFFFFF"/>
                </a:solidFill>
              </a:rPr>
              <a:t>+W</a:t>
            </a:r>
            <a:r>
              <a:rPr lang="en-GB" sz="2400" baseline="30000" dirty="0" smtClean="0">
                <a:solidFill>
                  <a:srgbClr val="FFFFFF"/>
                </a:solidFill>
              </a:rPr>
              <a:t>-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dirty="0" err="1" smtClean="0">
                <a:solidFill>
                  <a:srgbClr val="FFFFFF"/>
                </a:solidFill>
              </a:rPr>
              <a:t>cresce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dirty="0" err="1" smtClean="0">
                <a:solidFill>
                  <a:srgbClr val="FFFFFF"/>
                </a:solidFill>
              </a:rPr>
              <a:t>sempre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dirty="0" err="1" smtClean="0">
                <a:solidFill>
                  <a:srgbClr val="FFFFFF"/>
                </a:solidFill>
              </a:rPr>
              <a:t>em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dirty="0" err="1" smtClean="0">
                <a:solidFill>
                  <a:srgbClr val="FFFFFF"/>
                </a:solidFill>
              </a:rPr>
              <a:t>função</a:t>
            </a:r>
            <a:r>
              <a:rPr lang="en-GB" sz="2400" dirty="0" smtClean="0">
                <a:solidFill>
                  <a:srgbClr val="FFFFFF"/>
                </a:solidFill>
              </a:rPr>
              <a:t> da </a:t>
            </a:r>
            <a:r>
              <a:rPr lang="en-GB" sz="2400" dirty="0" err="1" smtClean="0">
                <a:solidFill>
                  <a:srgbClr val="FFFFFF"/>
                </a:solidFill>
              </a:rPr>
              <a:t>energia</a:t>
            </a:r>
            <a:r>
              <a:rPr lang="en-GB" sz="2400" dirty="0" smtClean="0">
                <a:solidFill>
                  <a:srgbClr val="FFFFFF"/>
                </a:solidFill>
              </a:rPr>
              <a:t>  da </a:t>
            </a:r>
            <a:r>
              <a:rPr lang="en-GB" sz="2400" dirty="0" err="1" smtClean="0">
                <a:solidFill>
                  <a:srgbClr val="FFFFFF"/>
                </a:solidFill>
              </a:rPr>
              <a:t>colisão</a:t>
            </a:r>
            <a:r>
              <a:rPr lang="en-GB" sz="2400" dirty="0" smtClean="0">
                <a:solidFill>
                  <a:srgbClr val="FFFFFF"/>
                </a:solidFill>
              </a:rPr>
              <a:t> (</a:t>
            </a:r>
            <a:r>
              <a:rPr lang="en-GB" sz="2400" dirty="0" err="1" smtClean="0">
                <a:solidFill>
                  <a:srgbClr val="FFFFFF"/>
                </a:solidFill>
              </a:rPr>
              <a:t>é</a:t>
            </a:r>
            <a:r>
              <a:rPr lang="en-GB" sz="2400" dirty="0" smtClean="0">
                <a:solidFill>
                  <a:srgbClr val="FFFFFF"/>
                </a:solidFill>
              </a:rPr>
              <a:t> um </a:t>
            </a:r>
            <a:r>
              <a:rPr lang="en-GB" sz="2400" dirty="0" err="1" smtClean="0">
                <a:solidFill>
                  <a:srgbClr val="FFFFFF"/>
                </a:solidFill>
              </a:rPr>
              <a:t>problema</a:t>
            </a:r>
            <a:r>
              <a:rPr lang="en-GB" sz="2400" dirty="0" smtClean="0">
                <a:solidFill>
                  <a:srgbClr val="FFFFFF"/>
                </a:solidFill>
              </a:rPr>
              <a:t>?)</a:t>
            </a:r>
            <a:endParaRPr lang="en-GB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96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>
          <a:xfrm>
            <a:off x="5358262" y="2178202"/>
            <a:ext cx="3374031" cy="387449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6" name="Group 35"/>
          <p:cNvGrpSpPr/>
          <p:nvPr/>
        </p:nvGrpSpPr>
        <p:grpSpPr>
          <a:xfrm>
            <a:off x="5412332" y="3639010"/>
            <a:ext cx="3365443" cy="2024164"/>
            <a:chOff x="5535825" y="2832579"/>
            <a:chExt cx="3365443" cy="2024164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18342" y="2832579"/>
              <a:ext cx="2530204" cy="2024164"/>
            </a:xfrm>
            <a:prstGeom prst="rect">
              <a:avLst/>
            </a:prstGeom>
          </p:spPr>
        </p:pic>
        <p:cxnSp>
          <p:nvCxnSpPr>
            <p:cNvPr id="38" name="Straight Arrow Connector 37"/>
            <p:cNvCxnSpPr/>
            <p:nvPr/>
          </p:nvCxnSpPr>
          <p:spPr>
            <a:xfrm flipH="1">
              <a:off x="6118480" y="4598894"/>
              <a:ext cx="310895" cy="2578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8284524" y="4239373"/>
              <a:ext cx="34824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8136235" y="4276209"/>
              <a:ext cx="765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Im</a:t>
              </a:r>
              <a:r>
                <a:rPr lang="en-US" dirty="0" smtClean="0"/>
                <a:t>(</a:t>
              </a:r>
              <a:r>
                <a:rPr lang="en-US" dirty="0" err="1" smtClean="0"/>
                <a:t>ϕ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535825" y="4414228"/>
              <a:ext cx="765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Re(</a:t>
              </a:r>
              <a:r>
                <a:rPr lang="en-US" dirty="0" err="1" smtClean="0"/>
                <a:t>ϕ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161" y="2758073"/>
            <a:ext cx="703901" cy="832949"/>
          </a:xfrm>
          <a:prstGeom prst="rect">
            <a:avLst/>
          </a:prstGeom>
        </p:spPr>
      </p:pic>
      <p:grpSp>
        <p:nvGrpSpPr>
          <p:cNvPr id="44" name="Group 21"/>
          <p:cNvGrpSpPr/>
          <p:nvPr/>
        </p:nvGrpSpPr>
        <p:grpSpPr>
          <a:xfrm>
            <a:off x="5994987" y="3345776"/>
            <a:ext cx="2185408" cy="221506"/>
            <a:chOff x="5755317" y="1689842"/>
            <a:chExt cx="2494470" cy="221508"/>
          </a:xfrm>
        </p:grpSpPr>
        <p:sp>
          <p:nvSpPr>
            <p:cNvPr id="45" name="Arc 44"/>
            <p:cNvSpPr/>
            <p:nvPr/>
          </p:nvSpPr>
          <p:spPr>
            <a:xfrm rot="10800000">
              <a:off x="5755317" y="1689843"/>
              <a:ext cx="498894" cy="221507"/>
            </a:xfrm>
            <a:prstGeom prst="arc">
              <a:avLst>
                <a:gd name="adj1" fmla="val 10953096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c 45"/>
            <p:cNvSpPr/>
            <p:nvPr/>
          </p:nvSpPr>
          <p:spPr>
            <a:xfrm rot="10800000">
              <a:off x="6254211" y="1689843"/>
              <a:ext cx="498894" cy="221507"/>
            </a:xfrm>
            <a:prstGeom prst="arc">
              <a:avLst>
                <a:gd name="adj1" fmla="val 10953096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Arc 46"/>
            <p:cNvSpPr/>
            <p:nvPr/>
          </p:nvSpPr>
          <p:spPr>
            <a:xfrm rot="10800000">
              <a:off x="6753105" y="1689843"/>
              <a:ext cx="498894" cy="221507"/>
            </a:xfrm>
            <a:prstGeom prst="arc">
              <a:avLst>
                <a:gd name="adj1" fmla="val 10953096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c 47"/>
            <p:cNvSpPr/>
            <p:nvPr/>
          </p:nvSpPr>
          <p:spPr>
            <a:xfrm rot="10800000">
              <a:off x="7251999" y="1689842"/>
              <a:ext cx="498894" cy="221507"/>
            </a:xfrm>
            <a:prstGeom prst="arc">
              <a:avLst>
                <a:gd name="adj1" fmla="val 10953096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c 48"/>
            <p:cNvSpPr/>
            <p:nvPr/>
          </p:nvSpPr>
          <p:spPr>
            <a:xfrm rot="10800000">
              <a:off x="7750893" y="1689843"/>
              <a:ext cx="498894" cy="221507"/>
            </a:xfrm>
            <a:prstGeom prst="arc">
              <a:avLst>
                <a:gd name="adj1" fmla="val 10953096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13442"/>
            <a:ext cx="8229600" cy="872824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O Higgs e a </a:t>
            </a:r>
            <a:r>
              <a:rPr lang="en-GB" dirty="0" err="1" smtClean="0">
                <a:solidFill>
                  <a:srgbClr val="FFFFFF"/>
                </a:solidFill>
              </a:rPr>
              <a:t>quebra</a:t>
            </a:r>
            <a:r>
              <a:rPr lang="en-GB" dirty="0" smtClean="0">
                <a:solidFill>
                  <a:srgbClr val="FFFFFF"/>
                </a:solidFill>
              </a:rPr>
              <a:t> de </a:t>
            </a:r>
            <a:r>
              <a:rPr lang="en-GB" dirty="0" err="1" smtClean="0">
                <a:solidFill>
                  <a:srgbClr val="FFFFFF"/>
                </a:solidFill>
              </a:rPr>
              <a:t>simetria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0" y="1147461"/>
            <a:ext cx="5060566" cy="5574013"/>
          </a:xfrm>
        </p:spPr>
        <p:txBody>
          <a:bodyPr>
            <a:normAutofit fontScale="62500" lnSpcReduction="20000"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O </a:t>
            </a:r>
            <a:r>
              <a:rPr lang="en-GB" dirty="0" err="1" smtClean="0">
                <a:solidFill>
                  <a:srgbClr val="FFFFFF"/>
                </a:solidFill>
              </a:rPr>
              <a:t>potencial</a:t>
            </a:r>
            <a:r>
              <a:rPr lang="en-GB" dirty="0" smtClean="0">
                <a:solidFill>
                  <a:srgbClr val="FFFFFF"/>
                </a:solidFill>
              </a:rPr>
              <a:t> do campo de Higgs </a:t>
            </a:r>
            <a:r>
              <a:rPr lang="en-GB" dirty="0" err="1" smtClean="0">
                <a:solidFill>
                  <a:srgbClr val="FFFFFF"/>
                </a:solidFill>
              </a:rPr>
              <a:t>é</a:t>
            </a:r>
            <a:r>
              <a:rPr lang="en-GB" dirty="0" smtClean="0">
                <a:solidFill>
                  <a:srgbClr val="FFFFFF"/>
                </a:solidFill>
              </a:rPr>
              <a:t> a </a:t>
            </a:r>
            <a:r>
              <a:rPr lang="en-GB" dirty="0" err="1" smtClean="0">
                <a:solidFill>
                  <a:srgbClr val="FFFFFF"/>
                </a:solidFill>
              </a:rPr>
              <a:t>chave</a:t>
            </a:r>
            <a:r>
              <a:rPr lang="en-GB" dirty="0" smtClean="0">
                <a:solidFill>
                  <a:srgbClr val="FFFFFF"/>
                </a:solidFill>
              </a:rPr>
              <a:t> do </a:t>
            </a:r>
            <a:r>
              <a:rPr lang="en-GB" dirty="0" err="1" smtClean="0">
                <a:solidFill>
                  <a:srgbClr val="FFFFFF"/>
                </a:solidFill>
              </a:rPr>
              <a:t>mecanismo</a:t>
            </a:r>
            <a:r>
              <a:rPr lang="en-GB" dirty="0" smtClean="0">
                <a:solidFill>
                  <a:srgbClr val="FFFFFF"/>
                </a:solidFill>
              </a:rPr>
              <a:t>: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Para μ</a:t>
            </a:r>
            <a:r>
              <a:rPr lang="en-GB" baseline="30000" dirty="0" smtClean="0">
                <a:solidFill>
                  <a:srgbClr val="FFFFFF"/>
                </a:solidFill>
              </a:rPr>
              <a:t>2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smtClean="0">
                <a:solidFill>
                  <a:srgbClr val="FFFFFF"/>
                </a:solidFill>
              </a:rPr>
              <a:t>&gt; 0 e </a:t>
            </a:r>
            <a:r>
              <a:rPr lang="en-GB" dirty="0" err="1" smtClean="0">
                <a:solidFill>
                  <a:srgbClr val="FFFFFF"/>
                </a:solidFill>
              </a:rPr>
              <a:t>λ</a:t>
            </a:r>
            <a:r>
              <a:rPr lang="en-GB" dirty="0" smtClean="0">
                <a:solidFill>
                  <a:srgbClr val="FFFFFF"/>
                </a:solidFill>
              </a:rPr>
              <a:t> &gt; 0 : um </a:t>
            </a:r>
            <a:r>
              <a:rPr lang="en-GB" dirty="0" err="1" smtClean="0">
                <a:solidFill>
                  <a:srgbClr val="FFFFFF"/>
                </a:solidFill>
              </a:rPr>
              <a:t>potencial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simétrico</a:t>
            </a:r>
            <a:endParaRPr lang="en-GB" dirty="0" smtClean="0">
              <a:solidFill>
                <a:srgbClr val="FFFFFF"/>
              </a:solidFill>
            </a:endParaRP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Para </a:t>
            </a:r>
            <a:r>
              <a:rPr lang="en-GB" dirty="0">
                <a:solidFill>
                  <a:srgbClr val="FFFFFF"/>
                </a:solidFill>
              </a:rPr>
              <a:t>μ</a:t>
            </a:r>
            <a:r>
              <a:rPr lang="en-GB" baseline="30000" dirty="0">
                <a:solidFill>
                  <a:srgbClr val="FFFFFF"/>
                </a:solidFill>
              </a:rPr>
              <a:t>2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smtClean="0">
                <a:solidFill>
                  <a:srgbClr val="FFFFFF"/>
                </a:solidFill>
              </a:rPr>
              <a:t>&lt; </a:t>
            </a:r>
            <a:r>
              <a:rPr lang="en-GB" dirty="0">
                <a:solidFill>
                  <a:srgbClr val="FFFFFF"/>
                </a:solidFill>
              </a:rPr>
              <a:t>0 e </a:t>
            </a:r>
            <a:r>
              <a:rPr lang="en-GB" dirty="0" err="1">
                <a:solidFill>
                  <a:srgbClr val="FFFFFF"/>
                </a:solidFill>
              </a:rPr>
              <a:t>λ</a:t>
            </a:r>
            <a:r>
              <a:rPr lang="en-GB" dirty="0">
                <a:solidFill>
                  <a:srgbClr val="FFFFFF"/>
                </a:solidFill>
              </a:rPr>
              <a:t> &gt; </a:t>
            </a:r>
            <a:r>
              <a:rPr lang="en-GB" dirty="0" smtClean="0">
                <a:solidFill>
                  <a:srgbClr val="FFFFFF"/>
                </a:solidFill>
              </a:rPr>
              <a:t>0 : </a:t>
            </a:r>
            <a:r>
              <a:rPr lang="en-GB" dirty="0" err="1" smtClean="0">
                <a:solidFill>
                  <a:srgbClr val="FFFFFF"/>
                </a:solidFill>
              </a:rPr>
              <a:t>chapéu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mexicano</a:t>
            </a:r>
            <a:endParaRPr lang="en-GB" dirty="0" smtClean="0">
              <a:solidFill>
                <a:srgbClr val="FFFFFF"/>
              </a:solidFill>
            </a:endParaRPr>
          </a:p>
          <a:p>
            <a:endParaRPr lang="en-GB" dirty="0" smtClean="0">
              <a:solidFill>
                <a:srgbClr val="FFFFFF"/>
              </a:solidFill>
            </a:endParaRPr>
          </a:p>
          <a:p>
            <a:r>
              <a:rPr lang="en-GB" dirty="0" err="1" smtClean="0">
                <a:solidFill>
                  <a:srgbClr val="FFFFFF"/>
                </a:solidFill>
              </a:rPr>
              <a:t>Após</a:t>
            </a:r>
            <a:r>
              <a:rPr lang="en-GB" dirty="0" smtClean="0">
                <a:solidFill>
                  <a:srgbClr val="FFFFFF"/>
                </a:solidFill>
              </a:rPr>
              <a:t> o Big Bang, </a:t>
            </a:r>
            <a:r>
              <a:rPr lang="en-GB" dirty="0" err="1" smtClean="0">
                <a:solidFill>
                  <a:srgbClr val="FFFFFF"/>
                </a:solidFill>
              </a:rPr>
              <a:t>tínhamos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bosões</a:t>
            </a:r>
            <a:r>
              <a:rPr lang="en-GB" dirty="0" smtClean="0">
                <a:solidFill>
                  <a:srgbClr val="FFFFFF"/>
                </a:solidFill>
              </a:rPr>
              <a:t> W</a:t>
            </a:r>
            <a:r>
              <a:rPr lang="en-GB" baseline="-25000" dirty="0" smtClean="0">
                <a:solidFill>
                  <a:srgbClr val="FFFFFF"/>
                </a:solidFill>
              </a:rPr>
              <a:t>1</a:t>
            </a:r>
            <a:r>
              <a:rPr lang="en-GB" dirty="0" smtClean="0">
                <a:solidFill>
                  <a:srgbClr val="FFFFFF"/>
                </a:solidFill>
              </a:rPr>
              <a:t>, W</a:t>
            </a:r>
            <a:r>
              <a:rPr lang="en-GB" baseline="-25000" dirty="0" smtClean="0">
                <a:solidFill>
                  <a:srgbClr val="FFFFFF"/>
                </a:solidFill>
              </a:rPr>
              <a:t>2</a:t>
            </a:r>
            <a:r>
              <a:rPr lang="en-GB" dirty="0" smtClean="0">
                <a:solidFill>
                  <a:srgbClr val="FFFFFF"/>
                </a:solidFill>
              </a:rPr>
              <a:t>, W</a:t>
            </a:r>
            <a:r>
              <a:rPr lang="en-GB" baseline="-25000" dirty="0" smtClean="0">
                <a:solidFill>
                  <a:srgbClr val="FFFFFF"/>
                </a:solidFill>
              </a:rPr>
              <a:t>3</a:t>
            </a:r>
            <a:r>
              <a:rPr lang="en-GB" dirty="0" smtClean="0">
                <a:solidFill>
                  <a:srgbClr val="FFFFFF"/>
                </a:solidFill>
              </a:rPr>
              <a:t> e B da </a:t>
            </a:r>
            <a:r>
              <a:rPr lang="en-GB" b="1" dirty="0" err="1" smtClean="0">
                <a:solidFill>
                  <a:srgbClr val="FFFFFF"/>
                </a:solidFill>
              </a:rPr>
              <a:t>interação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electrofraca</a:t>
            </a:r>
            <a:endParaRPr lang="en-GB" b="1" dirty="0" smtClean="0">
              <a:solidFill>
                <a:srgbClr val="FFFFFF"/>
              </a:solidFill>
            </a:endParaRPr>
          </a:p>
          <a:p>
            <a:endParaRPr lang="en-GB" dirty="0" smtClean="0">
              <a:solidFill>
                <a:srgbClr val="FFFFFF"/>
              </a:solidFill>
            </a:endParaRPr>
          </a:p>
          <a:p>
            <a:r>
              <a:rPr lang="en-GB" dirty="0" err="1" smtClean="0">
                <a:solidFill>
                  <a:srgbClr val="FFFFFF"/>
                </a:solidFill>
              </a:rPr>
              <a:t>Quando</a:t>
            </a:r>
            <a:r>
              <a:rPr lang="en-GB" dirty="0" smtClean="0">
                <a:solidFill>
                  <a:srgbClr val="FFFFFF"/>
                </a:solidFill>
              </a:rPr>
              <a:t> o </a:t>
            </a:r>
            <a:r>
              <a:rPr lang="en-GB" dirty="0" err="1" smtClean="0">
                <a:solidFill>
                  <a:srgbClr val="FFFFFF"/>
                </a:solidFill>
              </a:rPr>
              <a:t>Universo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arrefeceu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eles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misturaram</a:t>
            </a:r>
            <a:r>
              <a:rPr lang="en-GB" dirty="0" smtClean="0">
                <a:solidFill>
                  <a:srgbClr val="FFFFFF"/>
                </a:solidFill>
              </a:rPr>
              <a:t>-se com o campo de Higgs </a:t>
            </a:r>
            <a:r>
              <a:rPr lang="en-GB" dirty="0" err="1" smtClean="0">
                <a:solidFill>
                  <a:srgbClr val="FFFFFF"/>
                </a:solidFill>
              </a:rPr>
              <a:t>para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dar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os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bosões</a:t>
            </a:r>
            <a:r>
              <a:rPr lang="en-GB" dirty="0" smtClean="0">
                <a:solidFill>
                  <a:srgbClr val="FFFFFF"/>
                </a:solidFill>
              </a:rPr>
              <a:t> W</a:t>
            </a:r>
            <a:r>
              <a:rPr lang="en-GB" baseline="30000" dirty="0">
                <a:solidFill>
                  <a:srgbClr val="FFFFFF"/>
                </a:solidFill>
              </a:rPr>
              <a:t>+</a:t>
            </a:r>
            <a:r>
              <a:rPr lang="en-GB" dirty="0">
                <a:solidFill>
                  <a:srgbClr val="FFFFFF"/>
                </a:solidFill>
              </a:rPr>
              <a:t>, W</a:t>
            </a:r>
            <a:r>
              <a:rPr lang="en-GB" baseline="30000" dirty="0">
                <a:solidFill>
                  <a:srgbClr val="FFFFFF"/>
                </a:solidFill>
              </a:rPr>
              <a:t>-</a:t>
            </a:r>
            <a:r>
              <a:rPr lang="en-GB" dirty="0">
                <a:solidFill>
                  <a:srgbClr val="FFFFFF"/>
                </a:solidFill>
              </a:rPr>
              <a:t>, </a:t>
            </a:r>
            <a:r>
              <a:rPr lang="en-GB" dirty="0" smtClean="0">
                <a:solidFill>
                  <a:srgbClr val="FFFFFF"/>
                </a:solidFill>
              </a:rPr>
              <a:t>Z</a:t>
            </a:r>
            <a:r>
              <a:rPr lang="en-GB" baseline="30000" dirty="0" smtClean="0">
                <a:solidFill>
                  <a:srgbClr val="FFFFFF"/>
                </a:solidFill>
              </a:rPr>
              <a:t>0</a:t>
            </a:r>
            <a:r>
              <a:rPr lang="en-GB" dirty="0" smtClean="0">
                <a:solidFill>
                  <a:srgbClr val="FFFFFF"/>
                </a:solidFill>
              </a:rPr>
              <a:t>  e o </a:t>
            </a:r>
            <a:r>
              <a:rPr lang="en-GB" dirty="0" err="1" smtClean="0">
                <a:solidFill>
                  <a:srgbClr val="FFFFFF"/>
                </a:solidFill>
              </a:rPr>
              <a:t>fotão</a:t>
            </a:r>
            <a:r>
              <a:rPr lang="en-GB" dirty="0" smtClean="0">
                <a:solidFill>
                  <a:srgbClr val="FFFFFF"/>
                </a:solidFill>
              </a:rPr>
              <a:t> das </a:t>
            </a:r>
            <a:r>
              <a:rPr lang="en-GB" dirty="0" err="1" smtClean="0">
                <a:solidFill>
                  <a:srgbClr val="FFFFFF"/>
                </a:solidFill>
              </a:rPr>
              <a:t>interações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fraca</a:t>
            </a:r>
            <a:r>
              <a:rPr lang="en-GB" dirty="0" smtClean="0">
                <a:solidFill>
                  <a:srgbClr val="FFFFFF"/>
                </a:solidFill>
              </a:rPr>
              <a:t> e </a:t>
            </a:r>
            <a:r>
              <a:rPr lang="en-GB" b="1" dirty="0" err="1" smtClean="0">
                <a:solidFill>
                  <a:srgbClr val="FFFFFF"/>
                </a:solidFill>
              </a:rPr>
              <a:t>electromagnética</a:t>
            </a:r>
            <a:endParaRPr lang="en-GB" b="1" dirty="0" smtClean="0">
              <a:solidFill>
                <a:srgbClr val="FFFFFF"/>
              </a:solidFill>
            </a:endParaRPr>
          </a:p>
          <a:p>
            <a:endParaRPr lang="en-GB" dirty="0" smtClean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A </a:t>
            </a:r>
            <a:r>
              <a:rPr lang="en-GB" dirty="0" err="1" smtClean="0">
                <a:solidFill>
                  <a:srgbClr val="FFFFFF"/>
                </a:solidFill>
              </a:rPr>
              <a:t>este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processo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chama</a:t>
            </a:r>
            <a:r>
              <a:rPr lang="en-GB" dirty="0" smtClean="0">
                <a:solidFill>
                  <a:srgbClr val="FFFFFF"/>
                </a:solidFill>
              </a:rPr>
              <a:t>-se </a:t>
            </a:r>
            <a:r>
              <a:rPr lang="en-GB" b="1" dirty="0" err="1" smtClean="0">
                <a:solidFill>
                  <a:srgbClr val="FFFFFF"/>
                </a:solidFill>
              </a:rPr>
              <a:t>quebra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espontânea</a:t>
            </a:r>
            <a:r>
              <a:rPr lang="en-GB" b="1" dirty="0" smtClean="0">
                <a:solidFill>
                  <a:srgbClr val="FFFFFF"/>
                </a:solidFill>
              </a:rPr>
              <a:t> da </a:t>
            </a:r>
            <a:r>
              <a:rPr lang="en-GB" b="1" dirty="0" err="1" smtClean="0">
                <a:solidFill>
                  <a:srgbClr val="FFFFFF"/>
                </a:solidFill>
              </a:rPr>
              <a:t>simetria</a:t>
            </a:r>
            <a:r>
              <a:rPr lang="en-GB" b="1" dirty="0" smtClean="0">
                <a:solidFill>
                  <a:srgbClr val="FFFFFF"/>
                </a:solidFill>
              </a:rPr>
              <a:t> </a:t>
            </a:r>
            <a:r>
              <a:rPr lang="en-GB" b="1" dirty="0" err="1" smtClean="0">
                <a:solidFill>
                  <a:srgbClr val="FFFFFF"/>
                </a:solidFill>
              </a:rPr>
              <a:t>electrofraca</a:t>
            </a:r>
            <a:endParaRPr lang="en-GB" b="1" dirty="0" smtClean="0">
              <a:solidFill>
                <a:srgbClr val="FFFFFF"/>
              </a:solidFill>
            </a:endParaRP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As </a:t>
            </a:r>
            <a:r>
              <a:rPr lang="en-GB" dirty="0" err="1" smtClean="0">
                <a:solidFill>
                  <a:srgbClr val="FFFFFF"/>
                </a:solidFill>
              </a:rPr>
              <a:t>próprias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forças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mudaram</a:t>
            </a:r>
            <a:r>
              <a:rPr lang="en-GB" dirty="0" smtClean="0">
                <a:solidFill>
                  <a:srgbClr val="FFFFFF"/>
                </a:solidFill>
              </a:rPr>
              <a:t>!</a:t>
            </a:r>
          </a:p>
          <a:p>
            <a:pPr lvl="1"/>
            <a:r>
              <a:rPr lang="en-GB" dirty="0" smtClean="0">
                <a:solidFill>
                  <a:srgbClr val="FFFFFF"/>
                </a:solidFill>
              </a:rPr>
              <a:t>O </a:t>
            </a:r>
            <a:r>
              <a:rPr lang="en-GB" dirty="0" err="1" smtClean="0">
                <a:solidFill>
                  <a:srgbClr val="FFFFFF"/>
                </a:solidFill>
              </a:rPr>
              <a:t>Bosão</a:t>
            </a:r>
            <a:r>
              <a:rPr lang="en-GB" dirty="0" smtClean="0">
                <a:solidFill>
                  <a:srgbClr val="FFFFFF"/>
                </a:solidFill>
              </a:rPr>
              <a:t> de Higgs </a:t>
            </a:r>
            <a:r>
              <a:rPr lang="en-GB" dirty="0" err="1" smtClean="0">
                <a:solidFill>
                  <a:srgbClr val="FFFFFF"/>
                </a:solidFill>
              </a:rPr>
              <a:t>é</a:t>
            </a:r>
            <a:r>
              <a:rPr lang="en-GB" dirty="0" smtClean="0">
                <a:solidFill>
                  <a:srgbClr val="FFFFFF"/>
                </a:solidFill>
              </a:rPr>
              <a:t> um sub-</a:t>
            </a:r>
            <a:r>
              <a:rPr lang="en-GB" dirty="0" err="1" smtClean="0">
                <a:solidFill>
                  <a:srgbClr val="FFFFFF"/>
                </a:solidFill>
              </a:rPr>
              <a:t>produto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deste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processo</a:t>
            </a:r>
            <a:endParaRPr lang="en-GB" dirty="0" smtClean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10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8992" y="2157229"/>
            <a:ext cx="3348726" cy="38618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8262" y="2157229"/>
            <a:ext cx="3389331" cy="38954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82971" y="1457073"/>
            <a:ext cx="3819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FFFF"/>
                </a:solidFill>
              </a:rPr>
              <a:t>V(</a:t>
            </a:r>
            <a:r>
              <a:rPr lang="en-GB" sz="2800" dirty="0" err="1" smtClean="0">
                <a:solidFill>
                  <a:srgbClr val="FFFFFF"/>
                </a:solidFill>
              </a:rPr>
              <a:t>Φ</a:t>
            </a:r>
            <a:r>
              <a:rPr lang="en-GB" sz="2800" dirty="0" smtClean="0">
                <a:solidFill>
                  <a:srgbClr val="FFFFFF"/>
                </a:solidFill>
              </a:rPr>
              <a:t>) = μ</a:t>
            </a:r>
            <a:r>
              <a:rPr lang="en-GB" sz="2800" baseline="30000" dirty="0" smtClean="0">
                <a:solidFill>
                  <a:srgbClr val="FFFFFF"/>
                </a:solidFill>
              </a:rPr>
              <a:t>2</a:t>
            </a:r>
            <a:r>
              <a:rPr lang="en-GB" sz="2800" dirty="0" smtClean="0">
                <a:solidFill>
                  <a:srgbClr val="FFFFFF"/>
                </a:solidFill>
              </a:rPr>
              <a:t>|</a:t>
            </a:r>
            <a:r>
              <a:rPr lang="en-GB" sz="2800" dirty="0">
                <a:solidFill>
                  <a:srgbClr val="FFFFFF"/>
                </a:solidFill>
              </a:rPr>
              <a:t>Φ</a:t>
            </a:r>
            <a:r>
              <a:rPr lang="en-GB" sz="2800" dirty="0" smtClean="0">
                <a:solidFill>
                  <a:srgbClr val="FFFFFF"/>
                </a:solidFill>
              </a:rPr>
              <a:t>|</a:t>
            </a:r>
            <a:r>
              <a:rPr lang="en-GB" sz="2800" baseline="30000" dirty="0" smtClean="0">
                <a:solidFill>
                  <a:srgbClr val="FFFFFF"/>
                </a:solidFill>
              </a:rPr>
              <a:t>2</a:t>
            </a:r>
            <a:r>
              <a:rPr lang="en-GB" sz="2800" dirty="0" smtClean="0">
                <a:solidFill>
                  <a:srgbClr val="FFFFFF"/>
                </a:solidFill>
              </a:rPr>
              <a:t> + </a:t>
            </a:r>
            <a:r>
              <a:rPr lang="en-GB" sz="2800" dirty="0" err="1" smtClean="0">
                <a:solidFill>
                  <a:srgbClr val="FFFFFF"/>
                </a:solidFill>
              </a:rPr>
              <a:t>λ</a:t>
            </a:r>
            <a:r>
              <a:rPr lang="en-GB" sz="2800" dirty="0" smtClean="0">
                <a:solidFill>
                  <a:srgbClr val="FFFFFF"/>
                </a:solidFill>
              </a:rPr>
              <a:t> |Φ|</a:t>
            </a:r>
            <a:r>
              <a:rPr lang="en-GB" sz="2800" baseline="30000" dirty="0" smtClean="0">
                <a:solidFill>
                  <a:srgbClr val="FFFFFF"/>
                </a:solidFill>
              </a:rPr>
              <a:t>4</a:t>
            </a:r>
            <a:endParaRPr lang="en-GB" sz="2800" baseline="30000" dirty="0">
              <a:solidFill>
                <a:srgbClr val="FFFF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6781" y="2157228"/>
            <a:ext cx="4217219" cy="389547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98709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07407E-6 C 0.03871 0.02083 0.0776 0.04167 0.09548 0.07639 C 0.11336 0.11111 0.10555 0.18634 0.10763 0.20833 " pathEditMode="relative" ptsTypes="aaA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3472 L -0.00295 0.32407 " pathEditMode="relative" ptsTypes="AA">
                                      <p:cBhvr>
                                        <p:cTn id="3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06349"/>
            <a:ext cx="9144000" cy="872824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E o </a:t>
            </a:r>
            <a:r>
              <a:rPr lang="en-GB" dirty="0" err="1" smtClean="0">
                <a:solidFill>
                  <a:srgbClr val="FFFFFF"/>
                </a:solidFill>
              </a:rPr>
              <a:t>Lagrangiano</a:t>
            </a:r>
            <a:r>
              <a:rPr lang="en-GB" dirty="0" smtClean="0">
                <a:solidFill>
                  <a:srgbClr val="FFFFFF"/>
                </a:solidFill>
              </a:rPr>
              <a:t>, </a:t>
            </a:r>
            <a:r>
              <a:rPr lang="en-GB" dirty="0" err="1" smtClean="0">
                <a:solidFill>
                  <a:srgbClr val="FFFFFF"/>
                </a:solidFill>
              </a:rPr>
              <a:t>os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fermiões</a:t>
            </a:r>
            <a:r>
              <a:rPr lang="en-GB" dirty="0" smtClean="0">
                <a:solidFill>
                  <a:srgbClr val="FFFFFF"/>
                </a:solidFill>
              </a:rPr>
              <a:t>, </a:t>
            </a:r>
            <a:r>
              <a:rPr lang="en-GB" dirty="0" err="1" smtClean="0">
                <a:solidFill>
                  <a:srgbClr val="FFFFFF"/>
                </a:solidFill>
              </a:rPr>
              <a:t>etc</a:t>
            </a:r>
            <a:r>
              <a:rPr lang="en-GB" dirty="0" smtClean="0">
                <a:solidFill>
                  <a:srgbClr val="FFFFFF"/>
                </a:solidFill>
              </a:rPr>
              <a:t>?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122405" y="1086266"/>
            <a:ext cx="8879395" cy="4987636"/>
          </a:xfrm>
        </p:spPr>
        <p:txBody>
          <a:bodyPr>
            <a:normAutofit fontScale="70000" lnSpcReduction="20000"/>
          </a:bodyPr>
          <a:lstStyle/>
          <a:p>
            <a:r>
              <a:rPr lang="en-GB" dirty="0" err="1" smtClean="0">
                <a:solidFill>
                  <a:srgbClr val="FFFFFF"/>
                </a:solidFill>
              </a:rPr>
              <a:t>Depois</a:t>
            </a:r>
            <a:r>
              <a:rPr lang="en-GB" dirty="0" smtClean="0">
                <a:solidFill>
                  <a:srgbClr val="FFFFFF"/>
                </a:solidFill>
              </a:rPr>
              <a:t> da </a:t>
            </a:r>
            <a:r>
              <a:rPr lang="en-GB" dirty="0" err="1" smtClean="0">
                <a:solidFill>
                  <a:srgbClr val="FFFFFF"/>
                </a:solidFill>
              </a:rPr>
              <a:t>quebra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espontânea</a:t>
            </a:r>
            <a:r>
              <a:rPr lang="en-GB" dirty="0" smtClean="0">
                <a:solidFill>
                  <a:srgbClr val="FFFFFF"/>
                </a:solidFill>
              </a:rPr>
              <a:t> de </a:t>
            </a:r>
            <a:r>
              <a:rPr lang="en-GB" dirty="0" err="1" smtClean="0">
                <a:solidFill>
                  <a:srgbClr val="FFFFFF"/>
                </a:solidFill>
              </a:rPr>
              <a:t>simetria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electrofraca</a:t>
            </a:r>
            <a:r>
              <a:rPr lang="en-GB" dirty="0" smtClean="0">
                <a:solidFill>
                  <a:srgbClr val="FFFFFF"/>
                </a:solidFill>
              </a:rPr>
              <a:t>, </a:t>
            </a:r>
            <a:r>
              <a:rPr lang="en-GB" dirty="0" err="1" smtClean="0">
                <a:solidFill>
                  <a:srgbClr val="FFFFFF"/>
                </a:solidFill>
              </a:rPr>
              <a:t>aparecem</a:t>
            </a:r>
            <a:r>
              <a:rPr lang="en-GB" dirty="0" smtClean="0">
                <a:solidFill>
                  <a:srgbClr val="FFFFFF"/>
                </a:solidFill>
              </a:rPr>
              <a:t> as </a:t>
            </a:r>
            <a:r>
              <a:rPr lang="en-GB" dirty="0" err="1" smtClean="0">
                <a:solidFill>
                  <a:srgbClr val="FFFFFF"/>
                </a:solidFill>
              </a:rPr>
              <a:t>massas</a:t>
            </a:r>
            <a:r>
              <a:rPr lang="en-GB" dirty="0" smtClean="0">
                <a:solidFill>
                  <a:srgbClr val="FFFFFF"/>
                </a:solidFill>
              </a:rPr>
              <a:t> no </a:t>
            </a:r>
            <a:r>
              <a:rPr lang="en-GB" dirty="0" err="1" smtClean="0">
                <a:solidFill>
                  <a:srgbClr val="FFFFFF"/>
                </a:solidFill>
              </a:rPr>
              <a:t>Lagrangiano</a:t>
            </a:r>
            <a:endParaRPr lang="en-GB" dirty="0" smtClean="0">
              <a:solidFill>
                <a:srgbClr val="FFFFFF"/>
              </a:solidFill>
            </a:endParaRPr>
          </a:p>
          <a:p>
            <a:endParaRPr lang="en-GB" dirty="0" smtClean="0">
              <a:solidFill>
                <a:srgbClr val="FFFFFF"/>
              </a:solidFill>
            </a:endParaRPr>
          </a:p>
          <a:p>
            <a:endParaRPr lang="en-GB" dirty="0" smtClean="0">
              <a:solidFill>
                <a:srgbClr val="FFFFFF"/>
              </a:solidFill>
            </a:endParaRPr>
          </a:p>
          <a:p>
            <a:endParaRPr lang="en-GB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As </a:t>
            </a:r>
            <a:r>
              <a:rPr lang="en-GB" dirty="0" err="1" smtClean="0">
                <a:solidFill>
                  <a:srgbClr val="FFFFFF"/>
                </a:solidFill>
              </a:rPr>
              <a:t>partículas</a:t>
            </a:r>
            <a:r>
              <a:rPr lang="en-GB" dirty="0" smtClean="0">
                <a:solidFill>
                  <a:srgbClr val="FFFFFF"/>
                </a:solidFill>
              </a:rPr>
              <a:t> de </a:t>
            </a:r>
            <a:r>
              <a:rPr lang="en-GB" dirty="0" err="1" smtClean="0">
                <a:solidFill>
                  <a:srgbClr val="FFFFFF"/>
                </a:solidFill>
              </a:rPr>
              <a:t>matéria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smtClean="0">
                <a:solidFill>
                  <a:srgbClr val="FFFFFF"/>
                </a:solidFill>
              </a:rPr>
              <a:t>(</a:t>
            </a:r>
            <a:r>
              <a:rPr lang="en-GB" dirty="0" err="1" smtClean="0">
                <a:solidFill>
                  <a:srgbClr val="FFFFFF"/>
                </a:solidFill>
              </a:rPr>
              <a:t>fermiões</a:t>
            </a:r>
            <a:r>
              <a:rPr lang="en-GB" dirty="0" smtClean="0">
                <a:solidFill>
                  <a:srgbClr val="FFFFFF"/>
                </a:solidFill>
              </a:rPr>
              <a:t>)  </a:t>
            </a:r>
            <a:r>
              <a:rPr lang="en-GB" dirty="0" err="1" smtClean="0">
                <a:solidFill>
                  <a:srgbClr val="FFFFFF"/>
                </a:solidFill>
              </a:rPr>
              <a:t>também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adquirem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massa</a:t>
            </a:r>
            <a:r>
              <a:rPr lang="en-GB" dirty="0" smtClean="0">
                <a:solidFill>
                  <a:srgbClr val="FFFFFF"/>
                </a:solidFill>
              </a:rPr>
              <a:t> – </a:t>
            </a:r>
            <a:r>
              <a:rPr lang="en-GB" dirty="0" err="1" smtClean="0">
                <a:solidFill>
                  <a:srgbClr val="FFFFFF"/>
                </a:solidFill>
              </a:rPr>
              <a:t>ao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interagir</a:t>
            </a:r>
            <a:r>
              <a:rPr lang="en-GB" dirty="0" smtClean="0">
                <a:solidFill>
                  <a:srgbClr val="FFFFFF"/>
                </a:solidFill>
              </a:rPr>
              <a:t> com o campo de Higgs</a:t>
            </a:r>
          </a:p>
          <a:p>
            <a:pPr lvl="1"/>
            <a:r>
              <a:rPr lang="en-GB" dirty="0" err="1" smtClean="0">
                <a:solidFill>
                  <a:srgbClr val="FFFFFF"/>
                </a:solidFill>
              </a:rPr>
              <a:t>Quanto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mais</a:t>
            </a:r>
            <a:r>
              <a:rPr lang="en-GB" dirty="0" smtClean="0">
                <a:solidFill>
                  <a:srgbClr val="FFFFFF"/>
                </a:solidFill>
              </a:rPr>
              <a:t> forte a </a:t>
            </a:r>
            <a:r>
              <a:rPr lang="en-GB" dirty="0" err="1" smtClean="0">
                <a:solidFill>
                  <a:srgbClr val="FFFFFF"/>
                </a:solidFill>
              </a:rPr>
              <a:t>interação</a:t>
            </a:r>
            <a:r>
              <a:rPr lang="en-GB" dirty="0" smtClean="0">
                <a:solidFill>
                  <a:srgbClr val="FFFFFF"/>
                </a:solidFill>
              </a:rPr>
              <a:t>, </a:t>
            </a:r>
            <a:r>
              <a:rPr lang="en-GB" dirty="0" err="1" smtClean="0">
                <a:solidFill>
                  <a:srgbClr val="FFFFFF"/>
                </a:solidFill>
              </a:rPr>
              <a:t>maior</a:t>
            </a:r>
            <a:r>
              <a:rPr lang="en-GB" dirty="0" smtClean="0">
                <a:solidFill>
                  <a:srgbClr val="FFFFFF"/>
                </a:solidFill>
              </a:rPr>
              <a:t> a </a:t>
            </a:r>
            <a:r>
              <a:rPr lang="en-GB" dirty="0" err="1" smtClean="0">
                <a:solidFill>
                  <a:srgbClr val="FFFFFF"/>
                </a:solidFill>
              </a:rPr>
              <a:t>massa</a:t>
            </a:r>
            <a:endParaRPr lang="en-GB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GB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GB" dirty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E a </a:t>
            </a:r>
            <a:r>
              <a:rPr lang="en-GB" dirty="0" err="1" smtClean="0">
                <a:solidFill>
                  <a:srgbClr val="FFFFFF"/>
                </a:solidFill>
              </a:rPr>
              <a:t>reação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>
                <a:solidFill>
                  <a:srgbClr val="FFFFFF"/>
                </a:solidFill>
              </a:rPr>
              <a:t>W</a:t>
            </a:r>
            <a:r>
              <a:rPr lang="en-GB" baseline="30000" dirty="0">
                <a:solidFill>
                  <a:srgbClr val="FFFFFF"/>
                </a:solidFill>
              </a:rPr>
              <a:t>+</a:t>
            </a:r>
            <a:r>
              <a:rPr lang="en-GB" dirty="0">
                <a:solidFill>
                  <a:srgbClr val="FFFFFF"/>
                </a:solidFill>
              </a:rPr>
              <a:t>+W</a:t>
            </a:r>
            <a:r>
              <a:rPr lang="en-GB" baseline="30000" dirty="0">
                <a:solidFill>
                  <a:srgbClr val="FFFFFF"/>
                </a:solidFill>
              </a:rPr>
              <a:t>-</a:t>
            </a:r>
            <a:r>
              <a:rPr lang="en-GB" dirty="0">
                <a:solidFill>
                  <a:srgbClr val="FFFFFF"/>
                </a:solidFill>
              </a:rPr>
              <a:t> -&gt; W</a:t>
            </a:r>
            <a:r>
              <a:rPr lang="en-GB" baseline="30000" dirty="0">
                <a:solidFill>
                  <a:srgbClr val="FFFFFF"/>
                </a:solidFill>
              </a:rPr>
              <a:t>+</a:t>
            </a:r>
            <a:r>
              <a:rPr lang="en-GB" dirty="0">
                <a:solidFill>
                  <a:srgbClr val="FFFFFF"/>
                </a:solidFill>
              </a:rPr>
              <a:t>+W</a:t>
            </a:r>
            <a:r>
              <a:rPr lang="en-GB" baseline="30000" dirty="0">
                <a:solidFill>
                  <a:srgbClr val="FFFFFF"/>
                </a:solidFill>
              </a:rPr>
              <a:t>-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smtClean="0">
                <a:solidFill>
                  <a:srgbClr val="FFFFFF"/>
                </a:solidFill>
              </a:rPr>
              <a:t>? Com o Higgs </a:t>
            </a:r>
            <a:r>
              <a:rPr lang="en-GB" dirty="0" err="1" smtClean="0">
                <a:solidFill>
                  <a:srgbClr val="FFFFFF"/>
                </a:solidFill>
              </a:rPr>
              <a:t>os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cálculos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já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dão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resultados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razoáveis</a:t>
            </a:r>
            <a:r>
              <a:rPr lang="en-GB" dirty="0" smtClean="0">
                <a:solidFill>
                  <a:srgbClr val="FFFFFF"/>
                </a:solidFill>
              </a:rPr>
              <a:t>!</a:t>
            </a:r>
          </a:p>
          <a:p>
            <a:pPr lvl="1"/>
            <a:endParaRPr lang="en-GB" dirty="0">
              <a:solidFill>
                <a:srgbClr val="FFFFFF"/>
              </a:solidFill>
            </a:endParaRPr>
          </a:p>
          <a:p>
            <a:pPr lvl="1"/>
            <a:endParaRPr lang="en-GB" dirty="0" smtClean="0">
              <a:solidFill>
                <a:srgbClr val="FFFFFF"/>
              </a:solidFill>
            </a:endParaRPr>
          </a:p>
          <a:p>
            <a:pPr marL="457200" lvl="1" indent="0">
              <a:buNone/>
            </a:pPr>
            <a:endParaRPr lang="en-GB" dirty="0" smtClean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11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958" y="2040825"/>
            <a:ext cx="2903762" cy="61177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672136" y="2001910"/>
            <a:ext cx="5318854" cy="1088592"/>
            <a:chOff x="3310564" y="3385429"/>
            <a:chExt cx="5691810" cy="109145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0564" y="3385429"/>
              <a:ext cx="5691810" cy="1079385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5385799" y="3901372"/>
              <a:ext cx="1167401" cy="563442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900734" y="3913437"/>
              <a:ext cx="1058607" cy="563442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791940" y="3385429"/>
              <a:ext cx="1167401" cy="563442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237953" y="1632577"/>
            <a:ext cx="1704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Antes: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68347" y="1671492"/>
            <a:ext cx="1704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rgbClr val="FFFFFF"/>
                </a:solidFill>
              </a:rPr>
              <a:t>Depois</a:t>
            </a:r>
            <a:r>
              <a:rPr lang="en-GB" dirty="0" smtClean="0">
                <a:solidFill>
                  <a:srgbClr val="FFFFFF"/>
                </a:solidFill>
              </a:rPr>
              <a:t>:</a:t>
            </a:r>
            <a:endParaRPr lang="en-GB" dirty="0">
              <a:solidFill>
                <a:srgbClr val="FFFF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586273" y="4329091"/>
            <a:ext cx="4297397" cy="563442"/>
            <a:chOff x="4816001" y="5823407"/>
            <a:chExt cx="4297397" cy="56344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6001" y="5874140"/>
              <a:ext cx="4266828" cy="482210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8155200" y="5823407"/>
              <a:ext cx="958198" cy="563442"/>
            </a:xfrm>
            <a:prstGeom prst="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0561" y="5569016"/>
            <a:ext cx="3943225" cy="100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807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978" y="1417638"/>
            <a:ext cx="4860619" cy="467124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46621" y="1417638"/>
            <a:ext cx="7183035" cy="4671246"/>
            <a:chOff x="1046621" y="1417638"/>
            <a:chExt cx="7183035" cy="467124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6621" y="1417638"/>
              <a:ext cx="7183035" cy="4671246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>
              <a:off x="4904710" y="2398987"/>
              <a:ext cx="0" cy="3017035"/>
            </a:xfrm>
            <a:prstGeom prst="line">
              <a:avLst/>
            </a:prstGeom>
            <a:ln>
              <a:solidFill>
                <a:srgbClr val="00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641469" y="2029655"/>
              <a:ext cx="11256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LHC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A </a:t>
            </a:r>
            <a:r>
              <a:rPr lang="en-GB" dirty="0" err="1">
                <a:solidFill>
                  <a:srgbClr val="FFFFFF"/>
                </a:solidFill>
              </a:rPr>
              <a:t>q</a:t>
            </a:r>
            <a:r>
              <a:rPr lang="en-GB" dirty="0" err="1" smtClean="0">
                <a:solidFill>
                  <a:srgbClr val="FFFFFF"/>
                </a:solidFill>
              </a:rPr>
              <a:t>uebra</a:t>
            </a:r>
            <a:r>
              <a:rPr lang="en-GB" dirty="0" smtClean="0">
                <a:solidFill>
                  <a:srgbClr val="FFFFFF"/>
                </a:solidFill>
              </a:rPr>
              <a:t> de </a:t>
            </a:r>
            <a:r>
              <a:rPr lang="en-GB" dirty="0" err="1" smtClean="0">
                <a:solidFill>
                  <a:srgbClr val="FFFFFF"/>
                </a:solidFill>
              </a:rPr>
              <a:t>simetria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em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bonecos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621" y="1387040"/>
            <a:ext cx="7225551" cy="503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88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O </a:t>
            </a:r>
            <a:r>
              <a:rPr lang="en-GB" dirty="0" err="1" smtClean="0">
                <a:solidFill>
                  <a:srgbClr val="FFFFFF"/>
                </a:solidFill>
              </a:rPr>
              <a:t>átomo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13</a:t>
            </a:fld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056361" y="1523863"/>
            <a:ext cx="4917857" cy="4832487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9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9000"/>
                </a:schemeClr>
              </a:gs>
            </a:gsLst>
            <a:lin ang="16200000" scaled="0"/>
            <a:tileRect/>
          </a:gradFill>
          <a:ln>
            <a:noFill/>
          </a:ln>
          <a:effectLst>
            <a:glow rad="977900">
              <a:schemeClr val="accent1">
                <a:satMod val="175000"/>
                <a:alpha val="59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softEdge rad="7874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4477350" y="3941662"/>
            <a:ext cx="76675" cy="7456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035" y="3325983"/>
            <a:ext cx="1285073" cy="1285073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554025" y="3141317"/>
            <a:ext cx="3051484" cy="800345"/>
            <a:chOff x="4554025" y="3141317"/>
            <a:chExt cx="3051484" cy="800345"/>
          </a:xfrm>
        </p:grpSpPr>
        <p:sp>
          <p:nvSpPr>
            <p:cNvPr id="13" name="TextBox 12"/>
            <p:cNvSpPr txBox="1"/>
            <p:nvPr/>
          </p:nvSpPr>
          <p:spPr>
            <a:xfrm>
              <a:off x="5942276" y="3141317"/>
              <a:ext cx="1663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>
                  <a:solidFill>
                    <a:srgbClr val="FFFFFF"/>
                  </a:solidFill>
                  <a:latin typeface="Arial"/>
                  <a:cs typeface="Arial"/>
                </a:rPr>
                <a:t>núcleo x1000</a:t>
              </a:r>
              <a:endParaRPr lang="pt-BR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H="1">
              <a:off x="4554025" y="3325983"/>
              <a:ext cx="1388251" cy="61567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457200" y="1417638"/>
            <a:ext cx="229469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99.999 999 999 9% do volume do </a:t>
            </a:r>
            <a:r>
              <a:rPr lang="en-GB" dirty="0" err="1" smtClean="0">
                <a:solidFill>
                  <a:srgbClr val="FFFFFF"/>
                </a:solidFill>
              </a:rPr>
              <a:t>átomo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é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vazio</a:t>
            </a:r>
            <a:r>
              <a:rPr lang="en-GB" dirty="0" smtClean="0">
                <a:solidFill>
                  <a:srgbClr val="FFFFFF"/>
                </a:solidFill>
              </a:rPr>
              <a:t>….</a:t>
            </a:r>
          </a:p>
          <a:p>
            <a:endParaRPr lang="en-GB" dirty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…mas o </a:t>
            </a:r>
            <a:r>
              <a:rPr lang="en-GB" dirty="0" err="1" smtClean="0">
                <a:solidFill>
                  <a:srgbClr val="FFFFFF"/>
                </a:solidFill>
              </a:rPr>
              <a:t>vazio</a:t>
            </a:r>
            <a:r>
              <a:rPr lang="en-GB" dirty="0" smtClean="0">
                <a:solidFill>
                  <a:srgbClr val="FFFFFF"/>
                </a:solidFill>
              </a:rPr>
              <a:t>, </a:t>
            </a:r>
          </a:p>
          <a:p>
            <a:r>
              <a:rPr lang="en-GB" dirty="0" err="1" smtClean="0">
                <a:solidFill>
                  <a:srgbClr val="FFFFFF"/>
                </a:solidFill>
              </a:rPr>
              <a:t>afinal</a:t>
            </a:r>
            <a:r>
              <a:rPr lang="en-GB" dirty="0" smtClean="0">
                <a:solidFill>
                  <a:srgbClr val="FFFFFF"/>
                </a:solidFill>
              </a:rPr>
              <a:t>, </a:t>
            </a:r>
            <a:r>
              <a:rPr lang="en-GB" dirty="0" err="1" smtClean="0">
                <a:solidFill>
                  <a:srgbClr val="FFFFFF"/>
                </a:solidFill>
              </a:rPr>
              <a:t>está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cheio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</a:p>
          <a:p>
            <a:r>
              <a:rPr lang="en-GB" dirty="0">
                <a:solidFill>
                  <a:srgbClr val="FFFFFF"/>
                </a:solidFill>
              </a:rPr>
              <a:t>d</a:t>
            </a:r>
            <a:r>
              <a:rPr lang="en-GB" dirty="0" smtClean="0">
                <a:solidFill>
                  <a:srgbClr val="FFFFFF"/>
                </a:solidFill>
              </a:rPr>
              <a:t>e </a:t>
            </a:r>
            <a:r>
              <a:rPr lang="en-GB" dirty="0" err="1" smtClean="0">
                <a:solidFill>
                  <a:srgbClr val="FFFFFF"/>
                </a:solidFill>
              </a:rPr>
              <a:t>bosões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smtClean="0">
                <a:solidFill>
                  <a:srgbClr val="FFFFFF"/>
                </a:solidFill>
              </a:rPr>
              <a:t>de </a:t>
            </a:r>
          </a:p>
          <a:p>
            <a:r>
              <a:rPr lang="en-GB" smtClean="0">
                <a:solidFill>
                  <a:srgbClr val="FFFFFF"/>
                </a:solidFill>
              </a:rPr>
              <a:t>Higgs </a:t>
            </a:r>
            <a:endParaRPr lang="en-GB" dirty="0" smtClean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e </a:t>
            </a:r>
            <a:r>
              <a:rPr lang="en-GB" dirty="0" err="1" smtClean="0">
                <a:solidFill>
                  <a:srgbClr val="FFFFFF"/>
                </a:solidFill>
              </a:rPr>
              <a:t>outras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</a:p>
          <a:p>
            <a:r>
              <a:rPr lang="en-GB" dirty="0" err="1" smtClean="0">
                <a:solidFill>
                  <a:srgbClr val="FFFFFF"/>
                </a:solidFill>
              </a:rPr>
              <a:t>partículas</a:t>
            </a:r>
            <a:r>
              <a:rPr lang="en-GB" dirty="0" smtClean="0">
                <a:solidFill>
                  <a:srgbClr val="FFFFFF"/>
                </a:solidFill>
              </a:rPr>
              <a:t>!</a:t>
            </a:r>
          </a:p>
          <a:p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592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952364"/>
            <a:ext cx="7772400" cy="1470025"/>
          </a:xfrm>
        </p:spPr>
        <p:txBody>
          <a:bodyPr/>
          <a:lstStyle/>
          <a:p>
            <a:r>
              <a:rPr lang="en-GB" dirty="0" err="1" smtClean="0">
                <a:solidFill>
                  <a:srgbClr val="FFFFFF"/>
                </a:solidFill>
              </a:rPr>
              <a:t>À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pesca</a:t>
            </a:r>
            <a:r>
              <a:rPr lang="en-GB" dirty="0" smtClean="0">
                <a:solidFill>
                  <a:schemeClr val="bg1"/>
                </a:solidFill>
              </a:rPr>
              <a:t> do </a:t>
            </a:r>
            <a:r>
              <a:rPr lang="en-GB" dirty="0" err="1" smtClean="0">
                <a:solidFill>
                  <a:schemeClr val="bg1"/>
                </a:solidFill>
              </a:rPr>
              <a:t>bosão</a:t>
            </a:r>
            <a:r>
              <a:rPr lang="en-GB" dirty="0" smtClean="0">
                <a:solidFill>
                  <a:schemeClr val="bg1"/>
                </a:solidFill>
              </a:rPr>
              <a:t> de Higgs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422389"/>
            <a:ext cx="38100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73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2428932" y="890380"/>
            <a:ext cx="6604449" cy="5031409"/>
            <a:chOff x="2428932" y="890380"/>
            <a:chExt cx="6604449" cy="503140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8932" y="1175878"/>
              <a:ext cx="6604449" cy="4745911"/>
            </a:xfrm>
            <a:prstGeom prst="rect">
              <a:avLst/>
            </a:prstGeom>
          </p:spPr>
        </p:pic>
        <p:sp>
          <p:nvSpPr>
            <p:cNvPr id="41" name="Rectangle 40"/>
            <p:cNvSpPr/>
            <p:nvPr/>
          </p:nvSpPr>
          <p:spPr>
            <a:xfrm>
              <a:off x="3124200" y="890380"/>
              <a:ext cx="546763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 smtClean="0">
                  <a:solidFill>
                    <a:srgbClr val="595959"/>
                  </a:solidFill>
                </a:rPr>
                <a:t>https://</a:t>
              </a:r>
              <a:r>
                <a:rPr lang="en-US" sz="1400" dirty="0" err="1" smtClean="0">
                  <a:solidFill>
                    <a:srgbClr val="595959"/>
                  </a:solidFill>
                </a:rPr>
                <a:t>twiki.cern.ch</a:t>
              </a:r>
              <a:r>
                <a:rPr lang="en-US" sz="1400" dirty="0" smtClean="0">
                  <a:solidFill>
                    <a:srgbClr val="595959"/>
                  </a:solidFill>
                </a:rPr>
                <a:t>/</a:t>
              </a:r>
              <a:r>
                <a:rPr lang="en-US" sz="1400" dirty="0" err="1" smtClean="0">
                  <a:solidFill>
                    <a:srgbClr val="595959"/>
                  </a:solidFill>
                </a:rPr>
                <a:t>twiki</a:t>
              </a:r>
              <a:r>
                <a:rPr lang="en-US" sz="1400" dirty="0" smtClean="0">
                  <a:solidFill>
                    <a:srgbClr val="595959"/>
                  </a:solidFill>
                </a:rPr>
                <a:t>/bin/view/</a:t>
              </a:r>
              <a:r>
                <a:rPr lang="en-US" sz="1400" dirty="0" err="1" smtClean="0">
                  <a:solidFill>
                    <a:srgbClr val="595959"/>
                  </a:solidFill>
                </a:rPr>
                <a:t>LHCPhysics</a:t>
              </a:r>
              <a:r>
                <a:rPr lang="en-US" sz="1400" dirty="0" smtClean="0">
                  <a:solidFill>
                    <a:srgbClr val="595959"/>
                  </a:solidFill>
                </a:rPr>
                <a:t>/</a:t>
              </a:r>
              <a:r>
                <a:rPr lang="en-US" sz="1400" dirty="0" err="1" smtClean="0">
                  <a:solidFill>
                    <a:srgbClr val="595959"/>
                  </a:solidFill>
                </a:rPr>
                <a:t>CrossSections</a:t>
              </a:r>
              <a:endParaRPr lang="en-US" sz="1400" dirty="0">
                <a:solidFill>
                  <a:srgbClr val="595959"/>
                </a:solidFill>
              </a:endParaRPr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4569665" y="1319924"/>
              <a:ext cx="12452" cy="3987701"/>
            </a:xfrm>
            <a:prstGeom prst="line">
              <a:avLst/>
            </a:prstGeom>
            <a:ln w="19050" cmpd="sng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179657" y="2214360"/>
              <a:ext cx="1407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</a:t>
              </a:r>
              <a:r>
                <a:rPr lang="en-US" dirty="0" smtClean="0"/>
                <a:t>luon-fusion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23238" y="3175390"/>
              <a:ext cx="6599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VBF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665390" y="4019195"/>
              <a:ext cx="6723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WH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107542" y="4199915"/>
              <a:ext cx="557848" cy="377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ZH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831145" y="4674103"/>
              <a:ext cx="5603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ttH</a:t>
              </a:r>
              <a:endParaRPr lang="en-US" dirty="0" smtClean="0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35703-8B0D-B849-AFD6-EE2B8A8A3636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80" y="942765"/>
            <a:ext cx="1785919" cy="12105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83" y="2153355"/>
            <a:ext cx="1785919" cy="12067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80" y="3360056"/>
            <a:ext cx="1794322" cy="13182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80" y="4693461"/>
            <a:ext cx="1794322" cy="1228328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17" idx="3"/>
          </p:cNvCxnSpPr>
          <p:nvPr/>
        </p:nvCxnSpPr>
        <p:spPr>
          <a:xfrm>
            <a:off x="1932099" y="1548060"/>
            <a:ext cx="1703711" cy="257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2" idx="3"/>
          </p:cNvCxnSpPr>
          <p:nvPr/>
        </p:nvCxnSpPr>
        <p:spPr>
          <a:xfrm>
            <a:off x="1940502" y="2756706"/>
            <a:ext cx="2454844" cy="301985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3" idx="3"/>
          </p:cNvCxnSpPr>
          <p:nvPr/>
        </p:nvCxnSpPr>
        <p:spPr>
          <a:xfrm flipV="1">
            <a:off x="1940502" y="3150384"/>
            <a:ext cx="2006593" cy="8688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4" idx="3"/>
          </p:cNvCxnSpPr>
          <p:nvPr/>
        </p:nvCxnSpPr>
        <p:spPr>
          <a:xfrm flipV="1">
            <a:off x="1940502" y="3964085"/>
            <a:ext cx="2006593" cy="134354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3" idx="3"/>
          </p:cNvCxnSpPr>
          <p:nvPr/>
        </p:nvCxnSpPr>
        <p:spPr>
          <a:xfrm flipV="1">
            <a:off x="1940502" y="3360056"/>
            <a:ext cx="2006593" cy="659139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02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907" y="1132407"/>
            <a:ext cx="5060851" cy="48570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604" y="2508920"/>
            <a:ext cx="2143139" cy="165554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04" y="4280495"/>
            <a:ext cx="2143139" cy="1674767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alphaModFix amt="77000"/>
          </a:blip>
          <a:stretch>
            <a:fillRect/>
          </a:stretch>
        </p:blipFill>
        <p:spPr>
          <a:xfrm>
            <a:off x="720604" y="783428"/>
            <a:ext cx="2143139" cy="156361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5802354" y="1319924"/>
            <a:ext cx="12452" cy="3987701"/>
          </a:xfrm>
          <a:prstGeom prst="line">
            <a:avLst/>
          </a:prstGeom>
          <a:ln w="1905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9" idx="3"/>
          </p:cNvCxnSpPr>
          <p:nvPr/>
        </p:nvCxnSpPr>
        <p:spPr>
          <a:xfrm>
            <a:off x="2863743" y="1565236"/>
            <a:ext cx="2801646" cy="57652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3"/>
          </p:cNvCxnSpPr>
          <p:nvPr/>
        </p:nvCxnSpPr>
        <p:spPr>
          <a:xfrm flipV="1">
            <a:off x="2863743" y="3299809"/>
            <a:ext cx="2677132" cy="3688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8" idx="3"/>
          </p:cNvCxnSpPr>
          <p:nvPr/>
        </p:nvCxnSpPr>
        <p:spPr>
          <a:xfrm flipV="1">
            <a:off x="2863743" y="4071840"/>
            <a:ext cx="2527715" cy="104603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91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07916"/>
            <a:ext cx="9144000" cy="60464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86433" y="4407005"/>
            <a:ext cx="22154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FFFF"/>
                </a:solidFill>
              </a:rPr>
              <a:t>pT</a:t>
            </a:r>
            <a:r>
              <a:rPr lang="en-US" i="1" dirty="0" smtClean="0">
                <a:solidFill>
                  <a:srgbClr val="FFFFFF"/>
                </a:solidFill>
              </a:rPr>
              <a:t> (</a:t>
            </a:r>
            <a:r>
              <a:rPr lang="en-US" i="1" dirty="0" err="1" smtClean="0">
                <a:solidFill>
                  <a:srgbClr val="FFFFFF"/>
                </a:solidFill>
              </a:rPr>
              <a:t>muons</a:t>
            </a:r>
            <a:r>
              <a:rPr lang="en-US" i="1" dirty="0" smtClean="0">
                <a:solidFill>
                  <a:srgbClr val="FFFFFF"/>
                </a:solidFill>
              </a:rPr>
              <a:t>)= 36.1, 47.5, 26.4, 71 .7 </a:t>
            </a:r>
            <a:r>
              <a:rPr lang="en-US" i="1" dirty="0" err="1" smtClean="0">
                <a:solidFill>
                  <a:srgbClr val="FFFFFF"/>
                </a:solidFill>
              </a:rPr>
              <a:t>GeV</a:t>
            </a:r>
            <a:r>
              <a:rPr lang="en-US" i="1" dirty="0" smtClean="0">
                <a:solidFill>
                  <a:srgbClr val="FFFFFF"/>
                </a:solidFill>
              </a:rPr>
              <a:t> m12= 86.3 </a:t>
            </a:r>
            <a:r>
              <a:rPr lang="en-US" i="1" dirty="0" err="1" smtClean="0">
                <a:solidFill>
                  <a:srgbClr val="FFFFFF"/>
                </a:solidFill>
              </a:rPr>
              <a:t>GeV</a:t>
            </a:r>
            <a:r>
              <a:rPr lang="en-US" i="1" dirty="0" smtClean="0">
                <a:solidFill>
                  <a:srgbClr val="FFFFFF"/>
                </a:solidFill>
              </a:rPr>
              <a:t>, m34= 31.6 </a:t>
            </a:r>
            <a:r>
              <a:rPr lang="en-US" i="1" dirty="0" err="1" smtClean="0">
                <a:solidFill>
                  <a:srgbClr val="FFFFFF"/>
                </a:solidFill>
              </a:rPr>
              <a:t>GeV</a:t>
            </a:r>
            <a:r>
              <a:rPr lang="en-US" i="1" dirty="0" smtClean="0">
                <a:solidFill>
                  <a:srgbClr val="FFFFFF"/>
                </a:solidFill>
              </a:rPr>
              <a:t>. 15 reconstructed vertices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543" y="0"/>
            <a:ext cx="8229600" cy="65576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 -&gt; ZZ -&gt; 4μ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Uma </a:t>
            </a:r>
            <a:r>
              <a:rPr lang="en-GB" dirty="0" err="1" smtClean="0">
                <a:solidFill>
                  <a:srgbClr val="FFFFFF"/>
                </a:solidFill>
              </a:rPr>
              <a:t>agulha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num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milhão</a:t>
            </a:r>
            <a:r>
              <a:rPr lang="en-GB" dirty="0" smtClean="0">
                <a:solidFill>
                  <a:srgbClr val="FFFFFF"/>
                </a:solidFill>
              </a:rPr>
              <a:t> de </a:t>
            </a:r>
            <a:r>
              <a:rPr lang="en-GB" dirty="0" err="1" smtClean="0">
                <a:solidFill>
                  <a:srgbClr val="FFFFFF"/>
                </a:solidFill>
              </a:rPr>
              <a:t>palheiros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18130" y="1417638"/>
            <a:ext cx="8859750" cy="1914803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Para </a:t>
            </a:r>
            <a:r>
              <a:rPr lang="en-GB" dirty="0" err="1" smtClean="0">
                <a:solidFill>
                  <a:srgbClr val="FFFFFF"/>
                </a:solidFill>
              </a:rPr>
              <a:t>encontrar</a:t>
            </a:r>
            <a:r>
              <a:rPr lang="en-GB" dirty="0" smtClean="0">
                <a:solidFill>
                  <a:srgbClr val="FFFFFF"/>
                </a:solidFill>
              </a:rPr>
              <a:t> o </a:t>
            </a:r>
            <a:r>
              <a:rPr lang="en-GB" dirty="0" err="1" smtClean="0">
                <a:solidFill>
                  <a:srgbClr val="FFFFFF"/>
                </a:solidFill>
              </a:rPr>
              <a:t>bosão</a:t>
            </a:r>
            <a:r>
              <a:rPr lang="en-GB" dirty="0" smtClean="0">
                <a:solidFill>
                  <a:srgbClr val="FFFFFF"/>
                </a:solidFill>
              </a:rPr>
              <a:t> de Higgs </a:t>
            </a:r>
            <a:r>
              <a:rPr lang="en-GB" dirty="0" err="1" smtClean="0">
                <a:solidFill>
                  <a:srgbClr val="FFFFFF"/>
                </a:solidFill>
              </a:rPr>
              <a:t>foi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preciso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produzir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cerca</a:t>
            </a:r>
            <a:r>
              <a:rPr lang="en-GB" dirty="0" smtClean="0">
                <a:solidFill>
                  <a:srgbClr val="FFFFFF"/>
                </a:solidFill>
              </a:rPr>
              <a:t> de 8 000 000 000 000 </a:t>
            </a:r>
            <a:r>
              <a:rPr lang="en-GB" dirty="0" err="1" smtClean="0">
                <a:solidFill>
                  <a:srgbClr val="FFFFFF"/>
                </a:solidFill>
              </a:rPr>
              <a:t>colisões</a:t>
            </a:r>
            <a:r>
              <a:rPr lang="en-GB" dirty="0" smtClean="0">
                <a:solidFill>
                  <a:srgbClr val="FFFFFF"/>
                </a:solidFill>
              </a:rPr>
              <a:t> de </a:t>
            </a:r>
            <a:r>
              <a:rPr lang="en-GB" dirty="0" err="1" smtClean="0">
                <a:solidFill>
                  <a:srgbClr val="FFFFFF"/>
                </a:solidFill>
              </a:rPr>
              <a:t>protões</a:t>
            </a:r>
            <a:r>
              <a:rPr lang="en-GB" dirty="0" smtClean="0">
                <a:solidFill>
                  <a:srgbClr val="FFFFFF"/>
                </a:solidFill>
              </a:rPr>
              <a:t> no LHC (8 </a:t>
            </a:r>
            <a:r>
              <a:rPr lang="en-GB" dirty="0" err="1" smtClean="0">
                <a:solidFill>
                  <a:srgbClr val="FFFFFF"/>
                </a:solidFill>
              </a:rPr>
              <a:t>biliões</a:t>
            </a:r>
            <a:r>
              <a:rPr lang="en-GB" dirty="0" smtClean="0">
                <a:solidFill>
                  <a:srgbClr val="FFFFFF"/>
                </a:solidFill>
              </a:rPr>
              <a:t>, run de 2012)</a:t>
            </a:r>
          </a:p>
          <a:p>
            <a:r>
              <a:rPr lang="en-GB" dirty="0" err="1" smtClean="0">
                <a:solidFill>
                  <a:srgbClr val="FFFFFF"/>
                </a:solidFill>
              </a:rPr>
              <a:t>Havia</a:t>
            </a:r>
            <a:r>
              <a:rPr lang="en-GB" dirty="0" smtClean="0">
                <a:solidFill>
                  <a:srgbClr val="FFFFFF"/>
                </a:solidFill>
              </a:rPr>
              <a:t> um Higgs </a:t>
            </a:r>
            <a:r>
              <a:rPr lang="en-GB" dirty="0" err="1" smtClean="0">
                <a:solidFill>
                  <a:srgbClr val="FFFFFF"/>
                </a:solidFill>
              </a:rPr>
              <a:t>em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cerca</a:t>
            </a:r>
            <a:r>
              <a:rPr lang="en-GB" dirty="0" smtClean="0">
                <a:solidFill>
                  <a:srgbClr val="FFFFFF"/>
                </a:solidFill>
              </a:rPr>
              <a:t> de 800 000 </a:t>
            </a:r>
            <a:r>
              <a:rPr lang="en-GB" dirty="0" err="1" smtClean="0">
                <a:solidFill>
                  <a:srgbClr val="FFFFFF"/>
                </a:solidFill>
              </a:rPr>
              <a:t>colisões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</a:p>
          <a:p>
            <a:r>
              <a:rPr lang="en-GB" dirty="0" smtClean="0">
                <a:solidFill>
                  <a:srgbClr val="FFFFFF"/>
                </a:solidFill>
              </a:rPr>
              <a:t>4 000 </a:t>
            </a:r>
            <a:r>
              <a:rPr lang="en-GB" dirty="0" err="1" smtClean="0">
                <a:solidFill>
                  <a:srgbClr val="FFFFFF"/>
                </a:solidFill>
              </a:rPr>
              <a:t>colisões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poderam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ser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usadas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na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descoberta</a:t>
            </a:r>
            <a:endParaRPr lang="en-GB" dirty="0" smtClean="0">
              <a:solidFill>
                <a:srgbClr val="FFFFFF"/>
              </a:solidFill>
            </a:endParaRPr>
          </a:p>
          <a:p>
            <a:r>
              <a:rPr lang="en-GB" dirty="0" err="1" smtClean="0">
                <a:solidFill>
                  <a:srgbClr val="FFFFFF"/>
                </a:solidFill>
              </a:rPr>
              <a:t>Cerca</a:t>
            </a:r>
            <a:r>
              <a:rPr lang="en-GB" dirty="0" smtClean="0">
                <a:solidFill>
                  <a:srgbClr val="FFFFFF"/>
                </a:solidFill>
              </a:rPr>
              <a:t> de 30 </a:t>
            </a:r>
            <a:r>
              <a:rPr lang="en-GB" dirty="0" err="1" smtClean="0">
                <a:solidFill>
                  <a:srgbClr val="FFFFFF"/>
                </a:solidFill>
              </a:rPr>
              <a:t>colisões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deram</a:t>
            </a:r>
            <a:r>
              <a:rPr lang="en-GB" dirty="0" smtClean="0">
                <a:solidFill>
                  <a:srgbClr val="FFFFFF"/>
                </a:solidFill>
              </a:rPr>
              <a:t> o </a:t>
            </a:r>
            <a:r>
              <a:rPr lang="en-GB" dirty="0" err="1" smtClean="0">
                <a:solidFill>
                  <a:srgbClr val="FFFFFF"/>
                </a:solidFill>
              </a:rPr>
              <a:t>pico</a:t>
            </a:r>
            <a:r>
              <a:rPr lang="en-GB" dirty="0" smtClean="0">
                <a:solidFill>
                  <a:srgbClr val="FFFFFF"/>
                </a:solidFill>
              </a:rPr>
              <a:t> da </a:t>
            </a:r>
            <a:r>
              <a:rPr lang="en-GB" dirty="0" err="1" smtClean="0">
                <a:solidFill>
                  <a:srgbClr val="FFFFFF"/>
                </a:solidFill>
              </a:rPr>
              <a:t>massa</a:t>
            </a:r>
            <a:r>
              <a:rPr lang="en-GB" dirty="0" smtClean="0">
                <a:solidFill>
                  <a:srgbClr val="FFFFFF"/>
                </a:solidFill>
              </a:rPr>
              <a:t> do Higgs </a:t>
            </a:r>
            <a:r>
              <a:rPr lang="en-GB" dirty="0" err="1" smtClean="0">
                <a:solidFill>
                  <a:srgbClr val="FFFFFF"/>
                </a:solidFill>
              </a:rPr>
              <a:t>na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figura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abaixo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18</a:t>
            </a:fld>
            <a:endParaRPr lang="en-US"/>
          </a:p>
        </p:txBody>
      </p:sp>
      <p:pic>
        <p:nvPicPr>
          <p:cNvPr id="14" name="CMS_H2ZZ4l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3641" y="3332441"/>
            <a:ext cx="3528392" cy="272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08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98"/>
            <a:ext cx="9144000" cy="5715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39" y="4431451"/>
            <a:ext cx="1867460" cy="22900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97164" y="3783146"/>
            <a:ext cx="7551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Introdução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à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física</a:t>
            </a:r>
            <a:r>
              <a:rPr lang="en-GB" dirty="0" smtClean="0">
                <a:solidFill>
                  <a:schemeClr val="bg1"/>
                </a:solidFill>
              </a:rPr>
              <a:t> de </a:t>
            </a:r>
            <a:r>
              <a:rPr lang="en-GB" dirty="0" err="1" smtClean="0">
                <a:solidFill>
                  <a:schemeClr val="bg1"/>
                </a:solidFill>
              </a:rPr>
              <a:t>partículas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512877" y="3332469"/>
            <a:ext cx="6125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4739" y="3463862"/>
            <a:ext cx="6600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8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15544" y="2723962"/>
            <a:ext cx="86804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115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13337" y="3303116"/>
            <a:ext cx="61251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9886" y="4674618"/>
            <a:ext cx="62941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GB" sz="2400" dirty="0" err="1" smtClean="0">
                <a:solidFill>
                  <a:srgbClr val="FFFFFF"/>
                </a:solidFill>
              </a:rPr>
              <a:t>Revisão</a:t>
            </a:r>
            <a:r>
              <a:rPr lang="en-GB" sz="2400" dirty="0" smtClean="0">
                <a:solidFill>
                  <a:srgbClr val="FFFFFF"/>
                </a:solidFill>
              </a:rPr>
              <a:t>: </a:t>
            </a:r>
            <a:r>
              <a:rPr lang="en-GB" sz="2400" dirty="0" err="1" smtClean="0">
                <a:solidFill>
                  <a:srgbClr val="FFFFFF"/>
                </a:solidFill>
              </a:rPr>
              <a:t>forças</a:t>
            </a:r>
            <a:r>
              <a:rPr lang="en-GB" sz="2400" dirty="0" smtClean="0">
                <a:solidFill>
                  <a:srgbClr val="FFFFFF"/>
                </a:solidFill>
              </a:rPr>
              <a:t> e </a:t>
            </a:r>
            <a:r>
              <a:rPr lang="en-GB" sz="2400" dirty="0" err="1" smtClean="0">
                <a:solidFill>
                  <a:srgbClr val="FFFFFF"/>
                </a:solidFill>
              </a:rPr>
              <a:t>partículas</a:t>
            </a:r>
            <a:endParaRPr lang="en-GB" sz="2400" dirty="0" smtClean="0">
              <a:solidFill>
                <a:srgbClr val="FFFFFF"/>
              </a:solidFill>
            </a:endParaRPr>
          </a:p>
          <a:p>
            <a:pPr marL="457200" indent="-457200"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O </a:t>
            </a:r>
            <a:r>
              <a:rPr lang="en-GB" sz="2400" dirty="0" err="1" smtClean="0">
                <a:solidFill>
                  <a:srgbClr val="FFFFFF"/>
                </a:solidFill>
              </a:rPr>
              <a:t>bosão</a:t>
            </a:r>
            <a:r>
              <a:rPr lang="en-GB" sz="2400" dirty="0" smtClean="0">
                <a:solidFill>
                  <a:srgbClr val="FFFFFF"/>
                </a:solidFill>
              </a:rPr>
              <a:t> de Higgs: o </a:t>
            </a:r>
            <a:r>
              <a:rPr lang="en-GB" sz="2400" dirty="0" err="1" smtClean="0">
                <a:solidFill>
                  <a:srgbClr val="FFFFFF"/>
                </a:solidFill>
              </a:rPr>
              <a:t>que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dirty="0" err="1" smtClean="0">
                <a:solidFill>
                  <a:srgbClr val="FFFFFF"/>
                </a:solidFill>
              </a:rPr>
              <a:t>é</a:t>
            </a:r>
            <a:r>
              <a:rPr lang="en-GB" sz="2400" dirty="0" smtClean="0">
                <a:solidFill>
                  <a:srgbClr val="FFFFFF"/>
                </a:solidFill>
              </a:rPr>
              <a:t> e </a:t>
            </a:r>
            <a:r>
              <a:rPr lang="en-GB" sz="2400" dirty="0" err="1" smtClean="0">
                <a:solidFill>
                  <a:srgbClr val="FFFFFF"/>
                </a:solidFill>
              </a:rPr>
              <a:t>para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dirty="0" err="1" smtClean="0">
                <a:solidFill>
                  <a:srgbClr val="FFFFFF"/>
                </a:solidFill>
              </a:rPr>
              <a:t>que</a:t>
            </a:r>
            <a:r>
              <a:rPr lang="en-GB" sz="2400" dirty="0" smtClean="0">
                <a:solidFill>
                  <a:srgbClr val="FFFFFF"/>
                </a:solidFill>
              </a:rPr>
              <a:t> serve</a:t>
            </a:r>
          </a:p>
          <a:p>
            <a:pPr marL="457200" indent="-457200"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E agora? </a:t>
            </a:r>
            <a:r>
              <a:rPr lang="en-GB" sz="2400" dirty="0" err="1" smtClean="0">
                <a:solidFill>
                  <a:srgbClr val="FFFFFF"/>
                </a:solidFill>
              </a:rPr>
              <a:t>Perguntas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dirty="0" err="1" smtClean="0">
                <a:solidFill>
                  <a:srgbClr val="FFFFFF"/>
                </a:solidFill>
              </a:rPr>
              <a:t>em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dirty="0" err="1" smtClean="0">
                <a:solidFill>
                  <a:srgbClr val="FFFFFF"/>
                </a:solidFill>
              </a:rPr>
              <a:t>aberto</a:t>
            </a:r>
            <a:r>
              <a:rPr lang="en-GB" sz="2400" dirty="0" smtClean="0">
                <a:solidFill>
                  <a:srgbClr val="FFFFFF"/>
                </a:solidFill>
              </a:rPr>
              <a:t>:</a:t>
            </a:r>
          </a:p>
          <a:p>
            <a:pPr marL="914400" lvl="1" indent="-457200">
              <a:buFont typeface="Arial"/>
              <a:buChar char="•"/>
            </a:pPr>
            <a:r>
              <a:rPr lang="en-GB" sz="2400" dirty="0" err="1" smtClean="0">
                <a:solidFill>
                  <a:srgbClr val="FFFFFF"/>
                </a:solidFill>
              </a:rPr>
              <a:t>Ou</a:t>
            </a:r>
            <a:r>
              <a:rPr lang="en-GB" sz="2400" dirty="0" smtClean="0">
                <a:solidFill>
                  <a:srgbClr val="FFFFFF"/>
                </a:solidFill>
              </a:rPr>
              <a:t> “</a:t>
            </a:r>
            <a:r>
              <a:rPr lang="en-GB" sz="2400" dirty="0" err="1" smtClean="0">
                <a:solidFill>
                  <a:srgbClr val="FFFFFF"/>
                </a:solidFill>
              </a:rPr>
              <a:t>Há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dirty="0" err="1" smtClean="0">
                <a:solidFill>
                  <a:srgbClr val="FFFFFF"/>
                </a:solidFill>
              </a:rPr>
              <a:t>mais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dirty="0" err="1" smtClean="0">
                <a:solidFill>
                  <a:srgbClr val="FFFFFF"/>
                </a:solidFill>
              </a:rPr>
              <a:t>coisas</a:t>
            </a:r>
            <a:r>
              <a:rPr lang="en-GB" sz="2400" dirty="0" smtClean="0">
                <a:solidFill>
                  <a:srgbClr val="FFFFFF"/>
                </a:solidFill>
              </a:rPr>
              <a:t> no </a:t>
            </a:r>
            <a:r>
              <a:rPr lang="en-GB" sz="2400" dirty="0" err="1" smtClean="0">
                <a:solidFill>
                  <a:srgbClr val="FFFFFF"/>
                </a:solidFill>
              </a:rPr>
              <a:t>céu</a:t>
            </a:r>
            <a:r>
              <a:rPr lang="en-GB" sz="2400" dirty="0" smtClean="0">
                <a:solidFill>
                  <a:srgbClr val="FFFFFF"/>
                </a:solidFill>
              </a:rPr>
              <a:t> e </a:t>
            </a:r>
            <a:r>
              <a:rPr lang="en-GB" sz="2400" dirty="0" err="1" smtClean="0">
                <a:solidFill>
                  <a:srgbClr val="FFFFFF"/>
                </a:solidFill>
              </a:rPr>
              <a:t>na</a:t>
            </a:r>
            <a:r>
              <a:rPr lang="en-GB" sz="2400" dirty="0" smtClean="0">
                <a:solidFill>
                  <a:srgbClr val="FFFFFF"/>
                </a:solidFill>
              </a:rPr>
              <a:t> terra do </a:t>
            </a:r>
            <a:r>
              <a:rPr lang="en-GB" sz="2400" dirty="0" err="1" smtClean="0">
                <a:solidFill>
                  <a:srgbClr val="FFFFFF"/>
                </a:solidFill>
              </a:rPr>
              <a:t>que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dirty="0" err="1" smtClean="0">
                <a:solidFill>
                  <a:srgbClr val="FFFFFF"/>
                </a:solidFill>
              </a:rPr>
              <a:t>explica</a:t>
            </a:r>
            <a:r>
              <a:rPr lang="en-GB" sz="2400" dirty="0" smtClean="0">
                <a:solidFill>
                  <a:srgbClr val="FFFFFF"/>
                </a:solidFill>
              </a:rPr>
              <a:t> a </a:t>
            </a:r>
            <a:r>
              <a:rPr lang="en-GB" sz="2400" dirty="0" err="1" smtClean="0">
                <a:solidFill>
                  <a:srgbClr val="FFFFFF"/>
                </a:solidFill>
              </a:rPr>
              <a:t>nossa</a:t>
            </a:r>
            <a:r>
              <a:rPr lang="en-GB" sz="2400" dirty="0" smtClean="0">
                <a:solidFill>
                  <a:srgbClr val="FFFFFF"/>
                </a:solidFill>
              </a:rPr>
              <a:t> </a:t>
            </a:r>
            <a:r>
              <a:rPr lang="en-GB" sz="2400" dirty="0" err="1" smtClean="0">
                <a:solidFill>
                  <a:srgbClr val="FFFFFF"/>
                </a:solidFill>
              </a:rPr>
              <a:t>filosofia</a:t>
            </a:r>
            <a:r>
              <a:rPr lang="en-GB" sz="2400" dirty="0" smtClean="0">
                <a:solidFill>
                  <a:srgbClr val="FFFFFF"/>
                </a:solidFill>
              </a:rPr>
              <a:t>”</a:t>
            </a:r>
            <a:endParaRPr lang="en-GB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55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4139" y="-7481"/>
            <a:ext cx="10984771" cy="686548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35234"/>
            <a:ext cx="8229600" cy="1143000"/>
          </a:xfrm>
          <a:solidFill>
            <a:srgbClr val="7F7F7F">
              <a:alpha val="70000"/>
            </a:srgbClr>
          </a:solidFill>
        </p:spPr>
        <p:txBody>
          <a:bodyPr/>
          <a:lstStyle/>
          <a:p>
            <a:r>
              <a:rPr lang="en-GB" b="1" dirty="0" smtClean="0">
                <a:solidFill>
                  <a:srgbClr val="FFFFFF"/>
                </a:solidFill>
              </a:rPr>
              <a:t>E </a:t>
            </a:r>
            <a:r>
              <a:rPr lang="en-GB" b="1" dirty="0" err="1" smtClean="0">
                <a:solidFill>
                  <a:srgbClr val="FFFFFF"/>
                </a:solidFill>
              </a:rPr>
              <a:t>depois</a:t>
            </a:r>
            <a:r>
              <a:rPr lang="en-GB" b="1" dirty="0" smtClean="0">
                <a:solidFill>
                  <a:srgbClr val="FFFFFF"/>
                </a:solidFill>
              </a:rPr>
              <a:t> da </a:t>
            </a:r>
            <a:r>
              <a:rPr lang="en-GB" b="1" dirty="0" err="1" smtClean="0">
                <a:solidFill>
                  <a:srgbClr val="FFFFFF"/>
                </a:solidFill>
              </a:rPr>
              <a:t>descoberta</a:t>
            </a:r>
            <a:r>
              <a:rPr lang="en-GB" b="1" dirty="0" smtClean="0">
                <a:solidFill>
                  <a:srgbClr val="FFFFFF"/>
                </a:solidFill>
              </a:rPr>
              <a:t>?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31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/>
          <p:cNvPicPr/>
          <p:nvPr/>
        </p:nvPicPr>
        <p:blipFill>
          <a:blip r:embed="rId2"/>
          <a:stretch>
            <a:fillRect/>
          </a:stretch>
        </p:blipFill>
        <p:spPr>
          <a:xfrm>
            <a:off x="1244638" y="307160"/>
            <a:ext cx="7022086" cy="641431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4" y="434336"/>
            <a:ext cx="8732064" cy="332272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 </a:t>
            </a:r>
            <a:r>
              <a:rPr lang="en-US" dirty="0" err="1" smtClean="0">
                <a:solidFill>
                  <a:srgbClr val="FFFFFF"/>
                </a:solidFill>
              </a:rPr>
              <a:t>Modelo</a:t>
            </a:r>
            <a:r>
              <a:rPr lang="en-US" dirty="0" smtClean="0">
                <a:solidFill>
                  <a:srgbClr val="FFFFFF"/>
                </a:solidFill>
              </a:rPr>
              <a:t> Standard NÃO </a:t>
            </a:r>
            <a:r>
              <a:rPr lang="en-US" dirty="0" err="1" smtClean="0">
                <a:solidFill>
                  <a:srgbClr val="FFFFFF"/>
                </a:solidFill>
              </a:rPr>
              <a:t>pode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ser</a:t>
            </a:r>
            <a:r>
              <a:rPr lang="en-US" dirty="0" smtClean="0">
                <a:solidFill>
                  <a:srgbClr val="FFFFFF"/>
                </a:solidFill>
              </a:rPr>
              <a:t> o puzzle </a:t>
            </a:r>
            <a:r>
              <a:rPr lang="en-US" dirty="0" err="1" smtClean="0">
                <a:solidFill>
                  <a:srgbClr val="FFFFFF"/>
                </a:solidFill>
              </a:rPr>
              <a:t>completo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Há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uma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dinâmica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subjacente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mecanismo</a:t>
            </a:r>
            <a:r>
              <a:rPr lang="en-US" dirty="0" smtClean="0">
                <a:solidFill>
                  <a:srgbClr val="FFFFFF"/>
                </a:solidFill>
              </a:rPr>
              <a:t> de Higgs?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Porque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é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que</a:t>
            </a:r>
            <a:r>
              <a:rPr lang="en-US" dirty="0" smtClean="0">
                <a:solidFill>
                  <a:srgbClr val="FFFFFF"/>
                </a:solidFill>
              </a:rPr>
              <a:t> a </a:t>
            </a:r>
            <a:r>
              <a:rPr lang="en-US" dirty="0" err="1" smtClean="0">
                <a:solidFill>
                  <a:srgbClr val="FFFFFF"/>
                </a:solidFill>
              </a:rPr>
              <a:t>força</a:t>
            </a:r>
            <a:r>
              <a:rPr lang="en-US" dirty="0" smtClean="0">
                <a:solidFill>
                  <a:srgbClr val="FFFFFF"/>
                </a:solidFill>
              </a:rPr>
              <a:t> das </a:t>
            </a:r>
            <a:r>
              <a:rPr lang="en-US" dirty="0" err="1" smtClean="0">
                <a:solidFill>
                  <a:srgbClr val="FFFFFF"/>
                </a:solidFill>
              </a:rPr>
              <a:t>interacções</a:t>
            </a:r>
            <a:r>
              <a:rPr lang="en-US" dirty="0" smtClean="0">
                <a:solidFill>
                  <a:srgbClr val="FFFFFF"/>
                </a:solidFill>
              </a:rPr>
              <a:t> e as </a:t>
            </a:r>
            <a:r>
              <a:rPr lang="en-US" dirty="0" err="1" smtClean="0">
                <a:solidFill>
                  <a:srgbClr val="FFFFFF"/>
                </a:solidFill>
              </a:rPr>
              <a:t>massas</a:t>
            </a:r>
            <a:r>
              <a:rPr lang="en-US" dirty="0" smtClean="0">
                <a:solidFill>
                  <a:srgbClr val="FFFFFF"/>
                </a:solidFill>
              </a:rPr>
              <a:t> das </a:t>
            </a:r>
            <a:r>
              <a:rPr lang="en-US" dirty="0" err="1" smtClean="0">
                <a:solidFill>
                  <a:srgbClr val="FFFFFF"/>
                </a:solidFill>
              </a:rPr>
              <a:t>partículas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são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tão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diferentes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E </a:t>
            </a:r>
            <a:r>
              <a:rPr lang="en-US" dirty="0" err="1" smtClean="0">
                <a:solidFill>
                  <a:srgbClr val="FFFFFF"/>
                </a:solidFill>
              </a:rPr>
              <a:t>porque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é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que</a:t>
            </a:r>
            <a:r>
              <a:rPr lang="en-US" dirty="0" smtClean="0">
                <a:solidFill>
                  <a:srgbClr val="FFFFFF"/>
                </a:solidFill>
              </a:rPr>
              <a:t> a </a:t>
            </a:r>
            <a:r>
              <a:rPr lang="en-US" dirty="0" err="1" smtClean="0">
                <a:solidFill>
                  <a:srgbClr val="FFFFFF"/>
                </a:solidFill>
              </a:rPr>
              <a:t>expansão</a:t>
            </a:r>
            <a:r>
              <a:rPr lang="en-US" dirty="0" smtClean="0">
                <a:solidFill>
                  <a:srgbClr val="FFFFFF"/>
                </a:solidFill>
              </a:rPr>
              <a:t> do </a:t>
            </a:r>
            <a:r>
              <a:rPr lang="en-US" dirty="0" err="1" smtClean="0">
                <a:solidFill>
                  <a:srgbClr val="FFFFFF"/>
                </a:solidFill>
              </a:rPr>
              <a:t>universo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é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acelerada</a:t>
            </a:r>
            <a:r>
              <a:rPr lang="en-US" dirty="0" smtClean="0">
                <a:solidFill>
                  <a:srgbClr val="FFFFFF"/>
                </a:solidFill>
              </a:rPr>
              <a:t>? </a:t>
            </a:r>
            <a:r>
              <a:rPr lang="en-US" dirty="0" err="1" smtClean="0">
                <a:solidFill>
                  <a:srgbClr val="FFFFFF"/>
                </a:solidFill>
              </a:rPr>
              <a:t>Energia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escura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</a:p>
          <a:p>
            <a:r>
              <a:rPr lang="en-US" dirty="0" err="1" smtClean="0">
                <a:solidFill>
                  <a:srgbClr val="FFFFFF"/>
                </a:solidFill>
              </a:rPr>
              <a:t>União</a:t>
            </a:r>
            <a:r>
              <a:rPr lang="en-US" dirty="0" smtClean="0">
                <a:solidFill>
                  <a:srgbClr val="FFFFFF"/>
                </a:solidFill>
              </a:rPr>
              <a:t> das </a:t>
            </a:r>
            <a:r>
              <a:rPr lang="en-US" dirty="0" err="1" smtClean="0">
                <a:solidFill>
                  <a:srgbClr val="FFFFFF"/>
                </a:solidFill>
              </a:rPr>
              <a:t>forças</a:t>
            </a:r>
            <a:r>
              <a:rPr lang="en-US" dirty="0" smtClean="0">
                <a:solidFill>
                  <a:srgbClr val="FFFFFF"/>
                </a:solidFill>
              </a:rPr>
              <a:t> a </a:t>
            </a:r>
            <a:r>
              <a:rPr lang="en-US" dirty="0" err="1" smtClean="0">
                <a:solidFill>
                  <a:srgbClr val="FFFFFF"/>
                </a:solidFill>
              </a:rPr>
              <a:t>alta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energia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Para </a:t>
            </a:r>
            <a:r>
              <a:rPr lang="en-US" dirty="0" err="1" smtClean="0">
                <a:solidFill>
                  <a:srgbClr val="FFFFFF"/>
                </a:solidFill>
              </a:rPr>
              <a:t>onde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foi</a:t>
            </a:r>
            <a:r>
              <a:rPr lang="en-US" dirty="0" smtClean="0">
                <a:solidFill>
                  <a:srgbClr val="FFFFFF"/>
                </a:solidFill>
              </a:rPr>
              <a:t> a </a:t>
            </a:r>
            <a:r>
              <a:rPr lang="en-US" dirty="0" err="1" smtClean="0">
                <a:solidFill>
                  <a:srgbClr val="FFFFFF"/>
                </a:solidFill>
              </a:rPr>
              <a:t>antimatéria</a:t>
            </a:r>
            <a:r>
              <a:rPr lang="en-US" dirty="0" smtClean="0">
                <a:solidFill>
                  <a:srgbClr val="FFFFFF"/>
                </a:solidFill>
              </a:rPr>
              <a:t>?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O </a:t>
            </a:r>
            <a:r>
              <a:rPr lang="en-US" dirty="0" err="1" smtClean="0">
                <a:solidFill>
                  <a:srgbClr val="FFFFFF"/>
                </a:solidFill>
              </a:rPr>
              <a:t>que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é</a:t>
            </a:r>
            <a:r>
              <a:rPr lang="en-US" dirty="0" smtClean="0">
                <a:solidFill>
                  <a:srgbClr val="FFFFFF"/>
                </a:solidFill>
              </a:rPr>
              <a:t> a </a:t>
            </a:r>
            <a:r>
              <a:rPr lang="en-US" dirty="0" err="1" smtClean="0">
                <a:solidFill>
                  <a:srgbClr val="FFFFFF"/>
                </a:solidFill>
              </a:rPr>
              <a:t>matéria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escura</a:t>
            </a:r>
            <a:r>
              <a:rPr lang="en-US" b="1" dirty="0" smtClean="0"/>
              <a:t>?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21</a:t>
            </a:fld>
            <a:endParaRPr lang="en-US"/>
          </a:p>
        </p:txBody>
      </p:sp>
      <p:pic>
        <p:nvPicPr>
          <p:cNvPr id="26" name="Picture 25"/>
          <p:cNvPicPr/>
          <p:nvPr/>
        </p:nvPicPr>
        <p:blipFill>
          <a:blip r:embed="rId2"/>
          <a:stretch>
            <a:fillRect/>
          </a:stretch>
        </p:blipFill>
        <p:spPr>
          <a:xfrm>
            <a:off x="567251" y="3757060"/>
            <a:ext cx="3655705" cy="2599289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961030" y="3295396"/>
            <a:ext cx="1867460" cy="3060954"/>
            <a:chOff x="6553200" y="3185066"/>
            <a:chExt cx="1867460" cy="306095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53200" y="3955996"/>
              <a:ext cx="1867460" cy="2290024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101821" y="3494331"/>
              <a:ext cx="57906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543752" y="3646731"/>
              <a:ext cx="57906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391352" y="3185066"/>
              <a:ext cx="57906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7833283" y="3494331"/>
              <a:ext cx="579062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5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pic>
        <p:nvPicPr>
          <p:cNvPr id="25" name="Picture 24" descr="sv_pusselbi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586" y="3757061"/>
            <a:ext cx="3462464" cy="266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2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2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0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7026"/>
          </a:xfrm>
        </p:spPr>
        <p:txBody>
          <a:bodyPr/>
          <a:lstStyle/>
          <a:p>
            <a:r>
              <a:rPr lang="en-US" dirty="0" err="1" smtClean="0">
                <a:solidFill>
                  <a:srgbClr val="FFFFFF"/>
                </a:solidFill>
              </a:rPr>
              <a:t>Matéria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E</a:t>
            </a:r>
            <a:r>
              <a:rPr lang="en-US" dirty="0" err="1" smtClean="0">
                <a:solidFill>
                  <a:srgbClr val="FFFFFF"/>
                </a:solidFill>
              </a:rPr>
              <a:t>scura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4" y="1121268"/>
            <a:ext cx="5894066" cy="270360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</a:t>
            </a:r>
            <a:r>
              <a:rPr lang="en-US" dirty="0" err="1" smtClean="0">
                <a:solidFill>
                  <a:schemeClr val="bg1"/>
                </a:solidFill>
              </a:rPr>
              <a:t>sua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existência</a:t>
            </a:r>
            <a:r>
              <a:rPr lang="en-US" dirty="0" smtClean="0">
                <a:solidFill>
                  <a:schemeClr val="bg1"/>
                </a:solidFill>
              </a:rPr>
              <a:t> no </a:t>
            </a:r>
            <a:r>
              <a:rPr lang="en-US" dirty="0" err="1" smtClean="0">
                <a:solidFill>
                  <a:schemeClr val="bg1"/>
                </a:solidFill>
              </a:rPr>
              <a:t>Universo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é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clara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R</a:t>
            </a:r>
            <a:r>
              <a:rPr lang="en-US" dirty="0" err="1" smtClean="0">
                <a:solidFill>
                  <a:schemeClr val="bg1"/>
                </a:solidFill>
              </a:rPr>
              <a:t>otação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galáxias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Espectro</a:t>
            </a:r>
            <a:r>
              <a:rPr lang="en-US" dirty="0" smtClean="0">
                <a:solidFill>
                  <a:schemeClr val="bg1"/>
                </a:solidFill>
              </a:rPr>
              <a:t> da </a:t>
            </a:r>
            <a:r>
              <a:rPr lang="en-US" dirty="0" err="1" smtClean="0">
                <a:solidFill>
                  <a:schemeClr val="bg1"/>
                </a:solidFill>
              </a:rPr>
              <a:t>radiação</a:t>
            </a:r>
            <a:r>
              <a:rPr lang="en-US" dirty="0" smtClean="0">
                <a:solidFill>
                  <a:schemeClr val="bg1"/>
                </a:solidFill>
              </a:rPr>
              <a:t> de </a:t>
            </a:r>
            <a:r>
              <a:rPr lang="en-US" dirty="0" err="1" smtClean="0">
                <a:solidFill>
                  <a:schemeClr val="bg1"/>
                </a:solidFill>
              </a:rPr>
              <a:t>fundo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err="1" smtClean="0">
                <a:solidFill>
                  <a:schemeClr val="bg1"/>
                </a:solidFill>
              </a:rPr>
              <a:t>Microlensing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Mas </a:t>
            </a:r>
            <a:r>
              <a:rPr lang="en-US" b="1" dirty="0" err="1" smtClean="0">
                <a:solidFill>
                  <a:schemeClr val="bg1"/>
                </a:solidFill>
              </a:rPr>
              <a:t>não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sabemos</a:t>
            </a:r>
            <a:r>
              <a:rPr lang="en-US" b="1" dirty="0" smtClean="0">
                <a:solidFill>
                  <a:schemeClr val="bg1"/>
                </a:solidFill>
              </a:rPr>
              <a:t> o </a:t>
            </a:r>
            <a:r>
              <a:rPr lang="en-US" b="1" dirty="0" err="1" smtClean="0">
                <a:solidFill>
                  <a:schemeClr val="bg1"/>
                </a:solidFill>
              </a:rPr>
              <a:t>que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é</a:t>
            </a:r>
            <a:r>
              <a:rPr lang="en-US" dirty="0" smtClean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22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748202" y="4308491"/>
            <a:ext cx="4347380" cy="2047858"/>
            <a:chOff x="8951591" y="313048"/>
            <a:chExt cx="4073959" cy="190040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51591" y="651601"/>
              <a:ext cx="3794166" cy="156185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1023064" y="313048"/>
              <a:ext cx="20024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DAMA 0804.2741</a:t>
              </a:r>
              <a:endParaRPr lang="en-US" sz="1600" dirty="0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1" y="1025375"/>
            <a:ext cx="2667000" cy="3173730"/>
          </a:xfrm>
          <a:prstGeom prst="rect">
            <a:avLst/>
          </a:prstGeom>
        </p:spPr>
      </p:pic>
      <p:pic>
        <p:nvPicPr>
          <p:cNvPr id="17" name="Picture 16"/>
          <p:cNvPicPr/>
          <p:nvPr/>
        </p:nvPicPr>
        <p:blipFill>
          <a:blip r:embed="rId4"/>
          <a:stretch>
            <a:fillRect/>
          </a:stretch>
        </p:blipFill>
        <p:spPr>
          <a:xfrm>
            <a:off x="329200" y="3649482"/>
            <a:ext cx="4226411" cy="2852803"/>
          </a:xfrm>
          <a:prstGeom prst="rect">
            <a:avLst/>
          </a:prstGeom>
        </p:spPr>
      </p:pic>
      <p:pic>
        <p:nvPicPr>
          <p:cNvPr id="8" name="Picture 7" descr="ngc3198_rc_big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045" y="1141664"/>
            <a:ext cx="3507090" cy="280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04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560" y="1916756"/>
            <a:ext cx="5733791" cy="373051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424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 </a:t>
            </a:r>
            <a:r>
              <a:rPr lang="en-US" dirty="0" err="1" smtClean="0">
                <a:solidFill>
                  <a:srgbClr val="FFFFFF"/>
                </a:solidFill>
              </a:rPr>
              <a:t>Modelo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Padrão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911210" y="4098575"/>
            <a:ext cx="5104621" cy="2643027"/>
            <a:chOff x="3819404" y="4129173"/>
            <a:chExt cx="5104621" cy="264302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69961" y="4129173"/>
              <a:ext cx="1718890" cy="241247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9404" y="5015927"/>
              <a:ext cx="2641012" cy="1756273"/>
            </a:xfrm>
            <a:prstGeom prst="rect">
              <a:avLst/>
            </a:prstGeom>
          </p:spPr>
        </p:pic>
        <p:sp>
          <p:nvSpPr>
            <p:cNvPr id="7" name="Cloud Callout 6"/>
            <p:cNvSpPr/>
            <p:nvPr/>
          </p:nvSpPr>
          <p:spPr>
            <a:xfrm>
              <a:off x="7571839" y="4140463"/>
              <a:ext cx="1352186" cy="746752"/>
            </a:xfrm>
            <a:prstGeom prst="cloudCallout">
              <a:avLst>
                <a:gd name="adj1" fmla="val -63242"/>
                <a:gd name="adj2" fmla="val 55828"/>
              </a:avLst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  <a:latin typeface="Chalkduster"/>
                  <a:cs typeface="Chalkduster"/>
                </a:rPr>
                <a:t>Eh! Eh!</a:t>
              </a:r>
              <a:endParaRPr lang="en-US" sz="1400" dirty="0">
                <a:solidFill>
                  <a:schemeClr val="tx1"/>
                </a:solidFill>
                <a:latin typeface="Chalkduster"/>
                <a:cs typeface="Chalkduster"/>
              </a:endParaRPr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45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0042E-6 -4.27976E-6 L -0.12353 -0.0958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76" y="-47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95663" y="0"/>
            <a:ext cx="5748337" cy="15430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179388" y="188913"/>
            <a:ext cx="3343275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buClrTx/>
              <a:buFontTx/>
              <a:buNone/>
              <a:defRPr/>
            </a:pPr>
            <a:r>
              <a:rPr lang="pt-PT" sz="2000" b="1" dirty="0" smtClean="0">
                <a:solidFill>
                  <a:srgbClr val="FFFFFF"/>
                </a:solidFill>
                <a:latin typeface="Arial"/>
                <a:cs typeface="Arial"/>
              </a:rPr>
              <a:t>As últimas novidades:</a:t>
            </a:r>
          </a:p>
          <a:p>
            <a:pPr eaLnBrk="1">
              <a:buClrTx/>
              <a:buFontTx/>
              <a:buNone/>
              <a:defRPr/>
            </a:pPr>
            <a:r>
              <a:rPr lang="pt-PT" sz="2000" b="1" dirty="0" smtClean="0">
                <a:solidFill>
                  <a:srgbClr val="FFFFFF"/>
                </a:solidFill>
                <a:latin typeface="Arial"/>
                <a:cs typeface="Arial"/>
              </a:rPr>
              <a:t>Um novo </a:t>
            </a:r>
            <a:r>
              <a:rPr lang="pt-PT" sz="2000" b="1" dirty="0" err="1" smtClean="0">
                <a:solidFill>
                  <a:srgbClr val="FFFFFF"/>
                </a:solidFill>
                <a:latin typeface="Arial"/>
                <a:cs typeface="Arial"/>
              </a:rPr>
              <a:t>Higgs</a:t>
            </a:r>
            <a:r>
              <a:rPr lang="pt-PT" sz="2000" b="1" dirty="0" smtClean="0">
                <a:solidFill>
                  <a:srgbClr val="FFFFFF"/>
                </a:solidFill>
                <a:latin typeface="Arial"/>
                <a:cs typeface="Arial"/>
              </a:rPr>
              <a:t>?!</a:t>
            </a:r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923925"/>
            <a:ext cx="3671888" cy="5942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buClrTx/>
              <a:buFontTx/>
              <a:buNone/>
              <a:defRPr/>
            </a:pPr>
            <a:r>
              <a:rPr lang="pt-PT" sz="1600" dirty="0" smtClean="0">
                <a:solidFill>
                  <a:srgbClr val="FFFFFF"/>
                </a:solidFill>
              </a:rPr>
              <a:t>Em Dezembro de 2015 as experiências ATLAS e CMS do LHC compararam os dados recolhidos durante o ano. </a:t>
            </a:r>
          </a:p>
          <a:p>
            <a:pPr eaLnBrk="1">
              <a:buClrTx/>
              <a:buFontTx/>
              <a:buNone/>
              <a:defRPr/>
            </a:pPr>
            <a:endParaRPr lang="pt-PT" sz="1600" dirty="0" smtClean="0">
              <a:solidFill>
                <a:srgbClr val="FFFFFF"/>
              </a:solidFill>
            </a:endParaRPr>
          </a:p>
          <a:p>
            <a:pPr eaLnBrk="1">
              <a:buClrTx/>
              <a:buFontTx/>
              <a:buNone/>
              <a:defRPr/>
            </a:pPr>
            <a:r>
              <a:rPr lang="pt-PT" sz="1600" dirty="0" smtClean="0">
                <a:solidFill>
                  <a:srgbClr val="FFFFFF"/>
                </a:solidFill>
              </a:rPr>
              <a:t>Tiveram uma pequena surpresa que se poderá revelar muito significativa...</a:t>
            </a:r>
          </a:p>
          <a:p>
            <a:pPr eaLnBrk="1">
              <a:buClrTx/>
              <a:buFontTx/>
              <a:buNone/>
              <a:defRPr/>
            </a:pPr>
            <a:endParaRPr lang="pt-PT" sz="1600" dirty="0" smtClean="0">
              <a:solidFill>
                <a:srgbClr val="FFFFFF"/>
              </a:solidFill>
            </a:endParaRPr>
          </a:p>
          <a:p>
            <a:pPr eaLnBrk="1">
              <a:buClrTx/>
              <a:buFontTx/>
              <a:buNone/>
              <a:defRPr/>
            </a:pPr>
            <a:r>
              <a:rPr lang="pt-PT" sz="1600" dirty="0" smtClean="0">
                <a:solidFill>
                  <a:srgbClr val="FFFFFF"/>
                </a:solidFill>
              </a:rPr>
              <a:t>Há um pequeno excesso de colisões onde são produzidos 2 fotões de muito alta energia. Estes podem ter resultado da desintegração de uma partícula com a massa de cerca de 750 </a:t>
            </a:r>
            <a:r>
              <a:rPr lang="pt-PT" sz="1600" dirty="0" err="1" smtClean="0">
                <a:solidFill>
                  <a:srgbClr val="FFFFFF"/>
                </a:solidFill>
              </a:rPr>
              <a:t>GeV</a:t>
            </a:r>
            <a:r>
              <a:rPr lang="pt-PT" sz="1600" dirty="0" smtClean="0">
                <a:solidFill>
                  <a:srgbClr val="FFFFFF"/>
                </a:solidFill>
              </a:rPr>
              <a:t>.  </a:t>
            </a:r>
          </a:p>
          <a:p>
            <a:pPr eaLnBrk="1">
              <a:buClrTx/>
              <a:buFontTx/>
              <a:buNone/>
              <a:defRPr/>
            </a:pPr>
            <a:endParaRPr lang="pt-PT" sz="1600" dirty="0" smtClean="0">
              <a:solidFill>
                <a:srgbClr val="FFFFFF"/>
              </a:solidFill>
            </a:endParaRPr>
          </a:p>
          <a:p>
            <a:pPr eaLnBrk="1">
              <a:buClrTx/>
              <a:buFontTx/>
              <a:buNone/>
              <a:defRPr/>
            </a:pPr>
            <a:r>
              <a:rPr lang="pt-PT" sz="1600" dirty="0" smtClean="0">
                <a:solidFill>
                  <a:srgbClr val="FFFFFF"/>
                </a:solidFill>
              </a:rPr>
              <a:t>Onde vimos isto antes? A desintegração do </a:t>
            </a:r>
            <a:r>
              <a:rPr lang="pt-PT" sz="1600" dirty="0" err="1" smtClean="0">
                <a:solidFill>
                  <a:srgbClr val="FFFFFF"/>
                </a:solidFill>
              </a:rPr>
              <a:t>Higgs</a:t>
            </a:r>
            <a:r>
              <a:rPr lang="pt-PT" sz="1600" dirty="0" smtClean="0">
                <a:solidFill>
                  <a:srgbClr val="FFFFFF"/>
                </a:solidFill>
              </a:rPr>
              <a:t> (com a massa de 125 </a:t>
            </a:r>
            <a:r>
              <a:rPr lang="pt-PT" sz="1600" dirty="0" err="1" smtClean="0">
                <a:solidFill>
                  <a:srgbClr val="FFFFFF"/>
                </a:solidFill>
              </a:rPr>
              <a:t>GeV</a:t>
            </a:r>
            <a:r>
              <a:rPr lang="pt-PT" sz="1600" dirty="0" smtClean="0">
                <a:solidFill>
                  <a:srgbClr val="FFFFFF"/>
                </a:solidFill>
              </a:rPr>
              <a:t>) resultando em dois fotões foi um dos sinais que levou à descoberta deste bosão. Será que temos um segundo </a:t>
            </a:r>
            <a:r>
              <a:rPr lang="pt-PT" sz="1600" dirty="0" err="1" smtClean="0">
                <a:solidFill>
                  <a:srgbClr val="FFFFFF"/>
                </a:solidFill>
              </a:rPr>
              <a:t>Higgs</a:t>
            </a:r>
            <a:r>
              <a:rPr lang="pt-PT" sz="1600" dirty="0" smtClean="0">
                <a:solidFill>
                  <a:srgbClr val="FFFFFF"/>
                </a:solidFill>
              </a:rPr>
              <a:t>, mais pesado do que aquele que já conhecemos?</a:t>
            </a:r>
          </a:p>
          <a:p>
            <a:pPr eaLnBrk="1">
              <a:buClrTx/>
              <a:buFontTx/>
              <a:buNone/>
              <a:defRPr/>
            </a:pPr>
            <a:endParaRPr lang="pt-PT" sz="1200" dirty="0" smtClean="0">
              <a:solidFill>
                <a:srgbClr val="FFFFFF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30" y="2564904"/>
            <a:ext cx="2662570" cy="2727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-7938"/>
            <a:ext cx="1209675" cy="155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-7938"/>
            <a:ext cx="1235075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-7938"/>
            <a:ext cx="1235075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5" y="-7938"/>
            <a:ext cx="1233488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363" y="-7938"/>
            <a:ext cx="1266825" cy="1550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7177" name="AutoShape 9"/>
          <p:cNvCxnSpPr>
            <a:cxnSpLocks noChangeShapeType="1"/>
            <a:stCxn id="7173" idx="2"/>
            <a:endCxn id="7171" idx="0"/>
          </p:cNvCxnSpPr>
          <p:nvPr/>
        </p:nvCxnSpPr>
        <p:spPr bwMode="auto">
          <a:xfrm>
            <a:off x="5094288" y="1504950"/>
            <a:ext cx="2718427" cy="1059954"/>
          </a:xfrm>
          <a:prstGeom prst="straightConnector1">
            <a:avLst/>
          </a:prstGeom>
          <a:noFill/>
          <a:ln w="936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7178" name="AutoShape 10"/>
          <p:cNvCxnSpPr>
            <a:cxnSpLocks noChangeShapeType="1"/>
            <a:stCxn id="7172" idx="2"/>
            <a:endCxn id="7179" idx="0"/>
          </p:cNvCxnSpPr>
          <p:nvPr/>
        </p:nvCxnSpPr>
        <p:spPr bwMode="auto">
          <a:xfrm>
            <a:off x="4000501" y="1543050"/>
            <a:ext cx="1117115" cy="1021854"/>
          </a:xfrm>
          <a:prstGeom prst="straightConnector1">
            <a:avLst/>
          </a:prstGeom>
          <a:noFill/>
          <a:ln w="9360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564904"/>
            <a:ext cx="2819423" cy="273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3995936" y="5373216"/>
            <a:ext cx="1871662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buClrTx/>
              <a:buFontTx/>
              <a:buNone/>
              <a:defRPr/>
            </a:pPr>
            <a:r>
              <a:rPr lang="en-GB" sz="1600" dirty="0" err="1" smtClean="0">
                <a:solidFill>
                  <a:srgbClr val="FFFFFF"/>
                </a:solidFill>
              </a:rPr>
              <a:t>Sinal</a:t>
            </a:r>
            <a:r>
              <a:rPr lang="en-GB" sz="1600" dirty="0" smtClean="0">
                <a:solidFill>
                  <a:srgbClr val="FFFFFF"/>
                </a:solidFill>
              </a:rPr>
              <a:t> do Higgs a </a:t>
            </a:r>
            <a:r>
              <a:rPr lang="en-GB" sz="1600" dirty="0" err="1" smtClean="0">
                <a:solidFill>
                  <a:srgbClr val="FFFFFF"/>
                </a:solidFill>
              </a:rPr>
              <a:t>desintegrar</a:t>
            </a:r>
            <a:r>
              <a:rPr lang="en-GB" sz="1600" dirty="0" smtClean="0">
                <a:solidFill>
                  <a:srgbClr val="FFFFFF"/>
                </a:solidFill>
              </a:rPr>
              <a:t>-se </a:t>
            </a:r>
            <a:r>
              <a:rPr lang="en-GB" sz="1600" dirty="0" err="1" smtClean="0">
                <a:solidFill>
                  <a:srgbClr val="FFFFFF"/>
                </a:solidFill>
              </a:rPr>
              <a:t>em</a:t>
            </a:r>
            <a:r>
              <a:rPr lang="en-GB" sz="1600" dirty="0" smtClean="0">
                <a:solidFill>
                  <a:srgbClr val="FFFFFF"/>
                </a:solidFill>
              </a:rPr>
              <a:t> </a:t>
            </a:r>
            <a:r>
              <a:rPr lang="en-GB" sz="1600" dirty="0" err="1" smtClean="0">
                <a:solidFill>
                  <a:srgbClr val="FFFFFF"/>
                </a:solidFill>
              </a:rPr>
              <a:t>dois</a:t>
            </a:r>
            <a:r>
              <a:rPr lang="en-GB" sz="1600" dirty="0" smtClean="0">
                <a:solidFill>
                  <a:srgbClr val="FFFFFF"/>
                </a:solidFill>
              </a:rPr>
              <a:t> </a:t>
            </a:r>
            <a:r>
              <a:rPr lang="en-GB" sz="1600" dirty="0" err="1" smtClean="0">
                <a:solidFill>
                  <a:srgbClr val="FFFFFF"/>
                </a:solidFill>
              </a:rPr>
              <a:t>fotões</a:t>
            </a:r>
            <a:endParaRPr lang="en-GB" sz="1600" dirty="0" smtClean="0">
              <a:solidFill>
                <a:srgbClr val="FFFFFF"/>
              </a:solidFill>
            </a:endParaRPr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6660232" y="5373216"/>
            <a:ext cx="2303462" cy="1171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buClrTx/>
              <a:buFontTx/>
              <a:buNone/>
              <a:defRPr/>
            </a:pPr>
            <a:r>
              <a:rPr lang="en-GB" sz="1400" dirty="0" smtClean="0">
                <a:solidFill>
                  <a:srgbClr val="FFFFFF"/>
                </a:solidFill>
              </a:rPr>
              <a:t>O </a:t>
            </a:r>
            <a:r>
              <a:rPr lang="en-GB" sz="1400" dirty="0" err="1" smtClean="0">
                <a:solidFill>
                  <a:srgbClr val="FFFFFF"/>
                </a:solidFill>
              </a:rPr>
              <a:t>possível</a:t>
            </a:r>
            <a:r>
              <a:rPr lang="en-GB" sz="1400" dirty="0" smtClean="0">
                <a:solidFill>
                  <a:srgbClr val="FFFFFF"/>
                </a:solidFill>
              </a:rPr>
              <a:t> </a:t>
            </a:r>
            <a:r>
              <a:rPr lang="en-GB" sz="1400" dirty="0" err="1" smtClean="0">
                <a:solidFill>
                  <a:srgbClr val="FFFFFF"/>
                </a:solidFill>
              </a:rPr>
              <a:t>sinal</a:t>
            </a:r>
            <a:r>
              <a:rPr lang="en-GB" sz="1400" dirty="0" smtClean="0">
                <a:solidFill>
                  <a:srgbClr val="FFFFFF"/>
                </a:solidFill>
              </a:rPr>
              <a:t>, </a:t>
            </a:r>
            <a:r>
              <a:rPr lang="en-GB" sz="1400" dirty="0" err="1" smtClean="0">
                <a:solidFill>
                  <a:srgbClr val="FFFFFF"/>
                </a:solidFill>
              </a:rPr>
              <a:t>ainda</a:t>
            </a:r>
            <a:r>
              <a:rPr lang="en-GB" sz="1400" dirty="0" smtClean="0">
                <a:solidFill>
                  <a:srgbClr val="FFFFFF"/>
                </a:solidFill>
              </a:rPr>
              <a:t> com </a:t>
            </a:r>
            <a:r>
              <a:rPr lang="en-GB" sz="1400" dirty="0" err="1" smtClean="0">
                <a:solidFill>
                  <a:srgbClr val="FFFFFF"/>
                </a:solidFill>
              </a:rPr>
              <a:t>pouca</a:t>
            </a:r>
            <a:r>
              <a:rPr lang="en-GB" sz="1400" dirty="0" smtClean="0">
                <a:solidFill>
                  <a:srgbClr val="FFFFFF"/>
                </a:solidFill>
              </a:rPr>
              <a:t> </a:t>
            </a:r>
            <a:r>
              <a:rPr lang="en-GB" sz="1400" dirty="0" err="1" smtClean="0">
                <a:solidFill>
                  <a:srgbClr val="FFFFFF"/>
                </a:solidFill>
              </a:rPr>
              <a:t>significância</a:t>
            </a:r>
            <a:r>
              <a:rPr lang="en-GB" sz="1400" dirty="0" smtClean="0">
                <a:solidFill>
                  <a:srgbClr val="FFFFFF"/>
                </a:solidFill>
              </a:rPr>
              <a:t> </a:t>
            </a:r>
            <a:r>
              <a:rPr lang="en-GB" sz="1400" dirty="0" err="1" smtClean="0">
                <a:solidFill>
                  <a:srgbClr val="FFFFFF"/>
                </a:solidFill>
              </a:rPr>
              <a:t>estatística</a:t>
            </a:r>
            <a:r>
              <a:rPr lang="en-GB" sz="1400" dirty="0" smtClean="0">
                <a:solidFill>
                  <a:srgbClr val="FFFFFF"/>
                </a:solidFill>
              </a:rPr>
              <a:t>, </a:t>
            </a:r>
            <a:r>
              <a:rPr lang="en-GB" sz="1400" dirty="0" err="1" smtClean="0">
                <a:solidFill>
                  <a:srgbClr val="FFFFFF"/>
                </a:solidFill>
              </a:rPr>
              <a:t>observado</a:t>
            </a:r>
            <a:r>
              <a:rPr lang="en-GB" sz="1400" dirty="0" smtClean="0">
                <a:solidFill>
                  <a:srgbClr val="FFFFFF"/>
                </a:solidFill>
              </a:rPr>
              <a:t> </a:t>
            </a:r>
            <a:r>
              <a:rPr lang="en-GB" sz="1400" dirty="0" err="1" smtClean="0">
                <a:solidFill>
                  <a:srgbClr val="FFFFFF"/>
                </a:solidFill>
              </a:rPr>
              <a:t>pelas</a:t>
            </a:r>
            <a:r>
              <a:rPr lang="en-GB" sz="1400" dirty="0" smtClean="0">
                <a:solidFill>
                  <a:srgbClr val="FFFFFF"/>
                </a:solidFill>
              </a:rPr>
              <a:t> </a:t>
            </a:r>
            <a:r>
              <a:rPr lang="en-GB" sz="1400" dirty="0" err="1" smtClean="0">
                <a:solidFill>
                  <a:srgbClr val="FFFFFF"/>
                </a:solidFill>
              </a:rPr>
              <a:t>experiências</a:t>
            </a:r>
            <a:r>
              <a:rPr lang="en-GB" sz="1400" dirty="0" smtClean="0">
                <a:solidFill>
                  <a:srgbClr val="FFFFFF"/>
                </a:solidFill>
              </a:rPr>
              <a:t> do LHC.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1212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401048" y="917970"/>
            <a:ext cx="3437228" cy="5211172"/>
            <a:chOff x="6553200" y="3185066"/>
            <a:chExt cx="1867460" cy="306095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53200" y="3955996"/>
              <a:ext cx="1867460" cy="2290024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101821" y="3494331"/>
              <a:ext cx="579062" cy="921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7543752" y="3646731"/>
              <a:ext cx="579062" cy="921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391352" y="3185066"/>
              <a:ext cx="579062" cy="921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833283" y="3494331"/>
              <a:ext cx="579062" cy="92199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9600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?</a:t>
              </a:r>
              <a:endParaRPr lang="en-US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</p:grp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err="1" smtClean="0">
                <a:solidFill>
                  <a:srgbClr val="FFFFFF"/>
                </a:solidFill>
              </a:rPr>
              <a:t>Fim</a:t>
            </a:r>
            <a:endParaRPr lang="en-US" sz="7200" dirty="0">
              <a:solidFill>
                <a:srgbClr val="FFFF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2289526"/>
            <a:ext cx="8229600" cy="3467880"/>
          </a:xfrm>
        </p:spPr>
        <p:txBody>
          <a:bodyPr/>
          <a:lstStyle/>
          <a:p>
            <a:endParaRPr lang="en-GB" dirty="0"/>
          </a:p>
          <a:p>
            <a:pPr marL="0" indent="0">
              <a:buNone/>
            </a:pPr>
            <a:r>
              <a:rPr lang="en-GB" sz="6600" dirty="0" err="1" smtClean="0">
                <a:solidFill>
                  <a:srgbClr val="FFFFFF"/>
                </a:solidFill>
              </a:rPr>
              <a:t>Perguntas</a:t>
            </a:r>
            <a:r>
              <a:rPr lang="en-GB" sz="6600" dirty="0" smtClean="0">
                <a:solidFill>
                  <a:srgbClr val="FFFFFF"/>
                </a:solidFill>
              </a:rPr>
              <a:t>??</a:t>
            </a:r>
            <a:endParaRPr lang="en-GB" sz="6600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43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4297"/>
          </a:xfrm>
        </p:spPr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Colaboração</a:t>
            </a:r>
            <a:r>
              <a:rPr lang="en-US" dirty="0" smtClean="0"/>
              <a:t> ATLAS</a:t>
            </a:r>
            <a:endParaRPr lang="en-US" dirty="0"/>
          </a:p>
        </p:txBody>
      </p:sp>
      <p:pic>
        <p:nvPicPr>
          <p:cNvPr id="3" name="Picture 2" descr="1208180_01-A4-at-144-dp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4451"/>
            <a:ext cx="9144000" cy="61035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32604" y="1055665"/>
            <a:ext cx="2054196" cy="16312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3000 </a:t>
            </a:r>
            <a:r>
              <a:rPr lang="en-US" sz="2000" dirty="0" err="1" smtClean="0"/>
              <a:t>cientistas</a:t>
            </a:r>
            <a:endParaRPr lang="en-US" sz="2000" dirty="0" smtClean="0"/>
          </a:p>
          <a:p>
            <a:r>
              <a:rPr lang="en-US" sz="2000" dirty="0" smtClean="0"/>
              <a:t>(1000 </a:t>
            </a:r>
            <a:r>
              <a:rPr lang="en-US" sz="2000" dirty="0" err="1" smtClean="0"/>
              <a:t>estudantes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33 </a:t>
            </a:r>
            <a:r>
              <a:rPr lang="en-US" sz="2000" dirty="0" err="1" smtClean="0"/>
              <a:t>países</a:t>
            </a:r>
            <a:endParaRPr lang="en-US" sz="2000" dirty="0" smtClean="0"/>
          </a:p>
          <a:p>
            <a:r>
              <a:rPr lang="en-US" sz="2000" dirty="0" smtClean="0"/>
              <a:t>177 </a:t>
            </a:r>
            <a:r>
              <a:rPr lang="en-US" sz="2000" dirty="0" err="1" smtClean="0"/>
              <a:t>universidades</a:t>
            </a:r>
            <a:r>
              <a:rPr lang="en-US" sz="2000" dirty="0" smtClean="0"/>
              <a:t> e </a:t>
            </a:r>
            <a:r>
              <a:rPr lang="en-US" sz="2000" dirty="0" err="1" smtClean="0"/>
              <a:t>laboratórios</a:t>
            </a:r>
            <a:endParaRPr lang="en-US" sz="2000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361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94141" y="404664"/>
            <a:ext cx="8928100" cy="407637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>
              <a:buClrTx/>
              <a:buFontTx/>
              <a:buNone/>
              <a:defRPr/>
            </a:pPr>
            <a:r>
              <a:rPr lang="pt-PT" sz="2000" dirty="0" smtClean="0"/>
              <a:t>Muitas extensões do Modelo Padrão contêm partículas que podem explicar a natureza da matéria escura. </a:t>
            </a:r>
          </a:p>
          <a:p>
            <a:pPr eaLnBrk="1">
              <a:buClrTx/>
              <a:buFontTx/>
              <a:buNone/>
              <a:defRPr/>
            </a:pPr>
            <a:r>
              <a:rPr lang="pt-PT" sz="2000" dirty="0" smtClean="0"/>
              <a:t>Por exemplo, nas teorias </a:t>
            </a:r>
            <a:r>
              <a:rPr lang="pt-PT" sz="2000" dirty="0" err="1" smtClean="0"/>
              <a:t>supersimétricas,existe</a:t>
            </a:r>
            <a:r>
              <a:rPr lang="pt-PT" sz="2000" dirty="0" smtClean="0"/>
              <a:t> uma nova partícula simétrica de cada uma das já conhecidas. </a:t>
            </a:r>
          </a:p>
          <a:p>
            <a:pPr eaLnBrk="1">
              <a:buClrTx/>
              <a:buFontTx/>
              <a:buNone/>
              <a:defRPr/>
            </a:pPr>
            <a:r>
              <a:rPr lang="pt-PT" sz="2000" dirty="0" smtClean="0"/>
              <a:t>A mais leve dessas novas partículas, poderia ser a partícula da matéria escura.</a:t>
            </a:r>
          </a:p>
          <a:p>
            <a:pPr eaLnBrk="1">
              <a:buClrTx/>
              <a:buFontTx/>
              <a:buNone/>
              <a:defRPr/>
            </a:pPr>
            <a:endParaRPr lang="pt-PT" sz="2000" dirty="0" smtClean="0"/>
          </a:p>
          <a:p>
            <a:pPr eaLnBrk="1">
              <a:buClrTx/>
              <a:buFontTx/>
              <a:buNone/>
              <a:defRPr/>
            </a:pPr>
            <a:r>
              <a:rPr lang="pt-PT" sz="2000" dirty="0" smtClean="0"/>
              <a:t>Mas nas extensões supersimétricas do Modelo Padrão não pode haver só um bosão de </a:t>
            </a:r>
            <a:r>
              <a:rPr lang="pt-PT" sz="2000" dirty="0" err="1" smtClean="0"/>
              <a:t>Higgs</a:t>
            </a:r>
            <a:r>
              <a:rPr lang="pt-PT" sz="2000" dirty="0" smtClean="0"/>
              <a:t>. </a:t>
            </a:r>
          </a:p>
          <a:p>
            <a:pPr eaLnBrk="1">
              <a:buClrTx/>
              <a:buFontTx/>
              <a:buNone/>
              <a:defRPr/>
            </a:pPr>
            <a:r>
              <a:rPr lang="pt-PT" sz="2000" dirty="0" smtClean="0"/>
              <a:t>No exemplo mais simples deverão existir 5 bosões de </a:t>
            </a:r>
            <a:r>
              <a:rPr lang="pt-PT" sz="2000" dirty="0" err="1" smtClean="0"/>
              <a:t>Higgs</a:t>
            </a:r>
            <a:r>
              <a:rPr lang="pt-PT" sz="2000" dirty="0" smtClean="0"/>
              <a:t>: chamados h, H, A, H</a:t>
            </a:r>
            <a:r>
              <a:rPr lang="pt-PT" sz="2000" baseline="30000" dirty="0" smtClean="0"/>
              <a:t>+</a:t>
            </a:r>
            <a:r>
              <a:rPr lang="pt-PT" sz="2000" dirty="0" smtClean="0"/>
              <a:t> e H</a:t>
            </a:r>
            <a:r>
              <a:rPr lang="pt-PT" sz="2000" baseline="30000" dirty="0" smtClean="0"/>
              <a:t>-</a:t>
            </a:r>
            <a:r>
              <a:rPr lang="pt-PT" sz="2000" dirty="0" smtClean="0"/>
              <a:t>.</a:t>
            </a:r>
          </a:p>
          <a:p>
            <a:pPr eaLnBrk="1">
              <a:buClrTx/>
              <a:buFontTx/>
              <a:buNone/>
              <a:defRPr/>
            </a:pPr>
            <a:endParaRPr lang="pt-PT" sz="2000" dirty="0" smtClean="0"/>
          </a:p>
          <a:p>
            <a:pPr eaLnBrk="1">
              <a:buClrTx/>
              <a:buFontTx/>
              <a:buNone/>
              <a:defRPr/>
            </a:pPr>
            <a:r>
              <a:rPr lang="pt-PT" sz="2000" dirty="0" smtClean="0"/>
              <a:t>E, então, qual deles dá massa a cada uma das outras partículas?</a:t>
            </a:r>
          </a:p>
          <a:p>
            <a:pPr eaLnBrk="1">
              <a:buClrTx/>
              <a:buFontTx/>
              <a:buNone/>
              <a:defRPr/>
            </a:pPr>
            <a:r>
              <a:rPr lang="pt-PT" sz="2000" dirty="0" smtClean="0"/>
              <a:t>E este é o mais leve? Podemos também produzir os outros no LHC?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892675"/>
            <a:ext cx="1209675" cy="148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892675"/>
            <a:ext cx="1235075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4892675"/>
            <a:ext cx="1235075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892675"/>
            <a:ext cx="1233487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892675"/>
            <a:ext cx="1233487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856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/>
              <a:t>Participação Portuguesa</a:t>
            </a:r>
            <a:endParaRPr/>
          </a:p>
        </p:txBody>
      </p:sp>
      <p:pic>
        <p:nvPicPr>
          <p:cNvPr id="157" name="Picture 156"/>
          <p:cNvPicPr/>
          <p:nvPr/>
        </p:nvPicPr>
        <p:blipFill>
          <a:blip r:embed="rId2"/>
          <a:stretch>
            <a:fillRect/>
          </a:stretch>
        </p:blipFill>
        <p:spPr>
          <a:xfrm>
            <a:off x="792000" y="803160"/>
            <a:ext cx="7740000" cy="581184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 descr="Ricardo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70" y="3923953"/>
            <a:ext cx="572499" cy="7633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35360" y="75751"/>
            <a:ext cx="3508640" cy="1586160"/>
          </a:xfrm>
        </p:spPr>
        <p:txBody>
          <a:bodyPr>
            <a:normAutofit fontScale="90000"/>
          </a:bodyPr>
          <a:lstStyle/>
          <a:p>
            <a:r>
              <a:rPr lang="en-GB" dirty="0" err="1" smtClean="0">
                <a:solidFill>
                  <a:srgbClr val="FFFFFF"/>
                </a:solidFill>
              </a:rPr>
              <a:t>Cena</a:t>
            </a:r>
            <a:r>
              <a:rPr lang="en-GB" dirty="0" smtClean="0">
                <a:solidFill>
                  <a:srgbClr val="FFFFFF"/>
                </a:solidFill>
              </a:rPr>
              <a:t> do </a:t>
            </a:r>
            <a:r>
              <a:rPr lang="en-GB" dirty="0" err="1" smtClean="0">
                <a:solidFill>
                  <a:srgbClr val="FFFFFF"/>
                </a:solidFill>
              </a:rPr>
              <a:t>último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episódio</a:t>
            </a:r>
            <a:r>
              <a:rPr lang="en-GB" dirty="0" smtClean="0">
                <a:solidFill>
                  <a:srgbClr val="FFFFFF"/>
                </a:solidFill>
              </a:rPr>
              <a:t>…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04" y="0"/>
            <a:ext cx="521957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04631" y="1860798"/>
            <a:ext cx="323936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 smtClean="0">
                <a:solidFill>
                  <a:srgbClr val="FFFFFF"/>
                </a:solidFill>
              </a:rPr>
              <a:t>Além</a:t>
            </a:r>
            <a:r>
              <a:rPr lang="en-GB" sz="2800" dirty="0" smtClean="0">
                <a:solidFill>
                  <a:srgbClr val="FFFFFF"/>
                </a:solidFill>
              </a:rPr>
              <a:t> disso:</a:t>
            </a:r>
          </a:p>
          <a:p>
            <a:r>
              <a:rPr lang="en-GB" sz="2800" dirty="0" err="1" smtClean="0">
                <a:solidFill>
                  <a:srgbClr val="FFFFFF"/>
                </a:solidFill>
              </a:rPr>
              <a:t>Por</a:t>
            </a:r>
            <a:r>
              <a:rPr lang="en-GB" sz="2800" dirty="0" smtClean="0">
                <a:solidFill>
                  <a:srgbClr val="FFFFFF"/>
                </a:solidFill>
              </a:rPr>
              <a:t> </a:t>
            </a:r>
            <a:r>
              <a:rPr lang="en-GB" sz="2800" dirty="0" err="1" smtClean="0">
                <a:solidFill>
                  <a:srgbClr val="FFFFFF"/>
                </a:solidFill>
              </a:rPr>
              <a:t>cada</a:t>
            </a:r>
            <a:r>
              <a:rPr lang="en-GB" sz="2800" dirty="0" smtClean="0">
                <a:solidFill>
                  <a:srgbClr val="FFFFFF"/>
                </a:solidFill>
              </a:rPr>
              <a:t> </a:t>
            </a:r>
            <a:r>
              <a:rPr lang="en-GB" sz="2800" dirty="0" err="1" smtClean="0">
                <a:solidFill>
                  <a:srgbClr val="FFFFFF"/>
                </a:solidFill>
              </a:rPr>
              <a:t>partícula</a:t>
            </a:r>
            <a:r>
              <a:rPr lang="en-GB" sz="2800" dirty="0" smtClean="0">
                <a:solidFill>
                  <a:srgbClr val="FFFFFF"/>
                </a:solidFill>
              </a:rPr>
              <a:t> fundamental </a:t>
            </a:r>
            <a:r>
              <a:rPr lang="en-GB" sz="2800" dirty="0" err="1" smtClean="0">
                <a:solidFill>
                  <a:srgbClr val="FFFFFF"/>
                </a:solidFill>
              </a:rPr>
              <a:t>existe</a:t>
            </a:r>
            <a:r>
              <a:rPr lang="en-GB" sz="2800" dirty="0" smtClean="0">
                <a:solidFill>
                  <a:srgbClr val="FFFFFF"/>
                </a:solidFill>
              </a:rPr>
              <a:t> </a:t>
            </a:r>
            <a:r>
              <a:rPr lang="en-GB" sz="2800" dirty="0" err="1" smtClean="0">
                <a:solidFill>
                  <a:srgbClr val="FFFFFF"/>
                </a:solidFill>
              </a:rPr>
              <a:t>uma</a:t>
            </a:r>
            <a:r>
              <a:rPr lang="en-GB" sz="2800" dirty="0" smtClean="0">
                <a:solidFill>
                  <a:srgbClr val="FFFFFF"/>
                </a:solidFill>
              </a:rPr>
              <a:t> anti-</a:t>
            </a:r>
            <a:r>
              <a:rPr lang="en-GB" sz="2800" dirty="0" err="1" smtClean="0">
                <a:solidFill>
                  <a:srgbClr val="FFFFFF"/>
                </a:solidFill>
              </a:rPr>
              <a:t>partícula</a:t>
            </a:r>
            <a:endParaRPr lang="en-GB" sz="2800" dirty="0" smtClean="0">
              <a:solidFill>
                <a:srgbClr val="FFFFFF"/>
              </a:solidFill>
            </a:endParaRPr>
          </a:p>
          <a:p>
            <a:r>
              <a:rPr lang="en-GB" sz="2800" dirty="0" smtClean="0">
                <a:solidFill>
                  <a:srgbClr val="FFFFFF"/>
                </a:solidFill>
              </a:rPr>
              <a:t>(</a:t>
            </a:r>
            <a:r>
              <a:rPr lang="en-GB" sz="2800" dirty="0" err="1" smtClean="0">
                <a:solidFill>
                  <a:srgbClr val="FFFFFF"/>
                </a:solidFill>
              </a:rPr>
              <a:t>antimatéria</a:t>
            </a:r>
            <a:r>
              <a:rPr lang="en-GB" sz="2800" dirty="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657" y="4224248"/>
            <a:ext cx="2108308" cy="226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37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872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Forces and expansion of the Universe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064166"/>
            <a:ext cx="8026400" cy="52197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4950457" y="2138063"/>
            <a:ext cx="0" cy="1956652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72481" y="1768731"/>
            <a:ext cx="646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31157" y="934171"/>
            <a:ext cx="999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E=k. T</a:t>
            </a:r>
            <a:endParaRPr lang="en-US" sz="2400" i="1" dirty="0"/>
          </a:p>
        </p:txBody>
      </p:sp>
      <p:sp>
        <p:nvSpPr>
          <p:cNvPr id="11" name="TextBox 10"/>
          <p:cNvSpPr txBox="1"/>
          <p:nvPr/>
        </p:nvSpPr>
        <p:spPr>
          <a:xfrm>
            <a:off x="6347338" y="931980"/>
            <a:ext cx="2337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/>
              <a:t>k=</a:t>
            </a:r>
            <a:r>
              <a:rPr lang="en-US" sz="2000" dirty="0" smtClean="0"/>
              <a:t>8.62 10</a:t>
            </a:r>
            <a:r>
              <a:rPr lang="en-US" sz="2000" baseline="30000" dirty="0" smtClean="0"/>
              <a:t>-5 </a:t>
            </a:r>
            <a:r>
              <a:rPr lang="en-US" sz="2000" dirty="0" err="1" smtClean="0"/>
              <a:t>eV</a:t>
            </a:r>
            <a:r>
              <a:rPr lang="en-US" sz="2000" dirty="0" smtClean="0"/>
              <a:t> K</a:t>
            </a:r>
            <a:r>
              <a:rPr lang="en-US" sz="2000" baseline="30000" dirty="0" smtClean="0"/>
              <a:t>-1</a:t>
            </a:r>
            <a:endParaRPr lang="en-US" sz="2000" i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113B28-9B05-DA42-8F6D-C94F84DCF8E4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63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iverso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104"/>
            <a:ext cx="9144000" cy="638089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99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Detectors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2136633"/>
            <a:ext cx="2667000" cy="359666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Detectors and accelerators which push the boundaries of technology</a:t>
            </a:r>
          </a:p>
          <a:p>
            <a:endParaRPr lang="en-US" dirty="0" smtClean="0"/>
          </a:p>
          <a:p>
            <a:r>
              <a:rPr lang="en-US" dirty="0" smtClean="0"/>
              <a:t>But that would need a much longer talk…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636" y="1600199"/>
            <a:ext cx="558779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725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/>
          <p:cNvPicPr/>
          <p:nvPr/>
        </p:nvPicPr>
        <p:blipFill>
          <a:blip r:embed="rId2"/>
          <a:stretch>
            <a:fillRect/>
          </a:stretch>
        </p:blipFill>
        <p:spPr>
          <a:xfrm>
            <a:off x="108000" y="360"/>
            <a:ext cx="9036000" cy="6857640"/>
          </a:xfrm>
          <a:prstGeom prst="rect">
            <a:avLst/>
          </a:prstGeom>
        </p:spPr>
      </p:pic>
      <p:pic>
        <p:nvPicPr>
          <p:cNvPr id="109" name="Picture 108"/>
          <p:cNvPicPr/>
          <p:nvPr/>
        </p:nvPicPr>
        <p:blipFill>
          <a:blip r:embed="rId3"/>
          <a:stretch>
            <a:fillRect/>
          </a:stretch>
        </p:blipFill>
        <p:spPr>
          <a:xfrm>
            <a:off x="4607280" y="2773800"/>
            <a:ext cx="1080" cy="1371240"/>
          </a:xfrm>
          <a:prstGeom prst="rect">
            <a:avLst/>
          </a:prstGeom>
        </p:spPr>
      </p:pic>
      <p:sp>
        <p:nvSpPr>
          <p:cNvPr id="110" name="Line 1"/>
          <p:cNvSpPr/>
          <p:nvPr/>
        </p:nvSpPr>
        <p:spPr>
          <a:xfrm>
            <a:off x="1980000" y="3780000"/>
            <a:ext cx="0" cy="1260000"/>
          </a:xfrm>
          <a:prstGeom prst="line">
            <a:avLst/>
          </a:prstGeom>
          <a:ln w="36720">
            <a:solidFill>
              <a:srgbClr val="000000"/>
            </a:solidFill>
            <a:custDash>
              <a:ds d="197000" sp="127000"/>
            </a:custDash>
            <a:round/>
            <a:headEnd type="triangle" w="med" len="med"/>
            <a:tailEnd type="triangle" w="med" len="med"/>
          </a:ln>
        </p:spPr>
      </p:sp>
      <p:sp>
        <p:nvSpPr>
          <p:cNvPr id="111" name="TextShape 2"/>
          <p:cNvSpPr txBox="1"/>
          <p:nvPr/>
        </p:nvSpPr>
        <p:spPr>
          <a:xfrm>
            <a:off x="792000" y="3888000"/>
            <a:ext cx="1032480" cy="3902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400">
                <a:latin typeface="Apple Casual"/>
              </a:rPr>
              <a:t>100 m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TLAS_black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334" r="-334"/>
          <a:stretch>
            <a:fillRect/>
          </a:stretch>
        </p:blipFill>
        <p:spPr>
          <a:xfrm>
            <a:off x="-28575" y="1058863"/>
            <a:ext cx="9172575" cy="5043487"/>
          </a:xfrm>
        </p:spPr>
      </p:pic>
      <p:grpSp>
        <p:nvGrpSpPr>
          <p:cNvPr id="2" name="Group 26"/>
          <p:cNvGrpSpPr/>
          <p:nvPr/>
        </p:nvGrpSpPr>
        <p:grpSpPr>
          <a:xfrm>
            <a:off x="125595" y="169333"/>
            <a:ext cx="8933739" cy="6272539"/>
            <a:chOff x="125595" y="169333"/>
            <a:chExt cx="8933739" cy="6272539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5579534" y="5610875"/>
              <a:ext cx="3479800" cy="83099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57150" cmpd="sng">
              <a:noFill/>
              <a:miter lim="800000"/>
              <a:headEnd/>
              <a:tailEnd/>
            </a:ln>
            <a:effectLst>
              <a:outerShdw blurRad="69850" dist="508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</a:rPr>
                <a:t>Inner Tracker:</a:t>
              </a:r>
              <a:r>
                <a:rPr lang="en-US" sz="1600" dirty="0" smtClean="0">
                  <a:solidFill>
                    <a:srgbClr val="FFFFFF"/>
                  </a:solidFill>
                </a:rPr>
                <a:t> |</a:t>
              </a:r>
              <a:r>
                <a:rPr lang="en-US" sz="1600" dirty="0" err="1">
                  <a:solidFill>
                    <a:srgbClr val="FFFFFF"/>
                  </a:solidFill>
                  <a:sym typeface="Symbol" pitchFamily="-110" charset="2"/>
                </a:rPr>
                <a:t></a:t>
              </a:r>
              <a:r>
                <a:rPr lang="en-US" sz="1600" dirty="0">
                  <a:solidFill>
                    <a:srgbClr val="FFFFFF"/>
                  </a:solidFill>
                </a:rPr>
                <a:t>|&lt;2.5, B=</a:t>
              </a:r>
              <a:r>
                <a:rPr lang="en-US" sz="1600" dirty="0" smtClean="0">
                  <a:solidFill>
                    <a:srgbClr val="FFFFFF"/>
                  </a:solidFill>
                </a:rPr>
                <a:t>2T </a:t>
              </a:r>
            </a:p>
            <a:p>
              <a:r>
                <a:rPr lang="en-US" sz="1600" dirty="0">
                  <a:solidFill>
                    <a:srgbClr val="FFFFFF"/>
                  </a:solidFill>
                </a:rPr>
                <a:t>Si</a:t>
              </a:r>
              <a:r>
                <a:rPr lang="en-US" sz="1600" dirty="0" smtClean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p</a:t>
              </a:r>
              <a:r>
                <a:rPr lang="en-US" sz="1600" dirty="0" smtClean="0">
                  <a:solidFill>
                    <a:srgbClr val="FFFFFF"/>
                  </a:solidFill>
                </a:rPr>
                <a:t>ixels/strips and Trans</a:t>
              </a:r>
              <a:r>
                <a:rPr lang="en-US" sz="1600" dirty="0">
                  <a:solidFill>
                    <a:srgbClr val="FFFFFF"/>
                  </a:solidFill>
                </a:rPr>
                <a:t>. Rad. Det</a:t>
              </a:r>
              <a:r>
                <a:rPr lang="en-US" sz="1600" dirty="0" smtClean="0">
                  <a:solidFill>
                    <a:srgbClr val="FFFFFF"/>
                  </a:solidFill>
                </a:rPr>
                <a:t>.</a:t>
              </a:r>
            </a:p>
            <a:p>
              <a:r>
                <a:rPr lang="en-US" sz="1600" dirty="0" err="1" smtClean="0">
                  <a:solidFill>
                    <a:srgbClr val="FFFFFF"/>
                  </a:solidFill>
                  <a:sym typeface="Symbol" pitchFamily="-110" charset="2"/>
                </a:rPr>
                <a:t></a:t>
              </a:r>
              <a:r>
                <a:rPr lang="en-US" sz="1600" dirty="0" err="1">
                  <a:solidFill>
                    <a:srgbClr val="FFFFFF"/>
                  </a:solidFill>
                </a:rPr>
                <a:t>/p</a:t>
              </a:r>
              <a:r>
                <a:rPr lang="en-US" sz="1600" baseline="-25000" dirty="0" err="1">
                  <a:solidFill>
                    <a:srgbClr val="FFFFFF"/>
                  </a:solidFill>
                </a:rPr>
                <a:t>T</a:t>
              </a:r>
              <a:r>
                <a:rPr lang="en-US" sz="1600" dirty="0" smtClean="0">
                  <a:solidFill>
                    <a:srgbClr val="FFFFFF"/>
                  </a:solidFill>
                </a:rPr>
                <a:t> = 0.05% </a:t>
              </a:r>
              <a:r>
                <a:rPr lang="en-US" sz="1600" dirty="0" err="1">
                  <a:solidFill>
                    <a:srgbClr val="FFFFFF"/>
                  </a:solidFill>
                </a:rPr>
                <a:t>p</a:t>
              </a:r>
              <a:r>
                <a:rPr lang="en-US" sz="1600" baseline="-25000" dirty="0" err="1">
                  <a:solidFill>
                    <a:srgbClr val="FFFFFF"/>
                  </a:solidFill>
                </a:rPr>
                <a:t>T</a:t>
              </a:r>
              <a:r>
                <a:rPr lang="en-US" sz="1600" baseline="-25000" dirty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(</a:t>
              </a:r>
              <a:r>
                <a:rPr lang="en-US" sz="1600" dirty="0" err="1">
                  <a:solidFill>
                    <a:srgbClr val="FFFFFF"/>
                  </a:solidFill>
                </a:rPr>
                <a:t>GeV</a:t>
              </a:r>
              <a:r>
                <a:rPr lang="en-US" sz="1600" dirty="0">
                  <a:solidFill>
                    <a:srgbClr val="FFFFFF"/>
                  </a:solidFill>
                </a:rPr>
                <a:t>) </a:t>
              </a:r>
              <a:r>
                <a:rPr lang="en-US" sz="1600" dirty="0" err="1">
                  <a:solidFill>
                    <a:srgbClr val="FFFFFF"/>
                  </a:solidFill>
                  <a:sym typeface="Symbol" pitchFamily="-110" charset="2"/>
                </a:rPr>
                <a:t></a:t>
              </a:r>
              <a:r>
                <a:rPr lang="en-US" sz="1600" dirty="0">
                  <a:solidFill>
                    <a:srgbClr val="FFFFFF"/>
                  </a:solidFill>
                  <a:sym typeface="Symbol" pitchFamily="-110" charset="2"/>
                </a:rPr>
                <a:t> </a:t>
              </a:r>
              <a:r>
                <a:rPr lang="en-US" sz="1600" dirty="0" smtClean="0">
                  <a:solidFill>
                    <a:srgbClr val="FFFFFF"/>
                  </a:solidFill>
                </a:rPr>
                <a:t>1%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4995" y="169333"/>
              <a:ext cx="4332116" cy="831774"/>
            </a:xfrm>
            <a:prstGeom prst="rect">
              <a:avLst/>
            </a:prstGeom>
            <a:solidFill>
              <a:srgbClr val="5896E5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r>
                <a:rPr lang="en-US" sz="1600" b="1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</a:rPr>
                <a:t>Muon</a:t>
              </a:r>
              <a:r>
                <a:rPr lang="en-US" sz="16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</a:rPr>
                <a:t> Spectrometer</a:t>
              </a:r>
              <a:r>
                <a:rPr lang="en-US" sz="16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:</a:t>
              </a:r>
              <a:r>
                <a:rPr lang="en-US" sz="1600" dirty="0" smtClean="0">
                  <a:solidFill>
                    <a:schemeClr val="bg1"/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|</a:t>
              </a:r>
              <a:r>
                <a:rPr lang="en-US" sz="1600" b="1" dirty="0" smtClean="0">
                  <a:solidFill>
                    <a:schemeClr val="bg1"/>
                  </a:solidFill>
                  <a:sym typeface="Symbol" pitchFamily="-110" charset="2"/>
                </a:rPr>
                <a:t>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|&lt;2.7</a:t>
              </a:r>
              <a:endParaRPr lang="en-US" sz="1600" b="1" dirty="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endParaRPr>
            </a:p>
            <a:p>
              <a:pPr eaLnBrk="0" hangingPunct="0"/>
              <a:r>
                <a:rPr 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A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ir-core </a:t>
              </a:r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toroids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and gas-based </a:t>
              </a:r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muon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chambers</a:t>
              </a:r>
              <a:endPara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/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σ/p</a:t>
              </a:r>
              <a:r>
                <a:rPr lang="en-US" sz="1600" baseline="-250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T</a:t>
              </a:r>
              <a:r>
                <a:rPr lang="en-US" sz="1600" baseline="-25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= 2% @ 50GeV</a:t>
              </a:r>
              <a:r>
                <a:rPr lang="en-US" sz="1600" baseline="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 to 10% @ 1TeV (ID+MS)</a:t>
              </a:r>
              <a:endPara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10" idx="2"/>
            </p:cNvCxnSpPr>
            <p:nvPr/>
          </p:nvCxnSpPr>
          <p:spPr>
            <a:xfrm rot="16200000" flipH="1">
              <a:off x="2996456" y="805704"/>
              <a:ext cx="886253" cy="12770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5611989" y="169333"/>
              <a:ext cx="2332568" cy="831773"/>
            </a:xfrm>
            <a:prstGeom prst="rect">
              <a:avLst/>
            </a:prstGeom>
            <a:solidFill>
              <a:srgbClr val="FFB04F"/>
            </a:solidFill>
            <a:ln>
              <a:noFill/>
            </a:ln>
            <a:effectLst>
              <a:outerShdw blurRad="53975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smtClean="0">
                  <a:solidFill>
                    <a:srgbClr val="000000"/>
                  </a:solidFill>
                </a:rPr>
                <a:t>EM calorimeter:</a:t>
              </a:r>
              <a:r>
                <a:rPr lang="en-US" sz="1600" dirty="0" smtClean="0">
                  <a:solidFill>
                    <a:srgbClr val="000000"/>
                  </a:solidFill>
                </a:rPr>
                <a:t> </a:t>
              </a:r>
              <a:r>
                <a:rPr lang="en-US" sz="1600" dirty="0" smtClean="0">
                  <a:solidFill>
                    <a:schemeClr val="tx1"/>
                  </a:solidFill>
                </a:rPr>
                <a:t>|</a:t>
              </a:r>
              <a:r>
                <a:rPr lang="en-US" sz="1600" dirty="0" err="1" smtClean="0">
                  <a:solidFill>
                    <a:schemeClr val="tx1"/>
                  </a:solidFill>
                  <a:sym typeface="Symbol" pitchFamily="-110" charset="2"/>
                </a:rPr>
                <a:t></a:t>
              </a:r>
              <a:r>
                <a:rPr lang="en-US" sz="1600" dirty="0" smtClean="0">
                  <a:solidFill>
                    <a:schemeClr val="tx1"/>
                  </a:solidFill>
                </a:rPr>
                <a:t>|&lt;3.2</a:t>
              </a:r>
              <a:r>
                <a:rPr lang="en-US" sz="1600" dirty="0" smtClean="0">
                  <a:solidFill>
                    <a:srgbClr val="000000"/>
                  </a:solidFill>
                </a:rPr>
                <a:t> </a:t>
              </a:r>
            </a:p>
            <a:p>
              <a:r>
                <a:rPr lang="en-US" sz="1600" dirty="0" err="1" smtClean="0">
                  <a:solidFill>
                    <a:srgbClr val="000000"/>
                  </a:solidFill>
                </a:rPr>
                <a:t>Pb-LAr</a:t>
              </a:r>
              <a:r>
                <a:rPr lang="en-US" sz="1600" dirty="0" smtClean="0">
                  <a:solidFill>
                    <a:srgbClr val="000000"/>
                  </a:solidFill>
                </a:rPr>
                <a:t> Accordion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</a:t>
              </a:r>
              <a:r>
                <a:rPr lang="en-US" sz="1600" dirty="0" smtClean="0">
                  <a:solidFill>
                    <a:srgbClr val="000000"/>
                  </a:solidFill>
                </a:rPr>
                <a:t>/E = 10%/</a:t>
              </a:r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</a:t>
              </a:r>
              <a:r>
                <a:rPr lang="en-US" sz="1600" dirty="0" smtClean="0">
                  <a:solidFill>
                    <a:srgbClr val="000000"/>
                  </a:solidFill>
                </a:rPr>
                <a:t>E </a:t>
              </a:r>
              <a:r>
                <a:rPr lang="en-US" sz="1600" dirty="0" err="1" smtClean="0">
                  <a:solidFill>
                    <a:srgbClr val="000000"/>
                  </a:solidFill>
                  <a:sym typeface="Symbol" pitchFamily="-110" charset="2"/>
                </a:rPr>
                <a:t></a:t>
              </a:r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 0.7%</a:t>
              </a:r>
              <a:endParaRPr lang="es-ES_tradnl" sz="1600" dirty="0" smtClean="0">
                <a:solidFill>
                  <a:srgbClr val="000000"/>
                </a:solidFill>
                <a:sym typeface="Symbol" pitchFamily="-110" charset="2"/>
              </a:endParaRPr>
            </a:p>
          </p:txBody>
        </p:sp>
        <p:cxnSp>
          <p:nvCxnSpPr>
            <p:cNvPr id="13" name="Straight Arrow Connector 12"/>
            <p:cNvCxnSpPr>
              <a:stCxn id="12" idx="2"/>
            </p:cNvCxnSpPr>
            <p:nvPr/>
          </p:nvCxnSpPr>
          <p:spPr>
            <a:xfrm rot="5400000">
              <a:off x="4919799" y="1387086"/>
              <a:ext cx="2244455" cy="14724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620934" y="1728611"/>
              <a:ext cx="2438400" cy="1312333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err="1" smtClean="0">
                  <a:solidFill>
                    <a:srgbClr val="DDDDDD"/>
                  </a:solidFill>
                </a:rPr>
                <a:t>Hadronic</a:t>
              </a:r>
              <a:r>
                <a:rPr lang="en-US" b="1" dirty="0" smtClean="0">
                  <a:solidFill>
                    <a:srgbClr val="DDDDDD"/>
                  </a:solidFill>
                </a:rPr>
                <a:t> calorimeter: </a:t>
              </a:r>
            </a:p>
            <a:p>
              <a:r>
                <a:rPr lang="en-US" dirty="0" smtClean="0">
                  <a:solidFill>
                    <a:srgbClr val="DDDDDD"/>
                  </a:solidFill>
                </a:rPr>
                <a:t>|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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|&lt;1.7 Fe/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scintillator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</a:t>
              </a:r>
            </a:p>
            <a:p>
              <a:r>
                <a:rPr lang="en-US" dirty="0" smtClean="0">
                  <a:solidFill>
                    <a:srgbClr val="DDDDDD"/>
                  </a:solidFill>
                </a:rPr>
                <a:t>1.3&lt;|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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|&lt;4.9 Cu/W-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Lar</a:t>
              </a:r>
              <a:endParaRPr lang="en-US" dirty="0" smtClean="0">
                <a:solidFill>
                  <a:srgbClr val="DDDDDD"/>
                </a:solidFill>
                <a:sym typeface="Symbol" pitchFamily="-110" charset="2"/>
              </a:endParaRPr>
            </a:p>
            <a:p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</a:t>
              </a:r>
              <a:r>
                <a:rPr lang="en-US" dirty="0" err="1" smtClean="0">
                  <a:solidFill>
                    <a:srgbClr val="DDDDDD"/>
                  </a:solidFill>
                </a:rPr>
                <a:t>/E</a:t>
              </a:r>
              <a:r>
                <a:rPr lang="en-US" baseline="-25000" dirty="0" err="1" smtClean="0">
                  <a:solidFill>
                    <a:srgbClr val="DDDDDD"/>
                  </a:solidFill>
                </a:rPr>
                <a:t>jet</a:t>
              </a:r>
              <a:r>
                <a:rPr lang="en-US" dirty="0" smtClean="0">
                  <a:solidFill>
                    <a:srgbClr val="DDDDDD"/>
                  </a:solidFill>
                </a:rPr>
                <a:t>= 50%/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</a:t>
              </a:r>
              <a:r>
                <a:rPr lang="en-US" dirty="0" smtClean="0">
                  <a:solidFill>
                    <a:srgbClr val="DDDDDD"/>
                  </a:solidFill>
                </a:rPr>
                <a:t>E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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3% </a:t>
              </a:r>
            </a:p>
          </p:txBody>
        </p:sp>
        <p:cxnSp>
          <p:nvCxnSpPr>
            <p:cNvPr id="15" name="Straight Arrow Connector 14"/>
            <p:cNvCxnSpPr>
              <a:stCxn id="14" idx="1"/>
            </p:cNvCxnSpPr>
            <p:nvPr/>
          </p:nvCxnSpPr>
          <p:spPr>
            <a:xfrm rot="10800000" flipV="1">
              <a:off x="6006396" y="2384778"/>
              <a:ext cx="614538" cy="13248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9" idx="0"/>
            </p:cNvCxnSpPr>
            <p:nvPr/>
          </p:nvCxnSpPr>
          <p:spPr>
            <a:xfrm rot="16200000" flipV="1">
              <a:off x="5073503" y="3364943"/>
              <a:ext cx="2139541" cy="23523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125595" y="4572855"/>
              <a:ext cx="2675459" cy="1869017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>
              <a:outerShdw blurRad="69850" dist="1143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L = 44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m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, </a:t>
              </a:r>
              <a:r>
                <a:rPr lang="en-GB" dirty="0" err="1" smtClean="0">
                  <a:solidFill>
                    <a:srgbClr val="000000"/>
                  </a:solidFill>
                  <a:sym typeface="Symbol" pitchFamily="-110" charset="2"/>
                </a:rPr>
                <a:t>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 ≈ 25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m</a:t>
              </a:r>
              <a:endParaRPr lang="en-US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7000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tonnes</a:t>
              </a:r>
              <a:endPara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≈10</a:t>
              </a:r>
              <a:r>
                <a:rPr lang="en-US" b="1" baseline="30000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8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 electronic channels</a:t>
              </a:r>
            </a:p>
            <a:p>
              <a:pPr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3-level trigger reducing 40 MHz collision rate to 200 Hz of events to tape</a:t>
              </a:r>
            </a:p>
          </p:txBody>
        </p:sp>
        <p:cxnSp>
          <p:nvCxnSpPr>
            <p:cNvPr id="25" name="Straight Arrow Connector 24"/>
            <p:cNvCxnSpPr>
              <a:stCxn id="10" idx="2"/>
            </p:cNvCxnSpPr>
            <p:nvPr/>
          </p:nvCxnSpPr>
          <p:spPr>
            <a:xfrm rot="5400000">
              <a:off x="1595010" y="854182"/>
              <a:ext cx="1059118" cy="135296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73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Picture 222"/>
          <p:cNvPicPr/>
          <p:nvPr/>
        </p:nvPicPr>
        <p:blipFill>
          <a:blip r:embed="rId2"/>
          <a:stretch>
            <a:fillRect/>
          </a:stretch>
        </p:blipFill>
        <p:spPr>
          <a:xfrm>
            <a:off x="360" y="900000"/>
            <a:ext cx="9143640" cy="5120640"/>
          </a:xfrm>
          <a:prstGeom prst="rect">
            <a:avLst/>
          </a:prstGeom>
        </p:spPr>
      </p:pic>
      <p:sp>
        <p:nvSpPr>
          <p:cNvPr id="224" name="TextShape 1"/>
          <p:cNvSpPr txBox="1"/>
          <p:nvPr/>
        </p:nvSpPr>
        <p:spPr>
          <a:xfrm>
            <a:off x="180000" y="-7560"/>
            <a:ext cx="8820000" cy="9075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pt-PT" sz="4000" dirty="0"/>
              <a:t>GRID: computação distribuída </a:t>
            </a:r>
            <a:endParaRPr sz="4000" dirty="0"/>
          </a:p>
        </p:txBody>
      </p:sp>
      <p:pic>
        <p:nvPicPr>
          <p:cNvPr id="225" name="Picture 224"/>
          <p:cNvPicPr/>
          <p:nvPr/>
        </p:nvPicPr>
        <p:blipFill>
          <a:blip r:embed="rId3"/>
          <a:stretch>
            <a:fillRect/>
          </a:stretch>
        </p:blipFill>
        <p:spPr>
          <a:xfrm>
            <a:off x="-22680" y="3960000"/>
            <a:ext cx="3982680" cy="2887920"/>
          </a:xfrm>
          <a:prstGeom prst="rect">
            <a:avLst/>
          </a:prstGeom>
        </p:spPr>
      </p:pic>
      <p:pic>
        <p:nvPicPr>
          <p:cNvPr id="226" name="Picture 225"/>
          <p:cNvPicPr/>
          <p:nvPr/>
        </p:nvPicPr>
        <p:blipFill>
          <a:blip r:embed="rId4"/>
          <a:stretch>
            <a:fillRect/>
          </a:stretch>
        </p:blipFill>
        <p:spPr>
          <a:xfrm>
            <a:off x="3917520" y="3960000"/>
            <a:ext cx="3900960" cy="2921760"/>
          </a:xfrm>
          <a:prstGeom prst="rect">
            <a:avLst/>
          </a:prstGeom>
        </p:spPr>
      </p:pic>
      <p:sp>
        <p:nvSpPr>
          <p:cNvPr id="227" name="TextShape 2"/>
          <p:cNvSpPr txBox="1"/>
          <p:nvPr/>
        </p:nvSpPr>
        <p:spPr>
          <a:xfrm>
            <a:off x="0" y="4594680"/>
            <a:ext cx="720000" cy="2772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1500">
                <a:solidFill>
                  <a:srgbClr val="333333"/>
                </a:solidFill>
                <a:latin typeface="Times New Roman"/>
              </a:rPr>
              <a:t>140k</a:t>
            </a:r>
            <a:endParaRPr/>
          </a:p>
        </p:txBody>
      </p:sp>
      <p:sp>
        <p:nvSpPr>
          <p:cNvPr id="228" name="TextShape 3"/>
          <p:cNvSpPr txBox="1"/>
          <p:nvPr/>
        </p:nvSpPr>
        <p:spPr>
          <a:xfrm>
            <a:off x="1260000" y="3960000"/>
            <a:ext cx="1980000" cy="2898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1600">
                <a:solidFill>
                  <a:srgbClr val="333333"/>
                </a:solidFill>
                <a:latin typeface="Times New Roman"/>
              </a:rPr>
              <a:t>Processos executados</a:t>
            </a:r>
            <a:endParaRPr/>
          </a:p>
        </p:txBody>
      </p:sp>
      <p:sp>
        <p:nvSpPr>
          <p:cNvPr id="229" name="TextShape 4"/>
          <p:cNvSpPr txBox="1"/>
          <p:nvPr/>
        </p:nvSpPr>
        <p:spPr>
          <a:xfrm>
            <a:off x="3780000" y="4320000"/>
            <a:ext cx="720000" cy="2772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1500">
                <a:solidFill>
                  <a:srgbClr val="333333"/>
                </a:solidFill>
                <a:latin typeface="Times New Roman"/>
              </a:rPr>
              <a:t>60 PB</a:t>
            </a:r>
            <a:endParaRPr/>
          </a:p>
        </p:txBody>
      </p:sp>
      <p:sp>
        <p:nvSpPr>
          <p:cNvPr id="230" name="TextShape 5"/>
          <p:cNvSpPr txBox="1"/>
          <p:nvPr/>
        </p:nvSpPr>
        <p:spPr>
          <a:xfrm>
            <a:off x="4860000" y="3960000"/>
            <a:ext cx="2160000" cy="2898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1600">
                <a:solidFill>
                  <a:srgbClr val="333333"/>
                </a:solidFill>
                <a:latin typeface="Times New Roman"/>
              </a:rPr>
              <a:t>Espaço em disco usado</a:t>
            </a:r>
            <a:endParaRPr/>
          </a:p>
        </p:txBody>
      </p:sp>
      <p:sp>
        <p:nvSpPr>
          <p:cNvPr id="231" name="TextShape 6"/>
          <p:cNvSpPr txBox="1"/>
          <p:nvPr/>
        </p:nvSpPr>
        <p:spPr>
          <a:xfrm>
            <a:off x="1620000" y="4860000"/>
            <a:ext cx="1260000" cy="315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>
                <a:solidFill>
                  <a:srgbClr val="FFFFFF"/>
                </a:solidFill>
                <a:latin typeface="Times New Roman"/>
              </a:rPr>
              <a:t>simulação</a:t>
            </a:r>
            <a:endParaRPr/>
          </a:p>
        </p:txBody>
      </p:sp>
      <p:sp>
        <p:nvSpPr>
          <p:cNvPr id="232" name="TextShape 7"/>
          <p:cNvSpPr txBox="1"/>
          <p:nvPr/>
        </p:nvSpPr>
        <p:spPr>
          <a:xfrm>
            <a:off x="1080000" y="5400000"/>
            <a:ext cx="1800000" cy="315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>
                <a:solidFill>
                  <a:srgbClr val="FFFFFF"/>
                </a:solidFill>
                <a:latin typeface="Times New Roman"/>
              </a:rPr>
              <a:t>análise de dados</a:t>
            </a:r>
            <a:endParaRPr/>
          </a:p>
        </p:txBody>
      </p:sp>
      <p:sp>
        <p:nvSpPr>
          <p:cNvPr id="233" name="TextShape 8"/>
          <p:cNvSpPr txBox="1"/>
          <p:nvPr/>
        </p:nvSpPr>
        <p:spPr>
          <a:xfrm>
            <a:off x="1080000" y="5796000"/>
            <a:ext cx="1800000" cy="315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>
                <a:solidFill>
                  <a:srgbClr val="FFFFFF"/>
                </a:solidFill>
                <a:latin typeface="Times New Roman"/>
              </a:rPr>
              <a:t>reconstrução MC</a:t>
            </a:r>
            <a:endParaRPr/>
          </a:p>
        </p:txBody>
      </p:sp>
      <p:sp>
        <p:nvSpPr>
          <p:cNvPr id="234" name="TextShape 9"/>
          <p:cNvSpPr txBox="1"/>
          <p:nvPr/>
        </p:nvSpPr>
        <p:spPr>
          <a:xfrm>
            <a:off x="5940000" y="4500000"/>
            <a:ext cx="1260000" cy="315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>
                <a:solidFill>
                  <a:srgbClr val="FFFFFF"/>
                </a:solidFill>
                <a:latin typeface="Times New Roman"/>
              </a:rPr>
              <a:t>dados 2012</a:t>
            </a:r>
            <a:endParaRPr/>
          </a:p>
        </p:txBody>
      </p:sp>
      <p:sp>
        <p:nvSpPr>
          <p:cNvPr id="235" name="TextShape 10"/>
          <p:cNvSpPr txBox="1"/>
          <p:nvPr/>
        </p:nvSpPr>
        <p:spPr>
          <a:xfrm>
            <a:off x="4500000" y="5220000"/>
            <a:ext cx="1260000" cy="315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>
                <a:solidFill>
                  <a:srgbClr val="FFFFFF"/>
                </a:solidFill>
                <a:latin typeface="Times New Roman"/>
              </a:rPr>
              <a:t>dados 2011</a:t>
            </a:r>
            <a:endParaRPr/>
          </a:p>
        </p:txBody>
      </p:sp>
      <p:sp>
        <p:nvSpPr>
          <p:cNvPr id="236" name="TextShape 11"/>
          <p:cNvSpPr txBox="1"/>
          <p:nvPr/>
        </p:nvSpPr>
        <p:spPr>
          <a:xfrm>
            <a:off x="6300000" y="5265000"/>
            <a:ext cx="1260000" cy="315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>
                <a:solidFill>
                  <a:srgbClr val="FFFFFF"/>
                </a:solidFill>
                <a:latin typeface="Times New Roman"/>
              </a:rPr>
              <a:t>MC 2011</a:t>
            </a:r>
            <a:endParaRPr/>
          </a:p>
        </p:txBody>
      </p:sp>
      <p:sp>
        <p:nvSpPr>
          <p:cNvPr id="237" name="TextShape 12"/>
          <p:cNvSpPr txBox="1"/>
          <p:nvPr/>
        </p:nvSpPr>
        <p:spPr>
          <a:xfrm>
            <a:off x="4680000" y="4860000"/>
            <a:ext cx="1260000" cy="31500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>
                <a:solidFill>
                  <a:srgbClr val="FFFFFF"/>
                </a:solidFill>
                <a:latin typeface="Times New Roman"/>
              </a:rPr>
              <a:t>MC 2012</a:t>
            </a:r>
            <a:endParaRPr/>
          </a:p>
        </p:txBody>
      </p:sp>
      <p:sp>
        <p:nvSpPr>
          <p:cNvPr id="238" name="TextShape 13"/>
          <p:cNvSpPr txBox="1"/>
          <p:nvPr/>
        </p:nvSpPr>
        <p:spPr>
          <a:xfrm>
            <a:off x="2346120" y="1260000"/>
            <a:ext cx="6113880" cy="44028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r>
              <a:rPr lang="pt-PT" sz="2800">
                <a:solidFill>
                  <a:srgbClr val="FFFF00"/>
                </a:solidFill>
                <a:latin typeface="Times New Roman"/>
              </a:rPr>
              <a:t>Worldwide LHC Computing Grid WLCG</a:t>
            </a:r>
            <a:endParaRPr/>
          </a:p>
        </p:txBody>
      </p:sp>
      <p:sp>
        <p:nvSpPr>
          <p:cNvPr id="239" name="TextShape 14"/>
          <p:cNvSpPr txBox="1"/>
          <p:nvPr/>
        </p:nvSpPr>
        <p:spPr>
          <a:xfrm>
            <a:off x="4500000" y="2619720"/>
            <a:ext cx="4500000" cy="590040"/>
          </a:xfrm>
          <a:prstGeom prst="rect">
            <a:avLst/>
          </a:prstGeom>
        </p:spPr>
        <p:txBody>
          <a:bodyPr wrap="none" lIns="90000" tIns="45000" rIns="90000" bIns="45000"/>
          <a:lstStyle/>
          <a:p>
            <a:pPr algn="r"/>
            <a:r>
              <a:rPr lang="pt-PT" sz="2000">
                <a:solidFill>
                  <a:srgbClr val="FFFF00"/>
                </a:solidFill>
                <a:latin typeface="Times New Roman"/>
              </a:rPr>
              <a:t>ATLAS usa 80 centros em todo o mundo</a:t>
            </a:r>
            <a:endParaRPr/>
          </a:p>
          <a:p>
            <a:pPr algn="r"/>
            <a:r>
              <a:rPr lang="pt-PT" sz="2000">
                <a:solidFill>
                  <a:srgbClr val="FFFF00"/>
                </a:solidFill>
                <a:latin typeface="Times New Roman"/>
              </a:rPr>
              <a:t>Incluindo Brasil e Portugal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81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Mas </a:t>
            </a:r>
            <a:r>
              <a:rPr lang="en-GB" dirty="0" err="1" smtClean="0">
                <a:solidFill>
                  <a:schemeClr val="bg1"/>
                </a:solidFill>
              </a:rPr>
              <a:t>há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problemas</a:t>
            </a:r>
            <a:r>
              <a:rPr lang="en-GB" dirty="0" smtClean="0">
                <a:solidFill>
                  <a:schemeClr val="bg1"/>
                </a:solidFill>
              </a:rPr>
              <a:t>…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473" y="1417638"/>
            <a:ext cx="8686800" cy="4938712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GB" dirty="0" smtClean="0">
                <a:solidFill>
                  <a:srgbClr val="FFFFFF"/>
                </a:solidFill>
              </a:rPr>
              <a:t>A </a:t>
            </a:r>
            <a:r>
              <a:rPr lang="en-GB" dirty="0" err="1" smtClean="0">
                <a:solidFill>
                  <a:srgbClr val="FFFFFF"/>
                </a:solidFill>
              </a:rPr>
              <a:t>massa</a:t>
            </a:r>
            <a:r>
              <a:rPr lang="en-GB" dirty="0" smtClean="0">
                <a:solidFill>
                  <a:srgbClr val="FFFFFF"/>
                </a:solidFill>
              </a:rPr>
              <a:t> das </a:t>
            </a:r>
            <a:r>
              <a:rPr lang="en-GB" dirty="0" err="1" smtClean="0">
                <a:solidFill>
                  <a:srgbClr val="FFFFFF"/>
                </a:solidFill>
              </a:rPr>
              <a:t>partículas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elementares</a:t>
            </a:r>
            <a:endParaRPr lang="en-GB" dirty="0" smtClean="0">
              <a:solidFill>
                <a:srgbClr val="FFFFFF"/>
              </a:solidFill>
            </a:endParaRPr>
          </a:p>
          <a:p>
            <a:pPr marL="514350" indent="-514350">
              <a:buAutoNum type="arabicPeriod"/>
            </a:pPr>
            <a:endParaRPr lang="en-GB" dirty="0">
              <a:solidFill>
                <a:srgbClr val="FFFFFF"/>
              </a:solidFill>
            </a:endParaRPr>
          </a:p>
          <a:p>
            <a:pPr marL="514350" indent="-514350">
              <a:buAutoNum type="arabicPeriod"/>
            </a:pPr>
            <a:endParaRPr lang="en-GB" dirty="0" smtClean="0">
              <a:solidFill>
                <a:srgbClr val="FFFFFF"/>
              </a:solidFill>
            </a:endParaRPr>
          </a:p>
          <a:p>
            <a:pPr marL="514350" indent="-514350">
              <a:buAutoNum type="arabicPeriod"/>
            </a:pPr>
            <a:endParaRPr lang="en-GB" dirty="0">
              <a:solidFill>
                <a:srgbClr val="FFFFFF"/>
              </a:solidFill>
            </a:endParaRPr>
          </a:p>
          <a:p>
            <a:pPr marL="514350" indent="-514350">
              <a:buAutoNum type="arabicPeriod"/>
            </a:pPr>
            <a:endParaRPr lang="en-GB" dirty="0" smtClean="0">
              <a:solidFill>
                <a:srgbClr val="FFFFFF"/>
              </a:solidFill>
            </a:endParaRPr>
          </a:p>
          <a:p>
            <a:pPr marL="514350" indent="-514350">
              <a:buAutoNum type="arabicPeriod"/>
            </a:pPr>
            <a:endParaRPr lang="en-GB" dirty="0">
              <a:solidFill>
                <a:srgbClr val="FFFFFF"/>
              </a:solidFill>
            </a:endParaRPr>
          </a:p>
          <a:p>
            <a:pPr marL="514350" indent="-514350">
              <a:buAutoNum type="arabicPeriod"/>
            </a:pPr>
            <a:endParaRPr lang="en-GB" dirty="0" smtClean="0">
              <a:solidFill>
                <a:srgbClr val="FFFFFF"/>
              </a:solidFill>
            </a:endParaRPr>
          </a:p>
          <a:p>
            <a:pPr marL="514350" indent="-514350">
              <a:buAutoNum type="arabicPeriod"/>
            </a:pPr>
            <a:endParaRPr lang="en-GB" dirty="0" smtClean="0">
              <a:solidFill>
                <a:srgbClr val="FFFFFF"/>
              </a:solidFill>
            </a:endParaRPr>
          </a:p>
          <a:p>
            <a:pPr marL="514350" indent="-514350">
              <a:buAutoNum type="arabicPeriod"/>
            </a:pPr>
            <a:r>
              <a:rPr lang="en-GB" dirty="0" err="1" smtClean="0">
                <a:solidFill>
                  <a:srgbClr val="FFFFFF"/>
                </a:solidFill>
              </a:rPr>
              <a:t>Alguns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cálculos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dão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resultados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absurdos</a:t>
            </a:r>
            <a:r>
              <a:rPr lang="en-GB" dirty="0" smtClean="0">
                <a:solidFill>
                  <a:srgbClr val="FFFFFF"/>
                </a:solidFill>
              </a:rPr>
              <a:t>… </a:t>
            </a:r>
            <a:r>
              <a:rPr lang="en-GB" dirty="0" smtClean="0">
                <a:solidFill>
                  <a:srgbClr val="FFFFFF"/>
                </a:solidFill>
                <a:sym typeface="Wingdings"/>
              </a:rPr>
              <a:t>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10" descr="dimuon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9739" y="2186836"/>
            <a:ext cx="4444139" cy="3372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2590799" y="1535208"/>
            <a:ext cx="3962400" cy="441657"/>
            <a:chOff x="2451198" y="1727884"/>
            <a:chExt cx="2805592" cy="441657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2451198" y="1727884"/>
              <a:ext cx="2805591" cy="441657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451198" y="1727884"/>
              <a:ext cx="2805592" cy="441657"/>
            </a:xfrm>
            <a:prstGeom prst="line">
              <a:avLst/>
            </a:prstGeom>
            <a:ln w="5715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/>
          <p:cNvSpPr txBox="1"/>
          <p:nvPr/>
        </p:nvSpPr>
        <p:spPr>
          <a:xfrm rot="1259227">
            <a:off x="5718482" y="1463648"/>
            <a:ext cx="36754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FF0000"/>
                </a:solidFill>
              </a:rPr>
              <a:t>d</a:t>
            </a:r>
            <a:r>
              <a:rPr lang="en-GB" sz="3200" dirty="0" smtClean="0">
                <a:solidFill>
                  <a:srgbClr val="FF0000"/>
                </a:solidFill>
              </a:rPr>
              <a:t>os </a:t>
            </a:r>
            <a:r>
              <a:rPr lang="en-GB" sz="3200" dirty="0" err="1" smtClean="0">
                <a:solidFill>
                  <a:srgbClr val="FF0000"/>
                </a:solidFill>
              </a:rPr>
              <a:t>bosões</a:t>
            </a:r>
            <a:r>
              <a:rPr lang="en-GB" sz="3200" dirty="0" smtClean="0">
                <a:solidFill>
                  <a:srgbClr val="FF0000"/>
                </a:solidFill>
              </a:rPr>
              <a:t> W e Z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74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157" y="2006242"/>
            <a:ext cx="4130043" cy="2758279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29654" y="121643"/>
            <a:ext cx="8822818" cy="101052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 </a:t>
            </a:r>
            <a:r>
              <a:rPr lang="en-US" dirty="0" err="1" smtClean="0">
                <a:solidFill>
                  <a:srgbClr val="FFFFFF"/>
                </a:solidFill>
              </a:rPr>
              <a:t>elo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que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</a:t>
            </a:r>
            <a:r>
              <a:rPr lang="en-US" dirty="0" err="1" smtClean="0">
                <a:solidFill>
                  <a:srgbClr val="FFFFFF"/>
                </a:solidFill>
              </a:rPr>
              <a:t>altava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r>
              <a:rPr lang="en-US" dirty="0" err="1" smtClean="0">
                <a:solidFill>
                  <a:srgbClr val="FFFFFF"/>
                </a:solidFill>
              </a:rPr>
              <a:t>bosão</a:t>
            </a:r>
            <a:r>
              <a:rPr lang="en-US" dirty="0" smtClean="0">
                <a:solidFill>
                  <a:srgbClr val="FFFFFF"/>
                </a:solidFill>
              </a:rPr>
              <a:t> de Higgs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75" y="3687706"/>
            <a:ext cx="1377950" cy="1393204"/>
          </a:xfrm>
          <a:prstGeom prst="rect">
            <a:avLst/>
          </a:prstGeom>
        </p:spPr>
      </p:pic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5</a:t>
            </a:fld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6234" y="4711674"/>
            <a:ext cx="2926966" cy="164467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356" y="3249419"/>
            <a:ext cx="2238444" cy="163585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43239" y="3687706"/>
            <a:ext cx="1743561" cy="258578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654" y="1132163"/>
            <a:ext cx="2361146" cy="18889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4870508"/>
            <a:ext cx="2670758" cy="15012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14572" y="1132164"/>
            <a:ext cx="2372228" cy="178112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14572" y="1143000"/>
            <a:ext cx="2598011" cy="18780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79611" y="1385223"/>
            <a:ext cx="3134961" cy="383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70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7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err="1">
                <a:solidFill>
                  <a:srgbClr val="FFFFFF"/>
                </a:solidFill>
              </a:rPr>
              <a:t>Parêntesis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err="1">
                <a:solidFill>
                  <a:srgbClr val="FFFFFF"/>
                </a:solidFill>
              </a:rPr>
              <a:t>técnico</a:t>
            </a:r>
            <a:r>
              <a:rPr lang="en-GB" dirty="0">
                <a:solidFill>
                  <a:srgbClr val="FFFFFF"/>
                </a:solidFill>
              </a:rPr>
              <a:t>: </a:t>
            </a:r>
            <a:r>
              <a:rPr lang="en-GB" dirty="0" err="1" smtClean="0">
                <a:solidFill>
                  <a:srgbClr val="FFFFFF"/>
                </a:solidFill>
              </a:rPr>
              <a:t>Lagrangianos</a:t>
            </a:r>
            <a:r>
              <a:rPr lang="en-GB" dirty="0" smtClean="0">
                <a:solidFill>
                  <a:srgbClr val="FFFFFF"/>
                </a:solidFill>
              </a:rPr>
              <a:t>, </a:t>
            </a:r>
            <a:r>
              <a:rPr lang="en-GB" dirty="0" err="1" smtClean="0">
                <a:solidFill>
                  <a:srgbClr val="FFFFFF"/>
                </a:solidFill>
              </a:rPr>
              <a:t>teorias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quânticas</a:t>
            </a:r>
            <a:r>
              <a:rPr lang="en-GB" dirty="0" smtClean="0">
                <a:solidFill>
                  <a:srgbClr val="FFFFFF"/>
                </a:solidFill>
              </a:rPr>
              <a:t> de campo, </a:t>
            </a:r>
            <a:r>
              <a:rPr lang="en-GB" dirty="0" err="1" smtClean="0">
                <a:solidFill>
                  <a:srgbClr val="FFFFFF"/>
                </a:solidFill>
              </a:rPr>
              <a:t>etc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5176" y="1452520"/>
            <a:ext cx="7088824" cy="2387224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O “</a:t>
            </a:r>
            <a:r>
              <a:rPr lang="en-GB" dirty="0" err="1" smtClean="0">
                <a:solidFill>
                  <a:srgbClr val="FFFFFF"/>
                </a:solidFill>
              </a:rPr>
              <a:t>Lagrangiano</a:t>
            </a:r>
            <a:r>
              <a:rPr lang="en-GB" dirty="0" smtClean="0">
                <a:solidFill>
                  <a:srgbClr val="FFFFFF"/>
                </a:solidFill>
              </a:rPr>
              <a:t>” de </a:t>
            </a:r>
            <a:r>
              <a:rPr lang="en-GB" dirty="0">
                <a:solidFill>
                  <a:srgbClr val="FFFFFF"/>
                </a:solidFill>
              </a:rPr>
              <a:t>um </a:t>
            </a:r>
            <a:r>
              <a:rPr lang="en-GB" dirty="0" err="1" smtClean="0">
                <a:solidFill>
                  <a:srgbClr val="FFFFFF"/>
                </a:solidFill>
              </a:rPr>
              <a:t>sistema</a:t>
            </a:r>
            <a:r>
              <a:rPr lang="en-GB" dirty="0" smtClean="0">
                <a:solidFill>
                  <a:srgbClr val="FFFFFF"/>
                </a:solidFill>
              </a:rPr>
              <a:t> de </a:t>
            </a:r>
            <a:r>
              <a:rPr lang="en-GB" dirty="0" err="1" smtClean="0">
                <a:solidFill>
                  <a:srgbClr val="FFFFFF"/>
                </a:solidFill>
              </a:rPr>
              <a:t>partículas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materiais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é</a:t>
            </a:r>
            <a:r>
              <a:rPr lang="en-GB" dirty="0" smtClean="0">
                <a:solidFill>
                  <a:srgbClr val="FFFFFF"/>
                </a:solidFill>
              </a:rPr>
              <a:t> a </a:t>
            </a:r>
            <a:r>
              <a:rPr lang="en-GB" dirty="0" err="1" smtClean="0">
                <a:solidFill>
                  <a:srgbClr val="FFFFFF"/>
                </a:solidFill>
              </a:rPr>
              <a:t>diferença</a:t>
            </a:r>
            <a:r>
              <a:rPr lang="en-GB" dirty="0" smtClean="0">
                <a:solidFill>
                  <a:srgbClr val="FFFFFF"/>
                </a:solidFill>
              </a:rPr>
              <a:t> entre a </a:t>
            </a:r>
            <a:r>
              <a:rPr lang="en-GB" dirty="0" err="1" smtClean="0">
                <a:solidFill>
                  <a:srgbClr val="FFFFFF"/>
                </a:solidFill>
              </a:rPr>
              <a:t>energia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cinética</a:t>
            </a:r>
            <a:r>
              <a:rPr lang="en-GB" dirty="0" smtClean="0">
                <a:solidFill>
                  <a:srgbClr val="FFFFFF"/>
                </a:solidFill>
              </a:rPr>
              <a:t> (T) e </a:t>
            </a:r>
            <a:r>
              <a:rPr lang="en-GB" dirty="0" err="1" smtClean="0">
                <a:solidFill>
                  <a:srgbClr val="FFFFFF"/>
                </a:solidFill>
              </a:rPr>
              <a:t>potencial</a:t>
            </a:r>
            <a:r>
              <a:rPr lang="en-GB" dirty="0" smtClean="0">
                <a:solidFill>
                  <a:srgbClr val="FFFFFF"/>
                </a:solidFill>
              </a:rPr>
              <a:t> (V)</a:t>
            </a:r>
          </a:p>
          <a:p>
            <a:r>
              <a:rPr lang="en-GB" dirty="0" smtClean="0">
                <a:solidFill>
                  <a:srgbClr val="FFFFFF"/>
                </a:solidFill>
              </a:rPr>
              <a:t>Do </a:t>
            </a:r>
            <a:r>
              <a:rPr lang="en-GB" dirty="0" err="1" smtClean="0">
                <a:solidFill>
                  <a:srgbClr val="FFFFFF"/>
                </a:solidFill>
              </a:rPr>
              <a:t>Lagrangiano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podemos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extraír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todas</a:t>
            </a:r>
            <a:r>
              <a:rPr lang="en-GB" dirty="0" smtClean="0">
                <a:solidFill>
                  <a:srgbClr val="FFFFFF"/>
                </a:solidFill>
              </a:rPr>
              <a:t> as </a:t>
            </a:r>
            <a:r>
              <a:rPr lang="en-GB" dirty="0" err="1" smtClean="0">
                <a:solidFill>
                  <a:srgbClr val="FFFFFF"/>
                </a:solidFill>
              </a:rPr>
              <a:t>equações</a:t>
            </a:r>
            <a:r>
              <a:rPr lang="en-GB" dirty="0" smtClean="0">
                <a:solidFill>
                  <a:srgbClr val="FFFFFF"/>
                </a:solidFill>
              </a:rPr>
              <a:t> de </a:t>
            </a:r>
            <a:r>
              <a:rPr lang="en-GB" dirty="0" err="1" smtClean="0">
                <a:solidFill>
                  <a:srgbClr val="FFFFFF"/>
                </a:solidFill>
              </a:rPr>
              <a:t>movimento</a:t>
            </a:r>
            <a:r>
              <a:rPr lang="en-GB" dirty="0" smtClean="0">
                <a:solidFill>
                  <a:srgbClr val="FFFFFF"/>
                </a:solidFill>
              </a:rPr>
              <a:t> do </a:t>
            </a:r>
            <a:r>
              <a:rPr lang="en-GB" dirty="0" err="1" smtClean="0">
                <a:solidFill>
                  <a:srgbClr val="FFFFFF"/>
                </a:solidFill>
              </a:rPr>
              <a:t>sistema</a:t>
            </a:r>
            <a:r>
              <a:rPr lang="en-GB" dirty="0" smtClean="0">
                <a:solidFill>
                  <a:srgbClr val="FFFFFF"/>
                </a:solidFill>
              </a:rPr>
              <a:t>!</a:t>
            </a:r>
          </a:p>
          <a:p>
            <a:r>
              <a:rPr lang="en-GB" dirty="0">
                <a:solidFill>
                  <a:srgbClr val="FFFFFF"/>
                </a:solidFill>
              </a:rPr>
              <a:t>Um dos </a:t>
            </a:r>
            <a:r>
              <a:rPr lang="en-GB" dirty="0" err="1">
                <a:solidFill>
                  <a:srgbClr val="FFFFFF"/>
                </a:solidFill>
              </a:rPr>
              <a:t>pontos</a:t>
            </a:r>
            <a:r>
              <a:rPr lang="en-GB" dirty="0">
                <a:solidFill>
                  <a:srgbClr val="FFFFFF"/>
                </a:solidFill>
              </a:rPr>
              <a:t> altos da </a:t>
            </a:r>
            <a:r>
              <a:rPr lang="en-GB" dirty="0" err="1">
                <a:solidFill>
                  <a:srgbClr val="FFFFFF"/>
                </a:solidFill>
              </a:rPr>
              <a:t>física</a:t>
            </a:r>
            <a:r>
              <a:rPr lang="en-GB" dirty="0">
                <a:solidFill>
                  <a:srgbClr val="FFFFFF"/>
                </a:solidFill>
              </a:rPr>
              <a:t> do </a:t>
            </a:r>
            <a:r>
              <a:rPr lang="en-GB" dirty="0" err="1">
                <a:solidFill>
                  <a:srgbClr val="FFFFFF"/>
                </a:solidFill>
              </a:rPr>
              <a:t>século</a:t>
            </a:r>
            <a:r>
              <a:rPr lang="en-GB" dirty="0">
                <a:solidFill>
                  <a:srgbClr val="FFFFFF"/>
                </a:solidFill>
              </a:rPr>
              <a:t> XVIII!</a:t>
            </a:r>
          </a:p>
          <a:p>
            <a:endParaRPr lang="en-GB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GB" dirty="0" smtClean="0"/>
          </a:p>
        </p:txBody>
      </p:sp>
      <p:sp>
        <p:nvSpPr>
          <p:cNvPr id="24" name="Content Placeholder 23"/>
          <p:cNvSpPr>
            <a:spLocks noGrp="1"/>
          </p:cNvSpPr>
          <p:nvPr>
            <p:ph sz="half" idx="2"/>
          </p:nvPr>
        </p:nvSpPr>
        <p:spPr>
          <a:xfrm>
            <a:off x="162430" y="3987424"/>
            <a:ext cx="5068726" cy="2368926"/>
          </a:xfrm>
        </p:spPr>
        <p:txBody>
          <a:bodyPr>
            <a:normAutofit fontScale="77500" lnSpcReduction="20000"/>
          </a:bodyPr>
          <a:lstStyle/>
          <a:p>
            <a:r>
              <a:rPr lang="en-GB" dirty="0" err="1" smtClean="0">
                <a:solidFill>
                  <a:srgbClr val="FFFFFF"/>
                </a:solidFill>
              </a:rPr>
              <a:t>Por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exemplo</a:t>
            </a:r>
            <a:r>
              <a:rPr lang="en-GB" dirty="0" smtClean="0">
                <a:solidFill>
                  <a:srgbClr val="FFFFFF"/>
                </a:solidFill>
              </a:rPr>
              <a:t>, </a:t>
            </a:r>
            <a:r>
              <a:rPr lang="en-GB" dirty="0" err="1" smtClean="0">
                <a:solidFill>
                  <a:srgbClr val="FFFFFF"/>
                </a:solidFill>
              </a:rPr>
              <a:t>isto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permite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extraír</a:t>
            </a:r>
            <a:r>
              <a:rPr lang="en-GB" dirty="0" smtClean="0">
                <a:solidFill>
                  <a:srgbClr val="FFFFFF"/>
                </a:solidFill>
              </a:rPr>
              <a:t> a leis fundamental da </a:t>
            </a:r>
            <a:r>
              <a:rPr lang="en-GB" dirty="0" err="1" smtClean="0">
                <a:solidFill>
                  <a:srgbClr val="FFFFFF"/>
                </a:solidFill>
              </a:rPr>
              <a:t>dinâmica</a:t>
            </a:r>
            <a:r>
              <a:rPr lang="en-GB" dirty="0" smtClean="0">
                <a:solidFill>
                  <a:srgbClr val="FFFFFF"/>
                </a:solidFill>
              </a:rPr>
              <a:t> de Newton (</a:t>
            </a:r>
            <a:r>
              <a:rPr lang="en-GB" dirty="0" err="1" smtClean="0">
                <a:solidFill>
                  <a:srgbClr val="FFFFFF"/>
                </a:solidFill>
              </a:rPr>
              <a:t>uma</a:t>
            </a:r>
            <a:r>
              <a:rPr lang="en-GB" dirty="0" smtClean="0">
                <a:solidFill>
                  <a:srgbClr val="FFFFFF"/>
                </a:solidFill>
              </a:rPr>
              <a:t> das </a:t>
            </a:r>
            <a:r>
              <a:rPr lang="en-GB" dirty="0" err="1" smtClean="0">
                <a:solidFill>
                  <a:srgbClr val="FFFFFF"/>
                </a:solidFill>
              </a:rPr>
              <a:t>coisas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mais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importantes</a:t>
            </a:r>
            <a:r>
              <a:rPr lang="en-GB" dirty="0" smtClean="0">
                <a:solidFill>
                  <a:srgbClr val="FFFFFF"/>
                </a:solidFill>
              </a:rPr>
              <a:t> do </a:t>
            </a:r>
            <a:r>
              <a:rPr lang="en-GB" dirty="0" err="1" smtClean="0">
                <a:solidFill>
                  <a:srgbClr val="FFFFFF"/>
                </a:solidFill>
              </a:rPr>
              <a:t>programa</a:t>
            </a:r>
            <a:r>
              <a:rPr lang="en-GB" dirty="0" smtClean="0">
                <a:solidFill>
                  <a:srgbClr val="FFFFFF"/>
                </a:solidFill>
              </a:rPr>
              <a:t> do 9</a:t>
            </a:r>
            <a:r>
              <a:rPr lang="en-GB" baseline="30000" dirty="0" smtClean="0">
                <a:solidFill>
                  <a:srgbClr val="FFFFFF"/>
                </a:solidFill>
              </a:rPr>
              <a:t>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ano</a:t>
            </a:r>
            <a:r>
              <a:rPr lang="en-GB" dirty="0" smtClean="0">
                <a:solidFill>
                  <a:srgbClr val="FFFFFF"/>
                </a:solidFill>
              </a:rPr>
              <a:t>!)</a:t>
            </a:r>
          </a:p>
          <a:p>
            <a:r>
              <a:rPr lang="en-GB" dirty="0">
                <a:solidFill>
                  <a:srgbClr val="FFFFFF"/>
                </a:solidFill>
              </a:rPr>
              <a:t>A</a:t>
            </a:r>
            <a:r>
              <a:rPr lang="en-GB" dirty="0" smtClean="0">
                <a:solidFill>
                  <a:srgbClr val="FFFFFF"/>
                </a:solidFill>
              </a:rPr>
              <a:t>s </a:t>
            </a:r>
            <a:r>
              <a:rPr lang="en-GB" dirty="0" err="1" smtClean="0">
                <a:solidFill>
                  <a:srgbClr val="FFFFFF"/>
                </a:solidFill>
              </a:rPr>
              <a:t>teorias</a:t>
            </a:r>
            <a:r>
              <a:rPr lang="en-GB" dirty="0" smtClean="0">
                <a:solidFill>
                  <a:srgbClr val="FFFFFF"/>
                </a:solidFill>
              </a:rPr>
              <a:t> do </a:t>
            </a:r>
            <a:r>
              <a:rPr lang="en-GB" dirty="0" err="1" smtClean="0">
                <a:solidFill>
                  <a:srgbClr val="FFFFFF"/>
                </a:solidFill>
              </a:rPr>
              <a:t>modelo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padrão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podem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ser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definidas</a:t>
            </a:r>
            <a:r>
              <a:rPr lang="en-GB" dirty="0" smtClean="0">
                <a:solidFill>
                  <a:srgbClr val="FFFFFF"/>
                </a:solidFill>
              </a:rPr>
              <a:t> a </a:t>
            </a:r>
            <a:r>
              <a:rPr lang="en-GB" dirty="0" err="1" smtClean="0">
                <a:solidFill>
                  <a:srgbClr val="FFFFFF"/>
                </a:solidFill>
              </a:rPr>
              <a:t>partir</a:t>
            </a:r>
            <a:r>
              <a:rPr lang="en-GB" dirty="0" smtClean="0">
                <a:solidFill>
                  <a:srgbClr val="FFFFFF"/>
                </a:solidFill>
              </a:rPr>
              <a:t> do </a:t>
            </a:r>
            <a:r>
              <a:rPr lang="en-GB" dirty="0" err="1" smtClean="0">
                <a:solidFill>
                  <a:srgbClr val="FFFFFF"/>
                </a:solidFill>
              </a:rPr>
              <a:t>seu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>
                <a:solidFill>
                  <a:srgbClr val="FFFFFF"/>
                </a:solidFill>
              </a:rPr>
              <a:t>L</a:t>
            </a:r>
            <a:r>
              <a:rPr lang="en-GB" dirty="0" err="1" smtClean="0">
                <a:solidFill>
                  <a:srgbClr val="FFFFFF"/>
                </a:solidFill>
              </a:rPr>
              <a:t>agrangiano</a:t>
            </a:r>
            <a:endParaRPr lang="en-GB" dirty="0" smtClean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6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268714" y="1558966"/>
            <a:ext cx="1786464" cy="2006922"/>
            <a:chOff x="6963380" y="998256"/>
            <a:chExt cx="1786464" cy="20069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63380" y="998256"/>
              <a:ext cx="1786464" cy="2006922"/>
            </a:xfrm>
            <a:prstGeom prst="rect">
              <a:avLst/>
            </a:prstGeom>
            <a:scene3d>
              <a:camera prst="orthographicFront">
                <a:rot lat="0" lon="10800000" rev="0"/>
              </a:camera>
              <a:lightRig rig="threePt" dir="t"/>
            </a:scene3d>
          </p:spPr>
        </p:pic>
        <p:sp>
          <p:nvSpPr>
            <p:cNvPr id="9" name="TextBox 8"/>
            <p:cNvSpPr txBox="1"/>
            <p:nvPr/>
          </p:nvSpPr>
          <p:spPr>
            <a:xfrm>
              <a:off x="6963380" y="2481958"/>
              <a:ext cx="178646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>
                  <a:solidFill>
                    <a:schemeClr val="bg1"/>
                  </a:solidFill>
                </a:rPr>
                <a:t>Joseph-Louis Lagrange (1736–1813)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965321" y="3080849"/>
            <a:ext cx="2835120" cy="577159"/>
            <a:chOff x="3425770" y="3945738"/>
            <a:chExt cx="2835120" cy="577159"/>
          </a:xfrm>
        </p:grpSpPr>
        <p:sp>
          <p:nvSpPr>
            <p:cNvPr id="25" name="Rectangle 24"/>
            <p:cNvSpPr/>
            <p:nvPr/>
          </p:nvSpPr>
          <p:spPr>
            <a:xfrm>
              <a:off x="3425770" y="3945738"/>
              <a:ext cx="2835120" cy="53736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8495392"/>
                </p:ext>
              </p:extLst>
            </p:nvPr>
          </p:nvGraphicFramePr>
          <p:xfrm>
            <a:off x="3640464" y="4010135"/>
            <a:ext cx="2438400" cy="512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39" name="Equation" r:id="rId4" imgW="914400" imgH="203200" progId="Equation.3">
                    <p:embed/>
                  </p:oleObj>
                </mc:Choice>
                <mc:Fallback>
                  <p:oleObj name="Equation" r:id="rId4" imgW="914400" imgH="203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640464" y="4010135"/>
                          <a:ext cx="2438400" cy="5127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12"/>
          <p:cNvGrpSpPr/>
          <p:nvPr/>
        </p:nvGrpSpPr>
        <p:grpSpPr>
          <a:xfrm>
            <a:off x="1301750" y="2434726"/>
            <a:ext cx="520700" cy="123825"/>
            <a:chOff x="1301750" y="1962150"/>
            <a:chExt cx="520700" cy="123825"/>
          </a:xfrm>
        </p:grpSpPr>
        <p:sp>
          <p:nvSpPr>
            <p:cNvPr id="15" name="Freeform 14"/>
            <p:cNvSpPr/>
            <p:nvPr/>
          </p:nvSpPr>
          <p:spPr>
            <a:xfrm>
              <a:off x="1301750" y="1965325"/>
              <a:ext cx="292100" cy="120650"/>
            </a:xfrm>
            <a:custGeom>
              <a:avLst/>
              <a:gdLst>
                <a:gd name="connsiteX0" fmla="*/ 292100 w 292100"/>
                <a:gd name="connsiteY0" fmla="*/ 50800 h 120650"/>
                <a:gd name="connsiteX1" fmla="*/ 273050 w 292100"/>
                <a:gd name="connsiteY1" fmla="*/ 34925 h 120650"/>
                <a:gd name="connsiteX2" fmla="*/ 260350 w 292100"/>
                <a:gd name="connsiteY2" fmla="*/ 22225 h 120650"/>
                <a:gd name="connsiteX3" fmla="*/ 247650 w 292100"/>
                <a:gd name="connsiteY3" fmla="*/ 12700 h 120650"/>
                <a:gd name="connsiteX4" fmla="*/ 228600 w 292100"/>
                <a:gd name="connsiteY4" fmla="*/ 0 h 120650"/>
                <a:gd name="connsiteX5" fmla="*/ 184150 w 292100"/>
                <a:gd name="connsiteY5" fmla="*/ 9525 h 120650"/>
                <a:gd name="connsiteX6" fmla="*/ 174625 w 292100"/>
                <a:gd name="connsiteY6" fmla="*/ 19050 h 120650"/>
                <a:gd name="connsiteX7" fmla="*/ 165100 w 292100"/>
                <a:gd name="connsiteY7" fmla="*/ 38100 h 120650"/>
                <a:gd name="connsiteX8" fmla="*/ 158750 w 292100"/>
                <a:gd name="connsiteY8" fmla="*/ 50800 h 120650"/>
                <a:gd name="connsiteX9" fmla="*/ 152400 w 292100"/>
                <a:gd name="connsiteY9" fmla="*/ 60325 h 120650"/>
                <a:gd name="connsiteX10" fmla="*/ 149225 w 292100"/>
                <a:gd name="connsiteY10" fmla="*/ 69850 h 120650"/>
                <a:gd name="connsiteX11" fmla="*/ 136525 w 292100"/>
                <a:gd name="connsiteY11" fmla="*/ 88900 h 120650"/>
                <a:gd name="connsiteX12" fmla="*/ 120650 w 292100"/>
                <a:gd name="connsiteY12" fmla="*/ 107950 h 120650"/>
                <a:gd name="connsiteX13" fmla="*/ 76200 w 292100"/>
                <a:gd name="connsiteY13" fmla="*/ 120650 h 120650"/>
                <a:gd name="connsiteX14" fmla="*/ 15875 w 292100"/>
                <a:gd name="connsiteY14" fmla="*/ 114300 h 120650"/>
                <a:gd name="connsiteX15" fmla="*/ 0 w 292100"/>
                <a:gd name="connsiteY15" fmla="*/ 85725 h 120650"/>
                <a:gd name="connsiteX16" fmla="*/ 9525 w 292100"/>
                <a:gd name="connsiteY16" fmla="*/ 79375 h 120650"/>
                <a:gd name="connsiteX17" fmla="*/ 12700 w 292100"/>
                <a:gd name="connsiteY17" fmla="*/ 69850 h 120650"/>
                <a:gd name="connsiteX18" fmla="*/ 15875 w 292100"/>
                <a:gd name="connsiteY18" fmla="*/ 63500 h 12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92100" h="120650">
                  <a:moveTo>
                    <a:pt x="292100" y="50800"/>
                  </a:moveTo>
                  <a:cubicBezTo>
                    <a:pt x="285750" y="45508"/>
                    <a:pt x="279194" y="40455"/>
                    <a:pt x="273050" y="34925"/>
                  </a:cubicBezTo>
                  <a:cubicBezTo>
                    <a:pt x="268600" y="30920"/>
                    <a:pt x="264856" y="26167"/>
                    <a:pt x="260350" y="22225"/>
                  </a:cubicBezTo>
                  <a:cubicBezTo>
                    <a:pt x="256368" y="18740"/>
                    <a:pt x="251668" y="16144"/>
                    <a:pt x="247650" y="12700"/>
                  </a:cubicBezTo>
                  <a:cubicBezTo>
                    <a:pt x="232515" y="-273"/>
                    <a:pt x="244802" y="5401"/>
                    <a:pt x="228600" y="0"/>
                  </a:cubicBezTo>
                  <a:cubicBezTo>
                    <a:pt x="203114" y="2317"/>
                    <a:pt x="199080" y="-2916"/>
                    <a:pt x="184150" y="9525"/>
                  </a:cubicBezTo>
                  <a:cubicBezTo>
                    <a:pt x="180701" y="12400"/>
                    <a:pt x="177800" y="15875"/>
                    <a:pt x="174625" y="19050"/>
                  </a:cubicBezTo>
                  <a:cubicBezTo>
                    <a:pt x="168804" y="36514"/>
                    <a:pt x="174948" y="20866"/>
                    <a:pt x="165100" y="38100"/>
                  </a:cubicBezTo>
                  <a:cubicBezTo>
                    <a:pt x="162752" y="42209"/>
                    <a:pt x="161098" y="46691"/>
                    <a:pt x="158750" y="50800"/>
                  </a:cubicBezTo>
                  <a:cubicBezTo>
                    <a:pt x="156857" y="54113"/>
                    <a:pt x="154107" y="56912"/>
                    <a:pt x="152400" y="60325"/>
                  </a:cubicBezTo>
                  <a:cubicBezTo>
                    <a:pt x="150903" y="63318"/>
                    <a:pt x="150850" y="66924"/>
                    <a:pt x="149225" y="69850"/>
                  </a:cubicBezTo>
                  <a:cubicBezTo>
                    <a:pt x="145519" y="76521"/>
                    <a:pt x="140758" y="82550"/>
                    <a:pt x="136525" y="88900"/>
                  </a:cubicBezTo>
                  <a:cubicBezTo>
                    <a:pt x="131462" y="96495"/>
                    <a:pt x="128428" y="102394"/>
                    <a:pt x="120650" y="107950"/>
                  </a:cubicBezTo>
                  <a:cubicBezTo>
                    <a:pt x="108083" y="116927"/>
                    <a:pt x="90807" y="118216"/>
                    <a:pt x="76200" y="120650"/>
                  </a:cubicBezTo>
                  <a:cubicBezTo>
                    <a:pt x="56092" y="118533"/>
                    <a:pt x="34972" y="120942"/>
                    <a:pt x="15875" y="114300"/>
                  </a:cubicBezTo>
                  <a:cubicBezTo>
                    <a:pt x="7642" y="111436"/>
                    <a:pt x="2815" y="94171"/>
                    <a:pt x="0" y="85725"/>
                  </a:cubicBezTo>
                  <a:cubicBezTo>
                    <a:pt x="3175" y="83608"/>
                    <a:pt x="7141" y="82355"/>
                    <a:pt x="9525" y="79375"/>
                  </a:cubicBezTo>
                  <a:cubicBezTo>
                    <a:pt x="11616" y="76762"/>
                    <a:pt x="11457" y="72957"/>
                    <a:pt x="12700" y="69850"/>
                  </a:cubicBezTo>
                  <a:cubicBezTo>
                    <a:pt x="13579" y="67653"/>
                    <a:pt x="14817" y="65617"/>
                    <a:pt x="15875" y="63500"/>
                  </a:cubicBezTo>
                </a:path>
              </a:pathLst>
            </a:custGeom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1587500" y="1962150"/>
              <a:ext cx="234950" cy="86756"/>
            </a:xfrm>
            <a:custGeom>
              <a:avLst/>
              <a:gdLst>
                <a:gd name="connsiteX0" fmla="*/ 0 w 234950"/>
                <a:gd name="connsiteY0" fmla="*/ 60325 h 86756"/>
                <a:gd name="connsiteX1" fmla="*/ 28575 w 234950"/>
                <a:gd name="connsiteY1" fmla="*/ 41275 h 86756"/>
                <a:gd name="connsiteX2" fmla="*/ 41275 w 234950"/>
                <a:gd name="connsiteY2" fmla="*/ 31750 h 86756"/>
                <a:gd name="connsiteX3" fmla="*/ 50800 w 234950"/>
                <a:gd name="connsiteY3" fmla="*/ 25400 h 86756"/>
                <a:gd name="connsiteX4" fmla="*/ 82550 w 234950"/>
                <a:gd name="connsiteY4" fmla="*/ 0 h 86756"/>
                <a:gd name="connsiteX5" fmla="*/ 98425 w 234950"/>
                <a:gd name="connsiteY5" fmla="*/ 3175 h 86756"/>
                <a:gd name="connsiteX6" fmla="*/ 104775 w 234950"/>
                <a:gd name="connsiteY6" fmla="*/ 22225 h 86756"/>
                <a:gd name="connsiteX7" fmla="*/ 107950 w 234950"/>
                <a:gd name="connsiteY7" fmla="*/ 31750 h 86756"/>
                <a:gd name="connsiteX8" fmla="*/ 111125 w 234950"/>
                <a:gd name="connsiteY8" fmla="*/ 47625 h 86756"/>
                <a:gd name="connsiteX9" fmla="*/ 130175 w 234950"/>
                <a:gd name="connsiteY9" fmla="*/ 53975 h 86756"/>
                <a:gd name="connsiteX10" fmla="*/ 149225 w 234950"/>
                <a:gd name="connsiteY10" fmla="*/ 69850 h 86756"/>
                <a:gd name="connsiteX11" fmla="*/ 174625 w 234950"/>
                <a:gd name="connsiteY11" fmla="*/ 76200 h 86756"/>
                <a:gd name="connsiteX12" fmla="*/ 231775 w 234950"/>
                <a:gd name="connsiteY12" fmla="*/ 79375 h 86756"/>
                <a:gd name="connsiteX13" fmla="*/ 234950 w 234950"/>
                <a:gd name="connsiteY13" fmla="*/ 69850 h 86756"/>
                <a:gd name="connsiteX14" fmla="*/ 231775 w 234950"/>
                <a:gd name="connsiteY14" fmla="*/ 53975 h 86756"/>
                <a:gd name="connsiteX15" fmla="*/ 228600 w 234950"/>
                <a:gd name="connsiteY15" fmla="*/ 41275 h 86756"/>
                <a:gd name="connsiteX16" fmla="*/ 219075 w 234950"/>
                <a:gd name="connsiteY16" fmla="*/ 38100 h 86756"/>
                <a:gd name="connsiteX17" fmla="*/ 212725 w 234950"/>
                <a:gd name="connsiteY17" fmla="*/ 34925 h 867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4950" h="86756">
                  <a:moveTo>
                    <a:pt x="0" y="60325"/>
                  </a:moveTo>
                  <a:cubicBezTo>
                    <a:pt x="9525" y="53975"/>
                    <a:pt x="19417" y="48144"/>
                    <a:pt x="28575" y="41275"/>
                  </a:cubicBezTo>
                  <a:cubicBezTo>
                    <a:pt x="32808" y="38100"/>
                    <a:pt x="36969" y="34826"/>
                    <a:pt x="41275" y="31750"/>
                  </a:cubicBezTo>
                  <a:cubicBezTo>
                    <a:pt x="44380" y="29532"/>
                    <a:pt x="47964" y="27953"/>
                    <a:pt x="50800" y="25400"/>
                  </a:cubicBezTo>
                  <a:cubicBezTo>
                    <a:pt x="79731" y="-638"/>
                    <a:pt x="61699" y="6950"/>
                    <a:pt x="82550" y="0"/>
                  </a:cubicBezTo>
                  <a:cubicBezTo>
                    <a:pt x="87842" y="1058"/>
                    <a:pt x="94609" y="-641"/>
                    <a:pt x="98425" y="3175"/>
                  </a:cubicBezTo>
                  <a:cubicBezTo>
                    <a:pt x="103158" y="7908"/>
                    <a:pt x="102658" y="15875"/>
                    <a:pt x="104775" y="22225"/>
                  </a:cubicBezTo>
                  <a:cubicBezTo>
                    <a:pt x="105833" y="25400"/>
                    <a:pt x="107294" y="28468"/>
                    <a:pt x="107950" y="31750"/>
                  </a:cubicBezTo>
                  <a:cubicBezTo>
                    <a:pt x="109008" y="37042"/>
                    <a:pt x="107309" y="43809"/>
                    <a:pt x="111125" y="47625"/>
                  </a:cubicBezTo>
                  <a:cubicBezTo>
                    <a:pt x="115858" y="52358"/>
                    <a:pt x="130175" y="53975"/>
                    <a:pt x="130175" y="53975"/>
                  </a:cubicBezTo>
                  <a:cubicBezTo>
                    <a:pt x="134968" y="58768"/>
                    <a:pt x="142279" y="67324"/>
                    <a:pt x="149225" y="69850"/>
                  </a:cubicBezTo>
                  <a:cubicBezTo>
                    <a:pt x="157427" y="72832"/>
                    <a:pt x="174625" y="76200"/>
                    <a:pt x="174625" y="76200"/>
                  </a:cubicBezTo>
                  <a:cubicBezTo>
                    <a:pt x="194921" y="89731"/>
                    <a:pt x="190629" y="89661"/>
                    <a:pt x="231775" y="79375"/>
                  </a:cubicBezTo>
                  <a:cubicBezTo>
                    <a:pt x="235022" y="78563"/>
                    <a:pt x="233892" y="73025"/>
                    <a:pt x="234950" y="69850"/>
                  </a:cubicBezTo>
                  <a:cubicBezTo>
                    <a:pt x="233892" y="64558"/>
                    <a:pt x="232946" y="59243"/>
                    <a:pt x="231775" y="53975"/>
                  </a:cubicBezTo>
                  <a:cubicBezTo>
                    <a:pt x="230828" y="49715"/>
                    <a:pt x="231326" y="44682"/>
                    <a:pt x="228600" y="41275"/>
                  </a:cubicBezTo>
                  <a:cubicBezTo>
                    <a:pt x="226509" y="38662"/>
                    <a:pt x="222182" y="39343"/>
                    <a:pt x="219075" y="38100"/>
                  </a:cubicBezTo>
                  <a:cubicBezTo>
                    <a:pt x="216878" y="37221"/>
                    <a:pt x="214842" y="35983"/>
                    <a:pt x="212725" y="34925"/>
                  </a:cubicBezTo>
                </a:path>
              </a:pathLst>
            </a:custGeom>
            <a:ln w="571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01700" y="2063221"/>
            <a:ext cx="882826" cy="219105"/>
            <a:chOff x="901700" y="1590645"/>
            <a:chExt cx="882826" cy="219105"/>
          </a:xfrm>
        </p:grpSpPr>
        <p:sp>
          <p:nvSpPr>
            <p:cNvPr id="18" name="Freeform 17"/>
            <p:cNvSpPr/>
            <p:nvPr/>
          </p:nvSpPr>
          <p:spPr>
            <a:xfrm>
              <a:off x="1660525" y="1606550"/>
              <a:ext cx="124001" cy="184150"/>
            </a:xfrm>
            <a:custGeom>
              <a:avLst/>
              <a:gdLst>
                <a:gd name="connsiteX0" fmla="*/ 66675 w 124001"/>
                <a:gd name="connsiteY0" fmla="*/ 25400 h 184150"/>
                <a:gd name="connsiteX1" fmla="*/ 63500 w 124001"/>
                <a:gd name="connsiteY1" fmla="*/ 9525 h 184150"/>
                <a:gd name="connsiteX2" fmla="*/ 53975 w 124001"/>
                <a:gd name="connsiteY2" fmla="*/ 6350 h 184150"/>
                <a:gd name="connsiteX3" fmla="*/ 41275 w 124001"/>
                <a:gd name="connsiteY3" fmla="*/ 0 h 184150"/>
                <a:gd name="connsiteX4" fmla="*/ 22225 w 124001"/>
                <a:gd name="connsiteY4" fmla="*/ 3175 h 184150"/>
                <a:gd name="connsiteX5" fmla="*/ 15875 w 124001"/>
                <a:gd name="connsiteY5" fmla="*/ 22225 h 184150"/>
                <a:gd name="connsiteX6" fmla="*/ 9525 w 124001"/>
                <a:gd name="connsiteY6" fmla="*/ 41275 h 184150"/>
                <a:gd name="connsiteX7" fmla="*/ 6350 w 124001"/>
                <a:gd name="connsiteY7" fmla="*/ 50800 h 184150"/>
                <a:gd name="connsiteX8" fmla="*/ 0 w 124001"/>
                <a:gd name="connsiteY8" fmla="*/ 76200 h 184150"/>
                <a:gd name="connsiteX9" fmla="*/ 3175 w 124001"/>
                <a:gd name="connsiteY9" fmla="*/ 158750 h 184150"/>
                <a:gd name="connsiteX10" fmla="*/ 9525 w 124001"/>
                <a:gd name="connsiteY10" fmla="*/ 168275 h 184150"/>
                <a:gd name="connsiteX11" fmla="*/ 22225 w 124001"/>
                <a:gd name="connsiteY11" fmla="*/ 174625 h 184150"/>
                <a:gd name="connsiteX12" fmla="*/ 41275 w 124001"/>
                <a:gd name="connsiteY12" fmla="*/ 184150 h 184150"/>
                <a:gd name="connsiteX13" fmla="*/ 85725 w 124001"/>
                <a:gd name="connsiteY13" fmla="*/ 168275 h 184150"/>
                <a:gd name="connsiteX14" fmla="*/ 104775 w 124001"/>
                <a:gd name="connsiteY14" fmla="*/ 142875 h 184150"/>
                <a:gd name="connsiteX15" fmla="*/ 117475 w 124001"/>
                <a:gd name="connsiteY15" fmla="*/ 120650 h 184150"/>
                <a:gd name="connsiteX16" fmla="*/ 120650 w 124001"/>
                <a:gd name="connsiteY16" fmla="*/ 111125 h 184150"/>
                <a:gd name="connsiteX17" fmla="*/ 120650 w 124001"/>
                <a:gd name="connsiteY17" fmla="*/ 28575 h 184150"/>
                <a:gd name="connsiteX18" fmla="*/ 111125 w 124001"/>
                <a:gd name="connsiteY18" fmla="*/ 9525 h 184150"/>
                <a:gd name="connsiteX19" fmla="*/ 66675 w 124001"/>
                <a:gd name="connsiteY19" fmla="*/ 25400 h 184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24001" h="184150">
                  <a:moveTo>
                    <a:pt x="66675" y="25400"/>
                  </a:moveTo>
                  <a:cubicBezTo>
                    <a:pt x="58738" y="25400"/>
                    <a:pt x="66493" y="14015"/>
                    <a:pt x="63500" y="9525"/>
                  </a:cubicBezTo>
                  <a:cubicBezTo>
                    <a:pt x="61644" y="6740"/>
                    <a:pt x="57051" y="7668"/>
                    <a:pt x="53975" y="6350"/>
                  </a:cubicBezTo>
                  <a:cubicBezTo>
                    <a:pt x="49625" y="4486"/>
                    <a:pt x="45508" y="2117"/>
                    <a:pt x="41275" y="0"/>
                  </a:cubicBezTo>
                  <a:cubicBezTo>
                    <a:pt x="34925" y="1058"/>
                    <a:pt x="27070" y="-1064"/>
                    <a:pt x="22225" y="3175"/>
                  </a:cubicBezTo>
                  <a:cubicBezTo>
                    <a:pt x="17188" y="7583"/>
                    <a:pt x="17992" y="15875"/>
                    <a:pt x="15875" y="22225"/>
                  </a:cubicBezTo>
                  <a:lnTo>
                    <a:pt x="9525" y="41275"/>
                  </a:lnTo>
                  <a:cubicBezTo>
                    <a:pt x="8467" y="44450"/>
                    <a:pt x="7162" y="47553"/>
                    <a:pt x="6350" y="50800"/>
                  </a:cubicBezTo>
                  <a:lnTo>
                    <a:pt x="0" y="76200"/>
                  </a:lnTo>
                  <a:cubicBezTo>
                    <a:pt x="1058" y="103717"/>
                    <a:pt x="341" y="131359"/>
                    <a:pt x="3175" y="158750"/>
                  </a:cubicBezTo>
                  <a:cubicBezTo>
                    <a:pt x="3568" y="162546"/>
                    <a:pt x="6594" y="165832"/>
                    <a:pt x="9525" y="168275"/>
                  </a:cubicBezTo>
                  <a:cubicBezTo>
                    <a:pt x="13161" y="171305"/>
                    <a:pt x="18116" y="172277"/>
                    <a:pt x="22225" y="174625"/>
                  </a:cubicBezTo>
                  <a:cubicBezTo>
                    <a:pt x="39459" y="184473"/>
                    <a:pt x="23811" y="178329"/>
                    <a:pt x="41275" y="184150"/>
                  </a:cubicBezTo>
                  <a:cubicBezTo>
                    <a:pt x="72450" y="181032"/>
                    <a:pt x="69181" y="188128"/>
                    <a:pt x="85725" y="168275"/>
                  </a:cubicBezTo>
                  <a:cubicBezTo>
                    <a:pt x="92500" y="160145"/>
                    <a:pt x="104775" y="142875"/>
                    <a:pt x="104775" y="142875"/>
                  </a:cubicBezTo>
                  <a:cubicBezTo>
                    <a:pt x="112055" y="121036"/>
                    <a:pt x="102098" y="147560"/>
                    <a:pt x="117475" y="120650"/>
                  </a:cubicBezTo>
                  <a:cubicBezTo>
                    <a:pt x="119135" y="117744"/>
                    <a:pt x="119592" y="114300"/>
                    <a:pt x="120650" y="111125"/>
                  </a:cubicBezTo>
                  <a:cubicBezTo>
                    <a:pt x="124394" y="69939"/>
                    <a:pt x="125788" y="74820"/>
                    <a:pt x="120650" y="28575"/>
                  </a:cubicBezTo>
                  <a:cubicBezTo>
                    <a:pt x="120089" y="23525"/>
                    <a:pt x="114975" y="12605"/>
                    <a:pt x="111125" y="9525"/>
                  </a:cubicBezTo>
                  <a:cubicBezTo>
                    <a:pt x="103391" y="3338"/>
                    <a:pt x="74612" y="25400"/>
                    <a:pt x="66675" y="25400"/>
                  </a:cubicBez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429890" y="1590645"/>
              <a:ext cx="163960" cy="219105"/>
            </a:xfrm>
            <a:custGeom>
              <a:avLst/>
              <a:gdLst>
                <a:gd name="connsiteX0" fmla="*/ 40135 w 163960"/>
                <a:gd name="connsiteY0" fmla="*/ 30 h 219105"/>
                <a:gd name="connsiteX1" fmla="*/ 17910 w 163960"/>
                <a:gd name="connsiteY1" fmla="*/ 9555 h 219105"/>
                <a:gd name="connsiteX2" fmla="*/ 8385 w 163960"/>
                <a:gd name="connsiteY2" fmla="*/ 15905 h 219105"/>
                <a:gd name="connsiteX3" fmla="*/ 5210 w 163960"/>
                <a:gd name="connsiteY3" fmla="*/ 34955 h 219105"/>
                <a:gd name="connsiteX4" fmla="*/ 2035 w 163960"/>
                <a:gd name="connsiteY4" fmla="*/ 60355 h 219105"/>
                <a:gd name="connsiteX5" fmla="*/ 8385 w 163960"/>
                <a:gd name="connsiteY5" fmla="*/ 174655 h 219105"/>
                <a:gd name="connsiteX6" fmla="*/ 14735 w 163960"/>
                <a:gd name="connsiteY6" fmla="*/ 187355 h 219105"/>
                <a:gd name="connsiteX7" fmla="*/ 21085 w 163960"/>
                <a:gd name="connsiteY7" fmla="*/ 196880 h 219105"/>
                <a:gd name="connsiteX8" fmla="*/ 27435 w 163960"/>
                <a:gd name="connsiteY8" fmla="*/ 209580 h 219105"/>
                <a:gd name="connsiteX9" fmla="*/ 49660 w 163960"/>
                <a:gd name="connsiteY9" fmla="*/ 219105 h 219105"/>
                <a:gd name="connsiteX10" fmla="*/ 103635 w 163960"/>
                <a:gd name="connsiteY10" fmla="*/ 212755 h 219105"/>
                <a:gd name="connsiteX11" fmla="*/ 113160 w 163960"/>
                <a:gd name="connsiteY11" fmla="*/ 206405 h 219105"/>
                <a:gd name="connsiteX12" fmla="*/ 125860 w 163960"/>
                <a:gd name="connsiteY12" fmla="*/ 196880 h 219105"/>
                <a:gd name="connsiteX13" fmla="*/ 135385 w 163960"/>
                <a:gd name="connsiteY13" fmla="*/ 187355 h 219105"/>
                <a:gd name="connsiteX14" fmla="*/ 151260 w 163960"/>
                <a:gd name="connsiteY14" fmla="*/ 152430 h 219105"/>
                <a:gd name="connsiteX15" fmla="*/ 157610 w 163960"/>
                <a:gd name="connsiteY15" fmla="*/ 120680 h 219105"/>
                <a:gd name="connsiteX16" fmla="*/ 163960 w 163960"/>
                <a:gd name="connsiteY16" fmla="*/ 85755 h 219105"/>
                <a:gd name="connsiteX17" fmla="*/ 160785 w 163960"/>
                <a:gd name="connsiteY17" fmla="*/ 41305 h 219105"/>
                <a:gd name="connsiteX18" fmla="*/ 144910 w 163960"/>
                <a:gd name="connsiteY18" fmla="*/ 25430 h 219105"/>
                <a:gd name="connsiteX19" fmla="*/ 132210 w 163960"/>
                <a:gd name="connsiteY19" fmla="*/ 22255 h 219105"/>
                <a:gd name="connsiteX20" fmla="*/ 119510 w 163960"/>
                <a:gd name="connsiteY20" fmla="*/ 15905 h 219105"/>
                <a:gd name="connsiteX21" fmla="*/ 106810 w 163960"/>
                <a:gd name="connsiteY21" fmla="*/ 12730 h 219105"/>
                <a:gd name="connsiteX22" fmla="*/ 40135 w 163960"/>
                <a:gd name="connsiteY22" fmla="*/ 30 h 219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63960" h="219105">
                  <a:moveTo>
                    <a:pt x="40135" y="30"/>
                  </a:moveTo>
                  <a:cubicBezTo>
                    <a:pt x="25318" y="-499"/>
                    <a:pt x="25119" y="5950"/>
                    <a:pt x="17910" y="9555"/>
                  </a:cubicBezTo>
                  <a:cubicBezTo>
                    <a:pt x="14497" y="11262"/>
                    <a:pt x="10092" y="12492"/>
                    <a:pt x="8385" y="15905"/>
                  </a:cubicBezTo>
                  <a:cubicBezTo>
                    <a:pt x="5506" y="21663"/>
                    <a:pt x="6120" y="28582"/>
                    <a:pt x="5210" y="34955"/>
                  </a:cubicBezTo>
                  <a:cubicBezTo>
                    <a:pt x="4003" y="43402"/>
                    <a:pt x="3093" y="51888"/>
                    <a:pt x="2035" y="60355"/>
                  </a:cubicBezTo>
                  <a:cubicBezTo>
                    <a:pt x="2083" y="61938"/>
                    <a:pt x="-5530" y="142186"/>
                    <a:pt x="8385" y="174655"/>
                  </a:cubicBezTo>
                  <a:cubicBezTo>
                    <a:pt x="10249" y="179005"/>
                    <a:pt x="12387" y="183246"/>
                    <a:pt x="14735" y="187355"/>
                  </a:cubicBezTo>
                  <a:cubicBezTo>
                    <a:pt x="16628" y="190668"/>
                    <a:pt x="19192" y="193567"/>
                    <a:pt x="21085" y="196880"/>
                  </a:cubicBezTo>
                  <a:cubicBezTo>
                    <a:pt x="23433" y="200989"/>
                    <a:pt x="24405" y="205944"/>
                    <a:pt x="27435" y="209580"/>
                  </a:cubicBezTo>
                  <a:cubicBezTo>
                    <a:pt x="33205" y="216504"/>
                    <a:pt x="41704" y="217116"/>
                    <a:pt x="49660" y="219105"/>
                  </a:cubicBezTo>
                  <a:cubicBezTo>
                    <a:pt x="67652" y="216988"/>
                    <a:pt x="85871" y="216308"/>
                    <a:pt x="103635" y="212755"/>
                  </a:cubicBezTo>
                  <a:cubicBezTo>
                    <a:pt x="107377" y="212007"/>
                    <a:pt x="110055" y="208623"/>
                    <a:pt x="113160" y="206405"/>
                  </a:cubicBezTo>
                  <a:cubicBezTo>
                    <a:pt x="117466" y="203329"/>
                    <a:pt x="121842" y="200324"/>
                    <a:pt x="125860" y="196880"/>
                  </a:cubicBezTo>
                  <a:cubicBezTo>
                    <a:pt x="129269" y="193958"/>
                    <a:pt x="132974" y="191143"/>
                    <a:pt x="135385" y="187355"/>
                  </a:cubicBezTo>
                  <a:cubicBezTo>
                    <a:pt x="138956" y="181743"/>
                    <a:pt x="148848" y="162881"/>
                    <a:pt x="151260" y="152430"/>
                  </a:cubicBezTo>
                  <a:cubicBezTo>
                    <a:pt x="153687" y="141913"/>
                    <a:pt x="154992" y="131151"/>
                    <a:pt x="157610" y="120680"/>
                  </a:cubicBezTo>
                  <a:cubicBezTo>
                    <a:pt x="162600" y="100720"/>
                    <a:pt x="160168" y="112300"/>
                    <a:pt x="163960" y="85755"/>
                  </a:cubicBezTo>
                  <a:cubicBezTo>
                    <a:pt x="162902" y="70938"/>
                    <a:pt x="163366" y="55933"/>
                    <a:pt x="160785" y="41305"/>
                  </a:cubicBezTo>
                  <a:cubicBezTo>
                    <a:pt x="159630" y="34763"/>
                    <a:pt x="150298" y="27739"/>
                    <a:pt x="144910" y="25430"/>
                  </a:cubicBezTo>
                  <a:cubicBezTo>
                    <a:pt x="140899" y="23711"/>
                    <a:pt x="136296" y="23787"/>
                    <a:pt x="132210" y="22255"/>
                  </a:cubicBezTo>
                  <a:cubicBezTo>
                    <a:pt x="127778" y="20593"/>
                    <a:pt x="123942" y="17567"/>
                    <a:pt x="119510" y="15905"/>
                  </a:cubicBezTo>
                  <a:cubicBezTo>
                    <a:pt x="115424" y="14373"/>
                    <a:pt x="111089" y="13586"/>
                    <a:pt x="106810" y="12730"/>
                  </a:cubicBezTo>
                  <a:cubicBezTo>
                    <a:pt x="77886" y="6945"/>
                    <a:pt x="54952" y="559"/>
                    <a:pt x="40135" y="30"/>
                  </a:cubicBezTo>
                  <a:close/>
                </a:path>
              </a:pathLst>
            </a:custGeom>
            <a:noFill/>
            <a:ln w="381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1590675" y="1670038"/>
              <a:ext cx="73025" cy="19062"/>
            </a:xfrm>
            <a:custGeom>
              <a:avLst/>
              <a:gdLst>
                <a:gd name="connsiteX0" fmla="*/ 0 w 73025"/>
                <a:gd name="connsiteY0" fmla="*/ 19062 h 19062"/>
                <a:gd name="connsiteX1" fmla="*/ 28575 w 73025"/>
                <a:gd name="connsiteY1" fmla="*/ 15887 h 19062"/>
                <a:gd name="connsiteX2" fmla="*/ 47625 w 73025"/>
                <a:gd name="connsiteY2" fmla="*/ 9537 h 19062"/>
                <a:gd name="connsiteX3" fmla="*/ 60325 w 73025"/>
                <a:gd name="connsiteY3" fmla="*/ 6362 h 19062"/>
                <a:gd name="connsiteX4" fmla="*/ 73025 w 73025"/>
                <a:gd name="connsiteY4" fmla="*/ 12 h 19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025" h="19062">
                  <a:moveTo>
                    <a:pt x="0" y="19062"/>
                  </a:moveTo>
                  <a:cubicBezTo>
                    <a:pt x="9525" y="18004"/>
                    <a:pt x="19177" y="17767"/>
                    <a:pt x="28575" y="15887"/>
                  </a:cubicBezTo>
                  <a:cubicBezTo>
                    <a:pt x="35139" y="14574"/>
                    <a:pt x="41131" y="11160"/>
                    <a:pt x="47625" y="9537"/>
                  </a:cubicBezTo>
                  <a:lnTo>
                    <a:pt x="60325" y="6362"/>
                  </a:lnTo>
                  <a:cubicBezTo>
                    <a:pt x="70731" y="-575"/>
                    <a:pt x="66034" y="12"/>
                    <a:pt x="73025" y="12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901700" y="1682750"/>
              <a:ext cx="517525" cy="85991"/>
            </a:xfrm>
            <a:custGeom>
              <a:avLst/>
              <a:gdLst>
                <a:gd name="connsiteX0" fmla="*/ 517525 w 517525"/>
                <a:gd name="connsiteY0" fmla="*/ 0 h 85991"/>
                <a:gd name="connsiteX1" fmla="*/ 149225 w 517525"/>
                <a:gd name="connsiteY1" fmla="*/ 6350 h 85991"/>
                <a:gd name="connsiteX2" fmla="*/ 111125 w 517525"/>
                <a:gd name="connsiteY2" fmla="*/ 12700 h 85991"/>
                <a:gd name="connsiteX3" fmla="*/ 88900 w 517525"/>
                <a:gd name="connsiteY3" fmla="*/ 15875 h 85991"/>
                <a:gd name="connsiteX4" fmla="*/ 79375 w 517525"/>
                <a:gd name="connsiteY4" fmla="*/ 19050 h 85991"/>
                <a:gd name="connsiteX5" fmla="*/ 60325 w 517525"/>
                <a:gd name="connsiteY5" fmla="*/ 28575 h 85991"/>
                <a:gd name="connsiteX6" fmla="*/ 53975 w 517525"/>
                <a:gd name="connsiteY6" fmla="*/ 38100 h 85991"/>
                <a:gd name="connsiteX7" fmla="*/ 44450 w 517525"/>
                <a:gd name="connsiteY7" fmla="*/ 44450 h 85991"/>
                <a:gd name="connsiteX8" fmla="*/ 38100 w 517525"/>
                <a:gd name="connsiteY8" fmla="*/ 63500 h 85991"/>
                <a:gd name="connsiteX9" fmla="*/ 22225 w 517525"/>
                <a:gd name="connsiteY9" fmla="*/ 82550 h 85991"/>
                <a:gd name="connsiteX10" fmla="*/ 12700 w 517525"/>
                <a:gd name="connsiteY10" fmla="*/ 85725 h 85991"/>
                <a:gd name="connsiteX11" fmla="*/ 0 w 517525"/>
                <a:gd name="connsiteY11" fmla="*/ 85725 h 85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17525" h="85991">
                  <a:moveTo>
                    <a:pt x="517525" y="0"/>
                  </a:moveTo>
                  <a:lnTo>
                    <a:pt x="149225" y="6350"/>
                  </a:lnTo>
                  <a:cubicBezTo>
                    <a:pt x="135390" y="6926"/>
                    <a:pt x="124436" y="10482"/>
                    <a:pt x="111125" y="12700"/>
                  </a:cubicBezTo>
                  <a:cubicBezTo>
                    <a:pt x="103743" y="13930"/>
                    <a:pt x="96308" y="14817"/>
                    <a:pt x="88900" y="15875"/>
                  </a:cubicBezTo>
                  <a:cubicBezTo>
                    <a:pt x="85725" y="16933"/>
                    <a:pt x="82368" y="17553"/>
                    <a:pt x="79375" y="19050"/>
                  </a:cubicBezTo>
                  <a:cubicBezTo>
                    <a:pt x="54756" y="31360"/>
                    <a:pt x="84266" y="20595"/>
                    <a:pt x="60325" y="28575"/>
                  </a:cubicBezTo>
                  <a:cubicBezTo>
                    <a:pt x="58208" y="31750"/>
                    <a:pt x="56673" y="35402"/>
                    <a:pt x="53975" y="38100"/>
                  </a:cubicBezTo>
                  <a:cubicBezTo>
                    <a:pt x="51277" y="40798"/>
                    <a:pt x="46472" y="41214"/>
                    <a:pt x="44450" y="44450"/>
                  </a:cubicBezTo>
                  <a:cubicBezTo>
                    <a:pt x="40902" y="50126"/>
                    <a:pt x="41813" y="57931"/>
                    <a:pt x="38100" y="63500"/>
                  </a:cubicBezTo>
                  <a:cubicBezTo>
                    <a:pt x="33414" y="70528"/>
                    <a:pt x="29559" y="77661"/>
                    <a:pt x="22225" y="82550"/>
                  </a:cubicBezTo>
                  <a:cubicBezTo>
                    <a:pt x="19440" y="84406"/>
                    <a:pt x="16013" y="85252"/>
                    <a:pt x="12700" y="85725"/>
                  </a:cubicBezTo>
                  <a:cubicBezTo>
                    <a:pt x="8509" y="86324"/>
                    <a:pt x="4233" y="85725"/>
                    <a:pt x="0" y="85725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1155" y="3713569"/>
            <a:ext cx="3766435" cy="264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80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3200" y="3440998"/>
            <a:ext cx="2303846" cy="23038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6" name="Content Placeholder 25"/>
          <p:cNvSpPr>
            <a:spLocks noGrp="1"/>
          </p:cNvSpPr>
          <p:nvPr>
            <p:ph sz="half" idx="1"/>
          </p:nvPr>
        </p:nvSpPr>
        <p:spPr>
          <a:xfrm>
            <a:off x="0" y="575960"/>
            <a:ext cx="6553200" cy="3042257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bg1"/>
                </a:solidFill>
              </a:rPr>
              <a:t>As </a:t>
            </a:r>
            <a:r>
              <a:rPr lang="en-GB" dirty="0" err="1">
                <a:solidFill>
                  <a:schemeClr val="bg1"/>
                </a:solidFill>
              </a:rPr>
              <a:t>teorias</a:t>
            </a:r>
            <a:r>
              <a:rPr lang="en-GB" dirty="0">
                <a:solidFill>
                  <a:schemeClr val="bg1"/>
                </a:solidFill>
              </a:rPr>
              <a:t> do </a:t>
            </a:r>
            <a:r>
              <a:rPr lang="en-GB" dirty="0" err="1">
                <a:solidFill>
                  <a:schemeClr val="bg1"/>
                </a:solidFill>
              </a:rPr>
              <a:t>Modelo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Padrão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são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teorias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quânticas</a:t>
            </a:r>
            <a:r>
              <a:rPr lang="en-GB" dirty="0">
                <a:solidFill>
                  <a:schemeClr val="bg1"/>
                </a:solidFill>
              </a:rPr>
              <a:t> de </a:t>
            </a:r>
            <a:r>
              <a:rPr lang="en-GB" dirty="0" err="1">
                <a:solidFill>
                  <a:schemeClr val="bg1"/>
                </a:solidFill>
              </a:rPr>
              <a:t>campos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relativísticos</a:t>
            </a:r>
            <a:r>
              <a:rPr lang="en-GB" dirty="0">
                <a:solidFill>
                  <a:schemeClr val="bg1"/>
                </a:solidFill>
              </a:rPr>
              <a:t> de um </a:t>
            </a:r>
            <a:r>
              <a:rPr lang="en-GB" dirty="0" err="1">
                <a:solidFill>
                  <a:schemeClr val="bg1"/>
                </a:solidFill>
              </a:rPr>
              <a:t>tipo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especial: </a:t>
            </a:r>
            <a:r>
              <a:rPr lang="en-GB" dirty="0" err="1" smtClean="0">
                <a:solidFill>
                  <a:schemeClr val="bg1"/>
                </a:solidFill>
              </a:rPr>
              <a:t>teorias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de “gauge” </a:t>
            </a:r>
            <a:r>
              <a:rPr lang="en-GB" dirty="0" err="1">
                <a:solidFill>
                  <a:schemeClr val="bg1"/>
                </a:solidFill>
              </a:rPr>
              <a:t>ou</a:t>
            </a:r>
            <a:r>
              <a:rPr lang="en-GB" dirty="0">
                <a:solidFill>
                  <a:schemeClr val="bg1"/>
                </a:solidFill>
              </a:rPr>
              <a:t> “</a:t>
            </a:r>
            <a:r>
              <a:rPr lang="en-GB" dirty="0" err="1">
                <a:solidFill>
                  <a:schemeClr val="bg1"/>
                </a:solidFill>
              </a:rPr>
              <a:t>padrão</a:t>
            </a:r>
            <a:r>
              <a:rPr lang="en-GB" dirty="0" smtClean="0">
                <a:solidFill>
                  <a:schemeClr val="bg1"/>
                </a:solidFill>
              </a:rPr>
              <a:t>”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Estes </a:t>
            </a:r>
            <a:r>
              <a:rPr lang="en-GB" dirty="0" err="1">
                <a:solidFill>
                  <a:schemeClr val="bg1"/>
                </a:solidFill>
              </a:rPr>
              <a:t>campos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não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podem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ser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medidos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diretamente</a:t>
            </a:r>
            <a:r>
              <a:rPr lang="en-GB" dirty="0">
                <a:solidFill>
                  <a:schemeClr val="bg1"/>
                </a:solidFill>
              </a:rPr>
              <a:t>, mas </a:t>
            </a:r>
            <a:r>
              <a:rPr lang="en-GB" dirty="0" err="1">
                <a:solidFill>
                  <a:schemeClr val="bg1"/>
                </a:solidFill>
              </a:rPr>
              <a:t>dão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origem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às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quantidades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que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podem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ser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medidas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As </a:t>
            </a:r>
            <a:r>
              <a:rPr lang="en-GB" dirty="0" err="1">
                <a:solidFill>
                  <a:schemeClr val="bg1"/>
                </a:solidFill>
              </a:rPr>
              <a:t>partículas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– </a:t>
            </a:r>
            <a:r>
              <a:rPr lang="en-GB" dirty="0" err="1" smtClean="0">
                <a:solidFill>
                  <a:schemeClr val="bg1"/>
                </a:solidFill>
              </a:rPr>
              <a:t>também</a:t>
            </a:r>
            <a:r>
              <a:rPr lang="en-GB" dirty="0" smtClean="0">
                <a:solidFill>
                  <a:schemeClr val="bg1"/>
                </a:solidFill>
              </a:rPr>
              <a:t> as </a:t>
            </a:r>
            <a:r>
              <a:rPr lang="en-GB" dirty="0" err="1">
                <a:solidFill>
                  <a:schemeClr val="bg1"/>
                </a:solidFill>
              </a:rPr>
              <a:t>que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transmitem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forças</a:t>
            </a:r>
            <a:r>
              <a:rPr lang="en-GB" dirty="0" smtClean="0">
                <a:solidFill>
                  <a:schemeClr val="bg1"/>
                </a:solidFill>
              </a:rPr>
              <a:t> –  </a:t>
            </a:r>
            <a:r>
              <a:rPr lang="en-GB" dirty="0" err="1">
                <a:solidFill>
                  <a:schemeClr val="bg1"/>
                </a:solidFill>
              </a:rPr>
              <a:t>são</a:t>
            </a:r>
            <a:r>
              <a:rPr lang="en-GB" dirty="0">
                <a:solidFill>
                  <a:schemeClr val="bg1"/>
                </a:solidFill>
              </a:rPr>
              <a:t> </a:t>
            </a:r>
            <a:r>
              <a:rPr lang="en-GB" dirty="0" err="1">
                <a:solidFill>
                  <a:schemeClr val="bg1"/>
                </a:solidFill>
              </a:rPr>
              <a:t>excitações</a:t>
            </a:r>
            <a:r>
              <a:rPr lang="en-GB" dirty="0">
                <a:solidFill>
                  <a:schemeClr val="bg1"/>
                </a:solidFill>
              </a:rPr>
              <a:t> (</a:t>
            </a:r>
            <a:r>
              <a:rPr lang="en-GB" dirty="0" err="1">
                <a:solidFill>
                  <a:schemeClr val="bg1"/>
                </a:solidFill>
              </a:rPr>
              <a:t>oscilações</a:t>
            </a:r>
            <a:r>
              <a:rPr lang="en-GB" dirty="0">
                <a:solidFill>
                  <a:schemeClr val="bg1"/>
                </a:solidFill>
              </a:rPr>
              <a:t>) dos </a:t>
            </a:r>
            <a:r>
              <a:rPr lang="en-GB" dirty="0" err="1">
                <a:solidFill>
                  <a:schemeClr val="bg1"/>
                </a:solidFill>
              </a:rPr>
              <a:t>campos</a:t>
            </a:r>
            <a:r>
              <a:rPr lang="en-GB" dirty="0" smtClean="0">
                <a:solidFill>
                  <a:srgbClr val="FFFFFF"/>
                </a:solidFill>
              </a:rPr>
              <a:t>!!</a:t>
            </a:r>
          </a:p>
          <a:p>
            <a:endParaRPr lang="en-GB" dirty="0"/>
          </a:p>
        </p:txBody>
      </p:sp>
      <p:sp>
        <p:nvSpPr>
          <p:cNvPr id="27" name="Content Placeholder 26"/>
          <p:cNvSpPr>
            <a:spLocks noGrp="1"/>
          </p:cNvSpPr>
          <p:nvPr>
            <p:ph sz="half" idx="2"/>
          </p:nvPr>
        </p:nvSpPr>
        <p:spPr>
          <a:xfrm>
            <a:off x="1" y="3440998"/>
            <a:ext cx="6553200" cy="3160402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>
                <a:solidFill>
                  <a:srgbClr val="FFFFFF"/>
                </a:solidFill>
              </a:rPr>
              <a:t>As </a:t>
            </a:r>
            <a:r>
              <a:rPr lang="en-GB" dirty="0" err="1">
                <a:solidFill>
                  <a:srgbClr val="FFFFFF"/>
                </a:solidFill>
              </a:rPr>
              <a:t>teorias</a:t>
            </a:r>
            <a:r>
              <a:rPr lang="en-GB" dirty="0">
                <a:solidFill>
                  <a:srgbClr val="FFFFFF"/>
                </a:solidFill>
              </a:rPr>
              <a:t> de </a:t>
            </a:r>
            <a:r>
              <a:rPr lang="en-GB" dirty="0" smtClean="0">
                <a:solidFill>
                  <a:srgbClr val="FFFFFF"/>
                </a:solidFill>
              </a:rPr>
              <a:t>gauge </a:t>
            </a:r>
            <a:r>
              <a:rPr lang="en-GB" dirty="0" err="1" smtClean="0">
                <a:solidFill>
                  <a:srgbClr val="FFFFFF"/>
                </a:solidFill>
              </a:rPr>
              <a:t>são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especiais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porque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>
                <a:solidFill>
                  <a:srgbClr val="FFFFFF"/>
                </a:solidFill>
              </a:rPr>
              <a:t>os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err="1">
                <a:solidFill>
                  <a:srgbClr val="FFFFFF"/>
                </a:solidFill>
              </a:rPr>
              <a:t>campos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err="1">
                <a:solidFill>
                  <a:srgbClr val="FFFFFF"/>
                </a:solidFill>
              </a:rPr>
              <a:t>podem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err="1">
                <a:solidFill>
                  <a:srgbClr val="FFFFFF"/>
                </a:solidFill>
              </a:rPr>
              <a:t>ser</a:t>
            </a:r>
            <a:r>
              <a:rPr lang="en-GB" dirty="0">
                <a:solidFill>
                  <a:srgbClr val="FFFFFF"/>
                </a:solidFill>
              </a:rPr>
              <a:t> re-</a:t>
            </a:r>
            <a:r>
              <a:rPr lang="en-GB" dirty="0" err="1">
                <a:solidFill>
                  <a:srgbClr val="FFFFFF"/>
                </a:solidFill>
              </a:rPr>
              <a:t>definidos</a:t>
            </a:r>
            <a:r>
              <a:rPr lang="en-GB" dirty="0">
                <a:solidFill>
                  <a:srgbClr val="FFFFFF"/>
                </a:solidFill>
              </a:rPr>
              <a:t> de </a:t>
            </a:r>
            <a:r>
              <a:rPr lang="en-GB" dirty="0" err="1">
                <a:solidFill>
                  <a:srgbClr val="FFFFFF"/>
                </a:solidFill>
              </a:rPr>
              <a:t>ponto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err="1">
                <a:solidFill>
                  <a:srgbClr val="FFFFFF"/>
                </a:solidFill>
              </a:rPr>
              <a:t>para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err="1">
                <a:solidFill>
                  <a:srgbClr val="FFFFFF"/>
                </a:solidFill>
              </a:rPr>
              <a:t>ponto</a:t>
            </a:r>
            <a:r>
              <a:rPr lang="en-GB" dirty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sem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alterar</a:t>
            </a:r>
            <a:r>
              <a:rPr lang="en-GB" dirty="0" smtClean="0">
                <a:solidFill>
                  <a:srgbClr val="FFFFFF"/>
                </a:solidFill>
              </a:rPr>
              <a:t> as </a:t>
            </a:r>
            <a:r>
              <a:rPr lang="en-GB" dirty="0" err="1" smtClean="0">
                <a:solidFill>
                  <a:srgbClr val="FFFFFF"/>
                </a:solidFill>
              </a:rPr>
              <a:t>quantidades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mensuráveis</a:t>
            </a:r>
            <a:endParaRPr lang="en-GB" dirty="0" smtClean="0">
              <a:solidFill>
                <a:srgbClr val="FFFFFF"/>
              </a:solidFill>
            </a:endParaRPr>
          </a:p>
          <a:p>
            <a:r>
              <a:rPr lang="en-GB" dirty="0" smtClean="0">
                <a:solidFill>
                  <a:srgbClr val="FFFFFF"/>
                </a:solidFill>
              </a:rPr>
              <a:t>O </a:t>
            </a:r>
            <a:r>
              <a:rPr lang="en-GB" dirty="0" err="1" smtClean="0">
                <a:solidFill>
                  <a:srgbClr val="FFFFFF"/>
                </a:solidFill>
              </a:rPr>
              <a:t>primeiro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exemplo</a:t>
            </a:r>
            <a:r>
              <a:rPr lang="en-GB" dirty="0" smtClean="0">
                <a:solidFill>
                  <a:srgbClr val="FFFFFF"/>
                </a:solidFill>
              </a:rPr>
              <a:t> de </a:t>
            </a:r>
            <a:r>
              <a:rPr lang="en-GB" dirty="0" err="1" smtClean="0">
                <a:solidFill>
                  <a:srgbClr val="FFFFFF"/>
                </a:solidFill>
              </a:rPr>
              <a:t>teoria</a:t>
            </a:r>
            <a:r>
              <a:rPr lang="en-GB" dirty="0" smtClean="0">
                <a:solidFill>
                  <a:srgbClr val="FFFFFF"/>
                </a:solidFill>
              </a:rPr>
              <a:t> de gauge </a:t>
            </a:r>
            <a:r>
              <a:rPr lang="en-GB" dirty="0" err="1" smtClean="0">
                <a:solidFill>
                  <a:srgbClr val="FFFFFF"/>
                </a:solidFill>
              </a:rPr>
              <a:t>foi</a:t>
            </a:r>
            <a:r>
              <a:rPr lang="en-GB" dirty="0" smtClean="0">
                <a:solidFill>
                  <a:srgbClr val="FFFFFF"/>
                </a:solidFill>
              </a:rPr>
              <a:t> o </a:t>
            </a:r>
            <a:r>
              <a:rPr lang="en-GB" dirty="0" err="1" smtClean="0">
                <a:solidFill>
                  <a:srgbClr val="FFFFFF"/>
                </a:solidFill>
              </a:rPr>
              <a:t>electromagnetismo</a:t>
            </a:r>
            <a:r>
              <a:rPr lang="en-GB" dirty="0" smtClean="0">
                <a:solidFill>
                  <a:srgbClr val="FFFFFF"/>
                </a:solidFill>
              </a:rPr>
              <a:t> (um </a:t>
            </a:r>
            <a:r>
              <a:rPr lang="en-GB" dirty="0" err="1" smtClean="0">
                <a:solidFill>
                  <a:srgbClr val="FFFFFF"/>
                </a:solidFill>
              </a:rPr>
              <a:t>ponto</a:t>
            </a:r>
            <a:r>
              <a:rPr lang="en-GB" dirty="0" smtClean="0">
                <a:solidFill>
                  <a:srgbClr val="FFFFFF"/>
                </a:solidFill>
              </a:rPr>
              <a:t> alto da </a:t>
            </a:r>
            <a:r>
              <a:rPr lang="en-GB" dirty="0" err="1" smtClean="0">
                <a:solidFill>
                  <a:srgbClr val="FFFFFF"/>
                </a:solidFill>
              </a:rPr>
              <a:t>física</a:t>
            </a:r>
            <a:r>
              <a:rPr lang="en-GB" dirty="0" smtClean="0">
                <a:solidFill>
                  <a:srgbClr val="FFFFFF"/>
                </a:solidFill>
              </a:rPr>
              <a:t> do sec. XIX!)</a:t>
            </a:r>
          </a:p>
          <a:p>
            <a:r>
              <a:rPr lang="en-GB" dirty="0" err="1" smtClean="0">
                <a:solidFill>
                  <a:srgbClr val="FFFFFF"/>
                </a:solidFill>
              </a:rPr>
              <a:t>Mais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recentemente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foi</a:t>
            </a:r>
            <a:r>
              <a:rPr lang="en-GB" dirty="0" smtClean="0">
                <a:solidFill>
                  <a:srgbClr val="FFFFFF"/>
                </a:solidFill>
              </a:rPr>
              <a:t> a </a:t>
            </a:r>
            <a:r>
              <a:rPr lang="en-GB" dirty="0" err="1" smtClean="0">
                <a:solidFill>
                  <a:srgbClr val="FFFFFF"/>
                </a:solidFill>
              </a:rPr>
              <a:t>electrodinâmica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quântica</a:t>
            </a:r>
            <a:r>
              <a:rPr lang="en-GB" dirty="0" smtClean="0">
                <a:solidFill>
                  <a:srgbClr val="FFFFFF"/>
                </a:solidFill>
              </a:rPr>
              <a:t> – a </a:t>
            </a:r>
            <a:r>
              <a:rPr lang="en-GB" dirty="0" err="1" smtClean="0">
                <a:solidFill>
                  <a:srgbClr val="FFFFFF"/>
                </a:solidFill>
              </a:rPr>
              <a:t>teoria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mais</a:t>
            </a:r>
            <a:r>
              <a:rPr lang="en-GB" dirty="0" smtClean="0">
                <a:solidFill>
                  <a:srgbClr val="FFFFFF"/>
                </a:solidFill>
              </a:rPr>
              <a:t> </a:t>
            </a:r>
            <a:r>
              <a:rPr lang="en-GB" dirty="0" err="1" smtClean="0">
                <a:solidFill>
                  <a:srgbClr val="FFFFFF"/>
                </a:solidFill>
              </a:rPr>
              <a:t>precisa</a:t>
            </a:r>
            <a:r>
              <a:rPr lang="en-GB" dirty="0" smtClean="0">
                <a:solidFill>
                  <a:srgbClr val="FFFFFF"/>
                </a:solidFill>
              </a:rPr>
              <a:t> do </a:t>
            </a:r>
            <a:r>
              <a:rPr lang="en-GB" dirty="0" err="1" smtClean="0">
                <a:solidFill>
                  <a:srgbClr val="FFFFFF"/>
                </a:solidFill>
              </a:rPr>
              <a:t>mundo</a:t>
            </a:r>
            <a:r>
              <a:rPr lang="en-GB" dirty="0" smtClean="0">
                <a:solidFill>
                  <a:srgbClr val="FFFFFF"/>
                </a:solidFill>
              </a:rPr>
              <a:t> e um </a:t>
            </a:r>
            <a:r>
              <a:rPr lang="en-GB" dirty="0" err="1" smtClean="0">
                <a:solidFill>
                  <a:srgbClr val="FFFFFF"/>
                </a:solidFill>
              </a:rPr>
              <a:t>triunfo</a:t>
            </a:r>
            <a:r>
              <a:rPr lang="en-GB" dirty="0" smtClean="0">
                <a:solidFill>
                  <a:srgbClr val="FFFFFF"/>
                </a:solidFill>
              </a:rPr>
              <a:t> do sec. XX!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646" y="930678"/>
            <a:ext cx="2221319" cy="16403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207" y="3819439"/>
            <a:ext cx="1828793" cy="24275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930678"/>
            <a:ext cx="2359367" cy="199518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6207" y="3724822"/>
            <a:ext cx="1828793" cy="2522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41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2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342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 </a:t>
            </a:r>
            <a:r>
              <a:rPr lang="en-US" dirty="0" err="1" smtClean="0">
                <a:solidFill>
                  <a:srgbClr val="FFFFFF"/>
                </a:solidFill>
              </a:rPr>
              <a:t>Lagrangiano</a:t>
            </a:r>
            <a:r>
              <a:rPr lang="en-US" dirty="0" smtClean="0">
                <a:solidFill>
                  <a:srgbClr val="FFFFFF"/>
                </a:solidFill>
              </a:rPr>
              <a:t> do </a:t>
            </a:r>
            <a:r>
              <a:rPr lang="en-US" dirty="0" err="1">
                <a:solidFill>
                  <a:srgbClr val="FFFFFF"/>
                </a:solidFill>
              </a:rPr>
              <a:t>M</a:t>
            </a:r>
            <a:r>
              <a:rPr lang="en-US" dirty="0" err="1" smtClean="0">
                <a:solidFill>
                  <a:srgbClr val="FFFFFF"/>
                </a:solidFill>
              </a:rPr>
              <a:t>odelo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</a:t>
            </a:r>
            <a:r>
              <a:rPr lang="en-US" dirty="0" err="1" smtClean="0">
                <a:solidFill>
                  <a:srgbClr val="FFFFFF"/>
                </a:solidFill>
              </a:rPr>
              <a:t>adrão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57420"/>
            <a:ext cx="4299015" cy="4545816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 </a:t>
            </a:r>
            <a:r>
              <a:rPr lang="en-US" dirty="0" err="1" smtClean="0">
                <a:solidFill>
                  <a:srgbClr val="FFFFFF"/>
                </a:solidFill>
              </a:rPr>
              <a:t>símbolo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Φ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é</a:t>
            </a:r>
            <a:r>
              <a:rPr lang="en-US" dirty="0" smtClean="0">
                <a:solidFill>
                  <a:srgbClr val="FFFFFF"/>
                </a:solidFill>
              </a:rPr>
              <a:t> o campo de Higgs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1</a:t>
            </a:r>
            <a:r>
              <a:rPr lang="en-US" baseline="30000" dirty="0" smtClean="0">
                <a:solidFill>
                  <a:srgbClr val="FFFFFF"/>
                </a:solidFill>
              </a:rPr>
              <a:t>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linha</a:t>
            </a:r>
            <a:r>
              <a:rPr lang="en-US" dirty="0" smtClean="0">
                <a:solidFill>
                  <a:srgbClr val="FFFFFF"/>
                </a:solidFill>
              </a:rPr>
              <a:t>: as </a:t>
            </a:r>
            <a:r>
              <a:rPr lang="en-US" dirty="0" err="1" smtClean="0">
                <a:solidFill>
                  <a:srgbClr val="FFFFFF"/>
                </a:solidFill>
              </a:rPr>
              <a:t>interações</a:t>
            </a:r>
            <a:r>
              <a:rPr lang="en-US" dirty="0" smtClean="0">
                <a:solidFill>
                  <a:srgbClr val="FFFFFF"/>
                </a:solidFill>
              </a:rPr>
              <a:t> entre </a:t>
            </a:r>
            <a:r>
              <a:rPr lang="en-US" dirty="0" err="1" smtClean="0">
                <a:solidFill>
                  <a:srgbClr val="FFFFFF"/>
                </a:solidFill>
              </a:rPr>
              <a:t>bosões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mensageiros</a:t>
            </a:r>
            <a:r>
              <a:rPr lang="en-US" dirty="0" smtClean="0">
                <a:solidFill>
                  <a:srgbClr val="FFFFFF"/>
                </a:solidFill>
              </a:rPr>
              <a:t> (W, Z, </a:t>
            </a:r>
            <a:r>
              <a:rPr lang="en-US" dirty="0" err="1" smtClean="0">
                <a:solidFill>
                  <a:srgbClr val="FFFFFF"/>
                </a:solidFill>
              </a:rPr>
              <a:t>gluões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2</a:t>
            </a:r>
            <a:r>
              <a:rPr lang="en-US" baseline="30000" dirty="0" smtClean="0">
                <a:solidFill>
                  <a:srgbClr val="FFFFFF"/>
                </a:solidFill>
              </a:rPr>
              <a:t>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linha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r>
              <a:rPr lang="en-US" dirty="0" err="1" smtClean="0">
                <a:solidFill>
                  <a:srgbClr val="FFFFFF"/>
                </a:solidFill>
              </a:rPr>
              <a:t>interação</a:t>
            </a:r>
            <a:r>
              <a:rPr lang="en-US" dirty="0" smtClean="0">
                <a:solidFill>
                  <a:srgbClr val="FFFFFF"/>
                </a:solidFill>
              </a:rPr>
              <a:t> entre </a:t>
            </a:r>
            <a:r>
              <a:rPr lang="en-US" dirty="0" err="1" smtClean="0">
                <a:solidFill>
                  <a:srgbClr val="FFFFFF"/>
                </a:solidFill>
              </a:rPr>
              <a:t>fotões</a:t>
            </a:r>
            <a:r>
              <a:rPr lang="en-US" dirty="0" smtClean="0">
                <a:solidFill>
                  <a:srgbClr val="FFFFFF"/>
                </a:solidFill>
              </a:rPr>
              <a:t> e </a:t>
            </a:r>
            <a:r>
              <a:rPr lang="en-US" dirty="0" err="1" smtClean="0">
                <a:solidFill>
                  <a:srgbClr val="FFFFFF"/>
                </a:solidFill>
              </a:rPr>
              <a:t>partículas</a:t>
            </a:r>
            <a:r>
              <a:rPr lang="en-US" dirty="0" smtClean="0">
                <a:solidFill>
                  <a:srgbClr val="FFFFFF"/>
                </a:solidFill>
              </a:rPr>
              <a:t> de </a:t>
            </a:r>
            <a:r>
              <a:rPr lang="en-US" dirty="0" err="1" smtClean="0">
                <a:solidFill>
                  <a:srgbClr val="FFFFFF"/>
                </a:solidFill>
              </a:rPr>
              <a:t>matéria</a:t>
            </a:r>
            <a:endParaRPr lang="en-US" dirty="0" smtClean="0">
              <a:solidFill>
                <a:srgbClr val="FFFFFF"/>
              </a:solidFill>
            </a:endParaRPr>
          </a:p>
          <a:p>
            <a:pPr lvl="1"/>
            <a:r>
              <a:rPr lang="en-US" dirty="0" err="1" smtClean="0">
                <a:solidFill>
                  <a:srgbClr val="FFFFFF"/>
                </a:solidFill>
              </a:rPr>
              <a:t>Isto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é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r>
              <a:rPr lang="en-US" dirty="0" err="1" smtClean="0">
                <a:solidFill>
                  <a:srgbClr val="FFFFFF"/>
                </a:solidFill>
              </a:rPr>
              <a:t>toda</a:t>
            </a:r>
            <a:r>
              <a:rPr lang="en-US" dirty="0" smtClean="0">
                <a:solidFill>
                  <a:srgbClr val="FFFFFF"/>
                </a:solidFill>
              </a:rPr>
              <a:t> a </a:t>
            </a:r>
            <a:r>
              <a:rPr lang="en-US" dirty="0" err="1" smtClean="0">
                <a:solidFill>
                  <a:srgbClr val="FFFFFF"/>
                </a:solidFill>
              </a:rPr>
              <a:t>química</a:t>
            </a:r>
            <a:r>
              <a:rPr lang="en-US" dirty="0" smtClean="0">
                <a:solidFill>
                  <a:srgbClr val="FFFFFF"/>
                </a:solidFill>
              </a:rPr>
              <a:t> e a </a:t>
            </a:r>
            <a:r>
              <a:rPr lang="en-US" dirty="0" err="1" smtClean="0">
                <a:solidFill>
                  <a:srgbClr val="FFFFFF"/>
                </a:solidFill>
              </a:rPr>
              <a:t>maior</a:t>
            </a:r>
            <a:r>
              <a:rPr lang="en-US" dirty="0" smtClean="0">
                <a:solidFill>
                  <a:srgbClr val="FFFFFF"/>
                </a:solidFill>
              </a:rPr>
              <a:t> parte da </a:t>
            </a:r>
            <a:r>
              <a:rPr lang="en-US" dirty="0" err="1" smtClean="0">
                <a:solidFill>
                  <a:srgbClr val="FFFFFF"/>
                </a:solidFill>
              </a:rPr>
              <a:t>física</a:t>
            </a:r>
            <a:r>
              <a:rPr lang="en-US" dirty="0" smtClean="0">
                <a:solidFill>
                  <a:srgbClr val="FFFFFF"/>
                </a:solidFill>
              </a:rPr>
              <a:t>! 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3</a:t>
            </a:r>
            <a:r>
              <a:rPr lang="en-US" baseline="30000" dirty="0" smtClean="0">
                <a:solidFill>
                  <a:srgbClr val="FFFFFF"/>
                </a:solidFill>
              </a:rPr>
              <a:t>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linha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r>
              <a:rPr lang="en-US" dirty="0" err="1" smtClean="0">
                <a:solidFill>
                  <a:srgbClr val="FFFFFF"/>
                </a:solidFill>
              </a:rPr>
              <a:t>interação</a:t>
            </a:r>
            <a:r>
              <a:rPr lang="en-US" dirty="0" smtClean="0">
                <a:solidFill>
                  <a:srgbClr val="FFFFFF"/>
                </a:solidFill>
              </a:rPr>
              <a:t> do Higgs com </a:t>
            </a:r>
            <a:r>
              <a:rPr lang="en-US" dirty="0" err="1" smtClean="0">
                <a:solidFill>
                  <a:srgbClr val="FFFFFF"/>
                </a:solidFill>
              </a:rPr>
              <a:t>partículas</a:t>
            </a:r>
            <a:r>
              <a:rPr lang="en-US" dirty="0" smtClean="0">
                <a:solidFill>
                  <a:srgbClr val="FFFFFF"/>
                </a:solidFill>
              </a:rPr>
              <a:t> de </a:t>
            </a:r>
            <a:r>
              <a:rPr lang="en-US" dirty="0" err="1" smtClean="0">
                <a:solidFill>
                  <a:srgbClr val="FFFFFF"/>
                </a:solidFill>
              </a:rPr>
              <a:t>matéria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4</a:t>
            </a:r>
            <a:r>
              <a:rPr lang="en-US" baseline="30000" dirty="0" smtClean="0">
                <a:solidFill>
                  <a:srgbClr val="FFFFFF"/>
                </a:solidFill>
              </a:rPr>
              <a:t>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linha</a:t>
            </a:r>
            <a:r>
              <a:rPr lang="en-US" dirty="0" smtClean="0">
                <a:solidFill>
                  <a:srgbClr val="FFFFFF"/>
                </a:solidFill>
              </a:rPr>
              <a:t>: </a:t>
            </a:r>
            <a:r>
              <a:rPr lang="en-US" dirty="0" err="1" smtClean="0">
                <a:solidFill>
                  <a:srgbClr val="FFFFFF"/>
                </a:solidFill>
              </a:rPr>
              <a:t>potencial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d</a:t>
            </a:r>
            <a:r>
              <a:rPr lang="en-US" dirty="0" smtClean="0">
                <a:solidFill>
                  <a:srgbClr val="FFFFFF"/>
                </a:solidFill>
              </a:rPr>
              <a:t>o Higgs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Nota: a </a:t>
            </a:r>
            <a:r>
              <a:rPr lang="en-US" dirty="0" err="1" smtClean="0">
                <a:solidFill>
                  <a:srgbClr val="FFFFFF"/>
                </a:solidFill>
              </a:rPr>
              <a:t>gravidade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não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está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na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caneca</a:t>
            </a:r>
            <a:r>
              <a:rPr lang="en-US" dirty="0" smtClean="0">
                <a:solidFill>
                  <a:srgbClr val="FFFFFF"/>
                </a:solidFill>
              </a:rPr>
              <a:t>!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9016" y="2215236"/>
            <a:ext cx="4698574" cy="329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42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12910</TotalTime>
  <Words>1671</Words>
  <Application>Microsoft Macintosh PowerPoint</Application>
  <PresentationFormat>On-screen Show (4:3)</PresentationFormat>
  <Paragraphs>253</Paragraphs>
  <Slides>35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Office Theme</vt:lpstr>
      <vt:lpstr>Equation</vt:lpstr>
      <vt:lpstr>O Bosão de Higgs e outras pontas soltas</vt:lpstr>
      <vt:lpstr>Introdução à física de partículas</vt:lpstr>
      <vt:lpstr>Cena do último episódio…</vt:lpstr>
      <vt:lpstr>PowerPoint Presentation</vt:lpstr>
      <vt:lpstr>Mas há problemas…</vt:lpstr>
      <vt:lpstr>O elo que faltava: bosão de Higgs</vt:lpstr>
      <vt:lpstr>Parêntesis técnico: Lagrangianos, teorias quânticas de campo, etc</vt:lpstr>
      <vt:lpstr>PowerPoint Presentation</vt:lpstr>
      <vt:lpstr>O Lagrangiano do Modelo Padrão</vt:lpstr>
      <vt:lpstr>De volta aos problemas…</vt:lpstr>
      <vt:lpstr>O Higgs e a quebra de simetria</vt:lpstr>
      <vt:lpstr>E o Lagrangiano, os fermiões, etc?</vt:lpstr>
      <vt:lpstr>A quebra de simetria em bonecos</vt:lpstr>
      <vt:lpstr>O átomo</vt:lpstr>
      <vt:lpstr>À pesca do bosão de Higgs</vt:lpstr>
      <vt:lpstr>PowerPoint Presentation</vt:lpstr>
      <vt:lpstr>PowerPoint Presentation</vt:lpstr>
      <vt:lpstr>H -&gt; ZZ -&gt; 4μ</vt:lpstr>
      <vt:lpstr>Uma agulha num milhão de palheiros </vt:lpstr>
      <vt:lpstr>E depois da descoberta?</vt:lpstr>
      <vt:lpstr>PowerPoint Presentation</vt:lpstr>
      <vt:lpstr>PowerPoint Presentation</vt:lpstr>
      <vt:lpstr>Matéria Escura</vt:lpstr>
      <vt:lpstr>O Modelo Padrão</vt:lpstr>
      <vt:lpstr>PowerPoint Presentation</vt:lpstr>
      <vt:lpstr>Fim</vt:lpstr>
      <vt:lpstr>A Colaboração ATLAS</vt:lpstr>
      <vt:lpstr>PowerPoint Presentation</vt:lpstr>
      <vt:lpstr>PowerPoint Presentation</vt:lpstr>
      <vt:lpstr>Forces and expansion of the Universe</vt:lpstr>
      <vt:lpstr>PowerPoint Presentation</vt:lpstr>
      <vt:lpstr>Particle Detectors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Ricardo Goncalo</cp:lastModifiedBy>
  <cp:revision>204</cp:revision>
  <dcterms:modified xsi:type="dcterms:W3CDTF">2016-06-21T09:31:13Z</dcterms:modified>
</cp:coreProperties>
</file>