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Microsoft_Equation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74" r:id="rId1"/>
  </p:sldMasterIdLst>
  <p:notesMasterIdLst>
    <p:notesMasterId r:id="rId102"/>
  </p:notesMasterIdLst>
  <p:handoutMasterIdLst>
    <p:handoutMasterId r:id="rId103"/>
  </p:handoutMasterIdLst>
  <p:sldIdLst>
    <p:sldId id="339" r:id="rId2"/>
    <p:sldId id="340" r:id="rId3"/>
    <p:sldId id="346" r:id="rId4"/>
    <p:sldId id="347" r:id="rId5"/>
    <p:sldId id="371" r:id="rId6"/>
    <p:sldId id="351" r:id="rId7"/>
    <p:sldId id="259" r:id="rId8"/>
    <p:sldId id="342" r:id="rId9"/>
    <p:sldId id="372" r:id="rId10"/>
    <p:sldId id="370" r:id="rId11"/>
    <p:sldId id="373" r:id="rId12"/>
    <p:sldId id="262" r:id="rId13"/>
    <p:sldId id="263" r:id="rId14"/>
    <p:sldId id="264" r:id="rId15"/>
    <p:sldId id="266" r:id="rId16"/>
    <p:sldId id="376" r:id="rId17"/>
    <p:sldId id="268" r:id="rId18"/>
    <p:sldId id="269" r:id="rId19"/>
    <p:sldId id="270" r:id="rId20"/>
    <p:sldId id="271" r:id="rId21"/>
    <p:sldId id="272" r:id="rId22"/>
    <p:sldId id="273" r:id="rId23"/>
    <p:sldId id="275" r:id="rId24"/>
    <p:sldId id="380" r:id="rId25"/>
    <p:sldId id="377" r:id="rId26"/>
    <p:sldId id="265" r:id="rId27"/>
    <p:sldId id="382" r:id="rId28"/>
    <p:sldId id="383" r:id="rId29"/>
    <p:sldId id="384" r:id="rId30"/>
    <p:sldId id="285" r:id="rId31"/>
    <p:sldId id="286" r:id="rId32"/>
    <p:sldId id="289" r:id="rId33"/>
    <p:sldId id="388" r:id="rId34"/>
    <p:sldId id="291" r:id="rId35"/>
    <p:sldId id="292" r:id="rId36"/>
    <p:sldId id="386" r:id="rId37"/>
    <p:sldId id="387" r:id="rId38"/>
    <p:sldId id="385" r:id="rId39"/>
    <p:sldId id="393" r:id="rId40"/>
    <p:sldId id="390" r:id="rId41"/>
    <p:sldId id="381" r:id="rId42"/>
    <p:sldId id="274" r:id="rId43"/>
    <p:sldId id="303" r:id="rId44"/>
    <p:sldId id="378" r:id="rId45"/>
    <p:sldId id="279" r:id="rId46"/>
    <p:sldId id="389" r:id="rId47"/>
    <p:sldId id="397" r:id="rId48"/>
    <p:sldId id="394" r:id="rId49"/>
    <p:sldId id="395" r:id="rId50"/>
    <p:sldId id="337" r:id="rId51"/>
    <p:sldId id="338" r:id="rId52"/>
    <p:sldId id="374" r:id="rId53"/>
    <p:sldId id="363" r:id="rId54"/>
    <p:sldId id="281" r:id="rId55"/>
    <p:sldId id="298" r:id="rId56"/>
    <p:sldId id="299" r:id="rId57"/>
    <p:sldId id="300" r:id="rId58"/>
    <p:sldId id="304" r:id="rId59"/>
    <p:sldId id="306" r:id="rId60"/>
    <p:sldId id="258" r:id="rId61"/>
    <p:sldId id="356" r:id="rId62"/>
    <p:sldId id="360" r:id="rId63"/>
    <p:sldId id="361" r:id="rId64"/>
    <p:sldId id="362" r:id="rId65"/>
    <p:sldId id="365" r:id="rId66"/>
    <p:sldId id="368" r:id="rId67"/>
    <p:sldId id="267" r:id="rId68"/>
    <p:sldId id="288" r:id="rId69"/>
    <p:sldId id="295" r:id="rId70"/>
    <p:sldId id="296" r:id="rId71"/>
    <p:sldId id="297" r:id="rId72"/>
    <p:sldId id="293" r:id="rId73"/>
    <p:sldId id="294" r:id="rId74"/>
    <p:sldId id="277" r:id="rId75"/>
    <p:sldId id="310" r:id="rId76"/>
    <p:sldId id="312" r:id="rId77"/>
    <p:sldId id="313" r:id="rId78"/>
    <p:sldId id="314" r:id="rId79"/>
    <p:sldId id="315" r:id="rId80"/>
    <p:sldId id="316" r:id="rId81"/>
    <p:sldId id="317" r:id="rId82"/>
    <p:sldId id="318" r:id="rId83"/>
    <p:sldId id="319" r:id="rId84"/>
    <p:sldId id="320" r:id="rId85"/>
    <p:sldId id="321" r:id="rId86"/>
    <p:sldId id="322" r:id="rId87"/>
    <p:sldId id="323" r:id="rId88"/>
    <p:sldId id="324" r:id="rId89"/>
    <p:sldId id="325" r:id="rId90"/>
    <p:sldId id="326" r:id="rId91"/>
    <p:sldId id="327" r:id="rId92"/>
    <p:sldId id="328" r:id="rId93"/>
    <p:sldId id="329" r:id="rId94"/>
    <p:sldId id="330" r:id="rId95"/>
    <p:sldId id="331" r:id="rId96"/>
    <p:sldId id="332" r:id="rId97"/>
    <p:sldId id="333" r:id="rId98"/>
    <p:sldId id="334" r:id="rId99"/>
    <p:sldId id="335" r:id="rId100"/>
    <p:sldId id="336" r:id="rId101"/>
  </p:sldIdLst>
  <p:sldSz cx="9144000" cy="6858000" type="screen4x3"/>
  <p:notesSz cx="6846888" cy="93964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5" autoAdjust="0"/>
    <p:restoredTop sz="94737" autoAdjust="0"/>
  </p:normalViewPr>
  <p:slideViewPr>
    <p:cSldViewPr snapToGrid="0" snapToObjects="1">
      <p:cViewPr varScale="1">
        <p:scale>
          <a:sx n="89" d="100"/>
          <a:sy n="89" d="100"/>
        </p:scale>
        <p:origin x="-16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1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notesMaster" Target="notesMasters/notesMaster1.xml"/><Relationship Id="rId103" Type="http://schemas.openxmlformats.org/officeDocument/2006/relationships/handoutMaster" Target="handoutMasters/handoutMaster1.xml"/><Relationship Id="rId104" Type="http://schemas.openxmlformats.org/officeDocument/2006/relationships/printerSettings" Target="printerSettings/printerSettings1.bin"/><Relationship Id="rId105" Type="http://schemas.openxmlformats.org/officeDocument/2006/relationships/presProps" Target="presProps.xml"/><Relationship Id="rId106" Type="http://schemas.openxmlformats.org/officeDocument/2006/relationships/viewProps" Target="viewProps.xml"/><Relationship Id="rId10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7038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78263" y="0"/>
            <a:ext cx="2967037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E6F28-CF8E-F647-ACA6-9F43E76684CA}" type="datetimeFigureOut">
              <a:rPr lang="en-US" smtClean="0"/>
              <a:t>26/08/14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24925"/>
            <a:ext cx="2967038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78263" y="8924925"/>
            <a:ext cx="2967037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71C60-7EC2-3146-B2CE-CE300C0DD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575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7038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78263" y="0"/>
            <a:ext cx="2967037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59A7B0-1A87-D848-A441-0EF5D9CE5047}" type="datetimeFigureOut">
              <a:rPr lang="en-US" smtClean="0"/>
              <a:t>22/08/14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4738" y="704850"/>
            <a:ext cx="4697412" cy="3524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4213" y="4464050"/>
            <a:ext cx="5478462" cy="42275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24925"/>
            <a:ext cx="2967038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78263" y="8924925"/>
            <a:ext cx="2967037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2928C-F649-1742-AB20-79E0919E7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805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22338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22338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22338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22338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C7D6195-142B-6E48-8E77-FE06C65BF5F0}" type="slidenum">
              <a:rPr lang="en-GB" sz="1200" b="0"/>
              <a:pPr/>
              <a:t>36</a:t>
            </a:fld>
            <a:endParaRPr lang="en-GB" sz="1200" b="0"/>
          </a:p>
        </p:txBody>
      </p:sp>
      <p:sp>
        <p:nvSpPr>
          <p:cNvPr id="52227" name="Text Box 1"/>
          <p:cNvSpPr txBox="1">
            <a:spLocks noChangeArrowheads="1"/>
          </p:cNvSpPr>
          <p:nvPr/>
        </p:nvSpPr>
        <p:spPr bwMode="auto">
          <a:xfrm>
            <a:off x="923288" y="704732"/>
            <a:ext cx="5002519" cy="352365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GB"/>
          </a:p>
        </p:txBody>
      </p:sp>
      <p:sp>
        <p:nvSpPr>
          <p:cNvPr id="52228" name="Text Box 2"/>
          <p:cNvSpPr>
            <a:spLocks noGrp="1" noChangeArrowheads="1"/>
          </p:cNvSpPr>
          <p:nvPr>
            <p:ph type="body"/>
          </p:nvPr>
        </p:nvSpPr>
        <p:spPr>
          <a:xfrm>
            <a:off x="913360" y="4463297"/>
            <a:ext cx="5008034" cy="422617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22338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22338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22338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22338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854A4EB-C20E-1940-B417-9BA8C7FDBAA7}" type="slidenum">
              <a:rPr lang="en-GB" sz="1200" b="0"/>
              <a:pPr/>
              <a:t>37</a:t>
            </a:fld>
            <a:endParaRPr lang="en-GB" sz="1200" b="0"/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923288" y="704732"/>
            <a:ext cx="4999210" cy="352365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GB"/>
          </a:p>
        </p:txBody>
      </p:sp>
      <p:sp>
        <p:nvSpPr>
          <p:cNvPr id="54276" name="Text Box 2"/>
          <p:cNvSpPr>
            <a:spLocks noGrp="1" noChangeArrowheads="1"/>
          </p:cNvSpPr>
          <p:nvPr>
            <p:ph type="body"/>
          </p:nvPr>
        </p:nvSpPr>
        <p:spPr>
          <a:xfrm>
            <a:off x="913360" y="4463297"/>
            <a:ext cx="5008034" cy="422617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A6E89-803C-7B4B-9938-A2A977259571}" type="slidenum">
              <a:rPr lang="en-US"/>
              <a:pPr/>
              <a:t>40</a:t>
            </a:fld>
            <a:endParaRPr lang="en-US"/>
          </a:p>
        </p:txBody>
      </p:sp>
      <p:sp>
        <p:nvSpPr>
          <p:cNvPr id="28467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076325" y="704850"/>
            <a:ext cx="4695825" cy="35226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334" y="4463296"/>
            <a:ext cx="5024221" cy="4228386"/>
          </a:xfrm>
        </p:spPr>
        <p:txBody>
          <a:bodyPr lIns="92135" tIns="46067" rIns="92135" bIns="46067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production channels:</a:t>
            </a:r>
            <a:r>
              <a:rPr lang="en-US" baseline="0" dirty="0" smtClean="0"/>
              <a:t> gluon fusion, Vector Boson Fusion, associated production with vector bosons, associated production with </a:t>
            </a:r>
            <a:r>
              <a:rPr lang="en-US" baseline="0" dirty="0" err="1" smtClean="0"/>
              <a:t>ttbar</a:t>
            </a:r>
            <a:r>
              <a:rPr lang="en-US" baseline="0" dirty="0" smtClean="0"/>
              <a:t> pair</a:t>
            </a:r>
          </a:p>
          <a:p>
            <a:r>
              <a:rPr lang="en-US" baseline="0" smtClean="0"/>
              <a:t>Animation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A34FF-FE96-AF41-8A94-FE80A8CBDD12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1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38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11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77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01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78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0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84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80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70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49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2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gif"/><Relationship Id="rId7" Type="http://schemas.openxmlformats.org/officeDocument/2006/relationships/image" Target="../media/image6.jp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18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9.jpeg"/><Relationship Id="rId3" Type="http://schemas.openxmlformats.org/officeDocument/2006/relationships/image" Target="../media/image20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Relationship Id="rId3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eg"/><Relationship Id="rId3" Type="http://schemas.openxmlformats.org/officeDocument/2006/relationships/image" Target="../media/image5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emf"/><Relationship Id="rId3" Type="http://schemas.openxmlformats.org/officeDocument/2006/relationships/image" Target="../media/image5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3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jpeg"/><Relationship Id="rId3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3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oleObject" Target="../embeddings/Microsoft_Equation1.bin"/><Relationship Id="rId7" Type="http://schemas.openxmlformats.org/officeDocument/2006/relationships/image" Target="../media/image7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jpeg"/><Relationship Id="rId5" Type="http://schemas.openxmlformats.org/officeDocument/2006/relationships/image" Target="../media/image87.png"/><Relationship Id="rId6" Type="http://schemas.openxmlformats.org/officeDocument/2006/relationships/image" Target="../media/image88.wmf"/><Relationship Id="rId7" Type="http://schemas.openxmlformats.org/officeDocument/2006/relationships/image" Target="../media/image89.jpeg"/><Relationship Id="rId8" Type="http://schemas.openxmlformats.org/officeDocument/2006/relationships/image" Target="../media/image90.png"/><Relationship Id="rId9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4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9.jpeg"/><Relationship Id="rId3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5.jpeg"/><Relationship Id="rId3" Type="http://schemas.openxmlformats.org/officeDocument/2006/relationships/image" Target="../media/image10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emf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7" Type="http://schemas.openxmlformats.org/officeDocument/2006/relationships/image" Target="../media/image19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4.jpeg"/><Relationship Id="rId3" Type="http://schemas.openxmlformats.org/officeDocument/2006/relationships/image" Target="../media/image11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6" Type="http://schemas.openxmlformats.org/officeDocument/2006/relationships/image" Target="../media/image136.png"/><Relationship Id="rId7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Relationship Id="rId3" Type="http://schemas.openxmlformats.org/officeDocument/2006/relationships/image" Target="../media/image13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4" Type="http://schemas.openxmlformats.org/officeDocument/2006/relationships/image" Target="../media/image142.jpeg"/><Relationship Id="rId5" Type="http://schemas.openxmlformats.org/officeDocument/2006/relationships/image" Target="../media/image143.png"/><Relationship Id="rId6" Type="http://schemas.openxmlformats.org/officeDocument/2006/relationships/image" Target="../media/image1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0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5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image" Target="../media/image2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7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8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9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0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1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2.jpeg"/><Relationship Id="rId3" Type="http://schemas.openxmlformats.org/officeDocument/2006/relationships/image" Target="../media/image153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4" Type="http://schemas.openxmlformats.org/officeDocument/2006/relationships/image" Target="../media/image158.jpeg"/><Relationship Id="rId5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1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4" Type="http://schemas.openxmlformats.org/officeDocument/2006/relationships/image" Target="../media/image165.jpeg"/><Relationship Id="rId5" Type="http://schemas.openxmlformats.org/officeDocument/2006/relationships/image" Target="../media/image16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3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4" Type="http://schemas.openxmlformats.org/officeDocument/2006/relationships/image" Target="../media/image169.jpeg"/><Relationship Id="rId5" Type="http://schemas.openxmlformats.org/officeDocument/2006/relationships/image" Target="../media/image17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4" Type="http://schemas.openxmlformats.org/officeDocument/2006/relationships/image" Target="../media/image173.jpeg"/><Relationship Id="rId5" Type="http://schemas.openxmlformats.org/officeDocument/2006/relationships/image" Target="../media/image174.jpeg"/><Relationship Id="rId6" Type="http://schemas.openxmlformats.org/officeDocument/2006/relationships/image" Target="../media/image17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1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4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9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0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1.jpeg"/><Relationship Id="rId3" Type="http://schemas.openxmlformats.org/officeDocument/2006/relationships/image" Target="../media/image18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5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4" Type="http://schemas.openxmlformats.org/officeDocument/2006/relationships/image" Target="../media/image185.emf"/><Relationship Id="rId5" Type="http://schemas.openxmlformats.org/officeDocument/2006/relationships/image" Target="../media/image18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3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4" Type="http://schemas.openxmlformats.org/officeDocument/2006/relationships/image" Target="../media/image18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7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0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2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1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2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3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4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5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4" Type="http://schemas.openxmlformats.org/officeDocument/2006/relationships/image" Target="../media/image19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las-detector.jpg"/>
          <p:cNvPicPr>
            <a:picLocks noChangeAspect="1"/>
          </p:cNvPicPr>
          <p:nvPr/>
        </p:nvPicPr>
        <p:blipFill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11" y="0"/>
            <a:ext cx="9185294" cy="59888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</a:t>
            </a:r>
            <a:r>
              <a:rPr 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experi</a:t>
            </a:r>
            <a:r>
              <a:rPr 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ência</a:t>
            </a:r>
            <a:r>
              <a:rPr 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ATLAS</a:t>
            </a:r>
            <a:br>
              <a:rPr 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mais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umas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coisas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…</a:t>
            </a:r>
            <a:endParaRPr lang="en-US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709028"/>
            <a:ext cx="9131427" cy="929772"/>
          </a:xfrm>
          <a:prstGeom prst="rect">
            <a:avLst/>
          </a:prstGeom>
          <a:solidFill>
            <a:srgbClr val="FFFFFF">
              <a:alpha val="49000"/>
            </a:srgbClr>
          </a:solidFill>
        </p:spPr>
        <p:txBody>
          <a:bodyPr>
            <a:normAutofit fontScale="55000" lnSpcReduction="20000"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Ricardo </a:t>
            </a:r>
            <a:r>
              <a:rPr lang="en-US" dirty="0" err="1" smtClean="0">
                <a:solidFill>
                  <a:schemeClr val="tx1"/>
                </a:solidFill>
              </a:rPr>
              <a:t>Gonçalo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Laborat</a:t>
            </a:r>
            <a:r>
              <a:rPr lang="en-US" dirty="0" err="1" smtClean="0">
                <a:solidFill>
                  <a:schemeClr val="tx1"/>
                </a:solidFill>
              </a:rPr>
              <a:t>ório</a:t>
            </a:r>
            <a:r>
              <a:rPr lang="en-US" dirty="0" smtClean="0">
                <a:solidFill>
                  <a:schemeClr val="tx1"/>
                </a:solidFill>
              </a:rPr>
              <a:t> de </a:t>
            </a:r>
            <a:r>
              <a:rPr lang="en-US" dirty="0" err="1" smtClean="0">
                <a:solidFill>
                  <a:schemeClr val="tx1"/>
                </a:solidFill>
              </a:rPr>
              <a:t>Instrumentação</a:t>
            </a:r>
            <a:r>
              <a:rPr lang="en-US" dirty="0" smtClean="0">
                <a:solidFill>
                  <a:schemeClr val="tx1"/>
                </a:solidFill>
              </a:rPr>
              <a:t> e </a:t>
            </a:r>
            <a:r>
              <a:rPr lang="en-US" dirty="0" err="1" smtClean="0">
                <a:solidFill>
                  <a:schemeClr val="tx1"/>
                </a:solidFill>
              </a:rPr>
              <a:t>Física</a:t>
            </a:r>
            <a:r>
              <a:rPr lang="en-US" dirty="0" smtClean="0">
                <a:solidFill>
                  <a:schemeClr val="tx1"/>
                </a:solidFill>
              </a:rPr>
              <a:t> Experimental de </a:t>
            </a:r>
            <a:r>
              <a:rPr lang="en-US" dirty="0" err="1" smtClean="0">
                <a:solidFill>
                  <a:schemeClr val="tx1"/>
                </a:solidFill>
              </a:rPr>
              <a:t>Partículas</a:t>
            </a:r>
            <a:r>
              <a:rPr lang="en-US" dirty="0" smtClean="0">
                <a:solidFill>
                  <a:schemeClr val="tx1"/>
                </a:solidFill>
              </a:rPr>
              <a:t> (LIP)</a:t>
            </a:r>
          </a:p>
          <a:p>
            <a:pPr algn="l"/>
            <a:r>
              <a:rPr lang="en-US" dirty="0" err="1" smtClean="0">
                <a:solidFill>
                  <a:schemeClr val="tx1"/>
                </a:solidFill>
              </a:rPr>
              <a:t>Escola</a:t>
            </a:r>
            <a:r>
              <a:rPr lang="en-US" dirty="0" smtClean="0">
                <a:solidFill>
                  <a:schemeClr val="tx1"/>
                </a:solidFill>
              </a:rPr>
              <a:t> de </a:t>
            </a:r>
            <a:r>
              <a:rPr lang="en-US" dirty="0" err="1" smtClean="0">
                <a:solidFill>
                  <a:schemeClr val="tx1"/>
                </a:solidFill>
              </a:rPr>
              <a:t>Professores</a:t>
            </a:r>
            <a:r>
              <a:rPr lang="en-US" dirty="0" smtClean="0">
                <a:solidFill>
                  <a:schemeClr val="tx1"/>
                </a:solidFill>
              </a:rPr>
              <a:t> no CERN </a:t>
            </a:r>
            <a:r>
              <a:rPr lang="en-US" dirty="0" err="1" smtClean="0">
                <a:solidFill>
                  <a:schemeClr val="tx1"/>
                </a:solidFill>
              </a:rPr>
              <a:t>em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Língua</a:t>
            </a:r>
            <a:r>
              <a:rPr lang="en-US" dirty="0" smtClean="0">
                <a:solidFill>
                  <a:schemeClr val="tx1"/>
                </a:solidFill>
              </a:rPr>
              <a:t> Portuguesa - 2014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CERN, 26 de </a:t>
            </a:r>
            <a:r>
              <a:rPr lang="en-US" dirty="0" err="1" smtClean="0">
                <a:solidFill>
                  <a:schemeClr val="tx1"/>
                </a:solidFill>
              </a:rPr>
              <a:t>Agosto</a:t>
            </a:r>
            <a:r>
              <a:rPr lang="en-US" dirty="0" smtClean="0">
                <a:solidFill>
                  <a:schemeClr val="tx1"/>
                </a:solidFill>
              </a:rPr>
              <a:t> de 2014</a:t>
            </a: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6" name="Picture 5" descr="LIP-black-3100x21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" y="5988812"/>
            <a:ext cx="1269235" cy="859804"/>
          </a:xfrm>
          <a:prstGeom prst="rect">
            <a:avLst/>
          </a:prstGeom>
        </p:spPr>
      </p:pic>
      <p:pic>
        <p:nvPicPr>
          <p:cNvPr id="17" name="Picture 16" descr="policromatico_v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38" y="5638800"/>
            <a:ext cx="3073785" cy="1571281"/>
          </a:xfrm>
          <a:prstGeom prst="rect">
            <a:avLst/>
          </a:prstGeom>
        </p:spPr>
      </p:pic>
      <p:pic>
        <p:nvPicPr>
          <p:cNvPr id="19" name="Picture 18" descr="QREN_Logotipo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603" y="5998196"/>
            <a:ext cx="1024564" cy="859803"/>
          </a:xfrm>
          <a:prstGeom prst="rect">
            <a:avLst/>
          </a:prstGeom>
        </p:spPr>
      </p:pic>
      <p:pic>
        <p:nvPicPr>
          <p:cNvPr id="20" name="Picture 19" descr="Uniao_Europeia_FSE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29" y="5998196"/>
            <a:ext cx="1041686" cy="859804"/>
          </a:xfrm>
          <a:prstGeom prst="rect">
            <a:avLst/>
          </a:prstGeom>
        </p:spPr>
      </p:pic>
      <p:pic>
        <p:nvPicPr>
          <p:cNvPr id="21" name="Picture 20" descr="Logo4_POPH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262" y="5998196"/>
            <a:ext cx="1061267" cy="850420"/>
          </a:xfrm>
          <a:prstGeom prst="rect">
            <a:avLst/>
          </a:prstGeom>
        </p:spPr>
      </p:pic>
      <p:pic>
        <p:nvPicPr>
          <p:cNvPr id="23" name="Picture 22" descr="ATLAS-chrome-logo_l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021" y="5998196"/>
            <a:ext cx="2361979" cy="79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1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935" y="2223168"/>
            <a:ext cx="4854753" cy="3268310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Unificaç</a:t>
            </a:r>
            <a:r>
              <a:rPr lang="en-US" dirty="0" err="1" smtClean="0"/>
              <a:t>ão</a:t>
            </a:r>
            <a:r>
              <a:rPr lang="en-US" dirty="0" smtClean="0"/>
              <a:t> das </a:t>
            </a:r>
            <a:r>
              <a:rPr lang="en-US" dirty="0" err="1" smtClean="0"/>
              <a:t>interacç</a:t>
            </a:r>
            <a:r>
              <a:rPr lang="en-US" dirty="0" err="1" smtClean="0"/>
              <a:t>õe</a:t>
            </a:r>
            <a:r>
              <a:rPr lang="en-US" dirty="0" err="1" smtClean="0"/>
              <a:t>s</a:t>
            </a:r>
            <a:r>
              <a:rPr lang="en-US" dirty="0" smtClean="0"/>
              <a:t>? </a:t>
            </a:r>
            <a:endParaRPr lang="en-US" dirty="0"/>
          </a:p>
        </p:txBody>
      </p:sp>
      <p:grpSp>
        <p:nvGrpSpPr>
          <p:cNvPr id="3" name="Group 8"/>
          <p:cNvGrpSpPr/>
          <p:nvPr/>
        </p:nvGrpSpPr>
        <p:grpSpPr>
          <a:xfrm>
            <a:off x="166489" y="1820700"/>
            <a:ext cx="4014143" cy="3962210"/>
            <a:chOff x="5062677" y="3049421"/>
            <a:chExt cx="3637300" cy="3615427"/>
          </a:xfrm>
        </p:grpSpPr>
        <p:pic>
          <p:nvPicPr>
            <p:cNvPr id="7" name="Picture 6" descr="nc_cc_dsdq2_cteq6d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2677" y="3049421"/>
              <a:ext cx="3637300" cy="361542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042392" y="4570786"/>
              <a:ext cx="771059" cy="337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W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±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95009" y="3663899"/>
              <a:ext cx="749849" cy="337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Z/γ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11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É o Higgs !</a:t>
            </a:r>
            <a:endParaRPr/>
          </a:p>
        </p:txBody>
      </p:sp>
      <p:sp>
        <p:nvSpPr>
          <p:cNvPr id="378" name="TextShape 2"/>
          <p:cNvSpPr txBox="1"/>
          <p:nvPr/>
        </p:nvSpPr>
        <p:spPr>
          <a:xfrm>
            <a:off x="164880" y="996120"/>
            <a:ext cx="4191120" cy="612360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pPr>
              <a:buFont typeface="Wingdings" charset="2"/>
              <a:buChar char=""/>
            </a:pPr>
            <a:r>
              <a:rPr lang="pt-PT"/>
              <a:t>Quais as propriedades ?</a:t>
            </a:r>
            <a:endParaRPr/>
          </a:p>
          <a:p>
            <a:pPr lvl="1">
              <a:buFont typeface="Century Gothic"/>
              <a:buChar char="•"/>
            </a:pPr>
            <a:r>
              <a:rPr lang="pt-PT"/>
              <a:t>spin 0+</a:t>
            </a:r>
            <a:endParaRPr/>
          </a:p>
          <a:p>
            <a:pPr lvl="1">
              <a:buFont typeface="Century Gothic"/>
              <a:buChar char="•"/>
            </a:pPr>
            <a:r>
              <a:rPr lang="pt-PT"/>
              <a:t>massa 125.5 GeV</a:t>
            </a:r>
            <a:endParaRPr/>
          </a:p>
          <a:p>
            <a:pPr lvl="1">
              <a:buFont typeface="Century Gothic"/>
              <a:buChar char="•"/>
            </a:pPr>
            <a:r>
              <a:rPr lang="pt-PT"/>
              <a:t>acoplamentos previstos pelo Modelo Padrão</a:t>
            </a:r>
            <a:endParaRPr/>
          </a:p>
          <a:p>
            <a:r>
              <a:rPr lang="pt-PT"/>
              <a:t> </a:t>
            </a:r>
            <a:endParaRPr/>
          </a:p>
          <a:p>
            <a:r>
              <a:rPr lang="pt-PT"/>
              <a:t> </a:t>
            </a:r>
            <a:endParaRPr/>
          </a:p>
          <a:p>
            <a:r>
              <a:rPr lang="pt-PT"/>
              <a:t> </a:t>
            </a:r>
            <a:endParaRPr/>
          </a:p>
          <a:p>
            <a:r>
              <a:rPr lang="pt-PT"/>
              <a:t> </a:t>
            </a:r>
            <a:endParaRPr/>
          </a:p>
          <a:p>
            <a:r>
              <a:rPr lang="pt-PT"/>
              <a:t> </a:t>
            </a:r>
            <a:endParaRPr/>
          </a:p>
          <a:p>
            <a:r>
              <a:rPr lang="pt-PT"/>
              <a:t> </a:t>
            </a:r>
            <a:endParaRPr/>
          </a:p>
          <a:p>
            <a:r>
              <a:rPr lang="pt-PT"/>
              <a:t> </a:t>
            </a:r>
            <a:endParaRPr/>
          </a:p>
          <a:p>
            <a:pPr lvl="1">
              <a:buFont typeface="Century Gothic"/>
              <a:buChar char="•"/>
            </a:pPr>
            <a:r>
              <a:rPr lang="pt-PT"/>
              <a:t>mas as incertezas ainda são grandes</a:t>
            </a:r>
            <a:endParaRPr/>
          </a:p>
          <a:p>
            <a:pPr>
              <a:buFont typeface="Wingdings" charset="2"/>
              <a:buChar char=""/>
            </a:pPr>
            <a:r>
              <a:rPr lang="pt-PT"/>
              <a:t>poderá haver mais?</a:t>
            </a:r>
            <a:endParaRPr/>
          </a:p>
          <a:p>
            <a:pPr lvl="1">
              <a:buFont typeface="Century Gothic"/>
              <a:buChar char="•"/>
            </a:pPr>
            <a:endParaRPr/>
          </a:p>
        </p:txBody>
      </p:sp>
      <p:pic>
        <p:nvPicPr>
          <p:cNvPr id="379" name="Picture 378"/>
          <p:cNvPicPr/>
          <p:nvPr/>
        </p:nvPicPr>
        <p:blipFill>
          <a:blip r:embed="rId2"/>
          <a:stretch>
            <a:fillRect/>
          </a:stretch>
        </p:blipFill>
        <p:spPr>
          <a:xfrm>
            <a:off x="4378680" y="0"/>
            <a:ext cx="4765320" cy="6150960"/>
          </a:xfrm>
          <a:prstGeom prst="rect">
            <a:avLst/>
          </a:prstGeom>
        </p:spPr>
      </p:pic>
      <p:sp>
        <p:nvSpPr>
          <p:cNvPr id="380" name="TextShape 3"/>
          <p:cNvSpPr txBox="1"/>
          <p:nvPr/>
        </p:nvSpPr>
        <p:spPr>
          <a:xfrm>
            <a:off x="4680000" y="6120000"/>
            <a:ext cx="4330800" cy="9932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pPr>
              <a:buFont typeface="Wingdings" charset="2"/>
              <a:buChar char=""/>
            </a:pPr>
            <a:r>
              <a:rPr lang="pt-PT"/>
              <a:t>Razão </a:t>
            </a:r>
            <a:r>
              <a:rPr lang="pt-PT">
                <a:latin typeface="DejaVu Serif Condensed"/>
                <a:ea typeface="DejaVu Serif Condensed"/>
              </a:rPr>
              <a:t>μ</a:t>
            </a:r>
            <a:r>
              <a:rPr lang="pt-PT"/>
              <a:t> =dados / teoria</a:t>
            </a:r>
            <a:endParaRPr/>
          </a:p>
        </p:txBody>
      </p:sp>
      <p:pic>
        <p:nvPicPr>
          <p:cNvPr id="381" name="Picture 380"/>
          <p:cNvPicPr/>
          <p:nvPr/>
        </p:nvPicPr>
        <p:blipFill>
          <a:blip r:embed="rId3"/>
          <a:stretch>
            <a:fillRect/>
          </a:stretch>
        </p:blipFill>
        <p:spPr>
          <a:xfrm>
            <a:off x="360000" y="2880000"/>
            <a:ext cx="3699360" cy="2700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100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9188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 LHC e a </a:t>
            </a:r>
            <a:r>
              <a:rPr lang="en-US" dirty="0" err="1" smtClean="0">
                <a:solidFill>
                  <a:srgbClr val="FFFFFF"/>
                </a:solidFill>
              </a:rPr>
              <a:t>Experi</a:t>
            </a:r>
            <a:r>
              <a:rPr lang="en-US" dirty="0" err="1" smtClean="0">
                <a:solidFill>
                  <a:srgbClr val="FFFFFF"/>
                </a:solidFill>
              </a:rPr>
              <a:t>ência</a:t>
            </a:r>
            <a:r>
              <a:rPr lang="en-US" dirty="0" smtClean="0">
                <a:solidFill>
                  <a:srgbClr val="FFFFFF"/>
                </a:solidFill>
              </a:rPr>
              <a:t> ATLAS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atlas-detector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06" y="1098681"/>
            <a:ext cx="7859883" cy="512464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36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/>
          <p:cNvPicPr/>
          <p:nvPr/>
        </p:nvPicPr>
        <p:blipFill>
          <a:blip r:embed="rId2"/>
          <a:stretch>
            <a:fillRect/>
          </a:stretch>
        </p:blipFill>
        <p:spPr>
          <a:xfrm>
            <a:off x="41040" y="982800"/>
            <a:ext cx="4818960" cy="4237200"/>
          </a:xfrm>
          <a:prstGeom prst="rect">
            <a:avLst/>
          </a:prstGeom>
        </p:spPr>
      </p:pic>
      <p:pic>
        <p:nvPicPr>
          <p:cNvPr id="97" name="Picture 96"/>
          <p:cNvPicPr/>
          <p:nvPr/>
        </p:nvPicPr>
        <p:blipFill>
          <a:blip r:embed="rId3"/>
          <a:stretch>
            <a:fillRect/>
          </a:stretch>
        </p:blipFill>
        <p:spPr>
          <a:xfrm>
            <a:off x="4203720" y="4524120"/>
            <a:ext cx="4616280" cy="1775880"/>
          </a:xfrm>
          <a:prstGeom prst="rect">
            <a:avLst/>
          </a:prstGeom>
        </p:spPr>
      </p:pic>
      <p:sp>
        <p:nvSpPr>
          <p:cNvPr id="98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4000" dirty="0"/>
              <a:t>A história começa há quase 30 anos...</a:t>
            </a:r>
            <a:endParaRPr sz="4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/>
          <p:cNvPicPr/>
          <p:nvPr/>
        </p:nvPicPr>
        <p:blipFill>
          <a:blip r:embed="rId2"/>
          <a:stretch>
            <a:fillRect/>
          </a:stretch>
        </p:blipFill>
        <p:spPr>
          <a:xfrm>
            <a:off x="63720" y="997920"/>
            <a:ext cx="8936280" cy="4222080"/>
          </a:xfrm>
          <a:prstGeom prst="rect">
            <a:avLst/>
          </a:prstGeom>
        </p:spPr>
      </p:pic>
      <p:sp>
        <p:nvSpPr>
          <p:cNvPr id="100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4400" dirty="0"/>
              <a:t>Objectivos do LHC</a:t>
            </a:r>
            <a:endParaRPr sz="4400" dirty="0"/>
          </a:p>
        </p:txBody>
      </p:sp>
      <p:sp>
        <p:nvSpPr>
          <p:cNvPr id="101" name="TextShape 2"/>
          <p:cNvSpPr txBox="1"/>
          <p:nvPr/>
        </p:nvSpPr>
        <p:spPr>
          <a:xfrm>
            <a:off x="360000" y="5220000"/>
            <a:ext cx="8050680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/>
              <a:t>extraído do “Summary Report” da Workshop de Lausanne, 1984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640"/>
          </a:xfrm>
          <a:prstGeom prst="rect">
            <a:avLst/>
          </a:prstGeom>
        </p:spPr>
      </p:pic>
      <p:sp>
        <p:nvSpPr>
          <p:cNvPr id="103" name="Line 1"/>
          <p:cNvSpPr/>
          <p:nvPr/>
        </p:nvSpPr>
        <p:spPr>
          <a:xfrm flipV="1">
            <a:off x="2880000" y="3240000"/>
            <a:ext cx="3960000" cy="2880000"/>
          </a:xfrm>
          <a:prstGeom prst="line">
            <a:avLst/>
          </a:prstGeom>
          <a:ln w="3672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sp>
      <p:sp>
        <p:nvSpPr>
          <p:cNvPr id="104" name="TextShape 2"/>
          <p:cNvSpPr txBox="1"/>
          <p:nvPr/>
        </p:nvSpPr>
        <p:spPr>
          <a:xfrm>
            <a:off x="4500000" y="5940000"/>
            <a:ext cx="985320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400" b="1">
                <a:solidFill>
                  <a:srgbClr val="FF0000"/>
                </a:solidFill>
              </a:rPr>
              <a:t>27 km</a:t>
            </a:r>
            <a:endParaRPr/>
          </a:p>
        </p:txBody>
      </p:sp>
      <p:sp>
        <p:nvSpPr>
          <p:cNvPr id="105" name="TextShape 3"/>
          <p:cNvSpPr txBox="1"/>
          <p:nvPr/>
        </p:nvSpPr>
        <p:spPr>
          <a:xfrm>
            <a:off x="5760000" y="1800000"/>
            <a:ext cx="1145520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400" b="1">
                <a:solidFill>
                  <a:srgbClr val="000000"/>
                </a:solidFill>
              </a:rPr>
              <a:t>Genève</a:t>
            </a:r>
            <a:endParaRPr/>
          </a:p>
        </p:txBody>
      </p:sp>
      <p:sp>
        <p:nvSpPr>
          <p:cNvPr id="106" name="TextShape 4"/>
          <p:cNvSpPr txBox="1"/>
          <p:nvPr/>
        </p:nvSpPr>
        <p:spPr>
          <a:xfrm>
            <a:off x="7494480" y="3209760"/>
            <a:ext cx="1044720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400" b="1">
                <a:solidFill>
                  <a:srgbClr val="000000"/>
                </a:solidFill>
              </a:rPr>
              <a:t>CERN</a:t>
            </a:r>
            <a:endParaRPr/>
          </a:p>
        </p:txBody>
      </p:sp>
      <p:sp>
        <p:nvSpPr>
          <p:cNvPr id="107" name="TextShape 5"/>
          <p:cNvSpPr txBox="1"/>
          <p:nvPr/>
        </p:nvSpPr>
        <p:spPr>
          <a:xfrm>
            <a:off x="4320000" y="4583880"/>
            <a:ext cx="833040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400" b="1">
                <a:solidFill>
                  <a:srgbClr val="FF0000"/>
                </a:solidFill>
              </a:rPr>
              <a:t>9 km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11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900000"/>
            <a:ext cx="9143640" cy="5976000"/>
          </a:xfrm>
          <a:prstGeom prst="rect">
            <a:avLst/>
          </a:prstGeom>
        </p:spPr>
      </p:pic>
      <p:sp>
        <p:nvSpPr>
          <p:cNvPr id="113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4000" dirty="0" err="1"/>
              <a:t>Large</a:t>
            </a:r>
            <a:r>
              <a:rPr lang="pt-PT" sz="4000" dirty="0"/>
              <a:t> </a:t>
            </a:r>
            <a:r>
              <a:rPr lang="pt-PT" sz="4000" dirty="0" err="1"/>
              <a:t>Hadron</a:t>
            </a:r>
            <a:r>
              <a:rPr lang="pt-PT" sz="4000" dirty="0"/>
              <a:t> </a:t>
            </a:r>
            <a:r>
              <a:rPr lang="pt-PT" sz="4000" dirty="0" err="1"/>
              <a:t>Collider</a:t>
            </a:r>
            <a:r>
              <a:rPr lang="pt-PT" sz="4000" dirty="0"/>
              <a:t> </a:t>
            </a:r>
            <a:endParaRPr sz="4000" dirty="0"/>
          </a:p>
        </p:txBody>
      </p:sp>
      <p:pic>
        <p:nvPicPr>
          <p:cNvPr id="114" name="Picture 11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3285" y="2830407"/>
            <a:ext cx="4140715" cy="438759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 descr="accelerators.jpg                                               00000013HD                             B6B15C47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981" y="1436610"/>
            <a:ext cx="77724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Shape 7"/>
          <p:cNvSpPr txBox="1"/>
          <p:nvPr/>
        </p:nvSpPr>
        <p:spPr>
          <a:xfrm>
            <a:off x="180000" y="146730"/>
            <a:ext cx="4318366" cy="12898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200" dirty="0"/>
              <a:t>LINAC2</a:t>
            </a:r>
            <a:r>
              <a:rPr lang="pt-PT" sz="2400" dirty="0"/>
              <a:t> → </a:t>
            </a:r>
            <a:r>
              <a:rPr lang="pt-PT" sz="2400" b="1" dirty="0">
                <a:solidFill>
                  <a:srgbClr val="FF0000"/>
                </a:solidFill>
              </a:rPr>
              <a:t>50 </a:t>
            </a:r>
            <a:r>
              <a:rPr lang="pt-PT" sz="2400" b="1" dirty="0" err="1">
                <a:solidFill>
                  <a:srgbClr val="FF0000"/>
                </a:solidFill>
              </a:rPr>
              <a:t>MeV</a:t>
            </a:r>
            <a:endParaRPr dirty="0"/>
          </a:p>
          <a:p>
            <a:r>
              <a:rPr lang="pt-PT" sz="2200" dirty="0" err="1"/>
              <a:t>Booster</a:t>
            </a:r>
            <a:r>
              <a:rPr lang="pt-PT" sz="2400" dirty="0"/>
              <a:t> → </a:t>
            </a:r>
            <a:r>
              <a:rPr lang="pt-PT" sz="2400" b="1" dirty="0">
                <a:solidFill>
                  <a:srgbClr val="FF0000"/>
                </a:solidFill>
              </a:rPr>
              <a:t>1.4 </a:t>
            </a:r>
            <a:r>
              <a:rPr lang="pt-PT" sz="2400" b="1" dirty="0" err="1" smtClean="0">
                <a:solidFill>
                  <a:srgbClr val="FF0000"/>
                </a:solidFill>
              </a:rPr>
              <a:t>GeV</a:t>
            </a:r>
            <a:endParaRPr dirty="0"/>
          </a:p>
        </p:txBody>
      </p:sp>
      <p:sp>
        <p:nvSpPr>
          <p:cNvPr id="5" name="TextShape 3"/>
          <p:cNvSpPr txBox="1"/>
          <p:nvPr/>
        </p:nvSpPr>
        <p:spPr>
          <a:xfrm>
            <a:off x="3635796" y="146730"/>
            <a:ext cx="5370498" cy="1304778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200" dirty="0" err="1" smtClean="0"/>
              <a:t>Proton</a:t>
            </a:r>
            <a:r>
              <a:rPr lang="pt-PT" sz="2200" dirty="0" smtClean="0"/>
              <a:t> </a:t>
            </a:r>
            <a:r>
              <a:rPr lang="pt-PT" sz="2200" dirty="0" err="1" smtClean="0"/>
              <a:t>Synchroton</a:t>
            </a:r>
            <a:r>
              <a:rPr lang="pt-PT" sz="2400" dirty="0" smtClean="0"/>
              <a:t> (PS) → </a:t>
            </a:r>
            <a:r>
              <a:rPr lang="pt-PT" sz="2400" b="1" dirty="0" smtClean="0">
                <a:solidFill>
                  <a:srgbClr val="FF0000"/>
                </a:solidFill>
              </a:rPr>
              <a:t>25 </a:t>
            </a:r>
            <a:r>
              <a:rPr lang="pt-PT" sz="2400" b="1" dirty="0" err="1" smtClean="0">
                <a:solidFill>
                  <a:srgbClr val="FF0000"/>
                </a:solidFill>
              </a:rPr>
              <a:t>GeV</a:t>
            </a:r>
            <a:endParaRPr lang="pt-PT" sz="2200" dirty="0" smtClean="0"/>
          </a:p>
          <a:p>
            <a:r>
              <a:rPr lang="pt-PT" sz="2200" dirty="0" err="1" smtClean="0"/>
              <a:t>Super</a:t>
            </a:r>
            <a:r>
              <a:rPr lang="pt-PT" sz="2200" dirty="0" smtClean="0"/>
              <a:t> </a:t>
            </a:r>
            <a:r>
              <a:rPr lang="pt-PT" sz="2200" dirty="0" err="1"/>
              <a:t>Proton</a:t>
            </a:r>
            <a:r>
              <a:rPr lang="pt-PT" sz="2200" dirty="0"/>
              <a:t> </a:t>
            </a:r>
            <a:r>
              <a:rPr lang="pt-PT" sz="2200" dirty="0" err="1" smtClean="0"/>
              <a:t>Synchrotron</a:t>
            </a:r>
            <a:r>
              <a:rPr lang="pt-PT" sz="2200" dirty="0"/>
              <a:t> </a:t>
            </a:r>
            <a:r>
              <a:rPr lang="pt-PT" sz="2200" dirty="0" smtClean="0"/>
              <a:t>(</a:t>
            </a:r>
            <a:r>
              <a:rPr lang="pt-PT" sz="2200" dirty="0"/>
              <a:t>SPS)</a:t>
            </a:r>
            <a:r>
              <a:rPr lang="pt-PT" sz="2400" dirty="0"/>
              <a:t> → </a:t>
            </a:r>
            <a:r>
              <a:rPr lang="pt-PT" sz="2400" b="1" dirty="0">
                <a:solidFill>
                  <a:srgbClr val="FF0000"/>
                </a:solidFill>
              </a:rPr>
              <a:t>450 </a:t>
            </a:r>
            <a:r>
              <a:rPr lang="pt-PT" sz="2400" b="1" dirty="0" err="1">
                <a:solidFill>
                  <a:srgbClr val="FF0000"/>
                </a:solidFill>
              </a:rPr>
              <a:t>GeV</a:t>
            </a:r>
            <a:endParaRPr dirty="0"/>
          </a:p>
          <a:p>
            <a:r>
              <a:rPr lang="pt-PT" sz="2200" dirty="0" err="1"/>
              <a:t>Large</a:t>
            </a:r>
            <a:r>
              <a:rPr lang="pt-PT" sz="2200" dirty="0"/>
              <a:t> </a:t>
            </a:r>
            <a:r>
              <a:rPr lang="pt-PT" sz="2200" dirty="0" err="1"/>
              <a:t>Hadron</a:t>
            </a:r>
            <a:r>
              <a:rPr lang="pt-PT" sz="2200" dirty="0"/>
              <a:t> </a:t>
            </a:r>
            <a:r>
              <a:rPr lang="pt-PT" sz="2200" dirty="0" err="1" smtClean="0"/>
              <a:t>Collider</a:t>
            </a:r>
            <a:r>
              <a:rPr lang="pt-PT" sz="2200" dirty="0" smtClean="0"/>
              <a:t> (LHC)</a:t>
            </a:r>
            <a:r>
              <a:rPr lang="pt-PT" sz="2400" dirty="0"/>
              <a:t>→ </a:t>
            </a:r>
            <a:r>
              <a:rPr lang="pt-PT" sz="2400" b="1" dirty="0">
                <a:solidFill>
                  <a:srgbClr val="FF0000"/>
                </a:solidFill>
              </a:rPr>
              <a:t>7 </a:t>
            </a:r>
            <a:r>
              <a:rPr lang="pt-PT" sz="2400" b="1" dirty="0" err="1">
                <a:solidFill>
                  <a:srgbClr val="FF0000"/>
                </a:solidFill>
              </a:rPr>
              <a:t>TeV</a:t>
            </a:r>
            <a:r>
              <a:rPr lang="pt-PT" sz="2400" b="1" dirty="0">
                <a:solidFill>
                  <a:srgbClr val="FF0000"/>
                </a:solidFill>
              </a:rPr>
              <a:t> </a:t>
            </a:r>
            <a:endParaRPr dirty="0"/>
          </a:p>
          <a:p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20" y="3440186"/>
            <a:ext cx="2562189" cy="306372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49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/>
          <p:cNvPicPr/>
          <p:nvPr/>
        </p:nvPicPr>
        <p:blipFill>
          <a:blip r:embed="rId2"/>
          <a:stretch>
            <a:fillRect/>
          </a:stretch>
        </p:blipFill>
        <p:spPr>
          <a:xfrm>
            <a:off x="1388880" y="1260000"/>
            <a:ext cx="6531120" cy="4898160"/>
          </a:xfrm>
          <a:prstGeom prst="rect">
            <a:avLst/>
          </a:prstGeom>
        </p:spPr>
      </p:pic>
      <p:sp>
        <p:nvSpPr>
          <p:cNvPr id="127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4000" dirty="0"/>
              <a:t>O que é um protão?</a:t>
            </a:r>
            <a:endParaRPr sz="4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4000" dirty="0"/>
              <a:t>O protão no modelo dos quarks</a:t>
            </a:r>
            <a:endParaRPr sz="4000" dirty="0"/>
          </a:p>
        </p:txBody>
      </p:sp>
      <p:pic>
        <p:nvPicPr>
          <p:cNvPr id="129" name="Picture 128"/>
          <p:cNvPicPr/>
          <p:nvPr/>
        </p:nvPicPr>
        <p:blipFill>
          <a:blip r:embed="rId2"/>
          <a:stretch>
            <a:fillRect/>
          </a:stretch>
        </p:blipFill>
        <p:spPr>
          <a:xfrm>
            <a:off x="2374200" y="1474200"/>
            <a:ext cx="4285800" cy="42858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/>
          <p:cNvPicPr/>
          <p:nvPr/>
        </p:nvPicPr>
        <p:blipFill>
          <a:blip r:embed="rId2"/>
          <a:stretch>
            <a:fillRect/>
          </a:stretch>
        </p:blipFill>
        <p:spPr>
          <a:xfrm>
            <a:off x="720000" y="936000"/>
            <a:ext cx="7920000" cy="5617080"/>
          </a:xfrm>
          <a:prstGeom prst="rect">
            <a:avLst/>
          </a:prstGeom>
        </p:spPr>
      </p:pic>
      <p:sp>
        <p:nvSpPr>
          <p:cNvPr id="130" name="TextShape 1"/>
          <p:cNvSpPr txBox="1"/>
          <p:nvPr/>
        </p:nvSpPr>
        <p:spPr>
          <a:xfrm>
            <a:off x="180000" y="665618"/>
            <a:ext cx="8820000" cy="907560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anchor="ctr"/>
          <a:lstStyle/>
          <a:p>
            <a:r>
              <a:rPr lang="pt-PT" sz="4000" dirty="0"/>
              <a:t>O protão como o conhecemos hoje</a:t>
            </a:r>
            <a:endParaRPr sz="4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Sum</a:t>
            </a:r>
            <a:r>
              <a:rPr lang="en-US" dirty="0" err="1" smtClean="0"/>
              <a:t>ário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1502" y="1999398"/>
            <a:ext cx="7825921" cy="378724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objectivos</a:t>
            </a:r>
            <a:r>
              <a:rPr lang="en-US" dirty="0" smtClean="0"/>
              <a:t> de </a:t>
            </a:r>
            <a:r>
              <a:rPr lang="en-US" dirty="0" err="1" smtClean="0"/>
              <a:t>Física</a:t>
            </a:r>
            <a:r>
              <a:rPr lang="en-US" dirty="0" smtClean="0"/>
              <a:t> </a:t>
            </a:r>
          </a:p>
          <a:p>
            <a:r>
              <a:rPr lang="en-US" dirty="0" smtClean="0"/>
              <a:t>O </a:t>
            </a:r>
            <a:r>
              <a:rPr lang="en-US" dirty="0" err="1" smtClean="0"/>
              <a:t>acelerador</a:t>
            </a:r>
            <a:r>
              <a:rPr lang="en-US" dirty="0" smtClean="0"/>
              <a:t> LHC e </a:t>
            </a:r>
            <a:r>
              <a:rPr lang="en-US" dirty="0" err="1" smtClean="0"/>
              <a:t>experiência</a:t>
            </a:r>
            <a:r>
              <a:rPr lang="en-US" dirty="0" smtClean="0"/>
              <a:t> ATLAS</a:t>
            </a:r>
          </a:p>
          <a:p>
            <a:pPr lvl="1"/>
            <a:r>
              <a:rPr lang="en-US" dirty="0" err="1" smtClean="0"/>
              <a:t>Participação</a:t>
            </a:r>
            <a:r>
              <a:rPr lang="en-US" dirty="0" smtClean="0"/>
              <a:t> Portuguesa e </a:t>
            </a:r>
            <a:r>
              <a:rPr lang="en-US" dirty="0" err="1" smtClean="0"/>
              <a:t>Brasileira</a:t>
            </a:r>
            <a:endParaRPr lang="en-US" dirty="0" smtClean="0"/>
          </a:p>
          <a:p>
            <a:r>
              <a:rPr lang="en-US" dirty="0" err="1" smtClean="0"/>
              <a:t>Alguns</a:t>
            </a:r>
            <a:r>
              <a:rPr lang="en-US" dirty="0" smtClean="0"/>
              <a:t> </a:t>
            </a:r>
            <a:r>
              <a:rPr lang="en-US" dirty="0" err="1" smtClean="0"/>
              <a:t>resultados</a:t>
            </a:r>
            <a:r>
              <a:rPr lang="en-US" dirty="0" smtClean="0"/>
              <a:t> de </a:t>
            </a:r>
            <a:r>
              <a:rPr lang="en-US" dirty="0" err="1" smtClean="0"/>
              <a:t>Física</a:t>
            </a:r>
            <a:r>
              <a:rPr lang="en-US" dirty="0" smtClean="0"/>
              <a:t> de ATLAS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FBAA1232-8A0E-A145-ABFB-B507C672EE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77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180000" y="-792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3600" dirty="0"/>
              <a:t>Como se distribui a energia dentro dos protões</a:t>
            </a:r>
            <a:endParaRPr sz="2000" dirty="0"/>
          </a:p>
        </p:txBody>
      </p:sp>
      <p:pic>
        <p:nvPicPr>
          <p:cNvPr id="133" name="Picture 132"/>
          <p:cNvPicPr/>
          <p:nvPr/>
        </p:nvPicPr>
        <p:blipFill>
          <a:blip r:embed="rId2"/>
          <a:stretch>
            <a:fillRect/>
          </a:stretch>
        </p:blipFill>
        <p:spPr>
          <a:xfrm>
            <a:off x="236520" y="1131120"/>
            <a:ext cx="7520866" cy="5464800"/>
          </a:xfrm>
          <a:prstGeom prst="rect">
            <a:avLst/>
          </a:prstGeom>
        </p:spPr>
      </p:pic>
      <p:sp>
        <p:nvSpPr>
          <p:cNvPr id="134" name="TextShape 2"/>
          <p:cNvSpPr txBox="1"/>
          <p:nvPr/>
        </p:nvSpPr>
        <p:spPr>
          <a:xfrm>
            <a:off x="180000" y="740880"/>
            <a:ext cx="7739393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800" dirty="0" err="1"/>
              <a:t>Partões</a:t>
            </a:r>
            <a:r>
              <a:rPr lang="pt-PT" sz="2800" dirty="0"/>
              <a:t>: quarks e gluões constituintes dos </a:t>
            </a:r>
            <a:r>
              <a:rPr lang="pt-PT" sz="2800" dirty="0" err="1"/>
              <a:t>hadrões</a:t>
            </a:r>
            <a:endParaRPr sz="2800" dirty="0"/>
          </a:p>
        </p:txBody>
      </p:sp>
      <p:sp>
        <p:nvSpPr>
          <p:cNvPr id="135" name="TextShape 3"/>
          <p:cNvSpPr txBox="1"/>
          <p:nvPr/>
        </p:nvSpPr>
        <p:spPr>
          <a:xfrm>
            <a:off x="6120000" y="3083411"/>
            <a:ext cx="2885760" cy="1215748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r"/>
            <a:r>
              <a:rPr lang="pt-PT" sz="2400" dirty="0"/>
              <a:t>x = fracção da energia</a:t>
            </a:r>
            <a:endParaRPr sz="2400" dirty="0"/>
          </a:p>
          <a:p>
            <a:pPr algn="r"/>
            <a:r>
              <a:rPr lang="pt-PT" sz="2400" dirty="0"/>
              <a:t>do protão levada</a:t>
            </a:r>
            <a:endParaRPr sz="2400" dirty="0"/>
          </a:p>
          <a:p>
            <a:pPr algn="r"/>
            <a:r>
              <a:rPr lang="pt-PT" sz="2400" dirty="0"/>
              <a:t>por cada </a:t>
            </a:r>
            <a:r>
              <a:rPr lang="pt-PT" sz="2400" dirty="0" err="1"/>
              <a:t>partão</a:t>
            </a:r>
            <a:endParaRPr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3200" dirty="0" smtClean="0"/>
              <a:t>Em detalhe: funções </a:t>
            </a:r>
            <a:r>
              <a:rPr lang="pt-PT" sz="3200" dirty="0"/>
              <a:t>de distribuição dos </a:t>
            </a:r>
            <a:r>
              <a:rPr lang="pt-PT" sz="3200" dirty="0" err="1"/>
              <a:t>partões</a:t>
            </a:r>
            <a:endParaRPr sz="3200" dirty="0"/>
          </a:p>
        </p:txBody>
      </p:sp>
      <p:pic>
        <p:nvPicPr>
          <p:cNvPr id="137" name="Picture 136"/>
          <p:cNvPicPr/>
          <p:nvPr/>
        </p:nvPicPr>
        <p:blipFill>
          <a:blip r:embed="rId2"/>
          <a:stretch>
            <a:fillRect/>
          </a:stretch>
        </p:blipFill>
        <p:spPr>
          <a:xfrm>
            <a:off x="2592000" y="2532960"/>
            <a:ext cx="4032720" cy="1828440"/>
          </a:xfrm>
          <a:prstGeom prst="rect">
            <a:avLst/>
          </a:prstGeom>
        </p:spPr>
      </p:pic>
      <p:pic>
        <p:nvPicPr>
          <p:cNvPr id="138" name="Picture 137"/>
          <p:cNvPicPr/>
          <p:nvPr/>
        </p:nvPicPr>
        <p:blipFill>
          <a:blip r:embed="rId3"/>
          <a:stretch>
            <a:fillRect/>
          </a:stretch>
        </p:blipFill>
        <p:spPr>
          <a:xfrm>
            <a:off x="1346449" y="1438152"/>
            <a:ext cx="6456839" cy="3442387"/>
          </a:xfrm>
          <a:prstGeom prst="rect">
            <a:avLst/>
          </a:prstGeom>
        </p:spPr>
      </p:pic>
      <p:sp>
        <p:nvSpPr>
          <p:cNvPr id="139" name="TextShape 2"/>
          <p:cNvSpPr txBox="1"/>
          <p:nvPr/>
        </p:nvSpPr>
        <p:spPr>
          <a:xfrm>
            <a:off x="360000" y="5526016"/>
            <a:ext cx="8286840" cy="884473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400" dirty="0"/>
              <a:t>A energias maiores, como as do LHC, a contribuição dos gluões e </a:t>
            </a:r>
            <a:endParaRPr sz="2400" dirty="0"/>
          </a:p>
          <a:p>
            <a:r>
              <a:rPr lang="pt-PT" sz="2400" dirty="0"/>
              <a:t>dos quarks de “mar” aumenta </a:t>
            </a:r>
            <a:r>
              <a:rPr lang="pt-PT" sz="2400" dirty="0" smtClean="0"/>
              <a:t>– o LHC colide quarks e glu</a:t>
            </a:r>
            <a:r>
              <a:rPr lang="pt-PT" sz="2400" dirty="0" smtClean="0"/>
              <a:t>ões!</a:t>
            </a:r>
            <a:endParaRPr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40"/>
          <p:cNvPicPr/>
          <p:nvPr/>
        </p:nvPicPr>
        <p:blipFill>
          <a:blip r:embed="rId2"/>
          <a:stretch>
            <a:fillRect/>
          </a:stretch>
        </p:blipFill>
        <p:spPr>
          <a:xfrm>
            <a:off x="180000" y="1042200"/>
            <a:ext cx="5819760" cy="5617800"/>
          </a:xfrm>
          <a:prstGeom prst="rect">
            <a:avLst/>
          </a:prstGeom>
        </p:spPr>
      </p:pic>
      <p:sp>
        <p:nvSpPr>
          <p:cNvPr id="142" name="TextShape 2"/>
          <p:cNvSpPr txBox="1"/>
          <p:nvPr/>
        </p:nvSpPr>
        <p:spPr>
          <a:xfrm>
            <a:off x="3368880" y="1620000"/>
            <a:ext cx="1671120" cy="9900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>
                <a:solidFill>
                  <a:srgbClr val="0000FF"/>
                </a:solidFill>
              </a:rPr>
              <a:t>quark-gluão</a:t>
            </a:r>
            <a:endParaRPr/>
          </a:p>
          <a:p>
            <a:r>
              <a:rPr lang="pt-PT">
                <a:solidFill>
                  <a:srgbClr val="00FF00"/>
                </a:solidFill>
              </a:rPr>
              <a:t>gluão-gluão</a:t>
            </a:r>
            <a:endParaRPr/>
          </a:p>
          <a:p>
            <a:r>
              <a:rPr lang="pt-PT">
                <a:solidFill>
                  <a:srgbClr val="FF0000"/>
                </a:solidFill>
              </a:rPr>
              <a:t>quark-quark</a:t>
            </a:r>
            <a:endParaRPr/>
          </a:p>
        </p:txBody>
      </p:sp>
      <p:sp>
        <p:nvSpPr>
          <p:cNvPr id="143" name="TextShape 3"/>
          <p:cNvSpPr txBox="1"/>
          <p:nvPr/>
        </p:nvSpPr>
        <p:spPr>
          <a:xfrm>
            <a:off x="2644920" y="4680000"/>
            <a:ext cx="1243080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/>
              <a:t>Tevatrão</a:t>
            </a:r>
            <a:endParaRPr/>
          </a:p>
        </p:txBody>
      </p:sp>
      <p:sp>
        <p:nvSpPr>
          <p:cNvPr id="144" name="TextShape 4"/>
          <p:cNvSpPr txBox="1"/>
          <p:nvPr/>
        </p:nvSpPr>
        <p:spPr>
          <a:xfrm>
            <a:off x="4680000" y="3957840"/>
            <a:ext cx="790200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/>
              <a:t>LHC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4022"/>
          </a:xfrm>
        </p:spPr>
        <p:txBody>
          <a:bodyPr>
            <a:normAutofit/>
          </a:bodyPr>
          <a:lstStyle/>
          <a:p>
            <a:r>
              <a:rPr lang="pt-PT" dirty="0" smtClean="0"/>
              <a:t>Energia efetiva das colisões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1208" y="1600200"/>
            <a:ext cx="3025591" cy="4525963"/>
          </a:xfrm>
        </p:spPr>
        <p:txBody>
          <a:bodyPr>
            <a:normAutofit fontScale="85000" lnSpcReduction="20000"/>
          </a:bodyPr>
          <a:lstStyle/>
          <a:p>
            <a:r>
              <a:rPr lang="pt-PT" dirty="0" smtClean="0"/>
              <a:t>Energia de colis</a:t>
            </a:r>
            <a:r>
              <a:rPr lang="pt-PT" dirty="0" smtClean="0"/>
              <a:t>ão n</a:t>
            </a:r>
            <a:r>
              <a:rPr lang="pt-PT" dirty="0" smtClean="0"/>
              <a:t>o centro de massa dos prot</a:t>
            </a:r>
            <a:r>
              <a:rPr lang="pt-PT" dirty="0" smtClean="0"/>
              <a:t>ões é 14</a:t>
            </a:r>
            <a:r>
              <a:rPr lang="pt-PT" dirty="0" smtClean="0"/>
              <a:t>TeV (8TeV em 2012)</a:t>
            </a:r>
          </a:p>
          <a:p>
            <a:endParaRPr lang="pt-PT" dirty="0" smtClean="0"/>
          </a:p>
          <a:p>
            <a:r>
              <a:rPr lang="pt-PT" dirty="0" smtClean="0"/>
              <a:t>Colisões </a:t>
            </a:r>
            <a:r>
              <a:rPr lang="pt-PT" dirty="0"/>
              <a:t>entre os constituintes </a:t>
            </a:r>
            <a:r>
              <a:rPr lang="pt-PT" dirty="0" smtClean="0"/>
              <a:t>elementares </a:t>
            </a:r>
            <a:r>
              <a:rPr lang="pt-PT" dirty="0"/>
              <a:t>(quarks e gluões) </a:t>
            </a:r>
            <a:r>
              <a:rPr lang="pt-PT" dirty="0" smtClean="0"/>
              <a:t>são </a:t>
            </a:r>
            <a:r>
              <a:rPr lang="pt-PT" dirty="0"/>
              <a:t>a energias mais </a:t>
            </a:r>
            <a:r>
              <a:rPr lang="pt-PT" dirty="0" smtClean="0"/>
              <a:t>baixas</a:t>
            </a:r>
            <a:endParaRPr lang="pt-PT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40" y="3493867"/>
            <a:ext cx="3784600" cy="2882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1" y="841471"/>
            <a:ext cx="4480038" cy="2328134"/>
          </a:xfrm>
          <a:prstGeom prst="rect">
            <a:avLst/>
          </a:prstGeom>
        </p:spPr>
      </p:pic>
      <p:sp>
        <p:nvSpPr>
          <p:cNvPr id="148" name="TextShape 1"/>
          <p:cNvSpPr txBox="1"/>
          <p:nvPr/>
        </p:nvSpPr>
        <p:spPr>
          <a:xfrm>
            <a:off x="143640" y="163867"/>
            <a:ext cx="8836200" cy="876499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4400" dirty="0" smtClean="0"/>
              <a:t>Feixes de prot</a:t>
            </a:r>
            <a:r>
              <a:rPr lang="pt-PT" sz="4400" dirty="0" smtClean="0"/>
              <a:t>ões</a:t>
            </a:r>
            <a:endParaRPr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661" y="520183"/>
            <a:ext cx="4827140" cy="2305349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3928240" y="2891066"/>
            <a:ext cx="5190121" cy="3330000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028281" y="3319117"/>
            <a:ext cx="5159520" cy="3330000"/>
          </a:xfrm>
          <a:prstGeom prst="rect">
            <a:avLst/>
          </a:prstGeom>
        </p:spPr>
      </p:pic>
      <p:pic>
        <p:nvPicPr>
          <p:cNvPr id="5" name="Picture 4" descr="aircraft-carrier-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08" y="313257"/>
            <a:ext cx="3526536" cy="3005859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3595381"/>
            <a:ext cx="3444444" cy="2946639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Tudo</a:t>
            </a:r>
            <a:r>
              <a:rPr lang="en-US" dirty="0" smtClean="0"/>
              <a:t> </a:t>
            </a:r>
            <a:r>
              <a:rPr lang="en-US" dirty="0" err="1" smtClean="0"/>
              <a:t>contido</a:t>
            </a:r>
            <a:r>
              <a:rPr lang="en-US" dirty="0" smtClean="0"/>
              <a:t> </a:t>
            </a:r>
            <a:r>
              <a:rPr lang="en-US" dirty="0" err="1" smtClean="0"/>
              <a:t>num</a:t>
            </a:r>
            <a:r>
              <a:rPr lang="en-US" dirty="0" smtClean="0"/>
              <a:t> </a:t>
            </a:r>
            <a:r>
              <a:rPr lang="en-US" dirty="0" err="1" smtClean="0"/>
              <a:t>feixe</a:t>
            </a:r>
            <a:r>
              <a:rPr lang="en-US" dirty="0" smtClean="0"/>
              <a:t> de ≈16μm</a:t>
            </a:r>
          </a:p>
          <a:p>
            <a:r>
              <a:rPr lang="en-US" dirty="0" smtClean="0"/>
              <a:t>Runs </a:t>
            </a:r>
            <a:r>
              <a:rPr lang="en-US" dirty="0" err="1" smtClean="0"/>
              <a:t>t</a:t>
            </a:r>
            <a:r>
              <a:rPr lang="en-US" dirty="0" err="1" smtClean="0"/>
              <a:t>ípicos</a:t>
            </a:r>
            <a:r>
              <a:rPr lang="en-US" dirty="0" smtClean="0"/>
              <a:t> </a:t>
            </a:r>
            <a:r>
              <a:rPr lang="en-US" dirty="0" err="1" smtClean="0"/>
              <a:t>duram</a:t>
            </a:r>
            <a:r>
              <a:rPr lang="en-US" dirty="0" smtClean="0"/>
              <a:t> </a:t>
            </a:r>
            <a:r>
              <a:rPr lang="en-US" dirty="0" err="1" smtClean="0"/>
              <a:t>cerca</a:t>
            </a:r>
            <a:r>
              <a:rPr lang="en-US" dirty="0" smtClean="0"/>
              <a:t> de 8 </a:t>
            </a:r>
            <a:r>
              <a:rPr lang="en-US" dirty="0" err="1" smtClean="0"/>
              <a:t>horas</a:t>
            </a:r>
            <a:endParaRPr lang="en-US" dirty="0" smtClean="0"/>
          </a:p>
          <a:p>
            <a:r>
              <a:rPr lang="en-US" dirty="0" err="1" smtClean="0"/>
              <a:t>Intensidade</a:t>
            </a:r>
            <a:r>
              <a:rPr lang="en-US" dirty="0" smtClean="0"/>
              <a:t> </a:t>
            </a:r>
            <a:r>
              <a:rPr lang="en-US" dirty="0" err="1" smtClean="0"/>
              <a:t>diminui</a:t>
            </a:r>
            <a:r>
              <a:rPr lang="en-US" dirty="0" smtClean="0"/>
              <a:t> </a:t>
            </a:r>
            <a:r>
              <a:rPr lang="en-US" dirty="0" err="1" smtClean="0"/>
              <a:t>devido</a:t>
            </a:r>
            <a:r>
              <a:rPr lang="en-US" dirty="0" smtClean="0"/>
              <a:t> a </a:t>
            </a:r>
            <a:r>
              <a:rPr lang="en-US" dirty="0" err="1" smtClean="0"/>
              <a:t>perdas</a:t>
            </a:r>
            <a:endParaRPr lang="en-US" dirty="0" smtClean="0"/>
          </a:p>
          <a:p>
            <a:r>
              <a:rPr lang="en-US" dirty="0" err="1" smtClean="0"/>
              <a:t>Depois</a:t>
            </a:r>
            <a:r>
              <a:rPr lang="en-US" dirty="0" smtClean="0"/>
              <a:t> </a:t>
            </a:r>
            <a:r>
              <a:rPr lang="en-US" dirty="0" err="1" smtClean="0"/>
              <a:t>voltamos</a:t>
            </a:r>
            <a:r>
              <a:rPr lang="en-US" dirty="0" smtClean="0"/>
              <a:t> a </a:t>
            </a:r>
            <a:r>
              <a:rPr lang="en-US" dirty="0" err="1" smtClean="0"/>
              <a:t>injectar</a:t>
            </a:r>
            <a:r>
              <a:rPr lang="en-US" dirty="0" smtClean="0"/>
              <a:t> </a:t>
            </a:r>
            <a:r>
              <a:rPr lang="en-US" dirty="0" err="1" smtClean="0"/>
              <a:t>novos</a:t>
            </a:r>
            <a:r>
              <a:rPr lang="en-US" dirty="0" smtClean="0"/>
              <a:t> </a:t>
            </a:r>
            <a:r>
              <a:rPr lang="en-US" dirty="0" err="1" smtClean="0"/>
              <a:t>feixes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314759" y="313257"/>
            <a:ext cx="4651371" cy="3005859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Energia</a:t>
            </a:r>
            <a:r>
              <a:rPr lang="en-US" dirty="0" smtClean="0"/>
              <a:t> do </a:t>
            </a:r>
            <a:r>
              <a:rPr lang="en-US" dirty="0" err="1" smtClean="0"/>
              <a:t>feixe</a:t>
            </a:r>
            <a:r>
              <a:rPr lang="en-US" dirty="0" smtClean="0"/>
              <a:t>:</a:t>
            </a:r>
          </a:p>
          <a:p>
            <a:r>
              <a:rPr lang="en-US" dirty="0" smtClean="0"/>
              <a:t>2802 bunches de 1.15x10</a:t>
            </a:r>
            <a:r>
              <a:rPr lang="en-US" baseline="30000" dirty="0" smtClean="0"/>
              <a:t>11</a:t>
            </a:r>
            <a:r>
              <a:rPr lang="en-US" dirty="0" smtClean="0"/>
              <a:t> </a:t>
            </a:r>
            <a:r>
              <a:rPr lang="en-US" dirty="0" err="1" smtClean="0"/>
              <a:t>prot</a:t>
            </a:r>
            <a:r>
              <a:rPr lang="en-US" dirty="0" err="1" smtClean="0"/>
              <a:t>ões</a:t>
            </a:r>
            <a:endParaRPr lang="en-US" dirty="0" smtClean="0"/>
          </a:p>
          <a:p>
            <a:r>
              <a:rPr lang="en-US" dirty="0" smtClean="0"/>
              <a:t>7TeV / </a:t>
            </a:r>
            <a:r>
              <a:rPr lang="en-US" dirty="0" err="1" smtClean="0"/>
              <a:t>protão</a:t>
            </a:r>
            <a:r>
              <a:rPr lang="en-US" dirty="0" smtClean="0"/>
              <a:t> </a:t>
            </a:r>
            <a:r>
              <a:rPr lang="en-US" dirty="0" smtClean="0"/>
              <a:t> (2015) = 7x10</a:t>
            </a:r>
            <a:r>
              <a:rPr lang="en-US" baseline="30000" dirty="0" smtClean="0"/>
              <a:t>12</a:t>
            </a:r>
            <a:r>
              <a:rPr lang="en-US" dirty="0" smtClean="0"/>
              <a:t> x 1.602x10</a:t>
            </a:r>
            <a:r>
              <a:rPr lang="en-US" baseline="30000" dirty="0" smtClean="0"/>
              <a:t>-19</a:t>
            </a:r>
            <a:r>
              <a:rPr lang="en-US" dirty="0" smtClean="0"/>
              <a:t> J </a:t>
            </a:r>
          </a:p>
          <a:p>
            <a:r>
              <a:rPr lang="en-US" dirty="0" err="1" smtClean="0"/>
              <a:t>Dá</a:t>
            </a:r>
            <a:r>
              <a:rPr lang="en-US" dirty="0" smtClean="0"/>
              <a:t> 362 MJ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feixe</a:t>
            </a:r>
            <a:r>
              <a:rPr lang="en-US" dirty="0" smtClean="0"/>
              <a:t>…</a:t>
            </a:r>
          </a:p>
          <a:p>
            <a:r>
              <a:rPr lang="en-US" dirty="0" err="1" smtClean="0"/>
              <a:t>Igual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energia</a:t>
            </a:r>
            <a:r>
              <a:rPr lang="en-US" dirty="0" smtClean="0"/>
              <a:t> </a:t>
            </a:r>
            <a:r>
              <a:rPr lang="en-US" dirty="0" err="1" smtClean="0"/>
              <a:t>cinética</a:t>
            </a:r>
            <a:r>
              <a:rPr lang="en-US" dirty="0" smtClean="0"/>
              <a:t> de um </a:t>
            </a:r>
            <a:r>
              <a:rPr lang="en-US" dirty="0" err="1" smtClean="0"/>
              <a:t>porta-aviões</a:t>
            </a:r>
            <a:r>
              <a:rPr lang="en-US" dirty="0" smtClean="0"/>
              <a:t> de 20,000t a </a:t>
            </a:r>
            <a:r>
              <a:rPr lang="en-US" dirty="0" err="1" smtClean="0"/>
              <a:t>viajar</a:t>
            </a:r>
            <a:r>
              <a:rPr lang="en-US" dirty="0" smtClean="0"/>
              <a:t> a 11,7 </a:t>
            </a:r>
            <a:r>
              <a:rPr lang="en-US" dirty="0" err="1" smtClean="0"/>
              <a:t>nós</a:t>
            </a:r>
            <a:r>
              <a:rPr lang="en-US" dirty="0" smtClean="0"/>
              <a:t> (21.7 km/h)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24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ouNoir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6" y="754908"/>
            <a:ext cx="3294494" cy="2470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2" y="3225778"/>
            <a:ext cx="4540278" cy="3632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932" y="1362698"/>
            <a:ext cx="5293996" cy="3726159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97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/>
          <p:cNvPicPr/>
          <p:nvPr/>
        </p:nvPicPr>
        <p:blipFill>
          <a:blip r:embed="rId2"/>
          <a:stretch>
            <a:fillRect/>
          </a:stretch>
        </p:blipFill>
        <p:spPr>
          <a:xfrm>
            <a:off x="108000" y="360"/>
            <a:ext cx="9036000" cy="6857640"/>
          </a:xfrm>
          <a:prstGeom prst="rect">
            <a:avLst/>
          </a:prstGeom>
        </p:spPr>
      </p:pic>
      <p:pic>
        <p:nvPicPr>
          <p:cNvPr id="109" name="Picture 108"/>
          <p:cNvPicPr/>
          <p:nvPr/>
        </p:nvPicPr>
        <p:blipFill>
          <a:blip r:embed="rId3"/>
          <a:stretch>
            <a:fillRect/>
          </a:stretch>
        </p:blipFill>
        <p:spPr>
          <a:xfrm>
            <a:off x="4607280" y="2773800"/>
            <a:ext cx="1080" cy="1371240"/>
          </a:xfrm>
          <a:prstGeom prst="rect">
            <a:avLst/>
          </a:prstGeom>
        </p:spPr>
      </p:pic>
      <p:sp>
        <p:nvSpPr>
          <p:cNvPr id="110" name="Line 1"/>
          <p:cNvSpPr/>
          <p:nvPr/>
        </p:nvSpPr>
        <p:spPr>
          <a:xfrm>
            <a:off x="1980000" y="3780000"/>
            <a:ext cx="0" cy="1260000"/>
          </a:xfrm>
          <a:prstGeom prst="line">
            <a:avLst/>
          </a:prstGeom>
          <a:ln w="36720">
            <a:solidFill>
              <a:srgbClr val="000000"/>
            </a:solidFill>
            <a:custDash>
              <a:ds d="197000" sp="127000"/>
            </a:custDash>
            <a:round/>
            <a:headEnd type="triangle" w="med" len="med"/>
            <a:tailEnd type="triangle" w="med" len="med"/>
          </a:ln>
        </p:spPr>
      </p:sp>
      <p:sp>
        <p:nvSpPr>
          <p:cNvPr id="111" name="TextShape 2"/>
          <p:cNvSpPr txBox="1"/>
          <p:nvPr/>
        </p:nvSpPr>
        <p:spPr>
          <a:xfrm>
            <a:off x="792000" y="3888000"/>
            <a:ext cx="1032480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400">
                <a:latin typeface="Apple Casual"/>
              </a:rPr>
              <a:t>100 m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TLAS_black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334" r="-334"/>
          <a:stretch>
            <a:fillRect/>
          </a:stretch>
        </p:blipFill>
        <p:spPr>
          <a:xfrm>
            <a:off x="-28575" y="1058863"/>
            <a:ext cx="9172575" cy="5043487"/>
          </a:xfrm>
        </p:spPr>
      </p:pic>
      <p:grpSp>
        <p:nvGrpSpPr>
          <p:cNvPr id="2" name="Group 26"/>
          <p:cNvGrpSpPr/>
          <p:nvPr/>
        </p:nvGrpSpPr>
        <p:grpSpPr>
          <a:xfrm>
            <a:off x="125595" y="169333"/>
            <a:ext cx="8933739" cy="6272539"/>
            <a:chOff x="125595" y="169333"/>
            <a:chExt cx="8933739" cy="6272539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5579534" y="5610875"/>
              <a:ext cx="3479800" cy="83099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57150" cmpd="sng">
              <a:noFill/>
              <a:miter lim="800000"/>
              <a:headEnd/>
              <a:tailEnd/>
            </a:ln>
            <a:effectLst>
              <a:outerShdw blurRad="69850" dist="508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</a:rPr>
                <a:t>Inner Tracker:</a:t>
              </a:r>
              <a:r>
                <a:rPr lang="en-US" sz="1600" dirty="0" smtClean="0">
                  <a:solidFill>
                    <a:srgbClr val="FFFFFF"/>
                  </a:solidFill>
                </a:rPr>
                <a:t> |</a:t>
              </a:r>
              <a:r>
                <a:rPr lang="en-US" sz="1600" dirty="0" err="1">
                  <a:solidFill>
                    <a:srgbClr val="FFFFFF"/>
                  </a:solidFill>
                  <a:sym typeface="Symbol" pitchFamily="-110" charset="2"/>
                </a:rPr>
                <a:t></a:t>
              </a:r>
              <a:r>
                <a:rPr lang="en-US" sz="1600" dirty="0">
                  <a:solidFill>
                    <a:srgbClr val="FFFFFF"/>
                  </a:solidFill>
                </a:rPr>
                <a:t>|&lt;2.5, B=</a:t>
              </a:r>
              <a:r>
                <a:rPr lang="en-US" sz="1600" dirty="0" smtClean="0">
                  <a:solidFill>
                    <a:srgbClr val="FFFFFF"/>
                  </a:solidFill>
                </a:rPr>
                <a:t>2T </a:t>
              </a:r>
            </a:p>
            <a:p>
              <a:r>
                <a:rPr lang="en-US" sz="1600" dirty="0">
                  <a:solidFill>
                    <a:srgbClr val="FFFFFF"/>
                  </a:solidFill>
                </a:rPr>
                <a:t>Si</a:t>
              </a:r>
              <a:r>
                <a:rPr lang="en-US" sz="1600" dirty="0" smtClean="0">
                  <a:solidFill>
                    <a:srgbClr val="FFFFFF"/>
                  </a:solidFill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</a:rPr>
                <a:t>p</a:t>
              </a:r>
              <a:r>
                <a:rPr lang="en-US" sz="1600" dirty="0" smtClean="0">
                  <a:solidFill>
                    <a:srgbClr val="FFFFFF"/>
                  </a:solidFill>
                </a:rPr>
                <a:t>ixels/strips and Trans</a:t>
              </a:r>
              <a:r>
                <a:rPr lang="en-US" sz="1600" dirty="0">
                  <a:solidFill>
                    <a:srgbClr val="FFFFFF"/>
                  </a:solidFill>
                </a:rPr>
                <a:t>. Rad. Det</a:t>
              </a:r>
              <a:r>
                <a:rPr lang="en-US" sz="1600" dirty="0" smtClean="0">
                  <a:solidFill>
                    <a:srgbClr val="FFFFFF"/>
                  </a:solidFill>
                </a:rPr>
                <a:t>.</a:t>
              </a:r>
            </a:p>
            <a:p>
              <a:r>
                <a:rPr lang="en-US" sz="1600" dirty="0" err="1" smtClean="0">
                  <a:solidFill>
                    <a:srgbClr val="FFFFFF"/>
                  </a:solidFill>
                  <a:sym typeface="Symbol" pitchFamily="-110" charset="2"/>
                </a:rPr>
                <a:t></a:t>
              </a:r>
              <a:r>
                <a:rPr lang="en-US" sz="1600" dirty="0" err="1">
                  <a:solidFill>
                    <a:srgbClr val="FFFFFF"/>
                  </a:solidFill>
                </a:rPr>
                <a:t>/p</a:t>
              </a:r>
              <a:r>
                <a:rPr lang="en-US" sz="1600" baseline="-25000" dirty="0" err="1">
                  <a:solidFill>
                    <a:srgbClr val="FFFFFF"/>
                  </a:solidFill>
                </a:rPr>
                <a:t>T</a:t>
              </a:r>
              <a:r>
                <a:rPr lang="en-US" sz="1600" dirty="0" smtClean="0">
                  <a:solidFill>
                    <a:srgbClr val="FFFFFF"/>
                  </a:solidFill>
                </a:rPr>
                <a:t> = 0.05% </a:t>
              </a:r>
              <a:r>
                <a:rPr lang="en-US" sz="1600" dirty="0" err="1">
                  <a:solidFill>
                    <a:srgbClr val="FFFFFF"/>
                  </a:solidFill>
                </a:rPr>
                <a:t>p</a:t>
              </a:r>
              <a:r>
                <a:rPr lang="en-US" sz="1600" baseline="-25000" dirty="0" err="1">
                  <a:solidFill>
                    <a:srgbClr val="FFFFFF"/>
                  </a:solidFill>
                </a:rPr>
                <a:t>T</a:t>
              </a:r>
              <a:r>
                <a:rPr lang="en-US" sz="1600" baseline="-25000" dirty="0">
                  <a:solidFill>
                    <a:srgbClr val="FFFFFF"/>
                  </a:solidFill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</a:rPr>
                <a:t>(</a:t>
              </a:r>
              <a:r>
                <a:rPr lang="en-US" sz="1600" dirty="0" err="1">
                  <a:solidFill>
                    <a:srgbClr val="FFFFFF"/>
                  </a:solidFill>
                </a:rPr>
                <a:t>GeV</a:t>
              </a:r>
              <a:r>
                <a:rPr lang="en-US" sz="1600" dirty="0">
                  <a:solidFill>
                    <a:srgbClr val="FFFFFF"/>
                  </a:solidFill>
                </a:rPr>
                <a:t>) </a:t>
              </a:r>
              <a:r>
                <a:rPr lang="en-US" sz="1600" dirty="0" err="1">
                  <a:solidFill>
                    <a:srgbClr val="FFFFFF"/>
                  </a:solidFill>
                  <a:sym typeface="Symbol" pitchFamily="-110" charset="2"/>
                </a:rPr>
                <a:t></a:t>
              </a:r>
              <a:r>
                <a:rPr lang="en-US" sz="1600" dirty="0">
                  <a:solidFill>
                    <a:srgbClr val="FFFFFF"/>
                  </a:solidFill>
                  <a:sym typeface="Symbol" pitchFamily="-110" charset="2"/>
                </a:rPr>
                <a:t> </a:t>
              </a:r>
              <a:r>
                <a:rPr lang="en-US" sz="1600" dirty="0" smtClean="0">
                  <a:solidFill>
                    <a:srgbClr val="FFFFFF"/>
                  </a:solidFill>
                </a:rPr>
                <a:t>1%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4995" y="169333"/>
              <a:ext cx="4332116" cy="831774"/>
            </a:xfrm>
            <a:prstGeom prst="rect">
              <a:avLst/>
            </a:prstGeom>
            <a:solidFill>
              <a:srgbClr val="5896E5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/>
              <a:r>
                <a:rPr lang="en-US" sz="1600" b="1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</a:rPr>
                <a:t>Muon</a:t>
              </a:r>
              <a:r>
                <a:rPr lang="en-US" sz="1600" b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</a:rPr>
                <a:t> Spectrometer</a:t>
              </a:r>
              <a:r>
                <a:rPr lang="en-US" sz="1600" b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:</a:t>
              </a:r>
              <a:r>
                <a:rPr lang="en-US" sz="1600" dirty="0" smtClean="0">
                  <a:solidFill>
                    <a:schemeClr val="bg1"/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|</a:t>
              </a:r>
              <a:r>
                <a:rPr lang="en-US" sz="1600" b="1" dirty="0" smtClean="0">
                  <a:solidFill>
                    <a:schemeClr val="bg1"/>
                  </a:solidFill>
                  <a:sym typeface="Symbol" pitchFamily="-110" charset="2"/>
                </a:rPr>
                <a:t>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|&lt;2.7</a:t>
              </a:r>
              <a:endParaRPr lang="en-US" sz="1600" b="1" dirty="0" smtClean="0">
                <a:solidFill>
                  <a:schemeClr val="bg1"/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endParaRPr>
            </a:p>
            <a:p>
              <a:pPr eaLnBrk="0" hangingPunct="0"/>
              <a:r>
                <a:rPr lang="en-US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A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ir-core </a:t>
              </a:r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toroids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and gas-based </a:t>
              </a:r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muon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chambers</a:t>
              </a:r>
              <a:endPara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/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σ/p</a:t>
              </a:r>
              <a:r>
                <a:rPr lang="en-US" sz="1600" baseline="-250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T</a:t>
              </a:r>
              <a:r>
                <a:rPr lang="en-US" sz="1600" baseline="-25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= 2% @ 50GeV</a:t>
              </a:r>
              <a:r>
                <a:rPr lang="en-US" sz="1600" baseline="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 to 10% @ 1TeV (ID+MS)</a:t>
              </a:r>
              <a:endPara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10" idx="2"/>
            </p:cNvCxnSpPr>
            <p:nvPr/>
          </p:nvCxnSpPr>
          <p:spPr>
            <a:xfrm rot="16200000" flipH="1">
              <a:off x="2996456" y="805704"/>
              <a:ext cx="886253" cy="12770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5611989" y="169333"/>
              <a:ext cx="2332568" cy="831773"/>
            </a:xfrm>
            <a:prstGeom prst="rect">
              <a:avLst/>
            </a:prstGeom>
            <a:solidFill>
              <a:srgbClr val="FFB04F"/>
            </a:solidFill>
            <a:ln>
              <a:noFill/>
            </a:ln>
            <a:effectLst>
              <a:outerShdw blurRad="53975" dist="762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 smtClean="0">
                  <a:solidFill>
                    <a:srgbClr val="000000"/>
                  </a:solidFill>
                </a:rPr>
                <a:t>EM calorimeter:</a:t>
              </a:r>
              <a:r>
                <a:rPr lang="en-US" sz="1600" dirty="0" smtClean="0">
                  <a:solidFill>
                    <a:srgbClr val="000000"/>
                  </a:solidFill>
                </a:rPr>
                <a:t> </a:t>
              </a:r>
              <a:r>
                <a:rPr lang="en-US" sz="1600" dirty="0" smtClean="0">
                  <a:solidFill>
                    <a:schemeClr val="tx1"/>
                  </a:solidFill>
                </a:rPr>
                <a:t>|</a:t>
              </a:r>
              <a:r>
                <a:rPr lang="en-US" sz="1600" dirty="0" err="1" smtClean="0">
                  <a:solidFill>
                    <a:schemeClr val="tx1"/>
                  </a:solidFill>
                  <a:sym typeface="Symbol" pitchFamily="-110" charset="2"/>
                </a:rPr>
                <a:t></a:t>
              </a:r>
              <a:r>
                <a:rPr lang="en-US" sz="1600" dirty="0" smtClean="0">
                  <a:solidFill>
                    <a:schemeClr val="tx1"/>
                  </a:solidFill>
                </a:rPr>
                <a:t>|&lt;3.2</a:t>
              </a:r>
              <a:r>
                <a:rPr lang="en-US" sz="1600" dirty="0" smtClean="0">
                  <a:solidFill>
                    <a:srgbClr val="000000"/>
                  </a:solidFill>
                </a:rPr>
                <a:t> </a:t>
              </a:r>
            </a:p>
            <a:p>
              <a:r>
                <a:rPr lang="en-US" sz="1600" dirty="0" err="1" smtClean="0">
                  <a:solidFill>
                    <a:srgbClr val="000000"/>
                  </a:solidFill>
                </a:rPr>
                <a:t>Pb-LAr</a:t>
              </a:r>
              <a:r>
                <a:rPr lang="en-US" sz="1600" dirty="0" smtClean="0">
                  <a:solidFill>
                    <a:srgbClr val="000000"/>
                  </a:solidFill>
                </a:rPr>
                <a:t> Accordion</a:t>
              </a:r>
            </a:p>
            <a:p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</a:t>
              </a:r>
              <a:r>
                <a:rPr lang="en-US" sz="1600" dirty="0" smtClean="0">
                  <a:solidFill>
                    <a:srgbClr val="000000"/>
                  </a:solidFill>
                </a:rPr>
                <a:t>/E = 10%/</a:t>
              </a:r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</a:t>
              </a:r>
              <a:r>
                <a:rPr lang="en-US" sz="1600" dirty="0" smtClean="0">
                  <a:solidFill>
                    <a:srgbClr val="000000"/>
                  </a:solidFill>
                </a:rPr>
                <a:t>E </a:t>
              </a:r>
              <a:r>
                <a:rPr lang="en-US" sz="1600" dirty="0" err="1" smtClean="0">
                  <a:solidFill>
                    <a:srgbClr val="000000"/>
                  </a:solidFill>
                  <a:sym typeface="Symbol" pitchFamily="-110" charset="2"/>
                </a:rPr>
                <a:t></a:t>
              </a:r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 0.7%</a:t>
              </a:r>
              <a:endParaRPr lang="es-ES_tradnl" sz="1600" dirty="0" smtClean="0">
                <a:solidFill>
                  <a:srgbClr val="000000"/>
                </a:solidFill>
                <a:sym typeface="Symbol" pitchFamily="-110" charset="2"/>
              </a:endParaRPr>
            </a:p>
          </p:txBody>
        </p:sp>
        <p:cxnSp>
          <p:nvCxnSpPr>
            <p:cNvPr id="13" name="Straight Arrow Connector 12"/>
            <p:cNvCxnSpPr>
              <a:stCxn id="12" idx="2"/>
            </p:cNvCxnSpPr>
            <p:nvPr/>
          </p:nvCxnSpPr>
          <p:spPr>
            <a:xfrm rot="5400000">
              <a:off x="4919799" y="1387086"/>
              <a:ext cx="2244455" cy="14724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6620934" y="1728611"/>
              <a:ext cx="2438400" cy="1312333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err="1" smtClean="0">
                  <a:solidFill>
                    <a:srgbClr val="DDDDDD"/>
                  </a:solidFill>
                </a:rPr>
                <a:t>Hadronic</a:t>
              </a:r>
              <a:r>
                <a:rPr lang="en-US" b="1" dirty="0" smtClean="0">
                  <a:solidFill>
                    <a:srgbClr val="DDDDDD"/>
                  </a:solidFill>
                </a:rPr>
                <a:t> calorimeter: </a:t>
              </a:r>
            </a:p>
            <a:p>
              <a:r>
                <a:rPr lang="en-US" dirty="0" smtClean="0">
                  <a:solidFill>
                    <a:srgbClr val="DDDDDD"/>
                  </a:solidFill>
                </a:rPr>
                <a:t>|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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|&lt;1.7 Fe/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scintillator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</a:t>
              </a:r>
            </a:p>
            <a:p>
              <a:r>
                <a:rPr lang="en-US" dirty="0" smtClean="0">
                  <a:solidFill>
                    <a:srgbClr val="DDDDDD"/>
                  </a:solidFill>
                </a:rPr>
                <a:t>1.3&lt;|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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|&lt;4.9 Cu/W-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Lar</a:t>
              </a:r>
              <a:endParaRPr lang="en-US" dirty="0" smtClean="0">
                <a:solidFill>
                  <a:srgbClr val="DDDDDD"/>
                </a:solidFill>
                <a:sym typeface="Symbol" pitchFamily="-110" charset="2"/>
              </a:endParaRPr>
            </a:p>
            <a:p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</a:t>
              </a:r>
              <a:r>
                <a:rPr lang="en-US" dirty="0" err="1" smtClean="0">
                  <a:solidFill>
                    <a:srgbClr val="DDDDDD"/>
                  </a:solidFill>
                </a:rPr>
                <a:t>/E</a:t>
              </a:r>
              <a:r>
                <a:rPr lang="en-US" baseline="-25000" dirty="0" err="1" smtClean="0">
                  <a:solidFill>
                    <a:srgbClr val="DDDDDD"/>
                  </a:solidFill>
                </a:rPr>
                <a:t>jet</a:t>
              </a:r>
              <a:r>
                <a:rPr lang="en-US" dirty="0" smtClean="0">
                  <a:solidFill>
                    <a:srgbClr val="DDDDDD"/>
                  </a:solidFill>
                </a:rPr>
                <a:t>= 50%/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</a:t>
              </a:r>
              <a:r>
                <a:rPr lang="en-US" dirty="0" smtClean="0">
                  <a:solidFill>
                    <a:srgbClr val="DDDDDD"/>
                  </a:solidFill>
                </a:rPr>
                <a:t>E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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3% </a:t>
              </a:r>
            </a:p>
          </p:txBody>
        </p:sp>
        <p:cxnSp>
          <p:nvCxnSpPr>
            <p:cNvPr id="15" name="Straight Arrow Connector 14"/>
            <p:cNvCxnSpPr>
              <a:stCxn id="14" idx="1"/>
            </p:cNvCxnSpPr>
            <p:nvPr/>
          </p:nvCxnSpPr>
          <p:spPr>
            <a:xfrm rot="10800000" flipV="1">
              <a:off x="6006396" y="2384778"/>
              <a:ext cx="614538" cy="13248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9" idx="0"/>
            </p:cNvCxnSpPr>
            <p:nvPr/>
          </p:nvCxnSpPr>
          <p:spPr>
            <a:xfrm rot="16200000" flipV="1">
              <a:off x="5073503" y="3364943"/>
              <a:ext cx="2139541" cy="235232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125595" y="4572855"/>
              <a:ext cx="2675459" cy="1869017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>
              <a:outerShdw blurRad="69850" dist="1143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L = 44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m</a:t>
              </a: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, </a:t>
              </a:r>
              <a:r>
                <a:rPr lang="en-GB" dirty="0" err="1" smtClean="0">
                  <a:solidFill>
                    <a:srgbClr val="000000"/>
                  </a:solidFill>
                  <a:sym typeface="Symbol" pitchFamily="-110" charset="2"/>
                </a:rPr>
                <a:t></a:t>
              </a: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 ≈ 25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m</a:t>
              </a:r>
              <a:endParaRPr lang="en-US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7000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tonnes</a:t>
              </a:r>
              <a:endPara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≈10</a:t>
              </a:r>
              <a:r>
                <a:rPr lang="en-US" b="1" baseline="30000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8</a:t>
              </a: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 electronic channels</a:t>
              </a:r>
            </a:p>
            <a:p>
              <a:pPr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3-level trigger reducing 40 MHz collision rate to 200 Hz of events to tape</a:t>
              </a:r>
            </a:p>
          </p:txBody>
        </p:sp>
        <p:cxnSp>
          <p:nvCxnSpPr>
            <p:cNvPr id="25" name="Straight Arrow Connector 24"/>
            <p:cNvCxnSpPr>
              <a:stCxn id="10" idx="2"/>
            </p:cNvCxnSpPr>
            <p:nvPr/>
          </p:nvCxnSpPr>
          <p:spPr>
            <a:xfrm rot="5400000">
              <a:off x="1595010" y="854182"/>
              <a:ext cx="1059118" cy="135296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73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9804" cy="70453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Sistema</a:t>
            </a:r>
            <a:r>
              <a:rPr lang="en-US" dirty="0" smtClean="0"/>
              <a:t> de </a:t>
            </a:r>
            <a:r>
              <a:rPr lang="en-US" dirty="0" err="1" smtClean="0"/>
              <a:t>ímanes</a:t>
            </a:r>
            <a:r>
              <a:rPr lang="en-US" dirty="0" smtClean="0"/>
              <a:t> de ATLAS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86343" y="4492339"/>
            <a:ext cx="5003285" cy="2193542"/>
          </a:xfrm>
        </p:spPr>
        <p:txBody>
          <a:bodyPr>
            <a:normAutofit fontScale="77500" lnSpcReduction="20000"/>
          </a:bodyPr>
          <a:lstStyle/>
          <a:p>
            <a:r>
              <a:rPr lang="pt-PT" dirty="0" smtClean="0"/>
              <a:t>Campos magn</a:t>
            </a:r>
            <a:r>
              <a:rPr lang="pt-PT" dirty="0" smtClean="0"/>
              <a:t>éticos muito intensos (2T, 4T </a:t>
            </a:r>
            <a:r>
              <a:rPr lang="pt-PT" dirty="0" err="1" smtClean="0"/>
              <a:t>max</a:t>
            </a:r>
            <a:r>
              <a:rPr lang="pt-PT" dirty="0" smtClean="0"/>
              <a:t>) gerados por ímanes supercondutores</a:t>
            </a:r>
          </a:p>
          <a:p>
            <a:r>
              <a:rPr lang="pt-PT" dirty="0"/>
              <a:t>C</a:t>
            </a:r>
            <a:r>
              <a:rPr lang="pt-PT" dirty="0" smtClean="0"/>
              <a:t>urvam as partículas carregadas através da força de Lorenz:</a:t>
            </a:r>
          </a:p>
          <a:p>
            <a:pPr marL="0" indent="0">
              <a:buNone/>
            </a:pPr>
            <a:r>
              <a:rPr lang="pt-PT" dirty="0" smtClean="0"/>
              <a:t> 				</a:t>
            </a:r>
            <a:r>
              <a:rPr lang="pt-PT" b="1" dirty="0" smtClean="0"/>
              <a:t>F</a:t>
            </a:r>
            <a:r>
              <a:rPr lang="pt-PT" dirty="0" smtClean="0"/>
              <a:t> = </a:t>
            </a:r>
            <a:r>
              <a:rPr lang="pt-PT" b="1" dirty="0" smtClean="0"/>
              <a:t>v</a:t>
            </a:r>
            <a:r>
              <a:rPr lang="pt-PT" dirty="0" smtClean="0"/>
              <a:t> x </a:t>
            </a:r>
            <a:r>
              <a:rPr lang="pt-PT" b="1" dirty="0" smtClean="0"/>
              <a:t>B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907" y="1126948"/>
            <a:ext cx="5015093" cy="33653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1" y="979168"/>
            <a:ext cx="3399583" cy="2855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29" y="3834461"/>
            <a:ext cx="3447974" cy="2585981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3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166"/>
          <p:cNvPicPr/>
          <p:nvPr/>
        </p:nvPicPr>
        <p:blipFill>
          <a:blip r:embed="rId2"/>
          <a:stretch>
            <a:fillRect/>
          </a:stretch>
        </p:blipFill>
        <p:spPr>
          <a:xfrm>
            <a:off x="3549730" y="1377889"/>
            <a:ext cx="5470789" cy="4374722"/>
          </a:xfrm>
          <a:prstGeom prst="rect">
            <a:avLst/>
          </a:prstGeom>
        </p:spPr>
      </p:pic>
      <p:pic>
        <p:nvPicPr>
          <p:cNvPr id="168" name="Picture 167"/>
          <p:cNvPicPr/>
          <p:nvPr/>
        </p:nvPicPr>
        <p:blipFill>
          <a:blip r:embed="rId3"/>
          <a:stretch>
            <a:fillRect/>
          </a:stretch>
        </p:blipFill>
        <p:spPr>
          <a:xfrm>
            <a:off x="3021791" y="6126163"/>
            <a:ext cx="4682880" cy="54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962"/>
          </a:xfrm>
        </p:spPr>
        <p:txBody>
          <a:bodyPr>
            <a:normAutofit/>
          </a:bodyPr>
          <a:lstStyle/>
          <a:p>
            <a:r>
              <a:rPr lang="pt-PT" dirty="0" smtClean="0"/>
              <a:t>Detetores de traços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000" y="1056600"/>
            <a:ext cx="3645141" cy="56095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tecnologias</a:t>
            </a:r>
            <a:endParaRPr lang="en-US" dirty="0" smtClean="0"/>
          </a:p>
          <a:p>
            <a:r>
              <a:rPr lang="en-US" dirty="0" err="1" smtClean="0"/>
              <a:t>detetores</a:t>
            </a:r>
            <a:r>
              <a:rPr lang="en-US" dirty="0" smtClean="0"/>
              <a:t> de </a:t>
            </a:r>
            <a:r>
              <a:rPr lang="en-US" dirty="0" err="1" smtClean="0"/>
              <a:t>Silício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píxeis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região</a:t>
            </a:r>
            <a:r>
              <a:rPr lang="en-US" dirty="0" smtClean="0"/>
              <a:t> central</a:t>
            </a:r>
          </a:p>
          <a:p>
            <a:pPr lvl="1"/>
            <a:r>
              <a:rPr lang="en-US" dirty="0" err="1" smtClean="0"/>
              <a:t>faixas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região</a:t>
            </a:r>
            <a:r>
              <a:rPr lang="en-US" dirty="0" smtClean="0"/>
              <a:t> </a:t>
            </a:r>
            <a:r>
              <a:rPr lang="en-US" dirty="0" err="1" smtClean="0"/>
              <a:t>intermédia</a:t>
            </a:r>
            <a:endParaRPr lang="en-US" dirty="0" smtClean="0"/>
          </a:p>
          <a:p>
            <a:r>
              <a:rPr lang="en-US" dirty="0" err="1" smtClean="0"/>
              <a:t>detetores</a:t>
            </a:r>
            <a:r>
              <a:rPr lang="en-US" dirty="0" smtClean="0"/>
              <a:t> de </a:t>
            </a:r>
            <a:r>
              <a:rPr lang="en-US" dirty="0" err="1" smtClean="0"/>
              <a:t>radiação</a:t>
            </a:r>
            <a:r>
              <a:rPr lang="en-US" dirty="0" smtClean="0"/>
              <a:t> de </a:t>
            </a:r>
            <a:r>
              <a:rPr lang="en-US" dirty="0" err="1" smtClean="0"/>
              <a:t>transição</a:t>
            </a:r>
            <a:r>
              <a:rPr lang="en-US" dirty="0" smtClean="0"/>
              <a:t>,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gás</a:t>
            </a:r>
            <a:endParaRPr lang="en-US" dirty="0" smtClean="0"/>
          </a:p>
          <a:p>
            <a:pPr lvl="1"/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região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Desempenho</a:t>
            </a:r>
            <a:r>
              <a:rPr lang="en-US" dirty="0" smtClean="0"/>
              <a:t>:</a:t>
            </a:r>
          </a:p>
          <a:p>
            <a:r>
              <a:rPr lang="en-US" dirty="0" err="1" smtClean="0"/>
              <a:t>resolução</a:t>
            </a:r>
            <a:r>
              <a:rPr lang="en-US" dirty="0" smtClean="0"/>
              <a:t> no </a:t>
            </a:r>
            <a:r>
              <a:rPr lang="en-US" dirty="0" err="1" smtClean="0"/>
              <a:t>momento</a:t>
            </a:r>
            <a:r>
              <a:rPr lang="en-US" dirty="0" smtClean="0"/>
              <a:t> das </a:t>
            </a:r>
            <a:r>
              <a:rPr lang="en-US" dirty="0" err="1" smtClean="0"/>
              <a:t>partículas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13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39" y="4567976"/>
            <a:ext cx="1867460" cy="22900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97164" y="3783146"/>
            <a:ext cx="7551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9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307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8038" y="632278"/>
            <a:ext cx="4921043" cy="3629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12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170"/>
          <p:cNvPicPr/>
          <p:nvPr/>
        </p:nvPicPr>
        <p:blipFill>
          <a:blip r:embed="rId2"/>
          <a:stretch>
            <a:fillRect/>
          </a:stretch>
        </p:blipFill>
        <p:spPr>
          <a:xfrm>
            <a:off x="-720000" y="1031760"/>
            <a:ext cx="7025040" cy="5268240"/>
          </a:xfrm>
          <a:prstGeom prst="rect">
            <a:avLst/>
          </a:prstGeom>
        </p:spPr>
      </p:pic>
      <p:pic>
        <p:nvPicPr>
          <p:cNvPr id="173" name="Picture 172"/>
          <p:cNvPicPr/>
          <p:nvPr/>
        </p:nvPicPr>
        <p:blipFill>
          <a:blip r:embed="rId3"/>
          <a:stretch>
            <a:fillRect/>
          </a:stretch>
        </p:blipFill>
        <p:spPr>
          <a:xfrm>
            <a:off x="664115" y="6120000"/>
            <a:ext cx="8335885" cy="54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623050" cy="1031760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/>
              <a:t>Detetores</a:t>
            </a:r>
            <a:r>
              <a:rPr lang="en-US" dirty="0" smtClean="0"/>
              <a:t> de </a:t>
            </a:r>
            <a:r>
              <a:rPr lang="en-US" dirty="0" err="1" smtClean="0"/>
              <a:t>mu</a:t>
            </a:r>
            <a:r>
              <a:rPr lang="en-US" dirty="0" err="1" smtClean="0"/>
              <a:t>ões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9650" y="904760"/>
            <a:ext cx="2800350" cy="223849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t-PT" dirty="0" smtClean="0"/>
              <a:t>Quatro tecnologias</a:t>
            </a:r>
          </a:p>
          <a:p>
            <a:pPr>
              <a:buFont typeface="Century Gothic"/>
              <a:buChar char="•"/>
            </a:pPr>
            <a:r>
              <a:rPr lang="pt-PT" dirty="0" smtClean="0"/>
              <a:t>Uns mais rápidos (RPC, CSC), para </a:t>
            </a:r>
            <a:r>
              <a:rPr lang="pt-PT" dirty="0" err="1" smtClean="0"/>
              <a:t>trigger</a:t>
            </a:r>
            <a:endParaRPr lang="pt-PT" dirty="0"/>
          </a:p>
          <a:p>
            <a:pPr>
              <a:buFont typeface="Century Gothic"/>
              <a:buChar char="•"/>
            </a:pPr>
            <a:r>
              <a:rPr lang="pt-PT" dirty="0" smtClean="0"/>
              <a:t>Outros mais precisos (MDT, TGC) para a medição da trajetória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650" y="2769210"/>
            <a:ext cx="2800350" cy="3763676"/>
          </a:xfrm>
        </p:spPr>
        <p:txBody>
          <a:bodyPr>
            <a:normAutofit fontScale="62500" lnSpcReduction="20000"/>
          </a:bodyPr>
          <a:lstStyle/>
          <a:p>
            <a:pPr>
              <a:buFont typeface="Century Gothic"/>
              <a:buChar char="•"/>
            </a:pPr>
            <a:r>
              <a:rPr lang="en-US" dirty="0" err="1" smtClean="0"/>
              <a:t>Uns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a </a:t>
            </a:r>
            <a:r>
              <a:rPr lang="en-US" dirty="0" err="1" smtClean="0"/>
              <a:t>região</a:t>
            </a:r>
            <a:r>
              <a:rPr lang="en-US" dirty="0" smtClean="0"/>
              <a:t> central (MDT, RPC), </a:t>
            </a:r>
          </a:p>
          <a:p>
            <a:pPr>
              <a:buFont typeface="Century Gothic"/>
              <a:buChar char="•"/>
            </a:pPr>
            <a:r>
              <a:rPr lang="en-US" dirty="0" smtClean="0"/>
              <a:t>Outros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resistentes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radiação</a:t>
            </a:r>
            <a:r>
              <a:rPr lang="en-US" dirty="0" smtClean="0"/>
              <a:t> (CSC, TGC) </a:t>
            </a:r>
            <a:r>
              <a:rPr lang="en-US" dirty="0" err="1" smtClean="0"/>
              <a:t>para</a:t>
            </a:r>
            <a:r>
              <a:rPr lang="en-US" dirty="0" smtClean="0"/>
              <a:t> a </a:t>
            </a:r>
            <a:r>
              <a:rPr lang="en-US" dirty="0" err="1" smtClean="0"/>
              <a:t>região</a:t>
            </a:r>
            <a:r>
              <a:rPr lang="en-US" dirty="0" smtClean="0"/>
              <a:t> a </a:t>
            </a:r>
            <a:r>
              <a:rPr lang="en-US" dirty="0" err="1" smtClean="0"/>
              <a:t>ângulos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baixos</a:t>
            </a:r>
            <a:endParaRPr lang="en-US" dirty="0" smtClean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r>
              <a:rPr lang="pt-PT" dirty="0" smtClean="0"/>
              <a:t>RPC: </a:t>
            </a:r>
            <a:r>
              <a:rPr lang="pt-PT" dirty="0" err="1" smtClean="0"/>
              <a:t>resistive</a:t>
            </a:r>
            <a:r>
              <a:rPr lang="pt-PT" dirty="0" smtClean="0"/>
              <a:t> </a:t>
            </a:r>
            <a:r>
              <a:rPr lang="pt-PT" dirty="0" err="1" smtClean="0"/>
              <a:t>plate</a:t>
            </a:r>
            <a:r>
              <a:rPr lang="pt-PT" dirty="0" smtClean="0"/>
              <a:t> </a:t>
            </a:r>
            <a:r>
              <a:rPr lang="pt-PT" dirty="0" err="1" smtClean="0"/>
              <a:t>chamber</a:t>
            </a:r>
            <a:endParaRPr lang="pt-PT" dirty="0" smtClean="0"/>
          </a:p>
          <a:p>
            <a:pPr marL="0" indent="0">
              <a:buNone/>
            </a:pPr>
            <a:r>
              <a:rPr lang="pt-PT" dirty="0" smtClean="0"/>
              <a:t>CSC: </a:t>
            </a:r>
            <a:r>
              <a:rPr lang="pt-PT" dirty="0" err="1" smtClean="0"/>
              <a:t>cathode</a:t>
            </a:r>
            <a:r>
              <a:rPr lang="pt-PT" dirty="0" smtClean="0"/>
              <a:t> strip </a:t>
            </a:r>
            <a:r>
              <a:rPr lang="pt-PT" dirty="0" err="1" smtClean="0"/>
              <a:t>chamber</a:t>
            </a:r>
            <a:endParaRPr lang="pt-PT" dirty="0" smtClean="0"/>
          </a:p>
          <a:p>
            <a:pPr marL="0" indent="0">
              <a:buNone/>
            </a:pPr>
            <a:r>
              <a:rPr lang="pt-PT" dirty="0" smtClean="0"/>
              <a:t>MDT: </a:t>
            </a:r>
            <a:r>
              <a:rPr lang="pt-PT" dirty="0" err="1" smtClean="0"/>
              <a:t>monitored</a:t>
            </a:r>
            <a:r>
              <a:rPr lang="pt-PT" dirty="0" smtClean="0"/>
              <a:t> </a:t>
            </a:r>
            <a:r>
              <a:rPr lang="pt-PT" dirty="0" err="1" smtClean="0"/>
              <a:t>drift</a:t>
            </a:r>
            <a:r>
              <a:rPr lang="pt-PT" dirty="0" smtClean="0"/>
              <a:t> </a:t>
            </a:r>
            <a:r>
              <a:rPr lang="pt-PT" dirty="0" err="1" smtClean="0"/>
              <a:t>tubes</a:t>
            </a:r>
            <a:endParaRPr lang="pt-PT" dirty="0" smtClean="0"/>
          </a:p>
          <a:p>
            <a:pPr marL="0" indent="0">
              <a:buNone/>
            </a:pPr>
            <a:r>
              <a:rPr lang="pt-PT" dirty="0" smtClean="0"/>
              <a:t>TGC: </a:t>
            </a:r>
            <a:r>
              <a:rPr lang="pt-PT" dirty="0" err="1" smtClean="0"/>
              <a:t>thin</a:t>
            </a:r>
            <a:r>
              <a:rPr lang="pt-PT" dirty="0" smtClean="0"/>
              <a:t> </a:t>
            </a:r>
            <a:r>
              <a:rPr lang="pt-PT" dirty="0" err="1" smtClean="0"/>
              <a:t>gap</a:t>
            </a:r>
            <a:r>
              <a:rPr lang="pt-PT" dirty="0" smtClean="0"/>
              <a:t> </a:t>
            </a:r>
            <a:r>
              <a:rPr lang="pt-PT" dirty="0" err="1" smtClean="0"/>
              <a:t>chamber</a:t>
            </a:r>
            <a:endParaRPr lang="pt-PT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178"/>
          <p:cNvPicPr/>
          <p:nvPr/>
        </p:nvPicPr>
        <p:blipFill>
          <a:blip r:embed="rId2"/>
          <a:stretch>
            <a:fillRect/>
          </a:stretch>
        </p:blipFill>
        <p:spPr>
          <a:xfrm>
            <a:off x="180000" y="3512533"/>
            <a:ext cx="3853440" cy="25766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200" y="274638"/>
            <a:ext cx="8229600" cy="697362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Calorímetros: requisitos de </a:t>
            </a:r>
            <a:r>
              <a:rPr lang="pt-PT" dirty="0" err="1" smtClean="0"/>
              <a:t>desepenho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200" y="996353"/>
            <a:ext cx="8229600" cy="2301172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Medem</a:t>
            </a:r>
            <a:r>
              <a:rPr lang="en-US" dirty="0" smtClean="0"/>
              <a:t> a </a:t>
            </a:r>
            <a:r>
              <a:rPr lang="en-US" dirty="0" err="1" smtClean="0"/>
              <a:t>energia</a:t>
            </a:r>
            <a:r>
              <a:rPr lang="en-US" dirty="0" smtClean="0"/>
              <a:t> das </a:t>
            </a:r>
            <a:r>
              <a:rPr lang="en-US" dirty="0" err="1" smtClean="0"/>
              <a:t>partículas</a:t>
            </a:r>
            <a:r>
              <a:rPr lang="en-US" dirty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amostragem</a:t>
            </a:r>
            <a:r>
              <a:rPr lang="en-US" dirty="0" smtClean="0"/>
              <a:t> e </a:t>
            </a:r>
            <a:r>
              <a:rPr lang="en-US" dirty="0" err="1" smtClean="0"/>
              <a:t>ionização</a:t>
            </a:r>
            <a:r>
              <a:rPr lang="en-US" dirty="0" smtClean="0"/>
              <a:t>/</a:t>
            </a:r>
            <a:r>
              <a:rPr lang="en-US" dirty="0" err="1" smtClean="0"/>
              <a:t>excitação</a:t>
            </a:r>
            <a:r>
              <a:rPr lang="en-US" dirty="0" smtClean="0"/>
              <a:t> do material</a:t>
            </a:r>
          </a:p>
          <a:p>
            <a:r>
              <a:rPr lang="en-US" dirty="0" err="1" smtClean="0"/>
              <a:t>Apenas</a:t>
            </a:r>
            <a:r>
              <a:rPr lang="en-US" dirty="0" smtClean="0"/>
              <a:t> </a:t>
            </a:r>
            <a:r>
              <a:rPr lang="en-US" dirty="0" err="1" smtClean="0"/>
              <a:t>muões</a:t>
            </a:r>
            <a:r>
              <a:rPr lang="en-US" dirty="0" smtClean="0"/>
              <a:t> e neutrinos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são</a:t>
            </a:r>
            <a:r>
              <a:rPr lang="en-US" dirty="0" smtClean="0"/>
              <a:t> </a:t>
            </a:r>
            <a:r>
              <a:rPr lang="en-US" dirty="0" err="1" smtClean="0"/>
              <a:t>parados</a:t>
            </a:r>
            <a:endParaRPr lang="en-US" dirty="0" smtClean="0"/>
          </a:p>
          <a:p>
            <a:r>
              <a:rPr lang="en-US" dirty="0" err="1" smtClean="0"/>
              <a:t>Electrões</a:t>
            </a:r>
            <a:r>
              <a:rPr lang="en-US" dirty="0" smtClean="0"/>
              <a:t> e </a:t>
            </a:r>
            <a:r>
              <a:rPr lang="en-US" dirty="0" err="1" smtClean="0"/>
              <a:t>fotões</a:t>
            </a:r>
            <a:r>
              <a:rPr lang="en-US" dirty="0" smtClean="0"/>
              <a:t> </a:t>
            </a:r>
            <a:r>
              <a:rPr lang="en-US" dirty="0" err="1" smtClean="0"/>
              <a:t>desenvolvem</a:t>
            </a:r>
            <a:r>
              <a:rPr lang="en-US" dirty="0" smtClean="0"/>
              <a:t> </a:t>
            </a:r>
            <a:r>
              <a:rPr lang="en-US" dirty="0" err="1" smtClean="0"/>
              <a:t>cascatas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pequenas</a:t>
            </a:r>
            <a:r>
              <a:rPr lang="en-US" dirty="0" smtClean="0"/>
              <a:t>: </a:t>
            </a:r>
            <a:r>
              <a:rPr lang="en-US" dirty="0" err="1" smtClean="0"/>
              <a:t>calorímetros</a:t>
            </a:r>
            <a:r>
              <a:rPr lang="en-US" dirty="0" smtClean="0"/>
              <a:t> </a:t>
            </a:r>
            <a:r>
              <a:rPr lang="en-US" dirty="0" err="1" smtClean="0"/>
              <a:t>dedicados</a:t>
            </a:r>
            <a:r>
              <a:rPr lang="en-US" dirty="0" smtClean="0"/>
              <a:t>, com </a:t>
            </a:r>
            <a:r>
              <a:rPr lang="en-US" dirty="0" err="1" smtClean="0"/>
              <a:t>granularidade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fina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544" y="3090498"/>
            <a:ext cx="4779685" cy="343092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186"/>
          <p:cNvPicPr/>
          <p:nvPr/>
        </p:nvPicPr>
        <p:blipFill>
          <a:blip r:embed="rId2"/>
          <a:stretch>
            <a:fillRect/>
          </a:stretch>
        </p:blipFill>
        <p:spPr>
          <a:xfrm>
            <a:off x="749727" y="1890050"/>
            <a:ext cx="7604381" cy="4661960"/>
          </a:xfrm>
          <a:prstGeom prst="rect">
            <a:avLst/>
          </a:prstGeom>
        </p:spPr>
      </p:pic>
      <p:sp>
        <p:nvSpPr>
          <p:cNvPr id="188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3600" dirty="0"/>
              <a:t>Calorímetros de Árgon Líquido</a:t>
            </a:r>
            <a:endParaRPr sz="3600" dirty="0"/>
          </a:p>
        </p:txBody>
      </p:sp>
      <p:pic>
        <p:nvPicPr>
          <p:cNvPr id="189" name="Picture 188"/>
          <p:cNvPicPr/>
          <p:nvPr/>
        </p:nvPicPr>
        <p:blipFill>
          <a:blip r:embed="rId3"/>
          <a:stretch>
            <a:fillRect/>
          </a:stretch>
        </p:blipFill>
        <p:spPr>
          <a:xfrm>
            <a:off x="180000" y="990050"/>
            <a:ext cx="3060000" cy="9000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6146280" y="84639"/>
            <a:ext cx="2997720" cy="21114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276" y="1080000"/>
            <a:ext cx="6652088" cy="3824951"/>
          </a:xfrm>
          <a:prstGeom prst="rect">
            <a:avLst/>
          </a:prstGeom>
        </p:spPr>
      </p:pic>
      <p:sp>
        <p:nvSpPr>
          <p:cNvPr id="182" name="TextShape 2"/>
          <p:cNvSpPr txBox="1"/>
          <p:nvPr/>
        </p:nvSpPr>
        <p:spPr>
          <a:xfrm>
            <a:off x="457200" y="1080000"/>
            <a:ext cx="4011120" cy="461988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  <p:sp>
        <p:nvSpPr>
          <p:cNvPr id="183" name="TextShape 3"/>
          <p:cNvSpPr txBox="1"/>
          <p:nvPr/>
        </p:nvSpPr>
        <p:spPr>
          <a:xfrm>
            <a:off x="4669200" y="1080000"/>
            <a:ext cx="4011120" cy="461988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591" y="428387"/>
            <a:ext cx="3736460" cy="44765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66799"/>
            <a:ext cx="4714391" cy="383815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14391" cy="805362"/>
          </a:xfrm>
        </p:spPr>
        <p:txBody>
          <a:bodyPr>
            <a:normAutofit/>
          </a:bodyPr>
          <a:lstStyle/>
          <a:p>
            <a:pPr algn="l"/>
            <a:r>
              <a:rPr lang="pt-PT" dirty="0" smtClean="0"/>
              <a:t>Jactos </a:t>
            </a:r>
            <a:r>
              <a:rPr lang="pt-PT" dirty="0" err="1" smtClean="0"/>
              <a:t>hadrónicos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0720" y="4904951"/>
            <a:ext cx="8229600" cy="1685481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Jactos</a:t>
            </a:r>
            <a:r>
              <a:rPr lang="en-US" dirty="0" smtClean="0"/>
              <a:t> </a:t>
            </a:r>
            <a:r>
              <a:rPr lang="en-US" dirty="0" err="1" smtClean="0"/>
              <a:t>s</a:t>
            </a:r>
            <a:r>
              <a:rPr lang="en-US" dirty="0" err="1" smtClean="0"/>
              <a:t>ão</a:t>
            </a:r>
            <a:r>
              <a:rPr lang="en-US" dirty="0" smtClean="0"/>
              <a:t> as </a:t>
            </a:r>
            <a:r>
              <a:rPr lang="en-US" dirty="0" err="1" smtClean="0"/>
              <a:t>assinaturas</a:t>
            </a:r>
            <a:r>
              <a:rPr lang="en-US" dirty="0" smtClean="0"/>
              <a:t> </a:t>
            </a:r>
            <a:r>
              <a:rPr lang="en-US" dirty="0" err="1" smtClean="0"/>
              <a:t>experimentais</a:t>
            </a:r>
            <a:r>
              <a:rPr lang="en-US" dirty="0" smtClean="0"/>
              <a:t> dos quarks e </a:t>
            </a:r>
            <a:r>
              <a:rPr lang="en-US" dirty="0" err="1" smtClean="0"/>
              <a:t>gluões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Feixes</a:t>
            </a:r>
            <a:r>
              <a:rPr lang="en-US" dirty="0" smtClean="0"/>
              <a:t> </a:t>
            </a:r>
            <a:r>
              <a:rPr lang="en-US" dirty="0" err="1" smtClean="0"/>
              <a:t>colimados</a:t>
            </a:r>
            <a:r>
              <a:rPr lang="en-US" dirty="0" smtClean="0"/>
              <a:t> de </a:t>
            </a:r>
            <a:r>
              <a:rPr lang="en-US" dirty="0" err="1" smtClean="0"/>
              <a:t>hadrões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depositam</a:t>
            </a:r>
            <a:r>
              <a:rPr lang="en-US" dirty="0" smtClean="0"/>
              <a:t> </a:t>
            </a:r>
            <a:r>
              <a:rPr lang="en-US" dirty="0" err="1" smtClean="0"/>
              <a:t>energia</a:t>
            </a:r>
            <a:r>
              <a:rPr lang="en-US" dirty="0" smtClean="0"/>
              <a:t>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calorímetros</a:t>
            </a:r>
            <a:r>
              <a:rPr lang="en-US" dirty="0" smtClean="0"/>
              <a:t> (</a:t>
            </a:r>
            <a:r>
              <a:rPr lang="en-US" dirty="0" err="1" smtClean="0"/>
              <a:t>hadrónico</a:t>
            </a:r>
            <a:r>
              <a:rPr lang="en-US" dirty="0" smtClean="0"/>
              <a:t> e </a:t>
            </a:r>
            <a:r>
              <a:rPr lang="en-US" dirty="0" err="1" smtClean="0"/>
              <a:t>electromagnético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Importantes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muitos</a:t>
            </a:r>
            <a:r>
              <a:rPr lang="en-US" dirty="0" smtClean="0"/>
              <a:t> </a:t>
            </a:r>
            <a:r>
              <a:rPr lang="en-US" dirty="0" err="1" smtClean="0"/>
              <a:t>estudos</a:t>
            </a:r>
            <a:r>
              <a:rPr lang="en-US" dirty="0" smtClean="0"/>
              <a:t> </a:t>
            </a:r>
            <a:r>
              <a:rPr lang="en-US" dirty="0" err="1" smtClean="0"/>
              <a:t>diferentes</a:t>
            </a:r>
            <a:r>
              <a:rPr lang="en-US" dirty="0" smtClean="0"/>
              <a:t>, </a:t>
            </a:r>
            <a:r>
              <a:rPr lang="en-US" dirty="0" err="1" smtClean="0"/>
              <a:t>desde</a:t>
            </a:r>
            <a:r>
              <a:rPr lang="en-US" dirty="0" smtClean="0"/>
              <a:t> QCD </a:t>
            </a:r>
            <a:r>
              <a:rPr lang="en-US" dirty="0" err="1" smtClean="0"/>
              <a:t>até</a:t>
            </a:r>
            <a:r>
              <a:rPr lang="en-US" dirty="0" smtClean="0"/>
              <a:t> Higgs e </a:t>
            </a:r>
            <a:r>
              <a:rPr lang="en-US" dirty="0" err="1" smtClean="0"/>
              <a:t>física</a:t>
            </a:r>
            <a:r>
              <a:rPr lang="en-US" dirty="0" smtClean="0"/>
              <a:t> nova (</a:t>
            </a:r>
            <a:r>
              <a:rPr lang="en-US" dirty="0" err="1" smtClean="0"/>
              <a:t>partículas</a:t>
            </a:r>
            <a:r>
              <a:rPr lang="en-US" dirty="0" smtClean="0"/>
              <a:t> </a:t>
            </a:r>
            <a:r>
              <a:rPr lang="en-US" dirty="0" err="1" smtClean="0"/>
              <a:t>pesadas</a:t>
            </a:r>
            <a:r>
              <a:rPr lang="en-US" dirty="0" smtClean="0"/>
              <a:t> a </a:t>
            </a:r>
            <a:r>
              <a:rPr lang="en-US" dirty="0" err="1" smtClean="0"/>
              <a:t>decaír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quarks)</a:t>
            </a: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38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194"/>
          <p:cNvPicPr/>
          <p:nvPr/>
        </p:nvPicPr>
        <p:blipFill>
          <a:blip r:embed="rId2"/>
          <a:stretch>
            <a:fillRect/>
          </a:stretch>
        </p:blipFill>
        <p:spPr>
          <a:xfrm>
            <a:off x="6278410" y="900000"/>
            <a:ext cx="2865590" cy="2555875"/>
          </a:xfrm>
          <a:prstGeom prst="rect">
            <a:avLst/>
          </a:prstGeom>
        </p:spPr>
      </p:pic>
      <p:sp>
        <p:nvSpPr>
          <p:cNvPr id="196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4000" dirty="0"/>
              <a:t>O calorímetro de telhas (</a:t>
            </a:r>
            <a:r>
              <a:rPr lang="pt-PT" sz="4000" dirty="0" err="1"/>
              <a:t>TileCal</a:t>
            </a:r>
            <a:r>
              <a:rPr lang="pt-PT" sz="4000" dirty="0"/>
              <a:t>)</a:t>
            </a:r>
            <a:endParaRPr sz="4000" dirty="0"/>
          </a:p>
        </p:txBody>
      </p:sp>
      <p:pic>
        <p:nvPicPr>
          <p:cNvPr id="197" name="Picture 196"/>
          <p:cNvPicPr/>
          <p:nvPr/>
        </p:nvPicPr>
        <p:blipFill>
          <a:blip r:embed="rId3"/>
          <a:stretch>
            <a:fillRect/>
          </a:stretch>
        </p:blipFill>
        <p:spPr>
          <a:xfrm>
            <a:off x="-27360" y="2657160"/>
            <a:ext cx="3159360" cy="4236840"/>
          </a:xfrm>
          <a:prstGeom prst="rect">
            <a:avLst/>
          </a:prstGeom>
        </p:spPr>
      </p:pic>
      <p:pic>
        <p:nvPicPr>
          <p:cNvPr id="198" name="Picture 197"/>
          <p:cNvPicPr/>
          <p:nvPr/>
        </p:nvPicPr>
        <p:blipFill>
          <a:blip r:embed="rId4"/>
          <a:stretch>
            <a:fillRect/>
          </a:stretch>
        </p:blipFill>
        <p:spPr>
          <a:xfrm>
            <a:off x="3132000" y="900000"/>
            <a:ext cx="2979875" cy="3833660"/>
          </a:xfrm>
          <a:prstGeom prst="rect">
            <a:avLst/>
          </a:prstGeom>
        </p:spPr>
      </p:pic>
      <p:sp>
        <p:nvSpPr>
          <p:cNvPr id="199" name="TextShape 2"/>
          <p:cNvSpPr txBox="1"/>
          <p:nvPr/>
        </p:nvSpPr>
        <p:spPr>
          <a:xfrm>
            <a:off x="3008880" y="4740120"/>
            <a:ext cx="6135120" cy="211788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pPr>
              <a:buFont typeface="Wingdings" charset="2"/>
              <a:buChar char=""/>
            </a:pPr>
            <a:r>
              <a:rPr lang="pt-PT" sz="2200"/>
              <a:t>Calorímetro hadrónico da região central</a:t>
            </a:r>
            <a:endParaRPr/>
          </a:p>
          <a:p>
            <a:pPr lvl="1">
              <a:buFont typeface="Century Gothic"/>
              <a:buChar char="•"/>
            </a:pPr>
            <a:r>
              <a:rPr lang="pt-PT" sz="2000"/>
              <a:t>matriz de aço com telhas cintilantes</a:t>
            </a:r>
            <a:endParaRPr/>
          </a:p>
          <a:p>
            <a:pPr lvl="1">
              <a:buFont typeface="Century Gothic"/>
              <a:buChar char="•"/>
            </a:pPr>
            <a:r>
              <a:rPr lang="pt-PT" sz="2000"/>
              <a:t>luz transportada por fibra ópticas </a:t>
            </a:r>
            <a:r>
              <a:rPr lang="pt-PT"/>
              <a:t>(deslocadoras do comprimento de onda)</a:t>
            </a:r>
            <a:r>
              <a:rPr lang="pt-PT" sz="2000"/>
              <a:t> até os fotomultiplicadores</a:t>
            </a:r>
            <a:endParaRPr/>
          </a:p>
          <a:p>
            <a:pPr lvl="1">
              <a:buFont typeface="Century Gothic"/>
              <a:buChar char="•"/>
            </a:pPr>
            <a:r>
              <a:rPr lang="pt-PT" sz="2000"/>
              <a:t>cada célula lida por 2 fotomultiplicadores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650" y="1206500"/>
            <a:ext cx="4432300" cy="44323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50274" cy="667111"/>
          </a:xfrm>
        </p:spPr>
        <p:txBody>
          <a:bodyPr>
            <a:normAutofit fontScale="90000"/>
          </a:bodyPr>
          <a:lstStyle/>
          <a:p>
            <a:pPr algn="l"/>
            <a:r>
              <a:rPr lang="pt-PT" dirty="0" smtClean="0"/>
              <a:t>Para que serve o </a:t>
            </a:r>
            <a:r>
              <a:rPr lang="pt-PT" dirty="0" err="1" smtClean="0"/>
              <a:t>TileCal</a:t>
            </a:r>
            <a:r>
              <a:rPr lang="pt-PT" dirty="0" smtClean="0"/>
              <a:t>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076" y="1208581"/>
            <a:ext cx="4536573" cy="4841441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Medir</a:t>
            </a:r>
            <a:r>
              <a:rPr lang="en-US" dirty="0" smtClean="0"/>
              <a:t> </a:t>
            </a:r>
            <a:r>
              <a:rPr lang="en-US" dirty="0" err="1" smtClean="0"/>
              <a:t>hadrões</a:t>
            </a:r>
            <a:r>
              <a:rPr lang="en-US" dirty="0" smtClean="0"/>
              <a:t> com boa </a:t>
            </a:r>
            <a:r>
              <a:rPr lang="en-US" dirty="0" err="1" smtClean="0"/>
              <a:t>resolução</a:t>
            </a:r>
            <a:endParaRPr lang="en-US" dirty="0" smtClean="0"/>
          </a:p>
          <a:p>
            <a:pPr lvl="1"/>
            <a:r>
              <a:rPr lang="en-US" dirty="0" err="1" smtClean="0"/>
              <a:t>espessura</a:t>
            </a:r>
            <a:r>
              <a:rPr lang="en-US" dirty="0" smtClean="0"/>
              <a:t> </a:t>
            </a:r>
            <a:r>
              <a:rPr lang="en-US" dirty="0" err="1" smtClean="0"/>
              <a:t>suficiente</a:t>
            </a:r>
            <a:endParaRPr lang="en-US" dirty="0" smtClean="0"/>
          </a:p>
          <a:p>
            <a:pPr lvl="1"/>
            <a:r>
              <a:rPr lang="en-US" dirty="0" smtClean="0"/>
              <a:t>boa </a:t>
            </a:r>
            <a:r>
              <a:rPr lang="en-US" dirty="0" err="1" smtClean="0"/>
              <a:t>amostragem</a:t>
            </a:r>
            <a:r>
              <a:rPr lang="en-US" dirty="0" smtClean="0"/>
              <a:t>,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três</a:t>
            </a:r>
            <a:r>
              <a:rPr lang="en-US" dirty="0" smtClean="0"/>
              <a:t> </a:t>
            </a:r>
            <a:r>
              <a:rPr lang="en-US" dirty="0" err="1" smtClean="0"/>
              <a:t>camadas</a:t>
            </a:r>
            <a:endParaRPr lang="en-US" dirty="0" smtClean="0"/>
          </a:p>
          <a:p>
            <a:r>
              <a:rPr lang="en-US" dirty="0" err="1" smtClean="0"/>
              <a:t>Contribuir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a </a:t>
            </a:r>
            <a:r>
              <a:rPr lang="en-US" dirty="0" err="1" smtClean="0"/>
              <a:t>medição</a:t>
            </a:r>
            <a:r>
              <a:rPr lang="en-US" dirty="0" smtClean="0"/>
              <a:t> de </a:t>
            </a:r>
            <a:r>
              <a:rPr lang="en-US" dirty="0" err="1" smtClean="0"/>
              <a:t>muões</a:t>
            </a:r>
            <a:endParaRPr lang="en-US" dirty="0" smtClean="0"/>
          </a:p>
          <a:p>
            <a:pPr lvl="1"/>
            <a:r>
              <a:rPr lang="en-US" dirty="0" err="1" smtClean="0"/>
              <a:t>Estão</a:t>
            </a:r>
            <a:r>
              <a:rPr lang="en-US" dirty="0" smtClean="0"/>
              <a:t> no </a:t>
            </a:r>
            <a:r>
              <a:rPr lang="en-US" dirty="0" err="1" smtClean="0"/>
              <a:t>meio</a:t>
            </a:r>
            <a:r>
              <a:rPr lang="en-US" dirty="0" smtClean="0"/>
              <a:t> de </a:t>
            </a:r>
            <a:r>
              <a:rPr lang="en-US" dirty="0" err="1" smtClean="0"/>
              <a:t>hadrões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isolados</a:t>
            </a:r>
            <a:r>
              <a:rPr lang="en-US" dirty="0" smtClean="0"/>
              <a:t> ?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Medir</a:t>
            </a:r>
            <a:r>
              <a:rPr lang="en-US" dirty="0" smtClean="0"/>
              <a:t>” neutrinos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outras</a:t>
            </a:r>
            <a:r>
              <a:rPr lang="en-US" dirty="0" smtClean="0"/>
              <a:t> </a:t>
            </a:r>
            <a:r>
              <a:rPr lang="en-US" dirty="0" err="1" smtClean="0"/>
              <a:t>partículas</a:t>
            </a:r>
            <a:r>
              <a:rPr lang="en-US" dirty="0" smtClean="0"/>
              <a:t> com </a:t>
            </a:r>
          </a:p>
          <a:p>
            <a:pPr lvl="1"/>
            <a:r>
              <a:rPr lang="en-US" dirty="0" err="1" smtClean="0"/>
              <a:t>interação</a:t>
            </a:r>
            <a:r>
              <a:rPr lang="en-US" dirty="0" smtClean="0"/>
              <a:t> </a:t>
            </a:r>
            <a:r>
              <a:rPr lang="en-US" dirty="0" err="1" smtClean="0"/>
              <a:t>muito</a:t>
            </a:r>
            <a:r>
              <a:rPr lang="en-US" dirty="0" smtClean="0"/>
              <a:t> </a:t>
            </a:r>
            <a:r>
              <a:rPr lang="en-US" dirty="0" err="1" smtClean="0"/>
              <a:t>fraca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A </a:t>
            </a:r>
            <a:r>
              <a:rPr lang="en-US" dirty="0" err="1" smtClean="0"/>
              <a:t>partir</a:t>
            </a:r>
            <a:r>
              <a:rPr lang="en-US" dirty="0" smtClean="0"/>
              <a:t> da </a:t>
            </a:r>
            <a:r>
              <a:rPr lang="en-US" dirty="0" err="1" smtClean="0"/>
              <a:t>energia</a:t>
            </a:r>
            <a:r>
              <a:rPr lang="en-US" dirty="0" smtClean="0"/>
              <a:t> “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falta</a:t>
            </a:r>
            <a:r>
              <a:rPr lang="en-US" dirty="0" smtClean="0"/>
              <a:t>”</a:t>
            </a:r>
          </a:p>
          <a:p>
            <a:r>
              <a:rPr lang="en-US" dirty="0" err="1" smtClean="0"/>
              <a:t>Hermeticidade</a:t>
            </a:r>
            <a:r>
              <a:rPr lang="en-US" dirty="0" smtClean="0"/>
              <a:t>,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deixar</a:t>
            </a:r>
            <a:r>
              <a:rPr lang="en-US" dirty="0" smtClean="0"/>
              <a:t> </a:t>
            </a:r>
            <a:r>
              <a:rPr lang="en-US" dirty="0" err="1" smtClean="0"/>
              <a:t>ângulos</a:t>
            </a:r>
            <a:r>
              <a:rPr lang="en-US" dirty="0" smtClean="0"/>
              <a:t> “</a:t>
            </a:r>
            <a:r>
              <a:rPr lang="en-US" dirty="0" err="1" smtClean="0"/>
              <a:t>mortos</a:t>
            </a:r>
            <a:r>
              <a:rPr lang="en-US" dirty="0" smtClean="0"/>
              <a:t>”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7" r="20401"/>
          <a:stretch>
            <a:fillRect/>
          </a:stretch>
        </p:blipFill>
        <p:spPr bwMode="auto">
          <a:xfrm>
            <a:off x="4642361" y="2057400"/>
            <a:ext cx="1524489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03611" y="69851"/>
            <a:ext cx="8440390" cy="581025"/>
          </a:xfrm>
        </p:spPr>
        <p:txBody>
          <a:bodyPr>
            <a:normAutofit/>
          </a:bodyPr>
          <a:lstStyle/>
          <a:p>
            <a:pPr algn="l">
              <a:buClr>
                <a:srgbClr val="FF0000"/>
              </a:buClr>
              <a:buFont typeface="Comic Sans M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Estrutura</a:t>
            </a:r>
            <a:r>
              <a:rPr lang="en-GB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e </a:t>
            </a:r>
            <a:r>
              <a:rPr lang="en-GB" sz="24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princípio</a:t>
            </a:r>
            <a:r>
              <a:rPr lang="en-GB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de </a:t>
            </a:r>
            <a:r>
              <a:rPr lang="en-GB" sz="24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funcionamento</a:t>
            </a:r>
            <a:r>
              <a:rPr lang="en-GB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do </a:t>
            </a:r>
            <a:r>
              <a:rPr lang="en-GB" sz="24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calorímetro</a:t>
            </a:r>
            <a:r>
              <a:rPr lang="en-GB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Tilecal</a:t>
            </a:r>
            <a:endParaRPr lang="en-GB" sz="24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01966" y="2438400"/>
            <a:ext cx="2582630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CC3300"/>
              </a:buClr>
              <a:defRPr/>
            </a:pPr>
            <a:r>
              <a:rPr lang="en-GB" sz="2000" dirty="0" err="1" smtClean="0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MS Gothic" charset="0"/>
              </a:rPr>
              <a:t>período</a:t>
            </a:r>
            <a:r>
              <a:rPr lang="en-GB" sz="20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MS Gothic" charset="0"/>
              </a:rPr>
              <a:t> </a:t>
            </a:r>
            <a:r>
              <a:rPr lang="en-GB" sz="2000" dirty="0" err="1" smtClean="0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MS Gothic" charset="0"/>
              </a:rPr>
              <a:t>básico</a:t>
            </a:r>
            <a:r>
              <a:rPr lang="en-GB" sz="20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MS Gothic" charset="0"/>
              </a:rPr>
              <a:t>, 18mm</a:t>
            </a:r>
          </a:p>
        </p:txBody>
      </p:sp>
      <p:sp>
        <p:nvSpPr>
          <p:cNvPr id="51204" name="AutoShape 4"/>
          <p:cNvSpPr>
            <a:spLocks noChangeArrowheads="1"/>
          </p:cNvSpPr>
          <p:nvPr/>
        </p:nvSpPr>
        <p:spPr bwMode="auto">
          <a:xfrm>
            <a:off x="517640" y="1222581"/>
            <a:ext cx="1905226" cy="1194976"/>
          </a:xfrm>
          <a:prstGeom prst="downArrowCallout">
            <a:avLst>
              <a:gd name="adj1" fmla="val 38544"/>
              <a:gd name="adj2" fmla="val 38544"/>
              <a:gd name="adj3" fmla="val 16667"/>
              <a:gd name="adj4" fmla="val 69657"/>
            </a:avLst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" tIns="3600" rIns="3600" bIns="3600" anchor="ctr">
            <a:spAutoFit/>
          </a:bodyPr>
          <a:lstStyle/>
          <a:p>
            <a:pPr algn="ctr" eaLnBrk="0" hangingPunct="0">
              <a:buClr>
                <a:srgbClr val="008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dirty="0" err="1">
                <a:solidFill>
                  <a:srgbClr val="008000"/>
                </a:solidFill>
              </a:rPr>
              <a:t>placa</a:t>
            </a:r>
            <a:r>
              <a:rPr lang="en-GB" sz="1800" dirty="0">
                <a:solidFill>
                  <a:srgbClr val="008000"/>
                </a:solidFill>
              </a:rPr>
              <a:t> </a:t>
            </a:r>
            <a:r>
              <a:rPr lang="en-GB" sz="1800" dirty="0" err="1">
                <a:solidFill>
                  <a:srgbClr val="008000"/>
                </a:solidFill>
              </a:rPr>
              <a:t>mestra</a:t>
            </a:r>
            <a:r>
              <a:rPr lang="en-GB" sz="1800" dirty="0">
                <a:solidFill>
                  <a:srgbClr val="008000"/>
                </a:solidFill>
              </a:rPr>
              <a:t> (5mm</a:t>
            </a:r>
            <a:r>
              <a:rPr lang="en-GB" sz="1800" dirty="0" smtClean="0">
                <a:solidFill>
                  <a:srgbClr val="008000"/>
                </a:solidFill>
              </a:rPr>
              <a:t>)</a:t>
            </a:r>
            <a:endParaRPr lang="en-GB" sz="1800" dirty="0">
              <a:solidFill>
                <a:srgbClr val="008000"/>
              </a:solidFill>
            </a:endParaRPr>
          </a:p>
          <a:p>
            <a:pPr algn="ctr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dirty="0" err="1">
                <a:solidFill>
                  <a:srgbClr val="000000"/>
                </a:solidFill>
              </a:rPr>
              <a:t>espaçador</a:t>
            </a:r>
            <a:r>
              <a:rPr lang="en-GB" sz="1800" dirty="0">
                <a:solidFill>
                  <a:srgbClr val="000000"/>
                </a:solidFill>
              </a:rPr>
              <a:t> (4mm</a:t>
            </a:r>
            <a:r>
              <a:rPr lang="en-GB" sz="1800" dirty="0" smtClean="0">
                <a:solidFill>
                  <a:srgbClr val="000000"/>
                </a:solidFill>
              </a:rPr>
              <a:t>)</a:t>
            </a:r>
            <a:endParaRPr lang="en-GB" sz="1800" dirty="0">
              <a:solidFill>
                <a:srgbClr val="000000"/>
              </a:solidFill>
            </a:endParaRPr>
          </a:p>
          <a:p>
            <a:pPr algn="ctr" eaLnBrk="0" hangingPunct="0">
              <a:buClr>
                <a:srgbClr val="000099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dirty="0" err="1">
                <a:solidFill>
                  <a:srgbClr val="000099"/>
                </a:solidFill>
              </a:rPr>
              <a:t>cintilador</a:t>
            </a:r>
            <a:r>
              <a:rPr lang="en-GB" sz="1800" dirty="0">
                <a:solidFill>
                  <a:srgbClr val="000099"/>
                </a:solidFill>
              </a:rPr>
              <a:t> (3mm</a:t>
            </a:r>
            <a:r>
              <a:rPr lang="en-GB" sz="1800" dirty="0" smtClean="0">
                <a:solidFill>
                  <a:srgbClr val="000099"/>
                </a:solidFill>
              </a:rPr>
              <a:t>)</a:t>
            </a:r>
            <a:endParaRPr lang="en-GB" sz="1800" dirty="0">
              <a:solidFill>
                <a:srgbClr val="000099"/>
              </a:solidFill>
            </a:endParaRPr>
          </a:p>
        </p:txBody>
      </p:sp>
      <p:grpSp>
        <p:nvGrpSpPr>
          <p:cNvPr id="51205" name="Group 5"/>
          <p:cNvGrpSpPr>
            <a:grpSpLocks/>
          </p:cNvGrpSpPr>
          <p:nvPr/>
        </p:nvGrpSpPr>
        <p:grpSpPr bwMode="auto">
          <a:xfrm>
            <a:off x="2455307" y="709614"/>
            <a:ext cx="1867499" cy="2541587"/>
            <a:chOff x="1547" y="447"/>
            <a:chExt cx="1176" cy="1601"/>
          </a:xfrm>
        </p:grpSpPr>
        <p:grpSp>
          <p:nvGrpSpPr>
            <p:cNvPr id="51238" name="Group 6"/>
            <p:cNvGrpSpPr>
              <a:grpSpLocks/>
            </p:cNvGrpSpPr>
            <p:nvPr/>
          </p:nvGrpSpPr>
          <p:grpSpPr bwMode="auto">
            <a:xfrm>
              <a:off x="1547" y="501"/>
              <a:ext cx="1176" cy="1456"/>
              <a:chOff x="1547" y="501"/>
              <a:chExt cx="1176" cy="1456"/>
            </a:xfrm>
          </p:grpSpPr>
          <p:sp>
            <p:nvSpPr>
              <p:cNvPr id="51241" name="Rectangle 7"/>
              <p:cNvSpPr>
                <a:spLocks noChangeArrowheads="1"/>
              </p:cNvSpPr>
              <p:nvPr/>
            </p:nvSpPr>
            <p:spPr bwMode="auto">
              <a:xfrm rot="-720000">
                <a:off x="1679" y="584"/>
                <a:ext cx="921" cy="1294"/>
              </a:xfrm>
              <a:prstGeom prst="rect">
                <a:avLst/>
              </a:prstGeom>
              <a:solidFill>
                <a:srgbClr val="808080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42" name="Rectangle 8"/>
              <p:cNvSpPr>
                <a:spLocks noChangeArrowheads="1"/>
              </p:cNvSpPr>
              <p:nvPr/>
            </p:nvSpPr>
            <p:spPr bwMode="auto">
              <a:xfrm rot="-720000">
                <a:off x="1680" y="661"/>
                <a:ext cx="66" cy="1294"/>
              </a:xfrm>
              <a:prstGeom prst="rect">
                <a:avLst/>
              </a:prstGeom>
              <a:solidFill>
                <a:srgbClr val="3333CC"/>
              </a:solidFill>
              <a:ln w="1260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43" name="Rectangle 9"/>
              <p:cNvSpPr>
                <a:spLocks noChangeArrowheads="1"/>
              </p:cNvSpPr>
              <p:nvPr/>
            </p:nvSpPr>
            <p:spPr bwMode="auto">
              <a:xfrm rot="-720000">
                <a:off x="1808" y="638"/>
                <a:ext cx="67" cy="1294"/>
              </a:xfrm>
              <a:prstGeom prst="rect">
                <a:avLst/>
              </a:prstGeom>
              <a:solidFill>
                <a:srgbClr val="3333CC"/>
              </a:solidFill>
              <a:ln w="1260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44" name="Rectangle 10"/>
              <p:cNvSpPr>
                <a:spLocks noChangeArrowheads="1"/>
              </p:cNvSpPr>
              <p:nvPr/>
            </p:nvSpPr>
            <p:spPr bwMode="auto">
              <a:xfrm rot="-720000">
                <a:off x="1938" y="613"/>
                <a:ext cx="67" cy="1294"/>
              </a:xfrm>
              <a:prstGeom prst="rect">
                <a:avLst/>
              </a:prstGeom>
              <a:solidFill>
                <a:srgbClr val="3333CC"/>
              </a:solidFill>
              <a:ln w="1260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45" name="Rectangle 11"/>
              <p:cNvSpPr>
                <a:spLocks noChangeArrowheads="1"/>
              </p:cNvSpPr>
              <p:nvPr/>
            </p:nvSpPr>
            <p:spPr bwMode="auto">
              <a:xfrm rot="-720000">
                <a:off x="2068" y="592"/>
                <a:ext cx="65" cy="1294"/>
              </a:xfrm>
              <a:prstGeom prst="rect">
                <a:avLst/>
              </a:prstGeom>
              <a:solidFill>
                <a:srgbClr val="3333CC"/>
              </a:solidFill>
              <a:ln w="1260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46" name="Rectangle 12"/>
              <p:cNvSpPr>
                <a:spLocks noChangeArrowheads="1"/>
              </p:cNvSpPr>
              <p:nvPr/>
            </p:nvSpPr>
            <p:spPr bwMode="auto">
              <a:xfrm rot="-720000">
                <a:off x="2196" y="566"/>
                <a:ext cx="67" cy="1294"/>
              </a:xfrm>
              <a:prstGeom prst="rect">
                <a:avLst/>
              </a:prstGeom>
              <a:solidFill>
                <a:srgbClr val="3333CC"/>
              </a:solidFill>
              <a:ln w="1260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47" name="Rectangle 13"/>
              <p:cNvSpPr>
                <a:spLocks noChangeArrowheads="1"/>
              </p:cNvSpPr>
              <p:nvPr/>
            </p:nvSpPr>
            <p:spPr bwMode="auto">
              <a:xfrm rot="-720000">
                <a:off x="2325" y="543"/>
                <a:ext cx="67" cy="1294"/>
              </a:xfrm>
              <a:prstGeom prst="rect">
                <a:avLst/>
              </a:prstGeom>
              <a:solidFill>
                <a:srgbClr val="3333CC"/>
              </a:solidFill>
              <a:ln w="1260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48" name="Rectangle 14"/>
              <p:cNvSpPr>
                <a:spLocks noChangeArrowheads="1"/>
              </p:cNvSpPr>
              <p:nvPr/>
            </p:nvSpPr>
            <p:spPr bwMode="auto">
              <a:xfrm rot="-720000">
                <a:off x="2454" y="521"/>
                <a:ext cx="66" cy="1294"/>
              </a:xfrm>
              <a:prstGeom prst="rect">
                <a:avLst/>
              </a:prstGeom>
              <a:solidFill>
                <a:srgbClr val="3333CC"/>
              </a:solidFill>
              <a:ln w="1260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49" name="Rectangle 15"/>
              <p:cNvSpPr>
                <a:spLocks noChangeArrowheads="1"/>
              </p:cNvSpPr>
              <p:nvPr/>
            </p:nvSpPr>
            <p:spPr bwMode="auto">
              <a:xfrm rot="-720000">
                <a:off x="1785" y="1615"/>
                <a:ext cx="66" cy="323"/>
              </a:xfrm>
              <a:prstGeom prst="rect">
                <a:avLst/>
              </a:prstGeom>
              <a:solidFill>
                <a:srgbClr val="FFFF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50" name="Rectangle 16"/>
              <p:cNvSpPr>
                <a:spLocks noChangeArrowheads="1"/>
              </p:cNvSpPr>
              <p:nvPr/>
            </p:nvSpPr>
            <p:spPr bwMode="auto">
              <a:xfrm rot="-720000">
                <a:off x="1646" y="981"/>
                <a:ext cx="65" cy="323"/>
              </a:xfrm>
              <a:prstGeom prst="rect">
                <a:avLst/>
              </a:prstGeom>
              <a:solidFill>
                <a:srgbClr val="FFFF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51" name="Rectangle 17"/>
              <p:cNvSpPr>
                <a:spLocks noChangeArrowheads="1"/>
              </p:cNvSpPr>
              <p:nvPr/>
            </p:nvSpPr>
            <p:spPr bwMode="auto">
              <a:xfrm rot="-720000">
                <a:off x="1844" y="1274"/>
                <a:ext cx="67" cy="323"/>
              </a:xfrm>
              <a:prstGeom prst="rect">
                <a:avLst/>
              </a:prstGeom>
              <a:solidFill>
                <a:srgbClr val="FFFF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52" name="Rectangle 18"/>
              <p:cNvSpPr>
                <a:spLocks noChangeArrowheads="1"/>
              </p:cNvSpPr>
              <p:nvPr/>
            </p:nvSpPr>
            <p:spPr bwMode="auto">
              <a:xfrm rot="-720000">
                <a:off x="1703" y="640"/>
                <a:ext cx="67" cy="323"/>
              </a:xfrm>
              <a:prstGeom prst="rect">
                <a:avLst/>
              </a:prstGeom>
              <a:solidFill>
                <a:srgbClr val="FFFF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53" name="Rectangle 19"/>
              <p:cNvSpPr>
                <a:spLocks noChangeArrowheads="1"/>
              </p:cNvSpPr>
              <p:nvPr/>
            </p:nvSpPr>
            <p:spPr bwMode="auto">
              <a:xfrm rot="-720000">
                <a:off x="1903" y="933"/>
                <a:ext cx="67" cy="323"/>
              </a:xfrm>
              <a:prstGeom prst="rect">
                <a:avLst/>
              </a:prstGeom>
              <a:solidFill>
                <a:srgbClr val="FFFF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54" name="Rectangle 20"/>
              <p:cNvSpPr>
                <a:spLocks noChangeArrowheads="1"/>
              </p:cNvSpPr>
              <p:nvPr/>
            </p:nvSpPr>
            <p:spPr bwMode="auto">
              <a:xfrm rot="-720000">
                <a:off x="2043" y="1568"/>
                <a:ext cx="67" cy="323"/>
              </a:xfrm>
              <a:prstGeom prst="rect">
                <a:avLst/>
              </a:prstGeom>
              <a:solidFill>
                <a:srgbClr val="FFFF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55" name="Rectangle 21"/>
              <p:cNvSpPr>
                <a:spLocks noChangeArrowheads="1"/>
              </p:cNvSpPr>
              <p:nvPr/>
            </p:nvSpPr>
            <p:spPr bwMode="auto">
              <a:xfrm rot="-720000">
                <a:off x="1963" y="594"/>
                <a:ext cx="66" cy="323"/>
              </a:xfrm>
              <a:prstGeom prst="rect">
                <a:avLst/>
              </a:prstGeom>
              <a:solidFill>
                <a:srgbClr val="FFFF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56" name="Rectangle 22"/>
              <p:cNvSpPr>
                <a:spLocks noChangeArrowheads="1"/>
              </p:cNvSpPr>
              <p:nvPr/>
            </p:nvSpPr>
            <p:spPr bwMode="auto">
              <a:xfrm rot="-720000">
                <a:off x="2360" y="1179"/>
                <a:ext cx="67" cy="323"/>
              </a:xfrm>
              <a:prstGeom prst="rect">
                <a:avLst/>
              </a:prstGeom>
              <a:solidFill>
                <a:srgbClr val="FFFF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57" name="Rectangle 23"/>
              <p:cNvSpPr>
                <a:spLocks noChangeArrowheads="1"/>
              </p:cNvSpPr>
              <p:nvPr/>
            </p:nvSpPr>
            <p:spPr bwMode="auto">
              <a:xfrm rot="-720000">
                <a:off x="2301" y="1520"/>
                <a:ext cx="67" cy="323"/>
              </a:xfrm>
              <a:prstGeom prst="rect">
                <a:avLst/>
              </a:prstGeom>
              <a:solidFill>
                <a:srgbClr val="FFFF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58" name="Rectangle 24"/>
              <p:cNvSpPr>
                <a:spLocks noChangeArrowheads="1"/>
              </p:cNvSpPr>
              <p:nvPr/>
            </p:nvSpPr>
            <p:spPr bwMode="auto">
              <a:xfrm rot="-720000">
                <a:off x="2102" y="1227"/>
                <a:ext cx="66" cy="323"/>
              </a:xfrm>
              <a:prstGeom prst="rect">
                <a:avLst/>
              </a:prstGeom>
              <a:solidFill>
                <a:srgbClr val="FFFF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59" name="Rectangle 25"/>
              <p:cNvSpPr>
                <a:spLocks noChangeArrowheads="1"/>
              </p:cNvSpPr>
              <p:nvPr/>
            </p:nvSpPr>
            <p:spPr bwMode="auto">
              <a:xfrm rot="-720000">
                <a:off x="2161" y="886"/>
                <a:ext cx="67" cy="323"/>
              </a:xfrm>
              <a:prstGeom prst="rect">
                <a:avLst/>
              </a:prstGeom>
              <a:solidFill>
                <a:srgbClr val="FFFF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60" name="Rectangle 26"/>
              <p:cNvSpPr>
                <a:spLocks noChangeArrowheads="1"/>
              </p:cNvSpPr>
              <p:nvPr/>
            </p:nvSpPr>
            <p:spPr bwMode="auto">
              <a:xfrm rot="-720000">
                <a:off x="2419" y="840"/>
                <a:ext cx="65" cy="323"/>
              </a:xfrm>
              <a:prstGeom prst="rect">
                <a:avLst/>
              </a:prstGeom>
              <a:solidFill>
                <a:srgbClr val="FFFF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61" name="Rectangle 27"/>
              <p:cNvSpPr>
                <a:spLocks noChangeArrowheads="1"/>
              </p:cNvSpPr>
              <p:nvPr/>
            </p:nvSpPr>
            <p:spPr bwMode="auto">
              <a:xfrm rot="-720000">
                <a:off x="2221" y="546"/>
                <a:ext cx="67" cy="323"/>
              </a:xfrm>
              <a:prstGeom prst="rect">
                <a:avLst/>
              </a:prstGeom>
              <a:solidFill>
                <a:srgbClr val="FFFF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62" name="Rectangle 28"/>
              <p:cNvSpPr>
                <a:spLocks noChangeArrowheads="1"/>
              </p:cNvSpPr>
              <p:nvPr/>
            </p:nvSpPr>
            <p:spPr bwMode="auto">
              <a:xfrm rot="-720000">
                <a:off x="2558" y="1474"/>
                <a:ext cx="66" cy="323"/>
              </a:xfrm>
              <a:prstGeom prst="rect">
                <a:avLst/>
              </a:prstGeom>
              <a:solidFill>
                <a:srgbClr val="FFFF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63" name="Line 29"/>
              <p:cNvSpPr>
                <a:spLocks noChangeShapeType="1"/>
              </p:cNvSpPr>
              <p:nvPr/>
            </p:nvSpPr>
            <p:spPr bwMode="auto">
              <a:xfrm>
                <a:off x="2227" y="547"/>
                <a:ext cx="280" cy="1267"/>
              </a:xfrm>
              <a:prstGeom prst="line">
                <a:avLst/>
              </a:prstGeom>
              <a:noFill/>
              <a:ln w="38160">
                <a:solidFill>
                  <a:srgbClr val="00CC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239" name="Freeform 30"/>
            <p:cNvSpPr>
              <a:spLocks noChangeArrowheads="1"/>
            </p:cNvSpPr>
            <p:nvPr/>
          </p:nvSpPr>
          <p:spPr bwMode="auto">
            <a:xfrm rot="-720000">
              <a:off x="1827" y="1807"/>
              <a:ext cx="880" cy="152"/>
            </a:xfrm>
            <a:custGeom>
              <a:avLst/>
              <a:gdLst>
                <a:gd name="T0" fmla="*/ 0 w 785"/>
                <a:gd name="T1" fmla="*/ 616 h 136"/>
                <a:gd name="T2" fmla="*/ 2837 w 785"/>
                <a:gd name="T3" fmla="*/ 395 h 136"/>
                <a:gd name="T4" fmla="*/ 4898 w 785"/>
                <a:gd name="T5" fmla="*/ 0 h 136"/>
                <a:gd name="T6" fmla="*/ 6097 w 785"/>
                <a:gd name="T7" fmla="*/ 169 h 136"/>
                <a:gd name="T8" fmla="*/ 7302 w 785"/>
                <a:gd name="T9" fmla="*/ 211 h 136"/>
                <a:gd name="T10" fmla="*/ 8186 w 785"/>
                <a:gd name="T11" fmla="*/ 257 h 136"/>
                <a:gd name="T12" fmla="*/ 8380 w 785"/>
                <a:gd name="T13" fmla="*/ 395 h 136"/>
                <a:gd name="T14" fmla="*/ 8891 w 785"/>
                <a:gd name="T15" fmla="*/ 257 h 136"/>
                <a:gd name="T16" fmla="*/ 10384 w 785"/>
                <a:gd name="T17" fmla="*/ 121 h 136"/>
                <a:gd name="T18" fmla="*/ 10847 w 785"/>
                <a:gd name="T19" fmla="*/ 211 h 136"/>
                <a:gd name="T20" fmla="*/ 11820 w 785"/>
                <a:gd name="T21" fmla="*/ 616 h 136"/>
                <a:gd name="T22" fmla="*/ 9263 w 785"/>
                <a:gd name="T23" fmla="*/ 1761 h 136"/>
                <a:gd name="T24" fmla="*/ 1215 w 785"/>
                <a:gd name="T25" fmla="*/ 1426 h 136"/>
                <a:gd name="T26" fmla="*/ 276 w 785"/>
                <a:gd name="T27" fmla="*/ 1251 h 136"/>
                <a:gd name="T28" fmla="*/ 95 w 785"/>
                <a:gd name="T29" fmla="*/ 998 h 136"/>
                <a:gd name="T30" fmla="*/ 3 w 785"/>
                <a:gd name="T31" fmla="*/ 642 h 136"/>
                <a:gd name="T32" fmla="*/ 0 w 785"/>
                <a:gd name="T33" fmla="*/ 616 h 1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85"/>
                <a:gd name="T52" fmla="*/ 0 h 136"/>
                <a:gd name="T53" fmla="*/ 785 w 785"/>
                <a:gd name="T54" fmla="*/ 136 h 1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85" h="136">
                  <a:moveTo>
                    <a:pt x="0" y="42"/>
                  </a:moveTo>
                  <a:cubicBezTo>
                    <a:pt x="66" y="25"/>
                    <a:pt x="100" y="29"/>
                    <a:pt x="183" y="27"/>
                  </a:cubicBezTo>
                  <a:cubicBezTo>
                    <a:pt x="231" y="24"/>
                    <a:pt x="269" y="8"/>
                    <a:pt x="315" y="0"/>
                  </a:cubicBezTo>
                  <a:cubicBezTo>
                    <a:pt x="343" y="6"/>
                    <a:pt x="363" y="10"/>
                    <a:pt x="393" y="12"/>
                  </a:cubicBezTo>
                  <a:cubicBezTo>
                    <a:pt x="422" y="17"/>
                    <a:pt x="441" y="17"/>
                    <a:pt x="471" y="15"/>
                  </a:cubicBezTo>
                  <a:cubicBezTo>
                    <a:pt x="490" y="16"/>
                    <a:pt x="509" y="15"/>
                    <a:pt x="528" y="18"/>
                  </a:cubicBezTo>
                  <a:cubicBezTo>
                    <a:pt x="533" y="19"/>
                    <a:pt x="535" y="26"/>
                    <a:pt x="540" y="27"/>
                  </a:cubicBezTo>
                  <a:cubicBezTo>
                    <a:pt x="547" y="29"/>
                    <a:pt x="566" y="19"/>
                    <a:pt x="573" y="18"/>
                  </a:cubicBezTo>
                  <a:cubicBezTo>
                    <a:pt x="604" y="12"/>
                    <a:pt x="637" y="11"/>
                    <a:pt x="669" y="9"/>
                  </a:cubicBezTo>
                  <a:cubicBezTo>
                    <a:pt x="683" y="14"/>
                    <a:pt x="684" y="19"/>
                    <a:pt x="699" y="15"/>
                  </a:cubicBezTo>
                  <a:cubicBezTo>
                    <a:pt x="770" y="19"/>
                    <a:pt x="737" y="8"/>
                    <a:pt x="762" y="42"/>
                  </a:cubicBezTo>
                  <a:cubicBezTo>
                    <a:pt x="785" y="136"/>
                    <a:pt x="657" y="120"/>
                    <a:pt x="597" y="123"/>
                  </a:cubicBezTo>
                  <a:cubicBezTo>
                    <a:pt x="422" y="120"/>
                    <a:pt x="254" y="101"/>
                    <a:pt x="78" y="99"/>
                  </a:cubicBezTo>
                  <a:cubicBezTo>
                    <a:pt x="34" y="88"/>
                    <a:pt x="54" y="92"/>
                    <a:pt x="18" y="87"/>
                  </a:cubicBezTo>
                  <a:cubicBezTo>
                    <a:pt x="14" y="81"/>
                    <a:pt x="10" y="75"/>
                    <a:pt x="6" y="69"/>
                  </a:cubicBezTo>
                  <a:cubicBezTo>
                    <a:pt x="2" y="62"/>
                    <a:pt x="5" y="53"/>
                    <a:pt x="3" y="45"/>
                  </a:cubicBezTo>
                  <a:cubicBezTo>
                    <a:pt x="3" y="44"/>
                    <a:pt x="1" y="43"/>
                    <a:pt x="0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0" name="Freeform 31"/>
            <p:cNvSpPr>
              <a:spLocks noChangeArrowheads="1"/>
            </p:cNvSpPr>
            <p:nvPr/>
          </p:nvSpPr>
          <p:spPr bwMode="auto">
            <a:xfrm rot="10200000">
              <a:off x="1601" y="523"/>
              <a:ext cx="880" cy="152"/>
            </a:xfrm>
            <a:custGeom>
              <a:avLst/>
              <a:gdLst>
                <a:gd name="T0" fmla="*/ 0 w 785"/>
                <a:gd name="T1" fmla="*/ 616 h 136"/>
                <a:gd name="T2" fmla="*/ 2837 w 785"/>
                <a:gd name="T3" fmla="*/ 395 h 136"/>
                <a:gd name="T4" fmla="*/ 4898 w 785"/>
                <a:gd name="T5" fmla="*/ 0 h 136"/>
                <a:gd name="T6" fmla="*/ 6097 w 785"/>
                <a:gd name="T7" fmla="*/ 169 h 136"/>
                <a:gd name="T8" fmla="*/ 7302 w 785"/>
                <a:gd name="T9" fmla="*/ 211 h 136"/>
                <a:gd name="T10" fmla="*/ 8186 w 785"/>
                <a:gd name="T11" fmla="*/ 257 h 136"/>
                <a:gd name="T12" fmla="*/ 8380 w 785"/>
                <a:gd name="T13" fmla="*/ 395 h 136"/>
                <a:gd name="T14" fmla="*/ 8891 w 785"/>
                <a:gd name="T15" fmla="*/ 257 h 136"/>
                <a:gd name="T16" fmla="*/ 10384 w 785"/>
                <a:gd name="T17" fmla="*/ 121 h 136"/>
                <a:gd name="T18" fmla="*/ 10847 w 785"/>
                <a:gd name="T19" fmla="*/ 211 h 136"/>
                <a:gd name="T20" fmla="*/ 11820 w 785"/>
                <a:gd name="T21" fmla="*/ 616 h 136"/>
                <a:gd name="T22" fmla="*/ 9263 w 785"/>
                <a:gd name="T23" fmla="*/ 1761 h 136"/>
                <a:gd name="T24" fmla="*/ 1215 w 785"/>
                <a:gd name="T25" fmla="*/ 1426 h 136"/>
                <a:gd name="T26" fmla="*/ 276 w 785"/>
                <a:gd name="T27" fmla="*/ 1251 h 136"/>
                <a:gd name="T28" fmla="*/ 95 w 785"/>
                <a:gd name="T29" fmla="*/ 998 h 136"/>
                <a:gd name="T30" fmla="*/ 3 w 785"/>
                <a:gd name="T31" fmla="*/ 642 h 136"/>
                <a:gd name="T32" fmla="*/ 0 w 785"/>
                <a:gd name="T33" fmla="*/ 616 h 1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85"/>
                <a:gd name="T52" fmla="*/ 0 h 136"/>
                <a:gd name="T53" fmla="*/ 785 w 785"/>
                <a:gd name="T54" fmla="*/ 136 h 1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85" h="136">
                  <a:moveTo>
                    <a:pt x="0" y="42"/>
                  </a:moveTo>
                  <a:cubicBezTo>
                    <a:pt x="66" y="25"/>
                    <a:pt x="100" y="29"/>
                    <a:pt x="183" y="27"/>
                  </a:cubicBezTo>
                  <a:cubicBezTo>
                    <a:pt x="231" y="24"/>
                    <a:pt x="269" y="8"/>
                    <a:pt x="315" y="0"/>
                  </a:cubicBezTo>
                  <a:cubicBezTo>
                    <a:pt x="343" y="6"/>
                    <a:pt x="363" y="10"/>
                    <a:pt x="393" y="12"/>
                  </a:cubicBezTo>
                  <a:cubicBezTo>
                    <a:pt x="422" y="17"/>
                    <a:pt x="441" y="17"/>
                    <a:pt x="471" y="15"/>
                  </a:cubicBezTo>
                  <a:cubicBezTo>
                    <a:pt x="490" y="16"/>
                    <a:pt x="509" y="15"/>
                    <a:pt x="528" y="18"/>
                  </a:cubicBezTo>
                  <a:cubicBezTo>
                    <a:pt x="533" y="19"/>
                    <a:pt x="535" y="26"/>
                    <a:pt x="540" y="27"/>
                  </a:cubicBezTo>
                  <a:cubicBezTo>
                    <a:pt x="547" y="29"/>
                    <a:pt x="566" y="19"/>
                    <a:pt x="573" y="18"/>
                  </a:cubicBezTo>
                  <a:cubicBezTo>
                    <a:pt x="604" y="12"/>
                    <a:pt x="637" y="11"/>
                    <a:pt x="669" y="9"/>
                  </a:cubicBezTo>
                  <a:cubicBezTo>
                    <a:pt x="683" y="14"/>
                    <a:pt x="684" y="19"/>
                    <a:pt x="699" y="15"/>
                  </a:cubicBezTo>
                  <a:cubicBezTo>
                    <a:pt x="770" y="19"/>
                    <a:pt x="737" y="8"/>
                    <a:pt x="762" y="42"/>
                  </a:cubicBezTo>
                  <a:cubicBezTo>
                    <a:pt x="785" y="136"/>
                    <a:pt x="657" y="120"/>
                    <a:pt x="597" y="123"/>
                  </a:cubicBezTo>
                  <a:cubicBezTo>
                    <a:pt x="422" y="120"/>
                    <a:pt x="254" y="101"/>
                    <a:pt x="78" y="99"/>
                  </a:cubicBezTo>
                  <a:cubicBezTo>
                    <a:pt x="34" y="88"/>
                    <a:pt x="54" y="92"/>
                    <a:pt x="18" y="87"/>
                  </a:cubicBezTo>
                  <a:cubicBezTo>
                    <a:pt x="14" y="81"/>
                    <a:pt x="10" y="75"/>
                    <a:pt x="6" y="69"/>
                  </a:cubicBezTo>
                  <a:cubicBezTo>
                    <a:pt x="2" y="62"/>
                    <a:pt x="5" y="53"/>
                    <a:pt x="3" y="45"/>
                  </a:cubicBezTo>
                  <a:cubicBezTo>
                    <a:pt x="3" y="44"/>
                    <a:pt x="1" y="43"/>
                    <a:pt x="0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06" name="Line 32"/>
          <p:cNvSpPr>
            <a:spLocks noChangeShapeType="1"/>
          </p:cNvSpPr>
          <p:nvPr/>
        </p:nvSpPr>
        <p:spPr bwMode="auto">
          <a:xfrm>
            <a:off x="2513941" y="1371600"/>
            <a:ext cx="845798" cy="762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7" name="Line 33"/>
          <p:cNvSpPr>
            <a:spLocks noChangeShapeType="1"/>
          </p:cNvSpPr>
          <p:nvPr/>
        </p:nvSpPr>
        <p:spPr bwMode="auto">
          <a:xfrm>
            <a:off x="2513941" y="1676400"/>
            <a:ext cx="980656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8" name="Line 34"/>
          <p:cNvSpPr>
            <a:spLocks noChangeShapeType="1"/>
          </p:cNvSpPr>
          <p:nvPr/>
        </p:nvSpPr>
        <p:spPr bwMode="auto">
          <a:xfrm>
            <a:off x="2513941" y="1981200"/>
            <a:ext cx="762244" cy="2286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9" name="Line 35"/>
          <p:cNvSpPr>
            <a:spLocks noChangeShapeType="1"/>
          </p:cNvSpPr>
          <p:nvPr/>
        </p:nvSpPr>
        <p:spPr bwMode="auto">
          <a:xfrm>
            <a:off x="4038430" y="1447800"/>
            <a:ext cx="142187" cy="8382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0" name="Text Box 36"/>
          <p:cNvSpPr txBox="1">
            <a:spLocks noChangeArrowheads="1"/>
          </p:cNvSpPr>
          <p:nvPr/>
        </p:nvSpPr>
        <p:spPr bwMode="auto">
          <a:xfrm rot="-600000">
            <a:off x="4090435" y="1612882"/>
            <a:ext cx="280042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800">
                <a:solidFill>
                  <a:srgbClr val="000000"/>
                </a:solidFill>
              </a:rPr>
              <a:t>r</a:t>
            </a:r>
          </a:p>
        </p:txBody>
      </p:sp>
      <p:sp>
        <p:nvSpPr>
          <p:cNvPr id="51211" name="Text Box 37"/>
          <p:cNvSpPr txBox="1">
            <a:spLocks noChangeArrowheads="1"/>
          </p:cNvSpPr>
          <p:nvPr/>
        </p:nvSpPr>
        <p:spPr bwMode="auto">
          <a:xfrm>
            <a:off x="3963671" y="2898776"/>
            <a:ext cx="629559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 typeface="Comic Sans MS" charset="0"/>
              <a:buNone/>
            </a:pPr>
            <a:r>
              <a:rPr lang="en-GB" sz="1800" dirty="0" err="1">
                <a:solidFill>
                  <a:srgbClr val="000000"/>
                </a:solidFill>
                <a:latin typeface="+mn-lt"/>
              </a:rPr>
              <a:t>fibra</a:t>
            </a:r>
            <a:endParaRPr lang="en-GB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1212" name="Line 38"/>
          <p:cNvSpPr>
            <a:spLocks noChangeShapeType="1"/>
          </p:cNvSpPr>
          <p:nvPr/>
        </p:nvSpPr>
        <p:spPr bwMode="auto">
          <a:xfrm>
            <a:off x="3885981" y="2743200"/>
            <a:ext cx="353270" cy="1524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3" name="Oval 39"/>
          <p:cNvSpPr>
            <a:spLocks noChangeArrowheads="1"/>
          </p:cNvSpPr>
          <p:nvPr/>
        </p:nvSpPr>
        <p:spPr bwMode="auto">
          <a:xfrm>
            <a:off x="4953123" y="3200400"/>
            <a:ext cx="281444" cy="990600"/>
          </a:xfrm>
          <a:prstGeom prst="ellips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51214" name="Line 40"/>
          <p:cNvSpPr>
            <a:spLocks noChangeShapeType="1"/>
          </p:cNvSpPr>
          <p:nvPr/>
        </p:nvSpPr>
        <p:spPr bwMode="auto">
          <a:xfrm flipH="1" flipV="1">
            <a:off x="4346259" y="2727325"/>
            <a:ext cx="699212" cy="64135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5" name="Text Box 41"/>
          <p:cNvSpPr txBox="1">
            <a:spLocks noChangeArrowheads="1"/>
          </p:cNvSpPr>
          <p:nvPr/>
        </p:nvSpPr>
        <p:spPr bwMode="auto">
          <a:xfrm>
            <a:off x="6401387" y="2708276"/>
            <a:ext cx="2556920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0099"/>
              </a:buClr>
              <a:buFont typeface="Comic Sans MS" charset="0"/>
              <a:buNone/>
            </a:pPr>
            <a:r>
              <a:rPr lang="en-GB" sz="1800" dirty="0" err="1">
                <a:solidFill>
                  <a:srgbClr val="000099"/>
                </a:solidFill>
                <a:latin typeface="+mn-lt"/>
              </a:rPr>
              <a:t>Caveta</a:t>
            </a:r>
            <a:r>
              <a:rPr lang="en-GB" sz="1800" dirty="0">
                <a:solidFill>
                  <a:srgbClr val="000099"/>
                </a:solidFill>
                <a:latin typeface="+mn-lt"/>
              </a:rPr>
              <a:t> (com </a:t>
            </a:r>
            <a:r>
              <a:rPr lang="en-GB" sz="1800" dirty="0" err="1">
                <a:solidFill>
                  <a:srgbClr val="000099"/>
                </a:solidFill>
                <a:latin typeface="+mn-lt"/>
              </a:rPr>
              <a:t>electrónica</a:t>
            </a:r>
            <a:r>
              <a:rPr lang="en-GB" sz="1800" dirty="0">
                <a:solidFill>
                  <a:srgbClr val="000099"/>
                </a:solidFill>
                <a:latin typeface="+mn-lt"/>
              </a:rPr>
              <a:t>)</a:t>
            </a:r>
          </a:p>
        </p:txBody>
      </p:sp>
      <p:sp>
        <p:nvSpPr>
          <p:cNvPr id="51216" name="Line 42"/>
          <p:cNvSpPr>
            <a:spLocks noChangeShapeType="1"/>
          </p:cNvSpPr>
          <p:nvPr/>
        </p:nvSpPr>
        <p:spPr bwMode="auto">
          <a:xfrm flipH="1" flipV="1">
            <a:off x="5968960" y="2803525"/>
            <a:ext cx="523310" cy="10795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7" name="Text Box 43"/>
          <p:cNvSpPr txBox="1">
            <a:spLocks noChangeArrowheads="1"/>
          </p:cNvSpPr>
          <p:nvPr/>
        </p:nvSpPr>
        <p:spPr bwMode="auto">
          <a:xfrm>
            <a:off x="6190304" y="3352801"/>
            <a:ext cx="1332651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FF3300"/>
              </a:buClr>
              <a:buFont typeface="Comic Sans MS" charset="0"/>
              <a:buNone/>
            </a:pPr>
            <a:r>
              <a:rPr lang="en-GB" sz="1800" dirty="0">
                <a:solidFill>
                  <a:srgbClr val="FF3300"/>
                </a:solidFill>
                <a:latin typeface="+mn-lt"/>
              </a:rPr>
              <a:t>sub-</a:t>
            </a:r>
            <a:r>
              <a:rPr lang="en-GB" sz="1800" dirty="0" err="1">
                <a:solidFill>
                  <a:srgbClr val="FF3300"/>
                </a:solidFill>
                <a:latin typeface="+mn-lt"/>
              </a:rPr>
              <a:t>módulo</a:t>
            </a:r>
            <a:endParaRPr lang="en-GB" sz="1800" dirty="0">
              <a:solidFill>
                <a:srgbClr val="FF3300"/>
              </a:solidFill>
              <a:latin typeface="+mn-lt"/>
            </a:endParaRPr>
          </a:p>
        </p:txBody>
      </p:sp>
      <p:grpSp>
        <p:nvGrpSpPr>
          <p:cNvPr id="51218" name="Group 48"/>
          <p:cNvGrpSpPr>
            <a:grpSpLocks/>
          </p:cNvGrpSpPr>
          <p:nvPr/>
        </p:nvGrpSpPr>
        <p:grpSpPr bwMode="auto">
          <a:xfrm>
            <a:off x="4192344" y="5105401"/>
            <a:ext cx="574615" cy="892175"/>
            <a:chOff x="2641" y="3216"/>
            <a:chExt cx="362" cy="562"/>
          </a:xfrm>
        </p:grpSpPr>
        <p:sp>
          <p:nvSpPr>
            <p:cNvPr id="51231" name="Line 49"/>
            <p:cNvSpPr>
              <a:spLocks noChangeShapeType="1"/>
            </p:cNvSpPr>
            <p:nvPr/>
          </p:nvSpPr>
          <p:spPr bwMode="auto">
            <a:xfrm>
              <a:off x="2782" y="3228"/>
              <a:ext cx="1" cy="335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2" name="Line 50"/>
            <p:cNvSpPr>
              <a:spLocks noChangeShapeType="1"/>
            </p:cNvSpPr>
            <p:nvPr/>
          </p:nvSpPr>
          <p:spPr bwMode="auto">
            <a:xfrm>
              <a:off x="2782" y="3563"/>
              <a:ext cx="176" cy="144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3" name="Line 51"/>
            <p:cNvSpPr>
              <a:spLocks noChangeShapeType="1"/>
            </p:cNvSpPr>
            <p:nvPr/>
          </p:nvSpPr>
          <p:spPr bwMode="auto">
            <a:xfrm flipV="1">
              <a:off x="2782" y="3457"/>
              <a:ext cx="221" cy="116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4" name="Text Box 52"/>
            <p:cNvSpPr txBox="1">
              <a:spLocks noChangeArrowheads="1"/>
            </p:cNvSpPr>
            <p:nvPr/>
          </p:nvSpPr>
          <p:spPr bwMode="auto">
            <a:xfrm>
              <a:off x="2641" y="3315"/>
              <a:ext cx="170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GB" sz="1600">
                  <a:solidFill>
                    <a:srgbClr val="000000"/>
                  </a:solidFill>
                </a:rPr>
                <a:t>r</a:t>
              </a:r>
            </a:p>
          </p:txBody>
        </p:sp>
        <p:sp>
          <p:nvSpPr>
            <p:cNvPr id="51235" name="Text Box 53"/>
            <p:cNvSpPr txBox="1">
              <a:spLocks noChangeArrowheads="1"/>
            </p:cNvSpPr>
            <p:nvPr/>
          </p:nvSpPr>
          <p:spPr bwMode="auto">
            <a:xfrm>
              <a:off x="2738" y="3563"/>
              <a:ext cx="172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GB" sz="1600">
                  <a:solidFill>
                    <a:srgbClr val="000000"/>
                  </a:solidFill>
                </a:rPr>
                <a:t>z</a:t>
              </a:r>
            </a:p>
          </p:txBody>
        </p:sp>
        <p:sp>
          <p:nvSpPr>
            <p:cNvPr id="51236" name="AutoShape 54"/>
            <p:cNvSpPr>
              <a:spLocks/>
            </p:cNvSpPr>
            <p:nvPr/>
          </p:nvSpPr>
          <p:spPr bwMode="auto">
            <a:xfrm>
              <a:off x="2649" y="3419"/>
              <a:ext cx="265" cy="1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59 w 21600"/>
                <a:gd name="T19" fmla="*/ 0 h 21600"/>
                <a:gd name="T20" fmla="*/ 21600 w 21600"/>
                <a:gd name="T21" fmla="*/ 10744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7" name="Text Box 55"/>
            <p:cNvSpPr txBox="1">
              <a:spLocks noChangeArrowheads="1"/>
            </p:cNvSpPr>
            <p:nvPr/>
          </p:nvSpPr>
          <p:spPr bwMode="auto">
            <a:xfrm>
              <a:off x="2775" y="3216"/>
              <a:ext cx="214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buFont typeface="Symbol" charset="0"/>
                <a:buNone/>
              </a:pPr>
              <a:r>
                <a:rPr lang="en-GB" sz="1600" i="1">
                  <a:solidFill>
                    <a:srgbClr val="000000"/>
                  </a:solidFill>
                  <a:latin typeface="Symbol" charset="0"/>
                </a:rPr>
                <a:t></a:t>
              </a:r>
            </a:p>
          </p:txBody>
        </p:sp>
      </p:grpSp>
      <p:sp>
        <p:nvSpPr>
          <p:cNvPr id="51219" name="Text Box 56"/>
          <p:cNvSpPr txBox="1">
            <a:spLocks noChangeArrowheads="1"/>
          </p:cNvSpPr>
          <p:nvPr/>
        </p:nvSpPr>
        <p:spPr bwMode="auto">
          <a:xfrm>
            <a:off x="517447" y="533401"/>
            <a:ext cx="5575737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 typeface="Comic Sans MS" charset="0"/>
              <a:buNone/>
            </a:pPr>
            <a:r>
              <a:rPr lang="en-GB" sz="2000" dirty="0" err="1">
                <a:solidFill>
                  <a:srgbClr val="000000"/>
                </a:solidFill>
                <a:latin typeface="+mn-lt"/>
              </a:rPr>
              <a:t>Estrutura</a:t>
            </a:r>
            <a:r>
              <a:rPr lang="en-GB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+mn-lt"/>
              </a:rPr>
              <a:t>periódica</a:t>
            </a:r>
            <a:r>
              <a:rPr lang="en-GB" sz="20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GB" sz="2000" dirty="0" err="1">
                <a:solidFill>
                  <a:srgbClr val="000000"/>
                </a:solidFill>
                <a:latin typeface="+mn-lt"/>
              </a:rPr>
              <a:t>ferro</a:t>
            </a:r>
            <a:r>
              <a:rPr lang="en-GB" sz="2000" dirty="0">
                <a:solidFill>
                  <a:srgbClr val="000000"/>
                </a:solidFill>
                <a:latin typeface="+mn-lt"/>
              </a:rPr>
              <a:t> e </a:t>
            </a:r>
            <a:r>
              <a:rPr lang="en-GB" sz="2000" dirty="0" err="1">
                <a:solidFill>
                  <a:srgbClr val="000000"/>
                </a:solidFill>
                <a:latin typeface="+mn-lt"/>
              </a:rPr>
              <a:t>cintiladores</a:t>
            </a:r>
            <a:r>
              <a:rPr lang="en-GB" sz="2000" dirty="0">
                <a:solidFill>
                  <a:srgbClr val="000000"/>
                </a:solidFill>
                <a:latin typeface="+mn-lt"/>
              </a:rPr>
              <a:t> de </a:t>
            </a:r>
            <a:r>
              <a:rPr lang="en-GB" sz="2000" dirty="0" err="1">
                <a:solidFill>
                  <a:srgbClr val="000000"/>
                </a:solidFill>
                <a:latin typeface="+mn-lt"/>
              </a:rPr>
              <a:t>plástico</a:t>
            </a:r>
            <a:endParaRPr lang="en-GB" sz="2000" dirty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51220" name="Group 57"/>
          <p:cNvGrpSpPr>
            <a:grpSpLocks/>
          </p:cNvGrpSpPr>
          <p:nvPr/>
        </p:nvGrpSpPr>
        <p:grpSpPr bwMode="auto">
          <a:xfrm>
            <a:off x="381123" y="4246563"/>
            <a:ext cx="3503392" cy="2305050"/>
            <a:chOff x="240" y="2675"/>
            <a:chExt cx="2207" cy="1452"/>
          </a:xfrm>
        </p:grpSpPr>
        <p:pic>
          <p:nvPicPr>
            <p:cNvPr id="51226" name="Picture 5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3111"/>
              <a:ext cx="2207" cy="1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1227" name="Text Box 59"/>
            <p:cNvSpPr txBox="1">
              <a:spLocks noChangeArrowheads="1"/>
            </p:cNvSpPr>
            <p:nvPr/>
          </p:nvSpPr>
          <p:spPr bwMode="auto">
            <a:xfrm>
              <a:off x="864" y="3494"/>
              <a:ext cx="81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buClr>
                  <a:srgbClr val="FFFF00"/>
                </a:buClr>
                <a:buFont typeface="Comic Sans MS" charset="0"/>
                <a:buNone/>
              </a:pPr>
              <a:r>
                <a:rPr lang="en-GB" sz="1600">
                  <a:solidFill>
                    <a:srgbClr val="FFFF00"/>
                  </a:solidFill>
                  <a:latin typeface="Comic Sans MS" charset="0"/>
                </a:rPr>
                <a:t>cintilador </a:t>
              </a:r>
            </a:p>
          </p:txBody>
        </p:sp>
        <p:sp>
          <p:nvSpPr>
            <p:cNvPr id="51228" name="Text Box 60"/>
            <p:cNvSpPr txBox="1">
              <a:spLocks noChangeArrowheads="1"/>
            </p:cNvSpPr>
            <p:nvPr/>
          </p:nvSpPr>
          <p:spPr bwMode="auto">
            <a:xfrm>
              <a:off x="882" y="2675"/>
              <a:ext cx="968" cy="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buClr>
                  <a:srgbClr val="006600"/>
                </a:buClr>
                <a:buFont typeface="Comic Sans MS" charset="0"/>
                <a:buNone/>
              </a:pPr>
              <a:r>
                <a:rPr lang="en-GB" sz="2000" dirty="0" err="1">
                  <a:solidFill>
                    <a:srgbClr val="006600"/>
                  </a:solidFill>
                  <a:latin typeface="+mn-lt"/>
                </a:rPr>
                <a:t>Fibras</a:t>
              </a:r>
              <a:r>
                <a:rPr lang="en-GB" sz="2000" dirty="0">
                  <a:solidFill>
                    <a:srgbClr val="006600"/>
                  </a:solidFill>
                  <a:latin typeface="+mn-lt"/>
                </a:rPr>
                <a:t> WLS</a:t>
              </a:r>
              <a:r>
                <a:rPr lang="en-GB" sz="3600" dirty="0">
                  <a:solidFill>
                    <a:srgbClr val="3333CC"/>
                  </a:solidFill>
                  <a:latin typeface="+mn-lt"/>
                </a:rPr>
                <a:t> </a:t>
              </a:r>
            </a:p>
          </p:txBody>
        </p:sp>
        <p:sp>
          <p:nvSpPr>
            <p:cNvPr id="51229" name="Line 61"/>
            <p:cNvSpPr>
              <a:spLocks noChangeShapeType="1"/>
            </p:cNvSpPr>
            <p:nvPr/>
          </p:nvSpPr>
          <p:spPr bwMode="auto">
            <a:xfrm flipH="1">
              <a:off x="709" y="2967"/>
              <a:ext cx="212" cy="96"/>
            </a:xfrm>
            <a:prstGeom prst="line">
              <a:avLst/>
            </a:prstGeom>
            <a:noFill/>
            <a:ln w="19080">
              <a:solidFill>
                <a:srgbClr val="008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0" name="Line 62"/>
            <p:cNvSpPr>
              <a:spLocks noChangeShapeType="1"/>
            </p:cNvSpPr>
            <p:nvPr/>
          </p:nvSpPr>
          <p:spPr bwMode="auto">
            <a:xfrm>
              <a:off x="1679" y="2967"/>
              <a:ext cx="336" cy="96"/>
            </a:xfrm>
            <a:prstGeom prst="line">
              <a:avLst/>
            </a:prstGeom>
            <a:noFill/>
            <a:ln w="19080">
              <a:solidFill>
                <a:srgbClr val="0066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21" name="Text Box 63"/>
          <p:cNvSpPr txBox="1">
            <a:spLocks noChangeArrowheads="1"/>
          </p:cNvSpPr>
          <p:nvPr/>
        </p:nvSpPr>
        <p:spPr bwMode="auto">
          <a:xfrm>
            <a:off x="381123" y="3228976"/>
            <a:ext cx="3597207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 typeface="Comic Sans MS" charset="0"/>
              <a:buNone/>
            </a:pPr>
            <a:r>
              <a:rPr lang="en-GB" sz="1800" dirty="0">
                <a:solidFill>
                  <a:srgbClr val="000000"/>
                </a:solidFill>
                <a:latin typeface="+mn-lt"/>
              </a:rPr>
              <a:t>Luz </a:t>
            </a:r>
            <a:r>
              <a:rPr lang="en-GB" sz="1800" dirty="0" err="1">
                <a:solidFill>
                  <a:srgbClr val="000000"/>
                </a:solidFill>
                <a:latin typeface="+mn-lt"/>
              </a:rPr>
              <a:t>produzida</a:t>
            </a:r>
            <a:r>
              <a:rPr lang="en-GB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n-lt"/>
              </a:rPr>
              <a:t>nos</a:t>
            </a:r>
            <a:r>
              <a:rPr lang="en-GB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n-lt"/>
              </a:rPr>
              <a:t>cintiladores</a:t>
            </a:r>
            <a:r>
              <a:rPr lang="en-GB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n-lt"/>
              </a:rPr>
              <a:t>transmitida</a:t>
            </a:r>
            <a:r>
              <a:rPr lang="en-GB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n-lt"/>
              </a:rPr>
              <a:t>até</a:t>
            </a:r>
            <a:r>
              <a:rPr lang="en-GB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n-lt"/>
              </a:rPr>
              <a:t>aos</a:t>
            </a:r>
            <a:r>
              <a:rPr lang="en-GB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n-lt"/>
              </a:rPr>
              <a:t>fotomultiplicadores</a:t>
            </a:r>
            <a:r>
              <a:rPr lang="en-GB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n-lt"/>
              </a:rPr>
              <a:t>através</a:t>
            </a:r>
            <a:r>
              <a:rPr lang="en-GB" sz="1800" dirty="0">
                <a:solidFill>
                  <a:srgbClr val="000000"/>
                </a:solidFill>
                <a:latin typeface="+mn-lt"/>
              </a:rPr>
              <a:t> de </a:t>
            </a:r>
            <a:r>
              <a:rPr lang="en-GB" sz="1800" dirty="0" err="1">
                <a:solidFill>
                  <a:srgbClr val="000000"/>
                </a:solidFill>
                <a:latin typeface="+mn-lt"/>
              </a:rPr>
              <a:t>fibras</a:t>
            </a:r>
            <a:r>
              <a:rPr lang="en-GB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n-lt"/>
              </a:rPr>
              <a:t>ópticas</a:t>
            </a:r>
            <a:r>
              <a:rPr lang="en-GB" sz="1800" dirty="0">
                <a:solidFill>
                  <a:srgbClr val="000000"/>
                </a:solidFill>
                <a:latin typeface="+mn-lt"/>
              </a:rPr>
              <a:t> WLS</a:t>
            </a:r>
          </a:p>
        </p:txBody>
      </p:sp>
      <p:sp>
        <p:nvSpPr>
          <p:cNvPr id="51222" name="Text Box 64"/>
          <p:cNvSpPr txBox="1">
            <a:spLocks noChangeArrowheads="1"/>
          </p:cNvSpPr>
          <p:nvPr/>
        </p:nvSpPr>
        <p:spPr bwMode="auto">
          <a:xfrm>
            <a:off x="6401387" y="1071725"/>
            <a:ext cx="2574040" cy="147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8000"/>
              </a:buClr>
              <a:buFont typeface="ZapfDingbats" charset="0"/>
              <a:buChar char=""/>
            </a:pPr>
            <a:r>
              <a:rPr lang="en-GB" sz="1800" dirty="0" err="1">
                <a:solidFill>
                  <a:srgbClr val="000000"/>
                </a:solidFill>
              </a:rPr>
              <a:t>razão</a:t>
            </a:r>
            <a:r>
              <a:rPr lang="en-GB" sz="1800" dirty="0">
                <a:solidFill>
                  <a:srgbClr val="000000"/>
                </a:solidFill>
              </a:rPr>
              <a:t> Fe/</a:t>
            </a:r>
            <a:r>
              <a:rPr lang="en-GB" sz="1800" dirty="0" err="1">
                <a:solidFill>
                  <a:srgbClr val="000000"/>
                </a:solidFill>
              </a:rPr>
              <a:t>cint</a:t>
            </a:r>
            <a:r>
              <a:rPr lang="en-GB" sz="1800" dirty="0">
                <a:solidFill>
                  <a:srgbClr val="000000"/>
                </a:solidFill>
              </a:rPr>
              <a:t>. 4:1</a:t>
            </a:r>
          </a:p>
          <a:p>
            <a:pPr>
              <a:buClr>
                <a:srgbClr val="008000"/>
              </a:buClr>
              <a:buFont typeface="ZapfDingbats" charset="0"/>
              <a:buChar char=""/>
            </a:pPr>
            <a:r>
              <a:rPr lang="en-GB" sz="1800" dirty="0" err="1">
                <a:solidFill>
                  <a:srgbClr val="000000"/>
                </a:solidFill>
              </a:rPr>
              <a:t>diâmetro</a:t>
            </a:r>
            <a:r>
              <a:rPr lang="en-GB" sz="1800" dirty="0">
                <a:solidFill>
                  <a:srgbClr val="000000"/>
                </a:solidFill>
              </a:rPr>
              <a:t> </a:t>
            </a:r>
            <a:r>
              <a:rPr lang="en-GB" sz="1800" dirty="0" err="1">
                <a:solidFill>
                  <a:srgbClr val="000000"/>
                </a:solidFill>
              </a:rPr>
              <a:t>ext</a:t>
            </a:r>
            <a:r>
              <a:rPr lang="en-GB" sz="1800" dirty="0">
                <a:solidFill>
                  <a:srgbClr val="000000"/>
                </a:solidFill>
              </a:rPr>
              <a:t> 8.5 m</a:t>
            </a:r>
          </a:p>
          <a:p>
            <a:pPr>
              <a:buClr>
                <a:srgbClr val="008000"/>
              </a:buClr>
              <a:buFont typeface="ZapfDingbats" charset="0"/>
              <a:buChar char=""/>
            </a:pPr>
            <a:r>
              <a:rPr lang="en-GB" sz="1800" dirty="0" err="1">
                <a:solidFill>
                  <a:srgbClr val="000000"/>
                </a:solidFill>
              </a:rPr>
              <a:t>comprimento</a:t>
            </a:r>
            <a:r>
              <a:rPr lang="en-GB" sz="1800" dirty="0">
                <a:solidFill>
                  <a:srgbClr val="000000"/>
                </a:solidFill>
              </a:rPr>
              <a:t> 12 m</a:t>
            </a:r>
          </a:p>
          <a:p>
            <a:pPr>
              <a:buClr>
                <a:srgbClr val="008000"/>
              </a:buClr>
              <a:buFont typeface="ZapfDingbats" charset="0"/>
              <a:buChar char=""/>
            </a:pPr>
            <a:r>
              <a:rPr lang="en-GB" sz="1800" dirty="0">
                <a:solidFill>
                  <a:srgbClr val="000000"/>
                </a:solidFill>
              </a:rPr>
              <a:t>peso total 2900 T</a:t>
            </a:r>
          </a:p>
          <a:p>
            <a:endParaRPr lang="en-GB" sz="1800" dirty="0">
              <a:solidFill>
                <a:srgbClr val="000000"/>
              </a:solidFill>
            </a:endParaRPr>
          </a:p>
        </p:txBody>
      </p:sp>
      <p:sp>
        <p:nvSpPr>
          <p:cNvPr id="51223" name="Rectangle 65"/>
          <p:cNvSpPr>
            <a:spLocks noChangeArrowheads="1"/>
          </p:cNvSpPr>
          <p:nvPr/>
        </p:nvSpPr>
        <p:spPr bwMode="auto">
          <a:xfrm>
            <a:off x="5944040" y="4177351"/>
            <a:ext cx="3199960" cy="152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179388" eaLnBrk="0" hangingPunct="0">
              <a:lnSpc>
                <a:spcPct val="80000"/>
              </a:lnSpc>
              <a:spcBef>
                <a:spcPts val="1125"/>
              </a:spcBef>
              <a:buClr>
                <a:srgbClr val="008000"/>
              </a:buClr>
              <a:buFont typeface="Wingdings" charset="0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0" dirty="0" err="1">
                <a:solidFill>
                  <a:schemeClr val="accent2"/>
                </a:solidFill>
              </a:rPr>
              <a:t>Hermeticidade</a:t>
            </a:r>
            <a:r>
              <a:rPr lang="en-GB" b="0" dirty="0">
                <a:solidFill>
                  <a:schemeClr val="accent2"/>
                </a:solidFill>
              </a:rPr>
              <a:t> </a:t>
            </a:r>
            <a:r>
              <a:rPr lang="en-GB" b="0" dirty="0" err="1">
                <a:solidFill>
                  <a:schemeClr val="accent2"/>
                </a:solidFill>
              </a:rPr>
              <a:t>para</a:t>
            </a:r>
            <a:r>
              <a:rPr lang="en-GB" b="0" dirty="0">
                <a:solidFill>
                  <a:schemeClr val="accent2"/>
                </a:solidFill>
              </a:rPr>
              <a:t> </a:t>
            </a:r>
            <a:r>
              <a:rPr lang="en-GB" b="0" dirty="0" err="1">
                <a:solidFill>
                  <a:schemeClr val="accent2"/>
                </a:solidFill>
              </a:rPr>
              <a:t>detecção</a:t>
            </a:r>
            <a:r>
              <a:rPr lang="en-GB" b="0" dirty="0">
                <a:solidFill>
                  <a:schemeClr val="accent2"/>
                </a:solidFill>
              </a:rPr>
              <a:t> de  </a:t>
            </a:r>
            <a:r>
              <a:rPr lang="en-GB" b="0" dirty="0" err="1">
                <a:solidFill>
                  <a:schemeClr val="accent2"/>
                </a:solidFill>
              </a:rPr>
              <a:t>jactos</a:t>
            </a:r>
            <a:r>
              <a:rPr lang="en-GB" b="0" dirty="0">
                <a:solidFill>
                  <a:schemeClr val="accent2"/>
                </a:solidFill>
              </a:rPr>
              <a:t> e </a:t>
            </a:r>
            <a:r>
              <a:rPr lang="en-GB" b="0" dirty="0" err="1">
                <a:solidFill>
                  <a:schemeClr val="accent2"/>
                </a:solidFill>
              </a:rPr>
              <a:t>E</a:t>
            </a:r>
            <a:r>
              <a:rPr lang="en-GB" b="0" baseline="-25000" dirty="0" err="1">
                <a:solidFill>
                  <a:schemeClr val="accent2"/>
                </a:solidFill>
              </a:rPr>
              <a:t>t</a:t>
            </a:r>
            <a:r>
              <a:rPr lang="en-GB" b="0" baseline="30000" dirty="0" err="1">
                <a:solidFill>
                  <a:schemeClr val="accent2"/>
                </a:solidFill>
              </a:rPr>
              <a:t>miss</a:t>
            </a:r>
            <a:endParaRPr lang="en-GB" b="0" baseline="30000" dirty="0">
              <a:solidFill>
                <a:schemeClr val="accent2"/>
              </a:solidFill>
            </a:endParaRPr>
          </a:p>
          <a:p>
            <a:pPr indent="179388" eaLnBrk="0" hangingPunct="0">
              <a:lnSpc>
                <a:spcPct val="80000"/>
              </a:lnSpc>
              <a:spcBef>
                <a:spcPts val="1125"/>
              </a:spcBef>
              <a:buClr>
                <a:srgbClr val="008000"/>
              </a:buClr>
              <a:buFont typeface="Wingdings" charset="0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0" dirty="0" err="1">
                <a:solidFill>
                  <a:schemeClr val="accent2"/>
                </a:solidFill>
              </a:rPr>
              <a:t>Cobertura</a:t>
            </a:r>
            <a:r>
              <a:rPr lang="en-GB" sz="2000" b="0" dirty="0">
                <a:solidFill>
                  <a:schemeClr val="accent2"/>
                </a:solidFill>
              </a:rPr>
              <a:t> || &lt; 1.6</a:t>
            </a:r>
            <a:r>
              <a:rPr lang="en-GB" b="0" dirty="0">
                <a:solidFill>
                  <a:srgbClr val="262699"/>
                </a:solidFill>
              </a:rPr>
              <a:t> </a:t>
            </a:r>
          </a:p>
          <a:p>
            <a:pPr indent="179388" eaLnBrk="0" hangingPunct="0">
              <a:lnSpc>
                <a:spcPct val="80000"/>
              </a:lnSpc>
              <a:spcBef>
                <a:spcPts val="1125"/>
              </a:spcBef>
              <a:buClr>
                <a:srgbClr val="008000"/>
              </a:buClr>
              <a:buFont typeface="Wingdings" charset="0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0" dirty="0" err="1">
                <a:solidFill>
                  <a:srgbClr val="262699"/>
                </a:solidFill>
              </a:rPr>
              <a:t>Resolução</a:t>
            </a:r>
            <a:r>
              <a:rPr lang="en-GB" b="0" dirty="0">
                <a:solidFill>
                  <a:srgbClr val="262699"/>
                </a:solidFill>
              </a:rPr>
              <a:t> </a:t>
            </a:r>
            <a:r>
              <a:rPr lang="en-GB" b="0" dirty="0" err="1">
                <a:solidFill>
                  <a:srgbClr val="262699"/>
                </a:solidFill>
              </a:rPr>
              <a:t>em</a:t>
            </a:r>
            <a:r>
              <a:rPr lang="en-GB" b="0" dirty="0">
                <a:solidFill>
                  <a:srgbClr val="262699"/>
                </a:solidFill>
              </a:rPr>
              <a:t> </a:t>
            </a:r>
            <a:r>
              <a:rPr lang="en-GB" b="0" dirty="0" err="1">
                <a:solidFill>
                  <a:srgbClr val="262699"/>
                </a:solidFill>
              </a:rPr>
              <a:t>energia</a:t>
            </a:r>
            <a:r>
              <a:rPr lang="en-GB" b="0" dirty="0">
                <a:solidFill>
                  <a:srgbClr val="262699"/>
                </a:solidFill>
              </a:rPr>
              <a:t> </a:t>
            </a:r>
            <a:r>
              <a:rPr lang="en-GB" b="0" dirty="0" err="1">
                <a:solidFill>
                  <a:srgbClr val="262699"/>
                </a:solidFill>
              </a:rPr>
              <a:t>para</a:t>
            </a:r>
            <a:r>
              <a:rPr lang="en-GB" b="0" dirty="0">
                <a:solidFill>
                  <a:srgbClr val="262699"/>
                </a:solidFill>
              </a:rPr>
              <a:t> </a:t>
            </a:r>
            <a:r>
              <a:rPr lang="en-GB" b="0" dirty="0" err="1">
                <a:solidFill>
                  <a:srgbClr val="262699"/>
                </a:solidFill>
              </a:rPr>
              <a:t>jactos</a:t>
            </a:r>
            <a:endParaRPr lang="en-GB" b="0" dirty="0">
              <a:solidFill>
                <a:srgbClr val="262699"/>
              </a:solidFill>
            </a:endParaRPr>
          </a:p>
        </p:txBody>
      </p:sp>
      <p:graphicFrame>
        <p:nvGraphicFramePr>
          <p:cNvPr id="5122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3088982"/>
              </p:ext>
            </p:extLst>
          </p:nvPr>
        </p:nvGraphicFramePr>
        <p:xfrm>
          <a:off x="6406162" y="5588967"/>
          <a:ext cx="2434211" cy="912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Equation" r:id="rId6" imgW="1104900" imgH="381000" progId="Equation.3">
                  <p:embed/>
                </p:oleObj>
              </mc:Choice>
              <mc:Fallback>
                <p:oleObj name="Equation" r:id="rId6" imgW="11049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6162" y="5588967"/>
                        <a:ext cx="2434211" cy="9128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25" name="Line 42"/>
          <p:cNvSpPr>
            <a:spLocks noChangeShapeType="1"/>
          </p:cNvSpPr>
          <p:nvPr/>
        </p:nvSpPr>
        <p:spPr bwMode="auto">
          <a:xfrm flipH="1">
            <a:off x="5697777" y="3733800"/>
            <a:ext cx="1055415" cy="3048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778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ChangeArrowheads="1"/>
          </p:cNvSpPr>
          <p:nvPr/>
        </p:nvSpPr>
        <p:spPr bwMode="auto">
          <a:xfrm>
            <a:off x="703611" y="177801"/>
            <a:ext cx="777196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0000"/>
              </a:buClr>
              <a:buFont typeface="Comic Sans MS" charset="0"/>
              <a:buNone/>
            </a:pPr>
            <a:r>
              <a:rPr lang="en-GB" sz="3200" dirty="0" err="1">
                <a:solidFill>
                  <a:srgbClr val="000000"/>
                </a:solidFill>
                <a:latin typeface="+mj-lt"/>
              </a:rPr>
              <a:t>Fotodetectores</a:t>
            </a:r>
            <a:r>
              <a:rPr lang="en-GB" sz="3200" dirty="0">
                <a:solidFill>
                  <a:srgbClr val="000000"/>
                </a:solidFill>
                <a:latin typeface="+mj-lt"/>
              </a:rPr>
              <a:t> e </a:t>
            </a:r>
            <a:r>
              <a:rPr lang="en-GB" sz="3200" dirty="0" err="1">
                <a:solidFill>
                  <a:srgbClr val="000000"/>
                </a:solidFill>
                <a:latin typeface="+mj-lt"/>
              </a:rPr>
              <a:t>electrónica</a:t>
            </a:r>
            <a:r>
              <a:rPr lang="en-GB" sz="3200" dirty="0">
                <a:solidFill>
                  <a:srgbClr val="000000"/>
                </a:solidFill>
                <a:latin typeface="+mj-lt"/>
              </a:rPr>
              <a:t> do </a:t>
            </a:r>
            <a:r>
              <a:rPr lang="en-GB" sz="3200" dirty="0" err="1">
                <a:solidFill>
                  <a:srgbClr val="000000"/>
                </a:solidFill>
                <a:latin typeface="+mj-lt"/>
              </a:rPr>
              <a:t>Tilecal</a:t>
            </a:r>
            <a:endParaRPr lang="en-GB" sz="32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473" y="2951164"/>
            <a:ext cx="4835854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132" y="2484438"/>
            <a:ext cx="3960739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465" y="911226"/>
            <a:ext cx="3324558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34" y="900113"/>
            <a:ext cx="300060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6587550" y="1079501"/>
            <a:ext cx="25564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en-GB" sz="2000" dirty="0" err="1">
                <a:solidFill>
                  <a:srgbClr val="0000FF"/>
                </a:solidFill>
                <a:latin typeface="+mn-lt"/>
              </a:rPr>
              <a:t>Fotomultiplicadores</a:t>
            </a:r>
            <a:r>
              <a:rPr lang="en-GB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GB" sz="2000" dirty="0" err="1">
                <a:solidFill>
                  <a:srgbClr val="0000FF"/>
                </a:solidFill>
                <a:latin typeface="+mn-lt"/>
              </a:rPr>
              <a:t>colectam</a:t>
            </a:r>
            <a:r>
              <a:rPr lang="en-GB" sz="2000" dirty="0">
                <a:solidFill>
                  <a:srgbClr val="0000FF"/>
                </a:solidFill>
                <a:latin typeface="+mn-lt"/>
              </a:rPr>
              <a:t> a </a:t>
            </a:r>
            <a:r>
              <a:rPr lang="en-GB" sz="2000" dirty="0" err="1">
                <a:solidFill>
                  <a:srgbClr val="0000FF"/>
                </a:solidFill>
                <a:latin typeface="+mn-lt"/>
              </a:rPr>
              <a:t>luz</a:t>
            </a:r>
            <a:r>
              <a:rPr lang="en-GB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GB" sz="2000" dirty="0" err="1">
                <a:solidFill>
                  <a:srgbClr val="0000FF"/>
                </a:solidFill>
                <a:latin typeface="+mn-lt"/>
              </a:rPr>
              <a:t>transmitida</a:t>
            </a:r>
            <a:r>
              <a:rPr lang="en-GB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GB" sz="2000" dirty="0" err="1">
                <a:solidFill>
                  <a:srgbClr val="0000FF"/>
                </a:solidFill>
                <a:latin typeface="+mn-lt"/>
              </a:rPr>
              <a:t>pelas</a:t>
            </a:r>
            <a:r>
              <a:rPr lang="en-GB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GB" sz="2000" dirty="0" err="1">
                <a:solidFill>
                  <a:srgbClr val="0000FF"/>
                </a:solidFill>
                <a:latin typeface="+mn-lt"/>
              </a:rPr>
              <a:t>fibras</a:t>
            </a:r>
            <a:r>
              <a:rPr lang="en-GB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GB" sz="2000" dirty="0" err="1">
                <a:solidFill>
                  <a:srgbClr val="0000FF"/>
                </a:solidFill>
                <a:latin typeface="+mn-lt"/>
              </a:rPr>
              <a:t>ópticas</a:t>
            </a:r>
            <a:r>
              <a:rPr lang="en-GB" sz="2000" dirty="0">
                <a:solidFill>
                  <a:srgbClr val="0000FF"/>
                </a:solidFill>
                <a:latin typeface="+mn-lt"/>
              </a:rPr>
              <a:t> WLS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4680474" y="5003800"/>
            <a:ext cx="4211399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en-GB" sz="1600" dirty="0" err="1">
                <a:solidFill>
                  <a:srgbClr val="0000FF"/>
                </a:solidFill>
                <a:latin typeface="+mn-lt"/>
              </a:rPr>
              <a:t>Electrónica</a:t>
            </a:r>
            <a:r>
              <a:rPr lang="en-GB" sz="16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0000FF"/>
                </a:solidFill>
                <a:latin typeface="+mn-lt"/>
              </a:rPr>
              <a:t>dentro</a:t>
            </a:r>
            <a:r>
              <a:rPr lang="en-GB" sz="1600" dirty="0">
                <a:solidFill>
                  <a:srgbClr val="0000FF"/>
                </a:solidFill>
                <a:latin typeface="+mn-lt"/>
              </a:rPr>
              <a:t> de “</a:t>
            </a:r>
            <a:r>
              <a:rPr lang="en-GB" sz="1600" dirty="0" err="1">
                <a:solidFill>
                  <a:srgbClr val="0000FF"/>
                </a:solidFill>
                <a:latin typeface="+mn-lt"/>
              </a:rPr>
              <a:t>gavetas</a:t>
            </a:r>
            <a:r>
              <a:rPr lang="en-GB" sz="1600" dirty="0">
                <a:solidFill>
                  <a:srgbClr val="0000FF"/>
                </a:solidFill>
                <a:latin typeface="+mn-lt"/>
              </a:rPr>
              <a:t>” </a:t>
            </a:r>
            <a:r>
              <a:rPr lang="en-GB" sz="1600" dirty="0" err="1">
                <a:solidFill>
                  <a:srgbClr val="0000FF"/>
                </a:solidFill>
                <a:latin typeface="+mn-lt"/>
              </a:rPr>
              <a:t>digitaliza</a:t>
            </a:r>
            <a:r>
              <a:rPr lang="en-GB" sz="16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0000FF"/>
                </a:solidFill>
                <a:latin typeface="+mn-lt"/>
              </a:rPr>
              <a:t>os</a:t>
            </a:r>
            <a:r>
              <a:rPr lang="en-GB" sz="16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0000FF"/>
                </a:solidFill>
                <a:latin typeface="+mn-lt"/>
              </a:rPr>
              <a:t>sinais</a:t>
            </a:r>
            <a:r>
              <a:rPr lang="en-GB" sz="1600" dirty="0">
                <a:solidFill>
                  <a:srgbClr val="0000FF"/>
                </a:solidFill>
                <a:latin typeface="+mn-lt"/>
              </a:rPr>
              <a:t> e </a:t>
            </a:r>
            <a:r>
              <a:rPr lang="en-GB" sz="1600" dirty="0" err="1">
                <a:solidFill>
                  <a:srgbClr val="0000FF"/>
                </a:solidFill>
                <a:latin typeface="+mn-lt"/>
              </a:rPr>
              <a:t>envia-os</a:t>
            </a:r>
            <a:r>
              <a:rPr lang="en-GB" sz="16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0000FF"/>
                </a:solidFill>
                <a:latin typeface="+mn-lt"/>
              </a:rPr>
              <a:t>para</a:t>
            </a:r>
            <a:r>
              <a:rPr lang="en-GB" sz="16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0000FF"/>
                </a:solidFill>
                <a:latin typeface="+mn-lt"/>
              </a:rPr>
              <a:t>computadores</a:t>
            </a:r>
            <a:r>
              <a:rPr lang="en-GB" sz="1600" dirty="0">
                <a:solidFill>
                  <a:srgbClr val="0000FF"/>
                </a:solidFill>
                <a:latin typeface="+mn-lt"/>
              </a:rPr>
              <a:t>.</a:t>
            </a:r>
          </a:p>
          <a:p>
            <a:pPr>
              <a:lnSpc>
                <a:spcPct val="105000"/>
              </a:lnSpc>
            </a:pPr>
            <a:r>
              <a:rPr lang="en-GB" sz="1600" dirty="0" err="1">
                <a:solidFill>
                  <a:srgbClr val="FF0000"/>
                </a:solidFill>
                <a:latin typeface="+mn-lt"/>
              </a:rPr>
              <a:t>Inclui</a:t>
            </a:r>
            <a:r>
              <a:rPr lang="en-GB" sz="1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FF0000"/>
                </a:solidFill>
                <a:latin typeface="+mn-lt"/>
              </a:rPr>
              <a:t>fontes</a:t>
            </a:r>
            <a:r>
              <a:rPr lang="en-GB" sz="1600" dirty="0">
                <a:solidFill>
                  <a:srgbClr val="FF0000"/>
                </a:solidFill>
                <a:latin typeface="+mn-lt"/>
              </a:rPr>
              <a:t> de </a:t>
            </a:r>
            <a:r>
              <a:rPr lang="en-GB" sz="1600" dirty="0" err="1">
                <a:solidFill>
                  <a:srgbClr val="FF0000"/>
                </a:solidFill>
                <a:latin typeface="+mn-lt"/>
              </a:rPr>
              <a:t>alimentação</a:t>
            </a:r>
            <a:r>
              <a:rPr lang="en-GB" sz="1600" dirty="0">
                <a:solidFill>
                  <a:srgbClr val="FF0000"/>
                </a:solidFill>
                <a:latin typeface="+mn-lt"/>
              </a:rPr>
              <a:t> (LV), </a:t>
            </a:r>
            <a:r>
              <a:rPr lang="en-GB" sz="1600" dirty="0" err="1">
                <a:solidFill>
                  <a:srgbClr val="FF0000"/>
                </a:solidFill>
                <a:latin typeface="+mn-lt"/>
              </a:rPr>
              <a:t>distribuidor</a:t>
            </a:r>
            <a:r>
              <a:rPr lang="en-GB" sz="1600" dirty="0">
                <a:solidFill>
                  <a:srgbClr val="FF0000"/>
                </a:solidFill>
                <a:latin typeface="+mn-lt"/>
              </a:rPr>
              <a:t> de </a:t>
            </a:r>
            <a:r>
              <a:rPr lang="en-GB" sz="1600" dirty="0" err="1">
                <a:solidFill>
                  <a:srgbClr val="FF0000"/>
                </a:solidFill>
                <a:latin typeface="+mn-lt"/>
              </a:rPr>
              <a:t>alta</a:t>
            </a:r>
            <a:r>
              <a:rPr lang="en-GB" sz="1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FF0000"/>
                </a:solidFill>
                <a:latin typeface="+mn-lt"/>
              </a:rPr>
              <a:t>tensão</a:t>
            </a:r>
            <a:r>
              <a:rPr lang="en-GB" sz="1600" dirty="0">
                <a:solidFill>
                  <a:srgbClr val="FF0000"/>
                </a:solidFill>
                <a:latin typeface="+mn-lt"/>
              </a:rPr>
              <a:t> (HV), </a:t>
            </a:r>
            <a:r>
              <a:rPr lang="en-GB" sz="1600" dirty="0" err="1">
                <a:solidFill>
                  <a:srgbClr val="FF0000"/>
                </a:solidFill>
                <a:latin typeface="+mn-lt"/>
              </a:rPr>
              <a:t>arrefecimento</a:t>
            </a:r>
            <a:r>
              <a:rPr lang="en-GB" sz="1600" dirty="0">
                <a:solidFill>
                  <a:srgbClr val="FF0000"/>
                </a:solidFill>
                <a:latin typeface="+mn-lt"/>
              </a:rPr>
              <a:t> a </a:t>
            </a:r>
            <a:r>
              <a:rPr lang="en-GB" sz="1600" dirty="0" err="1">
                <a:solidFill>
                  <a:srgbClr val="FF0000"/>
                </a:solidFill>
                <a:latin typeface="+mn-lt"/>
              </a:rPr>
              <a:t>água</a:t>
            </a:r>
            <a:r>
              <a:rPr lang="en-GB" sz="1600" dirty="0">
                <a:solidFill>
                  <a:srgbClr val="FF0000"/>
                </a:solidFill>
                <a:latin typeface="+mn-lt"/>
              </a:rPr>
              <a:t> –</a:t>
            </a:r>
            <a:r>
              <a:rPr lang="en-GB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0000FF"/>
                </a:solidFill>
                <a:latin typeface="+mn-lt"/>
              </a:rPr>
              <a:t>controlo</a:t>
            </a:r>
            <a:r>
              <a:rPr lang="en-GB" sz="1600" dirty="0">
                <a:solidFill>
                  <a:srgbClr val="0000FF"/>
                </a:solidFill>
                <a:latin typeface="+mn-lt"/>
              </a:rPr>
              <a:t> e </a:t>
            </a:r>
            <a:r>
              <a:rPr lang="en-GB" sz="1600" dirty="0" err="1">
                <a:solidFill>
                  <a:srgbClr val="0000FF"/>
                </a:solidFill>
                <a:latin typeface="+mn-lt"/>
              </a:rPr>
              <a:t>monitorização</a:t>
            </a:r>
            <a:r>
              <a:rPr lang="en-GB" sz="16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0000FF"/>
                </a:solidFill>
                <a:latin typeface="+mn-lt"/>
              </a:rPr>
              <a:t>pelo</a:t>
            </a:r>
            <a:r>
              <a:rPr lang="en-GB" sz="1600" dirty="0">
                <a:solidFill>
                  <a:srgbClr val="0000FF"/>
                </a:solidFill>
                <a:latin typeface="+mn-lt"/>
              </a:rPr>
              <a:t> DCS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774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2"/>
          <p:cNvSpPr txBox="1">
            <a:spLocks noChangeArrowheads="1"/>
          </p:cNvSpPr>
          <p:nvPr/>
        </p:nvSpPr>
        <p:spPr bwMode="auto">
          <a:xfrm>
            <a:off x="1" y="1589"/>
            <a:ext cx="84579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dirty="0" smtClean="0">
                <a:latin typeface="+mj-lt"/>
                <a:cs typeface="Times New Roman" charset="0"/>
              </a:rPr>
              <a:t>Etapas </a:t>
            </a:r>
            <a:r>
              <a:rPr lang="pt-PT" dirty="0">
                <a:latin typeface="+mj-lt"/>
                <a:cs typeface="Times New Roman" charset="0"/>
              </a:rPr>
              <a:t>do </a:t>
            </a:r>
            <a:r>
              <a:rPr lang="pt-PT" dirty="0" err="1">
                <a:latin typeface="+mj-lt"/>
                <a:cs typeface="Times New Roman" charset="0"/>
              </a:rPr>
              <a:t>projecto</a:t>
            </a:r>
            <a:r>
              <a:rPr lang="pt-PT" dirty="0">
                <a:latin typeface="+mj-lt"/>
                <a:cs typeface="Times New Roman" charset="0"/>
              </a:rPr>
              <a:t> </a:t>
            </a:r>
            <a:r>
              <a:rPr lang="pt-PT" dirty="0" err="1">
                <a:latin typeface="+mj-lt"/>
                <a:cs typeface="Times New Roman" charset="0"/>
              </a:rPr>
              <a:t>Tilecal</a:t>
            </a:r>
            <a:r>
              <a:rPr lang="pt-PT" dirty="0">
                <a:latin typeface="+mj-lt"/>
                <a:cs typeface="Times New Roman" charset="0"/>
              </a:rPr>
              <a:t> (1993-2011)</a:t>
            </a:r>
          </a:p>
        </p:txBody>
      </p:sp>
      <p:sp>
        <p:nvSpPr>
          <p:cNvPr id="55298" name="Text Box 9"/>
          <p:cNvSpPr txBox="1">
            <a:spLocks noChangeArrowheads="1"/>
          </p:cNvSpPr>
          <p:nvPr/>
        </p:nvSpPr>
        <p:spPr bwMode="auto">
          <a:xfrm>
            <a:off x="2437717" y="4876801"/>
            <a:ext cx="236295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sz="1400">
                <a:solidFill>
                  <a:srgbClr val="FF0000"/>
                </a:solidFill>
                <a:latin typeface="+mn-lt"/>
                <a:cs typeface="Times New Roman" charset="0"/>
              </a:rPr>
              <a:t>2004-2006 Instalação </a:t>
            </a:r>
            <a:endParaRPr lang="pt-PT" sz="1400">
              <a:solidFill>
                <a:srgbClr val="0066FF"/>
              </a:solidFill>
              <a:latin typeface="+mn-lt"/>
              <a:cs typeface="Times New Roman" charset="0"/>
            </a:endParaRPr>
          </a:p>
        </p:txBody>
      </p:sp>
      <p:pic>
        <p:nvPicPr>
          <p:cNvPr id="55299" name="Picture 6" descr="l_endc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5" r="8305"/>
          <a:stretch>
            <a:fillRect/>
          </a:stretch>
        </p:blipFill>
        <p:spPr bwMode="auto">
          <a:xfrm>
            <a:off x="2361492" y="3048000"/>
            <a:ext cx="2225167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9" descr="submodu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" b="15625"/>
          <a:stretch>
            <a:fillRect/>
          </a:stretch>
        </p:blipFill>
        <p:spPr bwMode="auto">
          <a:xfrm>
            <a:off x="2210509" y="685800"/>
            <a:ext cx="226621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22" descr="haflbarr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8" t="4025" r="13008" b="6038"/>
          <a:stretch>
            <a:fillRect/>
          </a:stretch>
        </p:blipFill>
        <p:spPr bwMode="auto">
          <a:xfrm>
            <a:off x="4495777" y="533400"/>
            <a:ext cx="2135749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3" descr="C:\WNT\Profiles\bdg\Desktop\hamamatsu\tb1996comb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t="8337" r="16673"/>
          <a:stretch>
            <a:fillRect/>
          </a:stretch>
        </p:blipFill>
        <p:spPr bwMode="auto">
          <a:xfrm>
            <a:off x="152449" y="685800"/>
            <a:ext cx="2014084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Rectangle 17"/>
          <p:cNvSpPr>
            <a:spLocks noChangeArrowheads="1"/>
          </p:cNvSpPr>
          <p:nvPr/>
        </p:nvSpPr>
        <p:spPr bwMode="auto">
          <a:xfrm>
            <a:off x="0" y="2286001"/>
            <a:ext cx="21592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400" dirty="0">
                <a:solidFill>
                  <a:srgbClr val="FF0000"/>
                </a:solidFill>
                <a:cs typeface="Times New Roman" charset="0"/>
              </a:rPr>
              <a:t>1993-1995 R&amp;D-protótipos</a:t>
            </a:r>
          </a:p>
        </p:txBody>
      </p:sp>
      <p:sp>
        <p:nvSpPr>
          <p:cNvPr id="55304" name="Rectangle 18"/>
          <p:cNvSpPr>
            <a:spLocks noChangeArrowheads="1"/>
          </p:cNvSpPr>
          <p:nvPr/>
        </p:nvSpPr>
        <p:spPr bwMode="auto">
          <a:xfrm>
            <a:off x="4343327" y="2286001"/>
            <a:ext cx="21648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400">
                <a:solidFill>
                  <a:srgbClr val="FF0000"/>
                </a:solidFill>
                <a:cs typeface="Times New Roman" charset="0"/>
              </a:rPr>
              <a:t>1999-2002 Instrumentação</a:t>
            </a:r>
          </a:p>
        </p:txBody>
      </p:sp>
      <p:sp>
        <p:nvSpPr>
          <p:cNvPr id="55305" name="Rectangle 19"/>
          <p:cNvSpPr>
            <a:spLocks noChangeArrowheads="1"/>
          </p:cNvSpPr>
          <p:nvPr/>
        </p:nvSpPr>
        <p:spPr bwMode="auto">
          <a:xfrm>
            <a:off x="2411331" y="2276476"/>
            <a:ext cx="18244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400">
                <a:solidFill>
                  <a:srgbClr val="FF0000"/>
                </a:solidFill>
                <a:cs typeface="Times New Roman" charset="0"/>
              </a:rPr>
              <a:t>1996-2002:construção</a:t>
            </a:r>
          </a:p>
        </p:txBody>
      </p:sp>
      <p:pic>
        <p:nvPicPr>
          <p:cNvPr id="5530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950" y="685800"/>
            <a:ext cx="2316050" cy="1524000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7" name="Rectangle 21"/>
          <p:cNvSpPr>
            <a:spLocks noChangeArrowheads="1"/>
          </p:cNvSpPr>
          <p:nvPr/>
        </p:nvSpPr>
        <p:spPr bwMode="auto">
          <a:xfrm>
            <a:off x="6933491" y="2209801"/>
            <a:ext cx="2820304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PT" sz="1400">
                <a:solidFill>
                  <a:srgbClr val="FF0000"/>
                </a:solidFill>
                <a:cs typeface="Times New Roman" charset="0"/>
              </a:rPr>
              <a:t>1999-2004: Electrónica</a:t>
            </a:r>
          </a:p>
        </p:txBody>
      </p:sp>
      <p:sp>
        <p:nvSpPr>
          <p:cNvPr id="55308" name="TextBox 22"/>
          <p:cNvSpPr txBox="1">
            <a:spLocks noChangeArrowheads="1"/>
          </p:cNvSpPr>
          <p:nvPr/>
        </p:nvSpPr>
        <p:spPr bwMode="auto">
          <a:xfrm>
            <a:off x="108473" y="5791201"/>
            <a:ext cx="8927054" cy="64633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PT" sz="1800" dirty="0">
                <a:latin typeface="+mn-lt"/>
              </a:rPr>
              <a:t>Um longo percurso para conseguir as excelentes características do </a:t>
            </a:r>
            <a:r>
              <a:rPr lang="pt-PT" sz="1800" dirty="0" err="1">
                <a:latin typeface="+mn-lt"/>
              </a:rPr>
              <a:t>Tilecal</a:t>
            </a:r>
            <a:r>
              <a:rPr lang="pt-PT" sz="1800" dirty="0">
                <a:latin typeface="+mn-lt"/>
              </a:rPr>
              <a:t> no  </a:t>
            </a:r>
            <a:r>
              <a:rPr lang="pt-PT" sz="1800" dirty="0" smtClean="0">
                <a:latin typeface="+mn-lt"/>
              </a:rPr>
              <a:t>ATLAS</a:t>
            </a:r>
            <a:endParaRPr lang="pt-PT" sz="1800" dirty="0">
              <a:latin typeface="+mn-lt"/>
            </a:endParaRPr>
          </a:p>
          <a:p>
            <a:pPr algn="ctr" eaLnBrk="1" hangingPunct="1"/>
            <a:r>
              <a:rPr lang="pt-PT" sz="1800" dirty="0">
                <a:solidFill>
                  <a:srgbClr val="0000FF"/>
                </a:solidFill>
                <a:latin typeface="+mn-lt"/>
                <a:cs typeface="Times New Roman" charset="0"/>
              </a:rPr>
              <a:t> </a:t>
            </a:r>
            <a:r>
              <a:rPr lang="pt-PT" sz="1800" dirty="0" smtClean="0">
                <a:solidFill>
                  <a:srgbClr val="0000FF"/>
                </a:solidFill>
                <a:latin typeface="+mn-lt"/>
                <a:cs typeface="Times New Roman" charset="0"/>
              </a:rPr>
              <a:t>Com participaç</a:t>
            </a:r>
            <a:r>
              <a:rPr lang="pt-PT" sz="1800" dirty="0" smtClean="0">
                <a:solidFill>
                  <a:srgbClr val="0000FF"/>
                </a:solidFill>
                <a:latin typeface="+mn-lt"/>
                <a:cs typeface="Times New Roman" charset="0"/>
              </a:rPr>
              <a:t>ão </a:t>
            </a:r>
            <a:r>
              <a:rPr lang="pt-PT" sz="1800" dirty="0" smtClean="0">
                <a:solidFill>
                  <a:srgbClr val="0000FF"/>
                </a:solidFill>
                <a:latin typeface="+mn-lt"/>
                <a:cs typeface="Times New Roman" charset="0"/>
              </a:rPr>
              <a:t>portuguesa: LIP, FCUL, </a:t>
            </a:r>
            <a:r>
              <a:rPr lang="pt-PT" sz="1800" dirty="0" err="1" smtClean="0">
                <a:solidFill>
                  <a:srgbClr val="0000FF"/>
                </a:solidFill>
                <a:latin typeface="+mn-lt"/>
                <a:cs typeface="Times New Roman" charset="0"/>
              </a:rPr>
              <a:t>UMinho</a:t>
            </a:r>
            <a:endParaRPr lang="pt-PT" sz="1800" dirty="0" smtClean="0">
              <a:solidFill>
                <a:srgbClr val="0000FF"/>
              </a:solidFill>
              <a:latin typeface="+mn-lt"/>
              <a:cs typeface="Times New Roman" charset="0"/>
            </a:endParaRPr>
          </a:p>
        </p:txBody>
      </p:sp>
      <p:sp>
        <p:nvSpPr>
          <p:cNvPr id="55309" name="Rectangle 23"/>
          <p:cNvSpPr>
            <a:spLocks noChangeArrowheads="1"/>
          </p:cNvSpPr>
          <p:nvPr/>
        </p:nvSpPr>
        <p:spPr bwMode="auto">
          <a:xfrm>
            <a:off x="152449" y="4876801"/>
            <a:ext cx="18736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PT" sz="1400">
                <a:solidFill>
                  <a:srgbClr val="FF0000"/>
                </a:solidFill>
                <a:cs typeface="Times New Roman" charset="0"/>
              </a:rPr>
              <a:t>2002-2004: calibrações</a:t>
            </a:r>
            <a:endParaRPr lang="pt-PT" sz="1400">
              <a:cs typeface="Times New Roman" charset="0"/>
            </a:endParaRPr>
          </a:p>
        </p:txBody>
      </p:sp>
      <p:pic>
        <p:nvPicPr>
          <p:cNvPr id="55310" name="Picture 17" descr="tbea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r="11539"/>
          <a:stretch>
            <a:fillRect/>
          </a:stretch>
        </p:blipFill>
        <p:spPr bwMode="auto">
          <a:xfrm>
            <a:off x="152449" y="3048000"/>
            <a:ext cx="2132819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11" name="Rectangle 16"/>
          <p:cNvSpPr>
            <a:spLocks noChangeArrowheads="1"/>
          </p:cNvSpPr>
          <p:nvPr/>
        </p:nvSpPr>
        <p:spPr bwMode="auto">
          <a:xfrm>
            <a:off x="4495776" y="4876800"/>
            <a:ext cx="184958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400">
                <a:solidFill>
                  <a:srgbClr val="FF0000"/>
                </a:solidFill>
                <a:cs typeface="Times New Roman" charset="0"/>
              </a:rPr>
              <a:t>2007-2009 certificação</a:t>
            </a:r>
          </a:p>
          <a:p>
            <a:pPr>
              <a:spcBef>
                <a:spcPct val="50000"/>
              </a:spcBef>
            </a:pPr>
            <a:r>
              <a:rPr lang="pt-PT" sz="1400">
                <a:solidFill>
                  <a:srgbClr val="FF0000"/>
                </a:solidFill>
                <a:cs typeface="Times New Roman" charset="0"/>
              </a:rPr>
              <a:t>      (raios cósmicos)</a:t>
            </a:r>
            <a:endParaRPr lang="pt-PT" sz="1400">
              <a:solidFill>
                <a:srgbClr val="0066FF"/>
              </a:solidFill>
              <a:cs typeface="Times New Roman" charset="0"/>
            </a:endParaRPr>
          </a:p>
        </p:txBody>
      </p:sp>
      <p:sp>
        <p:nvSpPr>
          <p:cNvPr id="55312" name="Rectangle 17"/>
          <p:cNvSpPr>
            <a:spLocks noChangeArrowheads="1"/>
          </p:cNvSpPr>
          <p:nvPr/>
        </p:nvSpPr>
        <p:spPr bwMode="auto">
          <a:xfrm>
            <a:off x="6776646" y="4876800"/>
            <a:ext cx="2258881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400">
                <a:solidFill>
                  <a:srgbClr val="FF0000"/>
                </a:solidFill>
                <a:cs typeface="Times New Roman" charset="0"/>
              </a:rPr>
              <a:t>2009--</a:t>
            </a:r>
            <a:r>
              <a:rPr lang="pt-PT" sz="1400">
                <a:solidFill>
                  <a:srgbClr val="FF0000"/>
                </a:solidFill>
                <a:cs typeface="Times New Roman" charset="0"/>
                <a:sym typeface="Wingdings" charset="0"/>
              </a:rPr>
              <a:t></a:t>
            </a:r>
            <a:r>
              <a:rPr lang="pt-PT" sz="1400">
                <a:solidFill>
                  <a:srgbClr val="FF0000"/>
                </a:solidFill>
                <a:cs typeface="Times New Roman" charset="0"/>
              </a:rPr>
              <a:t>: aquisição/análise dados LHC</a:t>
            </a:r>
          </a:p>
          <a:p>
            <a:pPr>
              <a:spcBef>
                <a:spcPct val="50000"/>
              </a:spcBef>
            </a:pPr>
            <a:r>
              <a:rPr lang="pt-PT" sz="1200">
                <a:solidFill>
                  <a:srgbClr val="FF0000"/>
                </a:solidFill>
                <a:cs typeface="Times New Roman" charset="0"/>
              </a:rPr>
              <a:t>  </a:t>
            </a:r>
          </a:p>
        </p:txBody>
      </p:sp>
      <p:pic>
        <p:nvPicPr>
          <p:cNvPr id="55313" name="Picture 8" descr="2008 event dis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t="2695" r="33218" b="35030"/>
          <a:stretch>
            <a:fillRect/>
          </a:stretch>
        </p:blipFill>
        <p:spPr bwMode="auto">
          <a:xfrm>
            <a:off x="4648225" y="2819400"/>
            <a:ext cx="2027276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4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70"/>
          <a:stretch>
            <a:fillRect/>
          </a:stretch>
        </p:blipFill>
        <p:spPr bwMode="auto">
          <a:xfrm>
            <a:off x="6782509" y="2819401"/>
            <a:ext cx="2361491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36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6217"/>
            <a:ext cx="9144000" cy="7384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Trigger: </a:t>
            </a:r>
            <a:r>
              <a:rPr lang="en-US" dirty="0" err="1"/>
              <a:t>s</a:t>
            </a:r>
            <a:r>
              <a:rPr lang="en-US" dirty="0" err="1" smtClean="0"/>
              <a:t>istema</a:t>
            </a:r>
            <a:r>
              <a:rPr lang="en-US" dirty="0" smtClean="0"/>
              <a:t> de </a:t>
            </a:r>
            <a:r>
              <a:rPr lang="en-US" dirty="0" err="1" smtClean="0"/>
              <a:t>seleç</a:t>
            </a:r>
            <a:r>
              <a:rPr lang="en-US" dirty="0" err="1" smtClean="0"/>
              <a:t>ão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tempo real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84673"/>
            <a:ext cx="4580920" cy="378376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25 ns entre </a:t>
            </a:r>
            <a:r>
              <a:rPr lang="en-US" dirty="0" err="1" smtClean="0"/>
              <a:t>pacotes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(</a:t>
            </a:r>
            <a:r>
              <a:rPr lang="en-US" dirty="0" smtClean="0"/>
              <a:t>i.e. ≈7.5m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velocidade</a:t>
            </a:r>
            <a:r>
              <a:rPr lang="en-US" dirty="0" smtClean="0"/>
              <a:t> de </a:t>
            </a:r>
            <a:r>
              <a:rPr lang="en-US" i="1" dirty="0" smtClean="0"/>
              <a:t>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40 </a:t>
            </a:r>
            <a:r>
              <a:rPr lang="en-US" dirty="0" err="1" smtClean="0"/>
              <a:t>milh</a:t>
            </a:r>
            <a:r>
              <a:rPr lang="en-US" dirty="0" err="1" smtClean="0"/>
              <a:t>ões</a:t>
            </a:r>
            <a:r>
              <a:rPr lang="en-US" dirty="0" smtClean="0"/>
              <a:t> de </a:t>
            </a:r>
            <a:r>
              <a:rPr lang="en-US" dirty="0" err="1" smtClean="0"/>
              <a:t>cruzamentos</a:t>
            </a:r>
            <a:r>
              <a:rPr lang="en-US" dirty="0" smtClean="0"/>
              <a:t> de </a:t>
            </a:r>
            <a:r>
              <a:rPr lang="en-US" dirty="0" err="1" smtClean="0"/>
              <a:t>feixes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segundo</a:t>
            </a:r>
            <a:endParaRPr lang="en-US" dirty="0" smtClean="0"/>
          </a:p>
          <a:p>
            <a:pPr lvl="1"/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colisão</a:t>
            </a:r>
            <a:r>
              <a:rPr lang="en-US" dirty="0" smtClean="0"/>
              <a:t> </a:t>
            </a:r>
            <a:r>
              <a:rPr lang="en-US" dirty="0" err="1" smtClean="0"/>
              <a:t>daria</a:t>
            </a:r>
            <a:r>
              <a:rPr lang="en-US" dirty="0" smtClean="0"/>
              <a:t> </a:t>
            </a:r>
            <a:r>
              <a:rPr lang="en-US" dirty="0" smtClean="0"/>
              <a:t>≈1.5Mb</a:t>
            </a:r>
          </a:p>
          <a:p>
            <a:pPr lvl="1"/>
            <a:r>
              <a:rPr lang="en-US" dirty="0" smtClean="0"/>
              <a:t>=&gt; 60Tb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segundo</a:t>
            </a:r>
            <a:r>
              <a:rPr lang="en-US" dirty="0" smtClean="0"/>
              <a:t> </a:t>
            </a:r>
          </a:p>
          <a:p>
            <a:r>
              <a:rPr lang="en-US" dirty="0" err="1"/>
              <a:t>I</a:t>
            </a:r>
            <a:r>
              <a:rPr lang="en-US" dirty="0" err="1" smtClean="0"/>
              <a:t>mpossível</a:t>
            </a:r>
            <a:r>
              <a:rPr lang="en-US" dirty="0" smtClean="0"/>
              <a:t> </a:t>
            </a:r>
            <a:r>
              <a:rPr lang="en-US" dirty="0" err="1" smtClean="0"/>
              <a:t>guardar</a:t>
            </a:r>
            <a:r>
              <a:rPr lang="en-US" dirty="0" smtClean="0"/>
              <a:t> </a:t>
            </a:r>
            <a:r>
              <a:rPr lang="en-US" dirty="0" err="1" smtClean="0"/>
              <a:t>todos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dados</a:t>
            </a:r>
          </a:p>
          <a:p>
            <a:pPr lvl="1"/>
            <a:r>
              <a:rPr lang="en-US" dirty="0" smtClean="0"/>
              <a:t>E </a:t>
            </a:r>
            <a:r>
              <a:rPr lang="en-US" dirty="0" err="1" smtClean="0"/>
              <a:t>desnecessário</a:t>
            </a:r>
            <a:r>
              <a:rPr lang="en-US" dirty="0" smtClean="0"/>
              <a:t>!</a:t>
            </a:r>
          </a:p>
          <a:p>
            <a:pPr lvl="1"/>
            <a:r>
              <a:rPr lang="en-US" dirty="0" smtClean="0"/>
              <a:t>A </a:t>
            </a:r>
            <a:r>
              <a:rPr lang="en-US" dirty="0" err="1" smtClean="0"/>
              <a:t>maioria</a:t>
            </a:r>
            <a:r>
              <a:rPr lang="en-US" dirty="0" smtClean="0"/>
              <a:t> das </a:t>
            </a:r>
            <a:r>
              <a:rPr lang="en-US" dirty="0" err="1" smtClean="0"/>
              <a:t>colisões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sem</a:t>
            </a:r>
            <a:r>
              <a:rPr lang="en-US" dirty="0" smtClean="0"/>
              <a:t> </a:t>
            </a:r>
            <a:r>
              <a:rPr lang="en-US" dirty="0" err="1" smtClean="0"/>
              <a:t>interesse</a:t>
            </a:r>
            <a:endParaRPr lang="en-US" dirty="0" smtClean="0"/>
          </a:p>
          <a:p>
            <a:r>
              <a:rPr lang="en-US" dirty="0" smtClean="0"/>
              <a:t>O </a:t>
            </a:r>
            <a:r>
              <a:rPr lang="en-US" dirty="0" err="1" smtClean="0"/>
              <a:t>sistema</a:t>
            </a:r>
            <a:r>
              <a:rPr lang="en-US" dirty="0" smtClean="0"/>
              <a:t> de trigger </a:t>
            </a:r>
            <a:r>
              <a:rPr lang="en-US" dirty="0" err="1" smtClean="0"/>
              <a:t>guarda</a:t>
            </a:r>
            <a:r>
              <a:rPr lang="en-US" dirty="0" smtClean="0"/>
              <a:t> </a:t>
            </a:r>
            <a:r>
              <a:rPr lang="en-US" dirty="0" err="1" smtClean="0"/>
              <a:t>apenas</a:t>
            </a:r>
            <a:r>
              <a:rPr lang="en-US" dirty="0" smtClean="0"/>
              <a:t> ≈10-15 </a:t>
            </a:r>
            <a:r>
              <a:rPr lang="en-US" dirty="0" err="1" smtClean="0"/>
              <a:t>colisões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milhão</a:t>
            </a:r>
            <a:endParaRPr lang="en-US" dirty="0" smtClean="0"/>
          </a:p>
          <a:p>
            <a:r>
              <a:rPr lang="en-US" dirty="0" smtClean="0"/>
              <a:t>Mas tem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decidir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2,5μs!!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/>
          <a:stretch>
            <a:fillRect/>
          </a:stretch>
        </p:blipFill>
        <p:spPr>
          <a:xfrm>
            <a:off x="4398963" y="1195388"/>
            <a:ext cx="4421187" cy="5257800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98963" y="1072457"/>
            <a:ext cx="4421187" cy="5410621"/>
          </a:xfrm>
          <a:prstGeom prst="rect">
            <a:avLst/>
          </a:prstGeom>
          <a:noFill/>
          <a:ln/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285416" y="4668439"/>
            <a:ext cx="4295504" cy="205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06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560" y="1916756"/>
            <a:ext cx="5733791" cy="373051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4240"/>
          </a:xfrm>
        </p:spPr>
        <p:txBody>
          <a:bodyPr/>
          <a:lstStyle/>
          <a:p>
            <a:r>
              <a:rPr lang="en-US" dirty="0" smtClean="0"/>
              <a:t>O </a:t>
            </a:r>
            <a:r>
              <a:rPr lang="en-US" dirty="0" err="1" smtClean="0"/>
              <a:t>Modelo</a:t>
            </a:r>
            <a:r>
              <a:rPr lang="en-US" dirty="0" smtClean="0"/>
              <a:t> </a:t>
            </a:r>
            <a:r>
              <a:rPr lang="en-US" dirty="0" err="1" smtClean="0"/>
              <a:t>Padr</a:t>
            </a:r>
            <a:r>
              <a:rPr lang="en-US" dirty="0" err="1" smtClean="0"/>
              <a:t>ão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911210" y="4098575"/>
            <a:ext cx="5104621" cy="2643027"/>
            <a:chOff x="3819404" y="4129173"/>
            <a:chExt cx="5104621" cy="264302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69961" y="4129173"/>
              <a:ext cx="1718890" cy="241247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9404" y="5015927"/>
              <a:ext cx="2641012" cy="1756273"/>
            </a:xfrm>
            <a:prstGeom prst="rect">
              <a:avLst/>
            </a:prstGeom>
          </p:spPr>
        </p:pic>
        <p:sp>
          <p:nvSpPr>
            <p:cNvPr id="7" name="Cloud Callout 6"/>
            <p:cNvSpPr/>
            <p:nvPr/>
          </p:nvSpPr>
          <p:spPr>
            <a:xfrm>
              <a:off x="7571839" y="4140463"/>
              <a:ext cx="1352186" cy="746752"/>
            </a:xfrm>
            <a:prstGeom prst="cloudCallout">
              <a:avLst>
                <a:gd name="adj1" fmla="val -63242"/>
                <a:gd name="adj2" fmla="val 55828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halkduster"/>
                  <a:cs typeface="Chalkduster"/>
                </a:rPr>
                <a:t>Eh! Eh</a:t>
              </a:r>
              <a:r>
                <a:rPr lang="en-US" sz="1400" dirty="0" smtClean="0">
                  <a:solidFill>
                    <a:schemeClr val="tx1"/>
                  </a:solidFill>
                  <a:latin typeface="Chalkduster"/>
                  <a:cs typeface="Chalkduster"/>
                </a:rPr>
                <a:t>!</a:t>
              </a:r>
              <a:endParaRPr lang="en-US" sz="1400" dirty="0">
                <a:solidFill>
                  <a:schemeClr val="tx1"/>
                </a:solidFill>
                <a:latin typeface="Chalkduster"/>
                <a:cs typeface="Chalkduster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5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042E-6 -4.27976E-6 L -0.12353 -0.095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76" y="-47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135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FAC0E2-3DD0-3448-9369-4476AD1AA388}" type="slidenum">
              <a:rPr lang="en-US"/>
              <a:pPr/>
              <a:t>40</a:t>
            </a:fld>
            <a:endParaRPr lang="en-US"/>
          </a:p>
        </p:txBody>
      </p:sp>
      <p:sp>
        <p:nvSpPr>
          <p:cNvPr id="13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283781" name="Rectangle 133"/>
          <p:cNvSpPr>
            <a:spLocks noChangeArrowheads="1"/>
          </p:cNvSpPr>
          <p:nvPr/>
        </p:nvSpPr>
        <p:spPr bwMode="auto">
          <a:xfrm>
            <a:off x="0" y="0"/>
            <a:ext cx="4643438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3650" name="Group 2"/>
          <p:cNvGrpSpPr>
            <a:grpSpLocks/>
          </p:cNvGrpSpPr>
          <p:nvPr/>
        </p:nvGrpSpPr>
        <p:grpSpPr bwMode="auto">
          <a:xfrm>
            <a:off x="1712913" y="1074738"/>
            <a:ext cx="5983287" cy="4256087"/>
            <a:chOff x="1169" y="677"/>
            <a:chExt cx="4083" cy="2681"/>
          </a:xfrm>
        </p:grpSpPr>
        <p:pic>
          <p:nvPicPr>
            <p:cNvPr id="283651" name="Picture 3" descr="Image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7" y="677"/>
              <a:ext cx="2065" cy="1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83652" name="Text Box 4"/>
            <p:cNvSpPr txBox="1">
              <a:spLocks noChangeArrowheads="1"/>
            </p:cNvSpPr>
            <p:nvPr/>
          </p:nvSpPr>
          <p:spPr bwMode="auto">
            <a:xfrm>
              <a:off x="2945" y="2080"/>
              <a:ext cx="497" cy="19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00040"/>
              </a:solidFill>
              <a:miter lim="800000"/>
              <a:headEnd type="none" w="lg" len="med"/>
              <a:tailEnd type="none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solidFill>
                    <a:srgbClr val="800040"/>
                  </a:solidFill>
                  <a:latin typeface="Verdana" charset="0"/>
                  <a:cs typeface="ＭＳ Ｐゴシック" charset="0"/>
                </a:rPr>
                <a:t>USA15</a:t>
              </a:r>
            </a:p>
          </p:txBody>
        </p:sp>
        <p:sp>
          <p:nvSpPr>
            <p:cNvPr id="283653" name="Text Box 5"/>
            <p:cNvSpPr txBox="1">
              <a:spLocks noChangeArrowheads="1"/>
            </p:cNvSpPr>
            <p:nvPr/>
          </p:nvSpPr>
          <p:spPr bwMode="auto">
            <a:xfrm>
              <a:off x="3451" y="997"/>
              <a:ext cx="429" cy="19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00040"/>
              </a:solidFill>
              <a:miter lim="800000"/>
              <a:headEnd type="none" w="lg" len="med"/>
              <a:tailEnd type="none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solidFill>
                    <a:srgbClr val="800040"/>
                  </a:solidFill>
                  <a:latin typeface="Verdana" charset="0"/>
                  <a:cs typeface="ＭＳ Ｐゴシック" charset="0"/>
                </a:rPr>
                <a:t>SDX1</a:t>
              </a:r>
            </a:p>
          </p:txBody>
        </p:sp>
        <p:grpSp>
          <p:nvGrpSpPr>
            <p:cNvPr id="283654" name="Group 6"/>
            <p:cNvGrpSpPr>
              <a:grpSpLocks/>
            </p:cNvGrpSpPr>
            <p:nvPr/>
          </p:nvGrpSpPr>
          <p:grpSpPr bwMode="auto">
            <a:xfrm>
              <a:off x="1169" y="1346"/>
              <a:ext cx="1575" cy="2012"/>
              <a:chOff x="1169" y="1346"/>
              <a:chExt cx="1575" cy="2012"/>
            </a:xfrm>
          </p:grpSpPr>
          <p:sp>
            <p:nvSpPr>
              <p:cNvPr id="283655" name="Line 7"/>
              <p:cNvSpPr>
                <a:spLocks noChangeShapeType="1"/>
              </p:cNvSpPr>
              <p:nvPr/>
            </p:nvSpPr>
            <p:spPr bwMode="auto">
              <a:xfrm flipV="1">
                <a:off x="1560" y="1510"/>
                <a:ext cx="468" cy="0"/>
              </a:xfrm>
              <a:prstGeom prst="line">
                <a:avLst/>
              </a:prstGeom>
              <a:noFill/>
              <a:ln w="9525">
                <a:solidFill>
                  <a:srgbClr val="333399"/>
                </a:solidFill>
                <a:round/>
                <a:headEnd type="triangl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56" name="Line 8"/>
              <p:cNvSpPr>
                <a:spLocks noChangeShapeType="1"/>
              </p:cNvSpPr>
              <p:nvPr/>
            </p:nvSpPr>
            <p:spPr bwMode="auto">
              <a:xfrm>
                <a:off x="2362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57" name="Line 9"/>
              <p:cNvSpPr>
                <a:spLocks noChangeShapeType="1"/>
              </p:cNvSpPr>
              <p:nvPr/>
            </p:nvSpPr>
            <p:spPr bwMode="auto">
              <a:xfrm>
                <a:off x="2414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58" name="Text Box 10"/>
              <p:cNvSpPr txBox="1">
                <a:spLocks noChangeArrowheads="1"/>
              </p:cNvSpPr>
              <p:nvPr/>
            </p:nvSpPr>
            <p:spPr bwMode="auto">
              <a:xfrm rot="-5400000">
                <a:off x="2322" y="1791"/>
                <a:ext cx="690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b="0">
                    <a:cs typeface="ＭＳ Ｐゴシック" charset="0"/>
                  </a:rPr>
                  <a:t>Gigabit Ethernet</a:t>
                </a:r>
              </a:p>
            </p:txBody>
          </p:sp>
          <p:sp>
            <p:nvSpPr>
              <p:cNvPr id="283659" name="Line 11"/>
              <p:cNvSpPr>
                <a:spLocks noChangeShapeType="1"/>
              </p:cNvSpPr>
              <p:nvPr/>
            </p:nvSpPr>
            <p:spPr bwMode="auto">
              <a:xfrm>
                <a:off x="2473" y="1518"/>
                <a:ext cx="8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60" name="Line 12"/>
              <p:cNvSpPr>
                <a:spLocks noChangeShapeType="1"/>
              </p:cNvSpPr>
              <p:nvPr/>
            </p:nvSpPr>
            <p:spPr bwMode="auto">
              <a:xfrm>
                <a:off x="2533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61" name="Line 13"/>
              <p:cNvSpPr>
                <a:spLocks noChangeShapeType="1"/>
              </p:cNvSpPr>
              <p:nvPr/>
            </p:nvSpPr>
            <p:spPr bwMode="auto">
              <a:xfrm>
                <a:off x="2592" y="1518"/>
                <a:ext cx="8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62" name="Line 14"/>
              <p:cNvSpPr>
                <a:spLocks noChangeShapeType="1"/>
              </p:cNvSpPr>
              <p:nvPr/>
            </p:nvSpPr>
            <p:spPr bwMode="auto">
              <a:xfrm>
                <a:off x="2310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63" name="Line 15"/>
              <p:cNvSpPr>
                <a:spLocks noChangeShapeType="1"/>
              </p:cNvSpPr>
              <p:nvPr/>
            </p:nvSpPr>
            <p:spPr bwMode="auto">
              <a:xfrm>
                <a:off x="2258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64" name="Line 16"/>
              <p:cNvSpPr>
                <a:spLocks noChangeShapeType="1"/>
              </p:cNvSpPr>
              <p:nvPr/>
            </p:nvSpPr>
            <p:spPr bwMode="auto">
              <a:xfrm>
                <a:off x="2206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65" name="Line 17"/>
              <p:cNvSpPr>
                <a:spLocks noChangeShapeType="1"/>
              </p:cNvSpPr>
              <p:nvPr/>
            </p:nvSpPr>
            <p:spPr bwMode="auto">
              <a:xfrm>
                <a:off x="2154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66" name="Text Box 18"/>
              <p:cNvSpPr txBox="1">
                <a:spLocks noChangeArrowheads="1"/>
              </p:cNvSpPr>
              <p:nvPr/>
            </p:nvSpPr>
            <p:spPr bwMode="auto">
              <a:xfrm rot="-5400000">
                <a:off x="1499" y="1905"/>
                <a:ext cx="822" cy="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b="0" i="1">
                    <a:cs typeface="ＭＳ Ｐゴシック" charset="0"/>
                  </a:rPr>
                  <a:t>Event data requests</a:t>
                </a:r>
              </a:p>
              <a:p>
                <a:r>
                  <a:rPr lang="en-US" sz="1000" b="0" i="1">
                    <a:cs typeface="ＭＳ Ｐゴシック" charset="0"/>
                  </a:rPr>
                  <a:t>Delete commands  </a:t>
                </a:r>
              </a:p>
            </p:txBody>
          </p:sp>
          <p:sp>
            <p:nvSpPr>
              <p:cNvPr id="283667" name="Text Box 19"/>
              <p:cNvSpPr txBox="1">
                <a:spLocks noChangeArrowheads="1"/>
              </p:cNvSpPr>
              <p:nvPr/>
            </p:nvSpPr>
            <p:spPr bwMode="auto">
              <a:xfrm rot="-5400000">
                <a:off x="1228" y="2000"/>
                <a:ext cx="892" cy="1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b="0" i="1">
                    <a:cs typeface="ＭＳ Ｐゴシック" charset="0"/>
                  </a:rPr>
                  <a:t>Requested event data</a:t>
                </a:r>
              </a:p>
            </p:txBody>
          </p:sp>
          <p:sp>
            <p:nvSpPr>
              <p:cNvPr id="283668" name="Line 20"/>
              <p:cNvSpPr>
                <a:spLocks noChangeShapeType="1"/>
              </p:cNvSpPr>
              <p:nvPr/>
            </p:nvSpPr>
            <p:spPr bwMode="auto">
              <a:xfrm flipH="1">
                <a:off x="1779" y="1601"/>
                <a:ext cx="0" cy="912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83669" name="Group 21"/>
              <p:cNvGrpSpPr>
                <a:grpSpLocks/>
              </p:cNvGrpSpPr>
              <p:nvPr/>
            </p:nvGrpSpPr>
            <p:grpSpPr bwMode="auto">
              <a:xfrm>
                <a:off x="1169" y="1490"/>
                <a:ext cx="391" cy="1868"/>
                <a:chOff x="1169" y="1490"/>
                <a:chExt cx="391" cy="1868"/>
              </a:xfrm>
            </p:grpSpPr>
            <p:sp>
              <p:nvSpPr>
                <p:cNvPr id="283670" name="Text Box 22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845" y="2504"/>
                  <a:ext cx="801" cy="1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000" b="0">
                      <a:cs typeface="ＭＳ Ｐゴシック" charset="0"/>
                    </a:rPr>
                    <a:t>Regions Of Interest</a:t>
                  </a:r>
                </a:p>
              </p:txBody>
            </p:sp>
            <p:sp>
              <p:nvSpPr>
                <p:cNvPr id="283671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1404" y="177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3672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1352" y="177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3673" name="Rectangle 25"/>
                <p:cNvSpPr>
                  <a:spLocks noChangeArrowheads="1"/>
                </p:cNvSpPr>
                <p:nvPr/>
              </p:nvSpPr>
              <p:spPr bwMode="auto">
                <a:xfrm>
                  <a:off x="1196" y="1490"/>
                  <a:ext cx="364" cy="288"/>
                </a:xfrm>
                <a:prstGeom prst="rect">
                  <a:avLst/>
                </a:prstGeom>
                <a:solidFill>
                  <a:srgbClr val="FFF2E4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000" b="0">
                      <a:cs typeface="ＭＳ Ｐゴシック" charset="0"/>
                    </a:rPr>
                    <a:t>LVL2</a:t>
                  </a:r>
                </a:p>
                <a:p>
                  <a:pPr algn="ctr"/>
                  <a:r>
                    <a:rPr lang="en-US" sz="1000" b="0">
                      <a:cs typeface="ＭＳ Ｐゴシック" charset="0"/>
                    </a:rPr>
                    <a:t>Super-</a:t>
                  </a:r>
                </a:p>
                <a:p>
                  <a:pPr algn="ctr"/>
                  <a:r>
                    <a:rPr lang="en-US" sz="1000" b="0">
                      <a:cs typeface="ＭＳ Ｐゴシック" charset="0"/>
                    </a:rPr>
                    <a:t>visor</a:t>
                  </a:r>
                  <a:endParaRPr lang="en-US" sz="2400" b="0">
                    <a:cs typeface="ＭＳ Ｐゴシック" charset="0"/>
                  </a:endParaRPr>
                </a:p>
              </p:txBody>
            </p:sp>
          </p:grpSp>
          <p:sp>
            <p:nvSpPr>
              <p:cNvPr id="283674" name="Rectangle 26"/>
              <p:cNvSpPr>
                <a:spLocks noChangeArrowheads="1"/>
              </p:cNvSpPr>
              <p:nvPr/>
            </p:nvSpPr>
            <p:spPr bwMode="auto">
              <a:xfrm>
                <a:off x="2028" y="1346"/>
                <a:ext cx="676" cy="192"/>
              </a:xfrm>
              <a:prstGeom prst="rect">
                <a:avLst/>
              </a:prstGeom>
              <a:solidFill>
                <a:srgbClr val="FFF2E4"/>
              </a:solidFill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900" b="0">
                    <a:cs typeface="ＭＳ Ｐゴシック" charset="0"/>
                  </a:rPr>
                  <a:t>Network switches</a:t>
                </a:r>
                <a:endParaRPr lang="en-US" sz="1200" b="0">
                  <a:cs typeface="ＭＳ Ｐゴシック" charset="0"/>
                </a:endParaRPr>
              </a:p>
            </p:txBody>
          </p:sp>
        </p:grpSp>
      </p:grpSp>
      <p:grpSp>
        <p:nvGrpSpPr>
          <p:cNvPr id="283675" name="Group 27"/>
          <p:cNvGrpSpPr>
            <a:grpSpLocks/>
          </p:cNvGrpSpPr>
          <p:nvPr/>
        </p:nvGrpSpPr>
        <p:grpSpPr bwMode="auto">
          <a:xfrm>
            <a:off x="3422650" y="704850"/>
            <a:ext cx="1590675" cy="1600200"/>
            <a:chOff x="2336" y="444"/>
            <a:chExt cx="1085" cy="1008"/>
          </a:xfrm>
        </p:grpSpPr>
        <p:sp>
          <p:nvSpPr>
            <p:cNvPr id="283676" name="Text Box 28"/>
            <p:cNvSpPr txBox="1">
              <a:spLocks noChangeArrowheads="1"/>
            </p:cNvSpPr>
            <p:nvPr/>
          </p:nvSpPr>
          <p:spPr bwMode="auto">
            <a:xfrm>
              <a:off x="2797" y="601"/>
              <a:ext cx="624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000" b="0">
                  <a:cs typeface="ＭＳ Ｐゴシック" charset="0"/>
                </a:rPr>
                <a:t>Second-</a:t>
              </a:r>
            </a:p>
            <a:p>
              <a:r>
                <a:rPr lang="en-US" sz="1000" b="0">
                  <a:cs typeface="ＭＳ Ｐゴシック" charset="0"/>
                </a:rPr>
                <a:t>level</a:t>
              </a:r>
            </a:p>
            <a:p>
              <a:r>
                <a:rPr lang="en-US" sz="1000" b="0">
                  <a:cs typeface="ＭＳ Ｐゴシック" charset="0"/>
                </a:rPr>
                <a:t>trigger</a:t>
              </a:r>
            </a:p>
          </p:txBody>
        </p:sp>
        <p:sp>
          <p:nvSpPr>
            <p:cNvPr id="283677" name="Line 29"/>
            <p:cNvSpPr>
              <a:spLocks noChangeShapeType="1"/>
            </p:cNvSpPr>
            <p:nvPr/>
          </p:nvSpPr>
          <p:spPr bwMode="auto">
            <a:xfrm flipV="1">
              <a:off x="2466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678" name="Line 30"/>
            <p:cNvSpPr>
              <a:spLocks noChangeShapeType="1"/>
            </p:cNvSpPr>
            <p:nvPr/>
          </p:nvSpPr>
          <p:spPr bwMode="auto">
            <a:xfrm flipV="1">
              <a:off x="2518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679" name="Line 31"/>
            <p:cNvSpPr>
              <a:spLocks noChangeShapeType="1"/>
            </p:cNvSpPr>
            <p:nvPr/>
          </p:nvSpPr>
          <p:spPr bwMode="auto">
            <a:xfrm flipV="1">
              <a:off x="2570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680" name="Line 32"/>
            <p:cNvSpPr>
              <a:spLocks noChangeShapeType="1"/>
            </p:cNvSpPr>
            <p:nvPr/>
          </p:nvSpPr>
          <p:spPr bwMode="auto">
            <a:xfrm flipV="1">
              <a:off x="2622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681" name="Rectangle 33"/>
            <p:cNvSpPr>
              <a:spLocks noChangeArrowheads="1"/>
            </p:cNvSpPr>
            <p:nvPr/>
          </p:nvSpPr>
          <p:spPr bwMode="auto">
            <a:xfrm>
              <a:off x="2652" y="1068"/>
              <a:ext cx="260" cy="96"/>
            </a:xfrm>
            <a:prstGeom prst="rect">
              <a:avLst/>
            </a:prstGeom>
            <a:solidFill>
              <a:srgbClr val="FFF2E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700" b="0">
                  <a:cs typeface="ＭＳ Ｐゴシック" charset="0"/>
                </a:rPr>
                <a:t>pROS</a:t>
              </a:r>
              <a:endParaRPr lang="en-US" b="0">
                <a:cs typeface="ＭＳ Ｐゴシック" charset="0"/>
              </a:endParaRPr>
            </a:p>
          </p:txBody>
        </p:sp>
        <p:sp>
          <p:nvSpPr>
            <p:cNvPr id="283682" name="Line 34"/>
            <p:cNvSpPr>
              <a:spLocks noChangeShapeType="1"/>
            </p:cNvSpPr>
            <p:nvPr/>
          </p:nvSpPr>
          <p:spPr bwMode="auto">
            <a:xfrm>
              <a:off x="2668" y="1164"/>
              <a:ext cx="0" cy="185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683" name="Text Box 35"/>
            <p:cNvSpPr txBox="1">
              <a:spLocks noChangeArrowheads="1"/>
            </p:cNvSpPr>
            <p:nvPr/>
          </p:nvSpPr>
          <p:spPr bwMode="auto">
            <a:xfrm>
              <a:off x="2336" y="444"/>
              <a:ext cx="38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0">
                  <a:cs typeface="ＭＳ Ｐゴシック" charset="0"/>
                </a:rPr>
                <a:t>~ 500 </a:t>
              </a:r>
            </a:p>
          </p:txBody>
        </p:sp>
        <p:sp>
          <p:nvSpPr>
            <p:cNvPr id="283684" name="Text Box 36"/>
            <p:cNvSpPr txBox="1">
              <a:spLocks noChangeArrowheads="1"/>
            </p:cNvSpPr>
            <p:nvPr/>
          </p:nvSpPr>
          <p:spPr bwMode="auto">
            <a:xfrm>
              <a:off x="2691" y="1136"/>
              <a:ext cx="332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900" b="0">
                  <a:cs typeface="ＭＳ Ｐゴシック" charset="0"/>
                </a:rPr>
                <a:t>stores </a:t>
              </a:r>
            </a:p>
            <a:p>
              <a:r>
                <a:rPr lang="en-US" sz="900" b="0">
                  <a:cs typeface="ＭＳ Ｐゴシック" charset="0"/>
                </a:rPr>
                <a:t>LVL2</a:t>
              </a:r>
            </a:p>
            <a:p>
              <a:r>
                <a:rPr lang="en-US" sz="900" b="0">
                  <a:cs typeface="ＭＳ Ｐゴシック" charset="0"/>
                </a:rPr>
                <a:t>output</a:t>
              </a:r>
            </a:p>
          </p:txBody>
        </p:sp>
        <p:sp>
          <p:nvSpPr>
            <p:cNvPr id="283685" name="Rectangle 37"/>
            <p:cNvSpPr>
              <a:spLocks noChangeArrowheads="1"/>
            </p:cNvSpPr>
            <p:nvPr/>
          </p:nvSpPr>
          <p:spPr bwMode="auto">
            <a:xfrm>
              <a:off x="2444" y="588"/>
              <a:ext cx="364" cy="431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b="0">
                  <a:cs typeface="ＭＳ Ｐゴシック" charset="0"/>
                </a:rPr>
                <a:t>LVL2 </a:t>
              </a:r>
            </a:p>
            <a:p>
              <a:pPr algn="ctr"/>
              <a:r>
                <a:rPr lang="en-US" sz="1200" b="0">
                  <a:cs typeface="ＭＳ Ｐゴシック" charset="0"/>
                </a:rPr>
                <a:t>farm</a:t>
              </a:r>
            </a:p>
          </p:txBody>
        </p:sp>
      </p:grpSp>
      <p:grpSp>
        <p:nvGrpSpPr>
          <p:cNvPr id="283686" name="Group 38"/>
          <p:cNvGrpSpPr>
            <a:grpSpLocks/>
          </p:cNvGrpSpPr>
          <p:nvPr/>
        </p:nvGrpSpPr>
        <p:grpSpPr bwMode="auto">
          <a:xfrm>
            <a:off x="4267200" y="4051300"/>
            <a:ext cx="2847975" cy="1981200"/>
            <a:chOff x="2912" y="2552"/>
            <a:chExt cx="1944" cy="1248"/>
          </a:xfrm>
        </p:grpSpPr>
        <p:sp>
          <p:nvSpPr>
            <p:cNvPr id="283687" name="Text Box 39"/>
            <p:cNvSpPr txBox="1">
              <a:spLocks noChangeArrowheads="1"/>
            </p:cNvSpPr>
            <p:nvPr/>
          </p:nvSpPr>
          <p:spPr bwMode="auto">
            <a:xfrm>
              <a:off x="4429" y="2665"/>
              <a:ext cx="427" cy="19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00040"/>
              </a:solidFill>
              <a:miter lim="800000"/>
              <a:headEnd type="none" w="lg" len="med"/>
              <a:tailEnd type="none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solidFill>
                    <a:srgbClr val="800040"/>
                  </a:solidFill>
                  <a:latin typeface="Verdana" charset="0"/>
                  <a:cs typeface="ＭＳ Ｐゴシック" charset="0"/>
                </a:rPr>
                <a:t>UX15</a:t>
              </a:r>
            </a:p>
          </p:txBody>
        </p:sp>
        <p:grpSp>
          <p:nvGrpSpPr>
            <p:cNvPr id="283688" name="Group 40"/>
            <p:cNvGrpSpPr>
              <a:grpSpLocks/>
            </p:cNvGrpSpPr>
            <p:nvPr/>
          </p:nvGrpSpPr>
          <p:grpSpPr bwMode="auto">
            <a:xfrm>
              <a:off x="2912" y="2552"/>
              <a:ext cx="1248" cy="1248"/>
              <a:chOff x="2912" y="2552"/>
              <a:chExt cx="1248" cy="1248"/>
            </a:xfrm>
          </p:grpSpPr>
          <p:sp>
            <p:nvSpPr>
              <p:cNvPr id="283689" name="Rectangle 41"/>
              <p:cNvSpPr>
                <a:spLocks noChangeArrowheads="1"/>
              </p:cNvSpPr>
              <p:nvPr/>
            </p:nvSpPr>
            <p:spPr bwMode="auto">
              <a:xfrm>
                <a:off x="2964" y="2974"/>
                <a:ext cx="364" cy="528"/>
              </a:xfrm>
              <a:prstGeom prst="rect">
                <a:avLst/>
              </a:prstGeom>
              <a:solidFill>
                <a:srgbClr val="FFF2E4"/>
              </a:solidFill>
              <a:ln w="19050">
                <a:solidFill>
                  <a:srgbClr val="4C4C4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200" b="0">
                    <a:cs typeface="ＭＳ Ｐゴシック" charset="0"/>
                  </a:rPr>
                  <a:t>Read-</a:t>
                </a:r>
              </a:p>
              <a:p>
                <a:pPr algn="ctr"/>
                <a:r>
                  <a:rPr lang="en-US" sz="1200" b="0">
                    <a:cs typeface="ＭＳ Ｐゴシック" charset="0"/>
                  </a:rPr>
                  <a:t>Out</a:t>
                </a:r>
              </a:p>
              <a:p>
                <a:pPr algn="ctr"/>
                <a:r>
                  <a:rPr lang="en-US" sz="1200" b="0">
                    <a:cs typeface="ＭＳ Ｐゴシック" charset="0"/>
                  </a:rPr>
                  <a:t>Drivers</a:t>
                </a:r>
              </a:p>
              <a:p>
                <a:pPr algn="ctr"/>
                <a:r>
                  <a:rPr lang="en-US" sz="1000" b="0">
                    <a:cs typeface="ＭＳ Ｐゴシック" charset="0"/>
                  </a:rPr>
                  <a:t>(</a:t>
                </a:r>
                <a:r>
                  <a:rPr lang="en-US" sz="1200">
                    <a:solidFill>
                      <a:srgbClr val="FF0000"/>
                    </a:solidFill>
                    <a:cs typeface="ＭＳ Ｐゴシック" charset="0"/>
                  </a:rPr>
                  <a:t>ROD</a:t>
                </a:r>
                <a:r>
                  <a:rPr lang="en-US" sz="1200" b="0">
                    <a:cs typeface="ＭＳ Ｐゴシック" charset="0"/>
                  </a:rPr>
                  <a:t>s</a:t>
                </a:r>
                <a:r>
                  <a:rPr lang="en-US" sz="1000" b="0">
                    <a:cs typeface="ＭＳ Ｐゴシック" charset="0"/>
                  </a:rPr>
                  <a:t>)</a:t>
                </a:r>
                <a:endParaRPr lang="en-US" sz="1200" b="0">
                  <a:cs typeface="ＭＳ Ｐゴシック" charset="0"/>
                </a:endParaRPr>
              </a:p>
            </p:txBody>
          </p:sp>
          <p:sp>
            <p:nvSpPr>
              <p:cNvPr id="283690" name="Rectangle 42"/>
              <p:cNvSpPr>
                <a:spLocks noChangeArrowheads="1"/>
              </p:cNvSpPr>
              <p:nvPr/>
            </p:nvSpPr>
            <p:spPr bwMode="auto">
              <a:xfrm>
                <a:off x="3484" y="3358"/>
                <a:ext cx="364" cy="394"/>
              </a:xfrm>
              <a:prstGeom prst="rect">
                <a:avLst/>
              </a:prstGeom>
              <a:solidFill>
                <a:srgbClr val="FFF2E4"/>
              </a:solidFill>
              <a:ln w="1905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200" b="0">
                    <a:cs typeface="ＭＳ Ｐゴシック" charset="0"/>
                  </a:rPr>
                  <a:t>First-</a:t>
                </a:r>
              </a:p>
              <a:p>
                <a:pPr algn="ctr"/>
                <a:r>
                  <a:rPr lang="en-US" sz="1200" b="0">
                    <a:cs typeface="ＭＳ Ｐゴシック" charset="0"/>
                  </a:rPr>
                  <a:t>level</a:t>
                </a:r>
              </a:p>
              <a:p>
                <a:pPr algn="ctr"/>
                <a:r>
                  <a:rPr lang="en-US" sz="1200" b="0">
                    <a:cs typeface="ＭＳ Ｐゴシック" charset="0"/>
                  </a:rPr>
                  <a:t>trigger</a:t>
                </a:r>
              </a:p>
            </p:txBody>
          </p:sp>
          <p:sp>
            <p:nvSpPr>
              <p:cNvPr id="283691" name="Line 43"/>
              <p:cNvSpPr>
                <a:spLocks noChangeShapeType="1"/>
              </p:cNvSpPr>
              <p:nvPr/>
            </p:nvSpPr>
            <p:spPr bwMode="auto">
              <a:xfrm flipH="1" flipV="1">
                <a:off x="3848" y="3406"/>
                <a:ext cx="312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92" name="Line 44"/>
              <p:cNvSpPr>
                <a:spLocks noChangeShapeType="1"/>
              </p:cNvSpPr>
              <p:nvPr/>
            </p:nvSpPr>
            <p:spPr bwMode="auto">
              <a:xfrm>
                <a:off x="3848" y="3454"/>
                <a:ext cx="312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93" name="Line 45"/>
              <p:cNvSpPr>
                <a:spLocks noChangeShapeType="1"/>
              </p:cNvSpPr>
              <p:nvPr/>
            </p:nvSpPr>
            <p:spPr bwMode="auto">
              <a:xfrm rot="5400000" flipH="1">
                <a:off x="3744" y="2894"/>
                <a:ext cx="0" cy="832"/>
              </a:xfrm>
              <a:prstGeom prst="line">
                <a:avLst/>
              </a:prstGeom>
              <a:noFill/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94" name="Line 46"/>
              <p:cNvSpPr>
                <a:spLocks noChangeShapeType="1"/>
              </p:cNvSpPr>
              <p:nvPr/>
            </p:nvSpPr>
            <p:spPr bwMode="auto">
              <a:xfrm rot="-5400000" flipH="1" flipV="1">
                <a:off x="3742" y="2849"/>
                <a:ext cx="6" cy="831"/>
              </a:xfrm>
              <a:prstGeom prst="line">
                <a:avLst/>
              </a:prstGeom>
              <a:noFill/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95" name="Line 47"/>
              <p:cNvSpPr>
                <a:spLocks noChangeShapeType="1"/>
              </p:cNvSpPr>
              <p:nvPr/>
            </p:nvSpPr>
            <p:spPr bwMode="auto">
              <a:xfrm rot="-5400000" flipH="1" flipV="1">
                <a:off x="3742" y="2801"/>
                <a:ext cx="6" cy="831"/>
              </a:xfrm>
              <a:prstGeom prst="line">
                <a:avLst/>
              </a:prstGeom>
              <a:noFill/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96" name="Line 48"/>
              <p:cNvSpPr>
                <a:spLocks noChangeShapeType="1"/>
              </p:cNvSpPr>
              <p:nvPr/>
            </p:nvSpPr>
            <p:spPr bwMode="auto">
              <a:xfrm rot="-5400000" flipH="1" flipV="1">
                <a:off x="3741" y="2753"/>
                <a:ext cx="6" cy="832"/>
              </a:xfrm>
              <a:prstGeom prst="line">
                <a:avLst/>
              </a:prstGeom>
              <a:noFill/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97" name="Line 49"/>
              <p:cNvSpPr>
                <a:spLocks noChangeShapeType="1"/>
              </p:cNvSpPr>
              <p:nvPr/>
            </p:nvSpPr>
            <p:spPr bwMode="auto">
              <a:xfrm rot="-5400000" flipH="1" flipV="1">
                <a:off x="3741" y="2706"/>
                <a:ext cx="7" cy="831"/>
              </a:xfrm>
              <a:prstGeom prst="line">
                <a:avLst/>
              </a:prstGeom>
              <a:noFill/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98" name="Text Box 50"/>
              <p:cNvSpPr txBox="1">
                <a:spLocks noChangeArrowheads="1"/>
              </p:cNvSpPr>
              <p:nvPr/>
            </p:nvSpPr>
            <p:spPr bwMode="auto">
              <a:xfrm>
                <a:off x="3250" y="2846"/>
                <a:ext cx="65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b="0">
                    <a:cs typeface="ＭＳ Ｐゴシック" charset="0"/>
                  </a:rPr>
                  <a:t>Dedicated links</a:t>
                </a:r>
              </a:p>
            </p:txBody>
          </p:sp>
          <p:sp>
            <p:nvSpPr>
              <p:cNvPr id="283699" name="Line 51"/>
              <p:cNvSpPr>
                <a:spLocks noChangeShapeType="1"/>
              </p:cNvSpPr>
              <p:nvPr/>
            </p:nvSpPr>
            <p:spPr bwMode="auto">
              <a:xfrm rot="-5400000" flipH="1" flipV="1">
                <a:off x="3740" y="2658"/>
                <a:ext cx="7" cy="832"/>
              </a:xfrm>
              <a:prstGeom prst="line">
                <a:avLst/>
              </a:prstGeom>
              <a:noFill/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00" name="Line 52"/>
              <p:cNvSpPr>
                <a:spLocks noChangeShapeType="1"/>
              </p:cNvSpPr>
              <p:nvPr/>
            </p:nvSpPr>
            <p:spPr bwMode="auto">
              <a:xfrm rot="-5400000" flipH="1" flipV="1">
                <a:off x="3740" y="2609"/>
                <a:ext cx="7" cy="833"/>
              </a:xfrm>
              <a:prstGeom prst="line">
                <a:avLst/>
              </a:prstGeom>
              <a:noFill/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01" name="Line 53"/>
              <p:cNvSpPr>
                <a:spLocks noChangeShapeType="1"/>
              </p:cNvSpPr>
              <p:nvPr/>
            </p:nvSpPr>
            <p:spPr bwMode="auto">
              <a:xfrm rot="5400000" flipH="1">
                <a:off x="3406" y="3328"/>
                <a:ext cx="0" cy="156"/>
              </a:xfrm>
              <a:prstGeom prst="line">
                <a:avLst/>
              </a:prstGeom>
              <a:noFill/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02" name="Line 54"/>
              <p:cNvSpPr>
                <a:spLocks noChangeShapeType="1"/>
              </p:cNvSpPr>
              <p:nvPr/>
            </p:nvSpPr>
            <p:spPr bwMode="auto">
              <a:xfrm flipH="1" flipV="1">
                <a:off x="3900" y="3454"/>
                <a:ext cx="52" cy="96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03" name="Line 55"/>
              <p:cNvSpPr>
                <a:spLocks noChangeShapeType="1"/>
              </p:cNvSpPr>
              <p:nvPr/>
            </p:nvSpPr>
            <p:spPr bwMode="auto">
              <a:xfrm flipH="1" flipV="1">
                <a:off x="3952" y="3550"/>
                <a:ext cx="0" cy="25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04" name="Line 56"/>
              <p:cNvSpPr>
                <a:spLocks noChangeShapeType="1"/>
              </p:cNvSpPr>
              <p:nvPr/>
            </p:nvSpPr>
            <p:spPr bwMode="auto">
              <a:xfrm flipH="1" flipV="1">
                <a:off x="3328" y="3454"/>
                <a:ext cx="104" cy="346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05" name="Line 57"/>
              <p:cNvSpPr>
                <a:spLocks noChangeShapeType="1"/>
              </p:cNvSpPr>
              <p:nvPr/>
            </p:nvSpPr>
            <p:spPr bwMode="auto">
              <a:xfrm flipH="1">
                <a:off x="2964" y="2802"/>
                <a:ext cx="988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06" name="Text Box 58"/>
              <p:cNvSpPr txBox="1">
                <a:spLocks noChangeArrowheads="1"/>
              </p:cNvSpPr>
              <p:nvPr/>
            </p:nvSpPr>
            <p:spPr bwMode="auto">
              <a:xfrm>
                <a:off x="2964" y="2814"/>
                <a:ext cx="32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b="0">
                    <a:cs typeface="ＭＳ Ｐゴシック" charset="0"/>
                  </a:rPr>
                  <a:t>VME</a:t>
                </a:r>
              </a:p>
            </p:txBody>
          </p:sp>
          <p:sp>
            <p:nvSpPr>
              <p:cNvPr id="283707" name="Text Box 59"/>
              <p:cNvSpPr txBox="1">
                <a:spLocks noChangeArrowheads="1"/>
              </p:cNvSpPr>
              <p:nvPr/>
            </p:nvSpPr>
            <p:spPr bwMode="auto">
              <a:xfrm>
                <a:off x="2912" y="2552"/>
                <a:ext cx="97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b="0" i="1">
                    <a:cs typeface="ＭＳ Ｐゴシック" charset="0"/>
                  </a:rPr>
                  <a:t>Data of events accepted</a:t>
                </a:r>
              </a:p>
              <a:p>
                <a:r>
                  <a:rPr lang="en-US" sz="1000" b="0" i="1">
                    <a:cs typeface="ＭＳ Ｐゴシック" charset="0"/>
                  </a:rPr>
                  <a:t>by first-level trigger</a:t>
                </a:r>
                <a:endParaRPr lang="en-US" sz="1000" b="0">
                  <a:cs typeface="ＭＳ Ｐゴシック" charset="0"/>
                </a:endParaRPr>
              </a:p>
            </p:txBody>
          </p:sp>
          <p:sp>
            <p:nvSpPr>
              <p:cNvPr id="283708" name="Line 60"/>
              <p:cNvSpPr>
                <a:spLocks noChangeShapeType="1"/>
              </p:cNvSpPr>
              <p:nvPr/>
            </p:nvSpPr>
            <p:spPr bwMode="auto">
              <a:xfrm flipV="1">
                <a:off x="4004" y="2552"/>
                <a:ext cx="0" cy="1248"/>
              </a:xfrm>
              <a:prstGeom prst="line">
                <a:avLst/>
              </a:prstGeom>
              <a:noFill/>
              <a:ln w="12700">
                <a:solidFill>
                  <a:srgbClr val="80004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83709" name="Group 61"/>
          <p:cNvGrpSpPr>
            <a:grpSpLocks/>
          </p:cNvGrpSpPr>
          <p:nvPr/>
        </p:nvGrpSpPr>
        <p:grpSpPr bwMode="auto">
          <a:xfrm>
            <a:off x="1752600" y="4051300"/>
            <a:ext cx="4214813" cy="2622550"/>
            <a:chOff x="1196" y="2552"/>
            <a:chExt cx="2876" cy="1652"/>
          </a:xfrm>
        </p:grpSpPr>
        <p:sp>
          <p:nvSpPr>
            <p:cNvPr id="283710" name="AutoShape 62"/>
            <p:cNvSpPr>
              <a:spLocks noChangeArrowheads="1"/>
            </p:cNvSpPr>
            <p:nvPr/>
          </p:nvSpPr>
          <p:spPr bwMode="auto">
            <a:xfrm>
              <a:off x="1270" y="3896"/>
              <a:ext cx="468" cy="240"/>
            </a:xfrm>
            <a:prstGeom prst="leftArrow">
              <a:avLst>
                <a:gd name="adj1" fmla="val 50000"/>
                <a:gd name="adj2" fmla="val 4875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1" lang="en-US" sz="1600" b="0">
                <a:solidFill>
                  <a:schemeClr val="accent2"/>
                </a:solidFill>
                <a:latin typeface="Times New Roman" charset="0"/>
              </a:endParaRPr>
            </a:p>
          </p:txBody>
        </p:sp>
        <p:grpSp>
          <p:nvGrpSpPr>
            <p:cNvPr id="283711" name="Group 63"/>
            <p:cNvGrpSpPr>
              <a:grpSpLocks/>
            </p:cNvGrpSpPr>
            <p:nvPr/>
          </p:nvGrpSpPr>
          <p:grpSpPr bwMode="auto">
            <a:xfrm>
              <a:off x="1196" y="2552"/>
              <a:ext cx="2876" cy="1652"/>
              <a:chOff x="1196" y="2552"/>
              <a:chExt cx="2876" cy="1652"/>
            </a:xfrm>
          </p:grpSpPr>
          <p:sp>
            <p:nvSpPr>
              <p:cNvPr id="283712" name="Rectangle 64"/>
              <p:cNvSpPr>
                <a:spLocks noChangeArrowheads="1"/>
              </p:cNvSpPr>
              <p:nvPr/>
            </p:nvSpPr>
            <p:spPr bwMode="auto">
              <a:xfrm>
                <a:off x="2028" y="2984"/>
                <a:ext cx="624" cy="528"/>
              </a:xfrm>
              <a:prstGeom prst="rect">
                <a:avLst/>
              </a:prstGeom>
              <a:solidFill>
                <a:srgbClr val="FFF2E4"/>
              </a:solidFill>
              <a:ln w="1905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200" b="0">
                    <a:cs typeface="ＭＳ Ｐゴシック" charset="0"/>
                  </a:rPr>
                  <a:t>Read-Out</a:t>
                </a:r>
              </a:p>
              <a:p>
                <a:pPr algn="ctr"/>
                <a:r>
                  <a:rPr lang="en-US" sz="1200" b="0">
                    <a:cs typeface="ＭＳ Ｐゴシック" charset="0"/>
                  </a:rPr>
                  <a:t>Subsystems</a:t>
                </a:r>
              </a:p>
              <a:p>
                <a:pPr algn="ctr"/>
                <a:r>
                  <a:rPr lang="en-US" sz="1000" b="0">
                    <a:cs typeface="ＭＳ Ｐゴシック" charset="0"/>
                  </a:rPr>
                  <a:t>(</a:t>
                </a:r>
                <a:r>
                  <a:rPr lang="en-US" sz="1200">
                    <a:solidFill>
                      <a:srgbClr val="FF0000"/>
                    </a:solidFill>
                    <a:cs typeface="ＭＳ Ｐゴシック" charset="0"/>
                  </a:rPr>
                  <a:t>ROS</a:t>
                </a:r>
                <a:r>
                  <a:rPr lang="en-US" sz="1200" b="0">
                    <a:cs typeface="ＭＳ Ｐゴシック" charset="0"/>
                  </a:rPr>
                  <a:t>s</a:t>
                </a:r>
                <a:r>
                  <a:rPr lang="en-US" sz="1000" b="0">
                    <a:cs typeface="ＭＳ Ｐゴシック" charset="0"/>
                  </a:rPr>
                  <a:t>)</a:t>
                </a:r>
                <a:endParaRPr lang="en-US" sz="1200" b="0">
                  <a:cs typeface="ＭＳ Ｐゴシック" charset="0"/>
                </a:endParaRPr>
              </a:p>
            </p:txBody>
          </p:sp>
          <p:sp>
            <p:nvSpPr>
              <p:cNvPr id="283713" name="Line 65"/>
              <p:cNvSpPr>
                <a:spLocks noChangeShapeType="1"/>
              </p:cNvSpPr>
              <p:nvPr/>
            </p:nvSpPr>
            <p:spPr bwMode="auto">
              <a:xfrm rot="16200000" flipV="1">
                <a:off x="2807" y="3275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14" name="Line 66"/>
              <p:cNvSpPr>
                <a:spLocks noChangeShapeType="1"/>
              </p:cNvSpPr>
              <p:nvPr/>
            </p:nvSpPr>
            <p:spPr bwMode="auto">
              <a:xfrm rot="16200000" flipV="1">
                <a:off x="2807" y="3227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15" name="Line 67"/>
              <p:cNvSpPr>
                <a:spLocks noChangeShapeType="1"/>
              </p:cNvSpPr>
              <p:nvPr/>
            </p:nvSpPr>
            <p:spPr bwMode="auto">
              <a:xfrm rot="16200000" flipV="1">
                <a:off x="2807" y="3179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16" name="Line 68"/>
              <p:cNvSpPr>
                <a:spLocks noChangeShapeType="1"/>
              </p:cNvSpPr>
              <p:nvPr/>
            </p:nvSpPr>
            <p:spPr bwMode="auto">
              <a:xfrm rot="16200000" flipV="1">
                <a:off x="2807" y="3131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17" name="Line 69"/>
              <p:cNvSpPr>
                <a:spLocks noChangeShapeType="1"/>
              </p:cNvSpPr>
              <p:nvPr/>
            </p:nvSpPr>
            <p:spPr bwMode="auto">
              <a:xfrm rot="16200000" flipV="1">
                <a:off x="2808" y="3084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18" name="Line 70"/>
              <p:cNvSpPr>
                <a:spLocks noChangeShapeType="1"/>
              </p:cNvSpPr>
              <p:nvPr/>
            </p:nvSpPr>
            <p:spPr bwMode="auto">
              <a:xfrm rot="16200000" flipV="1">
                <a:off x="2807" y="3035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19" name="Line 71"/>
              <p:cNvSpPr>
                <a:spLocks noChangeShapeType="1"/>
              </p:cNvSpPr>
              <p:nvPr/>
            </p:nvSpPr>
            <p:spPr bwMode="auto">
              <a:xfrm rot="16200000" flipV="1">
                <a:off x="2807" y="2987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20" name="Line 72"/>
              <p:cNvSpPr>
                <a:spLocks noChangeShapeType="1"/>
              </p:cNvSpPr>
              <p:nvPr/>
            </p:nvSpPr>
            <p:spPr bwMode="auto">
              <a:xfrm rot="16200000" flipV="1">
                <a:off x="2807" y="2939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21" name="Line 73"/>
              <p:cNvSpPr>
                <a:spLocks noChangeShapeType="1"/>
              </p:cNvSpPr>
              <p:nvPr/>
            </p:nvSpPr>
            <p:spPr bwMode="auto">
              <a:xfrm rot="16200000" flipV="1">
                <a:off x="2807" y="2891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22" name="Text Box 74"/>
              <p:cNvSpPr txBox="1">
                <a:spLocks noChangeArrowheads="1"/>
              </p:cNvSpPr>
              <p:nvPr/>
            </p:nvSpPr>
            <p:spPr bwMode="auto">
              <a:xfrm>
                <a:off x="1463" y="2552"/>
                <a:ext cx="52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800040"/>
                    </a:solidFill>
                    <a:cs typeface="ＭＳ Ｐゴシック" charset="0"/>
                  </a:rPr>
                  <a:t>USA15</a:t>
                </a:r>
              </a:p>
            </p:txBody>
          </p:sp>
          <p:sp>
            <p:nvSpPr>
              <p:cNvPr id="283723" name="Text Box 75"/>
              <p:cNvSpPr txBox="1">
                <a:spLocks noChangeArrowheads="1"/>
              </p:cNvSpPr>
              <p:nvPr/>
            </p:nvSpPr>
            <p:spPr bwMode="auto">
              <a:xfrm>
                <a:off x="2648" y="2623"/>
                <a:ext cx="333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b="0">
                    <a:cs typeface="ＭＳ Ｐゴシック" charset="0"/>
                  </a:rPr>
                  <a:t>1600</a:t>
                </a:r>
              </a:p>
              <a:p>
                <a:r>
                  <a:rPr lang="en-US" sz="1000" b="0">
                    <a:cs typeface="ＭＳ Ｐゴシック" charset="0"/>
                  </a:rPr>
                  <a:t>Read-</a:t>
                </a:r>
              </a:p>
              <a:p>
                <a:r>
                  <a:rPr lang="en-US" sz="1000" b="0">
                    <a:cs typeface="ＭＳ Ｐゴシック" charset="0"/>
                  </a:rPr>
                  <a:t>Out</a:t>
                </a:r>
              </a:p>
              <a:p>
                <a:r>
                  <a:rPr lang="en-US" sz="1000" b="0">
                    <a:cs typeface="ＭＳ Ｐゴシック" charset="0"/>
                  </a:rPr>
                  <a:t>Links</a:t>
                </a:r>
              </a:p>
            </p:txBody>
          </p:sp>
          <p:sp>
            <p:nvSpPr>
              <p:cNvPr id="283724" name="Rectangle 76"/>
              <p:cNvSpPr>
                <a:spLocks noChangeArrowheads="1"/>
              </p:cNvSpPr>
              <p:nvPr/>
            </p:nvSpPr>
            <p:spPr bwMode="auto">
              <a:xfrm>
                <a:off x="1196" y="3358"/>
                <a:ext cx="364" cy="288"/>
              </a:xfrm>
              <a:prstGeom prst="rect">
                <a:avLst/>
              </a:prstGeom>
              <a:solidFill>
                <a:srgbClr val="FFF2E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000" b="0">
                    <a:cs typeface="ＭＳ Ｐゴシック" charset="0"/>
                  </a:rPr>
                  <a:t>RoI</a:t>
                </a:r>
              </a:p>
              <a:p>
                <a:pPr algn="ctr"/>
                <a:r>
                  <a:rPr lang="en-US" sz="1000" b="0">
                    <a:cs typeface="ＭＳ Ｐゴシック" charset="0"/>
                  </a:rPr>
                  <a:t>Builder</a:t>
                </a:r>
                <a:endParaRPr lang="en-US" sz="2400" b="0">
                  <a:cs typeface="ＭＳ Ｐゴシック" charset="0"/>
                </a:endParaRPr>
              </a:p>
            </p:txBody>
          </p:sp>
          <p:sp>
            <p:nvSpPr>
              <p:cNvPr id="283725" name="Line 77"/>
              <p:cNvSpPr>
                <a:spLocks noChangeShapeType="1"/>
              </p:cNvSpPr>
              <p:nvPr/>
            </p:nvSpPr>
            <p:spPr bwMode="auto">
              <a:xfrm flipH="1">
                <a:off x="1560" y="3550"/>
                <a:ext cx="1924" cy="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26" name="Line 78"/>
              <p:cNvSpPr>
                <a:spLocks noChangeShapeType="1"/>
              </p:cNvSpPr>
              <p:nvPr/>
            </p:nvSpPr>
            <p:spPr bwMode="auto">
              <a:xfrm flipH="1">
                <a:off x="1560" y="3598"/>
                <a:ext cx="1924" cy="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27" name="Text Box 79"/>
              <p:cNvSpPr txBox="1">
                <a:spLocks noChangeArrowheads="1"/>
              </p:cNvSpPr>
              <p:nvPr/>
            </p:nvSpPr>
            <p:spPr bwMode="auto">
              <a:xfrm>
                <a:off x="1850" y="2696"/>
                <a:ext cx="33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b="0">
                    <a:cs typeface="ＭＳ Ｐゴシック" charset="0"/>
                  </a:rPr>
                  <a:t>~150</a:t>
                </a:r>
              </a:p>
              <a:p>
                <a:r>
                  <a:rPr lang="en-US" sz="1200" b="0">
                    <a:cs typeface="ＭＳ Ｐゴシック" charset="0"/>
                  </a:rPr>
                  <a:t>PCs</a:t>
                </a:r>
              </a:p>
            </p:txBody>
          </p:sp>
          <p:sp>
            <p:nvSpPr>
              <p:cNvPr id="283728" name="Text Box 80"/>
              <p:cNvSpPr txBox="1">
                <a:spLocks noChangeArrowheads="1"/>
              </p:cNvSpPr>
              <p:nvPr/>
            </p:nvSpPr>
            <p:spPr bwMode="auto">
              <a:xfrm>
                <a:off x="1763" y="3800"/>
                <a:ext cx="2309" cy="4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0">
                    <a:cs typeface="ＭＳ Ｐゴシック" charset="0"/>
                  </a:rPr>
                  <a:t>Event data </a:t>
                </a:r>
                <a:r>
                  <a:rPr lang="en-US">
                    <a:cs typeface="ＭＳ Ｐゴシック" charset="0"/>
                  </a:rPr>
                  <a:t>pushed</a:t>
                </a:r>
                <a:r>
                  <a:rPr lang="en-US" b="0">
                    <a:cs typeface="ＭＳ Ｐゴシック" charset="0"/>
                  </a:rPr>
                  <a:t> @ ≤ 100 kHz, </a:t>
                </a:r>
              </a:p>
              <a:p>
                <a:r>
                  <a:rPr lang="en-US" b="0">
                    <a:cs typeface="ＭＳ Ｐゴシック" charset="0"/>
                  </a:rPr>
                  <a:t>1600 fragments of ~ 1 kByte each</a:t>
                </a:r>
              </a:p>
            </p:txBody>
          </p:sp>
        </p:grpSp>
      </p:grpSp>
      <p:grpSp>
        <p:nvGrpSpPr>
          <p:cNvPr id="283729" name="Group 81"/>
          <p:cNvGrpSpPr>
            <a:grpSpLocks/>
          </p:cNvGrpSpPr>
          <p:nvPr/>
        </p:nvGrpSpPr>
        <p:grpSpPr bwMode="auto">
          <a:xfrm>
            <a:off x="1600200" y="2228850"/>
            <a:ext cx="4191000" cy="3825875"/>
            <a:chOff x="1092" y="1404"/>
            <a:chExt cx="2860" cy="2410"/>
          </a:xfrm>
        </p:grpSpPr>
        <p:sp>
          <p:nvSpPr>
            <p:cNvPr id="283730" name="Text Box 82"/>
            <p:cNvSpPr txBox="1">
              <a:spLocks noChangeArrowheads="1"/>
            </p:cNvSpPr>
            <p:nvPr/>
          </p:nvSpPr>
          <p:spPr bwMode="auto">
            <a:xfrm>
              <a:off x="1612" y="3656"/>
              <a:ext cx="114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 b="0">
                  <a:cs typeface="ＭＳ Ｐゴシック" charset="0"/>
                </a:rPr>
                <a:t>Timing Trigger Control (TTC)</a:t>
              </a:r>
            </a:p>
          </p:txBody>
        </p:sp>
        <p:grpSp>
          <p:nvGrpSpPr>
            <p:cNvPr id="283731" name="Group 83"/>
            <p:cNvGrpSpPr>
              <a:grpSpLocks/>
            </p:cNvGrpSpPr>
            <p:nvPr/>
          </p:nvGrpSpPr>
          <p:grpSpPr bwMode="auto">
            <a:xfrm>
              <a:off x="1092" y="1404"/>
              <a:ext cx="2860" cy="2410"/>
              <a:chOff x="1092" y="1404"/>
              <a:chExt cx="2860" cy="2410"/>
            </a:xfrm>
          </p:grpSpPr>
          <p:sp>
            <p:nvSpPr>
              <p:cNvPr id="283732" name="Line 84"/>
              <p:cNvSpPr>
                <a:spLocks noChangeShapeType="1"/>
              </p:cNvSpPr>
              <p:nvPr/>
            </p:nvSpPr>
            <p:spPr bwMode="auto">
              <a:xfrm flipV="1">
                <a:off x="1092" y="1491"/>
                <a:ext cx="0" cy="2323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33" name="Line 85"/>
              <p:cNvSpPr>
                <a:spLocks noChangeShapeType="1"/>
              </p:cNvSpPr>
              <p:nvPr/>
            </p:nvSpPr>
            <p:spPr bwMode="auto">
              <a:xfrm flipV="1">
                <a:off x="1092" y="3454"/>
                <a:ext cx="104" cy="96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34" name="Line 86"/>
              <p:cNvSpPr>
                <a:spLocks noChangeShapeType="1"/>
              </p:cNvSpPr>
              <p:nvPr/>
            </p:nvSpPr>
            <p:spPr bwMode="auto">
              <a:xfrm flipV="1">
                <a:off x="1092" y="3800"/>
                <a:ext cx="2860" cy="1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35" name="Line 87"/>
              <p:cNvSpPr>
                <a:spLocks noChangeShapeType="1"/>
              </p:cNvSpPr>
              <p:nvPr/>
            </p:nvSpPr>
            <p:spPr bwMode="auto">
              <a:xfrm flipV="1">
                <a:off x="1092" y="1404"/>
                <a:ext cx="104" cy="96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83736" name="Group 88"/>
          <p:cNvGrpSpPr>
            <a:grpSpLocks/>
          </p:cNvGrpSpPr>
          <p:nvPr/>
        </p:nvGrpSpPr>
        <p:grpSpPr bwMode="auto">
          <a:xfrm>
            <a:off x="1447800" y="1771650"/>
            <a:ext cx="1524000" cy="457200"/>
            <a:chOff x="988" y="1116"/>
            <a:chExt cx="1040" cy="288"/>
          </a:xfrm>
        </p:grpSpPr>
        <p:sp>
          <p:nvSpPr>
            <p:cNvPr id="283737" name="Rectangle 89"/>
            <p:cNvSpPr>
              <a:spLocks noChangeArrowheads="1"/>
            </p:cNvSpPr>
            <p:nvPr/>
          </p:nvSpPr>
          <p:spPr bwMode="auto">
            <a:xfrm>
              <a:off x="988" y="1116"/>
              <a:ext cx="364" cy="288"/>
            </a:xfrm>
            <a:prstGeom prst="rect">
              <a:avLst/>
            </a:prstGeom>
            <a:solidFill>
              <a:srgbClr val="FFF2E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900" b="0">
                  <a:cs typeface="ＭＳ Ｐゴシック" charset="0"/>
                </a:rPr>
                <a:t>DataFlow</a:t>
              </a:r>
            </a:p>
            <a:p>
              <a:pPr algn="ctr"/>
              <a:r>
                <a:rPr lang="en-US" sz="900" b="0">
                  <a:cs typeface="ＭＳ Ｐゴシック" charset="0"/>
                </a:rPr>
                <a:t>Manager</a:t>
              </a:r>
              <a:endParaRPr lang="en-US" sz="2400" b="0">
                <a:cs typeface="ＭＳ Ｐゴシック" charset="0"/>
              </a:endParaRPr>
            </a:p>
          </p:txBody>
        </p:sp>
        <p:sp>
          <p:nvSpPr>
            <p:cNvPr id="283738" name="Line 90"/>
            <p:cNvSpPr>
              <a:spLocks noChangeShapeType="1"/>
            </p:cNvSpPr>
            <p:nvPr/>
          </p:nvSpPr>
          <p:spPr bwMode="auto">
            <a:xfrm>
              <a:off x="1352" y="1371"/>
              <a:ext cx="676" cy="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3739" name="Group 91"/>
          <p:cNvGrpSpPr>
            <a:grpSpLocks/>
          </p:cNvGrpSpPr>
          <p:nvPr/>
        </p:nvGrpSpPr>
        <p:grpSpPr bwMode="auto">
          <a:xfrm>
            <a:off x="2209800" y="704850"/>
            <a:ext cx="762000" cy="1371600"/>
            <a:chOff x="1508" y="444"/>
            <a:chExt cx="520" cy="864"/>
          </a:xfrm>
        </p:grpSpPr>
        <p:sp>
          <p:nvSpPr>
            <p:cNvPr id="283740" name="Rectangle 92"/>
            <p:cNvSpPr>
              <a:spLocks noChangeArrowheads="1"/>
            </p:cNvSpPr>
            <p:nvPr/>
          </p:nvSpPr>
          <p:spPr bwMode="auto">
            <a:xfrm>
              <a:off x="1560" y="588"/>
              <a:ext cx="364" cy="432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000" b="0">
                  <a:cs typeface="ＭＳ Ｐゴシック" charset="0"/>
                </a:rPr>
                <a:t>Event</a:t>
              </a:r>
            </a:p>
            <a:p>
              <a:pPr algn="ctr"/>
              <a:r>
                <a:rPr lang="en-US" sz="1000" b="0">
                  <a:cs typeface="ＭＳ Ｐゴシック" charset="0"/>
                </a:rPr>
                <a:t>Filter</a:t>
              </a:r>
            </a:p>
            <a:p>
              <a:pPr algn="ctr"/>
              <a:r>
                <a:rPr lang="en-US" sz="1000" b="0">
                  <a:cs typeface="ＭＳ Ｐゴシック" charset="0"/>
                </a:rPr>
                <a:t>(EF)</a:t>
              </a:r>
            </a:p>
          </p:txBody>
        </p:sp>
        <p:sp>
          <p:nvSpPr>
            <p:cNvPr id="283741" name="Line 93"/>
            <p:cNvSpPr>
              <a:spLocks noChangeShapeType="1"/>
            </p:cNvSpPr>
            <p:nvPr/>
          </p:nvSpPr>
          <p:spPr bwMode="auto">
            <a:xfrm flipV="1">
              <a:off x="1924" y="1020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42" name="Line 94"/>
            <p:cNvSpPr>
              <a:spLocks noChangeShapeType="1"/>
            </p:cNvSpPr>
            <p:nvPr/>
          </p:nvSpPr>
          <p:spPr bwMode="auto">
            <a:xfrm flipV="1">
              <a:off x="1924" y="972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43" name="Line 95"/>
            <p:cNvSpPr>
              <a:spLocks noChangeShapeType="1"/>
            </p:cNvSpPr>
            <p:nvPr/>
          </p:nvSpPr>
          <p:spPr bwMode="auto">
            <a:xfrm flipV="1">
              <a:off x="1612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44" name="Text Box 96"/>
            <p:cNvSpPr txBox="1">
              <a:spLocks noChangeArrowheads="1"/>
            </p:cNvSpPr>
            <p:nvPr/>
          </p:nvSpPr>
          <p:spPr bwMode="auto">
            <a:xfrm>
              <a:off x="1508" y="444"/>
              <a:ext cx="3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0">
                  <a:cs typeface="ＭＳ Ｐゴシック" charset="0"/>
                </a:rPr>
                <a:t>~1600</a:t>
              </a:r>
            </a:p>
          </p:txBody>
        </p:sp>
        <p:sp>
          <p:nvSpPr>
            <p:cNvPr id="283745" name="Rectangle 97"/>
            <p:cNvSpPr>
              <a:spLocks noChangeArrowheads="1"/>
            </p:cNvSpPr>
            <p:nvPr/>
          </p:nvSpPr>
          <p:spPr bwMode="auto">
            <a:xfrm>
              <a:off x="1560" y="1116"/>
              <a:ext cx="364" cy="192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900" b="0">
                  <a:cs typeface="ＭＳ Ｐゴシック" charset="0"/>
                </a:rPr>
                <a:t>Network </a:t>
              </a:r>
            </a:p>
            <a:p>
              <a:pPr algn="ctr"/>
              <a:r>
                <a:rPr lang="en-US" sz="900" b="0">
                  <a:cs typeface="ＭＳ Ｐゴシック" charset="0"/>
                </a:rPr>
                <a:t>switches</a:t>
              </a:r>
              <a:endParaRPr lang="en-US" sz="1200" b="0">
                <a:cs typeface="ＭＳ Ｐゴシック" charset="0"/>
              </a:endParaRPr>
            </a:p>
          </p:txBody>
        </p:sp>
        <p:sp>
          <p:nvSpPr>
            <p:cNvPr id="283746" name="Line 98"/>
            <p:cNvSpPr>
              <a:spLocks noChangeShapeType="1"/>
            </p:cNvSpPr>
            <p:nvPr/>
          </p:nvSpPr>
          <p:spPr bwMode="auto">
            <a:xfrm flipV="1">
              <a:off x="1664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47" name="Line 99"/>
            <p:cNvSpPr>
              <a:spLocks noChangeShapeType="1"/>
            </p:cNvSpPr>
            <p:nvPr/>
          </p:nvSpPr>
          <p:spPr bwMode="auto">
            <a:xfrm flipV="1">
              <a:off x="1716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48" name="Line 100"/>
            <p:cNvSpPr>
              <a:spLocks noChangeShapeType="1"/>
            </p:cNvSpPr>
            <p:nvPr/>
          </p:nvSpPr>
          <p:spPr bwMode="auto">
            <a:xfrm flipV="1">
              <a:off x="1768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49" name="Line 101"/>
            <p:cNvSpPr>
              <a:spLocks noChangeShapeType="1"/>
            </p:cNvSpPr>
            <p:nvPr/>
          </p:nvSpPr>
          <p:spPr bwMode="auto">
            <a:xfrm flipV="1">
              <a:off x="1820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50" name="Line 102"/>
            <p:cNvSpPr>
              <a:spLocks noChangeShapeType="1"/>
            </p:cNvSpPr>
            <p:nvPr/>
          </p:nvSpPr>
          <p:spPr bwMode="auto">
            <a:xfrm flipV="1">
              <a:off x="1872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51" name="Line 103"/>
            <p:cNvSpPr>
              <a:spLocks noChangeShapeType="1"/>
            </p:cNvSpPr>
            <p:nvPr/>
          </p:nvSpPr>
          <p:spPr bwMode="auto">
            <a:xfrm flipV="1">
              <a:off x="1924" y="924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3752" name="Text Box 104"/>
          <p:cNvSpPr txBox="1">
            <a:spLocks noChangeArrowheads="1"/>
          </p:cNvSpPr>
          <p:nvPr/>
        </p:nvSpPr>
        <p:spPr bwMode="auto">
          <a:xfrm>
            <a:off x="127000" y="3295650"/>
            <a:ext cx="1362075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0">
                <a:cs typeface="ＭＳ Ｐゴシック" charset="0"/>
              </a:rPr>
              <a:t>Event data </a:t>
            </a:r>
          </a:p>
          <a:p>
            <a:r>
              <a:rPr lang="en-US" sz="1600">
                <a:cs typeface="ＭＳ Ｐゴシック" charset="0"/>
              </a:rPr>
              <a:t>pulled</a:t>
            </a:r>
            <a:r>
              <a:rPr lang="en-US" sz="1600" b="0">
                <a:cs typeface="ＭＳ Ｐゴシック" charset="0"/>
              </a:rPr>
              <a:t>:</a:t>
            </a:r>
          </a:p>
          <a:p>
            <a:r>
              <a:rPr lang="en-US" sz="1600" b="0">
                <a:cs typeface="ＭＳ Ｐゴシック" charset="0"/>
              </a:rPr>
              <a:t>partial events </a:t>
            </a:r>
          </a:p>
          <a:p>
            <a:r>
              <a:rPr lang="en-US" sz="1600" b="0">
                <a:cs typeface="ＭＳ Ｐゴシック" charset="0"/>
              </a:rPr>
              <a:t>@ ≤ 100 kHz, </a:t>
            </a:r>
          </a:p>
          <a:p>
            <a:r>
              <a:rPr lang="en-US" sz="1600" b="0">
                <a:cs typeface="ＭＳ Ｐゴシック" charset="0"/>
              </a:rPr>
              <a:t>full events </a:t>
            </a:r>
          </a:p>
          <a:p>
            <a:r>
              <a:rPr lang="en-US" sz="1600" b="0">
                <a:cs typeface="ＭＳ Ｐゴシック" charset="0"/>
              </a:rPr>
              <a:t>@ ~ 3 kHz</a:t>
            </a:r>
          </a:p>
          <a:p>
            <a:endParaRPr lang="en-US" sz="1600" b="0">
              <a:cs typeface="ＭＳ Ｐゴシック" charset="0"/>
            </a:endParaRPr>
          </a:p>
        </p:txBody>
      </p:sp>
      <p:sp>
        <p:nvSpPr>
          <p:cNvPr id="283753" name="AutoShape 105"/>
          <p:cNvSpPr>
            <a:spLocks noChangeArrowheads="1"/>
          </p:cNvSpPr>
          <p:nvPr/>
        </p:nvSpPr>
        <p:spPr bwMode="auto">
          <a:xfrm rot="5400000">
            <a:off x="381000" y="2686050"/>
            <a:ext cx="685800" cy="381000"/>
          </a:xfrm>
          <a:prstGeom prst="leftArrow">
            <a:avLst>
              <a:gd name="adj1" fmla="val 50000"/>
              <a:gd name="adj2" fmla="val 4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3754" name="Group 106"/>
          <p:cNvGrpSpPr>
            <a:grpSpLocks/>
          </p:cNvGrpSpPr>
          <p:nvPr/>
        </p:nvGrpSpPr>
        <p:grpSpPr bwMode="auto">
          <a:xfrm>
            <a:off x="228600" y="400050"/>
            <a:ext cx="3733800" cy="1203325"/>
            <a:chOff x="156" y="252"/>
            <a:chExt cx="2548" cy="758"/>
          </a:xfrm>
        </p:grpSpPr>
        <p:sp>
          <p:nvSpPr>
            <p:cNvPr id="283755" name="Text Box 107"/>
            <p:cNvSpPr txBox="1">
              <a:spLocks noChangeArrowheads="1"/>
            </p:cNvSpPr>
            <p:nvPr/>
          </p:nvSpPr>
          <p:spPr bwMode="auto">
            <a:xfrm>
              <a:off x="936" y="252"/>
              <a:ext cx="44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800040"/>
                  </a:solidFill>
                  <a:cs typeface="ＭＳ Ｐゴシック" charset="0"/>
                </a:rPr>
                <a:t>SDX1</a:t>
              </a:r>
            </a:p>
          </p:txBody>
        </p:sp>
        <p:sp>
          <p:nvSpPr>
            <p:cNvPr id="283756" name="Text Box 108"/>
            <p:cNvSpPr txBox="1">
              <a:spLocks noChangeArrowheads="1"/>
            </p:cNvSpPr>
            <p:nvPr/>
          </p:nvSpPr>
          <p:spPr bwMode="auto">
            <a:xfrm>
              <a:off x="1456" y="297"/>
              <a:ext cx="10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200" b="0">
                  <a:cs typeface="ＭＳ Ｐゴシック" charset="0"/>
                </a:rPr>
                <a:t>dual-CPU nodes</a:t>
              </a:r>
            </a:p>
          </p:txBody>
        </p:sp>
        <p:sp>
          <p:nvSpPr>
            <p:cNvPr id="283757" name="Line 109"/>
            <p:cNvSpPr>
              <a:spLocks noChangeShapeType="1"/>
            </p:cNvSpPr>
            <p:nvPr/>
          </p:nvSpPr>
          <p:spPr bwMode="auto">
            <a:xfrm flipV="1">
              <a:off x="1196" y="464"/>
              <a:ext cx="14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58" name="Line 110"/>
            <p:cNvSpPr>
              <a:spLocks noChangeShapeType="1"/>
            </p:cNvSpPr>
            <p:nvPr/>
          </p:nvSpPr>
          <p:spPr bwMode="auto">
            <a:xfrm>
              <a:off x="2652" y="464"/>
              <a:ext cx="5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59" name="Line 111"/>
            <p:cNvSpPr>
              <a:spLocks noChangeShapeType="1"/>
            </p:cNvSpPr>
            <p:nvPr/>
          </p:nvSpPr>
          <p:spPr bwMode="auto">
            <a:xfrm flipH="1">
              <a:off x="1144" y="464"/>
              <a:ext cx="5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83760" name="Group 112"/>
            <p:cNvGrpSpPr>
              <a:grpSpLocks/>
            </p:cNvGrpSpPr>
            <p:nvPr/>
          </p:nvGrpSpPr>
          <p:grpSpPr bwMode="auto">
            <a:xfrm>
              <a:off x="156" y="316"/>
              <a:ext cx="952" cy="694"/>
              <a:chOff x="156" y="316"/>
              <a:chExt cx="952" cy="694"/>
            </a:xfrm>
          </p:grpSpPr>
          <p:sp>
            <p:nvSpPr>
              <p:cNvPr id="283761" name="Text Box 113"/>
              <p:cNvSpPr txBox="1">
                <a:spLocks noChangeArrowheads="1"/>
              </p:cNvSpPr>
              <p:nvPr/>
            </p:nvSpPr>
            <p:spPr bwMode="auto">
              <a:xfrm>
                <a:off x="162" y="316"/>
                <a:ext cx="624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1200">
                    <a:solidFill>
                      <a:srgbClr val="FF0000"/>
                    </a:solidFill>
                    <a:cs typeface="ＭＳ Ｐゴシック" charset="0"/>
                  </a:rPr>
                  <a:t>CERN </a:t>
                </a:r>
              </a:p>
              <a:p>
                <a:r>
                  <a:rPr lang="en-US" sz="1200">
                    <a:solidFill>
                      <a:srgbClr val="FF0000"/>
                    </a:solidFill>
                    <a:cs typeface="ＭＳ Ｐゴシック" charset="0"/>
                  </a:rPr>
                  <a:t>computer </a:t>
                </a:r>
              </a:p>
              <a:p>
                <a:r>
                  <a:rPr lang="en-US" sz="1200">
                    <a:solidFill>
                      <a:srgbClr val="FF0000"/>
                    </a:solidFill>
                    <a:cs typeface="ＭＳ Ｐゴシック" charset="0"/>
                  </a:rPr>
                  <a:t>centre</a:t>
                </a:r>
              </a:p>
            </p:txBody>
          </p:sp>
          <p:sp>
            <p:nvSpPr>
              <p:cNvPr id="283762" name="Text Box 114"/>
              <p:cNvSpPr txBox="1">
                <a:spLocks noChangeArrowheads="1"/>
              </p:cNvSpPr>
              <p:nvPr/>
            </p:nvSpPr>
            <p:spPr bwMode="auto">
              <a:xfrm>
                <a:off x="608" y="598"/>
                <a:ext cx="500" cy="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b="0">
                    <a:cs typeface="ＭＳ Ｐゴシック" charset="0"/>
                  </a:rPr>
                  <a:t>Event rate </a:t>
                </a:r>
              </a:p>
              <a:p>
                <a:r>
                  <a:rPr lang="en-US" sz="1000" b="0">
                    <a:cs typeface="ＭＳ Ｐゴシック" charset="0"/>
                  </a:rPr>
                  <a:t>~ 200 Hz</a:t>
                </a:r>
              </a:p>
            </p:txBody>
          </p:sp>
          <p:sp>
            <p:nvSpPr>
              <p:cNvPr id="283763" name="Line 115"/>
              <p:cNvSpPr>
                <a:spLocks noChangeShapeType="1"/>
              </p:cNvSpPr>
              <p:nvPr/>
            </p:nvSpPr>
            <p:spPr bwMode="auto">
              <a:xfrm flipH="1">
                <a:off x="624" y="853"/>
                <a:ext cx="468" cy="0"/>
              </a:xfrm>
              <a:prstGeom prst="line">
                <a:avLst/>
              </a:prstGeom>
              <a:noFill/>
              <a:ln w="28575">
                <a:solidFill>
                  <a:srgbClr val="333399"/>
                </a:solidFill>
                <a:round/>
                <a:headEnd type="triangl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64" name="Rectangle 116"/>
              <p:cNvSpPr>
                <a:spLocks noChangeArrowheads="1"/>
              </p:cNvSpPr>
              <p:nvPr/>
            </p:nvSpPr>
            <p:spPr bwMode="auto">
              <a:xfrm>
                <a:off x="156" y="722"/>
                <a:ext cx="468" cy="288"/>
              </a:xfrm>
              <a:prstGeom prst="rect">
                <a:avLst/>
              </a:prstGeom>
              <a:solidFill>
                <a:srgbClr val="FFF2E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200" b="0">
                    <a:cs typeface="ＭＳ Ｐゴシック" charset="0"/>
                  </a:rPr>
                  <a:t>Data </a:t>
                </a:r>
              </a:p>
              <a:p>
                <a:pPr algn="ctr"/>
                <a:r>
                  <a:rPr lang="en-US" sz="1200" b="0">
                    <a:cs typeface="ＭＳ Ｐゴシック" charset="0"/>
                  </a:rPr>
                  <a:t>storage</a:t>
                </a:r>
              </a:p>
            </p:txBody>
          </p:sp>
        </p:grpSp>
      </p:grpSp>
      <p:grpSp>
        <p:nvGrpSpPr>
          <p:cNvPr id="283765" name="Group 117"/>
          <p:cNvGrpSpPr>
            <a:grpSpLocks/>
          </p:cNvGrpSpPr>
          <p:nvPr/>
        </p:nvGrpSpPr>
        <p:grpSpPr bwMode="auto">
          <a:xfrm>
            <a:off x="1600200" y="704850"/>
            <a:ext cx="685800" cy="1219200"/>
            <a:chOff x="1092" y="444"/>
            <a:chExt cx="468" cy="768"/>
          </a:xfrm>
        </p:grpSpPr>
        <p:sp>
          <p:nvSpPr>
            <p:cNvPr id="283766" name="Text Box 118"/>
            <p:cNvSpPr txBox="1">
              <a:spLocks noChangeArrowheads="1"/>
            </p:cNvSpPr>
            <p:nvPr/>
          </p:nvSpPr>
          <p:spPr bwMode="auto">
            <a:xfrm>
              <a:off x="1198" y="444"/>
              <a:ext cx="16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0">
                  <a:cs typeface="ＭＳ Ｐゴシック" charset="0"/>
                </a:rPr>
                <a:t>6</a:t>
              </a:r>
            </a:p>
          </p:txBody>
        </p:sp>
        <p:sp>
          <p:nvSpPr>
            <p:cNvPr id="283767" name="Line 119"/>
            <p:cNvSpPr>
              <a:spLocks noChangeShapeType="1"/>
            </p:cNvSpPr>
            <p:nvPr/>
          </p:nvSpPr>
          <p:spPr bwMode="auto">
            <a:xfrm>
              <a:off x="1456" y="972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68" name="Line 120"/>
            <p:cNvSpPr>
              <a:spLocks noChangeShapeType="1"/>
            </p:cNvSpPr>
            <p:nvPr/>
          </p:nvSpPr>
          <p:spPr bwMode="auto">
            <a:xfrm>
              <a:off x="1456" y="1020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69" name="Line 121"/>
            <p:cNvSpPr>
              <a:spLocks noChangeShapeType="1"/>
            </p:cNvSpPr>
            <p:nvPr/>
          </p:nvSpPr>
          <p:spPr bwMode="auto">
            <a:xfrm>
              <a:off x="1456" y="924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70" name="Rectangle 122"/>
            <p:cNvSpPr>
              <a:spLocks noChangeArrowheads="1"/>
            </p:cNvSpPr>
            <p:nvPr/>
          </p:nvSpPr>
          <p:spPr bwMode="auto">
            <a:xfrm>
              <a:off x="1092" y="588"/>
              <a:ext cx="364" cy="432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000" b="0">
                  <a:cs typeface="ＭＳ Ｐゴシック" charset="0"/>
                </a:rPr>
                <a:t>Local</a:t>
              </a:r>
            </a:p>
            <a:p>
              <a:pPr algn="ctr"/>
              <a:r>
                <a:rPr lang="en-US" sz="1000" b="0">
                  <a:cs typeface="ＭＳ Ｐゴシック" charset="0"/>
                </a:rPr>
                <a:t>Storage</a:t>
              </a:r>
            </a:p>
            <a:p>
              <a:pPr algn="ctr"/>
              <a:r>
                <a:rPr lang="en-US" sz="600" b="0">
                  <a:cs typeface="ＭＳ Ｐゴシック" charset="0"/>
                </a:rPr>
                <a:t>SubFarm</a:t>
              </a:r>
            </a:p>
            <a:p>
              <a:pPr algn="ctr"/>
              <a:r>
                <a:rPr lang="en-US" sz="600" b="0">
                  <a:cs typeface="ＭＳ Ｐゴシック" charset="0"/>
                </a:rPr>
                <a:t>Outputs</a:t>
              </a:r>
              <a:endParaRPr lang="en-US" sz="1000" b="0">
                <a:cs typeface="ＭＳ Ｐゴシック" charset="0"/>
              </a:endParaRPr>
            </a:p>
            <a:p>
              <a:pPr algn="ctr"/>
              <a:r>
                <a:rPr lang="en-US" sz="900" b="0">
                  <a:cs typeface="ＭＳ Ｐゴシック" charset="0"/>
                </a:rPr>
                <a:t>(</a:t>
              </a:r>
              <a:r>
                <a:rPr lang="en-US" sz="900">
                  <a:solidFill>
                    <a:srgbClr val="FF0000"/>
                  </a:solidFill>
                  <a:cs typeface="ＭＳ Ｐゴシック" charset="0"/>
                </a:rPr>
                <a:t>SFO</a:t>
              </a:r>
              <a:r>
                <a:rPr lang="en-US" sz="900" b="0">
                  <a:cs typeface="ＭＳ Ｐゴシック" charset="0"/>
                </a:rPr>
                <a:t>s)</a:t>
              </a:r>
              <a:endParaRPr lang="en-US" sz="1000" b="0">
                <a:cs typeface="ＭＳ Ｐゴシック" charset="0"/>
              </a:endParaRPr>
            </a:p>
          </p:txBody>
        </p:sp>
      </p:grpSp>
      <p:sp>
        <p:nvSpPr>
          <p:cNvPr id="283771" name="Line 123"/>
          <p:cNvSpPr>
            <a:spLocks noChangeShapeType="1"/>
          </p:cNvSpPr>
          <p:nvPr/>
        </p:nvSpPr>
        <p:spPr bwMode="auto">
          <a:xfrm flipH="1">
            <a:off x="3048000" y="2541588"/>
            <a:ext cx="0" cy="144780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3772" name="Group 124"/>
          <p:cNvGrpSpPr>
            <a:grpSpLocks/>
          </p:cNvGrpSpPr>
          <p:nvPr/>
        </p:nvGrpSpPr>
        <p:grpSpPr bwMode="auto">
          <a:xfrm>
            <a:off x="2927350" y="704850"/>
            <a:ext cx="577850" cy="1431925"/>
            <a:chOff x="1998" y="444"/>
            <a:chExt cx="394" cy="902"/>
          </a:xfrm>
        </p:grpSpPr>
        <p:sp>
          <p:nvSpPr>
            <p:cNvPr id="283773" name="Line 125"/>
            <p:cNvSpPr>
              <a:spLocks noChangeShapeType="1"/>
            </p:cNvSpPr>
            <p:nvPr/>
          </p:nvSpPr>
          <p:spPr bwMode="auto">
            <a:xfrm flipV="1">
              <a:off x="2132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74" name="Line 126"/>
            <p:cNvSpPr>
              <a:spLocks noChangeShapeType="1"/>
            </p:cNvSpPr>
            <p:nvPr/>
          </p:nvSpPr>
          <p:spPr bwMode="auto">
            <a:xfrm flipV="1">
              <a:off x="2184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75" name="Line 127"/>
            <p:cNvSpPr>
              <a:spLocks noChangeShapeType="1"/>
            </p:cNvSpPr>
            <p:nvPr/>
          </p:nvSpPr>
          <p:spPr bwMode="auto">
            <a:xfrm flipV="1">
              <a:off x="2236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76" name="Line 128"/>
            <p:cNvSpPr>
              <a:spLocks noChangeShapeType="1"/>
            </p:cNvSpPr>
            <p:nvPr/>
          </p:nvSpPr>
          <p:spPr bwMode="auto">
            <a:xfrm flipV="1">
              <a:off x="2288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77" name="Text Box 129"/>
            <p:cNvSpPr txBox="1">
              <a:spLocks noChangeArrowheads="1"/>
            </p:cNvSpPr>
            <p:nvPr/>
          </p:nvSpPr>
          <p:spPr bwMode="auto">
            <a:xfrm>
              <a:off x="1998" y="444"/>
              <a:ext cx="35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0">
                  <a:cs typeface="ＭＳ Ｐゴシック" charset="0"/>
                </a:rPr>
                <a:t>~100 </a:t>
              </a:r>
            </a:p>
          </p:txBody>
        </p:sp>
        <p:sp>
          <p:nvSpPr>
            <p:cNvPr id="283778" name="Rectangle 130"/>
            <p:cNvSpPr>
              <a:spLocks noChangeArrowheads="1"/>
            </p:cNvSpPr>
            <p:nvPr/>
          </p:nvSpPr>
          <p:spPr bwMode="auto">
            <a:xfrm>
              <a:off x="2028" y="588"/>
              <a:ext cx="364" cy="433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000" b="0">
                  <a:cs typeface="ＭＳ Ｐゴシック" charset="0"/>
                </a:rPr>
                <a:t>Event</a:t>
              </a:r>
            </a:p>
            <a:p>
              <a:pPr algn="ctr"/>
              <a:r>
                <a:rPr lang="en-US" sz="1000" b="0">
                  <a:cs typeface="ＭＳ Ｐゴシック" charset="0"/>
                </a:rPr>
                <a:t>Builder</a:t>
              </a:r>
            </a:p>
            <a:p>
              <a:pPr algn="ctr"/>
              <a:r>
                <a:rPr lang="en-US" sz="600" b="0">
                  <a:cs typeface="ＭＳ Ｐゴシック" charset="0"/>
                </a:rPr>
                <a:t>SubFarm</a:t>
              </a:r>
            </a:p>
            <a:p>
              <a:pPr algn="ctr"/>
              <a:r>
                <a:rPr lang="en-US" sz="600" b="0">
                  <a:cs typeface="ＭＳ Ｐゴシック" charset="0"/>
                </a:rPr>
                <a:t>Inputs</a:t>
              </a:r>
              <a:endParaRPr lang="en-US" sz="1000" b="0">
                <a:cs typeface="ＭＳ Ｐゴシック" charset="0"/>
              </a:endParaRPr>
            </a:p>
            <a:p>
              <a:pPr algn="ctr"/>
              <a:r>
                <a:rPr lang="en-US" sz="900" b="0">
                  <a:cs typeface="ＭＳ Ｐゴシック" charset="0"/>
                </a:rPr>
                <a:t>(</a:t>
              </a:r>
              <a:r>
                <a:rPr lang="en-US" sz="900">
                  <a:solidFill>
                    <a:srgbClr val="FF0000"/>
                  </a:solidFill>
                  <a:cs typeface="ＭＳ Ｐゴシック" charset="0"/>
                </a:rPr>
                <a:t>SFI</a:t>
              </a:r>
              <a:r>
                <a:rPr lang="en-US" sz="900" b="0">
                  <a:cs typeface="ＭＳ Ｐゴシック" charset="0"/>
                </a:rPr>
                <a:t>s)</a:t>
              </a:r>
              <a:endParaRPr lang="en-US" sz="1000" b="0">
                <a:cs typeface="ＭＳ Ｐゴシック" charset="0"/>
              </a:endParaRPr>
            </a:p>
          </p:txBody>
        </p:sp>
      </p:grpSp>
      <p:pic>
        <p:nvPicPr>
          <p:cNvPr id="283779" name="Picture 1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37088"/>
            <a:ext cx="2667000" cy="17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780" name="Text Box 132"/>
          <p:cNvSpPr txBox="1">
            <a:spLocks noChangeArrowheads="1"/>
          </p:cNvSpPr>
          <p:nvPr/>
        </p:nvSpPr>
        <p:spPr bwMode="auto">
          <a:xfrm>
            <a:off x="5483225" y="344488"/>
            <a:ext cx="3106738" cy="4064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sz="2000" i="1">
                <a:solidFill>
                  <a:srgbClr val="000099"/>
                </a:solidFill>
                <a:cs typeface="ＭＳ Ｐゴシック" charset="0"/>
              </a:rPr>
              <a:t>Trigger / DAQ architecture</a:t>
            </a:r>
          </a:p>
        </p:txBody>
      </p:sp>
    </p:spTree>
    <p:extLst>
      <p:ext uri="{BB962C8B-B14F-4D97-AF65-F5344CB8AC3E}">
        <p14:creationId xmlns:p14="http://schemas.microsoft.com/office/powerpoint/2010/main" val="87019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333" y="274638"/>
            <a:ext cx="8805068" cy="88114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 de </a:t>
            </a:r>
            <a:r>
              <a:rPr lang="en-US" dirty="0" err="1" smtClean="0"/>
              <a:t>Setembro</a:t>
            </a:r>
            <a:r>
              <a:rPr lang="en-US" dirty="0" smtClean="0"/>
              <a:t> 2008: </a:t>
            </a:r>
            <a:r>
              <a:rPr lang="en-US" dirty="0" err="1" smtClean="0"/>
              <a:t>primeiros</a:t>
            </a:r>
            <a:r>
              <a:rPr lang="en-US" dirty="0" smtClean="0"/>
              <a:t> </a:t>
            </a:r>
            <a:r>
              <a:rPr lang="en-US" dirty="0" err="1" smtClean="0"/>
              <a:t>feixes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41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462" y="1412622"/>
            <a:ext cx="6688207" cy="4451903"/>
          </a:xfrm>
          <a:prstGeom prst="rect">
            <a:avLst/>
          </a:prstGeom>
        </p:spPr>
      </p:pic>
      <p:pic>
        <p:nvPicPr>
          <p:cNvPr id="2" name="Picture 1" descr="FirstBe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62" y="1155783"/>
            <a:ext cx="6680565" cy="533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33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145"/>
          <p:cNvPicPr/>
          <p:nvPr/>
        </p:nvPicPr>
        <p:blipFill>
          <a:blip r:embed="rId2"/>
          <a:stretch>
            <a:fillRect/>
          </a:stretch>
        </p:blipFill>
        <p:spPr>
          <a:xfrm>
            <a:off x="894316" y="1356605"/>
            <a:ext cx="4672120" cy="442230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75931"/>
            <a:ext cx="8229600" cy="83833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Do Detector </a:t>
            </a:r>
            <a:r>
              <a:rPr lang="en-US" dirty="0" err="1" smtClean="0">
                <a:solidFill>
                  <a:schemeClr val="bg1"/>
                </a:solidFill>
              </a:rPr>
              <a:t>at</a:t>
            </a:r>
            <a:r>
              <a:rPr lang="en-US" dirty="0" err="1" smtClean="0">
                <a:solidFill>
                  <a:schemeClr val="bg1"/>
                </a:solidFill>
              </a:rPr>
              <a:t>é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à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F</a:t>
            </a:r>
            <a:r>
              <a:rPr lang="en-US" dirty="0" err="1" smtClean="0">
                <a:solidFill>
                  <a:schemeClr val="bg1"/>
                </a:solidFill>
              </a:rPr>
              <a:t>ísica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2711094"/>
            <a:ext cx="2633029" cy="2178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22"/>
          <p:cNvPicPr/>
          <p:nvPr/>
        </p:nvPicPr>
        <p:blipFill>
          <a:blip r:embed="rId2"/>
          <a:stretch>
            <a:fillRect/>
          </a:stretch>
        </p:blipFill>
        <p:spPr>
          <a:xfrm>
            <a:off x="360" y="900000"/>
            <a:ext cx="9143640" cy="5120640"/>
          </a:xfrm>
          <a:prstGeom prst="rect">
            <a:avLst/>
          </a:prstGeom>
        </p:spPr>
      </p:pic>
      <p:sp>
        <p:nvSpPr>
          <p:cNvPr id="224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4000" dirty="0"/>
              <a:t>GRID: computação distribuída </a:t>
            </a:r>
            <a:endParaRPr sz="4000" dirty="0"/>
          </a:p>
        </p:txBody>
      </p:sp>
      <p:pic>
        <p:nvPicPr>
          <p:cNvPr id="225" name="Picture 224"/>
          <p:cNvPicPr/>
          <p:nvPr/>
        </p:nvPicPr>
        <p:blipFill>
          <a:blip r:embed="rId3"/>
          <a:stretch>
            <a:fillRect/>
          </a:stretch>
        </p:blipFill>
        <p:spPr>
          <a:xfrm>
            <a:off x="-22680" y="3960000"/>
            <a:ext cx="3982680" cy="2887920"/>
          </a:xfrm>
          <a:prstGeom prst="rect">
            <a:avLst/>
          </a:prstGeom>
        </p:spPr>
      </p:pic>
      <p:pic>
        <p:nvPicPr>
          <p:cNvPr id="226" name="Picture 225"/>
          <p:cNvPicPr/>
          <p:nvPr/>
        </p:nvPicPr>
        <p:blipFill>
          <a:blip r:embed="rId4"/>
          <a:stretch>
            <a:fillRect/>
          </a:stretch>
        </p:blipFill>
        <p:spPr>
          <a:xfrm>
            <a:off x="3917520" y="3960000"/>
            <a:ext cx="3900960" cy="2921760"/>
          </a:xfrm>
          <a:prstGeom prst="rect">
            <a:avLst/>
          </a:prstGeom>
        </p:spPr>
      </p:pic>
      <p:sp>
        <p:nvSpPr>
          <p:cNvPr id="227" name="TextShape 2"/>
          <p:cNvSpPr txBox="1"/>
          <p:nvPr/>
        </p:nvSpPr>
        <p:spPr>
          <a:xfrm>
            <a:off x="0" y="4594680"/>
            <a:ext cx="720000" cy="2772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1500">
                <a:solidFill>
                  <a:srgbClr val="333333"/>
                </a:solidFill>
                <a:latin typeface="Times New Roman"/>
              </a:rPr>
              <a:t>140k</a:t>
            </a:r>
            <a:endParaRPr/>
          </a:p>
        </p:txBody>
      </p:sp>
      <p:sp>
        <p:nvSpPr>
          <p:cNvPr id="228" name="TextShape 3"/>
          <p:cNvSpPr txBox="1"/>
          <p:nvPr/>
        </p:nvSpPr>
        <p:spPr>
          <a:xfrm>
            <a:off x="1260000" y="3960000"/>
            <a:ext cx="1980000" cy="2898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1600">
                <a:solidFill>
                  <a:srgbClr val="333333"/>
                </a:solidFill>
                <a:latin typeface="Times New Roman"/>
              </a:rPr>
              <a:t>Processos executados</a:t>
            </a:r>
            <a:endParaRPr/>
          </a:p>
        </p:txBody>
      </p:sp>
      <p:sp>
        <p:nvSpPr>
          <p:cNvPr id="229" name="TextShape 4"/>
          <p:cNvSpPr txBox="1"/>
          <p:nvPr/>
        </p:nvSpPr>
        <p:spPr>
          <a:xfrm>
            <a:off x="3780000" y="4320000"/>
            <a:ext cx="720000" cy="2772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1500">
                <a:solidFill>
                  <a:srgbClr val="333333"/>
                </a:solidFill>
                <a:latin typeface="Times New Roman"/>
              </a:rPr>
              <a:t>60 PB</a:t>
            </a:r>
            <a:endParaRPr/>
          </a:p>
        </p:txBody>
      </p:sp>
      <p:sp>
        <p:nvSpPr>
          <p:cNvPr id="230" name="TextShape 5"/>
          <p:cNvSpPr txBox="1"/>
          <p:nvPr/>
        </p:nvSpPr>
        <p:spPr>
          <a:xfrm>
            <a:off x="4860000" y="3960000"/>
            <a:ext cx="2160000" cy="2898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1600">
                <a:solidFill>
                  <a:srgbClr val="333333"/>
                </a:solidFill>
                <a:latin typeface="Times New Roman"/>
              </a:rPr>
              <a:t>Espaço em disco usado</a:t>
            </a:r>
            <a:endParaRPr/>
          </a:p>
        </p:txBody>
      </p:sp>
      <p:sp>
        <p:nvSpPr>
          <p:cNvPr id="231" name="TextShape 6"/>
          <p:cNvSpPr txBox="1"/>
          <p:nvPr/>
        </p:nvSpPr>
        <p:spPr>
          <a:xfrm>
            <a:off x="1620000" y="4860000"/>
            <a:ext cx="1260000" cy="3150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>
                <a:solidFill>
                  <a:srgbClr val="FFFFFF"/>
                </a:solidFill>
                <a:latin typeface="Times New Roman"/>
              </a:rPr>
              <a:t>simulação</a:t>
            </a:r>
            <a:endParaRPr/>
          </a:p>
        </p:txBody>
      </p:sp>
      <p:sp>
        <p:nvSpPr>
          <p:cNvPr id="232" name="TextShape 7"/>
          <p:cNvSpPr txBox="1"/>
          <p:nvPr/>
        </p:nvSpPr>
        <p:spPr>
          <a:xfrm>
            <a:off x="1080000" y="5400000"/>
            <a:ext cx="1800000" cy="3150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>
                <a:solidFill>
                  <a:srgbClr val="FFFFFF"/>
                </a:solidFill>
                <a:latin typeface="Times New Roman"/>
              </a:rPr>
              <a:t>análise de dados</a:t>
            </a:r>
            <a:endParaRPr/>
          </a:p>
        </p:txBody>
      </p:sp>
      <p:sp>
        <p:nvSpPr>
          <p:cNvPr id="233" name="TextShape 8"/>
          <p:cNvSpPr txBox="1"/>
          <p:nvPr/>
        </p:nvSpPr>
        <p:spPr>
          <a:xfrm>
            <a:off x="1080000" y="5796000"/>
            <a:ext cx="1800000" cy="3150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>
                <a:solidFill>
                  <a:srgbClr val="FFFFFF"/>
                </a:solidFill>
                <a:latin typeface="Times New Roman"/>
              </a:rPr>
              <a:t>reconstrução MC</a:t>
            </a:r>
            <a:endParaRPr/>
          </a:p>
        </p:txBody>
      </p:sp>
      <p:sp>
        <p:nvSpPr>
          <p:cNvPr id="234" name="TextShape 9"/>
          <p:cNvSpPr txBox="1"/>
          <p:nvPr/>
        </p:nvSpPr>
        <p:spPr>
          <a:xfrm>
            <a:off x="5940000" y="4500000"/>
            <a:ext cx="1260000" cy="3150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>
                <a:solidFill>
                  <a:srgbClr val="FFFFFF"/>
                </a:solidFill>
                <a:latin typeface="Times New Roman"/>
              </a:rPr>
              <a:t>dados 2012</a:t>
            </a:r>
            <a:endParaRPr/>
          </a:p>
        </p:txBody>
      </p:sp>
      <p:sp>
        <p:nvSpPr>
          <p:cNvPr id="235" name="TextShape 10"/>
          <p:cNvSpPr txBox="1"/>
          <p:nvPr/>
        </p:nvSpPr>
        <p:spPr>
          <a:xfrm>
            <a:off x="4500000" y="5220000"/>
            <a:ext cx="1260000" cy="3150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>
                <a:solidFill>
                  <a:srgbClr val="FFFFFF"/>
                </a:solidFill>
                <a:latin typeface="Times New Roman"/>
              </a:rPr>
              <a:t>dados 2011</a:t>
            </a:r>
            <a:endParaRPr/>
          </a:p>
        </p:txBody>
      </p:sp>
      <p:sp>
        <p:nvSpPr>
          <p:cNvPr id="236" name="TextShape 11"/>
          <p:cNvSpPr txBox="1"/>
          <p:nvPr/>
        </p:nvSpPr>
        <p:spPr>
          <a:xfrm>
            <a:off x="6300000" y="5265000"/>
            <a:ext cx="1260000" cy="3150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>
                <a:solidFill>
                  <a:srgbClr val="FFFFFF"/>
                </a:solidFill>
                <a:latin typeface="Times New Roman"/>
              </a:rPr>
              <a:t>MC 2011</a:t>
            </a:r>
            <a:endParaRPr/>
          </a:p>
        </p:txBody>
      </p:sp>
      <p:sp>
        <p:nvSpPr>
          <p:cNvPr id="237" name="TextShape 12"/>
          <p:cNvSpPr txBox="1"/>
          <p:nvPr/>
        </p:nvSpPr>
        <p:spPr>
          <a:xfrm>
            <a:off x="4680000" y="4860000"/>
            <a:ext cx="1260000" cy="3150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>
                <a:solidFill>
                  <a:srgbClr val="FFFFFF"/>
                </a:solidFill>
                <a:latin typeface="Times New Roman"/>
              </a:rPr>
              <a:t>MC 2012</a:t>
            </a:r>
            <a:endParaRPr/>
          </a:p>
        </p:txBody>
      </p:sp>
      <p:sp>
        <p:nvSpPr>
          <p:cNvPr id="238" name="TextShape 13"/>
          <p:cNvSpPr txBox="1"/>
          <p:nvPr/>
        </p:nvSpPr>
        <p:spPr>
          <a:xfrm>
            <a:off x="2346120" y="1260000"/>
            <a:ext cx="6113880" cy="4402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800">
                <a:solidFill>
                  <a:srgbClr val="FFFF00"/>
                </a:solidFill>
                <a:latin typeface="Times New Roman"/>
              </a:rPr>
              <a:t>Worldwide LHC Computing Grid WLCG</a:t>
            </a:r>
            <a:endParaRPr/>
          </a:p>
        </p:txBody>
      </p:sp>
      <p:sp>
        <p:nvSpPr>
          <p:cNvPr id="239" name="TextShape 14"/>
          <p:cNvSpPr txBox="1"/>
          <p:nvPr/>
        </p:nvSpPr>
        <p:spPr>
          <a:xfrm>
            <a:off x="4500000" y="2619720"/>
            <a:ext cx="4500000" cy="5900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r"/>
            <a:r>
              <a:rPr lang="pt-PT" sz="2000">
                <a:solidFill>
                  <a:srgbClr val="FFFF00"/>
                </a:solidFill>
                <a:latin typeface="Times New Roman"/>
              </a:rPr>
              <a:t>ATLAS usa 80 centros em todo o mundo</a:t>
            </a:r>
            <a:endParaRPr/>
          </a:p>
          <a:p>
            <a:pPr algn="r"/>
            <a:r>
              <a:rPr lang="pt-PT" sz="2000">
                <a:solidFill>
                  <a:srgbClr val="FFFF00"/>
                </a:solidFill>
                <a:latin typeface="Times New Roman"/>
              </a:rPr>
              <a:t>Incluindo Brasil e Portugal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4297"/>
          </a:xfrm>
        </p:spPr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Colaboraç</a:t>
            </a:r>
            <a:r>
              <a:rPr lang="en-US" dirty="0" err="1" smtClean="0"/>
              <a:t>ão</a:t>
            </a:r>
            <a:r>
              <a:rPr lang="en-US" dirty="0" smtClean="0"/>
              <a:t> ATLAS</a:t>
            </a:r>
            <a:endParaRPr lang="en-US" dirty="0"/>
          </a:p>
        </p:txBody>
      </p:sp>
      <p:pic>
        <p:nvPicPr>
          <p:cNvPr id="3" name="Picture 2" descr="1208180_01-A4-at-144-dp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4451"/>
            <a:ext cx="9144000" cy="61035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32604" y="1055665"/>
            <a:ext cx="2054196" cy="16312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3000 </a:t>
            </a:r>
            <a:r>
              <a:rPr lang="en-US" sz="2000" dirty="0" err="1" smtClean="0"/>
              <a:t>cientistas</a:t>
            </a:r>
            <a:endParaRPr lang="en-US" sz="2000" dirty="0" smtClean="0"/>
          </a:p>
          <a:p>
            <a:r>
              <a:rPr lang="en-US" sz="2000" dirty="0" smtClean="0"/>
              <a:t>(1000 </a:t>
            </a:r>
            <a:r>
              <a:rPr lang="en-US" sz="2000" dirty="0" err="1" smtClean="0"/>
              <a:t>estudantes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33 </a:t>
            </a:r>
            <a:r>
              <a:rPr lang="en-US" sz="2000" dirty="0" err="1" smtClean="0"/>
              <a:t>pa</a:t>
            </a:r>
            <a:r>
              <a:rPr lang="en-US" sz="2000" dirty="0" err="1" smtClean="0"/>
              <a:t>íses</a:t>
            </a:r>
            <a:endParaRPr lang="en-US" sz="2000" dirty="0" smtClean="0"/>
          </a:p>
          <a:p>
            <a:r>
              <a:rPr lang="en-US" sz="2000" dirty="0" smtClean="0"/>
              <a:t>177 </a:t>
            </a:r>
            <a:r>
              <a:rPr lang="en-US" sz="2000" dirty="0" err="1" smtClean="0"/>
              <a:t>universidades</a:t>
            </a:r>
            <a:r>
              <a:rPr lang="en-US" sz="2000" dirty="0" smtClean="0"/>
              <a:t> e </a:t>
            </a:r>
            <a:r>
              <a:rPr lang="en-US" sz="2000" dirty="0" err="1" smtClean="0"/>
              <a:t>laborat</a:t>
            </a:r>
            <a:r>
              <a:rPr lang="en-US" sz="2000" dirty="0" err="1" smtClean="0"/>
              <a:t>órios</a:t>
            </a:r>
            <a:endParaRPr lang="en-US" sz="20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61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Participação Portuguesa</a:t>
            </a:r>
            <a:endParaRPr/>
          </a:p>
        </p:txBody>
      </p:sp>
      <p:pic>
        <p:nvPicPr>
          <p:cNvPr id="157" name="Picture 156"/>
          <p:cNvPicPr/>
          <p:nvPr/>
        </p:nvPicPr>
        <p:blipFill>
          <a:blip r:embed="rId2"/>
          <a:stretch>
            <a:fillRect/>
          </a:stretch>
        </p:blipFill>
        <p:spPr>
          <a:xfrm>
            <a:off x="792000" y="803160"/>
            <a:ext cx="7740000" cy="581184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 descr="Ricardo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70" y="3923953"/>
            <a:ext cx="572499" cy="7633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icture 24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3400"/>
          </a:xfrm>
          <a:prstGeom prst="rect">
            <a:avLst/>
          </a:prstGeom>
        </p:spPr>
      </p:pic>
      <p:sp>
        <p:nvSpPr>
          <p:cNvPr id="244" name="TextShape 1"/>
          <p:cNvSpPr txBox="1"/>
          <p:nvPr/>
        </p:nvSpPr>
        <p:spPr>
          <a:xfrm>
            <a:off x="72000" y="72000"/>
            <a:ext cx="2840040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dirty="0" smtClean="0"/>
              <a:t>Slide de </a:t>
            </a:r>
            <a:r>
              <a:rPr lang="pt-PT" dirty="0"/>
              <a:t>Denis </a:t>
            </a:r>
            <a:r>
              <a:rPr lang="pt-PT" dirty="0" err="1"/>
              <a:t>Damazio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01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296" y="271117"/>
            <a:ext cx="5379547" cy="809800"/>
          </a:xfrm>
        </p:spPr>
        <p:txBody>
          <a:bodyPr/>
          <a:lstStyle/>
          <a:p>
            <a:r>
              <a:rPr lang="en-US" dirty="0" smtClean="0"/>
              <a:t>Massa do Higgs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296" y="1080917"/>
            <a:ext cx="8569223" cy="149395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massa</a:t>
            </a:r>
            <a:r>
              <a:rPr lang="en-US" dirty="0" smtClean="0"/>
              <a:t> do </a:t>
            </a:r>
            <a:r>
              <a:rPr lang="en-US" dirty="0" err="1" smtClean="0"/>
              <a:t>bos</a:t>
            </a:r>
            <a:r>
              <a:rPr lang="en-US" dirty="0" err="1" smtClean="0"/>
              <a:t>ão</a:t>
            </a:r>
            <a:r>
              <a:rPr lang="en-US" dirty="0" smtClean="0"/>
              <a:t> de Higgs era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  <a:r>
              <a:rPr lang="en-US" dirty="0" err="1" smtClean="0"/>
              <a:t>há</a:t>
            </a:r>
            <a:r>
              <a:rPr lang="en-US" dirty="0" smtClean="0"/>
              <a:t> </a:t>
            </a:r>
            <a:r>
              <a:rPr lang="en-US" dirty="0" err="1" smtClean="0"/>
              <a:t>pouco</a:t>
            </a:r>
            <a:r>
              <a:rPr lang="en-US" dirty="0" smtClean="0"/>
              <a:t> o </a:t>
            </a:r>
            <a:r>
              <a:rPr lang="en-US" dirty="0" err="1" smtClean="0"/>
              <a:t>totalmente</a:t>
            </a:r>
            <a:r>
              <a:rPr lang="en-US" dirty="0" smtClean="0"/>
              <a:t> </a:t>
            </a:r>
            <a:r>
              <a:rPr lang="en-US" dirty="0" err="1" smtClean="0"/>
              <a:t>desconhecida</a:t>
            </a:r>
            <a:endParaRPr lang="en-US" dirty="0" smtClean="0"/>
          </a:p>
          <a:p>
            <a:r>
              <a:rPr lang="en-US" dirty="0" err="1" smtClean="0"/>
              <a:t>Combinando</a:t>
            </a:r>
            <a:r>
              <a:rPr lang="en-US" dirty="0" smtClean="0"/>
              <a:t> </a:t>
            </a:r>
            <a:r>
              <a:rPr lang="en-US" dirty="0" err="1" smtClean="0"/>
              <a:t>dois</a:t>
            </a:r>
            <a:r>
              <a:rPr lang="en-US" dirty="0" smtClean="0"/>
              <a:t> </a:t>
            </a:r>
            <a:r>
              <a:rPr lang="en-US" dirty="0" err="1" smtClean="0"/>
              <a:t>canais</a:t>
            </a:r>
            <a:r>
              <a:rPr lang="en-US" dirty="0" smtClean="0"/>
              <a:t>, </a:t>
            </a:r>
            <a:r>
              <a:rPr lang="en-US" dirty="0" err="1" smtClean="0"/>
              <a:t>conseguimos</a:t>
            </a:r>
            <a:r>
              <a:rPr lang="en-US" dirty="0" smtClean="0"/>
              <a:t> </a:t>
            </a:r>
            <a:r>
              <a:rPr lang="en-US" dirty="0" err="1" smtClean="0"/>
              <a:t>medi</a:t>
            </a:r>
            <a:r>
              <a:rPr lang="en-US" dirty="0" smtClean="0"/>
              <a:t>-la com ≈0.3% de </a:t>
            </a:r>
            <a:r>
              <a:rPr lang="en-US" dirty="0" err="1" smtClean="0"/>
              <a:t>precisão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 err="1" smtClean="0"/>
              <a:t>nossa</a:t>
            </a:r>
            <a:r>
              <a:rPr lang="en-US" dirty="0" smtClean="0"/>
              <a:t> </a:t>
            </a:r>
            <a:r>
              <a:rPr lang="en-US" dirty="0" err="1" smtClean="0"/>
              <a:t>medida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: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573" y="2713844"/>
            <a:ext cx="3921946" cy="37785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55" y="2813727"/>
            <a:ext cx="3827913" cy="34423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64132" y="306685"/>
            <a:ext cx="3125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arxiv.org</a:t>
            </a:r>
            <a:r>
              <a:rPr lang="en-US" dirty="0" smtClean="0"/>
              <a:t>/abs/1406.3827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20958" y="2267427"/>
            <a:ext cx="5221770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baseline="30000" dirty="0" err="1" smtClean="0"/>
              <a:t>m</a:t>
            </a:r>
            <a:r>
              <a:rPr lang="en-US" sz="3200" b="1" i="1" baseline="-25000" dirty="0" err="1" smtClean="0"/>
              <a:t>H</a:t>
            </a:r>
            <a:r>
              <a:rPr lang="en-US" sz="3200" b="1" baseline="-25000" dirty="0" smtClean="0"/>
              <a:t> </a:t>
            </a:r>
            <a:r>
              <a:rPr lang="en-US" sz="3200" b="1" baseline="30000" dirty="0" smtClean="0"/>
              <a:t>= 125.36 ± 0.37 </a:t>
            </a:r>
            <a:r>
              <a:rPr lang="en-US" sz="3200" b="1" baseline="30000" dirty="0"/>
              <a:t>(stat</a:t>
            </a:r>
            <a:r>
              <a:rPr lang="en-US" sz="3200" b="1" baseline="30000" dirty="0" smtClean="0"/>
              <a:t>) ± 0.18 </a:t>
            </a:r>
            <a:r>
              <a:rPr lang="en-US" sz="3200" b="1" baseline="30000" dirty="0"/>
              <a:t>(</a:t>
            </a:r>
            <a:r>
              <a:rPr lang="en-US" sz="3200" b="1" baseline="30000" dirty="0" err="1"/>
              <a:t>syst</a:t>
            </a:r>
            <a:r>
              <a:rPr lang="en-US" sz="3200" b="1" baseline="30000" dirty="0"/>
              <a:t>) </a:t>
            </a:r>
            <a:r>
              <a:rPr lang="en-US" sz="3200" b="1" baseline="30000" dirty="0" err="1"/>
              <a:t>GeV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47939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8675"/>
          </a:xfrm>
        </p:spPr>
        <p:txBody>
          <a:bodyPr>
            <a:normAutofit/>
          </a:bodyPr>
          <a:lstStyle/>
          <a:p>
            <a:r>
              <a:rPr lang="en-US" dirty="0" err="1" smtClean="0"/>
              <a:t>Procura</a:t>
            </a:r>
            <a:r>
              <a:rPr lang="en-US" dirty="0" smtClean="0"/>
              <a:t> da </a:t>
            </a:r>
            <a:r>
              <a:rPr lang="en-US" dirty="0" err="1" smtClean="0"/>
              <a:t>substrutura</a:t>
            </a:r>
            <a:r>
              <a:rPr lang="en-US" dirty="0" smtClean="0"/>
              <a:t> de quarks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675" y="1417638"/>
            <a:ext cx="3995282" cy="493871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Se </a:t>
            </a:r>
            <a:r>
              <a:rPr lang="en-US" dirty="0" err="1" smtClean="0"/>
              <a:t>os</a:t>
            </a:r>
            <a:r>
              <a:rPr lang="en-US" dirty="0" smtClean="0"/>
              <a:t> quarks </a:t>
            </a:r>
            <a:r>
              <a:rPr lang="en-US" dirty="0" err="1" smtClean="0"/>
              <a:t>n</a:t>
            </a:r>
            <a:r>
              <a:rPr lang="en-US" dirty="0" err="1" smtClean="0"/>
              <a:t>ão</a:t>
            </a:r>
            <a:r>
              <a:rPr lang="en-US" dirty="0" smtClean="0"/>
              <a:t> </a:t>
            </a:r>
            <a:r>
              <a:rPr lang="en-US" dirty="0" err="1" smtClean="0"/>
              <a:t>forem</a:t>
            </a:r>
            <a:r>
              <a:rPr lang="en-US" dirty="0" smtClean="0"/>
              <a:t> </a:t>
            </a:r>
            <a:r>
              <a:rPr lang="en-US" dirty="0" err="1" smtClean="0"/>
              <a:t>fundamentais</a:t>
            </a:r>
            <a:r>
              <a:rPr lang="en-US" dirty="0" smtClean="0"/>
              <a:t>, </a:t>
            </a:r>
            <a:r>
              <a:rPr lang="en-US" dirty="0" err="1" smtClean="0"/>
              <a:t>então</a:t>
            </a:r>
            <a:r>
              <a:rPr lang="en-US" dirty="0" smtClean="0"/>
              <a:t> </a:t>
            </a:r>
            <a:r>
              <a:rPr lang="en-US" dirty="0" err="1" smtClean="0"/>
              <a:t>podem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b="1" dirty="0" err="1" smtClean="0"/>
              <a:t>excitados</a:t>
            </a:r>
            <a:r>
              <a:rPr lang="en-US" b="1" dirty="0" smtClean="0"/>
              <a:t> a </a:t>
            </a:r>
            <a:r>
              <a:rPr lang="en-US" b="1" dirty="0" err="1" smtClean="0"/>
              <a:t>estados</a:t>
            </a:r>
            <a:r>
              <a:rPr lang="en-US" b="1" dirty="0" smtClean="0"/>
              <a:t> </a:t>
            </a:r>
            <a:r>
              <a:rPr lang="en-US" b="1" dirty="0" err="1" smtClean="0"/>
              <a:t>mais</a:t>
            </a:r>
            <a:r>
              <a:rPr lang="en-US" b="1" dirty="0" smtClean="0"/>
              <a:t> </a:t>
            </a:r>
            <a:r>
              <a:rPr lang="en-US" b="1" dirty="0" err="1" smtClean="0"/>
              <a:t>energéticos</a:t>
            </a:r>
            <a:endParaRPr lang="en-US" b="1" dirty="0" smtClean="0"/>
          </a:p>
          <a:p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seus</a:t>
            </a:r>
            <a:r>
              <a:rPr lang="en-US" dirty="0" smtClean="0"/>
              <a:t> </a:t>
            </a:r>
            <a:r>
              <a:rPr lang="en-US" dirty="0" err="1" smtClean="0"/>
              <a:t>constituíntes</a:t>
            </a:r>
            <a:r>
              <a:rPr lang="en-US" dirty="0" smtClean="0"/>
              <a:t> </a:t>
            </a:r>
            <a:r>
              <a:rPr lang="en-US" dirty="0" err="1" smtClean="0"/>
              <a:t>seriam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mesmos</a:t>
            </a:r>
            <a:r>
              <a:rPr lang="en-US" dirty="0" smtClean="0"/>
              <a:t>, mas </a:t>
            </a:r>
            <a:r>
              <a:rPr lang="en-US" b="1" dirty="0" smtClean="0"/>
              <a:t>a </a:t>
            </a:r>
            <a:r>
              <a:rPr lang="en-US" b="1" dirty="0" err="1" smtClean="0"/>
              <a:t>sua</a:t>
            </a:r>
            <a:r>
              <a:rPr lang="en-US" b="1" dirty="0" smtClean="0"/>
              <a:t> </a:t>
            </a:r>
            <a:r>
              <a:rPr lang="en-US" b="1" dirty="0" err="1" smtClean="0"/>
              <a:t>massa</a:t>
            </a:r>
            <a:r>
              <a:rPr lang="en-US" b="1" dirty="0" smtClean="0"/>
              <a:t> </a:t>
            </a:r>
            <a:r>
              <a:rPr lang="en-US" b="1" dirty="0" err="1" smtClean="0"/>
              <a:t>seria</a:t>
            </a:r>
            <a:r>
              <a:rPr lang="en-US" b="1" dirty="0" smtClean="0"/>
              <a:t> </a:t>
            </a:r>
            <a:r>
              <a:rPr lang="en-US" b="1" dirty="0" err="1" smtClean="0"/>
              <a:t>maior</a:t>
            </a:r>
            <a:endParaRPr lang="en-US" b="1" dirty="0" smtClean="0"/>
          </a:p>
          <a:p>
            <a:r>
              <a:rPr lang="en-US" dirty="0" smtClean="0"/>
              <a:t>O </a:t>
            </a:r>
            <a:r>
              <a:rPr lang="en-US" dirty="0" err="1" smtClean="0"/>
              <a:t>decaimento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quarks e </a:t>
            </a:r>
            <a:r>
              <a:rPr lang="en-US" dirty="0" err="1" smtClean="0"/>
              <a:t>gluões</a:t>
            </a:r>
            <a:r>
              <a:rPr lang="en-US" dirty="0" smtClean="0"/>
              <a:t> </a:t>
            </a:r>
            <a:r>
              <a:rPr lang="en-US" dirty="0" err="1" smtClean="0"/>
              <a:t>seria</a:t>
            </a:r>
            <a:r>
              <a:rPr lang="en-US" dirty="0" smtClean="0"/>
              <a:t> </a:t>
            </a:r>
            <a:r>
              <a:rPr lang="en-US" dirty="0" err="1" smtClean="0"/>
              <a:t>detectado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b="1" dirty="0" err="1" smtClean="0"/>
              <a:t>dois</a:t>
            </a:r>
            <a:r>
              <a:rPr lang="en-US" b="1" dirty="0" smtClean="0"/>
              <a:t> </a:t>
            </a:r>
            <a:r>
              <a:rPr lang="en-US" b="1" dirty="0" err="1" smtClean="0"/>
              <a:t>jactos</a:t>
            </a:r>
            <a:r>
              <a:rPr lang="en-US" b="1" dirty="0" smtClean="0"/>
              <a:t> </a:t>
            </a:r>
            <a:r>
              <a:rPr lang="en-US" b="1" dirty="0" err="1" smtClean="0"/>
              <a:t>muito</a:t>
            </a:r>
            <a:r>
              <a:rPr lang="en-US" b="1" dirty="0" smtClean="0"/>
              <a:t> </a:t>
            </a:r>
            <a:r>
              <a:rPr lang="en-US" b="1" dirty="0" err="1" smtClean="0"/>
              <a:t>energéticos</a:t>
            </a:r>
            <a:endParaRPr lang="en-US" b="1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Procuramos</a:t>
            </a:r>
            <a:r>
              <a:rPr lang="en-US" dirty="0" smtClean="0"/>
              <a:t> </a:t>
            </a:r>
            <a:r>
              <a:rPr lang="en-US" dirty="0" err="1" smtClean="0"/>
              <a:t>colisões</a:t>
            </a:r>
            <a:r>
              <a:rPr lang="en-US" dirty="0" smtClean="0"/>
              <a:t> com </a:t>
            </a:r>
            <a:r>
              <a:rPr lang="en-US" dirty="0" err="1" smtClean="0"/>
              <a:t>dois</a:t>
            </a:r>
            <a:r>
              <a:rPr lang="en-US" dirty="0" smtClean="0"/>
              <a:t> </a:t>
            </a:r>
            <a:r>
              <a:rPr lang="en-US" dirty="0" err="1" smtClean="0"/>
              <a:t>jactos</a:t>
            </a:r>
            <a:r>
              <a:rPr lang="en-US" dirty="0" smtClean="0"/>
              <a:t> </a:t>
            </a:r>
            <a:r>
              <a:rPr lang="en-US" dirty="0" err="1" smtClean="0"/>
              <a:t>muito</a:t>
            </a:r>
            <a:r>
              <a:rPr lang="en-US" dirty="0" smtClean="0"/>
              <a:t> </a:t>
            </a:r>
            <a:r>
              <a:rPr lang="en-US" dirty="0" err="1" smtClean="0"/>
              <a:t>energéticos</a:t>
            </a:r>
            <a:r>
              <a:rPr lang="en-US" dirty="0" smtClean="0"/>
              <a:t> e </a:t>
            </a:r>
            <a:r>
              <a:rPr lang="en-US" dirty="0" err="1" smtClean="0"/>
              <a:t>massa</a:t>
            </a:r>
            <a:r>
              <a:rPr lang="en-US" dirty="0" smtClean="0"/>
              <a:t> </a:t>
            </a:r>
            <a:r>
              <a:rPr lang="en-US" dirty="0" err="1" smtClean="0"/>
              <a:t>invariante</a:t>
            </a:r>
            <a:r>
              <a:rPr lang="en-US" dirty="0" smtClean="0"/>
              <a:t> </a:t>
            </a:r>
            <a:r>
              <a:rPr lang="en-US" dirty="0" err="1" smtClean="0"/>
              <a:t>elevada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48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254957" y="1250993"/>
            <a:ext cx="4858034" cy="5009793"/>
            <a:chOff x="4254957" y="1250993"/>
            <a:chExt cx="4858034" cy="500979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54957" y="1600200"/>
              <a:ext cx="4858034" cy="466058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031194" y="1250993"/>
              <a:ext cx="36556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http://</a:t>
              </a:r>
              <a:r>
                <a:rPr lang="en-US" dirty="0" err="1" smtClean="0"/>
                <a:t>arxiv.org</a:t>
              </a:r>
              <a:r>
                <a:rPr lang="en-US" dirty="0" smtClean="0"/>
                <a:t>/abs/arXiv:1407.1376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47962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9800"/>
          </a:xfrm>
        </p:spPr>
        <p:txBody>
          <a:bodyPr/>
          <a:lstStyle/>
          <a:p>
            <a:r>
              <a:rPr lang="en-US" dirty="0" err="1" smtClean="0"/>
              <a:t>Procura</a:t>
            </a:r>
            <a:r>
              <a:rPr lang="en-US" dirty="0" smtClean="0"/>
              <a:t> de </a:t>
            </a:r>
            <a:r>
              <a:rPr lang="en-US" dirty="0" err="1" smtClean="0"/>
              <a:t>supersimetria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980" y="1312742"/>
            <a:ext cx="4194558" cy="504360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teoria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popular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aumenta</a:t>
            </a:r>
            <a:r>
              <a:rPr lang="en-US" dirty="0" smtClean="0"/>
              <a:t> o </a:t>
            </a:r>
            <a:r>
              <a:rPr lang="en-US" dirty="0" err="1" smtClean="0"/>
              <a:t>Modelo</a:t>
            </a:r>
            <a:r>
              <a:rPr lang="en-US" dirty="0" smtClean="0"/>
              <a:t> </a:t>
            </a:r>
            <a:r>
              <a:rPr lang="en-US" dirty="0" err="1" smtClean="0"/>
              <a:t>Padr</a:t>
            </a:r>
            <a:r>
              <a:rPr lang="en-US" dirty="0" err="1" smtClean="0"/>
              <a:t>ão</a:t>
            </a:r>
            <a:r>
              <a:rPr lang="en-US" dirty="0" smtClean="0"/>
              <a:t> (</a:t>
            </a:r>
            <a:r>
              <a:rPr lang="en-US" b="1" dirty="0" err="1" smtClean="0"/>
              <a:t>supersimetria</a:t>
            </a:r>
            <a:r>
              <a:rPr lang="en-US" dirty="0" smtClean="0"/>
              <a:t>) </a:t>
            </a:r>
            <a:r>
              <a:rPr lang="en-US" dirty="0" err="1" smtClean="0"/>
              <a:t>diz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as </a:t>
            </a:r>
            <a:r>
              <a:rPr lang="en-US" dirty="0" err="1" smtClean="0"/>
              <a:t>partículas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conhecemos</a:t>
            </a:r>
            <a:r>
              <a:rPr lang="en-US" dirty="0" smtClean="0"/>
              <a:t> </a:t>
            </a:r>
            <a:r>
              <a:rPr lang="en-US" dirty="0" err="1" smtClean="0"/>
              <a:t>têm</a:t>
            </a:r>
            <a:r>
              <a:rPr lang="en-US" dirty="0" smtClean="0"/>
              <a:t> </a:t>
            </a:r>
            <a:r>
              <a:rPr lang="en-US" dirty="0" err="1" smtClean="0"/>
              <a:t>parceiros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pesados</a:t>
            </a:r>
            <a:r>
              <a:rPr lang="en-US" dirty="0" smtClean="0"/>
              <a:t> e com spin </a:t>
            </a:r>
            <a:r>
              <a:rPr lang="en-US" dirty="0" err="1" smtClean="0"/>
              <a:t>diferente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½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partícula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leve</a:t>
            </a:r>
            <a:r>
              <a:rPr lang="en-US" dirty="0" smtClean="0"/>
              <a:t> </a:t>
            </a:r>
            <a:r>
              <a:rPr lang="en-US" dirty="0" err="1" smtClean="0"/>
              <a:t>nessa</a:t>
            </a:r>
            <a:r>
              <a:rPr lang="en-US" dirty="0" smtClean="0"/>
              <a:t> </a:t>
            </a:r>
            <a:r>
              <a:rPr lang="en-US" dirty="0" err="1" smtClean="0"/>
              <a:t>teoria</a:t>
            </a:r>
            <a:r>
              <a:rPr lang="en-US" dirty="0" smtClean="0"/>
              <a:t> (χ</a:t>
            </a:r>
            <a:r>
              <a:rPr lang="en-US" baseline="30000" dirty="0" smtClean="0"/>
              <a:t>0</a:t>
            </a:r>
            <a:r>
              <a:rPr lang="en-US" baseline="-25000" dirty="0" smtClean="0"/>
              <a:t>1</a:t>
            </a:r>
            <a:r>
              <a:rPr lang="en-US" dirty="0" smtClean="0"/>
              <a:t>) </a:t>
            </a:r>
            <a:r>
              <a:rPr lang="en-US" dirty="0" err="1" smtClean="0"/>
              <a:t>é</a:t>
            </a:r>
            <a:r>
              <a:rPr lang="en-US" dirty="0" smtClean="0"/>
              <a:t> um </a:t>
            </a:r>
            <a:r>
              <a:rPr lang="en-US" dirty="0" err="1" smtClean="0"/>
              <a:t>bom</a:t>
            </a:r>
            <a:r>
              <a:rPr lang="en-US" dirty="0" smtClean="0"/>
              <a:t> </a:t>
            </a:r>
            <a:r>
              <a:rPr lang="en-US" dirty="0" err="1" smtClean="0"/>
              <a:t>candidato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explicar</a:t>
            </a:r>
            <a:r>
              <a:rPr lang="en-US" dirty="0" smtClean="0"/>
              <a:t> a </a:t>
            </a:r>
            <a:r>
              <a:rPr lang="en-US" b="1" dirty="0" err="1" smtClean="0"/>
              <a:t>origem</a:t>
            </a:r>
            <a:r>
              <a:rPr lang="en-US" b="1" dirty="0" smtClean="0"/>
              <a:t> da </a:t>
            </a:r>
            <a:r>
              <a:rPr lang="en-US" b="1" dirty="0" err="1" smtClean="0"/>
              <a:t>matéria</a:t>
            </a:r>
            <a:r>
              <a:rPr lang="en-US" b="1" dirty="0" smtClean="0"/>
              <a:t> </a:t>
            </a:r>
            <a:r>
              <a:rPr lang="en-US" b="1" dirty="0" err="1" smtClean="0"/>
              <a:t>escura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Procuramos</a:t>
            </a:r>
            <a:r>
              <a:rPr lang="en-US" dirty="0" smtClean="0"/>
              <a:t> </a:t>
            </a:r>
            <a:r>
              <a:rPr lang="en-US" dirty="0" err="1" smtClean="0"/>
              <a:t>canais</a:t>
            </a:r>
            <a:r>
              <a:rPr lang="en-US" dirty="0" smtClean="0"/>
              <a:t> </a:t>
            </a:r>
            <a:r>
              <a:rPr lang="en-US" dirty="0" err="1" smtClean="0"/>
              <a:t>específicos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as </a:t>
            </a:r>
            <a:r>
              <a:rPr lang="en-US" dirty="0" err="1" smtClean="0"/>
              <a:t>partículas</a:t>
            </a:r>
            <a:r>
              <a:rPr lang="en-US" dirty="0" smtClean="0"/>
              <a:t> </a:t>
            </a:r>
            <a:r>
              <a:rPr lang="en-US" dirty="0" err="1" smtClean="0"/>
              <a:t>supersimétricas</a:t>
            </a:r>
            <a:r>
              <a:rPr lang="en-US" dirty="0" smtClean="0"/>
              <a:t> </a:t>
            </a:r>
            <a:r>
              <a:rPr lang="en-US" dirty="0" err="1" smtClean="0"/>
              <a:t>são</a:t>
            </a:r>
            <a:r>
              <a:rPr lang="en-US" dirty="0" smtClean="0"/>
              <a:t> </a:t>
            </a:r>
            <a:r>
              <a:rPr lang="en-US" dirty="0" err="1" smtClean="0"/>
              <a:t>produzidas</a:t>
            </a:r>
            <a:endParaRPr lang="en-US" dirty="0" smtClean="0"/>
          </a:p>
          <a:p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encontrámos</a:t>
            </a:r>
            <a:r>
              <a:rPr lang="en-US" dirty="0" smtClean="0"/>
              <a:t> </a:t>
            </a:r>
            <a:r>
              <a:rPr lang="en-US" dirty="0" err="1" smtClean="0"/>
              <a:t>sinais</a:t>
            </a:r>
            <a:r>
              <a:rPr lang="en-US" dirty="0" smtClean="0"/>
              <a:t> de </a:t>
            </a:r>
            <a:r>
              <a:rPr lang="en-US" dirty="0" err="1" smtClean="0"/>
              <a:t>partículas</a:t>
            </a:r>
            <a:r>
              <a:rPr lang="en-US" dirty="0" smtClean="0"/>
              <a:t> </a:t>
            </a:r>
            <a:r>
              <a:rPr lang="en-US" dirty="0" err="1" smtClean="0"/>
              <a:t>supersimetricas</a:t>
            </a:r>
            <a:r>
              <a:rPr lang="en-US" dirty="0" smtClean="0"/>
              <a:t>, mas </a:t>
            </a:r>
            <a:r>
              <a:rPr lang="en-US" dirty="0" err="1" smtClean="0"/>
              <a:t>podemos</a:t>
            </a:r>
            <a:r>
              <a:rPr lang="en-US" dirty="0" smtClean="0"/>
              <a:t> </a:t>
            </a:r>
            <a:r>
              <a:rPr lang="en-US" dirty="0" err="1" smtClean="0"/>
              <a:t>dizer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, se </a:t>
            </a:r>
            <a:r>
              <a:rPr lang="en-US" dirty="0" err="1" smtClean="0"/>
              <a:t>existirem</a:t>
            </a:r>
            <a:r>
              <a:rPr lang="en-US" dirty="0" smtClean="0"/>
              <a:t>, a </a:t>
            </a:r>
            <a:r>
              <a:rPr lang="en-US" dirty="0" err="1" smtClean="0"/>
              <a:t>sua</a:t>
            </a:r>
            <a:r>
              <a:rPr lang="en-US" dirty="0" smtClean="0"/>
              <a:t> </a:t>
            </a:r>
            <a:r>
              <a:rPr lang="en-US" dirty="0" err="1" smtClean="0"/>
              <a:t>massa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estará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certos</a:t>
            </a:r>
            <a:r>
              <a:rPr lang="en-US" dirty="0" smtClean="0"/>
              <a:t> </a:t>
            </a:r>
            <a:r>
              <a:rPr lang="en-US" dirty="0" err="1" smtClean="0"/>
              <a:t>intervalos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49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537" y="2026185"/>
            <a:ext cx="4661760" cy="35190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80187" y="1656853"/>
            <a:ext cx="325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arxiv.org</a:t>
            </a:r>
            <a:r>
              <a:rPr lang="en-US" dirty="0" smtClean="0"/>
              <a:t>/abs/1407.0583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633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5535825" y="2832579"/>
            <a:ext cx="3365443" cy="2024164"/>
            <a:chOff x="5535825" y="2832579"/>
            <a:chExt cx="3365443" cy="202416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18342" y="2832579"/>
              <a:ext cx="2530204" cy="2024164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 flipH="1">
              <a:off x="6118480" y="4598894"/>
              <a:ext cx="310895" cy="25784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8284524" y="4239373"/>
              <a:ext cx="34824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8136235" y="4276209"/>
              <a:ext cx="765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Im</a:t>
              </a:r>
              <a:r>
                <a:rPr lang="en-US" dirty="0" smtClean="0"/>
                <a:t>(</a:t>
              </a:r>
              <a:r>
                <a:rPr lang="en-US" dirty="0" err="1" smtClean="0"/>
                <a:t>ϕ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535825" y="4414228"/>
              <a:ext cx="765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Re(</a:t>
              </a:r>
              <a:r>
                <a:rPr lang="en-US" dirty="0" err="1" smtClean="0"/>
                <a:t>ϕ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29654" y="121643"/>
            <a:ext cx="8822818" cy="10105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 </a:t>
            </a:r>
            <a:r>
              <a:rPr lang="en-US" dirty="0" err="1" smtClean="0"/>
              <a:t>Elo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/>
              <a:t>F</a:t>
            </a:r>
            <a:r>
              <a:rPr lang="en-US" dirty="0" err="1" smtClean="0"/>
              <a:t>altava</a:t>
            </a:r>
            <a:r>
              <a:rPr lang="en-US" dirty="0" smtClean="0"/>
              <a:t>: </a:t>
            </a:r>
            <a:r>
              <a:rPr lang="en-US" dirty="0" err="1"/>
              <a:t>M</a:t>
            </a:r>
            <a:r>
              <a:rPr lang="en-US" dirty="0" err="1" smtClean="0"/>
              <a:t>ecanis</a:t>
            </a:r>
            <a:r>
              <a:rPr lang="en-US" dirty="0" err="1" smtClean="0"/>
              <a:t>mo</a:t>
            </a:r>
            <a:r>
              <a:rPr lang="en-US" dirty="0" smtClean="0"/>
              <a:t> de Higgs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725" y="1739257"/>
            <a:ext cx="1287931" cy="7559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654" y="1951642"/>
            <a:ext cx="703901" cy="832949"/>
          </a:xfrm>
          <a:prstGeom prst="rect">
            <a:avLst/>
          </a:prstGeom>
        </p:spPr>
      </p:pic>
      <p:grpSp>
        <p:nvGrpSpPr>
          <p:cNvPr id="18" name="Group 21"/>
          <p:cNvGrpSpPr/>
          <p:nvPr/>
        </p:nvGrpSpPr>
        <p:grpSpPr>
          <a:xfrm>
            <a:off x="6118480" y="2539345"/>
            <a:ext cx="2185408" cy="221506"/>
            <a:chOff x="5755317" y="1689842"/>
            <a:chExt cx="2494470" cy="221508"/>
          </a:xfrm>
        </p:grpSpPr>
        <p:sp>
          <p:nvSpPr>
            <p:cNvPr id="19" name="Arc 18"/>
            <p:cNvSpPr/>
            <p:nvPr/>
          </p:nvSpPr>
          <p:spPr>
            <a:xfrm rot="10800000">
              <a:off x="5755317" y="1689843"/>
              <a:ext cx="498894" cy="221507"/>
            </a:xfrm>
            <a:prstGeom prst="arc">
              <a:avLst>
                <a:gd name="adj1" fmla="val 10953096"/>
                <a:gd name="adj2" fmla="val 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/>
            <p:cNvSpPr/>
            <p:nvPr/>
          </p:nvSpPr>
          <p:spPr>
            <a:xfrm rot="10800000">
              <a:off x="6254211" y="1689843"/>
              <a:ext cx="498894" cy="221507"/>
            </a:xfrm>
            <a:prstGeom prst="arc">
              <a:avLst>
                <a:gd name="adj1" fmla="val 10953096"/>
                <a:gd name="adj2" fmla="val 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/>
            <p:cNvSpPr/>
            <p:nvPr/>
          </p:nvSpPr>
          <p:spPr>
            <a:xfrm rot="10800000">
              <a:off x="6753105" y="1689843"/>
              <a:ext cx="498894" cy="221507"/>
            </a:xfrm>
            <a:prstGeom prst="arc">
              <a:avLst>
                <a:gd name="adj1" fmla="val 10953096"/>
                <a:gd name="adj2" fmla="val 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/>
            <p:cNvSpPr/>
            <p:nvPr/>
          </p:nvSpPr>
          <p:spPr>
            <a:xfrm rot="10800000">
              <a:off x="7251999" y="1689842"/>
              <a:ext cx="498894" cy="221507"/>
            </a:xfrm>
            <a:prstGeom prst="arc">
              <a:avLst>
                <a:gd name="adj1" fmla="val 10953096"/>
                <a:gd name="adj2" fmla="val 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/>
            <p:cNvSpPr/>
            <p:nvPr/>
          </p:nvSpPr>
          <p:spPr>
            <a:xfrm rot="10800000">
              <a:off x="7750893" y="1689843"/>
              <a:ext cx="498894" cy="221507"/>
            </a:xfrm>
            <a:prstGeom prst="arc">
              <a:avLst>
                <a:gd name="adj1" fmla="val 10953096"/>
                <a:gd name="adj2" fmla="val 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7193" y="4880291"/>
            <a:ext cx="1377950" cy="139320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077327" y="1493615"/>
            <a:ext cx="4014143" cy="3962210"/>
            <a:chOff x="5130082" y="1900990"/>
            <a:chExt cx="4014143" cy="3962210"/>
          </a:xfrm>
        </p:grpSpPr>
        <p:grpSp>
          <p:nvGrpSpPr>
            <p:cNvPr id="3" name="Group 8"/>
            <p:cNvGrpSpPr/>
            <p:nvPr/>
          </p:nvGrpSpPr>
          <p:grpSpPr>
            <a:xfrm>
              <a:off x="5130082" y="1900990"/>
              <a:ext cx="4014143" cy="3962210"/>
              <a:chOff x="5062677" y="3049421"/>
              <a:chExt cx="3637300" cy="3615427"/>
            </a:xfrm>
          </p:grpSpPr>
          <p:pic>
            <p:nvPicPr>
              <p:cNvPr id="7" name="Picture 6" descr="nc_cc_dsdq2_cteq6d.jp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62677" y="3049421"/>
                <a:ext cx="3637300" cy="3615427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6042392" y="4570786"/>
                <a:ext cx="771059" cy="337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W</a:t>
                </a:r>
                <a:r>
                  <a:rPr lang="en-US" baseline="30000" dirty="0" smtClean="0">
                    <a:solidFill>
                      <a:srgbClr val="FF0000"/>
                    </a:solidFill>
                  </a:rPr>
                  <a:t>±</a:t>
                </a:r>
                <a:endParaRPr lang="en-US" baseline="30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095009" y="3663899"/>
                <a:ext cx="749849" cy="337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90"/>
                    </a:solidFill>
                  </a:rPr>
                  <a:t>Z/γ</a:t>
                </a:r>
                <a:endParaRPr lang="en-US" dirty="0">
                  <a:solidFill>
                    <a:srgbClr val="000090"/>
                  </a:solidFill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7890119" y="3585755"/>
              <a:ext cx="8275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B/W</a:t>
              </a:r>
              <a:r>
                <a:rPr lang="en-US" baseline="30000" dirty="0" smtClean="0">
                  <a:solidFill>
                    <a:srgbClr val="000090"/>
                  </a:solidFill>
                </a:rPr>
                <a:t>±,0</a:t>
              </a:r>
              <a:endParaRPr lang="en-US" baseline="30000" dirty="0">
                <a:solidFill>
                  <a:srgbClr val="000090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8011" y="5301875"/>
            <a:ext cx="4635102" cy="14126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654" y="1719074"/>
            <a:ext cx="4766727" cy="3101322"/>
          </a:xfrm>
          <a:prstGeom prst="rect">
            <a:avLst/>
          </a:prstGeom>
        </p:spPr>
      </p:pic>
      <p:sp>
        <p:nvSpPr>
          <p:cNvPr id="36" name="Date Placeholder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11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07407E-6 C 0.03871 0.02083 0.0776 0.04167 0.09548 0.07639 C 0.11336 0.11111 0.10555 0.18634 0.10763 0.20833 " pathEditMode="relative" ptsTypes="aaA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3472 L -0.00295 0.32407 " pathEditMode="relative" ptsTypes="AA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3"/>
          <p:cNvSpPr txBox="1"/>
          <p:nvPr/>
        </p:nvSpPr>
        <p:spPr>
          <a:xfrm>
            <a:off x="5973101" y="6162460"/>
            <a:ext cx="2188440" cy="606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4000" dirty="0"/>
              <a:t>E agora ?</a:t>
            </a:r>
            <a:endParaRPr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Conclus</a:t>
            </a:r>
            <a:r>
              <a:rPr lang="en-US" dirty="0" err="1" smtClean="0"/>
              <a:t>ões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4166" y="1284204"/>
            <a:ext cx="8786696" cy="484196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O LHC e ATLAS </a:t>
            </a:r>
            <a:r>
              <a:rPr lang="en-US" dirty="0" err="1" smtClean="0"/>
              <a:t>permitem</a:t>
            </a:r>
            <a:r>
              <a:rPr lang="en-US" dirty="0" smtClean="0"/>
              <a:t> </a:t>
            </a:r>
            <a:r>
              <a:rPr lang="en-US" dirty="0" err="1" smtClean="0"/>
              <a:t>explorar</a:t>
            </a:r>
            <a:r>
              <a:rPr lang="en-US" dirty="0" smtClean="0"/>
              <a:t> as </a:t>
            </a:r>
            <a:r>
              <a:rPr lang="en-US" dirty="0" err="1" smtClean="0"/>
              <a:t>ideias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fundamentais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a </a:t>
            </a:r>
            <a:r>
              <a:rPr lang="en-US" dirty="0" err="1" smtClean="0"/>
              <a:t>constituição</a:t>
            </a:r>
            <a:r>
              <a:rPr lang="en-US" dirty="0" smtClean="0"/>
              <a:t> da </a:t>
            </a:r>
            <a:r>
              <a:rPr lang="en-US" dirty="0" err="1" smtClean="0"/>
              <a:t>matéria</a:t>
            </a:r>
            <a:r>
              <a:rPr lang="en-US" dirty="0" smtClean="0"/>
              <a:t> e das </a:t>
            </a:r>
            <a:r>
              <a:rPr lang="en-US" dirty="0" err="1" smtClean="0"/>
              <a:t>interacções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O </a:t>
            </a:r>
            <a:r>
              <a:rPr lang="en-US" dirty="0" err="1" smtClean="0">
                <a:solidFill>
                  <a:srgbClr val="0000FF"/>
                </a:solidFill>
              </a:rPr>
              <a:t>Modelo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Padrão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está</a:t>
            </a:r>
            <a:r>
              <a:rPr lang="en-US" dirty="0" smtClean="0">
                <a:solidFill>
                  <a:srgbClr val="0000FF"/>
                </a:solidFill>
              </a:rPr>
              <a:t> a </a:t>
            </a:r>
            <a:r>
              <a:rPr lang="en-US" dirty="0" err="1" smtClean="0">
                <a:solidFill>
                  <a:srgbClr val="0000FF"/>
                </a:solidFill>
              </a:rPr>
              <a:t>ser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sujeito</a:t>
            </a:r>
            <a:r>
              <a:rPr lang="en-US" dirty="0" smtClean="0">
                <a:solidFill>
                  <a:srgbClr val="0000FF"/>
                </a:solidFill>
              </a:rPr>
              <a:t> a </a:t>
            </a:r>
            <a:r>
              <a:rPr lang="en-US" dirty="0" err="1" smtClean="0">
                <a:solidFill>
                  <a:srgbClr val="0000FF"/>
                </a:solidFill>
              </a:rPr>
              <a:t>inúmeros</a:t>
            </a:r>
            <a:r>
              <a:rPr lang="en-US" dirty="0" smtClean="0">
                <a:solidFill>
                  <a:srgbClr val="0000FF"/>
                </a:solidFill>
              </a:rPr>
              <a:t> testes</a:t>
            </a:r>
          </a:p>
          <a:p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 err="1" smtClean="0"/>
              <a:t>sua</a:t>
            </a:r>
            <a:r>
              <a:rPr lang="en-US" dirty="0" smtClean="0"/>
              <a:t> </a:t>
            </a:r>
            <a:r>
              <a:rPr lang="en-US" dirty="0" err="1" smtClean="0"/>
              <a:t>construção</a:t>
            </a:r>
            <a:r>
              <a:rPr lang="en-US" dirty="0" smtClean="0"/>
              <a:t> </a:t>
            </a:r>
            <a:r>
              <a:rPr lang="en-US" dirty="0" err="1" smtClean="0"/>
              <a:t>apenas</a:t>
            </a:r>
            <a:r>
              <a:rPr lang="en-US" dirty="0" smtClean="0"/>
              <a:t> </a:t>
            </a:r>
            <a:r>
              <a:rPr lang="en-US" dirty="0" err="1" smtClean="0"/>
              <a:t>foi</a:t>
            </a:r>
            <a:r>
              <a:rPr lang="en-US" dirty="0" smtClean="0"/>
              <a:t> </a:t>
            </a:r>
            <a:r>
              <a:rPr lang="en-US" dirty="0" err="1" smtClean="0"/>
              <a:t>possível</a:t>
            </a:r>
            <a:r>
              <a:rPr lang="en-US" dirty="0" smtClean="0"/>
              <a:t> com </a:t>
            </a:r>
            <a:r>
              <a:rPr lang="en-US" dirty="0" err="1" smtClean="0"/>
              <a:t>muita</a:t>
            </a:r>
            <a:r>
              <a:rPr lang="en-US" dirty="0" smtClean="0"/>
              <a:t> </a:t>
            </a:r>
            <a:r>
              <a:rPr lang="en-US" dirty="0" err="1" smtClean="0"/>
              <a:t>persistência</a:t>
            </a:r>
            <a:r>
              <a:rPr lang="en-US" dirty="0" smtClean="0"/>
              <a:t> e </a:t>
            </a:r>
            <a:r>
              <a:rPr lang="en-US" dirty="0" err="1" smtClean="0"/>
              <a:t>colaboração</a:t>
            </a:r>
            <a:r>
              <a:rPr lang="en-US" dirty="0" smtClean="0"/>
              <a:t> </a:t>
            </a:r>
            <a:r>
              <a:rPr lang="en-US" dirty="0" err="1" smtClean="0"/>
              <a:t>internacional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Portugal e </a:t>
            </a:r>
            <a:r>
              <a:rPr lang="en-US" dirty="0" err="1" smtClean="0">
                <a:solidFill>
                  <a:srgbClr val="0000FF"/>
                </a:solidFill>
              </a:rPr>
              <a:t>Brasil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participantes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ativos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/>
          </a:p>
          <a:p>
            <a:r>
              <a:rPr lang="en-US" dirty="0" err="1" smtClean="0"/>
              <a:t>Descoberta</a:t>
            </a:r>
            <a:r>
              <a:rPr lang="en-US" dirty="0" smtClean="0"/>
              <a:t> do </a:t>
            </a:r>
            <a:r>
              <a:rPr lang="en-US" dirty="0" err="1" smtClean="0"/>
              <a:t>bosão</a:t>
            </a:r>
            <a:r>
              <a:rPr lang="en-US" dirty="0" smtClean="0"/>
              <a:t> de Higgs de </a:t>
            </a:r>
            <a:r>
              <a:rPr lang="en-US" dirty="0" err="1" smtClean="0"/>
              <a:t>enorme</a:t>
            </a:r>
            <a:r>
              <a:rPr lang="en-US" dirty="0" smtClean="0"/>
              <a:t> </a:t>
            </a:r>
            <a:r>
              <a:rPr lang="en-US" dirty="0" err="1" smtClean="0"/>
              <a:t>importância</a:t>
            </a:r>
            <a:r>
              <a:rPr lang="en-US" dirty="0" smtClean="0"/>
              <a:t>, </a:t>
            </a:r>
            <a:r>
              <a:rPr lang="en-US" dirty="0" err="1" smtClean="0"/>
              <a:t>peça</a:t>
            </a:r>
            <a:r>
              <a:rPr lang="en-US" dirty="0" smtClean="0"/>
              <a:t> central do </a:t>
            </a:r>
            <a:r>
              <a:rPr lang="en-US" dirty="0" err="1" smtClean="0"/>
              <a:t>Modelo</a:t>
            </a:r>
            <a:r>
              <a:rPr lang="en-US" dirty="0" smtClean="0"/>
              <a:t> </a:t>
            </a:r>
            <a:r>
              <a:rPr lang="en-US" dirty="0" err="1" smtClean="0"/>
              <a:t>Padrão</a:t>
            </a:r>
            <a:endParaRPr lang="en-US" dirty="0" smtClean="0"/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Apenas</a:t>
            </a:r>
            <a:r>
              <a:rPr lang="en-US" dirty="0" smtClean="0">
                <a:solidFill>
                  <a:srgbClr val="0000FF"/>
                </a:solidFill>
              </a:rPr>
              <a:t> um </a:t>
            </a:r>
            <a:r>
              <a:rPr lang="en-US" dirty="0" err="1" smtClean="0">
                <a:solidFill>
                  <a:srgbClr val="0000FF"/>
                </a:solidFill>
              </a:rPr>
              <a:t>ou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mais</a:t>
            </a:r>
            <a:r>
              <a:rPr lang="en-US" dirty="0" smtClean="0">
                <a:solidFill>
                  <a:srgbClr val="0000FF"/>
                </a:solidFill>
              </a:rPr>
              <a:t> ? </a:t>
            </a:r>
            <a:r>
              <a:rPr lang="en-US" dirty="0" err="1" smtClean="0">
                <a:solidFill>
                  <a:srgbClr val="0000FF"/>
                </a:solidFill>
              </a:rPr>
              <a:t>Modelos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alternativos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prevêm</a:t>
            </a:r>
            <a:r>
              <a:rPr lang="en-US" dirty="0" smtClean="0">
                <a:solidFill>
                  <a:srgbClr val="0000FF"/>
                </a:solidFill>
              </a:rPr>
              <a:t> 5 </a:t>
            </a:r>
            <a:r>
              <a:rPr lang="en-US" dirty="0" err="1" smtClean="0">
                <a:solidFill>
                  <a:srgbClr val="0000FF"/>
                </a:solidFill>
              </a:rPr>
              <a:t>ou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mais</a:t>
            </a:r>
            <a:r>
              <a:rPr lang="en-US" dirty="0" smtClean="0">
                <a:solidFill>
                  <a:srgbClr val="0000FF"/>
                </a:solidFill>
              </a:rPr>
              <a:t> Higgs, </a:t>
            </a:r>
            <a:r>
              <a:rPr lang="en-US" dirty="0" err="1" smtClean="0">
                <a:solidFill>
                  <a:srgbClr val="0000FF"/>
                </a:solidFill>
              </a:rPr>
              <a:t>alguns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carregados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Nova </a:t>
            </a:r>
            <a:r>
              <a:rPr lang="en-US" dirty="0" err="1" smtClean="0"/>
              <a:t>Física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além</a:t>
            </a:r>
            <a:r>
              <a:rPr lang="en-US" dirty="0" smtClean="0"/>
              <a:t> do </a:t>
            </a:r>
            <a:r>
              <a:rPr lang="en-US" dirty="0" err="1" smtClean="0"/>
              <a:t>Modelo</a:t>
            </a:r>
            <a:r>
              <a:rPr lang="en-US" dirty="0" smtClean="0"/>
              <a:t> </a:t>
            </a:r>
            <a:r>
              <a:rPr lang="en-US" dirty="0" err="1" smtClean="0"/>
              <a:t>Padrão</a:t>
            </a:r>
            <a:r>
              <a:rPr lang="en-US" dirty="0" smtClean="0"/>
              <a:t> ?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Matéria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escura</a:t>
            </a:r>
            <a:r>
              <a:rPr lang="en-US" dirty="0" smtClean="0">
                <a:solidFill>
                  <a:srgbClr val="0000FF"/>
                </a:solidFill>
              </a:rPr>
              <a:t>? </a:t>
            </a:r>
            <a:r>
              <a:rPr lang="en-US" dirty="0" err="1" smtClean="0">
                <a:solidFill>
                  <a:srgbClr val="0000FF"/>
                </a:solidFill>
              </a:rPr>
              <a:t>Energia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Escura</a:t>
            </a:r>
            <a:r>
              <a:rPr lang="en-US" dirty="0" smtClean="0">
                <a:solidFill>
                  <a:srgbClr val="0000FF"/>
                </a:solidFill>
              </a:rPr>
              <a:t> ?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Mini-</a:t>
            </a:r>
            <a:r>
              <a:rPr lang="en-US" dirty="0" err="1" smtClean="0">
                <a:solidFill>
                  <a:srgbClr val="0000FF"/>
                </a:solidFill>
              </a:rPr>
              <a:t>Buracos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negros</a:t>
            </a:r>
            <a:r>
              <a:rPr lang="en-US" dirty="0" smtClean="0">
                <a:solidFill>
                  <a:srgbClr val="0000FF"/>
                </a:solidFill>
              </a:rPr>
              <a:t>? </a:t>
            </a:r>
            <a:r>
              <a:rPr lang="en-US" dirty="0" err="1" smtClean="0">
                <a:solidFill>
                  <a:srgbClr val="0000FF"/>
                </a:solidFill>
              </a:rPr>
              <a:t>Gravitação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quântica</a:t>
            </a:r>
            <a:r>
              <a:rPr lang="en-US" dirty="0" smtClean="0">
                <a:solidFill>
                  <a:srgbClr val="0000FF"/>
                </a:solidFill>
              </a:rPr>
              <a:t>?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Qualquer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coisa</a:t>
            </a:r>
            <a:r>
              <a:rPr lang="en-US" dirty="0" smtClean="0">
                <a:solidFill>
                  <a:srgbClr val="0000FF"/>
                </a:solidFill>
              </a:rPr>
              <a:t> de </a:t>
            </a:r>
            <a:r>
              <a:rPr lang="en-US" dirty="0" err="1" smtClean="0">
                <a:solidFill>
                  <a:srgbClr val="0000FF"/>
                </a:solidFill>
              </a:rPr>
              <a:t>completamente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inesperado</a:t>
            </a:r>
            <a:r>
              <a:rPr lang="en-US" dirty="0" smtClean="0">
                <a:solidFill>
                  <a:srgbClr val="0000FF"/>
                </a:solidFill>
              </a:rPr>
              <a:t>?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77501" y="6356350"/>
            <a:ext cx="2895600" cy="365125"/>
          </a:xfrm>
        </p:spPr>
        <p:txBody>
          <a:bodyPr/>
          <a:lstStyle/>
          <a:p>
            <a:r>
              <a:rPr lang="en-US" dirty="0" err="1" smtClean="0"/>
              <a:t>Escola</a:t>
            </a:r>
            <a:r>
              <a:rPr lang="en-US" dirty="0" smtClean="0"/>
              <a:t> de </a:t>
            </a:r>
            <a:r>
              <a:rPr lang="en-US" dirty="0" err="1" smtClean="0"/>
              <a:t>Professores</a:t>
            </a:r>
            <a:r>
              <a:rPr lang="en-US" dirty="0" smtClean="0"/>
              <a:t> do CERN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384"/>
          <p:cNvPicPr/>
          <p:nvPr/>
        </p:nvPicPr>
        <p:blipFill>
          <a:blip r:embed="rId2"/>
          <a:stretch>
            <a:fillRect/>
          </a:stretch>
        </p:blipFill>
        <p:spPr>
          <a:xfrm>
            <a:off x="108000" y="108000"/>
            <a:ext cx="8963640" cy="6480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401048" y="917970"/>
            <a:ext cx="3437228" cy="5211172"/>
            <a:chOff x="6553200" y="3185066"/>
            <a:chExt cx="1867460" cy="30609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53200" y="3955996"/>
              <a:ext cx="1867460" cy="229002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101821" y="3494331"/>
              <a:ext cx="579062" cy="921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543752" y="3646731"/>
              <a:ext cx="579062" cy="921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391352" y="3185066"/>
              <a:ext cx="579062" cy="921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833283" y="3494331"/>
              <a:ext cx="579062" cy="921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2940182"/>
            <a:ext cx="6486542" cy="1143000"/>
          </a:xfrm>
        </p:spPr>
        <p:txBody>
          <a:bodyPr>
            <a:noAutofit/>
          </a:bodyPr>
          <a:lstStyle/>
          <a:p>
            <a:r>
              <a:rPr lang="en-US" sz="7200" dirty="0" err="1" smtClean="0"/>
              <a:t>Perguntas</a:t>
            </a:r>
            <a:r>
              <a:rPr lang="en-US" sz="7200" dirty="0" smtClean="0"/>
              <a:t>?</a:t>
            </a:r>
            <a:endParaRPr lang="en-US" sz="72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3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06200"/>
            <a:ext cx="8229600" cy="1143000"/>
          </a:xfrm>
        </p:spPr>
        <p:txBody>
          <a:bodyPr/>
          <a:lstStyle/>
          <a:p>
            <a:r>
              <a:rPr lang="en-US" dirty="0" smtClean="0"/>
              <a:t>Bonus slides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916" y="1868488"/>
            <a:ext cx="3130168" cy="312102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62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Como se detectam partículas</a:t>
            </a:r>
            <a:endParaRPr/>
          </a:p>
        </p:txBody>
      </p:sp>
      <p:pic>
        <p:nvPicPr>
          <p:cNvPr id="160" name="Picture 15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900000"/>
            <a:ext cx="7084080" cy="5760000"/>
          </a:xfrm>
          <a:prstGeom prst="rect">
            <a:avLst/>
          </a:prstGeom>
        </p:spPr>
      </p:pic>
      <p:pic>
        <p:nvPicPr>
          <p:cNvPr id="161" name="Picture 160"/>
          <p:cNvPicPr/>
          <p:nvPr/>
        </p:nvPicPr>
        <p:blipFill>
          <a:blip r:embed="rId3"/>
          <a:stretch>
            <a:fillRect/>
          </a:stretch>
        </p:blipFill>
        <p:spPr>
          <a:xfrm>
            <a:off x="5919480" y="900000"/>
            <a:ext cx="3285720" cy="2880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211"/>
          <p:cNvPicPr/>
          <p:nvPr/>
        </p:nvPicPr>
        <p:blipFill>
          <a:blip r:embed="rId2"/>
          <a:stretch>
            <a:fillRect/>
          </a:stretch>
        </p:blipFill>
        <p:spPr>
          <a:xfrm>
            <a:off x="1080000" y="1080000"/>
            <a:ext cx="7049160" cy="5299560"/>
          </a:xfrm>
          <a:prstGeom prst="rect">
            <a:avLst/>
          </a:prstGeom>
        </p:spPr>
      </p:pic>
      <p:sp>
        <p:nvSpPr>
          <p:cNvPr id="213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Instalação na caverna de ATLAS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Instalação na caverna de ATLAS</a:t>
            </a:r>
            <a:endParaRPr/>
          </a:p>
        </p:txBody>
      </p:sp>
      <p:pic>
        <p:nvPicPr>
          <p:cNvPr id="215" name="Picture 214"/>
          <p:cNvPicPr/>
          <p:nvPr/>
        </p:nvPicPr>
        <p:blipFill>
          <a:blip r:embed="rId2"/>
          <a:stretch>
            <a:fillRect/>
          </a:stretch>
        </p:blipFill>
        <p:spPr>
          <a:xfrm>
            <a:off x="978840" y="1501920"/>
            <a:ext cx="7121160" cy="5158080"/>
          </a:xfrm>
          <a:prstGeom prst="rect">
            <a:avLst/>
          </a:prstGeom>
        </p:spPr>
      </p:pic>
      <p:sp>
        <p:nvSpPr>
          <p:cNvPr id="216" name="TextShape 2"/>
          <p:cNvSpPr txBox="1"/>
          <p:nvPr/>
        </p:nvSpPr>
        <p:spPr>
          <a:xfrm>
            <a:off x="1440000" y="1080000"/>
            <a:ext cx="3983040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400"/>
              <a:t>Barril Central do TileCal, 2004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216"/>
          <p:cNvPicPr/>
          <p:nvPr/>
        </p:nvPicPr>
        <p:blipFill>
          <a:blip r:embed="rId2"/>
          <a:stretch>
            <a:fillRect/>
          </a:stretch>
        </p:blipFill>
        <p:spPr>
          <a:xfrm>
            <a:off x="526320" y="900000"/>
            <a:ext cx="7573680" cy="5666760"/>
          </a:xfrm>
          <a:prstGeom prst="rect">
            <a:avLst/>
          </a:prstGeom>
        </p:spPr>
      </p:pic>
      <p:sp>
        <p:nvSpPr>
          <p:cNvPr id="218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Antes do feixe estar pronto...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Atividades atuais, grupo português</a:t>
            </a:r>
            <a:endParaRPr/>
          </a:p>
        </p:txBody>
      </p:sp>
      <p:pic>
        <p:nvPicPr>
          <p:cNvPr id="241" name="Picture 240"/>
          <p:cNvPicPr/>
          <p:nvPr/>
        </p:nvPicPr>
        <p:blipFill>
          <a:blip r:embed="rId2"/>
          <a:stretch>
            <a:fillRect/>
          </a:stretch>
        </p:blipFill>
        <p:spPr>
          <a:xfrm>
            <a:off x="360000" y="1080000"/>
            <a:ext cx="8574480" cy="5220000"/>
          </a:xfrm>
          <a:prstGeom prst="rect">
            <a:avLst/>
          </a:prstGeom>
        </p:spPr>
      </p:pic>
      <p:sp>
        <p:nvSpPr>
          <p:cNvPr id="242" name="TextShape 2"/>
          <p:cNvSpPr txBox="1"/>
          <p:nvPr/>
        </p:nvSpPr>
        <p:spPr>
          <a:xfrm>
            <a:off x="4500000" y="5609880"/>
            <a:ext cx="4479840" cy="6901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>
                <a:solidFill>
                  <a:srgbClr val="2323DC"/>
                </a:solidFill>
              </a:rPr>
              <a:t>Computação</a:t>
            </a:r>
            <a:endParaRPr/>
          </a:p>
          <a:p>
            <a:r>
              <a:rPr lang="pt-PT">
                <a:solidFill>
                  <a:srgbClr val="800080"/>
                </a:solidFill>
              </a:rPr>
              <a:t>Forte participação do LIP na GRID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icture 24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8280"/>
            <a:ext cx="9144000" cy="687456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29654" y="274638"/>
            <a:ext cx="8822818" cy="10105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 </a:t>
            </a:r>
            <a:r>
              <a:rPr lang="en-US" dirty="0" err="1" smtClean="0"/>
              <a:t>Elo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/>
              <a:t>F</a:t>
            </a:r>
            <a:r>
              <a:rPr lang="en-US" dirty="0" err="1" smtClean="0"/>
              <a:t>altava</a:t>
            </a:r>
            <a:r>
              <a:rPr lang="en-US" dirty="0" smtClean="0"/>
              <a:t>: </a:t>
            </a:r>
            <a:r>
              <a:rPr lang="en-US" dirty="0" err="1"/>
              <a:t>M</a:t>
            </a:r>
            <a:r>
              <a:rPr lang="en-US" dirty="0" err="1" smtClean="0"/>
              <a:t>ecanis</a:t>
            </a:r>
            <a:r>
              <a:rPr lang="en-US" dirty="0" err="1" smtClean="0"/>
              <a:t>mo</a:t>
            </a:r>
            <a:r>
              <a:rPr lang="en-US" dirty="0" smtClean="0"/>
              <a:t> de Higgs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54" y="1417638"/>
            <a:ext cx="3427181" cy="4677294"/>
          </a:xfrm>
          <a:prstGeom prst="rect">
            <a:avLst/>
          </a:prstGeom>
        </p:spPr>
      </p:pic>
      <p:pic>
        <p:nvPicPr>
          <p:cNvPr id="2" name="Picture 1" descr="j017855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633" y="1104251"/>
            <a:ext cx="4130043" cy="273959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634" y="3866402"/>
            <a:ext cx="4130043" cy="275827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83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015200"/>
            <a:ext cx="9004680" cy="5284800"/>
          </a:xfrm>
          <a:prstGeom prst="rect">
            <a:avLst/>
          </a:prstGeom>
        </p:spPr>
      </p:pic>
      <p:sp>
        <p:nvSpPr>
          <p:cNvPr id="84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Uma aventura de mais de 20 anos !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icardoATLAS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976" y="2779300"/>
            <a:ext cx="3059024" cy="40786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43544"/>
            <a:ext cx="5714588" cy="32144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48560"/>
            <a:ext cx="5714588" cy="3209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478" y="0"/>
            <a:ext cx="3931521" cy="25798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0970" y="0"/>
            <a:ext cx="383618" cy="36435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Picture 8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228" y="-14637"/>
            <a:ext cx="5330970" cy="3553559"/>
          </a:xfrm>
          <a:prstGeom prst="rect">
            <a:avLst/>
          </a:prstGeom>
          <a:noFill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20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77" y="1217143"/>
            <a:ext cx="8081557" cy="5044456"/>
          </a:xfrm>
          <a:prstGeom prst="rect">
            <a:avLst/>
          </a:prstGeom>
        </p:spPr>
      </p:pic>
      <p:sp useBgFill="1">
        <p:nvSpPr>
          <p:cNvPr id="9" name="Oval Callout 8"/>
          <p:cNvSpPr/>
          <p:nvPr/>
        </p:nvSpPr>
        <p:spPr>
          <a:xfrm>
            <a:off x="5031719" y="211677"/>
            <a:ext cx="3664215" cy="2593041"/>
          </a:xfrm>
          <a:prstGeom prst="wedgeEllipseCallout">
            <a:avLst>
              <a:gd name="adj1" fmla="val -52275"/>
              <a:gd name="adj2" fmla="val 55867"/>
            </a:avLst>
          </a:prstGeom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</a:rPr>
              <a:t>Est’ce</a:t>
            </a:r>
            <a:r>
              <a:rPr lang="en-US" sz="4000" dirty="0" smtClean="0">
                <a:solidFill>
                  <a:schemeClr val="tx1"/>
                </a:solidFill>
              </a:rPr>
              <a:t> le </a:t>
            </a:r>
            <a:r>
              <a:rPr lang="en-US" sz="4000" dirty="0" err="1" smtClean="0">
                <a:solidFill>
                  <a:schemeClr val="tx1"/>
                </a:solidFill>
              </a:rPr>
              <a:t>vrai</a:t>
            </a:r>
            <a:r>
              <a:rPr lang="en-US" sz="4000" dirty="0" smtClean="0">
                <a:solidFill>
                  <a:schemeClr val="tx1"/>
                </a:solidFill>
              </a:rPr>
              <a:t> boson de Higgs??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67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624284" y="129108"/>
            <a:ext cx="5062515" cy="11430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Juste</a:t>
            </a:r>
            <a:r>
              <a:rPr lang="en-US" dirty="0" smtClean="0">
                <a:solidFill>
                  <a:schemeClr val="bg1"/>
                </a:solidFill>
              </a:rPr>
              <a:t> le début!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1249" y="3514014"/>
            <a:ext cx="3902704" cy="2957792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249" y="1134004"/>
            <a:ext cx="3980752" cy="22567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87" y="1944570"/>
            <a:ext cx="4965425" cy="28923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084" y="4625658"/>
            <a:ext cx="4097188" cy="20485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63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5667" y="-83076"/>
            <a:ext cx="3789952" cy="271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34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 8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3618" y="317501"/>
            <a:ext cx="8506659" cy="5670434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96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LHCHiggs_XS_7T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980" y="1176302"/>
            <a:ext cx="6603859" cy="47454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80" y="942765"/>
            <a:ext cx="1785919" cy="12105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583" y="2153355"/>
            <a:ext cx="1785919" cy="12067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180" y="3360056"/>
            <a:ext cx="1794322" cy="13182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80" y="4693461"/>
            <a:ext cx="1794322" cy="1228328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stCxn id="17" idx="3"/>
          </p:cNvCxnSpPr>
          <p:nvPr/>
        </p:nvCxnSpPr>
        <p:spPr>
          <a:xfrm>
            <a:off x="1932099" y="1548060"/>
            <a:ext cx="1583892" cy="1292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2" idx="3"/>
          </p:cNvCxnSpPr>
          <p:nvPr/>
        </p:nvCxnSpPr>
        <p:spPr>
          <a:xfrm>
            <a:off x="1940502" y="2756706"/>
            <a:ext cx="1449623" cy="3"/>
          </a:xfrm>
          <a:prstGeom prst="straightConnector1">
            <a:avLst/>
          </a:prstGeom>
          <a:ln>
            <a:solidFill>
              <a:srgbClr val="3D8F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3" idx="3"/>
          </p:cNvCxnSpPr>
          <p:nvPr/>
        </p:nvCxnSpPr>
        <p:spPr>
          <a:xfrm flipV="1">
            <a:off x="1940502" y="3058691"/>
            <a:ext cx="1575489" cy="960504"/>
          </a:xfrm>
          <a:prstGeom prst="straightConnector1">
            <a:avLst/>
          </a:prstGeom>
          <a:ln>
            <a:solidFill>
              <a:srgbClr val="8A3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4" idx="3"/>
          </p:cNvCxnSpPr>
          <p:nvPr/>
        </p:nvCxnSpPr>
        <p:spPr>
          <a:xfrm flipV="1">
            <a:off x="1940502" y="3964085"/>
            <a:ext cx="1449623" cy="134354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3" idx="3"/>
          </p:cNvCxnSpPr>
          <p:nvPr/>
        </p:nvCxnSpPr>
        <p:spPr>
          <a:xfrm flipV="1">
            <a:off x="1940502" y="3360055"/>
            <a:ext cx="1575489" cy="65914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5400023" y="890380"/>
            <a:ext cx="31918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rgbClr val="595959"/>
                </a:solidFill>
              </a:rPr>
              <a:t>CERN-2011-002; arXiv:1101.0593</a:t>
            </a:r>
            <a:endParaRPr lang="en-US" sz="1400" dirty="0">
              <a:solidFill>
                <a:srgbClr val="595959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782438" y="357989"/>
            <a:ext cx="5809401" cy="4988741"/>
            <a:chOff x="2782438" y="357989"/>
            <a:chExt cx="5809401" cy="4988741"/>
          </a:xfrm>
        </p:grpSpPr>
        <p:grpSp>
          <p:nvGrpSpPr>
            <p:cNvPr id="25" name="Group 24"/>
            <p:cNvGrpSpPr/>
            <p:nvPr/>
          </p:nvGrpSpPr>
          <p:grpSpPr>
            <a:xfrm>
              <a:off x="2782438" y="1315152"/>
              <a:ext cx="5500176" cy="4031578"/>
              <a:chOff x="2782438" y="1315152"/>
              <a:chExt cx="5500176" cy="4031578"/>
            </a:xfrm>
          </p:grpSpPr>
          <p:sp>
            <p:nvSpPr>
              <p:cNvPr id="12" name="Rectangle 11"/>
              <p:cNvSpPr/>
              <p:nvPr/>
            </p:nvSpPr>
            <p:spPr>
              <a:xfrm rot="16200000">
                <a:off x="1046755" y="3050837"/>
                <a:ext cx="4031576" cy="56020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6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Excluded by LEP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355501" y="1315153"/>
                <a:ext cx="3927113" cy="401904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3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 smtClean="0">
                    <a:solidFill>
                      <a:srgbClr val="000000"/>
                    </a:solidFill>
                  </a:rPr>
                  <a:t>Disfavoured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by EW precision fits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16200000">
                <a:off x="2026227" y="3120064"/>
                <a:ext cx="4019046" cy="409221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6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Excluded by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Tevatron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4355501" y="357989"/>
              <a:ext cx="423633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1 ½ year ago: EPS 2011</a:t>
              </a:r>
              <a:endParaRPr lang="en-US" sz="3200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782438" y="357989"/>
            <a:ext cx="5809401" cy="4988741"/>
            <a:chOff x="2782439" y="366364"/>
            <a:chExt cx="5809401" cy="4988741"/>
          </a:xfrm>
        </p:grpSpPr>
        <p:grpSp>
          <p:nvGrpSpPr>
            <p:cNvPr id="45" name="Group 24"/>
            <p:cNvGrpSpPr/>
            <p:nvPr/>
          </p:nvGrpSpPr>
          <p:grpSpPr>
            <a:xfrm>
              <a:off x="2782439" y="1323527"/>
              <a:ext cx="5500175" cy="4031578"/>
              <a:chOff x="2782439" y="1315152"/>
              <a:chExt cx="5500175" cy="4031578"/>
            </a:xfrm>
          </p:grpSpPr>
          <p:sp>
            <p:nvSpPr>
              <p:cNvPr id="47" name="Rectangle 46"/>
              <p:cNvSpPr/>
              <p:nvPr/>
            </p:nvSpPr>
            <p:spPr>
              <a:xfrm rot="16200000">
                <a:off x="1070495" y="3027098"/>
                <a:ext cx="4031576" cy="60768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82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Excluded by LHC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957461" y="1315153"/>
                <a:ext cx="1325153" cy="401904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dirty="0" err="1" smtClean="0">
                    <a:solidFill>
                      <a:srgbClr val="000000"/>
                    </a:solidFill>
                  </a:rPr>
                  <a:t>Disfavoured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by EW precision fits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 rot="16200000">
                <a:off x="3227203" y="1603940"/>
                <a:ext cx="4019046" cy="34414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83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Excluded by LHC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 useBgFill="1">
          <p:nvSpPr>
            <p:cNvPr id="46" name="TextBox 45"/>
            <p:cNvSpPr txBox="1"/>
            <p:nvPr/>
          </p:nvSpPr>
          <p:spPr>
            <a:xfrm>
              <a:off x="4035646" y="366364"/>
              <a:ext cx="4556194" cy="584776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6 months ago: ICHEP 2012</a:t>
              </a:r>
              <a:endParaRPr lang="en-US" sz="3200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60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8025"/>
          </a:xfrm>
        </p:spPr>
        <p:txBody>
          <a:bodyPr/>
          <a:lstStyle/>
          <a:p>
            <a:r>
              <a:rPr lang="en-US" dirty="0" smtClean="0"/>
              <a:t>But there is more…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7556" y="1417638"/>
            <a:ext cx="4657089" cy="470852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We know the SM is incomplete</a:t>
            </a:r>
          </a:p>
          <a:p>
            <a:r>
              <a:rPr lang="en-US" dirty="0" smtClean="0"/>
              <a:t>For a low Higgs mass relative to the top quark mass, the </a:t>
            </a:r>
            <a:r>
              <a:rPr lang="en-US" dirty="0" err="1" smtClean="0"/>
              <a:t>quartic</a:t>
            </a:r>
            <a:r>
              <a:rPr lang="en-US" dirty="0" smtClean="0"/>
              <a:t> Higgs self-coupling runs at high energy towards lower values. </a:t>
            </a:r>
          </a:p>
          <a:p>
            <a:r>
              <a:rPr lang="en-US" dirty="0" smtClean="0"/>
              <a:t>At some point it would turn negative indicating that the vacuum is unstable. </a:t>
            </a:r>
          </a:p>
          <a:p>
            <a:r>
              <a:rPr lang="en-US" dirty="0" smtClean="0"/>
              <a:t>The universe could decay into a more stable lower energy vacuum state. </a:t>
            </a:r>
          </a:p>
          <a:p>
            <a:r>
              <a:rPr lang="en-US" dirty="0" smtClean="0"/>
              <a:t>Unless new physics appears at some energy scale</a:t>
            </a:r>
          </a:p>
          <a:p>
            <a:r>
              <a:rPr lang="en-US" dirty="0" smtClean="0"/>
              <a:t>The Higgs sector can give  important clues to constrain new physics beyond the SM </a:t>
            </a:r>
          </a:p>
          <a:p>
            <a:r>
              <a:rPr lang="en-US" dirty="0" smtClean="0"/>
              <a:t>It is a great way to search for new physics!</a:t>
            </a:r>
            <a:endParaRPr lang="en-US" dirty="0"/>
          </a:p>
        </p:txBody>
      </p:sp>
      <p:grpSp>
        <p:nvGrpSpPr>
          <p:cNvPr id="9" name="Group 19"/>
          <p:cNvGrpSpPr/>
          <p:nvPr/>
        </p:nvGrpSpPr>
        <p:grpSpPr>
          <a:xfrm>
            <a:off x="4854645" y="1102663"/>
            <a:ext cx="3644287" cy="5286314"/>
            <a:chOff x="4854645" y="1102663"/>
            <a:chExt cx="3644287" cy="528631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54645" y="3853570"/>
              <a:ext cx="3644287" cy="2535407"/>
            </a:xfrm>
            <a:prstGeom prst="rect">
              <a:avLst/>
            </a:prstGeom>
          </p:spPr>
        </p:pic>
        <p:grpSp>
          <p:nvGrpSpPr>
            <p:cNvPr id="10" name="Group 17"/>
            <p:cNvGrpSpPr/>
            <p:nvPr/>
          </p:nvGrpSpPr>
          <p:grpSpPr>
            <a:xfrm>
              <a:off x="4854645" y="1102663"/>
              <a:ext cx="3644287" cy="3872535"/>
              <a:chOff x="4854645" y="1102663"/>
              <a:chExt cx="3644287" cy="3872535"/>
            </a:xfrm>
          </p:grpSpPr>
          <p:grpSp>
            <p:nvGrpSpPr>
              <p:cNvPr id="12" name="Group 16"/>
              <p:cNvGrpSpPr/>
              <p:nvPr/>
            </p:nvGrpSpPr>
            <p:grpSpPr>
              <a:xfrm>
                <a:off x="4854645" y="1102663"/>
                <a:ext cx="3644287" cy="2762777"/>
                <a:chOff x="4854645" y="1102663"/>
                <a:chExt cx="3644287" cy="2762777"/>
              </a:xfrm>
            </p:grpSpPr>
            <p:grpSp>
              <p:nvGrpSpPr>
                <p:cNvPr id="13" name="Group 8"/>
                <p:cNvGrpSpPr/>
                <p:nvPr/>
              </p:nvGrpSpPr>
              <p:grpSpPr>
                <a:xfrm>
                  <a:off x="4854645" y="1102663"/>
                  <a:ext cx="3644287" cy="2762777"/>
                  <a:chOff x="5029812" y="2722222"/>
                  <a:chExt cx="3644287" cy="2762777"/>
                </a:xfrm>
              </p:grpSpPr>
              <p:pic>
                <p:nvPicPr>
                  <p:cNvPr id="7" name="Picture 6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029812" y="2963333"/>
                    <a:ext cx="3644287" cy="2521666"/>
                  </a:xfrm>
                  <a:prstGeom prst="rect">
                    <a:avLst/>
                  </a:prstGeom>
                </p:spPr>
              </p:pic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6227043" y="2722222"/>
                    <a:ext cx="227188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0906.0954v2 [</a:t>
                    </a:r>
                    <a:r>
                      <a:rPr lang="en-US" dirty="0" err="1" smtClean="0"/>
                      <a:t>hep</a:t>
                    </a:r>
                    <a:r>
                      <a:rPr lang="en-US" dirty="0" smtClean="0"/>
                      <a:t>-ph]</a:t>
                    </a:r>
                    <a:endParaRPr lang="en-US" dirty="0"/>
                  </a:p>
                </p:txBody>
              </p:sp>
            </p:grp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5293817" y="3324244"/>
                  <a:ext cx="3205115" cy="1588"/>
                </a:xfrm>
                <a:prstGeom prst="line">
                  <a:avLst/>
                </a:prstGeom>
                <a:ln w="28575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5293817" y="4973610"/>
                <a:ext cx="3205115" cy="1588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312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114"/>
          <p:cNvPicPr/>
          <p:nvPr/>
        </p:nvPicPr>
        <p:blipFill>
          <a:blip r:embed="rId2"/>
          <a:stretch>
            <a:fillRect/>
          </a:stretch>
        </p:blipFill>
        <p:spPr>
          <a:xfrm>
            <a:off x="4320000" y="3060000"/>
            <a:ext cx="4860000" cy="2436120"/>
          </a:xfrm>
          <a:prstGeom prst="rect">
            <a:avLst/>
          </a:prstGeom>
        </p:spPr>
      </p:pic>
      <p:pic>
        <p:nvPicPr>
          <p:cNvPr id="116" name="Picture 115"/>
          <p:cNvPicPr/>
          <p:nvPr/>
        </p:nvPicPr>
        <p:blipFill>
          <a:blip r:embed="rId3"/>
          <a:stretch>
            <a:fillRect/>
          </a:stretch>
        </p:blipFill>
        <p:spPr>
          <a:xfrm>
            <a:off x="1800000" y="1224000"/>
            <a:ext cx="3420000" cy="2275560"/>
          </a:xfrm>
          <a:prstGeom prst="rect">
            <a:avLst/>
          </a:prstGeom>
        </p:spPr>
      </p:pic>
      <p:sp>
        <p:nvSpPr>
          <p:cNvPr id="117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Sequência de aceleradores do CERN</a:t>
            </a:r>
            <a:endParaRPr/>
          </a:p>
        </p:txBody>
      </p:sp>
      <p:sp>
        <p:nvSpPr>
          <p:cNvPr id="118" name="CustomShape 2"/>
          <p:cNvSpPr/>
          <p:nvPr/>
        </p:nvSpPr>
        <p:spPr>
          <a:xfrm>
            <a:off x="5040000" y="1080000"/>
            <a:ext cx="1116000" cy="7200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19" name="TextShape 3"/>
          <p:cNvSpPr txBox="1"/>
          <p:nvPr/>
        </p:nvSpPr>
        <p:spPr>
          <a:xfrm>
            <a:off x="5940000" y="900000"/>
            <a:ext cx="3600000" cy="1839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200" dirty="0" err="1"/>
              <a:t>Super</a:t>
            </a:r>
            <a:r>
              <a:rPr lang="pt-PT" sz="2200" dirty="0"/>
              <a:t> </a:t>
            </a:r>
            <a:r>
              <a:rPr lang="pt-PT" sz="2200" dirty="0" err="1"/>
              <a:t>Proton</a:t>
            </a:r>
            <a:r>
              <a:rPr lang="pt-PT" sz="2200" dirty="0"/>
              <a:t> </a:t>
            </a:r>
            <a:r>
              <a:rPr lang="pt-PT" sz="2200" dirty="0" err="1"/>
              <a:t>Synchrotron</a:t>
            </a:r>
            <a:r>
              <a:rPr lang="pt-PT" sz="2200" dirty="0"/>
              <a:t>                (SPS)</a:t>
            </a:r>
            <a:r>
              <a:rPr lang="pt-PT" sz="2400" dirty="0"/>
              <a:t> → </a:t>
            </a:r>
            <a:r>
              <a:rPr lang="pt-PT" sz="2400" b="1" dirty="0">
                <a:solidFill>
                  <a:srgbClr val="FF0000"/>
                </a:solidFill>
              </a:rPr>
              <a:t>450 </a:t>
            </a:r>
            <a:r>
              <a:rPr lang="pt-PT" sz="2400" b="1" dirty="0" err="1">
                <a:solidFill>
                  <a:srgbClr val="FF0000"/>
                </a:solidFill>
              </a:rPr>
              <a:t>GeV</a:t>
            </a:r>
            <a:endParaRPr dirty="0"/>
          </a:p>
          <a:p>
            <a:r>
              <a:rPr lang="pt-PT" sz="2200" dirty="0" err="1"/>
              <a:t>Large</a:t>
            </a:r>
            <a:r>
              <a:rPr lang="pt-PT" sz="2200" dirty="0"/>
              <a:t> </a:t>
            </a:r>
            <a:r>
              <a:rPr lang="pt-PT" sz="2200" dirty="0" err="1"/>
              <a:t>Hadron</a:t>
            </a:r>
            <a:r>
              <a:rPr lang="pt-PT" sz="2200" dirty="0"/>
              <a:t> </a:t>
            </a:r>
            <a:r>
              <a:rPr lang="pt-PT" sz="2200" dirty="0" err="1"/>
              <a:t>Collider</a:t>
            </a:r>
            <a:r>
              <a:rPr lang="pt-PT" sz="2200" dirty="0"/>
              <a:t>                     (LHC)</a:t>
            </a:r>
            <a:r>
              <a:rPr lang="pt-PT" sz="2400" dirty="0"/>
              <a:t>→ </a:t>
            </a:r>
            <a:r>
              <a:rPr lang="pt-PT" sz="2400" b="1" dirty="0">
                <a:solidFill>
                  <a:srgbClr val="FF0000"/>
                </a:solidFill>
              </a:rPr>
              <a:t>4 </a:t>
            </a:r>
            <a:r>
              <a:rPr lang="pt-PT" sz="2400" b="1" dirty="0" err="1">
                <a:solidFill>
                  <a:srgbClr val="FF0000"/>
                </a:solidFill>
              </a:rPr>
              <a:t>TeV</a:t>
            </a:r>
            <a:r>
              <a:rPr lang="pt-PT" sz="2400" b="1" dirty="0">
                <a:solidFill>
                  <a:srgbClr val="FF0000"/>
                </a:solidFill>
              </a:rPr>
              <a:t> </a:t>
            </a:r>
            <a:endParaRPr dirty="0"/>
          </a:p>
          <a:p>
            <a:r>
              <a:rPr lang="pt-PT" sz="2200" dirty="0">
                <a:latin typeface="Times New Roman"/>
                <a:ea typeface="Times New Roman"/>
              </a:rPr>
              <a:t>L</a:t>
            </a:r>
            <a:r>
              <a:rPr lang="pt-PT" sz="2200" dirty="0"/>
              <a:t>HC (2014)</a:t>
            </a:r>
            <a:r>
              <a:rPr lang="pt-PT" sz="2400" dirty="0"/>
              <a:t>→ </a:t>
            </a:r>
            <a:r>
              <a:rPr lang="pt-PT" sz="2400" b="1" dirty="0">
                <a:solidFill>
                  <a:srgbClr val="FF0000"/>
                </a:solidFill>
              </a:rPr>
              <a:t>7 </a:t>
            </a:r>
            <a:r>
              <a:rPr lang="pt-PT" sz="2400" b="1" dirty="0" err="1">
                <a:solidFill>
                  <a:srgbClr val="FF0000"/>
                </a:solidFill>
              </a:rPr>
              <a:t>TeV</a:t>
            </a:r>
            <a:r>
              <a:rPr lang="pt-PT" sz="2400" b="1" dirty="0">
                <a:solidFill>
                  <a:srgbClr val="FF0000"/>
                </a:solidFill>
              </a:rPr>
              <a:t> </a:t>
            </a:r>
            <a:endParaRPr dirty="0"/>
          </a:p>
          <a:p>
            <a:endParaRPr dirty="0"/>
          </a:p>
        </p:txBody>
      </p:sp>
      <p:sp>
        <p:nvSpPr>
          <p:cNvPr id="120" name="TextShape 4"/>
          <p:cNvSpPr txBox="1"/>
          <p:nvPr/>
        </p:nvSpPr>
        <p:spPr>
          <a:xfrm>
            <a:off x="360000" y="4365720"/>
            <a:ext cx="3960000" cy="17636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>
              <a:buFont typeface="Times New Roman"/>
              <a:buChar char="•"/>
            </a:pPr>
            <a:r>
              <a:rPr lang="pt-PT" sz="2400"/>
              <a:t> </a:t>
            </a:r>
            <a:r>
              <a:rPr lang="pt-PT" sz="2200"/>
              <a:t>Feixes de sentido contrário em tubos separados</a:t>
            </a:r>
            <a:endParaRPr/>
          </a:p>
          <a:p>
            <a:pPr>
              <a:buFont typeface="Times New Roman"/>
              <a:buChar char="•"/>
            </a:pPr>
            <a:r>
              <a:rPr lang="pt-PT" sz="2200"/>
              <a:t> Colisão apenas no centro dos </a:t>
            </a:r>
            <a:endParaRPr/>
          </a:p>
          <a:p>
            <a:r>
              <a:rPr lang="pt-PT" sz="2200"/>
              <a:t>detectores</a:t>
            </a:r>
            <a:endParaRPr/>
          </a:p>
          <a:p>
            <a:pPr>
              <a:buFont typeface="Times New Roman"/>
              <a:buChar char="•"/>
            </a:pPr>
            <a:r>
              <a:rPr lang="pt-PT" sz="2200"/>
              <a:t> Muitos protões por pacote → muitas interações por colisão</a:t>
            </a:r>
            <a:endParaRPr/>
          </a:p>
        </p:txBody>
      </p:sp>
      <p:pic>
        <p:nvPicPr>
          <p:cNvPr id="121" name="Picture 120"/>
          <p:cNvPicPr/>
          <p:nvPr/>
        </p:nvPicPr>
        <p:blipFill>
          <a:blip r:embed="rId4"/>
          <a:stretch>
            <a:fillRect/>
          </a:stretch>
        </p:blipFill>
        <p:spPr>
          <a:xfrm>
            <a:off x="4536000" y="5220000"/>
            <a:ext cx="3965040" cy="1440000"/>
          </a:xfrm>
          <a:prstGeom prst="rect">
            <a:avLst/>
          </a:prstGeom>
        </p:spPr>
      </p:pic>
      <p:sp>
        <p:nvSpPr>
          <p:cNvPr id="122" name="CustomShape 5"/>
          <p:cNvSpPr/>
          <p:nvPr/>
        </p:nvSpPr>
        <p:spPr>
          <a:xfrm>
            <a:off x="1296000" y="972000"/>
            <a:ext cx="1620000" cy="11880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123" name="Picture 122"/>
          <p:cNvPicPr/>
          <p:nvPr/>
        </p:nvPicPr>
        <p:blipFill>
          <a:blip r:embed="rId3"/>
          <a:stretch>
            <a:fillRect/>
          </a:stretch>
        </p:blipFill>
        <p:spPr>
          <a:xfrm>
            <a:off x="2591000" y="956500"/>
            <a:ext cx="3458000" cy="5850000"/>
          </a:xfrm>
          <a:prstGeom prst="rect">
            <a:avLst/>
          </a:prstGeom>
        </p:spPr>
      </p:pic>
      <p:sp>
        <p:nvSpPr>
          <p:cNvPr id="124" name="CustomShape 6"/>
          <p:cNvSpPr/>
          <p:nvPr/>
        </p:nvSpPr>
        <p:spPr>
          <a:xfrm>
            <a:off x="1296000" y="972000"/>
            <a:ext cx="1620000" cy="11880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25" name="TextShape 7"/>
          <p:cNvSpPr txBox="1"/>
          <p:nvPr/>
        </p:nvSpPr>
        <p:spPr>
          <a:xfrm>
            <a:off x="180000" y="1080000"/>
            <a:ext cx="2880000" cy="12898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200" dirty="0"/>
              <a:t>LINAC2</a:t>
            </a:r>
            <a:r>
              <a:rPr lang="pt-PT" sz="2400" dirty="0"/>
              <a:t> → </a:t>
            </a:r>
            <a:r>
              <a:rPr lang="pt-PT" sz="2400" b="1" dirty="0">
                <a:solidFill>
                  <a:srgbClr val="FF0000"/>
                </a:solidFill>
              </a:rPr>
              <a:t>50 </a:t>
            </a:r>
            <a:r>
              <a:rPr lang="pt-PT" sz="2400" b="1" dirty="0" err="1">
                <a:solidFill>
                  <a:srgbClr val="FF0000"/>
                </a:solidFill>
              </a:rPr>
              <a:t>MeV</a:t>
            </a:r>
            <a:endParaRPr dirty="0"/>
          </a:p>
          <a:p>
            <a:r>
              <a:rPr lang="pt-PT" sz="2200" dirty="0" err="1"/>
              <a:t>Booster</a:t>
            </a:r>
            <a:r>
              <a:rPr lang="pt-PT" sz="2400" dirty="0"/>
              <a:t> → </a:t>
            </a:r>
            <a:r>
              <a:rPr lang="pt-PT" sz="2400" b="1" dirty="0">
                <a:solidFill>
                  <a:srgbClr val="FF0000"/>
                </a:solidFill>
              </a:rPr>
              <a:t>1.4 </a:t>
            </a:r>
            <a:r>
              <a:rPr lang="pt-PT" sz="2400" b="1" dirty="0" err="1">
                <a:solidFill>
                  <a:srgbClr val="FF0000"/>
                </a:solidFill>
              </a:rPr>
              <a:t>GeV</a:t>
            </a:r>
            <a:endParaRPr dirty="0"/>
          </a:p>
          <a:p>
            <a:r>
              <a:rPr lang="pt-PT" sz="2200" dirty="0" err="1"/>
              <a:t>Proton</a:t>
            </a:r>
            <a:r>
              <a:rPr lang="pt-PT" sz="2200" dirty="0"/>
              <a:t> </a:t>
            </a:r>
            <a:r>
              <a:rPr lang="pt-PT" sz="2200" dirty="0" err="1"/>
              <a:t>Synchroton</a:t>
            </a:r>
            <a:r>
              <a:rPr lang="pt-PT" sz="2400" dirty="0"/>
              <a:t>             (PS) → </a:t>
            </a:r>
            <a:r>
              <a:rPr lang="pt-PT" sz="2400" b="1" dirty="0">
                <a:solidFill>
                  <a:srgbClr val="FF0000"/>
                </a:solidFill>
              </a:rPr>
              <a:t>25 </a:t>
            </a:r>
            <a:r>
              <a:rPr lang="pt-PT" sz="2400" b="1" dirty="0" err="1">
                <a:solidFill>
                  <a:srgbClr val="FF0000"/>
                </a:solidFill>
              </a:rPr>
              <a:t>GeV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500" y="800100"/>
            <a:ext cx="6985000" cy="5257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0932" y="0"/>
            <a:ext cx="4985300" cy="182029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67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184"/>
          <p:cNvPicPr/>
          <p:nvPr/>
        </p:nvPicPr>
        <p:blipFill>
          <a:blip r:embed="rId2"/>
          <a:stretch>
            <a:fillRect/>
          </a:stretch>
        </p:blipFill>
        <p:spPr>
          <a:xfrm>
            <a:off x="445680" y="972000"/>
            <a:ext cx="8374320" cy="5636520"/>
          </a:xfrm>
          <a:prstGeom prst="rect">
            <a:avLst/>
          </a:prstGeom>
        </p:spPr>
      </p:pic>
      <p:sp>
        <p:nvSpPr>
          <p:cNvPr id="186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4000" dirty="0"/>
              <a:t>Os calorímetros de ATLAS</a:t>
            </a:r>
            <a:endParaRPr sz="4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68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208"/>
          <p:cNvPicPr/>
          <p:nvPr/>
        </p:nvPicPr>
        <p:blipFill>
          <a:blip r:embed="rId2"/>
          <a:stretch>
            <a:fillRect/>
          </a:stretch>
        </p:blipFill>
        <p:spPr>
          <a:xfrm>
            <a:off x="357304" y="36000"/>
            <a:ext cx="8537169" cy="63203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69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/>
          <p:cNvPicPr/>
          <p:nvPr/>
        </p:nvPicPr>
        <p:blipFill>
          <a:blip r:embed="rId2"/>
          <a:stretch>
            <a:fillRect/>
          </a:stretch>
        </p:blipFill>
        <p:spPr>
          <a:xfrm>
            <a:off x="122404" y="0"/>
            <a:ext cx="7022086" cy="6414315"/>
          </a:xfrm>
          <a:prstGeom prst="rect">
            <a:avLst/>
          </a:prstGeom>
        </p:spPr>
      </p:pic>
      <p:pic>
        <p:nvPicPr>
          <p:cNvPr id="4" name="Picture 10" descr="dimuon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4596" y="4071684"/>
            <a:ext cx="3695469" cy="266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209"/>
          <p:cNvPicPr/>
          <p:nvPr/>
        </p:nvPicPr>
        <p:blipFill>
          <a:blip r:embed="rId2"/>
          <a:stretch>
            <a:fillRect/>
          </a:stretch>
        </p:blipFill>
        <p:spPr>
          <a:xfrm>
            <a:off x="285950" y="27720"/>
            <a:ext cx="8576737" cy="632863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70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icture 210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44280"/>
            <a:ext cx="9068400" cy="679572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71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Participação Portuguesa no TileCal</a:t>
            </a:r>
            <a:endParaRPr/>
          </a:p>
        </p:txBody>
      </p:sp>
      <p:pic>
        <p:nvPicPr>
          <p:cNvPr id="206" name="Picture 205"/>
          <p:cNvPicPr/>
          <p:nvPr/>
        </p:nvPicPr>
        <p:blipFill>
          <a:blip r:embed="rId2"/>
          <a:stretch>
            <a:fillRect/>
          </a:stretch>
        </p:blipFill>
        <p:spPr>
          <a:xfrm>
            <a:off x="794880" y="875880"/>
            <a:ext cx="7701120" cy="5766840"/>
          </a:xfrm>
          <a:prstGeom prst="rect">
            <a:avLst/>
          </a:prstGeom>
        </p:spPr>
      </p:pic>
      <p:sp>
        <p:nvSpPr>
          <p:cNvPr id="207" name="TextShape 2"/>
          <p:cNvSpPr txBox="1"/>
          <p:nvPr/>
        </p:nvSpPr>
        <p:spPr>
          <a:xfrm>
            <a:off x="1656000" y="6300000"/>
            <a:ext cx="5441400" cy="5389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200"/>
              <a:t>slides Amélia Maio, edição de 2012 do Estágio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72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07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36000"/>
            <a:ext cx="9000000" cy="674712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73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Colaboração verdadeiramente global!</a:t>
            </a:r>
            <a:endParaRPr/>
          </a:p>
        </p:txBody>
      </p:sp>
      <p:pic>
        <p:nvPicPr>
          <p:cNvPr id="152" name="Picture 151"/>
          <p:cNvPicPr/>
          <p:nvPr/>
        </p:nvPicPr>
        <p:blipFill>
          <a:blip r:embed="rId2"/>
          <a:stretch>
            <a:fillRect/>
          </a:stretch>
        </p:blipFill>
        <p:spPr>
          <a:xfrm>
            <a:off x="432000" y="972000"/>
            <a:ext cx="8275680" cy="5688000"/>
          </a:xfrm>
          <a:prstGeom prst="rect">
            <a:avLst/>
          </a:prstGeom>
        </p:spPr>
      </p:pic>
      <p:sp>
        <p:nvSpPr>
          <p:cNvPr id="153" name="TextShape 2"/>
          <p:cNvSpPr txBox="1"/>
          <p:nvPr/>
        </p:nvSpPr>
        <p:spPr>
          <a:xfrm>
            <a:off x="6840000" y="1080000"/>
            <a:ext cx="2520000" cy="456120"/>
          </a:xfrm>
          <a:prstGeom prst="rect">
            <a:avLst/>
          </a:prstGeom>
        </p:spPr>
      </p:sp>
      <p:sp>
        <p:nvSpPr>
          <p:cNvPr id="2" name="TextBox 1"/>
          <p:cNvSpPr txBox="1"/>
          <p:nvPr/>
        </p:nvSpPr>
        <p:spPr>
          <a:xfrm>
            <a:off x="5447001" y="2386722"/>
            <a:ext cx="25704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3000 </a:t>
            </a:r>
            <a:r>
              <a:rPr lang="en-US" dirty="0" err="1" smtClean="0"/>
              <a:t>cientistas</a:t>
            </a:r>
            <a:r>
              <a:rPr lang="en-US" dirty="0" smtClean="0"/>
              <a:t>, </a:t>
            </a:r>
            <a:r>
              <a:rPr lang="en-US" dirty="0" err="1" smtClean="0"/>
              <a:t>contando</a:t>
            </a:r>
            <a:endParaRPr lang="en-US" dirty="0" smtClean="0"/>
          </a:p>
          <a:p>
            <a:r>
              <a:rPr lang="en-US" dirty="0" smtClean="0"/>
              <a:t>1000 </a:t>
            </a:r>
            <a:r>
              <a:rPr lang="en-US" dirty="0" err="1" smtClean="0"/>
              <a:t>estudantes</a:t>
            </a:r>
            <a:endParaRPr lang="en-US" dirty="0" smtClean="0"/>
          </a:p>
          <a:p>
            <a:r>
              <a:rPr lang="en-US" dirty="0" smtClean="0"/>
              <a:t>33 </a:t>
            </a:r>
            <a:r>
              <a:rPr lang="en-US" dirty="0" err="1" smtClean="0"/>
              <a:t>pa</a:t>
            </a:r>
            <a:r>
              <a:rPr lang="en-US" dirty="0" err="1" smtClean="0"/>
              <a:t>íses</a:t>
            </a:r>
            <a:endParaRPr lang="en-US" dirty="0" smtClean="0"/>
          </a:p>
          <a:p>
            <a:r>
              <a:rPr lang="en-US" dirty="0" smtClean="0"/>
              <a:t>177 </a:t>
            </a:r>
            <a:r>
              <a:rPr lang="en-US" dirty="0" err="1" smtClean="0"/>
              <a:t>universidades</a:t>
            </a:r>
            <a:r>
              <a:rPr lang="en-US" dirty="0" smtClean="0"/>
              <a:t> e </a:t>
            </a:r>
            <a:r>
              <a:rPr lang="en-US" dirty="0" err="1" smtClean="0"/>
              <a:t>laborat</a:t>
            </a:r>
            <a:r>
              <a:rPr lang="en-US" dirty="0" err="1" smtClean="0"/>
              <a:t>órios</a:t>
            </a: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74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252"/>
          <p:cNvPicPr/>
          <p:nvPr/>
        </p:nvPicPr>
        <p:blipFill>
          <a:blip r:embed="rId2"/>
          <a:stretch>
            <a:fillRect/>
          </a:stretch>
        </p:blipFill>
        <p:spPr>
          <a:xfrm>
            <a:off x="4184640" y="900000"/>
            <a:ext cx="4995360" cy="3589560"/>
          </a:xfrm>
          <a:prstGeom prst="rect">
            <a:avLst/>
          </a:prstGeom>
        </p:spPr>
      </p:pic>
      <p:sp>
        <p:nvSpPr>
          <p:cNvPr id="254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Tomada de dados LHC</a:t>
            </a:r>
            <a:endParaRPr/>
          </a:p>
        </p:txBody>
      </p:sp>
      <p:pic>
        <p:nvPicPr>
          <p:cNvPr id="255" name="Picture 25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3373200"/>
            <a:ext cx="4860000" cy="3492360"/>
          </a:xfrm>
          <a:prstGeom prst="rect">
            <a:avLst/>
          </a:prstGeom>
        </p:spPr>
      </p:pic>
      <p:sp>
        <p:nvSpPr>
          <p:cNvPr id="256" name="TextShape 2"/>
          <p:cNvSpPr txBox="1"/>
          <p:nvPr/>
        </p:nvSpPr>
        <p:spPr>
          <a:xfrm>
            <a:off x="5040000" y="4560120"/>
            <a:ext cx="3928320" cy="15894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000" u="sng"/>
              <a:t>desempenho excepcional do LHC:</a:t>
            </a:r>
            <a:endParaRPr/>
          </a:p>
          <a:p>
            <a:r>
              <a:rPr lang="pt-PT" sz="2000"/>
              <a:t>a intensidade dos feixes </a:t>
            </a:r>
            <a:endParaRPr/>
          </a:p>
          <a:p>
            <a:r>
              <a:rPr lang="pt-PT" sz="2000"/>
              <a:t>continua sempre a aumentar</a:t>
            </a:r>
            <a:endParaRPr/>
          </a:p>
          <a:p>
            <a:endParaRPr/>
          </a:p>
          <a:p>
            <a:r>
              <a:rPr lang="pt-PT" sz="2000"/>
              <a:t>aumenta também o número médio</a:t>
            </a:r>
            <a:endParaRPr/>
          </a:p>
          <a:p>
            <a:r>
              <a:rPr lang="pt-PT" sz="2000"/>
              <a:t>de colisões por cruzamento de feixes</a:t>
            </a:r>
            <a:endParaRPr/>
          </a:p>
        </p:txBody>
      </p:sp>
      <p:sp>
        <p:nvSpPr>
          <p:cNvPr id="257" name="TextShape 3"/>
          <p:cNvSpPr txBox="1"/>
          <p:nvPr/>
        </p:nvSpPr>
        <p:spPr>
          <a:xfrm>
            <a:off x="1231560" y="1600920"/>
            <a:ext cx="1480680" cy="4150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600"/>
              <a:t>N = </a:t>
            </a:r>
            <a:r>
              <a:rPr lang="pt-PT" sz="2600">
                <a:solidFill>
                  <a:srgbClr val="FF0000"/>
                </a:solidFill>
              </a:rPr>
              <a:t>L</a:t>
            </a:r>
            <a:r>
              <a:rPr lang="pt-PT" sz="2600"/>
              <a:t> x </a:t>
            </a:r>
            <a:r>
              <a:rPr lang="pt-PT" sz="2600">
                <a:solidFill>
                  <a:srgbClr val="0000FF"/>
                </a:solidFill>
                <a:latin typeface="Times New Roman"/>
                <a:ea typeface="Times New Roman"/>
              </a:rPr>
              <a:t>σ</a:t>
            </a:r>
            <a:endParaRPr/>
          </a:p>
        </p:txBody>
      </p:sp>
      <p:sp>
        <p:nvSpPr>
          <p:cNvPr id="258" name="TextShape 4"/>
          <p:cNvSpPr txBox="1"/>
          <p:nvPr/>
        </p:nvSpPr>
        <p:spPr>
          <a:xfrm>
            <a:off x="6120" y="929880"/>
            <a:ext cx="4313880" cy="6901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/>
              <a:t># de eventos		</a:t>
            </a:r>
            <a:r>
              <a:rPr lang="pt-PT">
                <a:solidFill>
                  <a:srgbClr val="0000FF"/>
                </a:solidFill>
              </a:rPr>
              <a:t>Secção eficaz</a:t>
            </a:r>
            <a:endParaRPr/>
          </a:p>
          <a:p>
            <a:r>
              <a:rPr lang="pt-PT">
                <a:solidFill>
                  <a:srgbClr val="0000FF"/>
                </a:solidFill>
              </a:rPr>
              <a:t>				(secção de choque)</a:t>
            </a:r>
            <a:endParaRPr/>
          </a:p>
        </p:txBody>
      </p:sp>
      <p:sp>
        <p:nvSpPr>
          <p:cNvPr id="259" name="TextShape 5"/>
          <p:cNvSpPr txBox="1"/>
          <p:nvPr/>
        </p:nvSpPr>
        <p:spPr>
          <a:xfrm>
            <a:off x="34560" y="2070000"/>
            <a:ext cx="4285440" cy="12394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>
                <a:solidFill>
                  <a:srgbClr val="FF0000"/>
                </a:solidFill>
              </a:rPr>
              <a:t>Luminosidade integrada</a:t>
            </a:r>
            <a:endParaRPr/>
          </a:p>
          <a:p>
            <a:r>
              <a:rPr lang="pt-PT"/>
              <a:t>em femtobarn-1</a:t>
            </a:r>
            <a:endParaRPr/>
          </a:p>
          <a:p>
            <a:r>
              <a:rPr lang="pt-PT" sz="2200"/>
              <a:t>barn = b = unidade de área</a:t>
            </a:r>
            <a:endParaRPr/>
          </a:p>
          <a:p>
            <a:r>
              <a:rPr lang="pt-PT" sz="2200"/>
              <a:t>1 fb = 10-15 b = 10-39 cm2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75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Selecção de alguns resultados</a:t>
            </a:r>
            <a:endParaRPr/>
          </a:p>
        </p:txBody>
      </p:sp>
      <p:sp>
        <p:nvSpPr>
          <p:cNvPr id="264" name="CustomShape 2"/>
          <p:cNvSpPr/>
          <p:nvPr/>
        </p:nvSpPr>
        <p:spPr>
          <a:xfrm>
            <a:off x="4320000" y="3168000"/>
            <a:ext cx="1080000" cy="1080000"/>
          </a:xfrm>
          <a:prstGeom prst="ellipse">
            <a:avLst/>
          </a:prstGeom>
          <a:ln w="54720">
            <a:solidFill>
              <a:srgbClr val="FF0000"/>
            </a:solidFill>
            <a:round/>
          </a:ln>
        </p:spPr>
      </p:sp>
      <p:sp>
        <p:nvSpPr>
          <p:cNvPr id="265" name="CustomShape 3"/>
          <p:cNvSpPr/>
          <p:nvPr/>
        </p:nvSpPr>
        <p:spPr>
          <a:xfrm>
            <a:off x="5400000" y="2880000"/>
            <a:ext cx="1080000" cy="1800000"/>
          </a:xfrm>
          <a:prstGeom prst="ellipse">
            <a:avLst/>
          </a:prstGeom>
          <a:ln w="54720">
            <a:solidFill>
              <a:srgbClr val="FFFF00"/>
            </a:solidFill>
            <a:round/>
          </a:ln>
        </p:spPr>
      </p:sp>
      <p:sp>
        <p:nvSpPr>
          <p:cNvPr id="266" name="CustomShape 4"/>
          <p:cNvSpPr/>
          <p:nvPr/>
        </p:nvSpPr>
        <p:spPr>
          <a:xfrm>
            <a:off x="3420000" y="1620000"/>
            <a:ext cx="900000" cy="900000"/>
          </a:xfrm>
          <a:prstGeom prst="ellipse">
            <a:avLst/>
          </a:prstGeom>
          <a:ln w="54720">
            <a:solidFill>
              <a:srgbClr val="0000FF"/>
            </a:solidFill>
            <a:round/>
          </a:ln>
        </p:spPr>
      </p:sp>
      <p:sp>
        <p:nvSpPr>
          <p:cNvPr id="267" name="CustomShape 5"/>
          <p:cNvSpPr/>
          <p:nvPr/>
        </p:nvSpPr>
        <p:spPr>
          <a:xfrm>
            <a:off x="1800000" y="1692000"/>
            <a:ext cx="1800000" cy="1800000"/>
          </a:xfrm>
          <a:prstGeom prst="ellipse">
            <a:avLst/>
          </a:prstGeom>
          <a:ln w="54720">
            <a:solidFill>
              <a:srgbClr val="FFFF00"/>
            </a:solidFill>
            <a:round/>
          </a:ln>
        </p:spPr>
      </p:sp>
      <p:sp>
        <p:nvSpPr>
          <p:cNvPr id="268" name="CustomShape 6"/>
          <p:cNvSpPr/>
          <p:nvPr/>
        </p:nvSpPr>
        <p:spPr>
          <a:xfrm>
            <a:off x="6480000" y="3600000"/>
            <a:ext cx="900000" cy="900000"/>
          </a:xfrm>
          <a:prstGeom prst="ellipse">
            <a:avLst/>
          </a:prstGeom>
          <a:ln w="54720">
            <a:solidFill>
              <a:srgbClr val="0000FF"/>
            </a:solidFill>
            <a:round/>
          </a:ln>
        </p:spPr>
      </p:sp>
      <p:sp>
        <p:nvSpPr>
          <p:cNvPr id="269" name="TextShape 7"/>
          <p:cNvSpPr txBox="1"/>
          <p:nvPr/>
        </p:nvSpPr>
        <p:spPr>
          <a:xfrm>
            <a:off x="1583280" y="3420000"/>
            <a:ext cx="852840" cy="4399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800">
                <a:solidFill>
                  <a:srgbClr val="FFFF00"/>
                </a:solidFill>
              </a:rPr>
              <a:t>jatos</a:t>
            </a:r>
            <a:endParaRPr/>
          </a:p>
        </p:txBody>
      </p:sp>
      <p:sp>
        <p:nvSpPr>
          <p:cNvPr id="270" name="TextShape 8"/>
          <p:cNvSpPr txBox="1"/>
          <p:nvPr/>
        </p:nvSpPr>
        <p:spPr>
          <a:xfrm>
            <a:off x="5400000" y="4680000"/>
            <a:ext cx="1148400" cy="7894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800">
                <a:solidFill>
                  <a:srgbClr val="FFFF00"/>
                </a:solidFill>
              </a:rPr>
              <a:t>bosões</a:t>
            </a:r>
            <a:endParaRPr/>
          </a:p>
          <a:p>
            <a:r>
              <a:rPr lang="pt-PT" sz="2800">
                <a:solidFill>
                  <a:srgbClr val="FFFF00"/>
                </a:solidFill>
              </a:rPr>
              <a:t>W e Z</a:t>
            </a:r>
            <a:endParaRPr/>
          </a:p>
        </p:txBody>
      </p:sp>
      <p:sp>
        <p:nvSpPr>
          <p:cNvPr id="271" name="TextShape 9"/>
          <p:cNvSpPr txBox="1"/>
          <p:nvPr/>
        </p:nvSpPr>
        <p:spPr>
          <a:xfrm>
            <a:off x="4320000" y="1540440"/>
            <a:ext cx="1533960" cy="4399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800">
                <a:solidFill>
                  <a:srgbClr val="0000FF"/>
                </a:solidFill>
              </a:rPr>
              <a:t>quark top</a:t>
            </a:r>
            <a:endParaRPr/>
          </a:p>
        </p:txBody>
      </p:sp>
      <p:sp>
        <p:nvSpPr>
          <p:cNvPr id="272" name="TextShape 10"/>
          <p:cNvSpPr txBox="1"/>
          <p:nvPr/>
        </p:nvSpPr>
        <p:spPr>
          <a:xfrm>
            <a:off x="6552000" y="4528440"/>
            <a:ext cx="1355760" cy="11390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800">
                <a:solidFill>
                  <a:srgbClr val="0000FF"/>
                </a:solidFill>
              </a:rPr>
              <a:t>plasma </a:t>
            </a:r>
            <a:endParaRPr/>
          </a:p>
          <a:p>
            <a:r>
              <a:rPr lang="pt-PT" sz="2800">
                <a:solidFill>
                  <a:srgbClr val="0000FF"/>
                </a:solidFill>
              </a:rPr>
              <a:t>quarks </a:t>
            </a:r>
            <a:endParaRPr/>
          </a:p>
          <a:p>
            <a:r>
              <a:rPr lang="pt-PT" sz="2800">
                <a:solidFill>
                  <a:srgbClr val="0000FF"/>
                </a:solidFill>
              </a:rPr>
              <a:t>e gluões</a:t>
            </a:r>
            <a:endParaRPr/>
          </a:p>
        </p:txBody>
      </p:sp>
      <p:sp>
        <p:nvSpPr>
          <p:cNvPr id="273" name="TextShape 11"/>
          <p:cNvSpPr txBox="1"/>
          <p:nvPr/>
        </p:nvSpPr>
        <p:spPr>
          <a:xfrm>
            <a:off x="4320000" y="4240440"/>
            <a:ext cx="1163520" cy="12891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pt-PT" sz="2800">
                <a:solidFill>
                  <a:srgbClr val="FF0000"/>
                </a:solidFill>
              </a:rPr>
              <a:t>B</a:t>
            </a:r>
            <a:r>
              <a:rPr lang="pt-PT" sz="3200">
                <a:solidFill>
                  <a:srgbClr val="FF0000"/>
                </a:solidFill>
              </a:rPr>
              <a:t>osão</a:t>
            </a:r>
            <a:endParaRPr/>
          </a:p>
          <a:p>
            <a:pPr algn="ctr"/>
            <a:r>
              <a:rPr lang="pt-PT" sz="3200">
                <a:solidFill>
                  <a:srgbClr val="FF0000"/>
                </a:solidFill>
              </a:rPr>
              <a:t>de</a:t>
            </a:r>
            <a:endParaRPr/>
          </a:p>
          <a:p>
            <a:pPr algn="ctr"/>
            <a:r>
              <a:rPr lang="pt-PT" sz="3200">
                <a:solidFill>
                  <a:srgbClr val="FF0000"/>
                </a:solidFill>
              </a:rPr>
              <a:t>Hi</a:t>
            </a:r>
            <a:r>
              <a:rPr lang="pt-PT" sz="2800">
                <a:solidFill>
                  <a:srgbClr val="FF0000"/>
                </a:solidFill>
              </a:rPr>
              <a:t>ggs</a:t>
            </a:r>
            <a:endParaRPr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876" y="42746"/>
            <a:ext cx="2644548" cy="171450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76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Jatos de partículas</a:t>
            </a:r>
            <a:endParaRPr/>
          </a:p>
        </p:txBody>
      </p:sp>
      <p:sp>
        <p:nvSpPr>
          <p:cNvPr id="275" name="TextShape 2"/>
          <p:cNvSpPr txBox="1"/>
          <p:nvPr/>
        </p:nvSpPr>
        <p:spPr>
          <a:xfrm>
            <a:off x="457200" y="900000"/>
            <a:ext cx="8220240" cy="461988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pPr>
              <a:buFont typeface="Wingdings" charset="2"/>
              <a:buChar char=""/>
            </a:pPr>
            <a:r>
              <a:rPr lang="pt-PT" sz="2400"/>
              <a:t>Evento di-jatos com mais alta massa, 4.69 TeV</a:t>
            </a:r>
            <a:endParaRPr/>
          </a:p>
          <a:p>
            <a:pPr>
              <a:buFont typeface="Wingdings" charset="2"/>
              <a:buChar char=""/>
            </a:pPr>
            <a:endParaRPr/>
          </a:p>
        </p:txBody>
      </p:sp>
      <p:pic>
        <p:nvPicPr>
          <p:cNvPr id="276" name="Picture 275"/>
          <p:cNvPicPr/>
          <p:nvPr/>
        </p:nvPicPr>
        <p:blipFill>
          <a:blip r:embed="rId2"/>
          <a:stretch>
            <a:fillRect/>
          </a:stretch>
        </p:blipFill>
        <p:spPr>
          <a:xfrm>
            <a:off x="560880" y="1260000"/>
            <a:ext cx="8079120" cy="53784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77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Jatos</a:t>
            </a:r>
            <a:endParaRPr/>
          </a:p>
        </p:txBody>
      </p:sp>
      <p:sp>
        <p:nvSpPr>
          <p:cNvPr id="278" name="TextShape 2"/>
          <p:cNvSpPr txBox="1"/>
          <p:nvPr/>
        </p:nvSpPr>
        <p:spPr>
          <a:xfrm>
            <a:off x="0" y="1008000"/>
            <a:ext cx="3420000" cy="270000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pPr>
              <a:buFont typeface="Wingdings" charset="2"/>
              <a:buChar char=""/>
            </a:pPr>
            <a:r>
              <a:rPr lang="pt-PT" sz="2200"/>
              <a:t>Produção de jatos é o processo</a:t>
            </a:r>
            <a:r>
              <a:rPr lang="pt-PT" sz="2200">
                <a:solidFill>
                  <a:srgbClr val="0000CC"/>
                </a:solidFill>
                <a:latin typeface="DejaVu Serif Condensed"/>
                <a:ea typeface="msmincho"/>
              </a:rPr>
              <a:t> (a alto pT)</a:t>
            </a:r>
            <a:r>
              <a:rPr lang="pt-PT" sz="2200"/>
              <a:t> mais abundante </a:t>
            </a:r>
            <a:endParaRPr/>
          </a:p>
          <a:p>
            <a:pPr>
              <a:buFont typeface="Wingdings" charset="2"/>
              <a:buChar char=""/>
            </a:pPr>
            <a:r>
              <a:rPr lang="pt-PT" sz="2200"/>
              <a:t>Secção eficaz versus momento e eta</a:t>
            </a:r>
            <a:endParaRPr/>
          </a:p>
          <a:p>
            <a:pPr lvl="1">
              <a:buFont typeface="Century Gothic"/>
              <a:buChar char="•"/>
            </a:pPr>
            <a:r>
              <a:rPr lang="pt-PT" sz="2200"/>
              <a:t>teste muito preciso da QCD</a:t>
            </a:r>
            <a:endParaRPr/>
          </a:p>
        </p:txBody>
      </p:sp>
      <p:pic>
        <p:nvPicPr>
          <p:cNvPr id="279" name="Picture 278"/>
          <p:cNvPicPr/>
          <p:nvPr/>
        </p:nvPicPr>
        <p:blipFill>
          <a:blip r:embed="rId2"/>
          <a:stretch>
            <a:fillRect/>
          </a:stretch>
        </p:blipFill>
        <p:spPr>
          <a:xfrm>
            <a:off x="3420000" y="0"/>
            <a:ext cx="3632760" cy="4032720"/>
          </a:xfrm>
          <a:prstGeom prst="rect">
            <a:avLst/>
          </a:prstGeom>
        </p:spPr>
      </p:pic>
      <p:pic>
        <p:nvPicPr>
          <p:cNvPr id="280" name="Picture 279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3318840"/>
            <a:ext cx="3420000" cy="3277440"/>
          </a:xfrm>
          <a:prstGeom prst="rect">
            <a:avLst/>
          </a:prstGeom>
        </p:spPr>
      </p:pic>
      <p:pic>
        <p:nvPicPr>
          <p:cNvPr id="281" name="Picture 280"/>
          <p:cNvPicPr/>
          <p:nvPr/>
        </p:nvPicPr>
        <p:blipFill>
          <a:blip r:embed="rId4"/>
          <a:stretch>
            <a:fillRect/>
          </a:stretch>
        </p:blipFill>
        <p:spPr>
          <a:xfrm>
            <a:off x="6120000" y="38520"/>
            <a:ext cx="3024000" cy="2841480"/>
          </a:xfrm>
          <a:prstGeom prst="rect">
            <a:avLst/>
          </a:prstGeom>
        </p:spPr>
      </p:pic>
      <p:pic>
        <p:nvPicPr>
          <p:cNvPr id="282" name="Picture 281"/>
          <p:cNvPicPr/>
          <p:nvPr/>
        </p:nvPicPr>
        <p:blipFill>
          <a:blip r:embed="rId5"/>
          <a:stretch>
            <a:fillRect/>
          </a:stretch>
        </p:blipFill>
        <p:spPr>
          <a:xfrm>
            <a:off x="6221520" y="3859920"/>
            <a:ext cx="2922480" cy="2800080"/>
          </a:xfrm>
          <a:prstGeom prst="rect">
            <a:avLst/>
          </a:prstGeom>
        </p:spPr>
      </p:pic>
      <p:sp>
        <p:nvSpPr>
          <p:cNvPr id="283" name="TextShape 3"/>
          <p:cNvSpPr txBox="1"/>
          <p:nvPr/>
        </p:nvSpPr>
        <p:spPr>
          <a:xfrm>
            <a:off x="3240000" y="4500000"/>
            <a:ext cx="3024000" cy="270000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pPr>
              <a:buFont typeface="Wingdings" charset="2"/>
              <a:buChar char=""/>
            </a:pPr>
            <a:r>
              <a:rPr lang="pt-PT" sz="2000"/>
              <a:t>Procura de novas partículas no espetro de massa de di-jatos</a:t>
            </a:r>
            <a:endParaRPr/>
          </a:p>
          <a:p>
            <a:pPr lvl="1">
              <a:buFont typeface="Century Gothic"/>
              <a:buChar char="•"/>
            </a:pPr>
            <a:r>
              <a:rPr lang="pt-PT" sz="2000"/>
              <a:t>põe fortes limites aos modelos de quarks compostos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78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Picture 28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882440"/>
            <a:ext cx="6840000" cy="4569480"/>
          </a:xfrm>
          <a:prstGeom prst="rect">
            <a:avLst/>
          </a:prstGeom>
        </p:spPr>
      </p:pic>
      <p:sp>
        <p:nvSpPr>
          <p:cNvPr id="285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Secções eficazes inclusivas</a:t>
            </a:r>
            <a:endParaRPr/>
          </a:p>
        </p:txBody>
      </p:sp>
      <p:sp>
        <p:nvSpPr>
          <p:cNvPr id="286" name="TextShape 2"/>
          <p:cNvSpPr txBox="1"/>
          <p:nvPr/>
        </p:nvSpPr>
        <p:spPr>
          <a:xfrm>
            <a:off x="6037200" y="2940120"/>
            <a:ext cx="3106800" cy="461988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pPr>
              <a:buFont typeface="Wingdings" charset="2"/>
              <a:buChar char=""/>
            </a:pPr>
            <a:endParaRPr/>
          </a:p>
          <a:p>
            <a:pPr lvl="1">
              <a:buFont typeface="Century Gothic"/>
              <a:buChar char="•"/>
            </a:pPr>
            <a:r>
              <a:rPr lang="pt-PT"/>
              <a:t>1015 colisões pp</a:t>
            </a:r>
            <a:endParaRPr/>
          </a:p>
          <a:p>
            <a:pPr lvl="1">
              <a:buFont typeface="Century Gothic"/>
              <a:buChar char="•"/>
            </a:pPr>
            <a:r>
              <a:rPr lang="pt-PT"/>
              <a:t>3 mil milhões registadas</a:t>
            </a:r>
            <a:endParaRPr/>
          </a:p>
          <a:p>
            <a:pPr lvl="1">
              <a:buFont typeface="Century Gothic"/>
              <a:buChar char="•"/>
            </a:pPr>
            <a:r>
              <a:rPr lang="pt-PT"/>
              <a:t>100 milhões W</a:t>
            </a:r>
            <a:r>
              <a:rPr lang="pt-PT">
                <a:latin typeface="DejaVu Serif Condensed"/>
                <a:ea typeface="DejaVu Serif Condensed"/>
              </a:rPr>
              <a:t>→lν</a:t>
            </a:r>
            <a:endParaRPr/>
          </a:p>
          <a:p>
            <a:pPr lvl="1">
              <a:buFont typeface="Century Gothic"/>
              <a:buChar char="•"/>
            </a:pPr>
            <a:r>
              <a:rPr lang="pt-PT">
                <a:latin typeface="DejaVu Serif Condensed"/>
                <a:ea typeface="DejaVu Serif Condensed"/>
              </a:rPr>
              <a:t>10 milhões Z→ll</a:t>
            </a:r>
            <a:endParaRPr/>
          </a:p>
          <a:p>
            <a:pPr lvl="1">
              <a:buFont typeface="Century Gothic"/>
              <a:buChar char="•"/>
            </a:pPr>
            <a:r>
              <a:rPr lang="pt-PT">
                <a:latin typeface="DejaVu Serif Condensed"/>
                <a:ea typeface="DejaVu Serif Condensed"/>
              </a:rPr>
              <a:t>400 mil tt→lX</a:t>
            </a:r>
            <a:endParaRPr/>
          </a:p>
          <a:p>
            <a:pPr lvl="1">
              <a:buFont typeface="Century Gothic"/>
              <a:buChar char="•"/>
            </a:pPr>
            <a:r>
              <a:rPr lang="pt-PT">
                <a:latin typeface="DejaVu Serif Condensed"/>
                <a:ea typeface="DejaVu Serif Condensed"/>
              </a:rPr>
              <a:t>centenas de Higgs</a:t>
            </a:r>
            <a:endParaRPr/>
          </a:p>
        </p:txBody>
      </p:sp>
      <p:sp>
        <p:nvSpPr>
          <p:cNvPr id="287" name="TextShape 3"/>
          <p:cNvSpPr txBox="1"/>
          <p:nvPr/>
        </p:nvSpPr>
        <p:spPr>
          <a:xfrm>
            <a:off x="6480000" y="2400120"/>
            <a:ext cx="2664000" cy="353988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pPr>
              <a:buFont typeface="Wingdings" charset="2"/>
              <a:buChar char=""/>
            </a:pPr>
            <a:r>
              <a:rPr lang="pt-PT" sz="2000"/>
              <a:t>Estatística de eventos em 2012: 22 fb-1 a 8 TeV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79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7026"/>
          </a:xfrm>
        </p:spPr>
        <p:txBody>
          <a:bodyPr>
            <a:normAutofit/>
          </a:bodyPr>
          <a:lstStyle/>
          <a:p>
            <a:r>
              <a:rPr lang="en-US" dirty="0" smtClean="0"/>
              <a:t>E agora?...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4" y="1025066"/>
            <a:ext cx="8732064" cy="2731995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O </a:t>
            </a:r>
            <a:r>
              <a:rPr lang="en-US" b="1" dirty="0" err="1" smtClean="0"/>
              <a:t>Modelo</a:t>
            </a:r>
            <a:r>
              <a:rPr lang="en-US" b="1" dirty="0" smtClean="0"/>
              <a:t> Standard NÃO </a:t>
            </a:r>
            <a:r>
              <a:rPr lang="en-US" b="1" dirty="0" err="1" smtClean="0"/>
              <a:t>pode</a:t>
            </a:r>
            <a:r>
              <a:rPr lang="en-US" b="1" dirty="0" smtClean="0"/>
              <a:t> </a:t>
            </a:r>
            <a:r>
              <a:rPr lang="en-US" b="1" dirty="0" err="1" smtClean="0"/>
              <a:t>ser</a:t>
            </a:r>
            <a:r>
              <a:rPr lang="en-US" b="1" dirty="0" smtClean="0"/>
              <a:t> o puzzle </a:t>
            </a:r>
            <a:r>
              <a:rPr lang="en-US" b="1" dirty="0" err="1" smtClean="0"/>
              <a:t>completo</a:t>
            </a:r>
            <a:r>
              <a:rPr lang="en-US" b="1" dirty="0" smtClean="0"/>
              <a:t>!</a:t>
            </a:r>
          </a:p>
          <a:p>
            <a:r>
              <a:rPr lang="en-US" b="1" dirty="0" err="1" smtClean="0"/>
              <a:t>Há</a:t>
            </a:r>
            <a:r>
              <a:rPr lang="en-US" b="1" dirty="0" smtClean="0"/>
              <a:t> </a:t>
            </a:r>
            <a:r>
              <a:rPr lang="en-US" b="1" dirty="0" err="1" smtClean="0"/>
              <a:t>uma</a:t>
            </a:r>
            <a:r>
              <a:rPr lang="en-US" b="1" dirty="0" smtClean="0"/>
              <a:t> </a:t>
            </a:r>
            <a:r>
              <a:rPr lang="en-US" b="1" dirty="0" err="1" smtClean="0"/>
              <a:t>dinâmica</a:t>
            </a:r>
            <a:r>
              <a:rPr lang="en-US" b="1" dirty="0" smtClean="0"/>
              <a:t> </a:t>
            </a:r>
            <a:r>
              <a:rPr lang="en-US" b="1" dirty="0" err="1" smtClean="0"/>
              <a:t>subjacente</a:t>
            </a:r>
            <a:r>
              <a:rPr lang="en-US" b="1" dirty="0" smtClean="0"/>
              <a:t> </a:t>
            </a:r>
            <a:r>
              <a:rPr lang="en-US" b="1" dirty="0" err="1" smtClean="0"/>
              <a:t>ao</a:t>
            </a:r>
            <a:r>
              <a:rPr lang="en-US" b="1" dirty="0" smtClean="0"/>
              <a:t> </a:t>
            </a:r>
            <a:r>
              <a:rPr lang="en-US" b="1" dirty="0" err="1" smtClean="0"/>
              <a:t>mecanismo</a:t>
            </a:r>
            <a:r>
              <a:rPr lang="en-US" b="1" dirty="0" smtClean="0"/>
              <a:t> de Higgs?</a:t>
            </a:r>
          </a:p>
          <a:p>
            <a:r>
              <a:rPr lang="en-US" b="1" dirty="0" err="1" smtClean="0"/>
              <a:t>Porque</a:t>
            </a:r>
            <a:r>
              <a:rPr lang="en-US" b="1" dirty="0" smtClean="0"/>
              <a:t> </a:t>
            </a:r>
            <a:r>
              <a:rPr lang="en-US" b="1" dirty="0" err="1" smtClean="0"/>
              <a:t>é</a:t>
            </a:r>
            <a:r>
              <a:rPr lang="en-US" b="1" dirty="0" smtClean="0"/>
              <a:t> </a:t>
            </a:r>
            <a:r>
              <a:rPr lang="en-US" b="1" dirty="0" err="1" smtClean="0"/>
              <a:t>que</a:t>
            </a:r>
            <a:r>
              <a:rPr lang="en-US" b="1" dirty="0" smtClean="0"/>
              <a:t> a </a:t>
            </a:r>
            <a:r>
              <a:rPr lang="en-US" b="1" dirty="0" err="1" smtClean="0"/>
              <a:t>força</a:t>
            </a:r>
            <a:r>
              <a:rPr lang="en-US" b="1" dirty="0" smtClean="0"/>
              <a:t> das </a:t>
            </a:r>
            <a:r>
              <a:rPr lang="en-US" b="1" dirty="0" err="1" smtClean="0"/>
              <a:t>interacções</a:t>
            </a:r>
            <a:r>
              <a:rPr lang="en-US" b="1" dirty="0" smtClean="0"/>
              <a:t> e as </a:t>
            </a:r>
            <a:r>
              <a:rPr lang="en-US" b="1" dirty="0" err="1" smtClean="0"/>
              <a:t>massas</a:t>
            </a:r>
            <a:r>
              <a:rPr lang="en-US" b="1" dirty="0" smtClean="0"/>
              <a:t> das </a:t>
            </a:r>
            <a:r>
              <a:rPr lang="en-US" b="1" dirty="0" err="1" smtClean="0"/>
              <a:t>partículas</a:t>
            </a:r>
            <a:r>
              <a:rPr lang="en-US" b="1" dirty="0" smtClean="0"/>
              <a:t> </a:t>
            </a:r>
            <a:r>
              <a:rPr lang="en-US" b="1" dirty="0" err="1" smtClean="0"/>
              <a:t>são</a:t>
            </a:r>
            <a:r>
              <a:rPr lang="en-US" b="1" dirty="0" smtClean="0"/>
              <a:t> </a:t>
            </a:r>
            <a:r>
              <a:rPr lang="en-US" b="1" dirty="0" err="1" smtClean="0"/>
              <a:t>tão</a:t>
            </a:r>
            <a:r>
              <a:rPr lang="en-US" b="1" dirty="0" smtClean="0"/>
              <a:t> </a:t>
            </a:r>
            <a:r>
              <a:rPr lang="en-US" b="1" dirty="0" err="1" smtClean="0"/>
              <a:t>diferentes</a:t>
            </a:r>
            <a:r>
              <a:rPr lang="en-US" b="1" dirty="0" smtClean="0"/>
              <a:t>?</a:t>
            </a:r>
          </a:p>
          <a:p>
            <a:r>
              <a:rPr lang="en-US" b="1" dirty="0" smtClean="0"/>
              <a:t>E </a:t>
            </a:r>
            <a:r>
              <a:rPr lang="en-US" b="1" dirty="0" err="1" smtClean="0"/>
              <a:t>porqu</a:t>
            </a:r>
            <a:r>
              <a:rPr lang="en-US" b="1" dirty="0" err="1" smtClean="0"/>
              <a:t>e</a:t>
            </a:r>
            <a:r>
              <a:rPr lang="en-US" b="1" dirty="0" smtClean="0"/>
              <a:t> </a:t>
            </a:r>
            <a:r>
              <a:rPr lang="en-US" b="1" dirty="0" err="1" smtClean="0"/>
              <a:t>é</a:t>
            </a:r>
            <a:r>
              <a:rPr lang="en-US" b="1" dirty="0" smtClean="0"/>
              <a:t> </a:t>
            </a:r>
            <a:r>
              <a:rPr lang="en-US" b="1" dirty="0" err="1" smtClean="0"/>
              <a:t>que</a:t>
            </a:r>
            <a:r>
              <a:rPr lang="en-US" b="1" dirty="0" smtClean="0"/>
              <a:t> a </a:t>
            </a:r>
            <a:r>
              <a:rPr lang="en-US" b="1" dirty="0" err="1" smtClean="0"/>
              <a:t>expansão</a:t>
            </a:r>
            <a:r>
              <a:rPr lang="en-US" b="1" dirty="0" smtClean="0"/>
              <a:t> do </a:t>
            </a:r>
            <a:r>
              <a:rPr lang="en-US" b="1" dirty="0" err="1" smtClean="0"/>
              <a:t>universo</a:t>
            </a:r>
            <a:r>
              <a:rPr lang="en-US" b="1" dirty="0" smtClean="0"/>
              <a:t> </a:t>
            </a:r>
            <a:r>
              <a:rPr lang="en-US" b="1" dirty="0" err="1" smtClean="0"/>
              <a:t>é</a:t>
            </a:r>
            <a:r>
              <a:rPr lang="en-US" b="1" dirty="0" smtClean="0"/>
              <a:t> </a:t>
            </a:r>
            <a:r>
              <a:rPr lang="en-US" b="1" dirty="0" err="1" smtClean="0"/>
              <a:t>acelerada</a:t>
            </a:r>
            <a:r>
              <a:rPr lang="en-US" b="1" dirty="0" smtClean="0"/>
              <a:t>? </a:t>
            </a:r>
            <a:r>
              <a:rPr lang="en-US" b="1" dirty="0" err="1" smtClean="0"/>
              <a:t>Energia</a:t>
            </a:r>
            <a:r>
              <a:rPr lang="en-US" b="1" dirty="0" smtClean="0"/>
              <a:t> </a:t>
            </a:r>
            <a:r>
              <a:rPr lang="en-US" b="1" dirty="0" err="1" smtClean="0"/>
              <a:t>escura</a:t>
            </a:r>
            <a:r>
              <a:rPr lang="en-US" b="1" dirty="0" smtClean="0"/>
              <a:t>!</a:t>
            </a:r>
            <a:endParaRPr lang="en-US" b="1" dirty="0" smtClean="0"/>
          </a:p>
          <a:p>
            <a:r>
              <a:rPr lang="en-US" b="1" dirty="0" err="1" smtClean="0"/>
              <a:t>União</a:t>
            </a:r>
            <a:r>
              <a:rPr lang="en-US" b="1" dirty="0" smtClean="0"/>
              <a:t> das </a:t>
            </a:r>
            <a:r>
              <a:rPr lang="en-US" b="1" dirty="0" err="1" smtClean="0"/>
              <a:t>forças</a:t>
            </a:r>
            <a:r>
              <a:rPr lang="en-US" b="1" dirty="0" smtClean="0"/>
              <a:t> a </a:t>
            </a:r>
            <a:r>
              <a:rPr lang="en-US" b="1" dirty="0" err="1" smtClean="0"/>
              <a:t>alta</a:t>
            </a:r>
            <a:r>
              <a:rPr lang="en-US" b="1" dirty="0" smtClean="0"/>
              <a:t> </a:t>
            </a:r>
            <a:r>
              <a:rPr lang="en-US" b="1" dirty="0" err="1" smtClean="0"/>
              <a:t>energia</a:t>
            </a:r>
            <a:r>
              <a:rPr lang="en-US" b="1" dirty="0" smtClean="0"/>
              <a:t>?</a:t>
            </a:r>
          </a:p>
          <a:p>
            <a:r>
              <a:rPr lang="en-US" b="1" dirty="0" smtClean="0"/>
              <a:t>Para </a:t>
            </a:r>
            <a:r>
              <a:rPr lang="en-US" b="1" dirty="0" err="1" smtClean="0"/>
              <a:t>onde</a:t>
            </a:r>
            <a:r>
              <a:rPr lang="en-US" b="1" dirty="0" smtClean="0"/>
              <a:t> </a:t>
            </a:r>
            <a:r>
              <a:rPr lang="en-US" b="1" dirty="0" err="1" smtClean="0"/>
              <a:t>foi</a:t>
            </a:r>
            <a:r>
              <a:rPr lang="en-US" b="1" dirty="0" smtClean="0"/>
              <a:t> a </a:t>
            </a:r>
            <a:r>
              <a:rPr lang="en-US" b="1" dirty="0" err="1" smtClean="0"/>
              <a:t>antimatéria</a:t>
            </a:r>
            <a:r>
              <a:rPr lang="en-US" b="1" dirty="0" smtClean="0"/>
              <a:t>?</a:t>
            </a:r>
          </a:p>
          <a:p>
            <a:r>
              <a:rPr lang="en-US" b="1" dirty="0" smtClean="0"/>
              <a:t>O </a:t>
            </a:r>
            <a:r>
              <a:rPr lang="en-US" b="1" dirty="0" err="1" smtClean="0"/>
              <a:t>que</a:t>
            </a:r>
            <a:r>
              <a:rPr lang="en-US" b="1" dirty="0" smtClean="0"/>
              <a:t> </a:t>
            </a:r>
            <a:r>
              <a:rPr lang="en-US" b="1" dirty="0" err="1" smtClean="0"/>
              <a:t>é</a:t>
            </a:r>
            <a:r>
              <a:rPr lang="en-US" b="1" dirty="0" smtClean="0"/>
              <a:t> a </a:t>
            </a:r>
            <a:r>
              <a:rPr lang="en-US" b="1" dirty="0" err="1" smtClean="0"/>
              <a:t>matéria</a:t>
            </a:r>
            <a:r>
              <a:rPr lang="en-US" b="1" dirty="0" smtClean="0"/>
              <a:t> </a:t>
            </a:r>
            <a:r>
              <a:rPr lang="en-US" b="1" dirty="0" err="1" smtClean="0"/>
              <a:t>escura</a:t>
            </a:r>
            <a:r>
              <a:rPr lang="en-US" b="1" dirty="0" smtClean="0"/>
              <a:t>?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8</a:t>
            </a:fld>
            <a:endParaRPr lang="en-US"/>
          </a:p>
        </p:txBody>
      </p:sp>
      <p:pic>
        <p:nvPicPr>
          <p:cNvPr id="26" name="Picture 25"/>
          <p:cNvPicPr/>
          <p:nvPr/>
        </p:nvPicPr>
        <p:blipFill>
          <a:blip r:embed="rId2"/>
          <a:stretch>
            <a:fillRect/>
          </a:stretch>
        </p:blipFill>
        <p:spPr>
          <a:xfrm>
            <a:off x="567251" y="3757060"/>
            <a:ext cx="3655705" cy="2599289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961030" y="3295396"/>
            <a:ext cx="1867460" cy="3060954"/>
            <a:chOff x="6553200" y="3185066"/>
            <a:chExt cx="1867460" cy="306095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3200" y="3955996"/>
              <a:ext cx="1867460" cy="2290024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01821" y="3494331"/>
              <a:ext cx="57906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43752" y="3646731"/>
              <a:ext cx="57906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391352" y="3185066"/>
              <a:ext cx="57906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833283" y="3494331"/>
              <a:ext cx="57906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pic>
        <p:nvPicPr>
          <p:cNvPr id="25" name="Picture 24" descr="sv_pusselbi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585" y="3293559"/>
            <a:ext cx="4064213" cy="313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2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Plasma de quarks-gluões</a:t>
            </a:r>
            <a:endParaRPr/>
          </a:p>
        </p:txBody>
      </p:sp>
      <p:pic>
        <p:nvPicPr>
          <p:cNvPr id="289" name="Picture 288"/>
          <p:cNvPicPr/>
          <p:nvPr/>
        </p:nvPicPr>
        <p:blipFill>
          <a:blip r:embed="rId2"/>
          <a:stretch>
            <a:fillRect/>
          </a:stretch>
        </p:blipFill>
        <p:spPr>
          <a:xfrm>
            <a:off x="1326600" y="1332000"/>
            <a:ext cx="6593400" cy="5310360"/>
          </a:xfrm>
          <a:prstGeom prst="rect">
            <a:avLst/>
          </a:prstGeom>
        </p:spPr>
      </p:pic>
      <p:sp>
        <p:nvSpPr>
          <p:cNvPr id="290" name="TextShape 2"/>
          <p:cNvSpPr txBox="1"/>
          <p:nvPr/>
        </p:nvSpPr>
        <p:spPr>
          <a:xfrm>
            <a:off x="1374480" y="972000"/>
            <a:ext cx="6439680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400"/>
              <a:t>Assimetria nos jatos em colisões Chumbo-Chumbo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80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Bosão W</a:t>
            </a:r>
            <a:endParaRPr/>
          </a:p>
        </p:txBody>
      </p:sp>
      <p:pic>
        <p:nvPicPr>
          <p:cNvPr id="292" name="Picture 291"/>
          <p:cNvPicPr/>
          <p:nvPr/>
        </p:nvPicPr>
        <p:blipFill>
          <a:blip r:embed="rId2"/>
          <a:stretch>
            <a:fillRect/>
          </a:stretch>
        </p:blipFill>
        <p:spPr>
          <a:xfrm>
            <a:off x="540000" y="900000"/>
            <a:ext cx="8100000" cy="559044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81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Bosões W/Z</a:t>
            </a:r>
            <a:endParaRPr/>
          </a:p>
        </p:txBody>
      </p:sp>
      <p:pic>
        <p:nvPicPr>
          <p:cNvPr id="294" name="Picture 293"/>
          <p:cNvPicPr/>
          <p:nvPr/>
        </p:nvPicPr>
        <p:blipFill>
          <a:blip r:embed="rId2"/>
          <a:stretch>
            <a:fillRect/>
          </a:stretch>
        </p:blipFill>
        <p:spPr>
          <a:xfrm>
            <a:off x="3420000" y="3810240"/>
            <a:ext cx="1697760" cy="2489760"/>
          </a:xfrm>
          <a:prstGeom prst="rect">
            <a:avLst/>
          </a:prstGeom>
        </p:spPr>
      </p:pic>
      <p:pic>
        <p:nvPicPr>
          <p:cNvPr id="295" name="Picture 294"/>
          <p:cNvPicPr/>
          <p:nvPr/>
        </p:nvPicPr>
        <p:blipFill>
          <a:blip r:embed="rId3"/>
          <a:stretch>
            <a:fillRect/>
          </a:stretch>
        </p:blipFill>
        <p:spPr>
          <a:xfrm>
            <a:off x="5208120" y="3780000"/>
            <a:ext cx="3935880" cy="2895120"/>
          </a:xfrm>
          <a:prstGeom prst="rect">
            <a:avLst/>
          </a:prstGeom>
        </p:spPr>
      </p:pic>
      <p:pic>
        <p:nvPicPr>
          <p:cNvPr id="296" name="Picture 295"/>
          <p:cNvPicPr/>
          <p:nvPr/>
        </p:nvPicPr>
        <p:blipFill>
          <a:blip r:embed="rId4"/>
          <a:stretch>
            <a:fillRect/>
          </a:stretch>
        </p:blipFill>
        <p:spPr>
          <a:xfrm>
            <a:off x="5364000" y="23760"/>
            <a:ext cx="3780000" cy="3576240"/>
          </a:xfrm>
          <a:prstGeom prst="rect">
            <a:avLst/>
          </a:prstGeom>
        </p:spPr>
      </p:pic>
      <p:pic>
        <p:nvPicPr>
          <p:cNvPr id="297" name="Picture 296"/>
          <p:cNvPicPr/>
          <p:nvPr/>
        </p:nvPicPr>
        <p:blipFill>
          <a:blip r:embed="rId5"/>
          <a:stretch>
            <a:fillRect/>
          </a:stretch>
        </p:blipFill>
        <p:spPr>
          <a:xfrm>
            <a:off x="-74520" y="1668960"/>
            <a:ext cx="3494520" cy="4811040"/>
          </a:xfrm>
          <a:prstGeom prst="rect">
            <a:avLst/>
          </a:prstGeom>
        </p:spPr>
      </p:pic>
      <p:sp>
        <p:nvSpPr>
          <p:cNvPr id="298" name="TextShape 2"/>
          <p:cNvSpPr txBox="1"/>
          <p:nvPr/>
        </p:nvSpPr>
        <p:spPr>
          <a:xfrm>
            <a:off x="180000" y="1332000"/>
            <a:ext cx="1495800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/>
              <a:t>Z + n jatos</a:t>
            </a:r>
            <a:endParaRPr/>
          </a:p>
        </p:txBody>
      </p:sp>
      <p:sp>
        <p:nvSpPr>
          <p:cNvPr id="299" name="TextShape 3"/>
          <p:cNvSpPr txBox="1"/>
          <p:nvPr/>
        </p:nvSpPr>
        <p:spPr>
          <a:xfrm>
            <a:off x="5620680" y="3600000"/>
            <a:ext cx="3919320" cy="4798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/>
              <a:t>assimetria de carga do W</a:t>
            </a:r>
            <a:endParaRPr/>
          </a:p>
        </p:txBody>
      </p:sp>
      <p:sp>
        <p:nvSpPr>
          <p:cNvPr id="300" name="TextShape 4"/>
          <p:cNvSpPr txBox="1"/>
          <p:nvPr/>
        </p:nvSpPr>
        <p:spPr>
          <a:xfrm>
            <a:off x="3420000" y="2310120"/>
            <a:ext cx="2052360" cy="12898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/>
              <a:t>Conseguem-se </a:t>
            </a:r>
            <a:endParaRPr/>
          </a:p>
          <a:p>
            <a:r>
              <a:rPr lang="pt-PT"/>
              <a:t>discriminar os</a:t>
            </a:r>
            <a:endParaRPr/>
          </a:p>
          <a:p>
            <a:r>
              <a:rPr lang="pt-PT"/>
              <a:t>melhores</a:t>
            </a:r>
            <a:endParaRPr/>
          </a:p>
          <a:p>
            <a:r>
              <a:rPr lang="pt-PT"/>
              <a:t>modelos!</a:t>
            </a:r>
            <a:endParaRPr/>
          </a:p>
        </p:txBody>
      </p:sp>
      <p:sp>
        <p:nvSpPr>
          <p:cNvPr id="301" name="Line 5"/>
          <p:cNvSpPr/>
          <p:nvPr/>
        </p:nvSpPr>
        <p:spPr>
          <a:xfrm>
            <a:off x="5040000" y="3240000"/>
            <a:ext cx="1260000" cy="1080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302" name="Line 6"/>
          <p:cNvSpPr/>
          <p:nvPr/>
        </p:nvSpPr>
        <p:spPr>
          <a:xfrm flipH="1">
            <a:off x="2340000" y="3420000"/>
            <a:ext cx="1080000" cy="1080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82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icture 302"/>
          <p:cNvPicPr/>
          <p:nvPr/>
        </p:nvPicPr>
        <p:blipFill>
          <a:blip r:embed="rId2"/>
          <a:stretch>
            <a:fillRect/>
          </a:stretch>
        </p:blipFill>
        <p:spPr>
          <a:xfrm>
            <a:off x="5507280" y="2134080"/>
            <a:ext cx="3636720" cy="4165920"/>
          </a:xfrm>
          <a:prstGeom prst="rect">
            <a:avLst/>
          </a:prstGeom>
        </p:spPr>
      </p:pic>
      <p:pic>
        <p:nvPicPr>
          <p:cNvPr id="304" name="Picture 303"/>
          <p:cNvPicPr/>
          <p:nvPr/>
        </p:nvPicPr>
        <p:blipFill>
          <a:blip r:embed="rId3"/>
          <a:stretch>
            <a:fillRect/>
          </a:stretch>
        </p:blipFill>
        <p:spPr>
          <a:xfrm>
            <a:off x="1699200" y="4078080"/>
            <a:ext cx="2440800" cy="1501920"/>
          </a:xfrm>
          <a:prstGeom prst="rect">
            <a:avLst/>
          </a:prstGeom>
        </p:spPr>
      </p:pic>
      <p:pic>
        <p:nvPicPr>
          <p:cNvPr id="305" name="Picture 304"/>
          <p:cNvPicPr/>
          <p:nvPr/>
        </p:nvPicPr>
        <p:blipFill>
          <a:blip r:embed="rId4"/>
          <a:stretch>
            <a:fillRect/>
          </a:stretch>
        </p:blipFill>
        <p:spPr>
          <a:xfrm>
            <a:off x="540000" y="2395440"/>
            <a:ext cx="4963680" cy="1240560"/>
          </a:xfrm>
          <a:prstGeom prst="rect">
            <a:avLst/>
          </a:prstGeom>
        </p:spPr>
      </p:pic>
      <p:sp>
        <p:nvSpPr>
          <p:cNvPr id="306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Quark top</a:t>
            </a:r>
            <a:endParaRPr/>
          </a:p>
        </p:txBody>
      </p:sp>
      <p:sp>
        <p:nvSpPr>
          <p:cNvPr id="307" name="TextShape 2"/>
          <p:cNvSpPr txBox="1"/>
          <p:nvPr/>
        </p:nvSpPr>
        <p:spPr>
          <a:xfrm>
            <a:off x="380880" y="1032120"/>
            <a:ext cx="6351120" cy="548640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pPr>
              <a:buFont typeface="Wingdings" charset="2"/>
              <a:buChar char=""/>
            </a:pPr>
            <a:r>
              <a:rPr lang="pt-PT"/>
              <a:t>É a partícula elementar mais massiva de todas. M(top) = 173.2 GeV.</a:t>
            </a:r>
            <a:endParaRPr/>
          </a:p>
          <a:p>
            <a:pPr lvl="1">
              <a:buFont typeface="Century Gothic"/>
              <a:buChar char="•"/>
            </a:pPr>
            <a:r>
              <a:rPr lang="pt-PT"/>
              <a:t>Produzida principalmente aos pares em fusão de gluões</a:t>
            </a:r>
            <a:endParaRPr/>
          </a:p>
          <a:p>
            <a:r>
              <a:rPr lang="pt-PT"/>
              <a:t> </a:t>
            </a:r>
            <a:endParaRPr/>
          </a:p>
          <a:p>
            <a:r>
              <a:rPr lang="pt-PT"/>
              <a:t> </a:t>
            </a:r>
            <a:endParaRPr/>
          </a:p>
          <a:p>
            <a:r>
              <a:rPr lang="pt-PT"/>
              <a:t> </a:t>
            </a:r>
            <a:endParaRPr/>
          </a:p>
          <a:p>
            <a:pPr>
              <a:buFont typeface="Wingdings" charset="2"/>
              <a:buChar char=""/>
            </a:pPr>
            <a:r>
              <a:rPr lang="pt-PT"/>
              <a:t>Decai antes de hadronizar</a:t>
            </a:r>
            <a:endParaRPr/>
          </a:p>
          <a:p>
            <a:r>
              <a:rPr lang="pt-PT"/>
              <a:t> </a:t>
            </a:r>
            <a:endParaRPr/>
          </a:p>
          <a:p>
            <a:r>
              <a:rPr lang="pt-PT"/>
              <a:t> </a:t>
            </a:r>
            <a:endParaRPr/>
          </a:p>
          <a:p>
            <a:r>
              <a:rPr lang="pt-PT"/>
              <a:t> </a:t>
            </a:r>
            <a:endParaRPr/>
          </a:p>
          <a:p>
            <a:endParaRPr/>
          </a:p>
          <a:p>
            <a:pPr>
              <a:buFont typeface="Wingdings" charset="2"/>
              <a:buChar char=""/>
            </a:pPr>
            <a:r>
              <a:rPr lang="pt-PT"/>
              <a:t>Estado final com 0, 1 ou 2 leptões</a:t>
            </a:r>
            <a:endParaRPr/>
          </a:p>
          <a:p>
            <a:pPr lvl="1">
              <a:buFont typeface="Century Gothic"/>
              <a:buChar char="•"/>
            </a:pPr>
            <a:r>
              <a:rPr lang="pt-PT"/>
              <a:t>dependendo do decaimento do W</a:t>
            </a:r>
            <a:endParaRPr/>
          </a:p>
        </p:txBody>
      </p:sp>
      <p:pic>
        <p:nvPicPr>
          <p:cNvPr id="308" name="Picture 307"/>
          <p:cNvPicPr/>
          <p:nvPr/>
        </p:nvPicPr>
        <p:blipFill>
          <a:blip r:embed="rId5"/>
          <a:stretch>
            <a:fillRect/>
          </a:stretch>
        </p:blipFill>
        <p:spPr>
          <a:xfrm>
            <a:off x="6948000" y="0"/>
            <a:ext cx="2196000" cy="2032560"/>
          </a:xfrm>
          <a:prstGeom prst="rect">
            <a:avLst/>
          </a:prstGeom>
        </p:spPr>
      </p:pic>
      <p:sp>
        <p:nvSpPr>
          <p:cNvPr id="309" name="TextShape 3"/>
          <p:cNvSpPr txBox="1"/>
          <p:nvPr/>
        </p:nvSpPr>
        <p:spPr>
          <a:xfrm>
            <a:off x="9144000" y="2700000"/>
            <a:ext cx="4011120" cy="461988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pPr>
              <a:buFont typeface="Wingdings" charset="2"/>
              <a:buChar char=""/>
            </a:pPr>
            <a:r>
              <a:rPr lang="pt-PT"/>
              <a:t>É a partícula elementar mais massiva de todas. M(top) = 173.2 GeV</a:t>
            </a:r>
            <a:endParaRPr/>
          </a:p>
          <a:p>
            <a:pPr>
              <a:buFont typeface="Wingdings" charset="2"/>
              <a:buChar char=""/>
            </a:pPr>
            <a:r>
              <a:rPr lang="pt-PT"/>
              <a:t>desempenha um papel especial no modelo padrão ?</a:t>
            </a:r>
            <a:endParaRPr/>
          </a:p>
          <a:p>
            <a:pPr>
              <a:buFont typeface="Wingdings" charset="2"/>
              <a:buChar char=""/>
            </a:pPr>
            <a:r>
              <a:rPr lang="pt-PT"/>
              <a:t>mais sensível a nova Física</a:t>
            </a:r>
            <a:endParaRPr/>
          </a:p>
          <a:p>
            <a:pPr>
              <a:buFont typeface="Wingdings" charset="2"/>
              <a:buChar char=""/>
            </a:pPr>
            <a:r>
              <a:rPr lang="pt-PT"/>
              <a:t>Decai antes de hadronizar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83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Medições com o top</a:t>
            </a:r>
            <a:endParaRPr/>
          </a:p>
        </p:txBody>
      </p:sp>
      <p:pic>
        <p:nvPicPr>
          <p:cNvPr id="311" name="Picture 310"/>
          <p:cNvPicPr/>
          <p:nvPr/>
        </p:nvPicPr>
        <p:blipFill>
          <a:blip r:embed="rId2"/>
          <a:stretch>
            <a:fillRect/>
          </a:stretch>
        </p:blipFill>
        <p:spPr>
          <a:xfrm>
            <a:off x="4140000" y="3502800"/>
            <a:ext cx="4579920" cy="3355200"/>
          </a:xfrm>
          <a:prstGeom prst="rect">
            <a:avLst/>
          </a:prstGeom>
        </p:spPr>
      </p:pic>
      <p:pic>
        <p:nvPicPr>
          <p:cNvPr id="312" name="Picture 311"/>
          <p:cNvPicPr/>
          <p:nvPr/>
        </p:nvPicPr>
        <p:blipFill>
          <a:blip r:embed="rId3"/>
          <a:stretch>
            <a:fillRect/>
          </a:stretch>
        </p:blipFill>
        <p:spPr>
          <a:xfrm>
            <a:off x="6197040" y="106560"/>
            <a:ext cx="2946960" cy="3673440"/>
          </a:xfrm>
          <a:prstGeom prst="rect">
            <a:avLst/>
          </a:prstGeom>
        </p:spPr>
      </p:pic>
      <p:pic>
        <p:nvPicPr>
          <p:cNvPr id="313" name="Picture 312"/>
          <p:cNvPicPr/>
          <p:nvPr/>
        </p:nvPicPr>
        <p:blipFill>
          <a:blip r:embed="rId4"/>
          <a:stretch>
            <a:fillRect/>
          </a:stretch>
        </p:blipFill>
        <p:spPr>
          <a:xfrm>
            <a:off x="3960000" y="2057760"/>
            <a:ext cx="2285640" cy="1722240"/>
          </a:xfrm>
          <a:prstGeom prst="rect">
            <a:avLst/>
          </a:prstGeom>
        </p:spPr>
      </p:pic>
      <p:pic>
        <p:nvPicPr>
          <p:cNvPr id="314" name="Picture 313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1840680"/>
            <a:ext cx="3690000" cy="3559320"/>
          </a:xfrm>
          <a:prstGeom prst="rect">
            <a:avLst/>
          </a:prstGeom>
        </p:spPr>
      </p:pic>
      <p:pic>
        <p:nvPicPr>
          <p:cNvPr id="315" name="Picture 314"/>
          <p:cNvPicPr/>
          <p:nvPr/>
        </p:nvPicPr>
        <p:blipFill>
          <a:blip r:embed="rId6"/>
          <a:stretch>
            <a:fillRect/>
          </a:stretch>
        </p:blipFill>
        <p:spPr>
          <a:xfrm>
            <a:off x="180000" y="1311480"/>
            <a:ext cx="4140000" cy="668520"/>
          </a:xfrm>
          <a:prstGeom prst="rect">
            <a:avLst/>
          </a:prstGeom>
        </p:spPr>
      </p:pic>
      <p:sp>
        <p:nvSpPr>
          <p:cNvPr id="316" name="TextShape 2"/>
          <p:cNvSpPr txBox="1"/>
          <p:nvPr/>
        </p:nvSpPr>
        <p:spPr>
          <a:xfrm>
            <a:off x="128880" y="960120"/>
            <a:ext cx="5271120" cy="461988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pPr>
              <a:buFont typeface="Wingdings" charset="2"/>
              <a:buChar char=""/>
            </a:pPr>
            <a:r>
              <a:rPr lang="pt-PT" sz="2200"/>
              <a:t>Correlação de spin entre os leptões</a:t>
            </a:r>
            <a:endParaRPr/>
          </a:p>
        </p:txBody>
      </p:sp>
      <p:sp>
        <p:nvSpPr>
          <p:cNvPr id="317" name="TextShape 3"/>
          <p:cNvSpPr txBox="1"/>
          <p:nvPr/>
        </p:nvSpPr>
        <p:spPr>
          <a:xfrm>
            <a:off x="4500000" y="1260000"/>
            <a:ext cx="2031120" cy="13208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pPr>
              <a:buFont typeface="Wingdings" charset="2"/>
              <a:buChar char=""/>
            </a:pPr>
            <a:r>
              <a:rPr lang="pt-PT" sz="2200"/>
              <a:t>Procura de processos proibidos</a:t>
            </a:r>
            <a:endParaRPr/>
          </a:p>
          <a:p>
            <a:pPr>
              <a:buFont typeface="Wingdings" charset="2"/>
              <a:buChar char=""/>
            </a:pPr>
            <a:endParaRPr/>
          </a:p>
        </p:txBody>
      </p:sp>
      <p:sp>
        <p:nvSpPr>
          <p:cNvPr id="318" name="TextShape 4"/>
          <p:cNvSpPr txBox="1"/>
          <p:nvPr/>
        </p:nvSpPr>
        <p:spPr>
          <a:xfrm>
            <a:off x="180000" y="5760000"/>
            <a:ext cx="4140000" cy="83988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pPr>
              <a:buFont typeface="Wingdings" charset="2"/>
              <a:buChar char=""/>
            </a:pPr>
            <a:r>
              <a:rPr lang="pt-PT" sz="2200"/>
              <a:t>Procura de novas partículas         que decaiam para tt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84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Supersimetria</a:t>
            </a:r>
            <a:endParaRPr/>
          </a:p>
        </p:txBody>
      </p:sp>
      <p:sp>
        <p:nvSpPr>
          <p:cNvPr id="320" name="TextShape 2"/>
          <p:cNvSpPr txBox="1"/>
          <p:nvPr/>
        </p:nvSpPr>
        <p:spPr>
          <a:xfrm>
            <a:off x="0" y="1011240"/>
            <a:ext cx="6480000" cy="326556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pPr>
              <a:buFont typeface="Wingdings" charset="2"/>
              <a:buChar char=""/>
            </a:pPr>
            <a:r>
              <a:rPr lang="pt-PT" sz="2200"/>
              <a:t>Modelo que resolve vários problemas teóricos</a:t>
            </a:r>
            <a:endParaRPr/>
          </a:p>
          <a:p>
            <a:pPr lvl="1">
              <a:buFont typeface="Century Gothic"/>
              <a:buChar char="•"/>
            </a:pPr>
            <a:r>
              <a:rPr lang="pt-PT" sz="2200"/>
              <a:t>Mas traz uma simetria extra: cada fermião tem um novo parceiro bosão e vice-versa</a:t>
            </a:r>
            <a:endParaRPr/>
          </a:p>
          <a:p>
            <a:pPr>
              <a:buFont typeface="Wingdings" charset="2"/>
              <a:buChar char=""/>
            </a:pPr>
            <a:r>
              <a:rPr lang="pt-PT" sz="2200"/>
              <a:t>A partícula supersimétrica mais leve seria provavelmente neutra e estável, um bom candidato a </a:t>
            </a:r>
            <a:r>
              <a:rPr lang="pt-PT" sz="2200" b="1" u="sng"/>
              <a:t>matéria escura</a:t>
            </a:r>
            <a:endParaRPr/>
          </a:p>
          <a:p>
            <a:pPr lvl="1">
              <a:buFont typeface="Century Gothic"/>
              <a:buChar char="•"/>
            </a:pPr>
            <a:r>
              <a:rPr lang="pt-PT" sz="2200"/>
              <a:t>deixa o detector sem interagir, produzindo energia em falta</a:t>
            </a:r>
            <a:endParaRPr/>
          </a:p>
          <a:p>
            <a:pPr lvl="1">
              <a:buFont typeface="Century Gothic"/>
              <a:buChar char="•"/>
            </a:pPr>
            <a:r>
              <a:rPr lang="pt-PT" sz="2200"/>
              <a:t>comparação com procuras diretas:</a:t>
            </a:r>
            <a:endParaRPr/>
          </a:p>
          <a:p>
            <a:pPr lvl="1">
              <a:buFont typeface="Century Gothic"/>
              <a:buChar char="•"/>
            </a:pPr>
            <a:endParaRPr/>
          </a:p>
        </p:txBody>
      </p:sp>
      <p:pic>
        <p:nvPicPr>
          <p:cNvPr id="321" name="Picture 320"/>
          <p:cNvPicPr/>
          <p:nvPr/>
        </p:nvPicPr>
        <p:blipFill>
          <a:blip r:embed="rId2"/>
          <a:stretch>
            <a:fillRect/>
          </a:stretch>
        </p:blipFill>
        <p:spPr>
          <a:xfrm>
            <a:off x="6343920" y="0"/>
            <a:ext cx="2800080" cy="4506480"/>
          </a:xfrm>
          <a:prstGeom prst="rect">
            <a:avLst/>
          </a:prstGeom>
        </p:spPr>
      </p:pic>
      <p:pic>
        <p:nvPicPr>
          <p:cNvPr id="322" name="Picture 321"/>
          <p:cNvPicPr/>
          <p:nvPr/>
        </p:nvPicPr>
        <p:blipFill>
          <a:blip r:embed="rId3"/>
          <a:stretch>
            <a:fillRect/>
          </a:stretch>
        </p:blipFill>
        <p:spPr>
          <a:xfrm>
            <a:off x="3960000" y="3960000"/>
            <a:ext cx="3796200" cy="2530440"/>
          </a:xfrm>
          <a:prstGeom prst="rect">
            <a:avLst/>
          </a:prstGeom>
        </p:spPr>
      </p:pic>
      <p:pic>
        <p:nvPicPr>
          <p:cNvPr id="323" name="Picture 32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3949920"/>
            <a:ext cx="3836880" cy="271008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85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Picture 323"/>
          <p:cNvPicPr/>
          <p:nvPr/>
        </p:nvPicPr>
        <p:blipFill>
          <a:blip r:embed="rId2"/>
          <a:stretch>
            <a:fillRect/>
          </a:stretch>
        </p:blipFill>
        <p:spPr>
          <a:xfrm>
            <a:off x="8280" y="15480"/>
            <a:ext cx="9143640" cy="68328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86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extShape 1"/>
          <p:cNvSpPr txBox="1"/>
          <p:nvPr/>
        </p:nvSpPr>
        <p:spPr>
          <a:xfrm>
            <a:off x="143640" y="2214000"/>
            <a:ext cx="8836200" cy="11404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Higgs!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87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3600"/>
              <a:t>Modos de produção do bosão de Higgs</a:t>
            </a:r>
            <a:endParaRPr/>
          </a:p>
        </p:txBody>
      </p:sp>
      <p:pic>
        <p:nvPicPr>
          <p:cNvPr id="327" name="Picture 326"/>
          <p:cNvPicPr/>
          <p:nvPr/>
        </p:nvPicPr>
        <p:blipFill>
          <a:blip r:embed="rId2"/>
          <a:stretch>
            <a:fillRect/>
          </a:stretch>
        </p:blipFill>
        <p:spPr>
          <a:xfrm>
            <a:off x="180000" y="983160"/>
            <a:ext cx="8991720" cy="5676840"/>
          </a:xfrm>
          <a:prstGeom prst="rect">
            <a:avLst/>
          </a:prstGeom>
        </p:spPr>
      </p:pic>
      <p:sp>
        <p:nvSpPr>
          <p:cNvPr id="328" name="CustomShape 2"/>
          <p:cNvSpPr/>
          <p:nvPr/>
        </p:nvSpPr>
        <p:spPr>
          <a:xfrm>
            <a:off x="0" y="5904000"/>
            <a:ext cx="1080000" cy="7200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88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Produção e decaimento do Higgs</a:t>
            </a:r>
            <a:endParaRPr/>
          </a:p>
        </p:txBody>
      </p:sp>
      <p:pic>
        <p:nvPicPr>
          <p:cNvPr id="330" name="Picture 329"/>
          <p:cNvPicPr/>
          <p:nvPr/>
        </p:nvPicPr>
        <p:blipFill>
          <a:blip r:embed="rId2"/>
          <a:stretch>
            <a:fillRect/>
          </a:stretch>
        </p:blipFill>
        <p:spPr>
          <a:xfrm>
            <a:off x="4860000" y="1131480"/>
            <a:ext cx="4284000" cy="4124520"/>
          </a:xfrm>
          <a:prstGeom prst="rect">
            <a:avLst/>
          </a:prstGeom>
        </p:spPr>
      </p:pic>
      <p:sp>
        <p:nvSpPr>
          <p:cNvPr id="331" name="TextShape 2"/>
          <p:cNvSpPr txBox="1"/>
          <p:nvPr/>
        </p:nvSpPr>
        <p:spPr>
          <a:xfrm>
            <a:off x="540000" y="5868000"/>
            <a:ext cx="8318880" cy="6901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/>
              <a:t>Os modos (canais) mais intensos podem não ser os mais fáceis,</a:t>
            </a:r>
            <a:endParaRPr/>
          </a:p>
          <a:p>
            <a:r>
              <a:rPr lang="pt-PT"/>
              <a:t>devido ao ruído de fundo (outros processos com o mesmo padrão).</a:t>
            </a:r>
            <a:endParaRPr/>
          </a:p>
        </p:txBody>
      </p:sp>
      <p:pic>
        <p:nvPicPr>
          <p:cNvPr id="332" name="Picture 331"/>
          <p:cNvPicPr/>
          <p:nvPr/>
        </p:nvPicPr>
        <p:blipFill>
          <a:blip r:embed="rId3"/>
          <a:stretch>
            <a:fillRect/>
          </a:stretch>
        </p:blipFill>
        <p:spPr>
          <a:xfrm>
            <a:off x="360000" y="1282320"/>
            <a:ext cx="4320000" cy="3037680"/>
          </a:xfrm>
          <a:prstGeom prst="rect">
            <a:avLst/>
          </a:prstGeom>
        </p:spPr>
      </p:pic>
      <p:sp>
        <p:nvSpPr>
          <p:cNvPr id="333" name="TextShape 3"/>
          <p:cNvSpPr txBox="1"/>
          <p:nvPr/>
        </p:nvSpPr>
        <p:spPr>
          <a:xfrm>
            <a:off x="811080" y="1013760"/>
            <a:ext cx="2644920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/>
              <a:t>Apenas Decaimento</a:t>
            </a:r>
            <a:endParaRPr/>
          </a:p>
        </p:txBody>
      </p:sp>
      <p:sp>
        <p:nvSpPr>
          <p:cNvPr id="334" name="TextShape 4"/>
          <p:cNvSpPr txBox="1"/>
          <p:nvPr/>
        </p:nvSpPr>
        <p:spPr>
          <a:xfrm>
            <a:off x="5690160" y="972000"/>
            <a:ext cx="3129840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/>
              <a:t>Produção + Decaimento</a:t>
            </a:r>
            <a:endParaRPr/>
          </a:p>
        </p:txBody>
      </p:sp>
      <p:sp>
        <p:nvSpPr>
          <p:cNvPr id="335" name="TextShape 5"/>
          <p:cNvSpPr txBox="1"/>
          <p:nvPr/>
        </p:nvSpPr>
        <p:spPr>
          <a:xfrm>
            <a:off x="180000" y="4320000"/>
            <a:ext cx="6840000" cy="145368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pPr>
              <a:buFont typeface="Wingdings" charset="2"/>
              <a:buChar char=""/>
            </a:pPr>
            <a:r>
              <a:rPr lang="pt-PT"/>
              <a:t>Modos principais</a:t>
            </a:r>
            <a:endParaRPr/>
          </a:p>
          <a:p>
            <a:pPr lvl="1">
              <a:buFont typeface="Century Gothic"/>
              <a:buChar char="•"/>
            </a:pPr>
            <a:r>
              <a:rPr lang="pt-PT"/>
              <a:t>Massa elevada: WW, ZZ</a:t>
            </a:r>
            <a:endParaRPr/>
          </a:p>
          <a:p>
            <a:pPr lvl="1">
              <a:buFont typeface="Century Gothic"/>
              <a:buChar char="•"/>
            </a:pPr>
            <a:r>
              <a:rPr lang="pt-PT"/>
              <a:t>Massa baixa: </a:t>
            </a:r>
            <a:r>
              <a:rPr lang="pt-PT">
                <a:latin typeface="DejaVu Serif Condensed"/>
                <a:ea typeface="DejaVu Serif Condensed"/>
              </a:rPr>
              <a:t>γγ, bb, ττ, WW, ZZ</a:t>
            </a:r>
            <a:endParaRPr/>
          </a:p>
          <a:p>
            <a:pPr lvl="1">
              <a:buFont typeface="Century Gothic"/>
              <a:buChar char="•"/>
            </a:pPr>
            <a:r>
              <a:rPr lang="pt-PT">
                <a:latin typeface="DejaVu Serif Condensed"/>
                <a:ea typeface="DejaVu Serif Condensed"/>
              </a:rPr>
              <a:t>Melhor resolução: </a:t>
            </a:r>
            <a:r>
              <a:rPr lang="pt-PT" sz="2200">
                <a:solidFill>
                  <a:srgbClr val="FF0000"/>
                </a:solidFill>
                <a:latin typeface="DejaVu Serif Condensed"/>
                <a:ea typeface="DejaVu Serif Condensed"/>
              </a:rPr>
              <a:t>γγ, ZZ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89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7026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Mat</a:t>
            </a:r>
            <a:r>
              <a:rPr lang="en-US" dirty="0" err="1" smtClean="0">
                <a:solidFill>
                  <a:srgbClr val="FFFFFF"/>
                </a:solidFill>
              </a:rPr>
              <a:t>éria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</a:t>
            </a:r>
            <a:r>
              <a:rPr lang="en-US" dirty="0" err="1" smtClean="0">
                <a:solidFill>
                  <a:srgbClr val="FFFFFF"/>
                </a:solidFill>
              </a:rPr>
              <a:t>scura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4" y="1121268"/>
            <a:ext cx="5894066" cy="270360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</a:t>
            </a:r>
            <a:r>
              <a:rPr lang="en-US" dirty="0" err="1" smtClean="0">
                <a:solidFill>
                  <a:schemeClr val="bg1"/>
                </a:solidFill>
              </a:rPr>
              <a:t>sua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existência</a:t>
            </a:r>
            <a:r>
              <a:rPr lang="en-US" dirty="0" smtClean="0">
                <a:solidFill>
                  <a:schemeClr val="bg1"/>
                </a:solidFill>
              </a:rPr>
              <a:t> no </a:t>
            </a:r>
            <a:r>
              <a:rPr lang="en-US" dirty="0" err="1" smtClean="0">
                <a:solidFill>
                  <a:schemeClr val="bg1"/>
                </a:solidFill>
              </a:rPr>
              <a:t>Universo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é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clara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R</a:t>
            </a:r>
            <a:r>
              <a:rPr lang="en-US" dirty="0" err="1" smtClean="0">
                <a:solidFill>
                  <a:schemeClr val="bg1"/>
                </a:solidFill>
              </a:rPr>
              <a:t>otação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galáxias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Espectro</a:t>
            </a:r>
            <a:r>
              <a:rPr lang="en-US" dirty="0" smtClean="0">
                <a:solidFill>
                  <a:schemeClr val="bg1"/>
                </a:solidFill>
              </a:rPr>
              <a:t> da </a:t>
            </a:r>
            <a:r>
              <a:rPr lang="en-US" dirty="0" err="1" smtClean="0">
                <a:solidFill>
                  <a:schemeClr val="bg1"/>
                </a:solidFill>
              </a:rPr>
              <a:t>radiação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fundo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Microlensing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Mas </a:t>
            </a:r>
            <a:r>
              <a:rPr lang="en-US" b="1" dirty="0" err="1" smtClean="0">
                <a:solidFill>
                  <a:schemeClr val="bg1"/>
                </a:solidFill>
              </a:rPr>
              <a:t>não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sabemos</a:t>
            </a:r>
            <a:r>
              <a:rPr lang="en-US" b="1" dirty="0" smtClean="0">
                <a:solidFill>
                  <a:schemeClr val="bg1"/>
                </a:solidFill>
              </a:rPr>
              <a:t> o </a:t>
            </a:r>
            <a:r>
              <a:rPr lang="en-US" b="1" dirty="0" err="1" smtClean="0">
                <a:solidFill>
                  <a:schemeClr val="bg1"/>
                </a:solidFill>
              </a:rPr>
              <a:t>que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é</a:t>
            </a:r>
            <a:r>
              <a:rPr lang="en-US" dirty="0" smtClean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9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748202" y="4308491"/>
            <a:ext cx="4347380" cy="2047858"/>
            <a:chOff x="8951591" y="313048"/>
            <a:chExt cx="4073959" cy="190040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51591" y="651601"/>
              <a:ext cx="3794166" cy="156185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1023064" y="313048"/>
              <a:ext cx="20024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DAMA 0804.2741</a:t>
              </a:r>
              <a:endParaRPr lang="en-US" sz="1600" dirty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1" y="1025375"/>
            <a:ext cx="2667000" cy="3173730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4"/>
          <a:stretch>
            <a:fillRect/>
          </a:stretch>
        </p:blipFill>
        <p:spPr>
          <a:xfrm>
            <a:off x="329200" y="3649482"/>
            <a:ext cx="4226411" cy="2852803"/>
          </a:xfrm>
          <a:prstGeom prst="rect">
            <a:avLst/>
          </a:prstGeom>
        </p:spPr>
      </p:pic>
      <p:pic>
        <p:nvPicPr>
          <p:cNvPr id="8" name="Picture 7" descr="ngc3198_rc_big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045" y="1141664"/>
            <a:ext cx="3507090" cy="280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04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Detectar partículas instáveis</a:t>
            </a:r>
            <a:endParaRPr/>
          </a:p>
        </p:txBody>
      </p:sp>
      <p:pic>
        <p:nvPicPr>
          <p:cNvPr id="337" name="Picture 336"/>
          <p:cNvPicPr/>
          <p:nvPr/>
        </p:nvPicPr>
        <p:blipFill>
          <a:blip r:embed="rId2"/>
          <a:stretch>
            <a:fillRect/>
          </a:stretch>
        </p:blipFill>
        <p:spPr>
          <a:xfrm>
            <a:off x="2520000" y="1314720"/>
            <a:ext cx="1260000" cy="1385280"/>
          </a:xfrm>
          <a:prstGeom prst="rect">
            <a:avLst/>
          </a:prstGeom>
        </p:spPr>
      </p:pic>
      <p:pic>
        <p:nvPicPr>
          <p:cNvPr id="338" name="Picture 337"/>
          <p:cNvPicPr/>
          <p:nvPr/>
        </p:nvPicPr>
        <p:blipFill>
          <a:blip r:embed="rId3"/>
          <a:stretch>
            <a:fillRect/>
          </a:stretch>
        </p:blipFill>
        <p:spPr>
          <a:xfrm>
            <a:off x="664920" y="3245040"/>
            <a:ext cx="955080" cy="1074960"/>
          </a:xfrm>
          <a:prstGeom prst="rect">
            <a:avLst/>
          </a:prstGeom>
        </p:spPr>
      </p:pic>
      <p:sp>
        <p:nvSpPr>
          <p:cNvPr id="339" name="TextShape 2"/>
          <p:cNvSpPr txBox="1"/>
          <p:nvPr/>
        </p:nvSpPr>
        <p:spPr>
          <a:xfrm>
            <a:off x="5524920" y="1730520"/>
            <a:ext cx="3780000" cy="298800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pPr>
              <a:buFont typeface="Wingdings" charset="2"/>
              <a:buChar char=""/>
            </a:pPr>
            <a:r>
              <a:rPr lang="pt-PT" sz="2600"/>
              <a:t>Antes</a:t>
            </a:r>
            <a:endParaRPr/>
          </a:p>
          <a:p>
            <a:pPr lvl="1">
              <a:buFont typeface="Century Gothic"/>
              <a:buChar char="•"/>
            </a:pPr>
            <a:r>
              <a:rPr lang="pt-PT" sz="2200">
                <a:solidFill>
                  <a:srgbClr val="000000"/>
                </a:solidFill>
              </a:rPr>
              <a:t>Etot =</a:t>
            </a:r>
            <a:r>
              <a:rPr lang="pt-PT" sz="2200"/>
              <a:t> </a:t>
            </a:r>
            <a:r>
              <a:rPr lang="pt-PT" sz="2200" b="1"/>
              <a:t>MH c2</a:t>
            </a:r>
            <a:endParaRPr/>
          </a:p>
          <a:p>
            <a:pPr lvl="2">
              <a:buFont typeface="Century Gothic"/>
              <a:buChar char="o"/>
            </a:pPr>
            <a:r>
              <a:rPr lang="pt-PT">
                <a:solidFill>
                  <a:srgbClr val="000000"/>
                </a:solidFill>
                <a:latin typeface="DejaVu Serif Condensed"/>
                <a:ea typeface="DejaVu Serif Condensed"/>
              </a:rPr>
              <a:t>M</a:t>
            </a:r>
            <a:r>
              <a:rPr lang="pt-PT">
                <a:solidFill>
                  <a:srgbClr val="000000"/>
                </a:solidFill>
                <a:latin typeface="DejaVu Serif Condensed"/>
                <a:ea typeface="msmincho"/>
              </a:rPr>
              <a:t>H = massa do Higgs</a:t>
            </a:r>
            <a:endParaRPr/>
          </a:p>
          <a:p>
            <a:pPr>
              <a:buFont typeface="Wingdings" charset="2"/>
              <a:buChar char=""/>
            </a:pPr>
            <a:r>
              <a:rPr lang="pt-PT" sz="2600"/>
              <a:t>Depois</a:t>
            </a:r>
            <a:endParaRPr/>
          </a:p>
          <a:p>
            <a:pPr lvl="1">
              <a:buFont typeface="Century Gothic"/>
              <a:buChar char="•"/>
            </a:pPr>
            <a:r>
              <a:rPr lang="pt-PT" sz="2200">
                <a:solidFill>
                  <a:srgbClr val="000000"/>
                </a:solidFill>
                <a:latin typeface="DejaVu Serif Condensed"/>
                <a:ea typeface="DejaVu Serif Condensed"/>
              </a:rPr>
              <a:t>Etot = E1  + E2 </a:t>
            </a:r>
            <a:endParaRPr/>
          </a:p>
          <a:p>
            <a:pPr lvl="1">
              <a:buFont typeface="Century Gothic"/>
              <a:buChar char="•"/>
            </a:pPr>
            <a:r>
              <a:rPr lang="pt-PT" sz="2200">
                <a:solidFill>
                  <a:srgbClr val="000000"/>
                </a:solidFill>
                <a:latin typeface="DejaVu Serif Condensed"/>
                <a:ea typeface="DejaVu Serif Condensed"/>
              </a:rPr>
              <a:t>E1 = E</a:t>
            </a:r>
            <a:r>
              <a:rPr lang="pt-PT" sz="220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lang="pt-PT" sz="2200">
                <a:solidFill>
                  <a:srgbClr val="000000"/>
                </a:solidFill>
                <a:latin typeface="DejaVu Serif Condensed"/>
                <a:ea typeface="DejaVu Serif Condensed"/>
              </a:rPr>
              <a:t> =</a:t>
            </a:r>
            <a:r>
              <a:rPr lang="pt-PT" sz="2200">
                <a:solidFill>
                  <a:srgbClr val="FF0000"/>
                </a:solidFill>
                <a:latin typeface="DejaVu Serif Condensed"/>
                <a:ea typeface="DejaVu Serif Condensed"/>
              </a:rPr>
              <a:t> </a:t>
            </a:r>
            <a:r>
              <a:rPr lang="pt-PT" sz="2200" b="1">
                <a:solidFill>
                  <a:srgbClr val="FF0000"/>
                </a:solidFill>
                <a:latin typeface="DejaVu Serif Condensed"/>
                <a:ea typeface="DejaVu Serif Condensed"/>
              </a:rPr>
              <a:t>½ MH c2</a:t>
            </a:r>
            <a:endParaRPr/>
          </a:p>
          <a:p>
            <a:endParaRPr/>
          </a:p>
        </p:txBody>
      </p:sp>
      <p:sp>
        <p:nvSpPr>
          <p:cNvPr id="340" name="Line 3"/>
          <p:cNvSpPr/>
          <p:nvPr/>
        </p:nvSpPr>
        <p:spPr>
          <a:xfrm>
            <a:off x="3184920" y="3818520"/>
            <a:ext cx="1080000" cy="0"/>
          </a:xfrm>
          <a:prstGeom prst="line">
            <a:avLst/>
          </a:prstGeom>
          <a:ln w="3672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341" name="Line 4"/>
          <p:cNvSpPr/>
          <p:nvPr/>
        </p:nvSpPr>
        <p:spPr>
          <a:xfrm flipH="1">
            <a:off x="1924920" y="3818520"/>
            <a:ext cx="1080000" cy="0"/>
          </a:xfrm>
          <a:prstGeom prst="line">
            <a:avLst/>
          </a:prstGeom>
          <a:ln w="3672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342" name="Line 5"/>
          <p:cNvSpPr/>
          <p:nvPr/>
        </p:nvSpPr>
        <p:spPr>
          <a:xfrm>
            <a:off x="484920" y="2918520"/>
            <a:ext cx="5040000" cy="0"/>
          </a:xfrm>
          <a:prstGeom prst="line">
            <a:avLst/>
          </a:prstGeom>
          <a:ln>
            <a:solidFill>
              <a:srgbClr val="000000"/>
            </a:solidFill>
            <a:custDash>
              <a:ds d="508000" sp="508000"/>
              <a:ds d="508000" sp="508000"/>
            </a:custDash>
          </a:ln>
        </p:spPr>
      </p:sp>
      <p:pic>
        <p:nvPicPr>
          <p:cNvPr id="343" name="Picture 342"/>
          <p:cNvPicPr/>
          <p:nvPr/>
        </p:nvPicPr>
        <p:blipFill>
          <a:blip r:embed="rId4"/>
          <a:stretch>
            <a:fillRect/>
          </a:stretch>
        </p:blipFill>
        <p:spPr>
          <a:xfrm>
            <a:off x="360000" y="5400000"/>
            <a:ext cx="3601440" cy="402480"/>
          </a:xfrm>
          <a:prstGeom prst="rect">
            <a:avLst/>
          </a:prstGeom>
        </p:spPr>
      </p:pic>
      <p:sp>
        <p:nvSpPr>
          <p:cNvPr id="344" name="TextShape 6"/>
          <p:cNvSpPr txBox="1"/>
          <p:nvPr/>
        </p:nvSpPr>
        <p:spPr>
          <a:xfrm>
            <a:off x="2520000" y="4680000"/>
            <a:ext cx="6418440" cy="6397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200"/>
              <a:t>Na prática é mais complicado porque o bosão de Higgs </a:t>
            </a:r>
            <a:endParaRPr/>
          </a:p>
          <a:p>
            <a:r>
              <a:rPr lang="pt-PT" sz="2200"/>
              <a:t>está em movimento, mas o princípio é o mesmo</a:t>
            </a:r>
            <a:endParaRPr/>
          </a:p>
        </p:txBody>
      </p:sp>
      <p:sp>
        <p:nvSpPr>
          <p:cNvPr id="345" name="TextShape 7"/>
          <p:cNvSpPr txBox="1"/>
          <p:nvPr/>
        </p:nvSpPr>
        <p:spPr>
          <a:xfrm>
            <a:off x="40320" y="5865480"/>
            <a:ext cx="8943840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400" u="sng"/>
              <a:t>Massa invariante</a:t>
            </a:r>
            <a:r>
              <a:rPr lang="pt-PT" sz="2400"/>
              <a:t> do estado final dá-nos a massa da partícula que decaiu</a:t>
            </a:r>
            <a:endParaRPr/>
          </a:p>
        </p:txBody>
      </p:sp>
      <p:pic>
        <p:nvPicPr>
          <p:cNvPr id="346" name="Picture 345"/>
          <p:cNvPicPr/>
          <p:nvPr/>
        </p:nvPicPr>
        <p:blipFill>
          <a:blip r:embed="rId3"/>
          <a:stretch>
            <a:fillRect/>
          </a:stretch>
        </p:blipFill>
        <p:spPr>
          <a:xfrm>
            <a:off x="4444920" y="3240000"/>
            <a:ext cx="955080" cy="1074960"/>
          </a:xfrm>
          <a:prstGeom prst="rect">
            <a:avLst/>
          </a:prstGeom>
        </p:spPr>
      </p:pic>
      <p:pic>
        <p:nvPicPr>
          <p:cNvPr id="347" name="Picture 346"/>
          <p:cNvPicPr/>
          <p:nvPr/>
        </p:nvPicPr>
        <p:blipFill>
          <a:blip r:embed="rId5"/>
          <a:stretch>
            <a:fillRect/>
          </a:stretch>
        </p:blipFill>
        <p:spPr>
          <a:xfrm>
            <a:off x="5132880" y="6257520"/>
            <a:ext cx="3687120" cy="40248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90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4000">
                <a:solidFill>
                  <a:srgbClr val="FFFFFF"/>
                </a:solidFill>
                <a:latin typeface="DejaVu Serif Condensed"/>
                <a:ea typeface="DejaVu Serif Condensed"/>
              </a:rPr>
              <a:t>Higgs → 2 fotões em ATLAS</a:t>
            </a:r>
            <a:endParaRPr/>
          </a:p>
        </p:txBody>
      </p:sp>
      <p:pic>
        <p:nvPicPr>
          <p:cNvPr id="349" name="Picture 348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037160"/>
            <a:ext cx="9143640" cy="4542840"/>
          </a:xfrm>
          <a:prstGeom prst="rect">
            <a:avLst/>
          </a:prstGeom>
        </p:spPr>
      </p:pic>
      <p:pic>
        <p:nvPicPr>
          <p:cNvPr id="350" name="Picture 349"/>
          <p:cNvPicPr/>
          <p:nvPr/>
        </p:nvPicPr>
        <p:blipFill>
          <a:blip r:embed="rId3"/>
          <a:stretch>
            <a:fillRect/>
          </a:stretch>
        </p:blipFill>
        <p:spPr>
          <a:xfrm>
            <a:off x="540000" y="5055480"/>
            <a:ext cx="1584000" cy="1604520"/>
          </a:xfrm>
          <a:prstGeom prst="rect">
            <a:avLst/>
          </a:prstGeom>
        </p:spPr>
      </p:pic>
      <p:pic>
        <p:nvPicPr>
          <p:cNvPr id="351" name="Picture 350"/>
          <p:cNvPicPr/>
          <p:nvPr/>
        </p:nvPicPr>
        <p:blipFill>
          <a:blip r:embed="rId4"/>
          <a:stretch>
            <a:fillRect/>
          </a:stretch>
        </p:blipFill>
        <p:spPr>
          <a:xfrm>
            <a:off x="2520000" y="5051160"/>
            <a:ext cx="1598040" cy="1608840"/>
          </a:xfrm>
          <a:prstGeom prst="rect">
            <a:avLst/>
          </a:prstGeom>
        </p:spPr>
      </p:pic>
      <p:sp>
        <p:nvSpPr>
          <p:cNvPr id="352" name="TextShape 2"/>
          <p:cNvSpPr txBox="1"/>
          <p:nvPr/>
        </p:nvSpPr>
        <p:spPr>
          <a:xfrm>
            <a:off x="4680000" y="5927760"/>
            <a:ext cx="4118760" cy="1812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/>
              <a:t>não é um fotão, são dois juntos</a:t>
            </a:r>
            <a:endParaRPr/>
          </a:p>
          <a:p>
            <a:r>
              <a:rPr lang="pt-PT"/>
              <a:t>que vêm do pião e não do Higgs</a:t>
            </a:r>
            <a:endParaRPr/>
          </a:p>
        </p:txBody>
      </p:sp>
      <p:sp>
        <p:nvSpPr>
          <p:cNvPr id="353" name="Line 3"/>
          <p:cNvSpPr/>
          <p:nvPr/>
        </p:nvSpPr>
        <p:spPr>
          <a:xfrm flipH="1" flipV="1">
            <a:off x="3780000" y="6138000"/>
            <a:ext cx="900000" cy="162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91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Higgs → 2Z → 4e</a:t>
            </a:r>
            <a:endParaRPr/>
          </a:p>
        </p:txBody>
      </p:sp>
      <p:pic>
        <p:nvPicPr>
          <p:cNvPr id="355" name="Picture 354"/>
          <p:cNvPicPr/>
          <p:nvPr/>
        </p:nvPicPr>
        <p:blipFill>
          <a:blip r:embed="rId2"/>
          <a:stretch>
            <a:fillRect/>
          </a:stretch>
        </p:blipFill>
        <p:spPr>
          <a:xfrm>
            <a:off x="360" y="925920"/>
            <a:ext cx="9143640" cy="548208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92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Higgs → 2Z → 4</a:t>
            </a:r>
            <a:r>
              <a:rPr lang="pt-PT">
                <a:latin typeface="DejaVu Serif Condensed"/>
                <a:ea typeface="DejaVu Serif Condensed"/>
              </a:rPr>
              <a:t>μ</a:t>
            </a:r>
            <a:endParaRPr/>
          </a:p>
        </p:txBody>
      </p:sp>
      <p:pic>
        <p:nvPicPr>
          <p:cNvPr id="357" name="Picture 356"/>
          <p:cNvPicPr/>
          <p:nvPr/>
        </p:nvPicPr>
        <p:blipFill>
          <a:blip r:embed="rId2"/>
          <a:stretch>
            <a:fillRect/>
          </a:stretch>
        </p:blipFill>
        <p:spPr>
          <a:xfrm>
            <a:off x="-5400" y="720000"/>
            <a:ext cx="9143640" cy="594648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93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Picture 357"/>
          <p:cNvPicPr/>
          <p:nvPr/>
        </p:nvPicPr>
        <p:blipFill>
          <a:blip r:embed="rId2"/>
          <a:stretch>
            <a:fillRect/>
          </a:stretch>
        </p:blipFill>
        <p:spPr>
          <a:xfrm>
            <a:off x="1980000" y="907920"/>
            <a:ext cx="4523040" cy="5752080"/>
          </a:xfrm>
          <a:prstGeom prst="rect">
            <a:avLst/>
          </a:prstGeom>
        </p:spPr>
      </p:pic>
      <p:sp>
        <p:nvSpPr>
          <p:cNvPr id="359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Revista Science, 21 Dezembro 2012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94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Espectro de massa dois fotões</a:t>
            </a:r>
            <a:endParaRPr/>
          </a:p>
        </p:txBody>
      </p:sp>
      <p:pic>
        <p:nvPicPr>
          <p:cNvPr id="361" name="Picture 360"/>
          <p:cNvPicPr/>
          <p:nvPr/>
        </p:nvPicPr>
        <p:blipFill>
          <a:blip r:embed="rId2"/>
          <a:stretch>
            <a:fillRect/>
          </a:stretch>
        </p:blipFill>
        <p:spPr>
          <a:xfrm>
            <a:off x="972000" y="1008000"/>
            <a:ext cx="7398000" cy="5580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95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Controlo: espectro de massa 2 muões</a:t>
            </a:r>
            <a:endParaRPr/>
          </a:p>
        </p:txBody>
      </p:sp>
      <p:pic>
        <p:nvPicPr>
          <p:cNvPr id="363" name="Picture 362"/>
          <p:cNvPicPr/>
          <p:nvPr/>
        </p:nvPicPr>
        <p:blipFill>
          <a:blip r:embed="rId2"/>
          <a:stretch>
            <a:fillRect/>
          </a:stretch>
        </p:blipFill>
        <p:spPr>
          <a:xfrm>
            <a:off x="1800000" y="1800000"/>
            <a:ext cx="4860000" cy="4653360"/>
          </a:xfrm>
          <a:prstGeom prst="rect">
            <a:avLst/>
          </a:prstGeom>
        </p:spPr>
      </p:pic>
      <p:sp>
        <p:nvSpPr>
          <p:cNvPr id="364" name="TextShape 2"/>
          <p:cNvSpPr txBox="1"/>
          <p:nvPr/>
        </p:nvSpPr>
        <p:spPr>
          <a:xfrm>
            <a:off x="900000" y="1049760"/>
            <a:ext cx="7259760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/>
              <a:t>Antes de ver o Higgs, temos de ver bem o Z, já conhecido</a:t>
            </a:r>
            <a:endParaRPr/>
          </a:p>
        </p:txBody>
      </p:sp>
      <p:sp>
        <p:nvSpPr>
          <p:cNvPr id="365" name="TextShape 3"/>
          <p:cNvSpPr txBox="1"/>
          <p:nvPr/>
        </p:nvSpPr>
        <p:spPr>
          <a:xfrm>
            <a:off x="5045400" y="3573360"/>
            <a:ext cx="1349640" cy="6901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/>
              <a:t>resolução</a:t>
            </a:r>
            <a:endParaRPr/>
          </a:p>
          <a:p>
            <a:r>
              <a:rPr lang="pt-PT"/>
              <a:t>2 GeV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96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Espectro de massa 4 leptões</a:t>
            </a:r>
            <a:endParaRPr/>
          </a:p>
        </p:txBody>
      </p:sp>
      <p:pic>
        <p:nvPicPr>
          <p:cNvPr id="367" name="Picture 366"/>
          <p:cNvPicPr/>
          <p:nvPr/>
        </p:nvPicPr>
        <p:blipFill>
          <a:blip r:embed="rId2"/>
          <a:stretch>
            <a:fillRect/>
          </a:stretch>
        </p:blipFill>
        <p:spPr>
          <a:xfrm>
            <a:off x="1260000" y="934560"/>
            <a:ext cx="5961240" cy="554544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97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Massa transversa H → WW </a:t>
            </a:r>
            <a:endParaRPr/>
          </a:p>
        </p:txBody>
      </p:sp>
      <p:pic>
        <p:nvPicPr>
          <p:cNvPr id="369" name="Picture 368"/>
          <p:cNvPicPr/>
          <p:nvPr/>
        </p:nvPicPr>
        <p:blipFill>
          <a:blip r:embed="rId2"/>
          <a:stretch>
            <a:fillRect/>
          </a:stretch>
        </p:blipFill>
        <p:spPr>
          <a:xfrm>
            <a:off x="1620000" y="1080000"/>
            <a:ext cx="5388840" cy="5400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98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Spin e paridade</a:t>
            </a:r>
            <a:endParaRPr/>
          </a:p>
        </p:txBody>
      </p:sp>
      <p:pic>
        <p:nvPicPr>
          <p:cNvPr id="371" name="Picture 370"/>
          <p:cNvPicPr/>
          <p:nvPr/>
        </p:nvPicPr>
        <p:blipFill>
          <a:blip r:embed="rId2"/>
          <a:stretch>
            <a:fillRect/>
          </a:stretch>
        </p:blipFill>
        <p:spPr>
          <a:xfrm>
            <a:off x="4277520" y="-2160"/>
            <a:ext cx="2922480" cy="2702160"/>
          </a:xfrm>
          <a:prstGeom prst="rect">
            <a:avLst/>
          </a:prstGeom>
        </p:spPr>
      </p:pic>
      <p:pic>
        <p:nvPicPr>
          <p:cNvPr id="372" name="Picture 371"/>
          <p:cNvPicPr/>
          <p:nvPr/>
        </p:nvPicPr>
        <p:blipFill>
          <a:blip r:embed="rId3"/>
          <a:stretch>
            <a:fillRect/>
          </a:stretch>
        </p:blipFill>
        <p:spPr>
          <a:xfrm>
            <a:off x="75960" y="3600000"/>
            <a:ext cx="4363200" cy="3060000"/>
          </a:xfrm>
          <a:prstGeom prst="rect">
            <a:avLst/>
          </a:prstGeom>
        </p:spPr>
      </p:pic>
      <p:pic>
        <p:nvPicPr>
          <p:cNvPr id="373" name="Picture 372"/>
          <p:cNvPicPr/>
          <p:nvPr/>
        </p:nvPicPr>
        <p:blipFill>
          <a:blip r:embed="rId4"/>
          <a:stretch>
            <a:fillRect/>
          </a:stretch>
        </p:blipFill>
        <p:spPr>
          <a:xfrm>
            <a:off x="5021280" y="2304000"/>
            <a:ext cx="4122720" cy="4514400"/>
          </a:xfrm>
          <a:prstGeom prst="rect">
            <a:avLst/>
          </a:prstGeom>
        </p:spPr>
      </p:pic>
      <p:sp>
        <p:nvSpPr>
          <p:cNvPr id="374" name="TextShape 2"/>
          <p:cNvSpPr txBox="1"/>
          <p:nvPr/>
        </p:nvSpPr>
        <p:spPr>
          <a:xfrm>
            <a:off x="457200" y="1080360"/>
            <a:ext cx="4011120" cy="461988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pPr>
              <a:buFont typeface="Wingdings" charset="2"/>
              <a:buChar char=""/>
            </a:pPr>
            <a:r>
              <a:rPr lang="pt-PT"/>
              <a:t>Higgs do Modelo Padrão tem spin 0 e paridade +</a:t>
            </a:r>
            <a:endParaRPr/>
          </a:p>
          <a:p>
            <a:pPr lvl="1">
              <a:buFont typeface="Century Gothic"/>
              <a:buChar char="•"/>
            </a:pPr>
            <a:r>
              <a:rPr lang="pt-PT"/>
              <a:t>Usamos as distribuições angulares para verificar</a:t>
            </a:r>
            <a:endParaRPr/>
          </a:p>
        </p:txBody>
      </p:sp>
      <p:sp>
        <p:nvSpPr>
          <p:cNvPr id="375" name="CustomShape 3"/>
          <p:cNvSpPr/>
          <p:nvPr/>
        </p:nvSpPr>
        <p:spPr>
          <a:xfrm>
            <a:off x="4716000" y="2880000"/>
            <a:ext cx="900000" cy="12600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76" name="CustomShape 4"/>
          <p:cNvSpPr/>
          <p:nvPr/>
        </p:nvSpPr>
        <p:spPr>
          <a:xfrm>
            <a:off x="4284000" y="0"/>
            <a:ext cx="900000" cy="10800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Escola de Professores do CERN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99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6690</TotalTime>
  <Words>4034</Words>
  <Application>Microsoft Macintosh PowerPoint</Application>
  <PresentationFormat>On-screen Show (4:3)</PresentationFormat>
  <Paragraphs>831</Paragraphs>
  <Slides>100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2" baseType="lpstr">
      <vt:lpstr>Office Theme</vt:lpstr>
      <vt:lpstr>Microsoft Equation</vt:lpstr>
      <vt:lpstr>A experiência ATLAS e mais umas coisas…</vt:lpstr>
      <vt:lpstr>Sumário</vt:lpstr>
      <vt:lpstr>PowerPoint Presentation</vt:lpstr>
      <vt:lpstr>O Modelo Padrão</vt:lpstr>
      <vt:lpstr>O Elo que Faltava: Mecanismo de Higgs</vt:lpstr>
      <vt:lpstr>O Elo que Faltava: Mecanismo de Higgs</vt:lpstr>
      <vt:lpstr>PowerPoint Presentation</vt:lpstr>
      <vt:lpstr>E agora?... </vt:lpstr>
      <vt:lpstr>Matéria Escura</vt:lpstr>
      <vt:lpstr>Unificação das interacções? </vt:lpstr>
      <vt:lpstr>O LHC e a Experiência ATLAS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Energia efetiva das colisões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Sistema de ímanes de ATLAS</vt:lpstr>
      <vt:lpstr>Detetores de traços</vt:lpstr>
      <vt:lpstr>Detetores de muões</vt:lpstr>
      <vt:lpstr>Calorímetros: requisitos de desepenho</vt:lpstr>
      <vt:lpstr>PowerPoint Presentation</vt:lpstr>
      <vt:lpstr>Jactos hadrónicos</vt:lpstr>
      <vt:lpstr>PowerPoint Presentation</vt:lpstr>
      <vt:lpstr>Para que serve o TileCal?</vt:lpstr>
      <vt:lpstr>Estrutura e princípio de funcionamento do calorímetro Tilecal</vt:lpstr>
      <vt:lpstr>PowerPoint Presentation</vt:lpstr>
      <vt:lpstr>PowerPoint Presentation</vt:lpstr>
      <vt:lpstr>Trigger: sistema de seleção em tempo real</vt:lpstr>
      <vt:lpstr>PowerPoint Presentation</vt:lpstr>
      <vt:lpstr>10 de Setembro 2008: primeiros feixes!</vt:lpstr>
      <vt:lpstr>Do Detector até à Física</vt:lpstr>
      <vt:lpstr>PowerPoint Presentation</vt:lpstr>
      <vt:lpstr>A Colaboração ATLAS</vt:lpstr>
      <vt:lpstr>PowerPoint Presentation</vt:lpstr>
      <vt:lpstr>PowerPoint Presentation</vt:lpstr>
      <vt:lpstr>Massa do Higgs</vt:lpstr>
      <vt:lpstr>Procura da substrutura de quarks</vt:lpstr>
      <vt:lpstr>Procura de supersimetria</vt:lpstr>
      <vt:lpstr>Conclusões:</vt:lpstr>
      <vt:lpstr>PowerPoint Presentation</vt:lpstr>
      <vt:lpstr>Perguntas?</vt:lpstr>
      <vt:lpstr>Bonus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Juste le début!</vt:lpstr>
      <vt:lpstr>PowerPoint Presentation</vt:lpstr>
      <vt:lpstr>PowerPoint Presentation</vt:lpstr>
      <vt:lpstr>But there is more…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Ricardo Goncalo</cp:lastModifiedBy>
  <cp:revision>66</cp:revision>
  <dcterms:modified xsi:type="dcterms:W3CDTF">2014-08-26T20:15:57Z</dcterms:modified>
</cp:coreProperties>
</file>