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8" r:id="rId4"/>
    <p:sldId id="257" r:id="rId5"/>
    <p:sldId id="260" r:id="rId6"/>
    <p:sldId id="263" r:id="rId7"/>
    <p:sldId id="259" r:id="rId8"/>
    <p:sldId id="261" r:id="rId9"/>
    <p:sldId id="267" r:id="rId10"/>
    <p:sldId id="268" r:id="rId11"/>
    <p:sldId id="262" r:id="rId12"/>
    <p:sldId id="264" r:id="rId13"/>
  </p:sldIdLst>
  <p:sldSz cx="9144000" cy="6858000" type="screen4x3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0" roundtripDataSignature="AMtx7mh0T83ljOHLGQ49I5ZxrsSm7zf2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1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customschemas.google.com/relationships/presentationmetadata" Target="metadata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7008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d57d6bec5_4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d57d6bec5_4_3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d57d6bec5_4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d57d6bec5_4_2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d57d6bec5_1_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5d57d6bec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d57d6bec5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d57d6bec5_4_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d57d6bec5_6_7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5d57d6bec5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d57d6bec5_1_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5d57d6bec5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d1c84147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d1c841470_0_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d1c8414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d1c841470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d57d6bec5_6_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5d57d6bec5_6_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g5d57d6bec5_6_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5d57d6bec5_6_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5d57d6bec5_6_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d57d6bec5_6_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5d57d6bec5_6_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g5d57d6bec5_6_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5d57d6bec5_6_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5d57d6bec5_6_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d57d6bec5_6_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5d57d6bec5_6_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5d57d6bec5_6_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5d57d6bec5_6_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5d57d6bec5_6_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d57d6bec5_6_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5d57d6bec5_6_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7" name="Google Shape;107;g5d57d6bec5_6_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8" name="Google Shape;108;g5d57d6bec5_6_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5d57d6bec5_6_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5d57d6bec5_6_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d57d6bec5_6_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5d57d6bec5_6_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g5d57d6bec5_6_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5" name="Google Shape;115;g5d57d6bec5_6_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g5d57d6bec5_6_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7" name="Google Shape;117;g5d57d6bec5_6_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5d57d6bec5_6_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5d57d6bec5_6_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d57d6bec5_6_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5d57d6bec5_6_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5d57d6bec5_6_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5d57d6bec5_6_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d57d6bec5_6_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5d57d6bec5_6_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5d57d6bec5_6_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d57d6bec5_6_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5d57d6bec5_6_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5d57d6bec5_6_4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3" name="Google Shape;133;g5d57d6bec5_6_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5d57d6bec5_6_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5d57d6bec5_6_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d57d6bec5_6_5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5d57d6bec5_6_5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g5d57d6bec5_6_5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0" name="Google Shape;140;g5d57d6bec5_6_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5d57d6bec5_6_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5d57d6bec5_6_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d57d6bec5_6_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5d57d6bec5_6_6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5d57d6bec5_6_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5d57d6bec5_6_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5d57d6bec5_6_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d57d6bec5_6_6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5d57d6bec5_6_6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5d57d6bec5_6_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5d57d6bec5_6_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5d57d6bec5_6_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d57d6bec5_6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g5d57d6bec5_6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5d57d6bec5_6_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5d57d6bec5_6_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5d57d6bec5_6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casadasciencias.org/6encontrointernaciona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ata.atlas.cern/visualisations/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lab.web.cern.ch/" TargetMode="External"/><Relationship Id="rId4" Type="http://schemas.openxmlformats.org/officeDocument/2006/relationships/hyperlink" Target="https://www.youtube.com/watch?v=7A0sDLfsBW8" TargetMode="External"/><Relationship Id="rId5" Type="http://schemas.openxmlformats.org/officeDocument/2006/relationships/hyperlink" Target="https://videos.cern.ch/" TargetMode="External"/><Relationship Id="rId6" Type="http://schemas.openxmlformats.org/officeDocument/2006/relationships/hyperlink" Target="https://videos.cern.ch/record/2020780" TargetMode="External"/><Relationship Id="rId7" Type="http://schemas.openxmlformats.org/officeDocument/2006/relationships/hyperlink" Target="https://cds.cern.ch/collection/Multimedia%20&amp;%20Outreach" TargetMode="External"/><Relationship Id="rId8" Type="http://schemas.openxmlformats.org/officeDocument/2006/relationships/hyperlink" Target="http://hypatia.phys.uoa.gr/ReadAbout/" TargetMode="External"/><Relationship Id="rId9" Type="http://schemas.openxmlformats.org/officeDocument/2006/relationships/hyperlink" Target="http://hypatia.phys.uoa.gr/Downloads/" TargetMode="External"/><Relationship Id="rId10" Type="http://schemas.openxmlformats.org/officeDocument/2006/relationships/hyperlink" Target="https://java.com/en/download/help/download_options.x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69"/>
              <a:buFont typeface="Calibri"/>
              <a:buNone/>
            </a:pPr>
            <a:r>
              <a:rPr lang="pt-PT" sz="6569"/>
              <a:t>Dados livres do CERN</a:t>
            </a:r>
            <a:br>
              <a:rPr lang="pt-PT" sz="6569"/>
            </a:br>
            <a:r>
              <a:rPr lang="pt-PT" sz="2790"/>
              <a:t>Recursos educativos para a física de partículas</a:t>
            </a:r>
            <a:endParaRPr sz="2790"/>
          </a:p>
        </p:txBody>
      </p:sp>
      <p:sp>
        <p:nvSpPr>
          <p:cNvPr id="160" name="Google Shape;160;p1"/>
          <p:cNvSpPr txBox="1">
            <a:spLocks noGrp="1"/>
          </p:cNvSpPr>
          <p:nvPr>
            <p:ph type="subTitle" idx="1"/>
          </p:nvPr>
        </p:nvSpPr>
        <p:spPr>
          <a:xfrm>
            <a:off x="395862" y="4762500"/>
            <a:ext cx="8544022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20"/>
              <a:buNone/>
            </a:pPr>
            <a:r>
              <a:rPr lang="pt-PT" sz="2720"/>
              <a:t>VI Encontro Internacional da Casa das Ciências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888888"/>
              </a:buClr>
              <a:buSzPts val="2720"/>
              <a:buNone/>
            </a:pPr>
            <a:r>
              <a:rPr lang="pt-PT" sz="2720"/>
              <a:t>10 a 12 de julho de 2019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888888"/>
              </a:buClr>
              <a:buSzPts val="2720"/>
              <a:buNone/>
            </a:pPr>
            <a:r>
              <a:rPr lang="pt-PT" sz="2720"/>
              <a:t>Faculdade de Ciências da Universidade de Lisboa</a:t>
            </a:r>
            <a:endParaRPr sz="2720"/>
          </a:p>
          <a:p>
            <a:pPr marL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888888"/>
              </a:buClr>
              <a:buSzPts val="2380"/>
              <a:buNone/>
            </a:pPr>
            <a:r>
              <a:rPr lang="pt-PT" sz="2380"/>
              <a:t>Ricardo Gonçalo (LIP/FCUL), Luísa Carvalho (LIP/IST)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888888"/>
              </a:buClr>
              <a:buSzPts val="2720"/>
              <a:buNone/>
            </a:pPr>
            <a:endParaRPr sz="272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d57d6bec5_4_35"/>
          <p:cNvSpPr txBox="1">
            <a:spLocks noGrp="1"/>
          </p:cNvSpPr>
          <p:nvPr>
            <p:ph type="title"/>
          </p:nvPr>
        </p:nvSpPr>
        <p:spPr>
          <a:xfrm>
            <a:off x="457200" y="266696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BACKUP</a:t>
            </a:r>
            <a:endParaRPr/>
          </a:p>
        </p:txBody>
      </p:sp>
      <p:sp>
        <p:nvSpPr>
          <p:cNvPr id="231" name="Google Shape;231;g5d57d6bec5_4_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d57d6bec5_4_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/>
              <a:t>Com ligações por todo o mundo...</a:t>
            </a:r>
            <a:endParaRPr sz="3600"/>
          </a:p>
        </p:txBody>
      </p:sp>
      <p:sp>
        <p:nvSpPr>
          <p:cNvPr id="245" name="Google Shape;245;g5d57d6bec5_4_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11</a:t>
            </a:fld>
            <a:endParaRPr/>
          </a:p>
        </p:txBody>
      </p:sp>
      <p:pic>
        <p:nvPicPr>
          <p:cNvPr id="246" name="Google Shape;246;g5d57d6bec5_4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61652"/>
            <a:ext cx="9143999" cy="555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d57d6bec5_1_6"/>
          <p:cNvSpPr txBox="1">
            <a:spLocks noGrp="1"/>
          </p:cNvSpPr>
          <p:nvPr>
            <p:ph type="title"/>
          </p:nvPr>
        </p:nvSpPr>
        <p:spPr>
          <a:xfrm>
            <a:off x="457200" y="203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PT"/>
              <a:t>Quem somos e o que fazemos</a:t>
            </a:r>
            <a:endParaRPr/>
          </a:p>
        </p:txBody>
      </p:sp>
      <p:sp>
        <p:nvSpPr>
          <p:cNvPr id="173" name="Google Shape;173;g5d57d6bec5_1_6"/>
          <p:cNvSpPr txBox="1">
            <a:spLocks noGrp="1"/>
          </p:cNvSpPr>
          <p:nvPr>
            <p:ph type="body" idx="1"/>
          </p:nvPr>
        </p:nvSpPr>
        <p:spPr>
          <a:xfrm>
            <a:off x="2991300" y="1194350"/>
            <a:ext cx="5617500" cy="4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Luísa Carvalho: (ana.luisa.mc@ua.pt)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Estudante de doutoramento no IST e LIP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Mestrado: estudo de viabilidade da busca do produção de pares de Higgs a decair em quarks b no Future Circular Collider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Trabalho de tese: 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Estudo da natureza do acoplamento entre top e Higgs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Desenvolvimento do co-processador de traços para o trigger de alto nível do detetor ATLAS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Ricardo Gonçalo: (jose.goncalo@cern.ch)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Investigador no LIP e professor convidado na FCUL (em breve na FCTUC)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Foi assistente de investigação no Imperial College, onde se doutorou, e no Royal Holloway College da Universidade de Londres. 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PT" sz="1800"/>
              <a:t>Contribuiu para a descoberta do bosão de Higgs na experiência ATLAS do CERN, onde continua a investigar as propriedades desta partícula.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/>
          </a:p>
        </p:txBody>
      </p:sp>
      <p:pic>
        <p:nvPicPr>
          <p:cNvPr id="174" name="Google Shape;174;g5d57d6bec5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700" y="3827725"/>
            <a:ext cx="1785425" cy="238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5d57d6bec5_1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700" y="1341438"/>
            <a:ext cx="1785418" cy="210528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5d57d6bec5_1_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t-PT" sz="3959"/>
              <a:t>Dados Livres do CERN: recursos educativos para a física de partículas</a:t>
            </a:r>
            <a:endParaRPr sz="3959"/>
          </a:p>
        </p:txBody>
      </p:sp>
      <p:sp>
        <p:nvSpPr>
          <p:cNvPr id="166" name="Google Shape;166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</a:pPr>
            <a:r>
              <a:rPr lang="pt-PT" sz="1760"/>
              <a:t>Sala 8.2.11</a:t>
            </a:r>
            <a:endParaRPr/>
          </a:p>
          <a:p>
            <a:pPr marL="342900" lvl="0" indent="-23114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760"/>
          </a:p>
          <a:p>
            <a:pPr marL="342900" lvl="0" indent="-34290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</a:pPr>
            <a:r>
              <a:rPr lang="pt-PT" sz="1760"/>
              <a:t>Luísa Carvalho (LIP/IST) e Ricardo Gonçalo (LIP/FCUL)</a:t>
            </a:r>
            <a:endParaRPr/>
          </a:p>
          <a:p>
            <a:pPr marL="342900" lvl="0" indent="-23114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760"/>
          </a:p>
          <a:p>
            <a:pPr marL="342900" lvl="0" indent="-34290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</a:pPr>
            <a:r>
              <a:rPr lang="pt-PT" sz="1760"/>
              <a:t>Somos regularmente confrontados com notícias sobre descobertas na Física das Partículas provenientes de experiências no CERN, da procura da matéria escura, observação de raios cósmicos, etc. São temas que estimulam a imaginação dos alunos, mas frequentemente muito especializados e difíceis de ilustrar. Com este workshop pretendemos responder a esta dificuldade, fornecendo aos docentes um pequeno conjunto de recursos e informação que ajudem a comunicar aos alunos os fascinantes temas da Física de Partículas. Depois de uma rápida viagem pelo que hoje conhecemos (e não conhecemos) sobre as partículas mais fundamentais que constituem tudo à nossa volta, serão usados dados reais de colisões de protões no acelerador LHC do CERN para explorar os conceitos mais relevantes. A sessão terminará com a discussão de artigos de imprensa sobre as últimas novidades nesta área.</a:t>
            </a:r>
            <a:endParaRPr/>
          </a:p>
          <a:p>
            <a:pPr marL="342900" lvl="0" indent="-23114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760"/>
          </a:p>
          <a:p>
            <a:pPr marL="342900" lvl="0" indent="-34290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</a:pPr>
            <a:r>
              <a:rPr lang="pt-PT" sz="1760"/>
              <a:t>VI Encontro Internacional da Casa das Ciências:</a:t>
            </a:r>
            <a:endParaRPr sz="1760"/>
          </a:p>
          <a:p>
            <a:pPr marL="342900" lvl="0" indent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None/>
            </a:pPr>
            <a:r>
              <a:rPr lang="pt-PT" sz="1760" u="sng">
                <a:solidFill>
                  <a:schemeClr val="hlink"/>
                </a:solidFill>
                <a:hlinkClick r:id="rId3"/>
              </a:rPr>
              <a:t>https://www.casadasciencias.org/6encontrointernacional/</a:t>
            </a:r>
            <a:r>
              <a:rPr lang="pt-PT" sz="1760"/>
              <a:t> </a:t>
            </a:r>
            <a:endParaRPr sz="1760"/>
          </a:p>
        </p:txBody>
      </p:sp>
      <p:sp>
        <p:nvSpPr>
          <p:cNvPr id="167" name="Google Shape;167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987" y="744300"/>
            <a:ext cx="3488809" cy="594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3554" y="744300"/>
            <a:ext cx="3488809" cy="594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"/>
          <p:cNvSpPr txBox="1"/>
          <p:nvPr/>
        </p:nvSpPr>
        <p:spPr>
          <a:xfrm>
            <a:off x="3694799" y="744307"/>
            <a:ext cx="951000" cy="12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 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"/>
          <p:cNvSpPr txBox="1"/>
          <p:nvPr/>
        </p:nvSpPr>
        <p:spPr>
          <a:xfrm>
            <a:off x="8282374" y="797556"/>
            <a:ext cx="9510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 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"/>
          <p:cNvSpPr txBox="1"/>
          <p:nvPr/>
        </p:nvSpPr>
        <p:spPr>
          <a:xfrm>
            <a:off x="205975" y="159600"/>
            <a:ext cx="8672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Participantes:  (Obrigado pelo vosso interesse!)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d57d6bec5_4_12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9144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/>
              <a:t>A Física Experimental de Partículas em Portugal</a:t>
            </a:r>
            <a:endParaRPr sz="3600"/>
          </a:p>
        </p:txBody>
      </p:sp>
      <p:sp>
        <p:nvSpPr>
          <p:cNvPr id="237" name="Google Shape;237;g5d57d6bec5_4_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904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t-PT" sz="2000">
                <a:solidFill>
                  <a:srgbClr val="000090"/>
                </a:solidFill>
              </a:rPr>
              <a:t>LIP</a:t>
            </a:r>
            <a:r>
              <a:rPr lang="pt-PT" sz="2000">
                <a:solidFill>
                  <a:srgbClr val="000090"/>
                </a:solidFill>
                <a:latin typeface="Mangal"/>
                <a:ea typeface="Mangal"/>
                <a:cs typeface="Mangal"/>
                <a:sym typeface="Mangal"/>
              </a:rPr>
              <a:t>–</a:t>
            </a:r>
            <a:r>
              <a:rPr lang="pt-PT" sz="2000">
                <a:solidFill>
                  <a:srgbClr val="000090"/>
                </a:solidFill>
              </a:rPr>
              <a:t>Laboratório de Instrumentação e Física Experimental de Partículas</a:t>
            </a: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t-PT" sz="2000"/>
              <a:t>Laboratório de referência para Física Experimental de Partículas e tecnologias associadas em Portugal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t-PT" sz="2000"/>
              <a:t>Existe para a descoberta das leis fundamentais do Universo, para garantir a plena participação de cientistas portugueses neste campo, e para a partilha deste conhecimento com a sociedade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t-PT" sz="2000"/>
              <a:t>Um laboratório nacional, com pólosem Lisboa, Coimbra e Minho e ligações estreitas às universidades locais</a:t>
            </a:r>
            <a:endParaRPr sz="2000"/>
          </a:p>
        </p:txBody>
      </p:sp>
      <p:sp>
        <p:nvSpPr>
          <p:cNvPr id="238" name="Google Shape;238;g5d57d6bec5_4_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5</a:t>
            </a:fld>
            <a:endParaRPr/>
          </a:p>
        </p:txBody>
      </p:sp>
      <p:pic>
        <p:nvPicPr>
          <p:cNvPr id="239" name="Google Shape;239;g5d57d6bec5_4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4200" y="1570038"/>
            <a:ext cx="2466036" cy="4633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d57d6bec5_6_75"/>
          <p:cNvSpPr txBox="1">
            <a:spLocks noGrp="1"/>
          </p:cNvSpPr>
          <p:nvPr>
            <p:ph type="title"/>
          </p:nvPr>
        </p:nvSpPr>
        <p:spPr>
          <a:xfrm>
            <a:off x="-3308" y="3710"/>
            <a:ext cx="9147308" cy="9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PT" sz="3600" dirty="0" smtClean="0"/>
              <a:t>A Física Experimental </a:t>
            </a:r>
            <a:r>
              <a:rPr lang="pt-PT" sz="3600" dirty="0"/>
              <a:t>de Partículas em Portugal</a:t>
            </a:r>
            <a:endParaRPr sz="3600" dirty="0"/>
          </a:p>
        </p:txBody>
      </p:sp>
      <p:sp>
        <p:nvSpPr>
          <p:cNvPr id="182" name="Google Shape;182;g5d57d6bec5_6_75"/>
          <p:cNvSpPr txBox="1">
            <a:spLocks noGrp="1"/>
          </p:cNvSpPr>
          <p:nvPr>
            <p:ph type="body" idx="1"/>
          </p:nvPr>
        </p:nvSpPr>
        <p:spPr>
          <a:xfrm>
            <a:off x="157321" y="1123262"/>
            <a:ext cx="4109824" cy="281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pt-PT" sz="2220">
                <a:solidFill>
                  <a:srgbClr val="000000"/>
                </a:solidFill>
              </a:rPr>
              <a:t>Lisboa, Coimbra, Minho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pt-PT" sz="2220">
                <a:solidFill>
                  <a:srgbClr val="000000"/>
                </a:solidFill>
              </a:rPr>
              <a:t>200 membros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pt-PT" sz="2220">
                <a:solidFill>
                  <a:srgbClr val="000000"/>
                </a:solidFill>
              </a:rPr>
              <a:t>90 doutorados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pt-PT" sz="2220">
                <a:solidFill>
                  <a:srgbClr val="000000"/>
                </a:solidFill>
              </a:rPr>
              <a:t>75 estudantes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pt-PT" sz="2220">
                <a:solidFill>
                  <a:srgbClr val="000000"/>
                </a:solidFill>
              </a:rPr>
              <a:t>25 engenheiros e administrativos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47"/>
              </a:spcBef>
              <a:spcAft>
                <a:spcPts val="0"/>
              </a:spcAft>
              <a:buClr>
                <a:srgbClr val="000000"/>
              </a:buClr>
              <a:buSzPts val="3237"/>
              <a:buNone/>
            </a:pPr>
            <a:r>
              <a:rPr lang="pt-PT" sz="3237">
                <a:solidFill>
                  <a:srgbClr val="000000"/>
                </a:solidFill>
              </a:rPr>
              <a:t>www.lip.pt</a:t>
            </a:r>
            <a:endParaRPr sz="3237">
              <a:solidFill>
                <a:srgbClr val="000000"/>
              </a:solidFill>
            </a:endParaRPr>
          </a:p>
        </p:txBody>
      </p:sp>
      <p:sp>
        <p:nvSpPr>
          <p:cNvPr id="183" name="Google Shape;183;g5d57d6bec5_6_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Ricardo Gonçalo</a:t>
            </a: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5d57d6bec5_6_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ENEF 2019 - 2/3/2019</a:t>
            </a: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5d57d6bec5_6_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g5d57d6bec5_6_75"/>
          <p:cNvGrpSpPr/>
          <p:nvPr/>
        </p:nvGrpSpPr>
        <p:grpSpPr>
          <a:xfrm>
            <a:off x="13401" y="4286801"/>
            <a:ext cx="9130599" cy="2069549"/>
            <a:chOff x="51919" y="3428114"/>
            <a:chExt cx="9092080" cy="1930076"/>
          </a:xfrm>
        </p:grpSpPr>
        <p:pic>
          <p:nvPicPr>
            <p:cNvPr id="187" name="Google Shape;187;g5d57d6bec5_6_7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919" y="3428114"/>
              <a:ext cx="4557668" cy="1930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g5d57d6bec5_6_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86332" y="3428114"/>
              <a:ext cx="4557667" cy="1930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9" name="Google Shape;189;g5d57d6bec5_6_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95995" y="1540219"/>
            <a:ext cx="1236485" cy="9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5d57d6bec5_6_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058990" y="361826"/>
            <a:ext cx="1725753" cy="915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5d57d6bec5_6_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263077" y="584938"/>
            <a:ext cx="1024831" cy="105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5d57d6bec5_6_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80112" y="2501868"/>
            <a:ext cx="1558549" cy="87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5d57d6bec5_6_75"/>
          <p:cNvPicPr preferRelativeResize="0"/>
          <p:nvPr/>
        </p:nvPicPr>
        <p:blipFill rotWithShape="1">
          <a:blip r:embed="rId9">
            <a:alphaModFix/>
          </a:blip>
          <a:srcRect l="24295" t="19729" r="40823"/>
          <a:stretch/>
        </p:blipFill>
        <p:spPr>
          <a:xfrm>
            <a:off x="-2058990" y="3106607"/>
            <a:ext cx="1084193" cy="9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5d57d6bec5_6_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18952" y="2196596"/>
            <a:ext cx="2256643" cy="91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5d57d6bec5_6_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1168400"/>
            <a:ext cx="9144000" cy="451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5d57d6bec5_6_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1168400"/>
            <a:ext cx="9144000" cy="451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5d57d6bec5_6_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6709" y="1168400"/>
            <a:ext cx="9144000" cy="451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5d57d6bec5_6_7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1168401"/>
            <a:ext cx="5603302" cy="27655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g5d57d6bec5_6_75"/>
          <p:cNvGrpSpPr/>
          <p:nvPr/>
        </p:nvGrpSpPr>
        <p:grpSpPr>
          <a:xfrm>
            <a:off x="3351545" y="1228457"/>
            <a:ext cx="5609699" cy="2705522"/>
            <a:chOff x="3351545" y="1228457"/>
            <a:chExt cx="5609699" cy="2705522"/>
          </a:xfrm>
        </p:grpSpPr>
        <p:pic>
          <p:nvPicPr>
            <p:cNvPr id="200" name="Google Shape;200;g5d57d6bec5_6_7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479621" y="1228457"/>
              <a:ext cx="5481623" cy="27055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g5d57d6bec5_6_75"/>
            <p:cNvSpPr/>
            <p:nvPr/>
          </p:nvSpPr>
          <p:spPr>
            <a:xfrm>
              <a:off x="6107582" y="2177619"/>
              <a:ext cx="106952" cy="1001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g5d57d6bec5_6_75"/>
            <p:cNvSpPr/>
            <p:nvPr/>
          </p:nvSpPr>
          <p:spPr>
            <a:xfrm>
              <a:off x="6196487" y="2101437"/>
              <a:ext cx="106952" cy="1001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g5d57d6bec5_6_75"/>
            <p:cNvSpPr/>
            <p:nvPr/>
          </p:nvSpPr>
          <p:spPr>
            <a:xfrm>
              <a:off x="4651316" y="2048090"/>
              <a:ext cx="106952" cy="1001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g5d57d6bec5_6_75"/>
            <p:cNvSpPr/>
            <p:nvPr/>
          </p:nvSpPr>
          <p:spPr>
            <a:xfrm>
              <a:off x="4951884" y="3475963"/>
              <a:ext cx="106952" cy="1001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g5d57d6bec5_6_75"/>
            <p:cNvSpPr/>
            <p:nvPr/>
          </p:nvSpPr>
          <p:spPr>
            <a:xfrm>
              <a:off x="6103349" y="2169153"/>
              <a:ext cx="106952" cy="1001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g5d57d6bec5_6_75"/>
            <p:cNvSpPr/>
            <p:nvPr/>
          </p:nvSpPr>
          <p:spPr>
            <a:xfrm>
              <a:off x="4758268" y="2098174"/>
              <a:ext cx="106952" cy="1001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g5d57d6bec5_6_75"/>
            <p:cNvSpPr/>
            <p:nvPr/>
          </p:nvSpPr>
          <p:spPr>
            <a:xfrm>
              <a:off x="3351545" y="2607699"/>
              <a:ext cx="5609437" cy="604583"/>
            </a:xfrm>
            <a:custGeom>
              <a:avLst/>
              <a:gdLst/>
              <a:ahLst/>
              <a:cxnLst/>
              <a:rect l="l" t="t" r="r" b="b"/>
              <a:pathLst>
                <a:path w="5609437" h="604583" extrusionOk="0">
                  <a:moveTo>
                    <a:pt x="0" y="408938"/>
                  </a:moveTo>
                  <a:cubicBezTo>
                    <a:pt x="642380" y="189893"/>
                    <a:pt x="1284761" y="-29151"/>
                    <a:pt x="1905092" y="3191"/>
                  </a:cubicBezTo>
                  <a:cubicBezTo>
                    <a:pt x="2525423" y="35533"/>
                    <a:pt x="3104594" y="579470"/>
                    <a:pt x="3721985" y="602991"/>
                  </a:cubicBezTo>
                  <a:cubicBezTo>
                    <a:pt x="4339376" y="626513"/>
                    <a:pt x="4974406" y="385416"/>
                    <a:pt x="5609437" y="14432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g5d57d6bec5_6_75"/>
            <p:cNvSpPr/>
            <p:nvPr/>
          </p:nvSpPr>
          <p:spPr>
            <a:xfrm>
              <a:off x="5311483" y="2544465"/>
              <a:ext cx="106952" cy="1001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d57d6bec5_1_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PT"/>
              <a:t>Programa</a:t>
            </a:r>
            <a:endParaRPr/>
          </a:p>
        </p:txBody>
      </p:sp>
      <p:sp>
        <p:nvSpPr>
          <p:cNvPr id="224" name="Google Shape;224;g5d57d6bec5_1_1"/>
          <p:cNvSpPr txBox="1">
            <a:spLocks noGrp="1"/>
          </p:cNvSpPr>
          <p:nvPr>
            <p:ph type="body" idx="1"/>
          </p:nvPr>
        </p:nvSpPr>
        <p:spPr>
          <a:xfrm>
            <a:off x="2250550" y="1772100"/>
            <a:ext cx="6436200" cy="4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PT" sz="2000"/>
              <a:t>9h00: Introdução ao workshop</a:t>
            </a:r>
            <a:endParaRPr sz="2000"/>
          </a:p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PT" sz="2000"/>
              <a:t>9h10: Viagem pela física das partículas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PT" sz="2000"/>
              <a:t>9h45: Hypatia - visualizador de colisões de protões</a:t>
            </a:r>
            <a:endParaRPr sz="200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pt-PT" sz="1750"/>
              <a:t>Demonstração e discussão</a:t>
            </a:r>
            <a:endParaRPr sz="175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PT" sz="2000"/>
              <a:t>10h15: ATLAS Open Data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pt-PT" sz="1750"/>
              <a:t>Demonstração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pt-PT" sz="1750"/>
              <a:t>Trabalho de grupo: Corrida ao prémio Nobel</a:t>
            </a:r>
            <a:endParaRPr sz="175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PT" sz="2000"/>
              <a:t>11h00: Intervalo para café</a:t>
            </a:r>
            <a:endParaRPr sz="200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PT" sz="2000"/>
              <a:t>11h30: A física de partículas nas notícias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pt-PT" sz="1750"/>
              <a:t>Trabalho de grupo: Comunicar ciência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PT" sz="2000"/>
              <a:t>12h30: Recursos disponíveis para física de partículas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pt-PT" sz="1750"/>
              <a:t>Exemplo e discussão</a:t>
            </a:r>
            <a:endParaRPr sz="1750"/>
          </a:p>
          <a:p>
            <a:pPr marL="342900" lvl="0" indent="-339725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•"/>
            </a:pPr>
            <a:r>
              <a:rPr lang="pt-PT" sz="2000"/>
              <a:t>12h45: Impressões finais</a:t>
            </a:r>
            <a:endParaRPr sz="20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225" name="Google Shape;225;g5d57d6bec5_1_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d1c841470_0_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ATLAS open data</a:t>
            </a:r>
            <a:endParaRPr/>
          </a:p>
        </p:txBody>
      </p:sp>
      <p:sp>
        <p:nvSpPr>
          <p:cNvPr id="266" name="Google Shape;266;g5d1c841470_0_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32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pt-PT" sz="1800" dirty="0"/>
              <a:t>Entrar em </a:t>
            </a:r>
            <a:r>
              <a:rPr lang="pt-PT" sz="1800" u="sng" dirty="0">
                <a:solidFill>
                  <a:schemeClr val="hlink"/>
                </a:solidFill>
                <a:hlinkClick r:id="rId3"/>
              </a:rPr>
              <a:t>http://opendata.atlas.cern/visualisations/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sz="1800" dirty="0"/>
              <a:t>Clicar em </a:t>
            </a:r>
            <a:r>
              <a:rPr lang="pt-PT" sz="1800" i="1" dirty="0" err="1"/>
              <a:t>histogram</a:t>
            </a:r>
            <a:r>
              <a:rPr lang="pt-PT" sz="1800" i="1" dirty="0"/>
              <a:t> </a:t>
            </a:r>
            <a:r>
              <a:rPr lang="pt-PT" sz="1800" i="1" dirty="0" err="1"/>
              <a:t>analyser</a:t>
            </a:r>
            <a:endParaRPr sz="1800"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sz="1800" dirty="0"/>
              <a:t>H → W</a:t>
            </a:r>
            <a:r>
              <a:rPr lang="pt-PT" sz="1800" baseline="30000" dirty="0"/>
              <a:t>+</a:t>
            </a:r>
            <a:r>
              <a:rPr lang="pt-PT" sz="1800" dirty="0"/>
              <a:t>W</a:t>
            </a:r>
            <a:r>
              <a:rPr lang="pt-PT" sz="1800" baseline="30000" dirty="0"/>
              <a:t>- </a:t>
            </a:r>
            <a:r>
              <a:rPr lang="pt-PT" sz="1800" dirty="0"/>
              <a:t>→ </a:t>
            </a:r>
            <a:r>
              <a:rPr lang="pt-PT" sz="1800" dirty="0" err="1"/>
              <a:t>l</a:t>
            </a:r>
            <a:r>
              <a:rPr lang="pt-PT" sz="1800" baseline="30000" dirty="0" err="1"/>
              <a:t>+</a:t>
            </a:r>
            <a:r>
              <a:rPr lang="pt-PT" sz="1800" dirty="0" err="1"/>
              <a:t>l</a:t>
            </a:r>
            <a:r>
              <a:rPr lang="pt-PT" sz="1800" baseline="30000" dirty="0"/>
              <a:t>-</a:t>
            </a:r>
            <a:r>
              <a:rPr lang="pt-PT" sz="1800" dirty="0"/>
              <a:t>𝜈𝜈</a:t>
            </a:r>
            <a:endParaRPr sz="1800" dirty="0"/>
          </a:p>
        </p:txBody>
      </p:sp>
      <p:pic>
        <p:nvPicPr>
          <p:cNvPr id="267" name="Google Shape;267;g5d1c841470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650" y="3055125"/>
            <a:ext cx="5330700" cy="31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5d1c841470_0_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d1c841470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Recursos</a:t>
            </a:r>
            <a:endParaRPr/>
          </a:p>
        </p:txBody>
      </p:sp>
      <p:sp>
        <p:nvSpPr>
          <p:cNvPr id="274" name="Google Shape;274;g5d1c841470_0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pt-PT" sz="1800"/>
              <a:t>CERN media lab </a:t>
            </a:r>
            <a:r>
              <a:rPr lang="pt-PT" sz="1800" u="sng">
                <a:solidFill>
                  <a:schemeClr val="hlink"/>
                </a:solidFill>
                <a:hlinkClick r:id="rId3"/>
              </a:rPr>
              <a:t>http://medialab.web.cern.ch/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–"/>
            </a:pPr>
            <a:r>
              <a:rPr lang="pt-PT" sz="1800"/>
              <a:t>Futebol de protões </a:t>
            </a:r>
            <a:r>
              <a:rPr lang="pt-PT" sz="1800" u="sng">
                <a:solidFill>
                  <a:schemeClr val="hlink"/>
                </a:solidFill>
                <a:hlinkClick r:id="rId4"/>
              </a:rPr>
              <a:t>https://www.youtube.com/watch?v=7A0sDLfsBW8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pt-PT" sz="1800"/>
              <a:t>CERN Document Server (CDS)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–"/>
            </a:pPr>
            <a:r>
              <a:rPr lang="pt-PT" sz="1800"/>
              <a:t>Vídeos de divulgação </a:t>
            </a:r>
            <a:r>
              <a:rPr lang="pt-PT" sz="1800" u="sng">
                <a:solidFill>
                  <a:schemeClr val="hlink"/>
                </a:solidFill>
                <a:hlinkClick r:id="rId5"/>
              </a:rPr>
              <a:t>https://videos.cern.ch/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sz="1800" i="1"/>
              <a:t>Overview</a:t>
            </a:r>
            <a:r>
              <a:rPr lang="pt-PT" sz="1800"/>
              <a:t> do LHC </a:t>
            </a:r>
            <a:r>
              <a:rPr lang="pt-PT" sz="1800" u="sng">
                <a:solidFill>
                  <a:schemeClr val="hlink"/>
                </a:solidFill>
                <a:hlinkClick r:id="rId6"/>
              </a:rPr>
              <a:t>https://videos.cern.ch/record/2020780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–"/>
            </a:pPr>
            <a:r>
              <a:rPr lang="pt-PT" sz="1800"/>
              <a:t>Recursos de multimédia e divulgação </a:t>
            </a:r>
            <a:r>
              <a:rPr lang="pt-PT" sz="1800" u="sng">
                <a:solidFill>
                  <a:schemeClr val="hlink"/>
                </a:solidFill>
                <a:hlinkClick r:id="rId7"/>
              </a:rPr>
              <a:t>https://cds.cern.ch/collection/Multimedia%20%26%20Outreach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pt-PT" sz="1800"/>
              <a:t>Hypatia </a:t>
            </a:r>
            <a:r>
              <a:rPr lang="pt-PT" sz="1800" u="sng">
                <a:solidFill>
                  <a:schemeClr val="hlink"/>
                </a:solidFill>
                <a:hlinkClick r:id="rId8"/>
              </a:rPr>
              <a:t>http://hypatia.phys.uoa.gr/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–"/>
            </a:pPr>
            <a:r>
              <a:rPr lang="pt-PT" sz="1800"/>
              <a:t>Para instalar fazer o download aqui </a:t>
            </a:r>
            <a:r>
              <a:rPr lang="pt-PT" sz="1800" u="sng">
                <a:solidFill>
                  <a:schemeClr val="hlink"/>
                </a:solidFill>
                <a:hlinkClick r:id="rId9"/>
              </a:rPr>
              <a:t>http://hypatia.phys.uoa.gr/Downloads/</a:t>
            </a:r>
            <a:r>
              <a:rPr lang="pt-PT" sz="1800"/>
              <a:t>. É necessário ter o Java instalado (ver aqui como </a:t>
            </a:r>
            <a:r>
              <a:rPr lang="pt-PT" sz="1800" u="sng">
                <a:solidFill>
                  <a:schemeClr val="hlink"/>
                </a:solidFill>
                <a:hlinkClick r:id="rId10"/>
              </a:rPr>
              <a:t>https://java.com/en/download/help/download_options.xml</a:t>
            </a:r>
            <a:r>
              <a:rPr lang="pt-PT" sz="1800"/>
              <a:t>)</a:t>
            </a:r>
            <a:endParaRPr sz="1800"/>
          </a:p>
        </p:txBody>
      </p:sp>
      <p:sp>
        <p:nvSpPr>
          <p:cNvPr id="275" name="Google Shape;275;g5d1c84147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734</Words>
  <Application>Microsoft Macintosh PowerPoint</Application>
  <PresentationFormat>On-screen Show (4:3)</PresentationFormat>
  <Paragraphs>84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Office Theme</vt:lpstr>
      <vt:lpstr>Dados livres do CERN Recursos educativos para a física de partículas</vt:lpstr>
      <vt:lpstr>Quem somos e o que fazemos</vt:lpstr>
      <vt:lpstr>Dados Livres do CERN: recursos educativos para a física de partículas</vt:lpstr>
      <vt:lpstr>PowerPoint Presentation</vt:lpstr>
      <vt:lpstr>A Física Experimental de Partículas em Portugal</vt:lpstr>
      <vt:lpstr>A Física Experimental de Partículas em Portugal</vt:lpstr>
      <vt:lpstr>Programa</vt:lpstr>
      <vt:lpstr>ATLAS open data</vt:lpstr>
      <vt:lpstr>Recursos</vt:lpstr>
      <vt:lpstr>BACKUP</vt:lpstr>
      <vt:lpstr>Com ligações por todo o mundo...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Dados livres do CERN Recursos educativos para a física de partículas</dc:title>
  <dc:creator>Ricardo Goncalo</dc:creator>
  <cp:lastModifiedBy>Ricardo Goncalo</cp:lastModifiedBy>
  <cp:revision>6</cp:revision>
  <dcterms:created xsi:type="dcterms:W3CDTF">2019-07-10T11:16:52Z</dcterms:created>
  <dcterms:modified xsi:type="dcterms:W3CDTF">2019-07-11T23:16:37Z</dcterms:modified>
</cp:coreProperties>
</file>