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9" r:id="rId2"/>
    <p:sldId id="408" r:id="rId3"/>
    <p:sldId id="409" r:id="rId4"/>
    <p:sldId id="410" r:id="rId5"/>
    <p:sldId id="416" r:id="rId6"/>
    <p:sldId id="415" r:id="rId7"/>
    <p:sldId id="412" r:id="rId8"/>
    <p:sldId id="403" r:id="rId9"/>
    <p:sldId id="404" r:id="rId10"/>
    <p:sldId id="405" r:id="rId11"/>
    <p:sldId id="353" r:id="rId12"/>
    <p:sldId id="414" r:id="rId13"/>
    <p:sldId id="413" r:id="rId14"/>
    <p:sldId id="342" r:id="rId15"/>
    <p:sldId id="401" r:id="rId16"/>
    <p:sldId id="391" r:id="rId17"/>
    <p:sldId id="392" r:id="rId18"/>
    <p:sldId id="417" r:id="rId19"/>
    <p:sldId id="306" r:id="rId20"/>
    <p:sldId id="394" r:id="rId21"/>
    <p:sldId id="352" r:id="rId22"/>
    <p:sldId id="387" r:id="rId23"/>
    <p:sldId id="307" r:id="rId24"/>
    <p:sldId id="398" r:id="rId25"/>
    <p:sldId id="277" r:id="rId26"/>
    <p:sldId id="411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509" autoAdjust="0"/>
  </p:normalViewPr>
  <p:slideViewPr>
    <p:cSldViewPr snapToGrid="0" snapToObjects="1">
      <p:cViewPr varScale="1">
        <p:scale>
          <a:sx n="96" d="100"/>
          <a:sy n="96" d="100"/>
        </p:scale>
        <p:origin x="-11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879F1-9987-424A-B839-BC3D7AE4C331}" type="datetimeFigureOut">
              <a:rPr lang="en-US" smtClean="0"/>
              <a:pPr/>
              <a:t>1/25/13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F5485F-69FF-5949-A345-E9AFDE42725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3D91D-65A2-054B-97EF-DE42F3A2FFBF}" type="datetimeFigureOut">
              <a:rPr lang="en-US" smtClean="0"/>
              <a:pPr/>
              <a:t>1/25/13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276EDA-E282-CC49-AEE0-FED35178FF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Main production channels:</a:t>
            </a:r>
            <a:r>
              <a:rPr lang="en-US" baseline="0" dirty="0" smtClean="0"/>
              <a:t> gluon fusion, Vector Boson Fusion, associated production with vector bosons, associated production with </a:t>
            </a:r>
            <a:r>
              <a:rPr lang="en-US" baseline="0" dirty="0" err="1" smtClean="0"/>
              <a:t>ttbar</a:t>
            </a:r>
            <a:r>
              <a:rPr lang="en-US" baseline="0" dirty="0" smtClean="0"/>
              <a:t> pair</a:t>
            </a:r>
          </a:p>
          <a:p>
            <a:r>
              <a:rPr lang="en-US" baseline="0" smtClean="0"/>
              <a:t>Animation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3A34FF-FE96-AF41-8A94-FE80A8CBDD1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Ricardo Gonçalo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DISCRETE 2012 - Lisbon - December 2012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2DC11-3491-9240-81E7-649F9DFB1BB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3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dsweb.cern.ch/record/1476765?ln=en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df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54564"/>
            <a:ext cx="6400800" cy="104504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Ricardo </a:t>
            </a:r>
            <a:r>
              <a:rPr lang="en-US" dirty="0" err="1" smtClean="0"/>
              <a:t>Gonçalo</a:t>
            </a:r>
            <a:endParaRPr lang="en-US" dirty="0" smtClean="0"/>
          </a:p>
          <a:p>
            <a:r>
              <a:rPr lang="en-US" dirty="0" smtClean="0"/>
              <a:t>Royal Holloway, University of London</a:t>
            </a:r>
          </a:p>
        </p:txBody>
      </p:sp>
      <p:pic>
        <p:nvPicPr>
          <p:cNvPr id="8" name="Picture 5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199610"/>
            <a:ext cx="9143999" cy="168258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blurRad="76200" dist="63499" dir="5400000" algn="ctr" rotWithShape="0">
              <a:schemeClr val="bg2">
                <a:alpha val="44998"/>
              </a:scheme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1371600" y="5903893"/>
            <a:ext cx="6711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>
                    <a:lumMod val="85000"/>
                  </a:schemeClr>
                </a:solidFill>
              </a:rPr>
              <a:t>Collège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bg1">
                    <a:lumMod val="85000"/>
                  </a:schemeClr>
                </a:solidFill>
              </a:rPr>
              <a:t>Claparède</a:t>
            </a: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</a:rPr>
              <a:t>, Genève</a:t>
            </a:r>
          </a:p>
          <a:p>
            <a:pPr algn="ctr"/>
            <a:r>
              <a:rPr lang="en-US" sz="2800" dirty="0" smtClean="0">
                <a:solidFill>
                  <a:srgbClr val="BFBFBF"/>
                </a:solidFill>
              </a:rPr>
              <a:t>24 </a:t>
            </a:r>
            <a:r>
              <a:rPr lang="en-US" sz="2800" dirty="0" err="1" smtClean="0">
                <a:solidFill>
                  <a:srgbClr val="BFBFBF"/>
                </a:solidFill>
              </a:rPr>
              <a:t>Janvier</a:t>
            </a:r>
            <a:r>
              <a:rPr lang="en-US" sz="2800" dirty="0" smtClean="0">
                <a:solidFill>
                  <a:srgbClr val="BFBFBF"/>
                </a:solidFill>
              </a:rPr>
              <a:t> 2013</a:t>
            </a:r>
            <a:endParaRPr lang="en-US" sz="2800" dirty="0">
              <a:solidFill>
                <a:srgbClr val="BFBFB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0494" y="1671470"/>
            <a:ext cx="1171101" cy="2646878"/>
          </a:xfrm>
          <a:prstGeom prst="rect">
            <a:avLst/>
          </a:prstGeom>
          <a:noFill/>
          <a:effectLst>
            <a:reflection stA="50000" endPos="75000" dist="12700" dir="5400000" sy="-100000" algn="bl" rotWithShape="0"/>
          </a:effectLst>
          <a:scene3d>
            <a:camera prst="orthographicFront">
              <a:rot lat="0" lon="20999997" rev="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6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19799" y="-264305"/>
            <a:ext cx="117110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6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81004" y="3593168"/>
            <a:ext cx="505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20631" y="0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519622" y="3806820"/>
            <a:ext cx="505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49140" y="0"/>
            <a:ext cx="86804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15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15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49140" y="1862048"/>
            <a:ext cx="1171101" cy="264687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6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16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13035" y="3283600"/>
            <a:ext cx="7075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8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8568" y="528219"/>
            <a:ext cx="8590907" cy="3278601"/>
          </a:xfrm>
          <a:effectLst>
            <a:outerShdw blurRad="123825" dist="1143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/>
          <a:p>
            <a:r>
              <a:rPr lang="en-US" sz="8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Le boson de Higgs </a:t>
            </a:r>
            <a:r>
              <a:rPr lang="en-US" sz="88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c’est</a:t>
            </a:r>
            <a:r>
              <a:rPr lang="en-US" sz="8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quoi?</a:t>
            </a:r>
            <a:endParaRPr lang="en-US" sz="8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104900"/>
            <a:ext cx="6604000" cy="4648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-334" r="-334"/>
          <a:stretch>
            <a:fillRect/>
          </a:stretch>
        </p:blipFill>
        <p:spPr>
          <a:xfrm>
            <a:off x="-28575" y="1058863"/>
            <a:ext cx="9172575" cy="5043487"/>
          </a:xfrm>
        </p:spPr>
      </p:pic>
      <p:grpSp>
        <p:nvGrpSpPr>
          <p:cNvPr id="2" name="Group 26"/>
          <p:cNvGrpSpPr/>
          <p:nvPr/>
        </p:nvGrpSpPr>
        <p:grpSpPr>
          <a:xfrm>
            <a:off x="125595" y="169333"/>
            <a:ext cx="8933739" cy="6272539"/>
            <a:chOff x="125595" y="169333"/>
            <a:chExt cx="8933739" cy="6272539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5579534" y="5610875"/>
              <a:ext cx="3479800" cy="830997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smtClean="0">
                  <a:solidFill>
                    <a:srgbClr val="FFFFFF"/>
                  </a:solidFill>
                </a:rPr>
                <a:t>Inner Tracker:</a:t>
              </a:r>
              <a:r>
                <a:rPr lang="en-US" sz="1600" dirty="0" smtClean="0">
                  <a:solidFill>
                    <a:srgbClr val="FFFFFF"/>
                  </a:solidFill>
                </a:rPr>
                <a:t> |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</a:t>
              </a:r>
              <a:r>
                <a:rPr lang="en-US" sz="1600" dirty="0">
                  <a:solidFill>
                    <a:srgbClr val="FFFFFF"/>
                  </a:solidFill>
                </a:rPr>
                <a:t>|&lt;2.5, B=</a:t>
              </a:r>
              <a:r>
                <a:rPr lang="en-US" sz="1600" dirty="0" smtClean="0">
                  <a:solidFill>
                    <a:srgbClr val="FFFFFF"/>
                  </a:solidFill>
                </a:rPr>
                <a:t>2T </a:t>
              </a:r>
            </a:p>
            <a:p>
              <a:r>
                <a:rPr lang="en-US" sz="1600" dirty="0">
                  <a:solidFill>
                    <a:srgbClr val="FFFFFF"/>
                  </a:solidFill>
                </a:rPr>
                <a:t>Si</a:t>
              </a:r>
              <a:r>
                <a:rPr lang="en-US" sz="1600" dirty="0" smtClean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p</a:t>
              </a:r>
              <a:r>
                <a:rPr lang="en-US" sz="1600" dirty="0" smtClean="0">
                  <a:solidFill>
                    <a:srgbClr val="FFFFFF"/>
                  </a:solidFill>
                </a:rPr>
                <a:t>ixels/strips and Trans</a:t>
              </a:r>
              <a:r>
                <a:rPr lang="en-US" sz="1600" dirty="0">
                  <a:solidFill>
                    <a:srgbClr val="FFFFFF"/>
                  </a:solidFill>
                </a:rPr>
                <a:t>. Rad. Det</a:t>
              </a:r>
              <a:r>
                <a:rPr lang="en-US" sz="1600" dirty="0" smtClean="0">
                  <a:solidFill>
                    <a:srgbClr val="FFFFFF"/>
                  </a:solidFill>
                </a:rPr>
                <a:t>.</a:t>
              </a:r>
            </a:p>
            <a:p>
              <a:r>
                <a:rPr lang="en-US" sz="1600" dirty="0" err="1" smtClean="0">
                  <a:solidFill>
                    <a:srgbClr val="FFFFFF"/>
                  </a:solidFill>
                  <a:sym typeface="Symbol" pitchFamily="-110" charset="2"/>
                </a:rPr>
                <a:t></a:t>
              </a:r>
              <a:r>
                <a:rPr lang="en-US" sz="1600" dirty="0" err="1">
                  <a:solidFill>
                    <a:srgbClr val="FFFFFF"/>
                  </a:solidFill>
                </a:rPr>
                <a:t>/p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dirty="0" smtClean="0">
                  <a:solidFill>
                    <a:srgbClr val="FFFFFF"/>
                  </a:solidFill>
                </a:rPr>
                <a:t> = 0.05% </a:t>
              </a:r>
              <a:r>
                <a:rPr lang="en-US" sz="1600" dirty="0" err="1">
                  <a:solidFill>
                    <a:srgbClr val="FFFFFF"/>
                  </a:solidFill>
                </a:rPr>
                <a:t>p</a:t>
              </a:r>
              <a:r>
                <a:rPr lang="en-US" sz="1600" baseline="-25000" dirty="0" err="1">
                  <a:solidFill>
                    <a:srgbClr val="FFFFFF"/>
                  </a:solidFill>
                </a:rPr>
                <a:t>T</a:t>
              </a:r>
              <a:r>
                <a:rPr lang="en-US" sz="1600" baseline="-25000" dirty="0">
                  <a:solidFill>
                    <a:srgbClr val="FFFFFF"/>
                  </a:solidFill>
                </a:rPr>
                <a:t> </a:t>
              </a:r>
              <a:r>
                <a:rPr lang="en-US" sz="1600" dirty="0">
                  <a:solidFill>
                    <a:srgbClr val="FFFFFF"/>
                  </a:solidFill>
                </a:rPr>
                <a:t>(</a:t>
              </a:r>
              <a:r>
                <a:rPr lang="en-US" sz="1600" dirty="0" err="1">
                  <a:solidFill>
                    <a:srgbClr val="FFFFFF"/>
                  </a:solidFill>
                </a:rPr>
                <a:t>GeV</a:t>
              </a:r>
              <a:r>
                <a:rPr lang="en-US" sz="1600" dirty="0">
                  <a:solidFill>
                    <a:srgbClr val="FFFFFF"/>
                  </a:solidFill>
                </a:rPr>
                <a:t>) </a:t>
              </a:r>
              <a:r>
                <a:rPr lang="en-US" sz="1600" dirty="0" err="1">
                  <a:solidFill>
                    <a:srgbClr val="FFFFFF"/>
                  </a:solidFill>
                  <a:sym typeface="Symbol" pitchFamily="-110" charset="2"/>
                </a:rPr>
                <a:t></a:t>
              </a:r>
              <a:r>
                <a:rPr lang="en-US" sz="1600" dirty="0">
                  <a:solidFill>
                    <a:srgbClr val="FFFFFF"/>
                  </a:solidFill>
                  <a:sym typeface="Symbol" pitchFamily="-110" charset="2"/>
                </a:rPr>
                <a:t> </a:t>
              </a:r>
              <a:r>
                <a:rPr lang="en-US" sz="1600" dirty="0" smtClean="0">
                  <a:solidFill>
                    <a:srgbClr val="FFFFFF"/>
                  </a:solidFill>
                </a:rPr>
                <a:t>1%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34995" y="169333"/>
              <a:ext cx="4332116" cy="831774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/>
              <a:r>
                <a:rPr lang="en-US" sz="1600" b="1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Muon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</a:rPr>
                <a:t> Spectrometer</a:t>
              </a:r>
              <a:r>
                <a:rPr lang="en-US" sz="1600" b="1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:</a:t>
              </a:r>
              <a:r>
                <a:rPr lang="en-US" sz="1600" dirty="0" smtClean="0">
                  <a:solidFill>
                    <a:schemeClr val="bg1"/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</a:t>
              </a:r>
              <a:r>
                <a:rPr lang="en-US" sz="1600" b="1" dirty="0" err="1" smtClean="0">
                  <a:solidFill>
                    <a:schemeClr val="bg1"/>
                  </a:solidFill>
                  <a:sym typeface="Symbol" pitchFamily="-110" charset="2"/>
                </a:rPr>
                <a:t></a:t>
              </a:r>
              <a:r>
                <a:rPr lang="en-US" sz="1600" b="1" dirty="0" smtClean="0">
                  <a:solidFill>
                    <a:schemeClr val="bg1"/>
                  </a:solidFill>
                </a:rPr>
                <a:t>|&lt;2.7</a:t>
              </a:r>
              <a:endParaRPr lang="en-US" sz="1600" b="1" dirty="0" smtClean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endParaRPr>
            </a:p>
            <a:p>
              <a:pPr eaLnBrk="0" hangingPunct="0"/>
              <a:r>
                <a:rPr 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A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ir-core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toroids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and gas-based </a:t>
              </a:r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muon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ea typeface="ＭＳ Ｐゴシック" pitchFamily="-110" charset="-128"/>
                  <a:cs typeface="ＭＳ Ｐゴシック" pitchFamily="-110" charset="-128"/>
                  <a:sym typeface="Symbol" pitchFamily="-110" charset="2"/>
                </a:rPr>
                <a:t> chambers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/>
              <a:r>
                <a:rPr lang="en-US" sz="16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σ/p</a:t>
              </a:r>
              <a:r>
                <a:rPr lang="en-US" sz="1600" baseline="-25000" dirty="0" err="1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T</a:t>
              </a:r>
              <a:r>
                <a:rPr lang="en-US" sz="1600" baseline="-250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</a:t>
              </a:r>
              <a:r>
                <a:rPr 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= 2% @ 50GeV</a:t>
              </a:r>
              <a:r>
                <a:rPr lang="en-US" sz="1600" baseline="0" dirty="0" smtClean="0">
                  <a:solidFill>
                    <a:schemeClr val="bg1">
                      <a:lumMod val="85000"/>
                      <a:lumOff val="15000"/>
                    </a:schemeClr>
                  </a:solidFill>
                </a:rPr>
                <a:t> to 10% @ 1TeV (ID+MS)</a:t>
              </a:r>
              <a:endParaRPr lang="en-US" sz="1600" dirty="0" smtClean="0">
                <a:solidFill>
                  <a:schemeClr val="bg1">
                    <a:lumMod val="85000"/>
                    <a:lumOff val="15000"/>
                  </a:schemeClr>
                </a:solidFill>
              </a:endParaRPr>
            </a:p>
          </p:txBody>
        </p:sp>
        <p:cxnSp>
          <p:nvCxnSpPr>
            <p:cNvPr id="11" name="Straight Arrow Connector 10"/>
            <p:cNvCxnSpPr>
              <a:stCxn id="10" idx="2"/>
            </p:cNvCxnSpPr>
            <p:nvPr/>
          </p:nvCxnSpPr>
          <p:spPr>
            <a:xfrm rot="16200000" flipH="1">
              <a:off x="2996456" y="805704"/>
              <a:ext cx="886253" cy="127705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5611989" y="169333"/>
              <a:ext cx="2332568" cy="831773"/>
            </a:xfrm>
            <a:prstGeom prst="rect">
              <a:avLst/>
            </a:prstGeom>
            <a:solidFill>
              <a:srgbClr val="FFB04F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600" b="1" dirty="0" smtClean="0">
                  <a:solidFill>
                    <a:srgbClr val="000000"/>
                  </a:solidFill>
                </a:rPr>
                <a:t>EM calorimeter: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  <a:r>
                <a:rPr lang="en-US" sz="1600" dirty="0" smtClean="0">
                  <a:solidFill>
                    <a:schemeClr val="tx1"/>
                  </a:solidFill>
                </a:rPr>
                <a:t>|</a:t>
              </a:r>
              <a:r>
                <a:rPr lang="en-US" sz="1600" dirty="0" err="1" smtClean="0">
                  <a:solidFill>
                    <a:schemeClr val="tx1"/>
                  </a:solidFill>
                  <a:sym typeface="Symbol" pitchFamily="-110" charset="2"/>
                </a:rPr>
                <a:t></a:t>
              </a:r>
              <a:r>
                <a:rPr lang="en-US" sz="1600" dirty="0" smtClean="0">
                  <a:solidFill>
                    <a:schemeClr val="tx1"/>
                  </a:solidFill>
                </a:rPr>
                <a:t>|&lt;3.2</a:t>
              </a:r>
              <a:r>
                <a:rPr lang="en-US" sz="1600" dirty="0" smtClean="0">
                  <a:solidFill>
                    <a:srgbClr val="000000"/>
                  </a:solidFill>
                </a:rPr>
                <a:t> </a:t>
              </a:r>
            </a:p>
            <a:p>
              <a:r>
                <a:rPr lang="en-US" sz="1600" dirty="0" err="1" smtClean="0">
                  <a:solidFill>
                    <a:srgbClr val="000000"/>
                  </a:solidFill>
                </a:rPr>
                <a:t>Pb-LAr</a:t>
              </a:r>
              <a:r>
                <a:rPr lang="en-US" sz="1600" dirty="0" smtClean="0">
                  <a:solidFill>
                    <a:srgbClr val="000000"/>
                  </a:solidFill>
                </a:rPr>
                <a:t> Accordion</a:t>
              </a:r>
            </a:p>
            <a:p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</a:t>
              </a:r>
              <a:r>
                <a:rPr lang="en-US" sz="1600" dirty="0" smtClean="0">
                  <a:solidFill>
                    <a:srgbClr val="000000"/>
                  </a:solidFill>
                </a:rPr>
                <a:t>/E = 10%/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</a:t>
              </a:r>
              <a:r>
                <a:rPr lang="en-US" sz="1600" dirty="0" smtClean="0">
                  <a:solidFill>
                    <a:srgbClr val="000000"/>
                  </a:solidFill>
                </a:rPr>
                <a:t>E </a:t>
              </a:r>
              <a:r>
                <a:rPr lang="en-US" sz="1600" dirty="0" err="1" smtClean="0">
                  <a:solidFill>
                    <a:srgbClr val="000000"/>
                  </a:solidFill>
                  <a:sym typeface="Symbol" pitchFamily="-110" charset="2"/>
                </a:rPr>
                <a:t></a:t>
              </a:r>
              <a:r>
                <a:rPr lang="en-US" sz="1600" dirty="0" smtClean="0">
                  <a:solidFill>
                    <a:srgbClr val="000000"/>
                  </a:solidFill>
                  <a:sym typeface="Symbol" pitchFamily="-110" charset="2"/>
                </a:rPr>
                <a:t> 0.7%</a:t>
              </a:r>
              <a:endParaRPr lang="es-ES_tradnl" sz="1600" dirty="0" smtClean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cxnSp>
          <p:nvCxnSpPr>
            <p:cNvPr id="13" name="Straight Arrow Connector 12"/>
            <p:cNvCxnSpPr>
              <a:stCxn id="12" idx="2"/>
            </p:cNvCxnSpPr>
            <p:nvPr/>
          </p:nvCxnSpPr>
          <p:spPr>
            <a:xfrm rot="5400000">
              <a:off x="4919799" y="1387086"/>
              <a:ext cx="2244455" cy="147249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620934" y="1728611"/>
              <a:ext cx="2438400" cy="1312333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b="1" dirty="0" err="1" smtClean="0">
                  <a:solidFill>
                    <a:srgbClr val="DDDDDD"/>
                  </a:solidFill>
                </a:rPr>
                <a:t>Hadronic</a:t>
              </a:r>
              <a:r>
                <a:rPr lang="en-US" b="1" dirty="0" smtClean="0">
                  <a:solidFill>
                    <a:srgbClr val="DDDDDD"/>
                  </a:solidFill>
                </a:rPr>
                <a:t> calorimeter: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|&lt;1.7 Fe/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scintillator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</a:p>
            <a:p>
              <a:r>
                <a:rPr lang="en-US" dirty="0" smtClean="0">
                  <a:solidFill>
                    <a:srgbClr val="DDDDDD"/>
                  </a:solidFill>
                </a:rPr>
                <a:t>1.3&lt;|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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|&lt;4.9 Cu/W-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Lar</a:t>
              </a:r>
              <a:endParaRPr lang="en-US" dirty="0" smtClean="0">
                <a:solidFill>
                  <a:srgbClr val="DDDDDD"/>
                </a:solidFill>
                <a:sym typeface="Symbol" pitchFamily="-110" charset="2"/>
              </a:endParaRPr>
            </a:p>
            <a:p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</a:t>
              </a:r>
              <a:r>
                <a:rPr lang="en-US" dirty="0" err="1" smtClean="0">
                  <a:solidFill>
                    <a:srgbClr val="DDDDDD"/>
                  </a:solidFill>
                </a:rPr>
                <a:t>/E</a:t>
              </a:r>
              <a:r>
                <a:rPr lang="en-US" baseline="-25000" dirty="0" err="1" smtClean="0">
                  <a:solidFill>
                    <a:srgbClr val="DDDDDD"/>
                  </a:solidFill>
                </a:rPr>
                <a:t>jet</a:t>
              </a:r>
              <a:r>
                <a:rPr lang="en-US" dirty="0" smtClean="0">
                  <a:solidFill>
                    <a:srgbClr val="DDDDDD"/>
                  </a:solidFill>
                </a:rPr>
                <a:t>= 50%/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</a:t>
              </a:r>
              <a:r>
                <a:rPr lang="en-US" dirty="0" smtClean="0">
                  <a:solidFill>
                    <a:srgbClr val="DDDDDD"/>
                  </a:solidFill>
                </a:rPr>
                <a:t>E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</a:t>
              </a:r>
              <a:r>
                <a:rPr lang="en-US" dirty="0" err="1" smtClean="0">
                  <a:solidFill>
                    <a:srgbClr val="DDDDDD"/>
                  </a:solidFill>
                  <a:sym typeface="Symbol" pitchFamily="-110" charset="2"/>
                </a:rPr>
                <a:t></a:t>
              </a:r>
              <a:r>
                <a:rPr lang="en-US" dirty="0" smtClean="0">
                  <a:solidFill>
                    <a:srgbClr val="DDDDDD"/>
                  </a:solidFill>
                  <a:sym typeface="Symbol" pitchFamily="-110" charset="2"/>
                </a:rPr>
                <a:t> 3% </a:t>
              </a:r>
            </a:p>
          </p:txBody>
        </p:sp>
        <p:cxnSp>
          <p:nvCxnSpPr>
            <p:cNvPr id="15" name="Straight Arrow Connector 14"/>
            <p:cNvCxnSpPr>
              <a:stCxn id="14" idx="1"/>
            </p:cNvCxnSpPr>
            <p:nvPr/>
          </p:nvCxnSpPr>
          <p:spPr>
            <a:xfrm rot="10800000" flipV="1">
              <a:off x="6006396" y="2384778"/>
              <a:ext cx="614538" cy="132486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9" idx="0"/>
            </p:cNvCxnSpPr>
            <p:nvPr/>
          </p:nvCxnSpPr>
          <p:spPr>
            <a:xfrm rot="16200000" flipV="1">
              <a:off x="5073503" y="3364943"/>
              <a:ext cx="2139541" cy="2352323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125595" y="4572855"/>
              <a:ext cx="2675459" cy="186901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ffectLst>
              <a:outerShdw blurRad="69850" dist="1143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L = 44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, </a:t>
              </a:r>
              <a:r>
                <a:rPr lang="en-GB" dirty="0" err="1" smtClean="0">
                  <a:solidFill>
                    <a:srgbClr val="000000"/>
                  </a:solidFill>
                  <a:sym typeface="Symbol" pitchFamily="-110" charset="2"/>
                </a:rPr>
                <a:t>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≈ 25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m</a:t>
              </a:r>
              <a:endPara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7000 </a:t>
              </a:r>
              <a:r>
                <a:rPr lang="en-US" dirty="0" err="1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tonnes</a:t>
              </a:r>
              <a:endParaRPr lang="en-US" dirty="0" smtClean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endParaRPr>
            </a:p>
            <a:p>
              <a:pPr eaLnBrk="0" hangingPunct="0"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≈10</a:t>
              </a:r>
              <a:r>
                <a:rPr lang="en-US" b="1" baseline="30000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8</a:t>
              </a: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 electronic channels</a:t>
              </a:r>
            </a:p>
            <a:p>
              <a:pPr>
                <a:buFont typeface="Arial"/>
                <a:buChar char="•"/>
              </a:pPr>
              <a:r>
                <a:rPr lang="en-US" dirty="0" smtClean="0">
                  <a:solidFill>
                    <a:srgbClr val="000000"/>
                  </a:solidFill>
                  <a:ea typeface="ＭＳ Ｐゴシック" pitchFamily="-110" charset="-128"/>
                  <a:cs typeface="ＭＳ Ｐゴシック" pitchFamily="-110" charset="-128"/>
                </a:rPr>
                <a:t>3-level trigger reducing 40 MHz collision rate to 200 Hz of events to tape</a:t>
              </a:r>
            </a:p>
          </p:txBody>
        </p:sp>
        <p:cxnSp>
          <p:nvCxnSpPr>
            <p:cNvPr id="25" name="Straight Arrow Connector 24"/>
            <p:cNvCxnSpPr>
              <a:stCxn id="10" idx="2"/>
            </p:cNvCxnSpPr>
            <p:nvPr/>
          </p:nvCxnSpPr>
          <p:spPr>
            <a:xfrm rot="5400000">
              <a:off x="1595010" y="854182"/>
              <a:ext cx="1059118" cy="135296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icardoATLAS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976" y="2779300"/>
            <a:ext cx="3059024" cy="40786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3544"/>
            <a:ext cx="5714588" cy="32144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48560"/>
            <a:ext cx="5714588" cy="32094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2478" y="0"/>
            <a:ext cx="3931521" cy="25798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0970" y="0"/>
            <a:ext cx="383618" cy="364354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 descr="Picture 8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228" y="-14637"/>
            <a:ext cx="5330970" cy="35535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859" y="23593"/>
            <a:ext cx="8229600" cy="810206"/>
          </a:xfrm>
        </p:spPr>
        <p:txBody>
          <a:bodyPr/>
          <a:lstStyle/>
          <a:p>
            <a:r>
              <a:rPr lang="en-US" sz="3600" dirty="0" smtClean="0"/>
              <a:t>Le bruit de fond </a:t>
            </a:r>
            <a:r>
              <a:rPr lang="en-US" sz="3600" dirty="0" err="1" smtClean="0"/>
              <a:t>dans</a:t>
            </a:r>
            <a:r>
              <a:rPr lang="en-US" sz="3600" dirty="0" smtClean="0"/>
              <a:t> la </a:t>
            </a:r>
            <a:r>
              <a:rPr lang="en-US" sz="3600" dirty="0" err="1" smtClean="0"/>
              <a:t>recherche</a:t>
            </a:r>
            <a:r>
              <a:rPr lang="en-US" sz="3600" dirty="0" smtClean="0"/>
              <a:t> du Higgs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CF16A3-6AAE-7B43-94E0-7C9F429EF0A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Picture 5" descr="crosssections2009_v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t="4254"/>
          <a:stretch/>
        </p:blipFill>
        <p:spPr>
          <a:xfrm>
            <a:off x="3340265" y="698628"/>
            <a:ext cx="5679114" cy="6123595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>
            <a:off x="7095001" y="833799"/>
            <a:ext cx="0" cy="5567001"/>
          </a:xfrm>
          <a:prstGeom prst="straightConnector1">
            <a:avLst/>
          </a:prstGeom>
          <a:solidFill>
            <a:srgbClr val="000080"/>
          </a:solidFill>
          <a:ln w="635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Rectangle 7"/>
          <p:cNvSpPr/>
          <p:nvPr/>
        </p:nvSpPr>
        <p:spPr bwMode="auto">
          <a:xfrm>
            <a:off x="4118630" y="1256999"/>
            <a:ext cx="4207972" cy="4044466"/>
          </a:xfrm>
          <a:prstGeom prst="rect">
            <a:avLst/>
          </a:prstGeom>
          <a:solidFill>
            <a:srgbClr val="FF6600">
              <a:alpha val="35000"/>
            </a:srgbClr>
          </a:solidFill>
          <a:ln w="635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  <p:pic>
        <p:nvPicPr>
          <p:cNvPr id="5" name="Picture 4" descr="HIggsVs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-269479" y="1925655"/>
            <a:ext cx="4057526" cy="3132668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21765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Untitled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2444737" y="2017118"/>
            <a:ext cx="4489805" cy="37583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85725" dist="889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Untitled2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2444737" y="1989805"/>
            <a:ext cx="4489805" cy="378567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" name="Picture 13" descr="Untitled3.png"/>
          <p:cNvPicPr preferRelativeResize="0"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2444738" y="1989805"/>
            <a:ext cx="4489804" cy="379171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5" name="Picture 14" descr="Untitled4.png"/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2444737" y="1989805"/>
            <a:ext cx="4489805" cy="379171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 descr="Untitled5.png"/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mc="http://schemas.openxmlformats.org/markup-compatibility/2006" xmlns:mv="urn:schemas-microsoft-com:mac:vml" xmlns="" xmlns:a14="http://schemas.microsoft.com/office/drawing/2010/main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tretch>
            <a:fillRect/>
          </a:stretch>
        </p:blipFill>
        <p:spPr>
          <a:xfrm>
            <a:off x="2426022" y="1989805"/>
            <a:ext cx="4508519" cy="379171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84927"/>
          </a:xfrm>
        </p:spPr>
        <p:txBody>
          <a:bodyPr>
            <a:normAutofit fontScale="90000"/>
          </a:bodyPr>
          <a:lstStyle/>
          <a:p>
            <a:r>
              <a:rPr lang="en-US" sz="5333" dirty="0" smtClean="0"/>
              <a:t>La </a:t>
            </a:r>
            <a:r>
              <a:rPr lang="en-US" sz="5333" dirty="0" err="1" smtClean="0"/>
              <a:t>découverte</a:t>
            </a:r>
            <a:r>
              <a:rPr lang="en-US" sz="5333" dirty="0" smtClean="0"/>
              <a:t> de la nouvelle </a:t>
            </a:r>
            <a:r>
              <a:rPr lang="en-US" sz="5333" dirty="0" err="1" smtClean="0"/>
              <a:t>particule</a:t>
            </a:r>
            <a:r>
              <a:rPr lang="en-US" sz="5333" dirty="0" smtClean="0"/>
              <a:t> au CERN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77" y="1217143"/>
            <a:ext cx="8081557" cy="5044456"/>
          </a:xfrm>
          <a:prstGeom prst="rect">
            <a:avLst/>
          </a:prstGeom>
        </p:spPr>
      </p:pic>
      <p:sp useBgFill="1">
        <p:nvSpPr>
          <p:cNvPr id="9" name="Oval Callout 8"/>
          <p:cNvSpPr/>
          <p:nvPr/>
        </p:nvSpPr>
        <p:spPr>
          <a:xfrm>
            <a:off x="5031719" y="211677"/>
            <a:ext cx="3664215" cy="2593041"/>
          </a:xfrm>
          <a:prstGeom prst="wedgeEllipseCallout">
            <a:avLst>
              <a:gd name="adj1" fmla="val -52275"/>
              <a:gd name="adj2" fmla="val 55867"/>
            </a:avLst>
          </a:prstGeom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chemeClr val="tx1"/>
                </a:solidFill>
              </a:rPr>
              <a:t>Est’ce</a:t>
            </a:r>
            <a:r>
              <a:rPr lang="en-US" sz="4000" dirty="0" smtClean="0">
                <a:solidFill>
                  <a:schemeClr val="tx1"/>
                </a:solidFill>
              </a:rPr>
              <a:t> le </a:t>
            </a:r>
            <a:r>
              <a:rPr lang="en-US" sz="4000" dirty="0" err="1" smtClean="0">
                <a:solidFill>
                  <a:schemeClr val="tx1"/>
                </a:solidFill>
              </a:rPr>
              <a:t>vrai</a:t>
            </a:r>
            <a:r>
              <a:rPr lang="en-US" sz="4000" dirty="0" smtClean="0">
                <a:solidFill>
                  <a:schemeClr val="tx1"/>
                </a:solidFill>
              </a:rPr>
              <a:t> boson de Higgs??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29108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Juste</a:t>
            </a:r>
            <a:r>
              <a:rPr lang="en-US" dirty="0" smtClean="0">
                <a:solidFill>
                  <a:schemeClr val="bg1"/>
                </a:solidFill>
              </a:rPr>
              <a:t> le début!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249" y="3514014"/>
            <a:ext cx="3902704" cy="2957792"/>
          </a:xfrm>
          <a:prstGeom prst="rect">
            <a:avLst/>
          </a:prstGeom>
          <a:ln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249" y="1134004"/>
            <a:ext cx="3980752" cy="22567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34004"/>
            <a:ext cx="4965425" cy="28923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96" y="4312914"/>
            <a:ext cx="4722676" cy="23613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icture 8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618" y="317501"/>
            <a:ext cx="8506659" cy="5670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406200"/>
            <a:ext cx="8229600" cy="1143000"/>
          </a:xfrm>
        </p:spPr>
        <p:txBody>
          <a:bodyPr/>
          <a:lstStyle/>
          <a:p>
            <a:r>
              <a:rPr lang="en-US" dirty="0" smtClean="0"/>
              <a:t>Bonus slides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6916" y="1868488"/>
            <a:ext cx="3130168" cy="3121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715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39" y="4567976"/>
            <a:ext cx="1867460" cy="229002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897164" y="3783146"/>
            <a:ext cx="75513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9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638" y="3083607"/>
            <a:ext cx="6567004" cy="32835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0579" y="165581"/>
            <a:ext cx="3789952" cy="27103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LHCHiggs_XS_7TeV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980" y="1176302"/>
            <a:ext cx="6603859" cy="47454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80" y="942765"/>
            <a:ext cx="1785919" cy="12105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83" y="2153355"/>
            <a:ext cx="1785919" cy="12067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180" y="3360056"/>
            <a:ext cx="1794322" cy="131827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180" y="4693461"/>
            <a:ext cx="1794322" cy="1228328"/>
          </a:xfrm>
          <a:prstGeom prst="rect">
            <a:avLst/>
          </a:prstGeom>
        </p:spPr>
      </p:pic>
      <p:cxnSp>
        <p:nvCxnSpPr>
          <p:cNvPr id="26" name="Straight Arrow Connector 25"/>
          <p:cNvCxnSpPr>
            <a:stCxn id="17" idx="3"/>
          </p:cNvCxnSpPr>
          <p:nvPr/>
        </p:nvCxnSpPr>
        <p:spPr>
          <a:xfrm>
            <a:off x="1932099" y="1548060"/>
            <a:ext cx="1583892" cy="1292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2" idx="3"/>
          </p:cNvCxnSpPr>
          <p:nvPr/>
        </p:nvCxnSpPr>
        <p:spPr>
          <a:xfrm>
            <a:off x="1940502" y="2756706"/>
            <a:ext cx="1449623" cy="3"/>
          </a:xfrm>
          <a:prstGeom prst="straightConnector1">
            <a:avLst/>
          </a:prstGeom>
          <a:ln>
            <a:solidFill>
              <a:srgbClr val="3D8F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3" idx="3"/>
          </p:cNvCxnSpPr>
          <p:nvPr/>
        </p:nvCxnSpPr>
        <p:spPr>
          <a:xfrm flipV="1">
            <a:off x="1940502" y="3058691"/>
            <a:ext cx="1575489" cy="960504"/>
          </a:xfrm>
          <a:prstGeom prst="straightConnector1">
            <a:avLst/>
          </a:prstGeom>
          <a:ln>
            <a:solidFill>
              <a:srgbClr val="8A30C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4" idx="3"/>
          </p:cNvCxnSpPr>
          <p:nvPr/>
        </p:nvCxnSpPr>
        <p:spPr>
          <a:xfrm flipV="1">
            <a:off x="1940502" y="3964085"/>
            <a:ext cx="1449623" cy="134354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3" idx="3"/>
          </p:cNvCxnSpPr>
          <p:nvPr/>
        </p:nvCxnSpPr>
        <p:spPr>
          <a:xfrm flipV="1">
            <a:off x="1940502" y="3360055"/>
            <a:ext cx="1575489" cy="659140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400023" y="890380"/>
            <a:ext cx="3191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595959"/>
                </a:solidFill>
              </a:rPr>
              <a:t>CERN-2011-002; arXiv:1101.0593</a:t>
            </a:r>
            <a:endParaRPr lang="en-US" sz="1400" dirty="0">
              <a:solidFill>
                <a:srgbClr val="595959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782438" y="357989"/>
            <a:ext cx="5809401" cy="4988741"/>
            <a:chOff x="2782438" y="357989"/>
            <a:chExt cx="5809401" cy="4988741"/>
          </a:xfrm>
        </p:grpSpPr>
        <p:grpSp>
          <p:nvGrpSpPr>
            <p:cNvPr id="25" name="Group 24"/>
            <p:cNvGrpSpPr/>
            <p:nvPr/>
          </p:nvGrpSpPr>
          <p:grpSpPr>
            <a:xfrm>
              <a:off x="2782438" y="1315152"/>
              <a:ext cx="5500176" cy="4031578"/>
              <a:chOff x="2782438" y="1315152"/>
              <a:chExt cx="5500176" cy="4031578"/>
            </a:xfrm>
          </p:grpSpPr>
          <p:sp>
            <p:nvSpPr>
              <p:cNvPr id="12" name="Rectangle 11"/>
              <p:cNvSpPr/>
              <p:nvPr/>
            </p:nvSpPr>
            <p:spPr>
              <a:xfrm rot="16200000">
                <a:off x="1046755" y="3050837"/>
                <a:ext cx="4031576" cy="56020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Excluded by LEP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355501" y="1315153"/>
                <a:ext cx="3927113" cy="401904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3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err="1" smtClean="0">
                    <a:solidFill>
                      <a:srgbClr val="000000"/>
                    </a:solidFill>
                  </a:rPr>
                  <a:t>Disfavoured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by EW precision fits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 rot="16200000">
                <a:off x="2026227" y="3120064"/>
                <a:ext cx="4019046" cy="409221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6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Excluded by </a:t>
                </a:r>
                <a:r>
                  <a:rPr lang="en-US" dirty="0" err="1" smtClean="0">
                    <a:solidFill>
                      <a:srgbClr val="000000"/>
                    </a:solidFill>
                  </a:rPr>
                  <a:t>Tevatron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355501" y="357989"/>
              <a:ext cx="423633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1 ½ year ago: EPS 2011</a:t>
              </a:r>
              <a:endParaRPr lang="en-US" sz="32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782438" y="357989"/>
            <a:ext cx="5809401" cy="4988741"/>
            <a:chOff x="2782439" y="366364"/>
            <a:chExt cx="5809401" cy="4988741"/>
          </a:xfrm>
        </p:grpSpPr>
        <p:grpSp>
          <p:nvGrpSpPr>
            <p:cNvPr id="45" name="Group 24"/>
            <p:cNvGrpSpPr/>
            <p:nvPr/>
          </p:nvGrpSpPr>
          <p:grpSpPr>
            <a:xfrm>
              <a:off x="2782439" y="1323527"/>
              <a:ext cx="5500175" cy="4031578"/>
              <a:chOff x="2782439" y="1315152"/>
              <a:chExt cx="5500175" cy="4031578"/>
            </a:xfrm>
          </p:grpSpPr>
          <p:sp>
            <p:nvSpPr>
              <p:cNvPr id="47" name="Rectangle 46"/>
              <p:cNvSpPr/>
              <p:nvPr/>
            </p:nvSpPr>
            <p:spPr>
              <a:xfrm rot="16200000">
                <a:off x="1070495" y="3027098"/>
                <a:ext cx="4031576" cy="607688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82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Excluded by LHC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6957461" y="1315153"/>
                <a:ext cx="1325153" cy="4019047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8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dirty="0" err="1" smtClean="0">
                    <a:solidFill>
                      <a:srgbClr val="000000"/>
                    </a:solidFill>
                  </a:rPr>
                  <a:t>Disfavoured</a:t>
                </a:r>
                <a:r>
                  <a:rPr lang="en-US" dirty="0" smtClean="0">
                    <a:solidFill>
                      <a:srgbClr val="000000"/>
                    </a:solidFill>
                  </a:rPr>
                  <a:t> by EW precision fits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>
              <a:xfrm rot="16200000">
                <a:off x="3227203" y="1603940"/>
                <a:ext cx="4019046" cy="3441469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83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rgbClr val="000000"/>
                    </a:solidFill>
                  </a:rPr>
                  <a:t>Excluded by LHC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 useBgFill="1">
          <p:nvSpPr>
            <p:cNvPr id="46" name="TextBox 45"/>
            <p:cNvSpPr txBox="1"/>
            <p:nvPr/>
          </p:nvSpPr>
          <p:spPr>
            <a:xfrm>
              <a:off x="4035646" y="366364"/>
              <a:ext cx="4556194" cy="584776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6 months ago: ICHEP 2012</a:t>
              </a:r>
              <a:endParaRPr lang="en-US" sz="3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177" y="213669"/>
            <a:ext cx="5059038" cy="4610841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What do we know about the new particle?</a:t>
            </a:r>
          </a:p>
          <a:p>
            <a:pPr lvl="1"/>
            <a:r>
              <a:rPr lang="en-US" dirty="0" smtClean="0"/>
              <a:t>Mass ≈ 126 </a:t>
            </a:r>
            <a:r>
              <a:rPr lang="en-US" dirty="0" err="1" smtClean="0"/>
              <a:t>GeV</a:t>
            </a:r>
            <a:endParaRPr lang="en-US" dirty="0" smtClean="0"/>
          </a:p>
          <a:p>
            <a:pPr lvl="1"/>
            <a:r>
              <a:rPr lang="en-US" dirty="0" smtClean="0"/>
              <a:t>Electric charge = 0 (neutral final state)</a:t>
            </a:r>
          </a:p>
          <a:p>
            <a:r>
              <a:rPr lang="en-US" dirty="0" smtClean="0">
                <a:solidFill>
                  <a:srgbClr val="3366FF"/>
                </a:solidFill>
              </a:rPr>
              <a:t>Unknown/incomplete knowledge:</a:t>
            </a:r>
          </a:p>
          <a:p>
            <a:pPr lvl="1"/>
            <a:r>
              <a:rPr lang="en-US" dirty="0" smtClean="0"/>
              <a:t>Spin (</a:t>
            </a:r>
            <a:r>
              <a:rPr lang="en-US" i="1" dirty="0" smtClean="0"/>
              <a:t>J</a:t>
            </a:r>
            <a:r>
              <a:rPr lang="en-US" dirty="0" smtClean="0"/>
              <a:t>) = 0, 1, 2, ... ? </a:t>
            </a:r>
            <a:r>
              <a:rPr lang="en-US" i="1" dirty="0" smtClean="0"/>
              <a:t>J</a:t>
            </a:r>
            <a:r>
              <a:rPr lang="en-US" dirty="0" smtClean="0"/>
              <a:t>=1 disfavored (</a:t>
            </a:r>
            <a:r>
              <a:rPr lang="en-GB" dirty="0" smtClean="0"/>
              <a:t>Landau-Yang theorem and</a:t>
            </a:r>
            <a:r>
              <a:rPr lang="en-US" dirty="0" smtClean="0"/>
              <a:t> observation in H</a:t>
            </a:r>
            <a:r>
              <a:rPr lang="en-GB" dirty="0" smtClean="0"/>
              <a:t>➞</a:t>
            </a:r>
            <a:r>
              <a:rPr lang="en-GB" dirty="0" err="1" smtClean="0"/>
              <a:t>γγ</a:t>
            </a:r>
            <a:r>
              <a:rPr lang="en-GB" dirty="0" smtClean="0"/>
              <a:t>)</a:t>
            </a:r>
          </a:p>
          <a:p>
            <a:pPr lvl="1"/>
            <a:r>
              <a:rPr lang="en-US" dirty="0" smtClean="0"/>
              <a:t>Charge-conjugation, parity (CP)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Couplings?</a:t>
            </a:r>
          </a:p>
          <a:p>
            <a:endParaRPr lang="en-US" dirty="0" smtClean="0"/>
          </a:p>
          <a:p>
            <a:r>
              <a:rPr lang="en-US" dirty="0" smtClean="0"/>
              <a:t>September analysis used same data as July 2012 observation paper</a:t>
            </a:r>
          </a:p>
          <a:p>
            <a:pPr lvl="1"/>
            <a:r>
              <a:rPr lang="en-US" dirty="0" smtClean="0"/>
              <a:t>ATLAS-CONF-2012-127: </a:t>
            </a:r>
            <a:r>
              <a:rPr lang="en-US" sz="2509" dirty="0" smtClean="0">
                <a:hlinkClick r:id="rId2"/>
              </a:rPr>
              <a:t>https://cdsweb.cern.ch/record/1476765?ln=en</a:t>
            </a:r>
            <a:r>
              <a:rPr lang="en-US" sz="2509" dirty="0" smtClean="0"/>
              <a:t> </a:t>
            </a:r>
            <a:endParaRPr lang="en-US" dirty="0" smtClean="0"/>
          </a:p>
          <a:p>
            <a:r>
              <a:rPr lang="en-US" dirty="0" smtClean="0"/>
              <a:t>Fit data to estimate factors </a:t>
            </a:r>
            <a:r>
              <a:rPr lang="en-US" i="1" dirty="0" err="1" smtClean="0"/>
              <a:t>κ</a:t>
            </a:r>
            <a:r>
              <a:rPr lang="en-US" dirty="0" smtClean="0"/>
              <a:t> multiplying coupling in each SM production and decay mode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8305" y="3797749"/>
            <a:ext cx="3728865" cy="25262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8537" y="5121260"/>
            <a:ext cx="4569768" cy="1200329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en-US" dirty="0" smtClean="0"/>
              <a:t>κ</a:t>
            </a:r>
            <a:r>
              <a:rPr lang="en-US" baseline="-25000" dirty="0" smtClean="0"/>
              <a:t>V</a:t>
            </a:r>
            <a:r>
              <a:rPr lang="en-US" dirty="0" smtClean="0"/>
              <a:t> versus κ</a:t>
            </a:r>
            <a:r>
              <a:rPr lang="en-US" baseline="-25000" dirty="0" smtClean="0"/>
              <a:t>F</a:t>
            </a:r>
            <a:r>
              <a:rPr lang="en-US" dirty="0" smtClean="0"/>
              <a:t> – assume a single κ</a:t>
            </a:r>
            <a:r>
              <a:rPr lang="en-US" baseline="-25000" dirty="0" smtClean="0"/>
              <a:t>F</a:t>
            </a:r>
            <a:r>
              <a:rPr lang="en-US" dirty="0" smtClean="0"/>
              <a:t> factor for all fermions </a:t>
            </a:r>
            <a:r>
              <a:rPr lang="en-US" dirty="0" err="1" smtClean="0"/>
              <a:t>t</a:t>
            </a:r>
            <a:r>
              <a:rPr lang="en-US" dirty="0" smtClean="0"/>
              <a:t>, </a:t>
            </a:r>
            <a:r>
              <a:rPr lang="en-US" dirty="0" err="1" smtClean="0"/>
              <a:t>b</a:t>
            </a:r>
            <a:r>
              <a:rPr lang="en-US" dirty="0" smtClean="0"/>
              <a:t>, </a:t>
            </a:r>
            <a:r>
              <a:rPr lang="en-US" dirty="0" err="1" smtClean="0"/>
              <a:t>τ</a:t>
            </a:r>
            <a:r>
              <a:rPr lang="en-US" dirty="0" smtClean="0"/>
              <a:t> and a single factor κ</a:t>
            </a:r>
            <a:r>
              <a:rPr lang="en-US" baseline="-25000" dirty="0" smtClean="0"/>
              <a:t>V</a:t>
            </a:r>
            <a:r>
              <a:rPr lang="en-US" dirty="0" smtClean="0"/>
              <a:t> for vector </a:t>
            </a:r>
          </a:p>
          <a:p>
            <a:pPr marL="0" lvl="1"/>
            <a:r>
              <a:rPr lang="en-US" dirty="0" smtClean="0"/>
              <a:t>Sign comes from interference between </a:t>
            </a:r>
            <a:r>
              <a:rPr lang="en-US" dirty="0" err="1" smtClean="0"/>
              <a:t>t</a:t>
            </a:r>
            <a:r>
              <a:rPr lang="en-US" dirty="0" smtClean="0"/>
              <a:t> and W loops in H</a:t>
            </a:r>
            <a:r>
              <a:rPr lang="en-GB" dirty="0" smtClean="0"/>
              <a:t>➞</a:t>
            </a:r>
            <a:r>
              <a:rPr lang="en-US" dirty="0" err="1" smtClean="0"/>
              <a:t>γγ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87067" y="187253"/>
            <a:ext cx="3299733" cy="646331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Signal strength for the </a:t>
            </a:r>
            <a:r>
              <a:rPr lang="en-US" dirty="0" err="1" smtClean="0"/>
              <a:t>γγ</a:t>
            </a:r>
            <a:r>
              <a:rPr lang="en-US" dirty="0" smtClean="0"/>
              <a:t> final state (gluon fusion </a:t>
            </a:r>
            <a:r>
              <a:rPr lang="en-US" dirty="0" err="1" smtClean="0"/>
              <a:t>vs</a:t>
            </a:r>
            <a:r>
              <a:rPr lang="en-US" dirty="0" smtClean="0"/>
              <a:t> VBF+VH)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8305" y="1106815"/>
            <a:ext cx="3728865" cy="26796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3" name="Down Arrow 12"/>
          <p:cNvSpPr/>
          <p:nvPr/>
        </p:nvSpPr>
        <p:spPr>
          <a:xfrm>
            <a:off x="6919944" y="821714"/>
            <a:ext cx="427304" cy="44839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308305" y="5163531"/>
            <a:ext cx="472163" cy="37984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871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Updated signal strength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457200" y="1184689"/>
            <a:ext cx="8229600" cy="140121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Previous combined signal strength result: </a:t>
            </a:r>
            <a:r>
              <a:rPr lang="en-US" dirty="0" err="1" smtClean="0">
                <a:solidFill>
                  <a:srgbClr val="008000"/>
                </a:solidFill>
              </a:rPr>
              <a:t>μ</a:t>
            </a:r>
            <a:r>
              <a:rPr lang="en-US" dirty="0" smtClean="0">
                <a:solidFill>
                  <a:srgbClr val="008000"/>
                </a:solidFill>
              </a:rPr>
              <a:t> = 1.4 ± 0.3</a:t>
            </a:r>
          </a:p>
          <a:p>
            <a:pPr lvl="1"/>
            <a:r>
              <a:rPr lang="en-US" dirty="0" smtClean="0"/>
              <a:t>2011 analyses of </a:t>
            </a:r>
            <a:r>
              <a:rPr lang="en-US" dirty="0" err="1" smtClean="0"/>
              <a:t>ττ</a:t>
            </a:r>
            <a:r>
              <a:rPr lang="en-US" dirty="0" smtClean="0"/>
              <a:t> and bb, July analyses for </a:t>
            </a:r>
            <a:r>
              <a:rPr lang="en-US" dirty="0" err="1" smtClean="0"/>
              <a:t>γγ</a:t>
            </a:r>
            <a:r>
              <a:rPr lang="en-US" dirty="0" smtClean="0"/>
              <a:t>, 4-lepton, and WW</a:t>
            </a:r>
          </a:p>
          <a:p>
            <a:r>
              <a:rPr lang="en-US" dirty="0" smtClean="0"/>
              <a:t>New result using analysis shown today: </a:t>
            </a:r>
            <a:r>
              <a:rPr lang="en-US" dirty="0" err="1" smtClean="0">
                <a:solidFill>
                  <a:srgbClr val="008000"/>
                </a:solidFill>
              </a:rPr>
              <a:t>μ</a:t>
            </a:r>
            <a:r>
              <a:rPr lang="en-US" dirty="0" smtClean="0">
                <a:solidFill>
                  <a:srgbClr val="008000"/>
                </a:solidFill>
              </a:rPr>
              <a:t> = 1.3 ± 0.3 </a:t>
            </a:r>
          </a:p>
          <a:p>
            <a:pPr lvl="1"/>
            <a:r>
              <a:rPr lang="en-US" dirty="0" smtClean="0"/>
              <a:t>Compatibility with SM </a:t>
            </a:r>
            <a:r>
              <a:rPr lang="en-US" dirty="0" err="1" smtClean="0"/>
              <a:t>μ</a:t>
            </a:r>
            <a:r>
              <a:rPr lang="en-US" dirty="0" smtClean="0"/>
              <a:t>=1 with observed measurement is 23%. </a:t>
            </a:r>
          </a:p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2451" y="2801364"/>
            <a:ext cx="3609866" cy="35549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54" y="2585904"/>
            <a:ext cx="4101063" cy="389854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97042" y="2585904"/>
            <a:ext cx="212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July 2012 results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47817" y="2553639"/>
            <a:ext cx="360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result including updates shown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025"/>
          </a:xfrm>
        </p:spPr>
        <p:txBody>
          <a:bodyPr/>
          <a:lstStyle/>
          <a:p>
            <a:r>
              <a:rPr lang="en-US" dirty="0" smtClean="0"/>
              <a:t>But there is more…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97556" y="1417638"/>
            <a:ext cx="4657089" cy="4708525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We know the SM is incomplete</a:t>
            </a:r>
          </a:p>
          <a:p>
            <a:r>
              <a:rPr lang="en-US" dirty="0" smtClean="0"/>
              <a:t>For a low Higgs mass relative to the top quark mass, the </a:t>
            </a:r>
            <a:r>
              <a:rPr lang="en-US" dirty="0" err="1" smtClean="0"/>
              <a:t>quartic</a:t>
            </a:r>
            <a:r>
              <a:rPr lang="en-US" dirty="0" smtClean="0"/>
              <a:t> Higgs self-coupling runs at high energy towards lower values. </a:t>
            </a:r>
          </a:p>
          <a:p>
            <a:r>
              <a:rPr lang="en-US" dirty="0" smtClean="0"/>
              <a:t>At some point it would turn negative indicating that the vacuum is unstable. </a:t>
            </a:r>
          </a:p>
          <a:p>
            <a:r>
              <a:rPr lang="en-US" dirty="0" smtClean="0"/>
              <a:t>The universe could decay into a more stable lower energy vacuum state. </a:t>
            </a:r>
          </a:p>
          <a:p>
            <a:r>
              <a:rPr lang="en-US" dirty="0" smtClean="0"/>
              <a:t>Unless new physics appears at some energy scale</a:t>
            </a:r>
          </a:p>
          <a:p>
            <a:r>
              <a:rPr lang="en-US" dirty="0" smtClean="0"/>
              <a:t>The Higgs sector can give  important clues to constrain new physics beyond the SM </a:t>
            </a:r>
          </a:p>
          <a:p>
            <a:r>
              <a:rPr lang="en-US" dirty="0" smtClean="0"/>
              <a:t>It is a great way to search for new physics!</a:t>
            </a:r>
            <a:endParaRPr lang="en-US" dirty="0"/>
          </a:p>
        </p:txBody>
      </p:sp>
      <p:grpSp>
        <p:nvGrpSpPr>
          <p:cNvPr id="9" name="Group 19"/>
          <p:cNvGrpSpPr/>
          <p:nvPr/>
        </p:nvGrpSpPr>
        <p:grpSpPr>
          <a:xfrm>
            <a:off x="4854645" y="1102663"/>
            <a:ext cx="3644287" cy="5286314"/>
            <a:chOff x="4854645" y="1102663"/>
            <a:chExt cx="3644287" cy="5286314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54645" y="3853570"/>
              <a:ext cx="3644287" cy="2535407"/>
            </a:xfrm>
            <a:prstGeom prst="rect">
              <a:avLst/>
            </a:prstGeom>
          </p:spPr>
        </p:pic>
        <p:grpSp>
          <p:nvGrpSpPr>
            <p:cNvPr id="10" name="Group 17"/>
            <p:cNvGrpSpPr/>
            <p:nvPr/>
          </p:nvGrpSpPr>
          <p:grpSpPr>
            <a:xfrm>
              <a:off x="4854645" y="1102663"/>
              <a:ext cx="3644287" cy="3872535"/>
              <a:chOff x="4854645" y="1102663"/>
              <a:chExt cx="3644287" cy="3872535"/>
            </a:xfrm>
          </p:grpSpPr>
          <p:grpSp>
            <p:nvGrpSpPr>
              <p:cNvPr id="12" name="Group 16"/>
              <p:cNvGrpSpPr/>
              <p:nvPr/>
            </p:nvGrpSpPr>
            <p:grpSpPr>
              <a:xfrm>
                <a:off x="4854645" y="1102663"/>
                <a:ext cx="3644287" cy="2762777"/>
                <a:chOff x="4854645" y="1102663"/>
                <a:chExt cx="3644287" cy="2762777"/>
              </a:xfrm>
            </p:grpSpPr>
            <p:grpSp>
              <p:nvGrpSpPr>
                <p:cNvPr id="13" name="Group 8"/>
                <p:cNvGrpSpPr/>
                <p:nvPr/>
              </p:nvGrpSpPr>
              <p:grpSpPr>
                <a:xfrm>
                  <a:off x="4854645" y="1102663"/>
                  <a:ext cx="3644287" cy="2762777"/>
                  <a:chOff x="5029812" y="2722222"/>
                  <a:chExt cx="3644287" cy="2762777"/>
                </a:xfrm>
              </p:grpSpPr>
              <p:pic>
                <p:nvPicPr>
                  <p:cNvPr id="7" name="Picture 6"/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5029812" y="2963333"/>
                    <a:ext cx="3644287" cy="2521666"/>
                  </a:xfrm>
                  <a:prstGeom prst="rect">
                    <a:avLst/>
                  </a:prstGeom>
                </p:spPr>
              </p:pic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6227043" y="2722222"/>
                    <a:ext cx="227188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 smtClean="0"/>
                      <a:t>0906.0954v2 [</a:t>
                    </a:r>
                    <a:r>
                      <a:rPr lang="en-US" dirty="0" err="1" smtClean="0"/>
                      <a:t>hep</a:t>
                    </a:r>
                    <a:r>
                      <a:rPr lang="en-US" dirty="0" smtClean="0"/>
                      <a:t>-ph]</a:t>
                    </a:r>
                    <a:endParaRPr lang="en-US" dirty="0"/>
                  </a:p>
                </p:txBody>
              </p:sp>
            </p:grpSp>
            <p:cxnSp>
              <p:nvCxnSpPr>
                <p:cNvPr id="11" name="Straight Connector 10"/>
                <p:cNvCxnSpPr/>
                <p:nvPr/>
              </p:nvCxnSpPr>
              <p:spPr>
                <a:xfrm>
                  <a:off x="5293817" y="3324244"/>
                  <a:ext cx="3205115" cy="1588"/>
                </a:xfrm>
                <a:prstGeom prst="line">
                  <a:avLst/>
                </a:prstGeom>
                <a:ln w="28575" cmpd="sng"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Straight Connector 14"/>
              <p:cNvCxnSpPr/>
              <p:nvPr/>
            </p:nvCxnSpPr>
            <p:spPr>
              <a:xfrm>
                <a:off x="5293817" y="4973610"/>
                <a:ext cx="3205115" cy="1588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423" y="4731658"/>
            <a:ext cx="3307809" cy="21122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596" y="-60505"/>
            <a:ext cx="3193029" cy="21393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181" y="2607546"/>
            <a:ext cx="3181095" cy="21207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495" y="-13967"/>
            <a:ext cx="2898458" cy="180125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8881" y="0"/>
            <a:ext cx="3186072" cy="21207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36820"/>
            <a:ext cx="3157678" cy="211564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45143" y="2134133"/>
            <a:ext cx="6161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The story so far… we found a Higgs-like boson! </a:t>
            </a:r>
            <a:r>
              <a:rPr lang="en-US" sz="2000" dirty="0" err="1" smtClean="0">
                <a:solidFill>
                  <a:schemeClr val="bg1"/>
                </a:solidFill>
                <a:sym typeface="Wingdings"/>
              </a:rPr>
              <a:t>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84" y="2607546"/>
            <a:ext cx="3252735" cy="22789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88829" y="4731658"/>
            <a:ext cx="3462067" cy="21575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06496" y="5207695"/>
            <a:ext cx="2898457" cy="16362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06496" y="1756469"/>
            <a:ext cx="2898457" cy="34765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86346" y="4799698"/>
            <a:ext cx="447467" cy="4474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809750"/>
            <a:ext cx="6604000" cy="3238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415" y="1258878"/>
            <a:ext cx="8337385" cy="542446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4240"/>
          </a:xfrm>
        </p:spPr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Modèle</a:t>
            </a:r>
            <a:r>
              <a:rPr lang="en-US" dirty="0" smtClean="0"/>
              <a:t> Standard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imuon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6247" y="595886"/>
            <a:ext cx="8485108" cy="611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072" y="1839963"/>
            <a:ext cx="2619993" cy="282085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5869" y="1641513"/>
            <a:ext cx="628211" cy="6282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691" y="821265"/>
            <a:ext cx="714462" cy="714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6"/>
            <a:ext cx="8229600" cy="753457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Pourquoi</a:t>
            </a:r>
            <a:r>
              <a:rPr lang="en-US" dirty="0" smtClean="0"/>
              <a:t> </a:t>
            </a:r>
            <a:r>
              <a:rPr lang="en-US" dirty="0" err="1" smtClean="0"/>
              <a:t>chercher</a:t>
            </a:r>
            <a:r>
              <a:rPr lang="en-US" dirty="0" smtClean="0"/>
              <a:t> le boson de Higgs?</a:t>
            </a:r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idx="1"/>
          </p:nvPr>
        </p:nvSpPr>
        <p:spPr>
          <a:xfrm>
            <a:off x="217715" y="1227634"/>
            <a:ext cx="8469085" cy="2297865"/>
          </a:xfrm>
          <a:solidFill>
            <a:schemeClr val="bg1">
              <a:alpha val="39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Le </a:t>
            </a:r>
            <a:r>
              <a:rPr lang="en-US" dirty="0" err="1" smtClean="0"/>
              <a:t>Modèle</a:t>
            </a:r>
            <a:r>
              <a:rPr lang="en-US" dirty="0" smtClean="0"/>
              <a:t> Standard arrive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décrire</a:t>
            </a:r>
            <a:r>
              <a:rPr lang="en-US" dirty="0" smtClean="0"/>
              <a:t> </a:t>
            </a:r>
            <a:r>
              <a:rPr lang="en-US" dirty="0" err="1" smtClean="0"/>
              <a:t>l’Univers</a:t>
            </a:r>
            <a:r>
              <a:rPr lang="en-US" dirty="0" smtClean="0"/>
              <a:t> </a:t>
            </a:r>
            <a:r>
              <a:rPr lang="en-US" dirty="0" err="1" smtClean="0"/>
              <a:t>qu’on</a:t>
            </a:r>
            <a:r>
              <a:rPr lang="en-US" dirty="0" smtClean="0"/>
              <a:t> </a:t>
            </a:r>
            <a:r>
              <a:rPr lang="en-US" dirty="0" err="1" smtClean="0"/>
              <a:t>connaît</a:t>
            </a:r>
            <a:r>
              <a:rPr lang="en-US" dirty="0" smtClean="0"/>
              <a:t> (bon, la </a:t>
            </a:r>
            <a:r>
              <a:rPr lang="en-US" dirty="0" err="1" smtClean="0"/>
              <a:t>plupart</a:t>
            </a:r>
            <a:r>
              <a:rPr lang="en-US" dirty="0" smtClean="0"/>
              <a:t>… on </a:t>
            </a:r>
            <a:r>
              <a:rPr lang="en-US" dirty="0" err="1" smtClean="0"/>
              <a:t>y</a:t>
            </a:r>
            <a:r>
              <a:rPr lang="en-US" dirty="0" smtClean="0"/>
              <a:t> </a:t>
            </a:r>
            <a:r>
              <a:rPr lang="en-US" dirty="0" err="1" smtClean="0"/>
              <a:t>reviendra</a:t>
            </a:r>
            <a:r>
              <a:rPr lang="en-US" dirty="0" smtClean="0"/>
              <a:t>) </a:t>
            </a:r>
          </a:p>
          <a:p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il</a:t>
            </a:r>
            <a:r>
              <a:rPr lang="en-US" dirty="0" smtClean="0"/>
              <a:t> ne </a:t>
            </a:r>
            <a:r>
              <a:rPr lang="en-US" dirty="0" err="1" smtClean="0"/>
              <a:t>fonctionne</a:t>
            </a:r>
            <a:r>
              <a:rPr lang="en-US" dirty="0" smtClean="0"/>
              <a:t> pas avec des </a:t>
            </a:r>
            <a:r>
              <a:rPr lang="en-US" dirty="0" err="1" smtClean="0"/>
              <a:t>particules</a:t>
            </a:r>
            <a:r>
              <a:rPr lang="en-US" dirty="0" smtClean="0"/>
              <a:t> </a:t>
            </a:r>
            <a:r>
              <a:rPr lang="en-US" dirty="0" err="1" smtClean="0"/>
              <a:t>fondamentales</a:t>
            </a:r>
            <a:r>
              <a:rPr lang="en-US" dirty="0" smtClean="0"/>
              <a:t> qui </a:t>
            </a:r>
            <a:r>
              <a:rPr lang="en-US" dirty="0" err="1" smtClean="0"/>
              <a:t>ont</a:t>
            </a:r>
            <a:r>
              <a:rPr lang="en-US" dirty="0" smtClean="0"/>
              <a:t> de la masse</a:t>
            </a:r>
          </a:p>
          <a:p>
            <a:r>
              <a:rPr lang="en-US" dirty="0" smtClean="0"/>
              <a:t>Entre le boson de Higgs!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025" y="3485809"/>
            <a:ext cx="4737950" cy="31642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876" y="2691995"/>
            <a:ext cx="2644548" cy="17145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 masse des </a:t>
            </a:r>
            <a:r>
              <a:rPr lang="en-US" dirty="0" err="1" smtClean="0"/>
              <a:t>particules</a:t>
            </a:r>
            <a:r>
              <a:rPr lang="en-US" dirty="0" smtClean="0"/>
              <a:t> </a:t>
            </a:r>
            <a:r>
              <a:rPr lang="en-US" dirty="0" err="1" smtClean="0"/>
              <a:t>fondamentales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0307" r="-10307"/>
          <a:stretch>
            <a:fillRect/>
          </a:stretch>
        </p:blipFill>
        <p:spPr>
          <a:xfrm>
            <a:off x="608476" y="1832701"/>
            <a:ext cx="7919564" cy="435545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3212"/>
            <a:ext cx="4854753" cy="3268310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Unification des interactions 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918342" y="2383669"/>
            <a:ext cx="2494401" cy="27556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832654" y="2492080"/>
            <a:ext cx="703901" cy="8329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480" y="3301289"/>
            <a:ext cx="2143613" cy="1714891"/>
          </a:xfrm>
          <a:prstGeom prst="rect">
            <a:avLst/>
          </a:prstGeom>
        </p:spPr>
      </p:pic>
      <p:grpSp>
        <p:nvGrpSpPr>
          <p:cNvPr id="18" name="Group 21"/>
          <p:cNvGrpSpPr/>
          <p:nvPr/>
        </p:nvGrpSpPr>
        <p:grpSpPr>
          <a:xfrm>
            <a:off x="6118480" y="3079783"/>
            <a:ext cx="2185408" cy="221506"/>
            <a:chOff x="5755317" y="1689842"/>
            <a:chExt cx="2494470" cy="221508"/>
          </a:xfrm>
        </p:grpSpPr>
        <p:sp>
          <p:nvSpPr>
            <p:cNvPr id="19" name="Arc 18"/>
            <p:cNvSpPr/>
            <p:nvPr/>
          </p:nvSpPr>
          <p:spPr>
            <a:xfrm rot="10800000">
              <a:off x="5755317" y="1689843"/>
              <a:ext cx="498894" cy="221507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10800000">
              <a:off x="6254211" y="1689843"/>
              <a:ext cx="498894" cy="221507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10800000">
              <a:off x="6753105" y="1689843"/>
              <a:ext cx="498894" cy="221507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10800000">
              <a:off x="7251999" y="1689842"/>
              <a:ext cx="498894" cy="221507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10800000">
              <a:off x="7750893" y="1689843"/>
              <a:ext cx="498894" cy="221507"/>
            </a:xfrm>
            <a:prstGeom prst="arc">
              <a:avLst>
                <a:gd name="adj1" fmla="val 10953096"/>
                <a:gd name="adj2" fmla="val 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 rot="1081139">
            <a:off x="7337004" y="3865700"/>
            <a:ext cx="703901" cy="832949"/>
          </a:xfrm>
          <a:prstGeom prst="rect">
            <a:avLst/>
          </a:prstGeom>
        </p:spPr>
      </p:pic>
      <p:cxnSp>
        <p:nvCxnSpPr>
          <p:cNvPr id="26" name="Shape 25"/>
          <p:cNvCxnSpPr>
            <a:stCxn id="16" idx="3"/>
            <a:endCxn id="25" idx="0"/>
          </p:cNvCxnSpPr>
          <p:nvPr/>
        </p:nvCxnSpPr>
        <p:spPr>
          <a:xfrm>
            <a:off x="7536555" y="2908555"/>
            <a:ext cx="281229" cy="977572"/>
          </a:xfrm>
          <a:prstGeom prst="curvedConnector2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8"/>
          <p:cNvGrpSpPr/>
          <p:nvPr/>
        </p:nvGrpSpPr>
        <p:grpSpPr>
          <a:xfrm>
            <a:off x="5038329" y="1595885"/>
            <a:ext cx="4014143" cy="3962210"/>
            <a:chOff x="5062677" y="3049421"/>
            <a:chExt cx="3637300" cy="3615427"/>
          </a:xfrm>
        </p:grpSpPr>
        <p:pic>
          <p:nvPicPr>
            <p:cNvPr id="7" name="Picture 6" descr="nc_cc_dsdq2_cteq6d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2677" y="3049421"/>
              <a:ext cx="3637300" cy="361542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6042392" y="4570786"/>
              <a:ext cx="771059" cy="33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W</a:t>
              </a:r>
              <a:r>
                <a:rPr lang="en-US" baseline="30000" dirty="0" smtClean="0">
                  <a:solidFill>
                    <a:srgbClr val="FF0000"/>
                  </a:solidFill>
                </a:rPr>
                <a:t>±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95009" y="3663899"/>
              <a:ext cx="749849" cy="3370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90"/>
                  </a:solidFill>
                </a:rPr>
                <a:t>Z/γ</a:t>
              </a:r>
              <a:endParaRPr lang="en-US" dirty="0">
                <a:solidFill>
                  <a:srgbClr val="00009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03035 L -0.00278 0.25573 " pathEditMode="relative" ptsTypes="AA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07578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6"/>
          <p:cNvGrpSpPr/>
          <p:nvPr/>
        </p:nvGrpSpPr>
        <p:grpSpPr>
          <a:xfrm>
            <a:off x="4784351" y="1900687"/>
            <a:ext cx="4197037" cy="3200201"/>
            <a:chOff x="4629131" y="2173209"/>
            <a:chExt cx="3788523" cy="2927679"/>
          </a:xfrm>
        </p:grpSpPr>
        <p:pic>
          <p:nvPicPr>
            <p:cNvPr id="18" name="Picture 17" descr="aircraft-carrier-0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29131" y="2357688"/>
              <a:ext cx="3526536" cy="27432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163757" y="2173209"/>
              <a:ext cx="2253897" cy="914402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Light aircraft carrier (10,000 </a:t>
              </a:r>
              <a:r>
                <a:rPr lang="en-US" dirty="0" err="1" smtClean="0"/>
                <a:t>tonne</a:t>
              </a:r>
              <a:r>
                <a:rPr lang="en-US" dirty="0" smtClean="0"/>
                <a:t>) traveling at 30km/h</a:t>
              </a:r>
              <a:endParaRPr lang="en-US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642" y="1875489"/>
            <a:ext cx="4306746" cy="32253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1143"/>
          </a:xfrm>
        </p:spPr>
        <p:txBody>
          <a:bodyPr/>
          <a:lstStyle/>
          <a:p>
            <a:r>
              <a:rPr lang="en-US" dirty="0" smtClean="0"/>
              <a:t>The Large </a:t>
            </a:r>
            <a:r>
              <a:rPr lang="en-US" dirty="0" err="1" smtClean="0"/>
              <a:t>Hadron</a:t>
            </a:r>
            <a:r>
              <a:rPr lang="en-US" dirty="0" smtClean="0"/>
              <a:t> Collider</a:t>
            </a:r>
            <a:endParaRPr lang="en-US" dirty="0"/>
          </a:p>
        </p:txBody>
      </p:sp>
      <p:sp>
        <p:nvSpPr>
          <p:cNvPr id="11" name="Content Placeholder 9"/>
          <p:cNvSpPr txBox="1">
            <a:spLocks/>
          </p:cNvSpPr>
          <p:nvPr/>
        </p:nvSpPr>
        <p:spPr>
          <a:xfrm>
            <a:off x="457200" y="1164559"/>
            <a:ext cx="4065095" cy="5060382"/>
          </a:xfrm>
          <a:prstGeom prst="rect">
            <a:avLst/>
          </a:prstGeom>
          <a:solidFill>
            <a:schemeClr val="tx1">
              <a:lumMod val="65000"/>
              <a:lumOff val="3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26 659m circumference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2400" dirty="0" smtClean="0">
                <a:solidFill>
                  <a:srgbClr val="FFFFFF"/>
                </a:solidFill>
              </a:rPr>
              <a:t>9593 </a:t>
            </a:r>
            <a:r>
              <a:rPr lang="en-US" sz="2400" dirty="0" err="1" smtClean="0">
                <a:solidFill>
                  <a:srgbClr val="FFFFFF"/>
                </a:solidFill>
              </a:rPr>
              <a:t>aimants</a:t>
            </a:r>
            <a:r>
              <a:rPr lang="en-US" sz="2400" dirty="0" smtClean="0">
                <a:solidFill>
                  <a:srgbClr val="FFFFFF"/>
                </a:solidFill>
              </a:rPr>
              <a:t>: 1232 </a:t>
            </a:r>
            <a:r>
              <a:rPr lang="en-US" sz="2400" dirty="0" err="1" smtClean="0">
                <a:solidFill>
                  <a:srgbClr val="FFFFFF"/>
                </a:solidFill>
              </a:rPr>
              <a:t>dipôles</a:t>
            </a:r>
            <a:r>
              <a:rPr lang="en-US" sz="2400" dirty="0" smtClean="0">
                <a:solidFill>
                  <a:srgbClr val="FFFFFF"/>
                </a:solidFill>
              </a:rPr>
              <a:t> (champ maximum 8T)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Refroidit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à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1.9K (plus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froi</a:t>
            </a:r>
            <a:r>
              <a:rPr lang="en-US" sz="2400" dirty="0" err="1" smtClean="0">
                <a:solidFill>
                  <a:srgbClr val="FFFFFF"/>
                </a:solidFill>
              </a:rPr>
              <a:t>d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que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l’espace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extérieur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 avec 120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tonnes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d’Helium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liquide</a:t>
            </a:r>
            <a:endParaRPr kumimoji="0" lang="en-US" sz="2400" b="0" i="0" u="none" strike="noStrike" kern="120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Pression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intérieure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10</a:t>
            </a:r>
            <a:r>
              <a:rPr kumimoji="0" lang="en-US" sz="2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-13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(10x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moins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lune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smtClean="0">
                <a:solidFill>
                  <a:srgbClr val="FFFFFF"/>
                </a:solidFill>
              </a:rPr>
              <a:t>50ns entre collisions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</a:rPr>
              <a:t>à</a:t>
            </a:r>
            <a:r>
              <a:rPr lang="en-US" sz="2400" dirty="0" smtClean="0">
                <a:solidFill>
                  <a:srgbClr val="FFFFFF"/>
                </a:solidFill>
              </a:rPr>
              <a:t> 8TeV</a:t>
            </a:r>
            <a:endParaRPr lang="en-US" sz="2400" dirty="0" smtClean="0">
              <a:solidFill>
                <a:srgbClr val="FFFFFF"/>
              </a:solidFill>
            </a:endParaRP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n-US" sz="2400" dirty="0" err="1" smtClean="0">
                <a:solidFill>
                  <a:srgbClr val="FFFFFF"/>
                </a:solidFill>
              </a:rPr>
              <a:t>Dans</a:t>
            </a:r>
            <a:r>
              <a:rPr lang="en-US" sz="2400" dirty="0" smtClean="0">
                <a:solidFill>
                  <a:srgbClr val="FFFFFF"/>
                </a:solidFill>
              </a:rPr>
              <a:t> 2 </a:t>
            </a:r>
            <a:r>
              <a:rPr lang="en-US" sz="2400" dirty="0" err="1" smtClean="0">
                <a:solidFill>
                  <a:srgbClr val="FFFFFF"/>
                </a:solidFill>
              </a:rPr>
              <a:t>ans</a:t>
            </a:r>
            <a:r>
              <a:rPr lang="en-US" sz="2400" dirty="0" smtClean="0">
                <a:solidFill>
                  <a:srgbClr val="FFFFFF"/>
                </a:solidFill>
              </a:rPr>
              <a:t>: </a:t>
            </a:r>
            <a:r>
              <a:rPr lang="en-US" sz="2400" dirty="0" err="1" smtClean="0">
                <a:solidFill>
                  <a:srgbClr val="FFFFFF"/>
                </a:solidFill>
              </a:rPr>
              <a:t>enérgie</a:t>
            </a:r>
            <a:r>
              <a:rPr lang="en-US" sz="2400" dirty="0" smtClean="0">
                <a:solidFill>
                  <a:srgbClr val="FFFFFF"/>
                </a:solidFill>
              </a:rPr>
              <a:t> de collision √</a:t>
            </a:r>
            <a:r>
              <a:rPr lang="en-US" sz="2400" i="1" dirty="0" err="1" smtClean="0">
                <a:solidFill>
                  <a:srgbClr val="FFFFFF"/>
                </a:solidFill>
              </a:rPr>
              <a:t>s</a:t>
            </a:r>
            <a:r>
              <a:rPr lang="en-US" sz="2400" i="1" dirty="0" smtClean="0">
                <a:solidFill>
                  <a:srgbClr val="FFFFFF"/>
                </a:solidFill>
              </a:rPr>
              <a:t> = </a:t>
            </a:r>
            <a:r>
              <a:rPr lang="en-US" sz="2400" dirty="0" smtClean="0">
                <a:solidFill>
                  <a:srgbClr val="FFFFFF"/>
                </a:solidFill>
              </a:rPr>
              <a:t>14TeV, </a:t>
            </a:r>
            <a:r>
              <a:rPr lang="en-US" sz="2400" dirty="0" err="1" smtClean="0">
                <a:solidFill>
                  <a:srgbClr val="FFFFFF"/>
                </a:solidFill>
              </a:rPr>
              <a:t>chaque</a:t>
            </a:r>
            <a:r>
              <a:rPr lang="en-US" sz="2400" dirty="0" smtClean="0">
                <a:solidFill>
                  <a:srgbClr val="FFFFFF"/>
                </a:solidFill>
              </a:rPr>
              <a:t> 25ns (7m </a:t>
            </a:r>
            <a:r>
              <a:rPr lang="en-US" sz="2400" dirty="0" err="1" smtClean="0">
                <a:solidFill>
                  <a:srgbClr val="FFFFFF"/>
                </a:solidFill>
              </a:rPr>
              <a:t>à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r>
              <a:rPr lang="en-US" sz="2400" i="1" dirty="0" err="1" smtClean="0">
                <a:solidFill>
                  <a:srgbClr val="FFFFFF"/>
                </a:solidFill>
              </a:rPr>
              <a:t>v</a:t>
            </a:r>
            <a:r>
              <a:rPr lang="en-US" sz="2400" i="1" dirty="0" smtClean="0">
                <a:solidFill>
                  <a:srgbClr val="FFFFFF"/>
                </a:solidFill>
              </a:rPr>
              <a:t> </a:t>
            </a:r>
            <a:r>
              <a:rPr lang="en-US" sz="2400" dirty="0" smtClean="0">
                <a:solidFill>
                  <a:srgbClr val="FFFFFF"/>
                </a:solidFill>
              </a:rPr>
              <a:t>= </a:t>
            </a:r>
            <a:r>
              <a:rPr lang="en-US" sz="2400" i="1" dirty="0" err="1" smtClean="0">
                <a:solidFill>
                  <a:srgbClr val="FFFFFF"/>
                </a:solidFill>
              </a:rPr>
              <a:t>c</a:t>
            </a:r>
            <a:r>
              <a:rPr lang="en-US" sz="2400" dirty="0" smtClean="0">
                <a:solidFill>
                  <a:srgbClr val="FFFFFF"/>
                </a:solidFill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10936</TotalTime>
  <Words>787</Words>
  <Application>Microsoft Macintosh PowerPoint</Application>
  <PresentationFormat>On-screen Show (4:3)</PresentationFormat>
  <Paragraphs>97</Paragraphs>
  <Slides>26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Le boson de Higgs c’est quoi?</vt:lpstr>
      <vt:lpstr>Slide 2</vt:lpstr>
      <vt:lpstr>Le Modèle Standard</vt:lpstr>
      <vt:lpstr>Slide 4</vt:lpstr>
      <vt:lpstr>Pourquoi chercher le boson de Higgs?</vt:lpstr>
      <vt:lpstr>La masse des particules fondamentales</vt:lpstr>
      <vt:lpstr>Unification des interactions </vt:lpstr>
      <vt:lpstr>Slide 8</vt:lpstr>
      <vt:lpstr>The Large Hadron Collider</vt:lpstr>
      <vt:lpstr>Slide 10</vt:lpstr>
      <vt:lpstr>Slide 11</vt:lpstr>
      <vt:lpstr>Slide 12</vt:lpstr>
      <vt:lpstr>Le bruit de fond dans la recherche du Higgs</vt:lpstr>
      <vt:lpstr>La découverte de la nouvelle particule au CERN </vt:lpstr>
      <vt:lpstr>Slide 15</vt:lpstr>
      <vt:lpstr>Slide 16</vt:lpstr>
      <vt:lpstr>Juste le début!</vt:lpstr>
      <vt:lpstr>Slide 18</vt:lpstr>
      <vt:lpstr>Bonus slides</vt:lpstr>
      <vt:lpstr>Slide 20</vt:lpstr>
      <vt:lpstr>Slide 21</vt:lpstr>
      <vt:lpstr>Slide 22</vt:lpstr>
      <vt:lpstr>Updated signal strength</vt:lpstr>
      <vt:lpstr>But there is more…</vt:lpstr>
      <vt:lpstr>Slide 25</vt:lpstr>
      <vt:lpstr>Slide 26</vt:lpstr>
    </vt:vector>
  </TitlesOfParts>
  <Company>Royal Holloway University of London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Ricardo Goncalo</dc:creator>
  <cp:lastModifiedBy>Ricardo Goncalo</cp:lastModifiedBy>
  <cp:revision>122</cp:revision>
  <cp:lastPrinted>2012-11-24T05:19:52Z</cp:lastPrinted>
  <dcterms:created xsi:type="dcterms:W3CDTF">2013-01-25T00:14:05Z</dcterms:created>
  <dcterms:modified xsi:type="dcterms:W3CDTF">2013-01-25T00:20:23Z</dcterms:modified>
</cp:coreProperties>
</file>