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9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embeddings/oleObject11.bin" ContentType="application/vnd.openxmlformats-officedocument.oleObject"/>
  <Override PartName="/ppt/notesSlides/notesSlide61.xml" ContentType="application/vnd.openxmlformats-officedocument.presentationml.notesSlide+xml"/>
  <Override PartName="/ppt/embeddings/oleObject12.bin" ContentType="application/vnd.openxmlformats-officedocument.oleObject"/>
  <Override PartName="/ppt/notesSlides/notesSlide62.xml" ContentType="application/vnd.openxmlformats-officedocument.presentationml.notesSlide+xml"/>
  <Override PartName="/ppt/embeddings/oleObject13.bin" ContentType="application/vnd.openxmlformats-officedocument.oleObject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embeddings/oleObject14.bin" ContentType="application/vnd.openxmlformats-officedocument.oleObject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embeddings/oleObject15.bin" ContentType="application/vnd.openxmlformats-officedocument.oleObject"/>
  <Override PartName="/ppt/notesSlides/notesSlide71.xml" ContentType="application/vnd.openxmlformats-officedocument.presentationml.notesSlide+xml"/>
  <Override PartName="/ppt/media/image188.jpg" ContentType="image/png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0" r:id="rId2"/>
    <p:sldMasterId id="2147483674" r:id="rId3"/>
    <p:sldMasterId id="2147483744" r:id="rId4"/>
    <p:sldMasterId id="2147483757" r:id="rId5"/>
    <p:sldMasterId id="2147483772" r:id="rId6"/>
  </p:sldMasterIdLst>
  <p:notesMasterIdLst>
    <p:notesMasterId r:id="rId104"/>
  </p:notesMasterIdLst>
  <p:handoutMasterIdLst>
    <p:handoutMasterId r:id="rId105"/>
  </p:handoutMasterIdLst>
  <p:sldIdLst>
    <p:sldId id="469" r:id="rId7"/>
    <p:sldId id="470" r:id="rId8"/>
    <p:sldId id="471" r:id="rId9"/>
    <p:sldId id="472" r:id="rId10"/>
    <p:sldId id="473" r:id="rId11"/>
    <p:sldId id="474" r:id="rId12"/>
    <p:sldId id="475" r:id="rId13"/>
    <p:sldId id="477" r:id="rId14"/>
    <p:sldId id="478" r:id="rId15"/>
    <p:sldId id="315" r:id="rId16"/>
    <p:sldId id="269" r:id="rId17"/>
    <p:sldId id="316" r:id="rId18"/>
    <p:sldId id="466" r:id="rId19"/>
    <p:sldId id="467" r:id="rId20"/>
    <p:sldId id="456" r:id="rId21"/>
    <p:sldId id="455" r:id="rId22"/>
    <p:sldId id="464" r:id="rId23"/>
    <p:sldId id="468" r:id="rId24"/>
    <p:sldId id="317" r:id="rId25"/>
    <p:sldId id="448" r:id="rId26"/>
    <p:sldId id="323" r:id="rId27"/>
    <p:sldId id="447" r:id="rId28"/>
    <p:sldId id="396" r:id="rId29"/>
    <p:sldId id="444" r:id="rId30"/>
    <p:sldId id="388" r:id="rId31"/>
    <p:sldId id="437" r:id="rId32"/>
    <p:sldId id="441" r:id="rId33"/>
    <p:sldId id="439" r:id="rId34"/>
    <p:sldId id="440" r:id="rId35"/>
    <p:sldId id="320" r:id="rId36"/>
    <p:sldId id="276" r:id="rId37"/>
    <p:sldId id="321" r:id="rId38"/>
    <p:sldId id="438" r:id="rId39"/>
    <p:sldId id="479" r:id="rId40"/>
    <p:sldId id="386" r:id="rId41"/>
    <p:sldId id="397" r:id="rId42"/>
    <p:sldId id="442" r:id="rId43"/>
    <p:sldId id="343" r:id="rId44"/>
    <p:sldId id="345" r:id="rId45"/>
    <p:sldId id="348" r:id="rId46"/>
    <p:sldId id="356" r:id="rId47"/>
    <p:sldId id="362" r:id="rId48"/>
    <p:sldId id="363" r:id="rId49"/>
    <p:sldId id="372" r:id="rId50"/>
    <p:sldId id="398" r:id="rId51"/>
    <p:sldId id="399" r:id="rId52"/>
    <p:sldId id="400" r:id="rId53"/>
    <p:sldId id="401" r:id="rId54"/>
    <p:sldId id="402" r:id="rId55"/>
    <p:sldId id="403" r:id="rId56"/>
    <p:sldId id="449" r:id="rId57"/>
    <p:sldId id="405" r:id="rId58"/>
    <p:sldId id="451" r:id="rId59"/>
    <p:sldId id="480" r:id="rId60"/>
    <p:sldId id="481" r:id="rId61"/>
    <p:sldId id="482" r:id="rId62"/>
    <p:sldId id="432" r:id="rId63"/>
    <p:sldId id="429" r:id="rId64"/>
    <p:sldId id="404" r:id="rId65"/>
    <p:sldId id="446" r:id="rId66"/>
    <p:sldId id="374" r:id="rId67"/>
    <p:sldId id="430" r:id="rId68"/>
    <p:sldId id="452" r:id="rId69"/>
    <p:sldId id="453" r:id="rId70"/>
    <p:sldId id="407" r:id="rId71"/>
    <p:sldId id="408" r:id="rId72"/>
    <p:sldId id="460" r:id="rId73"/>
    <p:sldId id="445" r:id="rId74"/>
    <p:sldId id="409" r:id="rId75"/>
    <p:sldId id="410" r:id="rId76"/>
    <p:sldId id="411" r:id="rId77"/>
    <p:sldId id="412" r:id="rId78"/>
    <p:sldId id="450" r:id="rId79"/>
    <p:sldId id="413" r:id="rId80"/>
    <p:sldId id="458" r:id="rId81"/>
    <p:sldId id="415" r:id="rId82"/>
    <p:sldId id="443" r:id="rId83"/>
    <p:sldId id="416" r:id="rId84"/>
    <p:sldId id="457" r:id="rId85"/>
    <p:sldId id="418" r:id="rId86"/>
    <p:sldId id="419" r:id="rId87"/>
    <p:sldId id="421" r:id="rId88"/>
    <p:sldId id="463" r:id="rId89"/>
    <p:sldId id="462" r:id="rId90"/>
    <p:sldId id="420" r:id="rId91"/>
    <p:sldId id="461" r:id="rId92"/>
    <p:sldId id="459" r:id="rId93"/>
    <p:sldId id="433" r:id="rId94"/>
    <p:sldId id="434" r:id="rId95"/>
    <p:sldId id="435" r:id="rId96"/>
    <p:sldId id="422" r:id="rId97"/>
    <p:sldId id="423" r:id="rId98"/>
    <p:sldId id="424" r:id="rId99"/>
    <p:sldId id="425" r:id="rId100"/>
    <p:sldId id="426" r:id="rId101"/>
    <p:sldId id="427" r:id="rId102"/>
    <p:sldId id="428" r:id="rId103"/>
  </p:sldIdLst>
  <p:sldSz cx="9144000" cy="6858000" type="screen4x3"/>
  <p:notesSz cx="10234613" cy="70993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Osaka" charset="-128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Osaka" charset="-128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Osaka" charset="-128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Osaka" charset="-128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Osaka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Osaka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Osaka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Osaka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Osaka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99FF"/>
    <a:srgbClr val="006699"/>
    <a:srgbClr val="B3B1AC"/>
    <a:srgbClr val="B2B2B2"/>
    <a:srgbClr val="003957"/>
    <a:srgbClr val="33CCFF"/>
    <a:srgbClr val="CC3300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7" autoAdjust="0"/>
    <p:restoredTop sz="96374" autoAdjust="0"/>
  </p:normalViewPr>
  <p:slideViewPr>
    <p:cSldViewPr snapToGrid="0" showGuides="1">
      <p:cViewPr varScale="1">
        <p:scale>
          <a:sx n="81" d="100"/>
          <a:sy n="81" d="100"/>
        </p:scale>
        <p:origin x="-9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notesMaster" Target="notesMasters/notesMaster1.xml"/><Relationship Id="rId105" Type="http://schemas.openxmlformats.org/officeDocument/2006/relationships/handoutMaster" Target="handoutMasters/handoutMaster1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110" Type="http://schemas.openxmlformats.org/officeDocument/2006/relationships/tableStyles" Target="tableStyles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100" Type="http://schemas.openxmlformats.org/officeDocument/2006/relationships/slide" Target="slides/slide94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1FC6E-86A2-45AF-812D-457E7E30CF9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BE266434-7EA8-42E0-A0CE-28E90B80499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PT" sz="3200" b="0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Licenciatura em Física</a:t>
          </a:r>
        </a:p>
      </dgm:t>
    </dgm:pt>
    <dgm:pt modelId="{599E3698-BDFE-4D3D-B997-C550F578185E}" type="parTrans" cxnId="{93FEEAA6-005E-4602-BFBB-DA1818AA736B}">
      <dgm:prSet/>
      <dgm:spPr/>
      <dgm:t>
        <a:bodyPr/>
        <a:lstStyle/>
        <a:p>
          <a:endParaRPr lang="pt-PT"/>
        </a:p>
      </dgm:t>
    </dgm:pt>
    <dgm:pt modelId="{BC542ADD-F244-4710-83C4-1B52019D9D68}" type="sibTrans" cxnId="{93FEEAA6-005E-4602-BFBB-DA1818AA736B}">
      <dgm:prSet/>
      <dgm:spPr/>
      <dgm:t>
        <a:bodyPr/>
        <a:lstStyle/>
        <a:p>
          <a:endParaRPr lang="pt-PT"/>
        </a:p>
      </dgm:t>
    </dgm:pt>
    <dgm:pt modelId="{20EFA712-324F-40DD-903D-30E9A26ACA36}" type="pres">
      <dgm:prSet presAssocID="{4991FC6E-86A2-45AF-812D-457E7E30CF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0D2E47B-D72E-4B3D-A230-8D3383790F9C}" type="pres">
      <dgm:prSet presAssocID="{BE266434-7EA8-42E0-A0CE-28E90B80499E}" presName="hierRoot1" presStyleCnt="0">
        <dgm:presLayoutVars>
          <dgm:hierBranch/>
        </dgm:presLayoutVars>
      </dgm:prSet>
      <dgm:spPr/>
    </dgm:pt>
    <dgm:pt modelId="{9A1F01E0-20AD-4C4C-A1A6-EC6921C48BDA}" type="pres">
      <dgm:prSet presAssocID="{BE266434-7EA8-42E0-A0CE-28E90B80499E}" presName="rootComposite1" presStyleCnt="0"/>
      <dgm:spPr/>
    </dgm:pt>
    <dgm:pt modelId="{B9AF2EAE-731A-4F30-A239-93DB144C81BD}" type="pres">
      <dgm:prSet presAssocID="{BE266434-7EA8-42E0-A0CE-28E90B80499E}" presName="rootText1" presStyleLbl="node0" presStyleIdx="0" presStyleCnt="1" custScaleX="18726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AF0EA59E-2BE1-4BF0-B4FB-B88349C53EA0}" type="pres">
      <dgm:prSet presAssocID="{BE266434-7EA8-42E0-A0CE-28E90B80499E}" presName="rootConnector1" presStyleLbl="node1" presStyleIdx="0" presStyleCnt="0"/>
      <dgm:spPr/>
      <dgm:t>
        <a:bodyPr/>
        <a:lstStyle/>
        <a:p>
          <a:endParaRPr lang="pt-PT"/>
        </a:p>
      </dgm:t>
    </dgm:pt>
    <dgm:pt modelId="{7F01A33A-1756-449F-A426-D3E30C321347}" type="pres">
      <dgm:prSet presAssocID="{BE266434-7EA8-42E0-A0CE-28E90B80499E}" presName="hierChild2" presStyleCnt="0"/>
      <dgm:spPr/>
    </dgm:pt>
    <dgm:pt modelId="{072E17E4-6EF7-4034-A3E4-4DA5985910C1}" type="pres">
      <dgm:prSet presAssocID="{BE266434-7EA8-42E0-A0CE-28E90B80499E}" presName="hierChild3" presStyleCnt="0"/>
      <dgm:spPr/>
    </dgm:pt>
  </dgm:ptLst>
  <dgm:cxnLst>
    <dgm:cxn modelId="{E9A43153-9EA7-41B5-A300-3725F8FB9A8E}" type="presOf" srcId="{4991FC6E-86A2-45AF-812D-457E7E30CF92}" destId="{20EFA712-324F-40DD-903D-30E9A26ACA36}" srcOrd="0" destOrd="0" presId="urn:microsoft.com/office/officeart/2005/8/layout/orgChart1"/>
    <dgm:cxn modelId="{93FEEAA6-005E-4602-BFBB-DA1818AA736B}" srcId="{4991FC6E-86A2-45AF-812D-457E7E30CF92}" destId="{BE266434-7EA8-42E0-A0CE-28E90B80499E}" srcOrd="0" destOrd="0" parTransId="{599E3698-BDFE-4D3D-B997-C550F578185E}" sibTransId="{BC542ADD-F244-4710-83C4-1B52019D9D68}"/>
    <dgm:cxn modelId="{2E01C835-C128-4DBF-853A-60AE818EC070}" type="presOf" srcId="{BE266434-7EA8-42E0-A0CE-28E90B80499E}" destId="{AF0EA59E-2BE1-4BF0-B4FB-B88349C53EA0}" srcOrd="1" destOrd="0" presId="urn:microsoft.com/office/officeart/2005/8/layout/orgChart1"/>
    <dgm:cxn modelId="{9348DBA8-006D-4349-BE50-6BCA80D75C06}" type="presOf" srcId="{BE266434-7EA8-42E0-A0CE-28E90B80499E}" destId="{B9AF2EAE-731A-4F30-A239-93DB144C81BD}" srcOrd="0" destOrd="0" presId="urn:microsoft.com/office/officeart/2005/8/layout/orgChart1"/>
    <dgm:cxn modelId="{90800DB0-DCA2-4D80-B7F9-73D577C9847E}" type="presParOf" srcId="{20EFA712-324F-40DD-903D-30E9A26ACA36}" destId="{70D2E47B-D72E-4B3D-A230-8D3383790F9C}" srcOrd="0" destOrd="0" presId="urn:microsoft.com/office/officeart/2005/8/layout/orgChart1"/>
    <dgm:cxn modelId="{61500A03-5AD0-4850-B09F-2B9DCC7D452C}" type="presParOf" srcId="{70D2E47B-D72E-4B3D-A230-8D3383790F9C}" destId="{9A1F01E0-20AD-4C4C-A1A6-EC6921C48BDA}" srcOrd="0" destOrd="0" presId="urn:microsoft.com/office/officeart/2005/8/layout/orgChart1"/>
    <dgm:cxn modelId="{516FD5BB-74D9-48C8-BA2F-E99459394DCF}" type="presParOf" srcId="{9A1F01E0-20AD-4C4C-A1A6-EC6921C48BDA}" destId="{B9AF2EAE-731A-4F30-A239-93DB144C81BD}" srcOrd="0" destOrd="0" presId="urn:microsoft.com/office/officeart/2005/8/layout/orgChart1"/>
    <dgm:cxn modelId="{79677D73-B78D-478D-B00E-8162DB5147A1}" type="presParOf" srcId="{9A1F01E0-20AD-4C4C-A1A6-EC6921C48BDA}" destId="{AF0EA59E-2BE1-4BF0-B4FB-B88349C53EA0}" srcOrd="1" destOrd="0" presId="urn:microsoft.com/office/officeart/2005/8/layout/orgChart1"/>
    <dgm:cxn modelId="{E694945D-29DB-400B-B818-5DDC165DBAAC}" type="presParOf" srcId="{70D2E47B-D72E-4B3D-A230-8D3383790F9C}" destId="{7F01A33A-1756-449F-A426-D3E30C321347}" srcOrd="1" destOrd="0" presId="urn:microsoft.com/office/officeart/2005/8/layout/orgChart1"/>
    <dgm:cxn modelId="{8BA8CE83-CE3F-4D8E-949B-EF86D958A4CF}" type="presParOf" srcId="{70D2E47B-D72E-4B3D-A230-8D3383790F9C}" destId="{072E17E4-6EF7-4034-A3E4-4DA5985910C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91FC6E-86A2-45AF-812D-457E7E30CF9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BE266434-7EA8-42E0-A0CE-28E90B80499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PT" sz="3200" b="0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Mestrado em Física</a:t>
          </a:r>
        </a:p>
      </dgm:t>
    </dgm:pt>
    <dgm:pt modelId="{599E3698-BDFE-4D3D-B997-C550F578185E}" type="parTrans" cxnId="{93FEEAA6-005E-4602-BFBB-DA1818AA736B}">
      <dgm:prSet/>
      <dgm:spPr/>
      <dgm:t>
        <a:bodyPr/>
        <a:lstStyle/>
        <a:p>
          <a:endParaRPr lang="pt-PT"/>
        </a:p>
      </dgm:t>
    </dgm:pt>
    <dgm:pt modelId="{BC542ADD-F244-4710-83C4-1B52019D9D68}" type="sibTrans" cxnId="{93FEEAA6-005E-4602-BFBB-DA1818AA736B}">
      <dgm:prSet/>
      <dgm:spPr/>
      <dgm:t>
        <a:bodyPr/>
        <a:lstStyle/>
        <a:p>
          <a:endParaRPr lang="pt-PT"/>
        </a:p>
      </dgm:t>
    </dgm:pt>
    <dgm:pt modelId="{20EFA712-324F-40DD-903D-30E9A26ACA36}" type="pres">
      <dgm:prSet presAssocID="{4991FC6E-86A2-45AF-812D-457E7E30CF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0D2E47B-D72E-4B3D-A230-8D3383790F9C}" type="pres">
      <dgm:prSet presAssocID="{BE266434-7EA8-42E0-A0CE-28E90B80499E}" presName="hierRoot1" presStyleCnt="0">
        <dgm:presLayoutVars>
          <dgm:hierBranch/>
        </dgm:presLayoutVars>
      </dgm:prSet>
      <dgm:spPr/>
    </dgm:pt>
    <dgm:pt modelId="{9A1F01E0-20AD-4C4C-A1A6-EC6921C48BDA}" type="pres">
      <dgm:prSet presAssocID="{BE266434-7EA8-42E0-A0CE-28E90B80499E}" presName="rootComposite1" presStyleCnt="0"/>
      <dgm:spPr/>
    </dgm:pt>
    <dgm:pt modelId="{B9AF2EAE-731A-4F30-A239-93DB144C81BD}" type="pres">
      <dgm:prSet presAssocID="{BE266434-7EA8-42E0-A0CE-28E90B80499E}" presName="rootText1" presStyleLbl="node0" presStyleIdx="0" presStyleCnt="1" custScaleX="18726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AF0EA59E-2BE1-4BF0-B4FB-B88349C53EA0}" type="pres">
      <dgm:prSet presAssocID="{BE266434-7EA8-42E0-A0CE-28E90B80499E}" presName="rootConnector1" presStyleLbl="node1" presStyleIdx="0" presStyleCnt="0"/>
      <dgm:spPr/>
      <dgm:t>
        <a:bodyPr/>
        <a:lstStyle/>
        <a:p>
          <a:endParaRPr lang="pt-PT"/>
        </a:p>
      </dgm:t>
    </dgm:pt>
    <dgm:pt modelId="{7F01A33A-1756-449F-A426-D3E30C321347}" type="pres">
      <dgm:prSet presAssocID="{BE266434-7EA8-42E0-A0CE-28E90B80499E}" presName="hierChild2" presStyleCnt="0"/>
      <dgm:spPr/>
    </dgm:pt>
    <dgm:pt modelId="{072E17E4-6EF7-4034-A3E4-4DA5985910C1}" type="pres">
      <dgm:prSet presAssocID="{BE266434-7EA8-42E0-A0CE-28E90B80499E}" presName="hierChild3" presStyleCnt="0"/>
      <dgm:spPr/>
    </dgm:pt>
  </dgm:ptLst>
  <dgm:cxnLst>
    <dgm:cxn modelId="{93FEEAA6-005E-4602-BFBB-DA1818AA736B}" srcId="{4991FC6E-86A2-45AF-812D-457E7E30CF92}" destId="{BE266434-7EA8-42E0-A0CE-28E90B80499E}" srcOrd="0" destOrd="0" parTransId="{599E3698-BDFE-4D3D-B997-C550F578185E}" sibTransId="{BC542ADD-F244-4710-83C4-1B52019D9D68}"/>
    <dgm:cxn modelId="{8493CF23-E4D6-4DFB-B358-952FA80905EB}" type="presOf" srcId="{4991FC6E-86A2-45AF-812D-457E7E30CF92}" destId="{20EFA712-324F-40DD-903D-30E9A26ACA36}" srcOrd="0" destOrd="0" presId="urn:microsoft.com/office/officeart/2005/8/layout/orgChart1"/>
    <dgm:cxn modelId="{7BFE1ED4-F0DB-4B98-A0B9-6AC971002791}" type="presOf" srcId="{BE266434-7EA8-42E0-A0CE-28E90B80499E}" destId="{AF0EA59E-2BE1-4BF0-B4FB-B88349C53EA0}" srcOrd="1" destOrd="0" presId="urn:microsoft.com/office/officeart/2005/8/layout/orgChart1"/>
    <dgm:cxn modelId="{599D9B83-66FF-4B98-B0E5-C22C647EF4FB}" type="presOf" srcId="{BE266434-7EA8-42E0-A0CE-28E90B80499E}" destId="{B9AF2EAE-731A-4F30-A239-93DB144C81BD}" srcOrd="0" destOrd="0" presId="urn:microsoft.com/office/officeart/2005/8/layout/orgChart1"/>
    <dgm:cxn modelId="{7CCD5A18-8538-4DA2-8A77-E6526B951E40}" type="presParOf" srcId="{20EFA712-324F-40DD-903D-30E9A26ACA36}" destId="{70D2E47B-D72E-4B3D-A230-8D3383790F9C}" srcOrd="0" destOrd="0" presId="urn:microsoft.com/office/officeart/2005/8/layout/orgChart1"/>
    <dgm:cxn modelId="{180CD330-5561-4711-B3B8-55D81428DBD4}" type="presParOf" srcId="{70D2E47B-D72E-4B3D-A230-8D3383790F9C}" destId="{9A1F01E0-20AD-4C4C-A1A6-EC6921C48BDA}" srcOrd="0" destOrd="0" presId="urn:microsoft.com/office/officeart/2005/8/layout/orgChart1"/>
    <dgm:cxn modelId="{7C13FD17-CB97-48CE-8B29-8D3747D5FC4A}" type="presParOf" srcId="{9A1F01E0-20AD-4C4C-A1A6-EC6921C48BDA}" destId="{B9AF2EAE-731A-4F30-A239-93DB144C81BD}" srcOrd="0" destOrd="0" presId="urn:microsoft.com/office/officeart/2005/8/layout/orgChart1"/>
    <dgm:cxn modelId="{164281F7-F406-42CE-A35C-730FA40AB88F}" type="presParOf" srcId="{9A1F01E0-20AD-4C4C-A1A6-EC6921C48BDA}" destId="{AF0EA59E-2BE1-4BF0-B4FB-B88349C53EA0}" srcOrd="1" destOrd="0" presId="urn:microsoft.com/office/officeart/2005/8/layout/orgChart1"/>
    <dgm:cxn modelId="{BAB41816-F184-41C0-9365-444FFE3B8102}" type="presParOf" srcId="{70D2E47B-D72E-4B3D-A230-8D3383790F9C}" destId="{7F01A33A-1756-449F-A426-D3E30C321347}" srcOrd="1" destOrd="0" presId="urn:microsoft.com/office/officeart/2005/8/layout/orgChart1"/>
    <dgm:cxn modelId="{66B43017-243C-440B-86E5-3E45B0FFEFA2}" type="presParOf" srcId="{70D2E47B-D72E-4B3D-A230-8D3383790F9C}" destId="{072E17E4-6EF7-4034-A3E4-4DA5985910C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E4FADA-3D81-450D-AD72-408A991F183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8EE549A0-DA2A-494C-B4E3-12BD42D4538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ts val="0"/>
            </a:spcBef>
            <a:spcAft>
              <a:spcPts val="1200"/>
            </a:spcAft>
            <a:buClrTx/>
            <a:buSzTx/>
            <a:buFontTx/>
            <a:buNone/>
            <a:tabLst/>
          </a:pPr>
          <a:r>
            <a:rPr kumimoji="0" lang="pt-PT" sz="3200" b="0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Licenciatura em Engenharia Física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1200"/>
            </a:spcAft>
            <a:buClrTx/>
            <a:buSzTx/>
            <a:buFontTx/>
            <a:buNone/>
          </a:pPr>
          <a:r>
            <a:rPr kumimoji="0" lang="pt-PT" sz="3200" b="0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Mestrado </a:t>
          </a:r>
          <a:r>
            <a:rPr kumimoji="0" lang="pt-PT" sz="3200" b="0" i="0" u="none" strike="noStrike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/>
          </a:r>
          <a:br>
            <a:rPr kumimoji="0" lang="pt-PT" sz="3200" b="0" i="0" u="none" strike="noStrike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</a:br>
          <a:r>
            <a:rPr kumimoji="0" lang="pt-PT" sz="3200" b="0" i="0" u="none" strike="noStrike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em </a:t>
          </a:r>
          <a:r>
            <a:rPr kumimoji="0" lang="pt-PT" sz="3200" b="0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Engenharia Física</a:t>
          </a:r>
          <a:endParaRPr kumimoji="0" lang="pt-PT" sz="2800" b="0" i="0" u="none" strike="noStrike" cap="none" normalizeH="0" baseline="0" dirty="0">
            <a:ln>
              <a:noFill/>
            </a:ln>
            <a:solidFill>
              <a:schemeClr val="hlink"/>
            </a:solidFill>
            <a:effectLst/>
            <a:latin typeface="Verdana" charset="0"/>
            <a:ea typeface="Osaka" charset="-128"/>
            <a:cs typeface="Arial" charset="0"/>
          </a:endParaRPr>
        </a:p>
      </dgm:t>
    </dgm:pt>
    <dgm:pt modelId="{854CE1FF-4500-491B-8A02-3BF03A8454CC}" type="parTrans" cxnId="{073FE505-13AC-4CFB-ACB5-25E7011C2B81}">
      <dgm:prSet/>
      <dgm:spPr/>
      <dgm:t>
        <a:bodyPr/>
        <a:lstStyle/>
        <a:p>
          <a:pPr>
            <a:spcBef>
              <a:spcPts val="0"/>
            </a:spcBef>
            <a:spcAft>
              <a:spcPts val="1200"/>
            </a:spcAft>
          </a:pPr>
          <a:endParaRPr lang="pt-PT" sz="2400"/>
        </a:p>
      </dgm:t>
    </dgm:pt>
    <dgm:pt modelId="{266376F7-DEF6-4859-A7F8-4C4E3EDB04C0}" type="sibTrans" cxnId="{073FE505-13AC-4CFB-ACB5-25E7011C2B81}">
      <dgm:prSet/>
      <dgm:spPr/>
      <dgm:t>
        <a:bodyPr/>
        <a:lstStyle/>
        <a:p>
          <a:pPr>
            <a:spcBef>
              <a:spcPts val="0"/>
            </a:spcBef>
            <a:spcAft>
              <a:spcPts val="1200"/>
            </a:spcAft>
          </a:pPr>
          <a:endParaRPr lang="pt-PT" sz="2400"/>
        </a:p>
      </dgm:t>
    </dgm:pt>
    <dgm:pt modelId="{CC74152E-6001-4FAA-A42D-122AFBE36812}" type="pres">
      <dgm:prSet presAssocID="{B6E4FADA-3D81-450D-AD72-408A991F183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F074B39-F146-43AE-AD0D-E55D6B6E36DE}" type="pres">
      <dgm:prSet presAssocID="{8EE549A0-DA2A-494C-B4E3-12BD42D4538A}" presName="hierRoot1" presStyleCnt="0">
        <dgm:presLayoutVars>
          <dgm:hierBranch/>
        </dgm:presLayoutVars>
      </dgm:prSet>
      <dgm:spPr/>
    </dgm:pt>
    <dgm:pt modelId="{02385D95-3C8A-4F0B-AAE5-ED061C9E80D5}" type="pres">
      <dgm:prSet presAssocID="{8EE549A0-DA2A-494C-B4E3-12BD42D4538A}" presName="rootComposite1" presStyleCnt="0"/>
      <dgm:spPr/>
    </dgm:pt>
    <dgm:pt modelId="{5ADF968C-7BCB-4953-A622-4F4CB8486504}" type="pres">
      <dgm:prSet presAssocID="{8EE549A0-DA2A-494C-B4E3-12BD42D4538A}" presName="rootText1" presStyleLbl="node0" presStyleIdx="0" presStyleCnt="1" custScaleX="180639" custScaleY="146554" custLinFactNeighborX="-292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E4C39564-101F-4333-816E-A245217B6775}" type="pres">
      <dgm:prSet presAssocID="{8EE549A0-DA2A-494C-B4E3-12BD42D4538A}" presName="rootConnector1" presStyleLbl="node1" presStyleIdx="0" presStyleCnt="0"/>
      <dgm:spPr/>
      <dgm:t>
        <a:bodyPr/>
        <a:lstStyle/>
        <a:p>
          <a:endParaRPr lang="pt-PT"/>
        </a:p>
      </dgm:t>
    </dgm:pt>
    <dgm:pt modelId="{E12F1394-950E-4397-A8DC-AAF4CCDD2C2C}" type="pres">
      <dgm:prSet presAssocID="{8EE549A0-DA2A-494C-B4E3-12BD42D4538A}" presName="hierChild2" presStyleCnt="0"/>
      <dgm:spPr/>
    </dgm:pt>
    <dgm:pt modelId="{2EDD96D7-1E3F-4F4D-8E7A-D0059DFD5A6E}" type="pres">
      <dgm:prSet presAssocID="{8EE549A0-DA2A-494C-B4E3-12BD42D4538A}" presName="hierChild3" presStyleCnt="0"/>
      <dgm:spPr/>
    </dgm:pt>
  </dgm:ptLst>
  <dgm:cxnLst>
    <dgm:cxn modelId="{ED05F87F-00DD-4F94-B881-5AE76CEE984F}" type="presOf" srcId="{8EE549A0-DA2A-494C-B4E3-12BD42D4538A}" destId="{E4C39564-101F-4333-816E-A245217B6775}" srcOrd="1" destOrd="0" presId="urn:microsoft.com/office/officeart/2005/8/layout/orgChart1"/>
    <dgm:cxn modelId="{374AF96E-51FE-4909-8CEC-0D28917DE7A0}" type="presOf" srcId="{8EE549A0-DA2A-494C-B4E3-12BD42D4538A}" destId="{5ADF968C-7BCB-4953-A622-4F4CB8486504}" srcOrd="0" destOrd="0" presId="urn:microsoft.com/office/officeart/2005/8/layout/orgChart1"/>
    <dgm:cxn modelId="{073FE505-13AC-4CFB-ACB5-25E7011C2B81}" srcId="{B6E4FADA-3D81-450D-AD72-408A991F1836}" destId="{8EE549A0-DA2A-494C-B4E3-12BD42D4538A}" srcOrd="0" destOrd="0" parTransId="{854CE1FF-4500-491B-8A02-3BF03A8454CC}" sibTransId="{266376F7-DEF6-4859-A7F8-4C4E3EDB04C0}"/>
    <dgm:cxn modelId="{EFC07CCA-05F9-4C29-908C-FCD32B4CC46D}" type="presOf" srcId="{B6E4FADA-3D81-450D-AD72-408A991F1836}" destId="{CC74152E-6001-4FAA-A42D-122AFBE36812}" srcOrd="0" destOrd="0" presId="urn:microsoft.com/office/officeart/2005/8/layout/orgChart1"/>
    <dgm:cxn modelId="{0FF25794-849A-4680-8EEF-B8BD28AA943B}" type="presParOf" srcId="{CC74152E-6001-4FAA-A42D-122AFBE36812}" destId="{7F074B39-F146-43AE-AD0D-E55D6B6E36DE}" srcOrd="0" destOrd="0" presId="urn:microsoft.com/office/officeart/2005/8/layout/orgChart1"/>
    <dgm:cxn modelId="{BAC3B985-FA1F-4FB0-B42F-963F4F6CF429}" type="presParOf" srcId="{7F074B39-F146-43AE-AD0D-E55D6B6E36DE}" destId="{02385D95-3C8A-4F0B-AAE5-ED061C9E80D5}" srcOrd="0" destOrd="0" presId="urn:microsoft.com/office/officeart/2005/8/layout/orgChart1"/>
    <dgm:cxn modelId="{9B59583A-0BE3-4578-BDE5-FD4B8067C23C}" type="presParOf" srcId="{02385D95-3C8A-4F0B-AAE5-ED061C9E80D5}" destId="{5ADF968C-7BCB-4953-A622-4F4CB8486504}" srcOrd="0" destOrd="0" presId="urn:microsoft.com/office/officeart/2005/8/layout/orgChart1"/>
    <dgm:cxn modelId="{265A5705-39D4-4312-8DD8-B7AD5D629264}" type="presParOf" srcId="{02385D95-3C8A-4F0B-AAE5-ED061C9E80D5}" destId="{E4C39564-101F-4333-816E-A245217B6775}" srcOrd="1" destOrd="0" presId="urn:microsoft.com/office/officeart/2005/8/layout/orgChart1"/>
    <dgm:cxn modelId="{A025168C-AD01-4595-A461-927072CB4A5A}" type="presParOf" srcId="{7F074B39-F146-43AE-AD0D-E55D6B6E36DE}" destId="{E12F1394-950E-4397-A8DC-AAF4CCDD2C2C}" srcOrd="1" destOrd="0" presId="urn:microsoft.com/office/officeart/2005/8/layout/orgChart1"/>
    <dgm:cxn modelId="{6EDD877B-FF77-4F6D-A100-25E97AB41605}" type="presParOf" srcId="{7F074B39-F146-43AE-AD0D-E55D6B6E36DE}" destId="{2EDD96D7-1E3F-4F4D-8E7A-D0059DFD5A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56AE3F-9A25-4D4C-A6A9-2F15F597793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12B7FFF6-86F8-4D88-9683-2810404EF2D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ts val="0"/>
            </a:spcBef>
            <a:spcAft>
              <a:spcPts val="1200"/>
            </a:spcAft>
            <a:buClrTx/>
            <a:buSzTx/>
            <a:buFontTx/>
            <a:buNone/>
            <a:tabLst/>
          </a:pPr>
          <a:r>
            <a:rPr kumimoji="0" lang="pt-PT" sz="2800" b="0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Licenciatura em </a:t>
          </a:r>
          <a:endParaRPr kumimoji="0" lang="pt-PT" sz="2800" b="0" i="0" u="none" strike="noStrike" cap="none" normalizeH="0" baseline="0" dirty="0" smtClean="0">
            <a:ln>
              <a:noFill/>
            </a:ln>
            <a:solidFill>
              <a:schemeClr val="hlink"/>
            </a:solidFill>
            <a:effectLst/>
            <a:latin typeface="Verdana" charset="0"/>
            <a:ea typeface="Osaka" charset="-128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ts val="0"/>
            </a:spcBef>
            <a:spcAft>
              <a:spcPts val="1200"/>
            </a:spcAft>
            <a:buClrTx/>
            <a:buSzTx/>
            <a:buFontTx/>
            <a:buNone/>
            <a:tabLst/>
          </a:pPr>
          <a:r>
            <a:rPr kumimoji="0" lang="pt-PT" sz="2800" b="0" i="0" u="none" strike="noStrike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Engenharia </a:t>
          </a:r>
          <a:r>
            <a:rPr kumimoji="0" lang="pt-PT" sz="2800" b="0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Biomédica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1200"/>
            </a:spcAft>
            <a:buClrTx/>
            <a:buSzTx/>
            <a:buFontTx/>
            <a:buNone/>
          </a:pPr>
          <a:r>
            <a:rPr kumimoji="0" lang="pt-PT" sz="2800" b="0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Mestrado em </a:t>
          </a:r>
          <a:endParaRPr kumimoji="0" lang="pt-PT" sz="2800" b="0" i="0" u="none" strike="noStrike" cap="none" normalizeH="0" baseline="0" dirty="0" smtClean="0">
            <a:ln>
              <a:noFill/>
            </a:ln>
            <a:solidFill>
              <a:schemeClr val="hlink"/>
            </a:solidFill>
            <a:effectLst/>
            <a:latin typeface="Verdana" charset="0"/>
            <a:ea typeface="Osaka" charset="-128"/>
            <a:cs typeface="Arial" charset="0"/>
          </a:endParaRP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1200"/>
            </a:spcAft>
            <a:buClrTx/>
            <a:buSzTx/>
            <a:buFontTx/>
            <a:buNone/>
          </a:pPr>
          <a:r>
            <a:rPr kumimoji="0" lang="pt-PT" sz="2800" b="0" i="0" u="none" strike="noStrike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Engenharia </a:t>
          </a:r>
          <a:r>
            <a:rPr kumimoji="0" lang="pt-PT" sz="2800" b="0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Biomédica</a:t>
          </a:r>
        </a:p>
      </dgm:t>
    </dgm:pt>
    <dgm:pt modelId="{45DDEE00-9AAC-4F30-B413-BDD02AD03229}" type="parTrans" cxnId="{FA607B73-DE10-4E3F-9976-35B5B135A74E}">
      <dgm:prSet/>
      <dgm:spPr/>
      <dgm:t>
        <a:bodyPr/>
        <a:lstStyle/>
        <a:p>
          <a:pPr>
            <a:spcBef>
              <a:spcPts val="0"/>
            </a:spcBef>
            <a:spcAft>
              <a:spcPts val="1200"/>
            </a:spcAft>
          </a:pPr>
          <a:endParaRPr lang="pt-PT" sz="2400"/>
        </a:p>
      </dgm:t>
    </dgm:pt>
    <dgm:pt modelId="{B6074437-D062-4824-A3E8-FDD6CC77AF10}" type="sibTrans" cxnId="{FA607B73-DE10-4E3F-9976-35B5B135A74E}">
      <dgm:prSet/>
      <dgm:spPr/>
      <dgm:t>
        <a:bodyPr/>
        <a:lstStyle/>
        <a:p>
          <a:pPr>
            <a:spcBef>
              <a:spcPts val="0"/>
            </a:spcBef>
            <a:spcAft>
              <a:spcPts val="1200"/>
            </a:spcAft>
          </a:pPr>
          <a:endParaRPr lang="pt-PT" sz="2400"/>
        </a:p>
      </dgm:t>
    </dgm:pt>
    <dgm:pt modelId="{70616CD6-A729-4622-B824-53C7BBA866D6}" type="pres">
      <dgm:prSet presAssocID="{F656AE3F-9A25-4D4C-A6A9-2F15F59779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387E7E8-53FD-4405-A1D6-4C5C9761EA7B}" type="pres">
      <dgm:prSet presAssocID="{12B7FFF6-86F8-4D88-9683-2810404EF2DB}" presName="hierRoot1" presStyleCnt="0">
        <dgm:presLayoutVars>
          <dgm:hierBranch/>
        </dgm:presLayoutVars>
      </dgm:prSet>
      <dgm:spPr/>
    </dgm:pt>
    <dgm:pt modelId="{65B32626-BD5E-46C8-9B7A-9B3AB33F32DC}" type="pres">
      <dgm:prSet presAssocID="{12B7FFF6-86F8-4D88-9683-2810404EF2DB}" presName="rootComposite1" presStyleCnt="0"/>
      <dgm:spPr/>
    </dgm:pt>
    <dgm:pt modelId="{822896FF-B7EF-4E84-B7C1-66E2F1CD6A22}" type="pres">
      <dgm:prSet presAssocID="{12B7FFF6-86F8-4D88-9683-2810404EF2DB}" presName="rootText1" presStyleLbl="node0" presStyleIdx="0" presStyleCnt="1" custScaleX="180639" custScaleY="159165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7CCBE097-2FE9-4627-9B99-098172F9FE55}" type="pres">
      <dgm:prSet presAssocID="{12B7FFF6-86F8-4D88-9683-2810404EF2DB}" presName="rootConnector1" presStyleLbl="node1" presStyleIdx="0" presStyleCnt="0"/>
      <dgm:spPr/>
      <dgm:t>
        <a:bodyPr/>
        <a:lstStyle/>
        <a:p>
          <a:endParaRPr lang="pt-PT"/>
        </a:p>
      </dgm:t>
    </dgm:pt>
    <dgm:pt modelId="{1FBCE526-0130-440F-A7A4-90FD4A30DC59}" type="pres">
      <dgm:prSet presAssocID="{12B7FFF6-86F8-4D88-9683-2810404EF2DB}" presName="hierChild2" presStyleCnt="0"/>
      <dgm:spPr/>
    </dgm:pt>
    <dgm:pt modelId="{168AC5BF-1BEB-467B-B281-84351B16DF4A}" type="pres">
      <dgm:prSet presAssocID="{12B7FFF6-86F8-4D88-9683-2810404EF2DB}" presName="hierChild3" presStyleCnt="0"/>
      <dgm:spPr/>
    </dgm:pt>
  </dgm:ptLst>
  <dgm:cxnLst>
    <dgm:cxn modelId="{7F5C8AED-2617-49D7-AF94-B47458EED010}" type="presOf" srcId="{F656AE3F-9A25-4D4C-A6A9-2F15F5977931}" destId="{70616CD6-A729-4622-B824-53C7BBA866D6}" srcOrd="0" destOrd="0" presId="urn:microsoft.com/office/officeart/2005/8/layout/orgChart1"/>
    <dgm:cxn modelId="{4EA8DEEC-9F16-4BB5-B1AC-A4EE55BC23F6}" type="presOf" srcId="{12B7FFF6-86F8-4D88-9683-2810404EF2DB}" destId="{822896FF-B7EF-4E84-B7C1-66E2F1CD6A22}" srcOrd="0" destOrd="0" presId="urn:microsoft.com/office/officeart/2005/8/layout/orgChart1"/>
    <dgm:cxn modelId="{FA607B73-DE10-4E3F-9976-35B5B135A74E}" srcId="{F656AE3F-9A25-4D4C-A6A9-2F15F5977931}" destId="{12B7FFF6-86F8-4D88-9683-2810404EF2DB}" srcOrd="0" destOrd="0" parTransId="{45DDEE00-9AAC-4F30-B413-BDD02AD03229}" sibTransId="{B6074437-D062-4824-A3E8-FDD6CC77AF10}"/>
    <dgm:cxn modelId="{F01A9975-854D-40CA-868C-768EE9A2342C}" type="presOf" srcId="{12B7FFF6-86F8-4D88-9683-2810404EF2DB}" destId="{7CCBE097-2FE9-4627-9B99-098172F9FE55}" srcOrd="1" destOrd="0" presId="urn:microsoft.com/office/officeart/2005/8/layout/orgChart1"/>
    <dgm:cxn modelId="{AEA70DDF-7BF9-4577-AF0B-EE2B8F60FC57}" type="presParOf" srcId="{70616CD6-A729-4622-B824-53C7BBA866D6}" destId="{A387E7E8-53FD-4405-A1D6-4C5C9761EA7B}" srcOrd="0" destOrd="0" presId="urn:microsoft.com/office/officeart/2005/8/layout/orgChart1"/>
    <dgm:cxn modelId="{D7779FDB-19C3-467E-B9F5-C93CDFEB2FB0}" type="presParOf" srcId="{A387E7E8-53FD-4405-A1D6-4C5C9761EA7B}" destId="{65B32626-BD5E-46C8-9B7A-9B3AB33F32DC}" srcOrd="0" destOrd="0" presId="urn:microsoft.com/office/officeart/2005/8/layout/orgChart1"/>
    <dgm:cxn modelId="{105DD875-8E20-4327-BD30-DA80A3DE44E2}" type="presParOf" srcId="{65B32626-BD5E-46C8-9B7A-9B3AB33F32DC}" destId="{822896FF-B7EF-4E84-B7C1-66E2F1CD6A22}" srcOrd="0" destOrd="0" presId="urn:microsoft.com/office/officeart/2005/8/layout/orgChart1"/>
    <dgm:cxn modelId="{9F6BBEC7-F7F9-458E-972F-7D2EB016A19C}" type="presParOf" srcId="{65B32626-BD5E-46C8-9B7A-9B3AB33F32DC}" destId="{7CCBE097-2FE9-4627-9B99-098172F9FE55}" srcOrd="1" destOrd="0" presId="urn:microsoft.com/office/officeart/2005/8/layout/orgChart1"/>
    <dgm:cxn modelId="{2129B347-EB86-4FDC-83BC-833273BB1DE9}" type="presParOf" srcId="{A387E7E8-53FD-4405-A1D6-4C5C9761EA7B}" destId="{1FBCE526-0130-440F-A7A4-90FD4A30DC59}" srcOrd="1" destOrd="0" presId="urn:microsoft.com/office/officeart/2005/8/layout/orgChart1"/>
    <dgm:cxn modelId="{F81B7601-D599-407A-8CFF-692155703646}" type="presParOf" srcId="{A387E7E8-53FD-4405-A1D6-4C5C9761EA7B}" destId="{168AC5BF-1BEB-467B-B281-84351B16DF4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56AE3F-9A25-4D4C-A6A9-2F15F597793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12B7FFF6-86F8-4D88-9683-2810404EF2D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PT" b="0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Mestrado </a:t>
          </a:r>
          <a:r>
            <a:rPr kumimoji="0" lang="pt-PT" b="0" i="0" u="none" strike="noStrike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em </a:t>
          </a:r>
          <a:r>
            <a:rPr kumimoji="0" lang="pt-PT" b="0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Física Médica</a:t>
          </a:r>
        </a:p>
      </dgm:t>
    </dgm:pt>
    <dgm:pt modelId="{45DDEE00-9AAC-4F30-B413-BDD02AD03229}" type="parTrans" cxnId="{FA607B73-DE10-4E3F-9976-35B5B135A74E}">
      <dgm:prSet/>
      <dgm:spPr/>
      <dgm:t>
        <a:bodyPr/>
        <a:lstStyle/>
        <a:p>
          <a:endParaRPr lang="pt-PT"/>
        </a:p>
      </dgm:t>
    </dgm:pt>
    <dgm:pt modelId="{B6074437-D062-4824-A3E8-FDD6CC77AF10}" type="sibTrans" cxnId="{FA607B73-DE10-4E3F-9976-35B5B135A74E}">
      <dgm:prSet/>
      <dgm:spPr/>
      <dgm:t>
        <a:bodyPr/>
        <a:lstStyle/>
        <a:p>
          <a:endParaRPr lang="pt-PT"/>
        </a:p>
      </dgm:t>
    </dgm:pt>
    <dgm:pt modelId="{70616CD6-A729-4622-B824-53C7BBA866D6}" type="pres">
      <dgm:prSet presAssocID="{F656AE3F-9A25-4D4C-A6A9-2F15F59779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387E7E8-53FD-4405-A1D6-4C5C9761EA7B}" type="pres">
      <dgm:prSet presAssocID="{12B7FFF6-86F8-4D88-9683-2810404EF2DB}" presName="hierRoot1" presStyleCnt="0">
        <dgm:presLayoutVars>
          <dgm:hierBranch/>
        </dgm:presLayoutVars>
      </dgm:prSet>
      <dgm:spPr/>
    </dgm:pt>
    <dgm:pt modelId="{65B32626-BD5E-46C8-9B7A-9B3AB33F32DC}" type="pres">
      <dgm:prSet presAssocID="{12B7FFF6-86F8-4D88-9683-2810404EF2DB}" presName="rootComposite1" presStyleCnt="0"/>
      <dgm:spPr/>
    </dgm:pt>
    <dgm:pt modelId="{822896FF-B7EF-4E84-B7C1-66E2F1CD6A22}" type="pres">
      <dgm:prSet presAssocID="{12B7FFF6-86F8-4D88-9683-2810404EF2DB}" presName="rootText1" presStyleLbl="node0" presStyleIdx="0" presStyleCnt="1" custScaleX="180639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7CCBE097-2FE9-4627-9B99-098172F9FE55}" type="pres">
      <dgm:prSet presAssocID="{12B7FFF6-86F8-4D88-9683-2810404EF2DB}" presName="rootConnector1" presStyleLbl="node1" presStyleIdx="0" presStyleCnt="0"/>
      <dgm:spPr/>
      <dgm:t>
        <a:bodyPr/>
        <a:lstStyle/>
        <a:p>
          <a:endParaRPr lang="pt-PT"/>
        </a:p>
      </dgm:t>
    </dgm:pt>
    <dgm:pt modelId="{1FBCE526-0130-440F-A7A4-90FD4A30DC59}" type="pres">
      <dgm:prSet presAssocID="{12B7FFF6-86F8-4D88-9683-2810404EF2DB}" presName="hierChild2" presStyleCnt="0"/>
      <dgm:spPr/>
    </dgm:pt>
    <dgm:pt modelId="{168AC5BF-1BEB-467B-B281-84351B16DF4A}" type="pres">
      <dgm:prSet presAssocID="{12B7FFF6-86F8-4D88-9683-2810404EF2DB}" presName="hierChild3" presStyleCnt="0"/>
      <dgm:spPr/>
    </dgm:pt>
  </dgm:ptLst>
  <dgm:cxnLst>
    <dgm:cxn modelId="{7F5C8AED-2617-49D7-AF94-B47458EED010}" type="presOf" srcId="{F656AE3F-9A25-4D4C-A6A9-2F15F5977931}" destId="{70616CD6-A729-4622-B824-53C7BBA866D6}" srcOrd="0" destOrd="0" presId="urn:microsoft.com/office/officeart/2005/8/layout/orgChart1"/>
    <dgm:cxn modelId="{4EA8DEEC-9F16-4BB5-B1AC-A4EE55BC23F6}" type="presOf" srcId="{12B7FFF6-86F8-4D88-9683-2810404EF2DB}" destId="{822896FF-B7EF-4E84-B7C1-66E2F1CD6A22}" srcOrd="0" destOrd="0" presId="urn:microsoft.com/office/officeart/2005/8/layout/orgChart1"/>
    <dgm:cxn modelId="{FA607B73-DE10-4E3F-9976-35B5B135A74E}" srcId="{F656AE3F-9A25-4D4C-A6A9-2F15F5977931}" destId="{12B7FFF6-86F8-4D88-9683-2810404EF2DB}" srcOrd="0" destOrd="0" parTransId="{45DDEE00-9AAC-4F30-B413-BDD02AD03229}" sibTransId="{B6074437-D062-4824-A3E8-FDD6CC77AF10}"/>
    <dgm:cxn modelId="{F01A9975-854D-40CA-868C-768EE9A2342C}" type="presOf" srcId="{12B7FFF6-86F8-4D88-9683-2810404EF2DB}" destId="{7CCBE097-2FE9-4627-9B99-098172F9FE55}" srcOrd="1" destOrd="0" presId="urn:microsoft.com/office/officeart/2005/8/layout/orgChart1"/>
    <dgm:cxn modelId="{AEA70DDF-7BF9-4577-AF0B-EE2B8F60FC57}" type="presParOf" srcId="{70616CD6-A729-4622-B824-53C7BBA866D6}" destId="{A387E7E8-53FD-4405-A1D6-4C5C9761EA7B}" srcOrd="0" destOrd="0" presId="urn:microsoft.com/office/officeart/2005/8/layout/orgChart1"/>
    <dgm:cxn modelId="{D7779FDB-19C3-467E-B9F5-C93CDFEB2FB0}" type="presParOf" srcId="{A387E7E8-53FD-4405-A1D6-4C5C9761EA7B}" destId="{65B32626-BD5E-46C8-9B7A-9B3AB33F32DC}" srcOrd="0" destOrd="0" presId="urn:microsoft.com/office/officeart/2005/8/layout/orgChart1"/>
    <dgm:cxn modelId="{105DD875-8E20-4327-BD30-DA80A3DE44E2}" type="presParOf" srcId="{65B32626-BD5E-46C8-9B7A-9B3AB33F32DC}" destId="{822896FF-B7EF-4E84-B7C1-66E2F1CD6A22}" srcOrd="0" destOrd="0" presId="urn:microsoft.com/office/officeart/2005/8/layout/orgChart1"/>
    <dgm:cxn modelId="{9F6BBEC7-F7F9-458E-972F-7D2EB016A19C}" type="presParOf" srcId="{65B32626-BD5E-46C8-9B7A-9B3AB33F32DC}" destId="{7CCBE097-2FE9-4627-9B99-098172F9FE55}" srcOrd="1" destOrd="0" presId="urn:microsoft.com/office/officeart/2005/8/layout/orgChart1"/>
    <dgm:cxn modelId="{2129B347-EB86-4FDC-83BC-833273BB1DE9}" type="presParOf" srcId="{A387E7E8-53FD-4405-A1D6-4C5C9761EA7B}" destId="{1FBCE526-0130-440F-A7A4-90FD4A30DC59}" srcOrd="1" destOrd="0" presId="urn:microsoft.com/office/officeart/2005/8/layout/orgChart1"/>
    <dgm:cxn modelId="{F81B7601-D599-407A-8CFF-692155703646}" type="presParOf" srcId="{A387E7E8-53FD-4405-A1D6-4C5C9761EA7B}" destId="{168AC5BF-1BEB-467B-B281-84351B16DF4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F2EAE-731A-4F30-A239-93DB144C81BD}">
      <dsp:nvSpPr>
        <dsp:cNvPr id="0" name=""/>
        <dsp:cNvSpPr/>
      </dsp:nvSpPr>
      <dsp:spPr>
        <a:xfrm>
          <a:off x="103031" y="361"/>
          <a:ext cx="4813231" cy="1285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PT" sz="3200" b="0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Licenciatura em Física</a:t>
          </a:r>
        </a:p>
      </dsp:txBody>
      <dsp:txXfrm>
        <a:off x="103031" y="361"/>
        <a:ext cx="4813231" cy="1285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F2EAE-731A-4F30-A239-93DB144C81BD}">
      <dsp:nvSpPr>
        <dsp:cNvPr id="0" name=""/>
        <dsp:cNvSpPr/>
      </dsp:nvSpPr>
      <dsp:spPr>
        <a:xfrm>
          <a:off x="103031" y="361"/>
          <a:ext cx="4813231" cy="1285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PT" sz="3200" b="0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Mestrado em Física</a:t>
          </a:r>
        </a:p>
      </dsp:txBody>
      <dsp:txXfrm>
        <a:off x="103031" y="361"/>
        <a:ext cx="4813231" cy="12851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F968C-7BCB-4953-A622-4F4CB8486504}">
      <dsp:nvSpPr>
        <dsp:cNvPr id="0" name=""/>
        <dsp:cNvSpPr/>
      </dsp:nvSpPr>
      <dsp:spPr>
        <a:xfrm>
          <a:off x="0" y="14293"/>
          <a:ext cx="5670536" cy="2300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ts val="1200"/>
            </a:spcAft>
            <a:buClrTx/>
            <a:buSzTx/>
            <a:buFontTx/>
            <a:buNone/>
            <a:tabLst/>
          </a:pPr>
          <a:r>
            <a:rPr kumimoji="0" lang="pt-PT" sz="3200" b="0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Licenciatura em Engenharia Física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1200"/>
            </a:spcAft>
            <a:buClrTx/>
            <a:buSzTx/>
            <a:buFontTx/>
            <a:buNone/>
          </a:pPr>
          <a:r>
            <a:rPr kumimoji="0" lang="pt-PT" sz="3200" b="0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Mestrado </a:t>
          </a:r>
          <a:r>
            <a:rPr kumimoji="0" lang="pt-PT" sz="3200" b="0" i="0" u="none" strike="noStrike" kern="1200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/>
          </a:r>
          <a:br>
            <a:rPr kumimoji="0" lang="pt-PT" sz="3200" b="0" i="0" u="none" strike="noStrike" kern="1200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</a:br>
          <a:r>
            <a:rPr kumimoji="0" lang="pt-PT" sz="3200" b="0" i="0" u="none" strike="noStrike" kern="1200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em </a:t>
          </a:r>
          <a:r>
            <a:rPr kumimoji="0" lang="pt-PT" sz="3200" b="0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Engenharia Física</a:t>
          </a:r>
          <a:endParaRPr kumimoji="0" lang="pt-PT" sz="2800" b="0" i="0" u="none" strike="noStrike" kern="1200" cap="none" normalizeH="0" baseline="0" dirty="0">
            <a:ln>
              <a:noFill/>
            </a:ln>
            <a:solidFill>
              <a:schemeClr val="hlink"/>
            </a:solidFill>
            <a:effectLst/>
            <a:latin typeface="Verdana" charset="0"/>
            <a:ea typeface="Osaka" charset="-128"/>
            <a:cs typeface="Arial" charset="0"/>
          </a:endParaRPr>
        </a:p>
      </dsp:txBody>
      <dsp:txXfrm>
        <a:off x="0" y="14293"/>
        <a:ext cx="5670536" cy="23002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896FF-B7EF-4E84-B7C1-66E2F1CD6A22}">
      <dsp:nvSpPr>
        <dsp:cNvPr id="0" name=""/>
        <dsp:cNvSpPr/>
      </dsp:nvSpPr>
      <dsp:spPr>
        <a:xfrm>
          <a:off x="2844" y="1249"/>
          <a:ext cx="5142310" cy="2265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ts val="1200"/>
            </a:spcAft>
            <a:buClrTx/>
            <a:buSzTx/>
            <a:buFontTx/>
            <a:buNone/>
            <a:tabLst/>
          </a:pPr>
          <a:r>
            <a:rPr kumimoji="0" lang="pt-PT" sz="2800" b="0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Licenciatura em </a:t>
          </a:r>
          <a:endParaRPr kumimoji="0" lang="pt-PT" sz="2800" b="0" i="0" u="none" strike="noStrike" kern="1200" cap="none" normalizeH="0" baseline="0" dirty="0" smtClean="0">
            <a:ln>
              <a:noFill/>
            </a:ln>
            <a:solidFill>
              <a:schemeClr val="hlink"/>
            </a:solidFill>
            <a:effectLst/>
            <a:latin typeface="Verdana" charset="0"/>
            <a:ea typeface="Osaka" charset="-128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ts val="1200"/>
            </a:spcAft>
            <a:buClrTx/>
            <a:buSzTx/>
            <a:buFontTx/>
            <a:buNone/>
            <a:tabLst/>
          </a:pPr>
          <a:r>
            <a:rPr kumimoji="0" lang="pt-PT" sz="2800" b="0" i="0" u="none" strike="noStrike" kern="1200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Engenharia </a:t>
          </a:r>
          <a:r>
            <a:rPr kumimoji="0" lang="pt-PT" sz="2800" b="0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Biomédica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1200"/>
            </a:spcAft>
            <a:buClrTx/>
            <a:buSzTx/>
            <a:buFontTx/>
            <a:buNone/>
          </a:pPr>
          <a:r>
            <a:rPr kumimoji="0" lang="pt-PT" sz="2800" b="0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Mestrado em </a:t>
          </a:r>
          <a:endParaRPr kumimoji="0" lang="pt-PT" sz="2800" b="0" i="0" u="none" strike="noStrike" kern="1200" cap="none" normalizeH="0" baseline="0" dirty="0" smtClean="0">
            <a:ln>
              <a:noFill/>
            </a:ln>
            <a:solidFill>
              <a:schemeClr val="hlink"/>
            </a:solidFill>
            <a:effectLst/>
            <a:latin typeface="Verdana" charset="0"/>
            <a:ea typeface="Osaka" charset="-128"/>
            <a:cs typeface="Arial" charset="0"/>
          </a:endParaRP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1200"/>
            </a:spcAft>
            <a:buClrTx/>
            <a:buSzTx/>
            <a:buFontTx/>
            <a:buNone/>
          </a:pPr>
          <a:r>
            <a:rPr kumimoji="0" lang="pt-PT" sz="2800" b="0" i="0" u="none" strike="noStrike" kern="1200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Engenharia </a:t>
          </a:r>
          <a:r>
            <a:rPr kumimoji="0" lang="pt-PT" sz="2800" b="0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Biomédica</a:t>
          </a:r>
        </a:p>
      </dsp:txBody>
      <dsp:txXfrm>
        <a:off x="2844" y="1249"/>
        <a:ext cx="5142310" cy="22655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896FF-B7EF-4E84-B7C1-66E2F1CD6A22}">
      <dsp:nvSpPr>
        <dsp:cNvPr id="0" name=""/>
        <dsp:cNvSpPr/>
      </dsp:nvSpPr>
      <dsp:spPr>
        <a:xfrm>
          <a:off x="6" y="298"/>
          <a:ext cx="4643425" cy="1285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PT" sz="4000" b="0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Mestrado </a:t>
          </a:r>
          <a:r>
            <a:rPr kumimoji="0" lang="pt-PT" sz="4000" b="0" i="0" u="none" strike="noStrike" kern="1200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em </a:t>
          </a:r>
          <a:r>
            <a:rPr kumimoji="0" lang="pt-PT" sz="4000" b="0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Verdana" charset="0"/>
              <a:ea typeface="Osaka" charset="-128"/>
              <a:cs typeface="Arial" charset="0"/>
            </a:rPr>
            <a:t>Física Médica</a:t>
          </a:r>
        </a:p>
      </dsp:txBody>
      <dsp:txXfrm>
        <a:off x="6" y="298"/>
        <a:ext cx="4643425" cy="1285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image" Target="../media/image61.png"/><Relationship Id="rId2" Type="http://schemas.openxmlformats.org/officeDocument/2006/relationships/image" Target="../media/image6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image" Target="../media/image61.png"/><Relationship Id="rId2" Type="http://schemas.openxmlformats.org/officeDocument/2006/relationships/image" Target="../media/image6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38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algn="l" defTabSz="950913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138" y="0"/>
            <a:ext cx="44338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2113"/>
            <a:ext cx="44338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algn="l" defTabSz="950913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138" y="6742113"/>
            <a:ext cx="44338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A95204-B5D0-4A2F-84B3-8A51776279D8}" type="slidenum">
              <a:rPr lang="pt-PT"/>
              <a:pPr>
                <a:defRPr/>
              </a:pPr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96551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38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algn="l" defTabSz="950913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987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800725" y="0"/>
            <a:ext cx="44338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806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1813"/>
            <a:ext cx="3551238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3663" y="3371850"/>
            <a:ext cx="7507287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5288"/>
            <a:ext cx="443388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algn="l" defTabSz="950913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987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00725" y="6745288"/>
            <a:ext cx="443388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D345B7-01C1-484B-8866-1A955D34B2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94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12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12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12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12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12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Estrela" TargetMode="External"/><Relationship Id="rId4" Type="http://schemas.openxmlformats.org/officeDocument/2006/relationships/hyperlink" Target="https://pt.wikipedia.org/wiki/Massas_solares" TargetMode="External"/><Relationship Id="rId5" Type="http://schemas.openxmlformats.org/officeDocument/2006/relationships/hyperlink" Target="https://pt.wikipedia.org/wiki/Supernova" TargetMode="External"/><Relationship Id="rId6" Type="http://schemas.openxmlformats.org/officeDocument/2006/relationships/hyperlink" Target="https://pt.wikipedia.org/wiki/Evolu%C3%A7%C3%A3o_estelar" TargetMode="External"/><Relationship Id="rId7" Type="http://schemas.openxmlformats.org/officeDocument/2006/relationships/hyperlink" Target="https://pt.wikipedia.org/wiki/Colapso_gravitacional" TargetMode="External"/><Relationship Id="rId8" Type="http://schemas.openxmlformats.org/officeDocument/2006/relationships/hyperlink" Target="https://pt.wikipedia.org/wiki/An%C3%A3_branca" TargetMode="External"/><Relationship Id="rId9" Type="http://schemas.openxmlformats.org/officeDocument/2006/relationships/hyperlink" Target="https://pt.wikipedia.org/wiki/N%C3%BAcleos_at%C3%B4mico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Tempestade_solar_de_1859%23cite_note-severespaceweather-1" TargetMode="External"/><Relationship Id="rId4" Type="http://schemas.openxmlformats.org/officeDocument/2006/relationships/hyperlink" Target="https://pt.wikipedia.org/wiki/Tempestade_geomagn%C3%A9tica" TargetMode="External"/><Relationship Id="rId5" Type="http://schemas.openxmlformats.org/officeDocument/2006/relationships/hyperlink" Target="https://pt.wikipedia.org/wiki/Ciclo_solar" TargetMode="External"/><Relationship Id="rId6" Type="http://schemas.openxmlformats.org/officeDocument/2006/relationships/hyperlink" Target="https://pt.wikipedia.org/wiki/Eje%C3%A7%C3%A3o_de_massa_coronal" TargetMode="External"/><Relationship Id="rId7" Type="http://schemas.openxmlformats.org/officeDocument/2006/relationships/hyperlink" Target="https://pt.wikipedia.org/wiki/Magnetosfera" TargetMode="External"/><Relationship Id="rId8" Type="http://schemas.openxmlformats.org/officeDocument/2006/relationships/hyperlink" Target="https://pt.wikipedia.org/wiki/Terra" TargetMode="External"/><Relationship Id="rId9" Type="http://schemas.openxmlformats.org/officeDocument/2006/relationships/hyperlink" Target="https://pt.wikipedia.org/wiki/Energia_el%C3%A9trica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59592E-C309-46E4-BAAE-6C5359E09249}" type="slidenum">
              <a:rPr kumimoji="0" lang="en-US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Osaka" charset="-128"/>
                <a:cs typeface="Arial" charset="0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-128"/>
              <a:cs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970162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ECE714-980E-4B93-BB28-0AF80236D1D3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10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285643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9BEEA0-E16A-405B-B37B-AB1481CAB8C9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11</a:t>
            </a:fld>
            <a:endParaRPr lang="en-US" altLang="pt-PT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980628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8AEB27-0151-435C-8C93-79468262D104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12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979236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Matéria negra: 1ª</a:t>
            </a:r>
            <a:r>
              <a:rPr lang="pt-PT" baseline="0" dirty="0"/>
              <a:t> evidencia em 1932:</a:t>
            </a:r>
          </a:p>
          <a:p>
            <a:r>
              <a:rPr lang="pt-PT" baseline="0" dirty="0"/>
              <a:t>Jan </a:t>
            </a:r>
            <a:r>
              <a:rPr lang="pt-PT" baseline="0" dirty="0" err="1"/>
              <a:t>Oort</a:t>
            </a:r>
            <a:r>
              <a:rPr lang="pt-PT" baseline="0" dirty="0"/>
              <a:t> (holandês) notou que os </a:t>
            </a:r>
            <a:r>
              <a:rPr lang="pt-PT" baseline="0" dirty="0" err="1"/>
              <a:t>objectos</a:t>
            </a:r>
            <a:r>
              <a:rPr lang="pt-PT" baseline="0" dirty="0"/>
              <a:t> q circulam no plano galáctico, o faziam como se a nossa galáxia tivesse muito mais massa da que é observada;</a:t>
            </a:r>
          </a:p>
          <a:p>
            <a:pPr marL="0" marR="0" indent="0" algn="l" defTabSz="44726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pt-PT" b="0" dirty="0" err="1"/>
              <a:t>Fritz</a:t>
            </a:r>
            <a:r>
              <a:rPr lang="pt-PT" b="0" dirty="0"/>
              <a:t> </a:t>
            </a:r>
            <a:r>
              <a:rPr lang="pt-PT" b="0" dirty="0" err="1"/>
              <a:t>Zwicky</a:t>
            </a:r>
            <a:r>
              <a:rPr lang="pt-PT" b="0" dirty="0"/>
              <a:t> (</a:t>
            </a:r>
            <a:r>
              <a:rPr lang="pt-PT" b="0" dirty="0" err="1"/>
              <a:t>suiço</a:t>
            </a:r>
            <a:r>
              <a:rPr lang="pt-PT" b="0" dirty="0"/>
              <a:t>) estimou este valor em 400</a:t>
            </a:r>
            <a:r>
              <a:rPr lang="pt-PT" b="0" baseline="0" dirty="0"/>
              <a:t> vezes!!</a:t>
            </a:r>
            <a:endParaRPr lang="pt-PT" baseline="0" dirty="0"/>
          </a:p>
          <a:p>
            <a:r>
              <a:rPr lang="pt-PT" baseline="0" dirty="0"/>
              <a:t>Duas teorias:</a:t>
            </a:r>
          </a:p>
          <a:p>
            <a:r>
              <a:rPr lang="pt-PT" u="sng" baseline="0" dirty="0" err="1"/>
              <a:t>Wimps</a:t>
            </a:r>
            <a:r>
              <a:rPr lang="pt-PT" baseline="0" dirty="0"/>
              <a:t>-&gt;</a:t>
            </a:r>
            <a:r>
              <a:rPr lang="pt-PT" baseline="0" dirty="0" err="1"/>
              <a:t>weakly</a:t>
            </a:r>
            <a:r>
              <a:rPr lang="pt-PT" baseline="0" dirty="0"/>
              <a:t> </a:t>
            </a:r>
            <a:r>
              <a:rPr lang="pt-PT" baseline="0" dirty="0" err="1"/>
              <a:t>interacting</a:t>
            </a:r>
            <a:r>
              <a:rPr lang="pt-PT" baseline="0" dirty="0"/>
              <a:t> </a:t>
            </a:r>
            <a:r>
              <a:rPr lang="pt-PT" baseline="0" dirty="0" err="1"/>
              <a:t>massive</a:t>
            </a:r>
            <a:r>
              <a:rPr lang="pt-PT" baseline="0" dirty="0"/>
              <a:t> </a:t>
            </a:r>
            <a:r>
              <a:rPr lang="pt-PT" baseline="0" dirty="0" err="1"/>
              <a:t>particles</a:t>
            </a:r>
            <a:r>
              <a:rPr lang="pt-PT" baseline="0" dirty="0"/>
              <a:t> (apenas fraca e gravitacionalmente);</a:t>
            </a:r>
          </a:p>
          <a:p>
            <a:r>
              <a:rPr lang="pt-PT" u="sng" baseline="0" dirty="0"/>
              <a:t>Machos</a:t>
            </a:r>
            <a:r>
              <a:rPr lang="pt-PT" baseline="0" dirty="0"/>
              <a:t>-&gt;</a:t>
            </a:r>
            <a:r>
              <a:rPr lang="pt-PT" baseline="0" dirty="0" err="1"/>
              <a:t>Massive</a:t>
            </a:r>
            <a:r>
              <a:rPr lang="pt-PT" baseline="0" dirty="0"/>
              <a:t> </a:t>
            </a:r>
            <a:r>
              <a:rPr lang="pt-PT" baseline="0" dirty="0" err="1"/>
              <a:t>compact</a:t>
            </a:r>
            <a:r>
              <a:rPr lang="pt-PT" baseline="0" dirty="0"/>
              <a:t> halo </a:t>
            </a:r>
            <a:r>
              <a:rPr lang="pt-PT" baseline="0" dirty="0" err="1"/>
              <a:t>objects</a:t>
            </a:r>
            <a:r>
              <a:rPr lang="pt-PT" baseline="0" dirty="0"/>
              <a:t> (</a:t>
            </a:r>
            <a:r>
              <a:rPr lang="pt-PT" baseline="0" dirty="0" err="1"/>
              <a:t>objectos</a:t>
            </a:r>
            <a:r>
              <a:rPr lang="pt-PT" baseline="0" dirty="0"/>
              <a:t> do tamanho de estrelas/planetas que não brilham)</a:t>
            </a:r>
          </a:p>
          <a:p>
            <a:r>
              <a:rPr lang="pt-PT" baseline="0" dirty="0"/>
              <a:t>Problema: Encontrar </a:t>
            </a:r>
            <a:r>
              <a:rPr lang="pt-PT" baseline="0" dirty="0" err="1"/>
              <a:t>Wimps</a:t>
            </a:r>
            <a:r>
              <a:rPr lang="pt-PT" baseline="0" dirty="0"/>
              <a:t>!!</a:t>
            </a:r>
          </a:p>
          <a:p>
            <a:r>
              <a:rPr lang="pt-PT" u="sng" baseline="0" dirty="0"/>
              <a:t>Energia Negra </a:t>
            </a:r>
            <a:r>
              <a:rPr lang="pt-PT" baseline="0" dirty="0"/>
              <a:t>-&gt; existe em todo o espaço e tende a acelerar a expansão do Universo! É pouco densa e homogénea.</a:t>
            </a:r>
          </a:p>
          <a:p>
            <a:r>
              <a:rPr lang="pt-PT" baseline="0" dirty="0"/>
              <a:t>A sua natureza é um dos maiores desafios da física </a:t>
            </a:r>
            <a:r>
              <a:rPr lang="pt-PT" baseline="0" dirty="0" err="1"/>
              <a:t>actual</a:t>
            </a:r>
            <a:r>
              <a:rPr lang="pt-PT" baseline="0" dirty="0"/>
              <a:t>.</a:t>
            </a:r>
          </a:p>
          <a:p>
            <a:r>
              <a:rPr lang="pt-PT" baseline="0" dirty="0"/>
              <a:t>A sua evidência é </a:t>
            </a:r>
            <a:r>
              <a:rPr lang="pt-PT" baseline="0" dirty="0" err="1"/>
              <a:t>indirecta</a:t>
            </a:r>
            <a:r>
              <a:rPr lang="pt-PT" baseline="0" dirty="0"/>
              <a:t>!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7260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25157" algn="l"/>
                <a:tab pos="851822" algn="l"/>
                <a:tab pos="1278486" algn="l"/>
                <a:tab pos="1705151" algn="l"/>
                <a:tab pos="2131815" algn="l"/>
                <a:tab pos="2558480" algn="l"/>
                <a:tab pos="2985145" algn="l"/>
                <a:tab pos="3411810" algn="l"/>
                <a:tab pos="3838474" algn="l"/>
                <a:tab pos="4265139" algn="l"/>
                <a:tab pos="4691803" algn="l"/>
                <a:tab pos="5118468" algn="l"/>
                <a:tab pos="5545132" algn="l"/>
                <a:tab pos="5971797" algn="l"/>
                <a:tab pos="6398461" algn="l"/>
                <a:tab pos="6825126" algn="l"/>
                <a:tab pos="7251790" algn="l"/>
                <a:tab pos="7678456" algn="l"/>
                <a:tab pos="8105120" algn="l"/>
                <a:tab pos="8531785" algn="l"/>
              </a:tabLst>
              <a:defRPr/>
            </a:pPr>
            <a:fld id="{9DE05FE0-E383-4177-B42F-FECD712F914C}" type="slidenum">
              <a:rPr kumimoji="0" lang="pt-PT" altLang="pt-P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Lucida Sans Unicode" charset="0"/>
              </a:rPr>
              <a:pPr marL="0" marR="0" lvl="0" indent="0" algn="r" defTabSz="447260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25157" algn="l"/>
                  <a:tab pos="851822" algn="l"/>
                  <a:tab pos="1278486" algn="l"/>
                  <a:tab pos="1705151" algn="l"/>
                  <a:tab pos="2131815" algn="l"/>
                  <a:tab pos="2558480" algn="l"/>
                  <a:tab pos="2985145" algn="l"/>
                  <a:tab pos="3411810" algn="l"/>
                  <a:tab pos="3838474" algn="l"/>
                  <a:tab pos="4265139" algn="l"/>
                  <a:tab pos="4691803" algn="l"/>
                  <a:tab pos="5118468" algn="l"/>
                  <a:tab pos="5545132" algn="l"/>
                  <a:tab pos="5971797" algn="l"/>
                  <a:tab pos="6398461" algn="l"/>
                  <a:tab pos="6825126" algn="l"/>
                  <a:tab pos="7251790" algn="l"/>
                  <a:tab pos="7678456" algn="l"/>
                  <a:tab pos="8105120" algn="l"/>
                  <a:tab pos="8531785" algn="l"/>
                </a:tabLst>
                <a:defRPr/>
              </a:pPr>
              <a:t>13</a:t>
            </a:fld>
            <a:endParaRPr kumimoji="0" lang="pt-PT" altLang="pt-P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70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Estrela de</a:t>
            </a:r>
            <a:r>
              <a:rPr lang="pt-PT" dirty="0"/>
              <a:t> </a:t>
            </a:r>
            <a:r>
              <a:rPr lang="pt-PT" b="1" dirty="0"/>
              <a:t>neutrões</a:t>
            </a:r>
            <a:r>
              <a:rPr lang="pt-PT" dirty="0"/>
              <a:t> é o núcleo colapsado de uma grande </a:t>
            </a:r>
            <a:r>
              <a:rPr lang="pt-PT" dirty="0">
                <a:hlinkClick r:id="rId3" tooltip="Estrela"/>
              </a:rPr>
              <a:t>estrela</a:t>
            </a:r>
            <a:r>
              <a:rPr lang="pt-PT" dirty="0"/>
              <a:t> que, antes do colapso, teria tido um total de entre 10 e 29 </a:t>
            </a:r>
            <a:r>
              <a:rPr lang="pt-PT" dirty="0">
                <a:hlinkClick r:id="rId4" tooltip="Massas solares"/>
              </a:rPr>
              <a:t>massas solares</a:t>
            </a:r>
            <a:r>
              <a:rPr lang="pt-PT" dirty="0"/>
              <a:t>. </a:t>
            </a:r>
            <a:br>
              <a:rPr lang="pt-PT" dirty="0"/>
            </a:br>
            <a:r>
              <a:rPr lang="pt-PT" dirty="0"/>
              <a:t>As estrelas de neutrões são as menores e mais densas estrelas que se tem conhecimento. </a:t>
            </a:r>
          </a:p>
          <a:p>
            <a:r>
              <a:rPr lang="pt-PT" dirty="0"/>
              <a:t>Embora elas tipicamente tenham um raio na ordem de 10 quilômetros, elas podem ter massas cerca de duas vezes a do Sol. </a:t>
            </a:r>
          </a:p>
          <a:p>
            <a:r>
              <a:rPr lang="pt-PT" dirty="0"/>
              <a:t>Eles resultam da explosão da </a:t>
            </a:r>
            <a:r>
              <a:rPr lang="pt-PT" dirty="0">
                <a:hlinkClick r:id="rId5" tooltip="Supernova"/>
              </a:rPr>
              <a:t>supernova</a:t>
            </a:r>
            <a:r>
              <a:rPr lang="pt-PT" dirty="0"/>
              <a:t> de uma </a:t>
            </a:r>
            <a:r>
              <a:rPr lang="pt-PT" dirty="0">
                <a:hlinkClick r:id="rId6" tooltip="Evolução estelar"/>
              </a:rPr>
              <a:t>estrela massiva</a:t>
            </a:r>
            <a:r>
              <a:rPr lang="pt-PT" dirty="0"/>
              <a:t>, combinada com o </a:t>
            </a:r>
            <a:r>
              <a:rPr lang="pt-PT" dirty="0">
                <a:hlinkClick r:id="rId7" tooltip="Colapso gravitacional"/>
              </a:rPr>
              <a:t>colapso gravitacional</a:t>
            </a:r>
            <a:r>
              <a:rPr lang="pt-PT" dirty="0"/>
              <a:t>, que comprime o núcleo após a densidade da estrela </a:t>
            </a:r>
            <a:r>
              <a:rPr lang="pt-PT" dirty="0">
                <a:hlinkClick r:id="rId8" tooltip="Anã branca"/>
              </a:rPr>
              <a:t>anã branca</a:t>
            </a:r>
            <a:r>
              <a:rPr lang="pt-PT" dirty="0"/>
              <a:t> ao dos </a:t>
            </a:r>
            <a:r>
              <a:rPr lang="pt-PT" dirty="0">
                <a:hlinkClick r:id="rId9" tooltip="Núcleos atômicos"/>
              </a:rPr>
              <a:t>núcleos atômicos</a:t>
            </a:r>
            <a:r>
              <a:rPr lang="pt-PT" dirty="0"/>
              <a:t>.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D345B7-01C1-484B-8866-1A955D34B2D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120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 </a:t>
            </a:r>
            <a:r>
              <a:rPr lang="pt-PT" b="1" dirty="0"/>
              <a:t>tempestade solar de 1859</a:t>
            </a:r>
            <a:r>
              <a:rPr lang="pt-PT" dirty="0"/>
              <a:t>, também conhecida como </a:t>
            </a:r>
            <a:r>
              <a:rPr lang="pt-PT" b="1" dirty="0"/>
              <a:t>Evento </a:t>
            </a:r>
            <a:r>
              <a:rPr lang="pt-PT" b="1" dirty="0" err="1"/>
              <a:t>Carrington</a:t>
            </a:r>
            <a:r>
              <a:rPr lang="pt-PT" dirty="0"/>
              <a:t>,</a:t>
            </a:r>
            <a:r>
              <a:rPr lang="pt-PT" baseline="30000" dirty="0">
                <a:hlinkClick r:id="rId3"/>
              </a:rPr>
              <a:t>[1]</a:t>
            </a:r>
            <a:r>
              <a:rPr lang="pt-PT" dirty="0"/>
              <a:t> foi uma poderosa </a:t>
            </a:r>
            <a:r>
              <a:rPr lang="pt-PT" dirty="0">
                <a:hlinkClick r:id="rId4" tooltip="Tempestade geomagnética"/>
              </a:rPr>
              <a:t>tempestade solar geomagnética</a:t>
            </a:r>
            <a:r>
              <a:rPr lang="pt-PT" dirty="0"/>
              <a:t> ocorrida em 1859 durante o auge do </a:t>
            </a:r>
            <a:r>
              <a:rPr lang="pt-PT" dirty="0">
                <a:hlinkClick r:id="rId5" tooltip="Ciclo solar"/>
              </a:rPr>
              <a:t>ciclo solar</a:t>
            </a:r>
            <a:r>
              <a:rPr lang="pt-PT" dirty="0"/>
              <a:t>.</a:t>
            </a:r>
            <a:br>
              <a:rPr lang="pt-PT" dirty="0"/>
            </a:br>
            <a:r>
              <a:rPr lang="pt-PT" dirty="0"/>
              <a:t> A </a:t>
            </a:r>
            <a:r>
              <a:rPr lang="pt-PT" dirty="0">
                <a:hlinkClick r:id="rId6" tooltip="Ejeção de massa coronal"/>
              </a:rPr>
              <a:t>ejeção de massa coronal</a:t>
            </a:r>
            <a:r>
              <a:rPr lang="pt-PT" dirty="0"/>
              <a:t> solar, atingiu a </a:t>
            </a:r>
            <a:r>
              <a:rPr lang="pt-PT" dirty="0" err="1">
                <a:hlinkClick r:id="rId7" tooltip="Magnetosfera"/>
              </a:rPr>
              <a:t>magnetosfera</a:t>
            </a:r>
            <a:r>
              <a:rPr lang="pt-PT" dirty="0"/>
              <a:t> da </a:t>
            </a:r>
            <a:r>
              <a:rPr lang="pt-PT" dirty="0">
                <a:hlinkClick r:id="rId8" tooltip="Terra"/>
              </a:rPr>
              <a:t>Terra</a:t>
            </a:r>
            <a:r>
              <a:rPr lang="pt-PT" dirty="0"/>
              <a:t> e induziu uma das maiores tempestades geomagnéticas já registradas. </a:t>
            </a:r>
          </a:p>
          <a:p>
            <a:r>
              <a:rPr lang="pt-PT" dirty="0"/>
              <a:t>um fluxo de partículas carregadas vindos do sol veio em direção à Terra a velocidades próximas</a:t>
            </a:r>
            <a:r>
              <a:rPr lang="pt-PT" baseline="0" dirty="0"/>
              <a:t> da velocidade da luz</a:t>
            </a:r>
            <a:r>
              <a:rPr lang="pt-PT" dirty="0"/>
              <a:t>. </a:t>
            </a:r>
            <a:br>
              <a:rPr lang="pt-PT" dirty="0"/>
            </a:br>
            <a:r>
              <a:rPr lang="pt-PT" dirty="0"/>
              <a:t>A tempestade queimou cabos de </a:t>
            </a:r>
            <a:r>
              <a:rPr lang="pt-PT" dirty="0" err="1"/>
              <a:t>teleferico</a:t>
            </a:r>
            <a:r>
              <a:rPr lang="pt-PT" dirty="0"/>
              <a:t> em todo o mundo e resultou em um espetáculo de auroras cintilantes que se estenderam até Cuba.</a:t>
            </a:r>
            <a:br>
              <a:rPr lang="pt-PT" dirty="0"/>
            </a:br>
            <a:r>
              <a:rPr lang="pt-PT" dirty="0"/>
              <a:t>uma tempestade solar desta magnitude acontecesse hoje provavelmente causaria grandes e generalizados problemas para a civilização humana moderna, que é muito dependente de </a:t>
            </a:r>
            <a:r>
              <a:rPr lang="pt-PT" dirty="0">
                <a:hlinkClick r:id="rId9" tooltip="Energia elétrica"/>
              </a:rPr>
              <a:t>energia elétrica</a:t>
            </a:r>
            <a:r>
              <a:rPr lang="pt-PT" dirty="0"/>
              <a:t>.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D345B7-01C1-484B-8866-1A955D34B2D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97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D345B7-01C1-484B-8866-1A955D34B2D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8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524F99-AFA5-4F5C-ADA3-2A668C47EF13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19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706821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920C79-6CA6-4EEE-9C33-B73692453E76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20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951527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D79660-D3C6-4065-861A-6A3D9DEF63D4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21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059976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7C1B3-C14E-4E0B-91F8-33EC94CFEE9A}" type="slidenum">
              <a:rPr kumimoji="0" lang="en-US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Osaka" charset="-128"/>
                <a:cs typeface="Arial" charset="0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30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289911-E7F2-47D5-8B8B-A5008F435944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22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237647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D81C25-503A-4DBF-8FDE-BAC7B0810B60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23</a:t>
            </a:fld>
            <a:endParaRPr lang="en-US" altLang="pt-PT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671374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87C1B3-C14E-4E0B-91F8-33EC94CFEE9A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25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409104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F89EAF-94F4-4BE5-B32F-EB6ED093AAC1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26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4041781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3C0B93-D36D-48FE-B1B0-2584FDDE90F3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27</a:t>
            </a:fld>
            <a:endParaRPr lang="en-US" altLang="pt-PT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447054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CFCE15E-58E1-43EF-B416-DE8D583952E5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28</a:t>
            </a:fld>
            <a:endParaRPr lang="en-US" altLang="pt-PT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149427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A1F893-1F1E-436C-A84F-11BC012F33D6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29</a:t>
            </a:fld>
            <a:endParaRPr lang="en-US" altLang="pt-PT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927298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1D5D60-8896-42A4-A41B-1BB9C29773EA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30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4093709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D1ADF3-12D7-47D7-A4FA-EF229A654F4A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31</a:t>
            </a:fld>
            <a:endParaRPr lang="en-US" altLang="pt-PT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556116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294E5F-6461-4526-A306-5541394A416B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32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862617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89EAF-94F4-4BE5-B32F-EB6ED093AAC1}" type="slidenum">
              <a:rPr kumimoji="0" lang="en-US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Osaka" charset="-128"/>
                <a:cs typeface="Arial" charset="0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7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912876C-5F8E-47C9-A37F-2C66FD340D39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33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381497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FC91F0-900A-4D83-A48B-5A0A12930A9A}" type="slidenum">
              <a:rPr kumimoji="0" lang="en-US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Osaka" charset="-128"/>
                <a:cs typeface="Arial" charset="0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966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430A90-AD73-4C3B-A780-D68795CB3FF5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35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2999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2EFDFE-5ACB-4674-87BA-CB9035A438B3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36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41964945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15E25C-01D1-4BF1-AD83-47D75504CA02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37</a:t>
            </a:fld>
            <a:endParaRPr lang="en-US" altLang="pt-PT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078384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F8CEC1-4F61-48E0-942B-F82E85211183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38</a:t>
            </a:fld>
            <a:endParaRPr lang="en-US" altLang="pt-PT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9849933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1559AB-BBB3-4DEC-BB98-4EF51BDF44DF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39</a:t>
            </a:fld>
            <a:endParaRPr lang="en-US" altLang="pt-PT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419327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ED301-DBFF-4496-911E-1E2A3A2618A3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40</a:t>
            </a:fld>
            <a:endParaRPr lang="en-US" altLang="pt-PT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7783343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BD65B3-4914-4785-86FE-6676BC9DFD98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41</a:t>
            </a:fld>
            <a:endParaRPr lang="en-US" altLang="pt-PT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7692437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2B90A8-4BE3-4F14-AA90-1808B125795E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42</a:t>
            </a:fld>
            <a:endParaRPr lang="en-US" altLang="pt-PT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929021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89EAF-94F4-4BE5-B32F-EB6ED093AAC1}" type="slidenum">
              <a:rPr kumimoji="0" lang="en-US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Osaka" charset="-128"/>
                <a:cs typeface="Arial" charset="0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471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913A073-B6F2-436C-9586-60FFCA8FDBF2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43</a:t>
            </a:fld>
            <a:endParaRPr lang="en-US" altLang="pt-PT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9351356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4F27FB-8CDD-4EBF-BB4A-763A65CB6B61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44</a:t>
            </a:fld>
            <a:endParaRPr lang="en-US" altLang="pt-PT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5906686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C8E33B-BA42-4762-9DAA-B779A3BA79D1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45</a:t>
            </a:fld>
            <a:endParaRPr lang="en-US" altLang="pt-PT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7322042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E972DC7-455A-4792-91EB-B6784EDF1274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46</a:t>
            </a:fld>
            <a:endParaRPr lang="en-US" altLang="pt-PT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7447428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A7BA17-FFF3-4777-B7EE-40A216E355CE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47</a:t>
            </a:fld>
            <a:endParaRPr lang="en-US" altLang="pt-PT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6131207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4A6500-97F8-46AD-BD43-B6059A554077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48</a:t>
            </a:fld>
            <a:endParaRPr lang="en-US" altLang="pt-PT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9607626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516C21-3850-49A1-8661-A400207EAD4E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49</a:t>
            </a:fld>
            <a:endParaRPr lang="en-US" altLang="pt-PT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2197711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699128-31DC-4E7A-BC11-413A05D31A13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50</a:t>
            </a:fld>
            <a:endParaRPr lang="en-US" altLang="pt-PT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9136336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2CB3D4-AD07-47E1-A76F-DDCC87E9D4D3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51</a:t>
            </a:fld>
            <a:endParaRPr lang="en-US" altLang="pt-PT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2253836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7945D9-AF34-407D-9ADC-4A9DF0ECB994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52</a:t>
            </a:fld>
            <a:endParaRPr lang="en-US" altLang="pt-PT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275896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89EAF-94F4-4BE5-B32F-EB6ED093AAC1}" type="slidenum">
              <a:rPr kumimoji="0" lang="en-US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Osaka" charset="-128"/>
                <a:cs typeface="Arial" charset="0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9121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31"/>
          <p:cNvSpPr txBox="1">
            <a:spLocks noGrp="1" noChangeArrowheads="1"/>
          </p:cNvSpPr>
          <p:nvPr/>
        </p:nvSpPr>
        <p:spPr bwMode="auto">
          <a:xfrm>
            <a:off x="5800725" y="6745288"/>
            <a:ext cx="443388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0" tIns="47535" rIns="95070" bIns="47535" anchor="b"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F0E0CB-85E3-48E9-BB68-3CC48A33A828}" type="slidenum">
              <a:rPr lang="en-US" altLang="pt-PT"/>
              <a:pPr algn="r" eaLnBrk="1" hangingPunct="1">
                <a:spcBef>
                  <a:spcPct val="0"/>
                </a:spcBef>
              </a:pPr>
              <a:t>53</a:t>
            </a:fld>
            <a:endParaRPr lang="en-US" altLang="pt-PT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9037585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C8E33B-BA42-4762-9DAA-B779A3BA79D1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54</a:t>
            </a:fld>
            <a:endParaRPr lang="en-US" altLang="pt-PT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7187468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A7BA17-FFF3-4777-B7EE-40A216E355CE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55</a:t>
            </a:fld>
            <a:endParaRPr lang="en-US" altLang="pt-PT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9697439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7945D9-AF34-407D-9ADC-4A9DF0ECB994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56</a:t>
            </a:fld>
            <a:endParaRPr lang="en-US" altLang="pt-PT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9458620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8305ED-AF39-45C9-8A54-89FC40B98F64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57</a:t>
            </a:fld>
            <a:endParaRPr lang="en-US" altLang="pt-PT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3868325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FE221E-503D-4489-A55C-1D1F22D1C70C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58</a:t>
            </a:fld>
            <a:endParaRPr lang="en-US" altLang="pt-PT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1539073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24429EE-F7B4-4B04-B5B0-8108EBF00C57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59</a:t>
            </a:fld>
            <a:endParaRPr lang="en-US" altLang="pt-PT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4826238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5C675E-381C-4A5B-8444-F98866418FF1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60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7987999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0636E1B-89B9-4DFA-AAAF-4015E3CC8F10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61</a:t>
            </a:fld>
            <a:endParaRPr lang="en-US" altLang="pt-PT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364841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96980A-2D8B-4576-BF61-0EAF2513CC82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62</a:t>
            </a:fld>
            <a:endParaRPr lang="en-US" altLang="pt-PT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592356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89EAF-94F4-4BE5-B32F-EB6ED093AAC1}" type="slidenum">
              <a:rPr kumimoji="0" lang="en-US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Osaka" charset="-128"/>
                <a:cs typeface="Arial" charset="0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388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031"/>
          <p:cNvSpPr txBox="1">
            <a:spLocks noGrp="1" noChangeArrowheads="1"/>
          </p:cNvSpPr>
          <p:nvPr/>
        </p:nvSpPr>
        <p:spPr bwMode="auto">
          <a:xfrm>
            <a:off x="5800725" y="6745288"/>
            <a:ext cx="443388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0" tIns="47535" rIns="95070" bIns="47535" anchor="b"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0187785-6517-44DD-8A45-E35F2612C8F1}" type="slidenum">
              <a:rPr lang="en-US" altLang="pt-PT"/>
              <a:pPr algn="r" eaLnBrk="1" hangingPunct="1">
                <a:spcBef>
                  <a:spcPct val="0"/>
                </a:spcBef>
              </a:pPr>
              <a:t>63</a:t>
            </a:fld>
            <a:endParaRPr lang="en-US" altLang="pt-PT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9212704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031"/>
          <p:cNvSpPr txBox="1">
            <a:spLocks noGrp="1" noChangeArrowheads="1"/>
          </p:cNvSpPr>
          <p:nvPr/>
        </p:nvSpPr>
        <p:spPr bwMode="auto">
          <a:xfrm>
            <a:off x="5800725" y="6745288"/>
            <a:ext cx="443388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0" tIns="47535" rIns="95070" bIns="47535" anchor="b"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70F1CB-8AF9-4695-B98A-750DE17FA0DD}" type="slidenum">
              <a:rPr lang="en-US" altLang="pt-PT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64</a:t>
            </a:fld>
            <a:endParaRPr lang="en-US" altLang="pt-PT">
              <a:solidFill>
                <a:srgbClr val="000000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3119733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D41905F-370F-4009-A299-779FA0B1D405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65</a:t>
            </a:fld>
            <a:endParaRPr lang="en-US" altLang="pt-PT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8243350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C7A3EC-169C-4499-86EB-A6EBF1BA432D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66</a:t>
            </a:fld>
            <a:endParaRPr lang="en-US" altLang="pt-PT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8642532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C6F3860-A4B3-4FAA-8D1F-291831801D9C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68</a:t>
            </a:fld>
            <a:endParaRPr lang="en-US" altLang="pt-PT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3049703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034213A-9D9D-4C10-AA25-95ED5FC6094C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69</a:t>
            </a:fld>
            <a:endParaRPr lang="en-US" altLang="pt-PT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0220104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ED5F86-DF3D-4E77-9719-F1AB6850FDBC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70</a:t>
            </a:fld>
            <a:endParaRPr lang="en-US" altLang="pt-PT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8371016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45F80A-DE8D-4152-904A-8CDD1DBF1C10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71</a:t>
            </a:fld>
            <a:endParaRPr lang="en-US" altLang="pt-PT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3275" y="539750"/>
            <a:ext cx="3549650" cy="2662238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511853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2A5F76-4CCC-4432-A687-9BAB457390E0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72</a:t>
            </a:fld>
            <a:endParaRPr lang="en-US" altLang="pt-PT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3821764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pt-PT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A3DD34-27CA-45FA-B281-006104552ECE}" type="slidenum">
              <a:rPr lang="en-GB" altLang="pt-PT" smtClean="0"/>
              <a:pPr algn="r" eaLnBrk="1" hangingPunct="1">
                <a:spcBef>
                  <a:spcPct val="0"/>
                </a:spcBef>
              </a:pPr>
              <a:t>73</a:t>
            </a:fld>
            <a:endParaRPr lang="en-GB" altLang="pt-PT"/>
          </a:p>
        </p:txBody>
      </p:sp>
    </p:spTree>
    <p:extLst>
      <p:ext uri="{BB962C8B-B14F-4D97-AF65-F5344CB8AC3E}">
        <p14:creationId xmlns:p14="http://schemas.microsoft.com/office/powerpoint/2010/main" val="61588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89EAF-94F4-4BE5-B32F-EB6ED093AAC1}" type="slidenum">
              <a:rPr kumimoji="0" lang="en-US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Osaka" charset="-128"/>
                <a:cs typeface="Arial" charset="0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790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AB8760-F751-4D87-BD1A-327526A062D1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74</a:t>
            </a:fld>
            <a:endParaRPr lang="en-US" altLang="pt-PT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8140292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85461A-77F4-4CFC-8A3B-F50E84FD7B59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75</a:t>
            </a:fld>
            <a:endParaRPr lang="en-US" altLang="pt-PT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8227695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8735AF-C522-487B-8C18-2EC3443D6187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76</a:t>
            </a:fld>
            <a:endParaRPr lang="en-US" altLang="pt-PT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4966649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58F396-06AF-4D6B-A067-FABA0EA1FC7A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78</a:t>
            </a:fld>
            <a:endParaRPr lang="en-US" altLang="pt-PT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6396871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C025C30-5EE1-4821-8112-F97F96E930CA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79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65806675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8BFA90-0BCD-40D0-9F9F-5BA1C237AB8C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80</a:t>
            </a:fld>
            <a:endParaRPr lang="en-US" altLang="pt-PT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55521618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3576AE-5D26-4F7F-B83D-C0253988B4A8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81</a:t>
            </a:fld>
            <a:endParaRPr lang="en-US" altLang="pt-P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94219471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2D09D6-3206-4465-9619-9DF66422D752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82</a:t>
            </a:fld>
            <a:endParaRPr lang="en-US" altLang="pt-PT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2488965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2D09D6-3206-4465-9619-9DF66422D752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83</a:t>
            </a:fld>
            <a:endParaRPr lang="en-US" altLang="pt-PT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34506268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F32AB3-A945-486E-AE4F-15B89C338F0D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85</a:t>
            </a:fld>
            <a:endParaRPr lang="en-US" altLang="pt-PT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2486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89EAF-94F4-4BE5-B32F-EB6ED093AAC1}" type="slidenum">
              <a:rPr kumimoji="0" lang="en-US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Osaka" charset="-128"/>
                <a:cs typeface="Arial" charset="0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096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F32AB3-A945-486E-AE4F-15B89C338F0D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86</a:t>
            </a:fld>
            <a:endParaRPr lang="en-US" altLang="pt-PT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12199577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022040-DC34-442C-A9B5-A864433DB18B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88</a:t>
            </a:fld>
            <a:endParaRPr lang="en-US" altLang="pt-P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9788509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C07F7D1-E370-418A-8D5A-0655C3DE4EF7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89</a:t>
            </a:fld>
            <a:endParaRPr lang="en-US" altLang="pt-PT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38764209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E691AC-4A16-4AF6-8214-F40E93148705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91</a:t>
            </a:fld>
            <a:endParaRPr lang="en-US" altLang="pt-PT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13045289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1A2CEE-CB7C-4E20-919A-190B6160F8D4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92</a:t>
            </a:fld>
            <a:endParaRPr lang="en-US" altLang="pt-PT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0433594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A27559B-FB38-46E4-8553-A0B7ECE4436C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93</a:t>
            </a:fld>
            <a:endParaRPr lang="en-US" altLang="pt-PT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37582067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BE9BAC7-59D8-411B-9659-270E79BD935A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94</a:t>
            </a:fld>
            <a:endParaRPr lang="en-US" altLang="pt-PT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09087129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03D94FC-18CF-4B22-A29D-F2E060C4616C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95</a:t>
            </a:fld>
            <a:endParaRPr lang="en-US" altLang="pt-PT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05535736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473434-DD88-4EEF-8275-CB52CEF07ECA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96</a:t>
            </a:fld>
            <a:endParaRPr lang="en-US" altLang="pt-PT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24130472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6D4D4B-FBA1-46EC-8C51-D29AF915E352}" type="slidenum">
              <a:rPr lang="en-US" altLang="pt-PT" smtClean="0"/>
              <a:pPr algn="r" eaLnBrk="1" hangingPunct="1">
                <a:spcBef>
                  <a:spcPct val="0"/>
                </a:spcBef>
              </a:pPr>
              <a:t>97</a:t>
            </a:fld>
            <a:endParaRPr lang="en-US" altLang="pt-PT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058693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509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89EAF-94F4-4BE5-B32F-EB6ED093AAC1}" type="slidenum">
              <a:rPr kumimoji="0" lang="en-US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Osaka" charset="-128"/>
                <a:cs typeface="Arial" charset="0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5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D3AF0-A0C7-4CB0-83C7-312BBEAC0C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429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28A14-8F7A-4CAD-B270-865A89FF98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1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505A8-68EB-431F-A780-2667B4451F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93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A52D7-0DF1-42BE-A129-A8C873ECDB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22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4E542-8688-4C7F-9C5D-AF868F0544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598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F6497-618C-4DBD-B470-3AE04A5138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66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03A80-2F71-4866-9E3F-E4E4B2D1AA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6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4EA14-A362-47DB-87F6-B4C2500BBE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80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AD78-039A-4F74-B108-A7520CEEC3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64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9184C-98E1-40A6-8E07-EC1F446B60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324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31E67-9B7D-4185-A85B-912E4DF596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8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9A5F5-3738-4100-BA61-692701C7C6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592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EA12D-028A-455D-8D6E-CBAE8C364F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613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AF1EE-4089-4244-AF84-6BD1BC926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45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D9C41-B2A3-49D9-871F-1ED9D3B163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8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98D54-F993-40CD-BE6A-FACEAFC739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84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60437-8957-41CA-BBC3-95071F3042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995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EA074-406C-479F-B07E-234FD24452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89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1AB81-F1F9-49B6-BF27-352AAE33D5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8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2109E-6404-4801-834D-D941EFC864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786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10C8B-16E6-4FCC-89AD-A685153011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95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8E64A-0DB1-4163-A827-779C0FD5C0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0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9CE67-32E6-4AA3-8C06-2C2CC6A09D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83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1C499-1F0C-4B2D-8C60-6F452C0C3C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31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AE78E-4243-4591-9730-DC22696F16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04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05FD7-4C8E-44F4-B916-E5B32085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252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A81D8-B5A3-4863-9852-9D2A347746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02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0934E-C028-42D6-AE05-AFD4270805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54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CF358-670E-4EF1-A181-6D75A2DF4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792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FA735-5108-4C04-AEC2-F03584551C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57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FFB8A-1B2A-48AA-8566-C2FE6EE9CD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65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62CE8-49E1-48A1-B8CA-8715539DF2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60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6F2DD-A11A-4678-B0D4-99A5D8FF37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4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3A918-ED12-4377-A6D9-A0A734A799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97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8709E-7D5B-4349-9A3E-C0E74B5C7E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539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4ABF4-3976-4D78-9095-F2BC4CD387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47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4A325-ED58-449D-9470-042FD9A113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07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282AD-43E8-46A0-9242-7F099D0005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1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281B1-C8B7-4553-AF82-CC6D76556E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893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72ED7-CC03-4C5A-8746-F84990E860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60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BACA3-812D-464A-8A6B-5B2C4C8E45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21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2880" indent="0" algn="ctr">
              <a:buNone/>
              <a:defRPr/>
            </a:lvl2pPr>
            <a:lvl3pPr marL="825759" indent="0" algn="ctr">
              <a:buNone/>
              <a:defRPr/>
            </a:lvl3pPr>
            <a:lvl4pPr marL="1238646" indent="0" algn="ctr">
              <a:buNone/>
              <a:defRPr/>
            </a:lvl4pPr>
            <a:lvl5pPr marL="1651526" indent="0" algn="ctr">
              <a:buNone/>
              <a:defRPr/>
            </a:lvl5pPr>
            <a:lvl6pPr marL="2064395" indent="0" algn="ctr">
              <a:buNone/>
              <a:defRPr/>
            </a:lvl6pPr>
            <a:lvl7pPr marL="2477287" indent="0" algn="ctr">
              <a:buNone/>
              <a:defRPr/>
            </a:lvl7pPr>
            <a:lvl8pPr marL="2890170" indent="0" algn="ctr">
              <a:buNone/>
              <a:defRPr/>
            </a:lvl8pPr>
            <a:lvl9pPr marL="330305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5A86D-7CE4-4748-9F30-06A8BA0E9E7A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054473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FB5DC-4B2C-4A45-BEE5-0FBB715E4955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057641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906"/>
            <a:ext cx="7771680" cy="1362383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2880" indent="0">
              <a:buNone/>
              <a:defRPr sz="1633"/>
            </a:lvl2pPr>
            <a:lvl3pPr marL="825759" indent="0">
              <a:buNone/>
              <a:defRPr sz="1542"/>
            </a:lvl3pPr>
            <a:lvl4pPr marL="1238646" indent="0">
              <a:buNone/>
              <a:defRPr sz="1270"/>
            </a:lvl4pPr>
            <a:lvl5pPr marL="1651526" indent="0">
              <a:buNone/>
              <a:defRPr sz="1270"/>
            </a:lvl5pPr>
            <a:lvl6pPr marL="2064395" indent="0">
              <a:buNone/>
              <a:defRPr sz="1270"/>
            </a:lvl6pPr>
            <a:lvl7pPr marL="2477287" indent="0">
              <a:buNone/>
              <a:defRPr sz="1270"/>
            </a:lvl7pPr>
            <a:lvl8pPr marL="2890170" indent="0">
              <a:buNone/>
              <a:defRPr sz="1270"/>
            </a:lvl8pPr>
            <a:lvl9pPr marL="3303058" indent="0">
              <a:buNone/>
              <a:defRPr sz="12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746B-C1C8-46C8-9361-B09224478EBB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59329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65A92-0BC5-4FCE-BE9C-48BAD63060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90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72"/>
            <a:ext cx="4042080" cy="452063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802" y="1604372"/>
            <a:ext cx="4042080" cy="452063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97704-FC23-480D-AD03-278DF6FF546D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3005242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113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2880" indent="0">
              <a:buNone/>
              <a:defRPr sz="1814" b="1"/>
            </a:lvl2pPr>
            <a:lvl3pPr marL="825759" indent="0">
              <a:buNone/>
              <a:defRPr sz="1633" b="1"/>
            </a:lvl3pPr>
            <a:lvl4pPr marL="1238646" indent="0">
              <a:buNone/>
              <a:defRPr sz="1542" b="1"/>
            </a:lvl4pPr>
            <a:lvl5pPr marL="1651526" indent="0">
              <a:buNone/>
              <a:defRPr sz="1542" b="1"/>
            </a:lvl5pPr>
            <a:lvl6pPr marL="2064395" indent="0">
              <a:buNone/>
              <a:defRPr sz="1542" b="1"/>
            </a:lvl6pPr>
            <a:lvl7pPr marL="2477287" indent="0">
              <a:buNone/>
              <a:defRPr sz="1542" b="1"/>
            </a:lvl7pPr>
            <a:lvl8pPr marL="2890170" indent="0">
              <a:buNone/>
              <a:defRPr sz="1542" b="1"/>
            </a:lvl8pPr>
            <a:lvl9pPr marL="3303058" indent="0">
              <a:buNone/>
              <a:defRPr sz="15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2880" indent="0">
              <a:buNone/>
              <a:defRPr sz="1814" b="1"/>
            </a:lvl2pPr>
            <a:lvl3pPr marL="825759" indent="0">
              <a:buNone/>
              <a:defRPr sz="1633" b="1"/>
            </a:lvl3pPr>
            <a:lvl4pPr marL="1238646" indent="0">
              <a:buNone/>
              <a:defRPr sz="1542" b="1"/>
            </a:lvl4pPr>
            <a:lvl5pPr marL="1651526" indent="0">
              <a:buNone/>
              <a:defRPr sz="1542" b="1"/>
            </a:lvl5pPr>
            <a:lvl6pPr marL="2064395" indent="0">
              <a:buNone/>
              <a:defRPr sz="1542" b="1"/>
            </a:lvl6pPr>
            <a:lvl7pPr marL="2477287" indent="0">
              <a:buNone/>
              <a:defRPr sz="1542" b="1"/>
            </a:lvl7pPr>
            <a:lvl8pPr marL="2890170" indent="0">
              <a:buNone/>
              <a:defRPr sz="1542" b="1"/>
            </a:lvl8pPr>
            <a:lvl9pPr marL="3303058" indent="0">
              <a:buNone/>
              <a:defRPr sz="15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28973-86F9-43C4-9E33-10FE4597DC5C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811122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CFFEE-BFD9-44B2-9F5F-1E7F05705B4B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853917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4D5F0-D033-4563-A27C-E86773ADD465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9203586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34"/>
            <a:ext cx="3008160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2880" indent="0">
              <a:buNone/>
              <a:defRPr sz="1089"/>
            </a:lvl2pPr>
            <a:lvl3pPr marL="825759" indent="0">
              <a:buNone/>
              <a:defRPr sz="907"/>
            </a:lvl3pPr>
            <a:lvl4pPr marL="1238646" indent="0">
              <a:buNone/>
              <a:defRPr sz="816"/>
            </a:lvl4pPr>
            <a:lvl5pPr marL="1651526" indent="0">
              <a:buNone/>
              <a:defRPr sz="816"/>
            </a:lvl5pPr>
            <a:lvl6pPr marL="2064395" indent="0">
              <a:buNone/>
              <a:defRPr sz="816"/>
            </a:lvl6pPr>
            <a:lvl7pPr marL="2477287" indent="0">
              <a:buNone/>
              <a:defRPr sz="816"/>
            </a:lvl7pPr>
            <a:lvl8pPr marL="2890170" indent="0">
              <a:buNone/>
              <a:defRPr sz="816"/>
            </a:lvl8pPr>
            <a:lvl9pPr marL="3303058" indent="0">
              <a:buNone/>
              <a:defRPr sz="8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DA0C9-FBAC-4104-89B7-AF1F59ADC459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604747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2880" indent="0">
              <a:buNone/>
              <a:defRPr sz="2540"/>
            </a:lvl2pPr>
            <a:lvl3pPr marL="825759" indent="0">
              <a:buNone/>
              <a:defRPr sz="2177"/>
            </a:lvl3pPr>
            <a:lvl4pPr marL="1238646" indent="0">
              <a:buNone/>
              <a:defRPr sz="1814"/>
            </a:lvl4pPr>
            <a:lvl5pPr marL="1651526" indent="0">
              <a:buNone/>
              <a:defRPr sz="1814"/>
            </a:lvl5pPr>
            <a:lvl6pPr marL="2064395" indent="0">
              <a:buNone/>
              <a:defRPr sz="1814"/>
            </a:lvl6pPr>
            <a:lvl7pPr marL="2477287" indent="0">
              <a:buNone/>
              <a:defRPr sz="1814"/>
            </a:lvl7pPr>
            <a:lvl8pPr marL="2890170" indent="0">
              <a:buNone/>
              <a:defRPr sz="1814"/>
            </a:lvl8pPr>
            <a:lvl9pPr marL="3303058" indent="0">
              <a:buNone/>
              <a:defRPr sz="1814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2880" indent="0">
              <a:buNone/>
              <a:defRPr sz="1089"/>
            </a:lvl2pPr>
            <a:lvl3pPr marL="825759" indent="0">
              <a:buNone/>
              <a:defRPr sz="907"/>
            </a:lvl3pPr>
            <a:lvl4pPr marL="1238646" indent="0">
              <a:buNone/>
              <a:defRPr sz="816"/>
            </a:lvl4pPr>
            <a:lvl5pPr marL="1651526" indent="0">
              <a:buNone/>
              <a:defRPr sz="816"/>
            </a:lvl5pPr>
            <a:lvl6pPr marL="2064395" indent="0">
              <a:buNone/>
              <a:defRPr sz="816"/>
            </a:lvl6pPr>
            <a:lvl7pPr marL="2477287" indent="0">
              <a:buNone/>
              <a:defRPr sz="816"/>
            </a:lvl7pPr>
            <a:lvl8pPr marL="2890170" indent="0">
              <a:buNone/>
              <a:defRPr sz="816"/>
            </a:lvl8pPr>
            <a:lvl9pPr marL="3303058" indent="0">
              <a:buNone/>
              <a:defRPr sz="8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BD26E-121E-4E54-95F6-F741F49C831F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505221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CF6C5-64C0-4BEB-BFDF-8CF3908AF745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834749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002" y="273672"/>
            <a:ext cx="2054880" cy="58513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72"/>
            <a:ext cx="6029280" cy="58513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F5764-761F-460D-B956-3F14A114DFA2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473521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5" y="273629"/>
            <a:ext cx="8222400" cy="11391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D862F-6AD6-4DEF-9269-3127E23C3EF0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69193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5" y="273629"/>
            <a:ext cx="8222400" cy="11391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72"/>
            <a:ext cx="4042080" cy="45206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6802" y="1604372"/>
            <a:ext cx="4042080" cy="4520635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9BEF-DBEE-4C0A-8BC6-5469FE2EF24D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726265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CFF8D-89B4-4383-B909-B4F2834B22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82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5" y="273629"/>
            <a:ext cx="8222400" cy="11391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6480" y="1604372"/>
            <a:ext cx="4042080" cy="4520635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6802" y="1604372"/>
            <a:ext cx="4042080" cy="45206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1C749-6ECE-4042-A976-772A481EDFA2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394268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09C0-235D-4A43-9C5D-BBE11012491B}" type="datetime1">
              <a:rPr lang="pt-PT" smtClean="0"/>
              <a:t>27.05.22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34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6E26-9F0C-4AD5-B26B-458714FA0B11}" type="datetime1">
              <a:rPr lang="pt-PT" smtClean="0"/>
              <a:t>27.05.22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64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85E-32AA-4E6A-973A-6B4DF301F2E6}" type="datetime1">
              <a:rPr lang="pt-PT" smtClean="0"/>
              <a:t>27.05.22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723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7C4C-1423-4F2E-A7E4-1FB7EF2BF4AA}" type="datetime1">
              <a:rPr lang="pt-PT" smtClean="0"/>
              <a:t>27.05.22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54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5968-2FB2-4A71-935E-238DEE380D1B}" type="datetime1">
              <a:rPr lang="pt-PT" smtClean="0"/>
              <a:t>27.05.22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770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3381-56AE-48F4-9DAF-CD09D042FEFD}" type="datetime1">
              <a:rPr lang="pt-PT" smtClean="0"/>
              <a:t>27.05.22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96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239A-A0A1-46A0-AB13-604C9C23D1D0}" type="datetime1">
              <a:rPr lang="pt-PT" smtClean="0"/>
              <a:t>27.05.22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81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2E0B-E9CB-4A22-A419-33757A9BBA74}" type="datetime1">
              <a:rPr lang="pt-PT" smtClean="0"/>
              <a:t>27.05.22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6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C928-3093-4A94-9253-72A2C2F9771B}" type="datetime1">
              <a:rPr lang="pt-PT" smtClean="0"/>
              <a:t>27.05.22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7760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5A19E-2D8E-4121-8E3F-20029BDF91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830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A4F7-CDA3-4CEE-B12E-2EE6BCC0925D}" type="datetime1">
              <a:rPr lang="pt-PT" smtClean="0"/>
              <a:t>27.05.22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44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C900-41B4-4731-81C4-4B8CE850C22F}" type="datetime1">
              <a:rPr lang="pt-PT" smtClean="0"/>
              <a:t>27.05.22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78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4C512-E13B-4551-90BD-D3A6CF3EFD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76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2198-DBBB-4CAB-8773-F12BBDEC87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text styles</a:t>
            </a:r>
          </a:p>
          <a:p>
            <a:pPr lvl="1"/>
            <a:r>
              <a:rPr lang="en-US" altLang="pt-PT"/>
              <a:t>Second level</a:t>
            </a:r>
          </a:p>
          <a:p>
            <a:pPr lvl="2"/>
            <a:r>
              <a:rPr lang="en-US" altLang="pt-PT"/>
              <a:t>Third level</a:t>
            </a:r>
          </a:p>
          <a:p>
            <a:pPr lvl="3"/>
            <a:r>
              <a:rPr lang="en-US" altLang="pt-PT"/>
              <a:t>Fourth level</a:t>
            </a:r>
          </a:p>
          <a:p>
            <a:pPr lvl="4"/>
            <a:r>
              <a:rPr lang="en-US" altLang="pt-PT"/>
              <a:t>Fifth level</a:t>
            </a:r>
          </a:p>
        </p:txBody>
      </p:sp>
      <p:sp>
        <p:nvSpPr>
          <p:cNvPr id="12698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2698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26982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9C4992-86DC-4040-AD5F-C310CBE3B5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Osaka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Osaka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Osaka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Osaka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Osaka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Osaka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text styles</a:t>
            </a:r>
          </a:p>
          <a:p>
            <a:pPr lvl="1"/>
            <a:r>
              <a:rPr lang="en-US" altLang="pt-PT"/>
              <a:t>Second level</a:t>
            </a:r>
          </a:p>
          <a:p>
            <a:pPr lvl="2"/>
            <a:r>
              <a:rPr lang="en-US" altLang="pt-PT"/>
              <a:t>Third level</a:t>
            </a:r>
          </a:p>
          <a:p>
            <a:pPr lvl="3"/>
            <a:r>
              <a:rPr lang="en-US" altLang="pt-PT"/>
              <a:t>Fourth level</a:t>
            </a:r>
          </a:p>
          <a:p>
            <a:pPr lvl="4"/>
            <a:r>
              <a:rPr lang="en-US" altLang="pt-PT"/>
              <a:t>Fifth level</a:t>
            </a:r>
          </a:p>
        </p:txBody>
      </p:sp>
      <p:sp>
        <p:nvSpPr>
          <p:cNvPr id="12698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2698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26982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118E8C0-4B25-4D5E-B600-D96F8EBE10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text styles</a:t>
            </a:r>
          </a:p>
          <a:p>
            <a:pPr lvl="1"/>
            <a:r>
              <a:rPr lang="en-US" altLang="pt-PT"/>
              <a:t>Second level</a:t>
            </a:r>
          </a:p>
          <a:p>
            <a:pPr lvl="2"/>
            <a:r>
              <a:rPr lang="en-US" altLang="pt-PT"/>
              <a:t>Third level</a:t>
            </a:r>
          </a:p>
          <a:p>
            <a:pPr lvl="3"/>
            <a:r>
              <a:rPr lang="en-US" altLang="pt-PT"/>
              <a:t>Fourth level</a:t>
            </a:r>
          </a:p>
          <a:p>
            <a:pPr lvl="4"/>
            <a:r>
              <a:rPr lang="en-US" altLang="pt-PT"/>
              <a:t>Fifth level</a:t>
            </a:r>
          </a:p>
        </p:txBody>
      </p:sp>
      <p:sp>
        <p:nvSpPr>
          <p:cNvPr id="12698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2698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26982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ECAF92-14D2-451E-833F-A6C1A6389B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698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2698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26982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B504F8-C64B-4917-B3DB-211D97AE86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4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Osaka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Osaka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Osaka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Osaka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Osaka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Osaka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5" y="273629"/>
            <a:ext cx="8222400" cy="113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PT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5" y="1604372"/>
            <a:ext cx="8222400" cy="452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795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PT" dirty="0"/>
              <a:t>Click to edit the outline text format</a:t>
            </a:r>
          </a:p>
          <a:p>
            <a:pPr lvl="1"/>
            <a:r>
              <a:rPr lang="en-GB" altLang="pt-PT" dirty="0"/>
              <a:t>Second Outline Level</a:t>
            </a:r>
          </a:p>
          <a:p>
            <a:pPr lvl="2"/>
            <a:r>
              <a:rPr lang="en-GB" altLang="pt-PT" dirty="0"/>
              <a:t>Third Outline Level</a:t>
            </a:r>
          </a:p>
          <a:p>
            <a:pPr lvl="3"/>
            <a:r>
              <a:rPr lang="en-GB" altLang="pt-PT" dirty="0"/>
              <a:t>Fourth Outline Level</a:t>
            </a:r>
          </a:p>
          <a:p>
            <a:pPr lvl="4"/>
            <a:r>
              <a:rPr lang="en-GB" altLang="pt-PT" dirty="0"/>
              <a:t>Fifth Outline Level</a:t>
            </a:r>
          </a:p>
          <a:p>
            <a:pPr lvl="4"/>
            <a:r>
              <a:rPr lang="en-GB" altLang="pt-PT" dirty="0"/>
              <a:t>Sixth Outline Level</a:t>
            </a:r>
          </a:p>
          <a:p>
            <a:pPr lvl="4"/>
            <a:r>
              <a:rPr lang="en-GB" altLang="pt-PT" dirty="0"/>
              <a:t>Seventh Outline Level</a:t>
            </a:r>
          </a:p>
          <a:p>
            <a:pPr lvl="4"/>
            <a:r>
              <a:rPr lang="en-GB" altLang="pt-PT" dirty="0"/>
              <a:t>Eighth Outline Level</a:t>
            </a:r>
          </a:p>
          <a:p>
            <a:pPr lvl="4"/>
            <a:r>
              <a:rPr lang="en-GB" altLang="pt-PT" dirty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80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04280" algn="l"/>
                <a:tab pos="809995" algn="l"/>
                <a:tab pos="1215690" algn="l"/>
                <a:tab pos="1621419" algn="l"/>
                <a:tab pos="2027134" algn="l"/>
                <a:tab pos="2432839" algn="l"/>
                <a:tab pos="2838562" algn="l"/>
                <a:tab pos="3244276" algn="l"/>
                <a:tab pos="3649984" algn="l"/>
                <a:tab pos="4055707" algn="l"/>
                <a:tab pos="4461414" algn="l"/>
                <a:tab pos="4867124" algn="l"/>
                <a:tab pos="5272840" algn="l"/>
                <a:tab pos="5678553" algn="l"/>
                <a:tab pos="6084267" algn="l"/>
                <a:tab pos="6489980" algn="l"/>
                <a:tab pos="6895692" algn="l"/>
                <a:tab pos="7301407" algn="l"/>
                <a:tab pos="7707125" algn="l"/>
                <a:tab pos="8112838" algn="l"/>
              </a:tabLst>
              <a:defRPr sz="127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pt-PT" altLang="pt-PT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80"/>
            <a:ext cx="289296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04280" algn="l"/>
                <a:tab pos="809995" algn="l"/>
                <a:tab pos="1215690" algn="l"/>
                <a:tab pos="1621419" algn="l"/>
                <a:tab pos="2027134" algn="l"/>
                <a:tab pos="2432839" algn="l"/>
                <a:tab pos="2838562" algn="l"/>
                <a:tab pos="3244276" algn="l"/>
                <a:tab pos="3649984" algn="l"/>
                <a:tab pos="4055707" algn="l"/>
                <a:tab pos="4461414" algn="l"/>
                <a:tab pos="4867124" algn="l"/>
                <a:tab pos="5272840" algn="l"/>
                <a:tab pos="5678553" algn="l"/>
                <a:tab pos="6084267" algn="l"/>
                <a:tab pos="6489980" algn="l"/>
                <a:tab pos="6895692" algn="l"/>
                <a:tab pos="7301407" algn="l"/>
                <a:tab pos="7707125" algn="l"/>
                <a:tab pos="8112838" algn="l"/>
              </a:tabLst>
              <a:defRPr sz="127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80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04280" algn="l"/>
                <a:tab pos="809995" algn="l"/>
                <a:tab pos="1215690" algn="l"/>
                <a:tab pos="1621419" algn="l"/>
                <a:tab pos="2027134" algn="l"/>
                <a:tab pos="2432839" algn="l"/>
                <a:tab pos="2838562" algn="l"/>
                <a:tab pos="3244276" algn="l"/>
                <a:tab pos="3649984" algn="l"/>
                <a:tab pos="4055707" algn="l"/>
                <a:tab pos="4461414" algn="l"/>
                <a:tab pos="4867124" algn="l"/>
                <a:tab pos="5272840" algn="l"/>
                <a:tab pos="5678553" algn="l"/>
                <a:tab pos="6084267" algn="l"/>
                <a:tab pos="6489980" algn="l"/>
                <a:tab pos="6895692" algn="l"/>
                <a:tab pos="7301407" algn="l"/>
                <a:tab pos="7707125" algn="l"/>
                <a:tab pos="8112838" algn="l"/>
              </a:tabLst>
              <a:defRPr sz="127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fld id="{2F37E5CA-33A0-4EBC-95FE-3033B8927911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95618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txStyles>
    <p:titleStyle>
      <a:lvl1pPr algn="ctr" defTabSz="40571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91">
          <a:solidFill>
            <a:srgbClr val="000000"/>
          </a:solidFill>
          <a:latin typeface="+mj-lt"/>
          <a:ea typeface="Lucida Sans Unicode" charset="0"/>
          <a:cs typeface="+mj-cs"/>
        </a:defRPr>
      </a:lvl1pPr>
      <a:lvl2pPr algn="ctr" defTabSz="40571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91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algn="ctr" defTabSz="40571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91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algn="ctr" defTabSz="40571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91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algn="ctr" defTabSz="40571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91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270851" indent="-206444" algn="ctr" defTabSz="40571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cs typeface="Lucida Sans Unicode" charset="0"/>
        </a:defRPr>
      </a:lvl6pPr>
      <a:lvl7pPr marL="2683728" indent="-206444" algn="ctr" defTabSz="40571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cs typeface="Lucida Sans Unicode" charset="0"/>
        </a:defRPr>
      </a:lvl7pPr>
      <a:lvl8pPr marL="3096608" indent="-206444" algn="ctr" defTabSz="40571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cs typeface="Lucida Sans Unicode" charset="0"/>
        </a:defRPr>
      </a:lvl8pPr>
      <a:lvl9pPr marL="3509493" indent="-206444" algn="ctr" defTabSz="40571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309662" indent="-309662" algn="l" defTabSz="405710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3">
          <a:solidFill>
            <a:srgbClr val="000000"/>
          </a:solidFill>
          <a:latin typeface="+mn-lt"/>
          <a:ea typeface="Lucida Sans Unicode" charset="0"/>
          <a:cs typeface="+mn-cs"/>
        </a:defRPr>
      </a:lvl1pPr>
      <a:lvl2pPr marL="670936" indent="-258050" algn="l" defTabSz="405710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40">
          <a:solidFill>
            <a:srgbClr val="000000"/>
          </a:solidFill>
          <a:latin typeface="+mn-lt"/>
          <a:ea typeface="Lucida Sans Unicode" charset="0"/>
          <a:cs typeface="+mn-cs"/>
        </a:defRPr>
      </a:lvl2pPr>
      <a:lvl3pPr marL="1032196" indent="-206444" algn="l" defTabSz="405710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177">
          <a:solidFill>
            <a:srgbClr val="000000"/>
          </a:solidFill>
          <a:latin typeface="+mn-lt"/>
          <a:ea typeface="Lucida Sans Unicode" charset="0"/>
          <a:cs typeface="+mn-cs"/>
        </a:defRPr>
      </a:lvl3pPr>
      <a:lvl4pPr marL="1445086" indent="-206444" algn="l" defTabSz="405710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14">
          <a:solidFill>
            <a:srgbClr val="000000"/>
          </a:solidFill>
          <a:latin typeface="+mn-lt"/>
          <a:ea typeface="Lucida Sans Unicode" charset="0"/>
          <a:cs typeface="+mn-cs"/>
        </a:defRPr>
      </a:lvl4pPr>
      <a:lvl5pPr marL="1857967" indent="-206444" algn="l" defTabSz="405710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14">
          <a:solidFill>
            <a:srgbClr val="000000"/>
          </a:solidFill>
          <a:latin typeface="+mn-lt"/>
          <a:ea typeface="Lucida Sans Unicode" charset="0"/>
          <a:cs typeface="+mn-cs"/>
        </a:defRPr>
      </a:lvl5pPr>
      <a:lvl6pPr marL="2270851" indent="-206444" algn="l" defTabSz="40571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cs typeface="+mn-cs"/>
        </a:defRPr>
      </a:lvl6pPr>
      <a:lvl7pPr marL="2683728" indent="-206444" algn="l" defTabSz="40571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cs typeface="+mn-cs"/>
        </a:defRPr>
      </a:lvl7pPr>
      <a:lvl8pPr marL="3096608" indent="-206444" algn="l" defTabSz="40571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cs typeface="+mn-cs"/>
        </a:defRPr>
      </a:lvl8pPr>
      <a:lvl9pPr marL="3509493" indent="-206444" algn="l" defTabSz="40571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t-PT"/>
      </a:defPPr>
      <a:lvl1pPr marL="0" algn="l" defTabSz="825759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2880" algn="l" defTabSz="825759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5759" algn="l" defTabSz="825759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38646" algn="l" defTabSz="825759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1526" algn="l" defTabSz="825759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64395" algn="l" defTabSz="825759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77287" algn="l" defTabSz="825759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890170" algn="l" defTabSz="825759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03058" algn="l" defTabSz="825759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07695-0ED4-43DE-9515-447AC3C929A0}" type="datetime1">
              <a:rPr lang="pt-PT" smtClean="0"/>
              <a:t>27.05.22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Centro de Física da Universidade de Coimbra http://cfisuc.fis.uc.pt/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7A07E-252A-4355-B512-9836A33BDC4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728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/>
      </p:transition>
    </mc:Choice>
    <mc:Fallback xmlns="">
      <p:transition spd="slow" advClick="0" advTm="15000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35.xml"/><Relationship Id="rId6" Type="http://schemas.openxmlformats.org/officeDocument/2006/relationships/notesSlide" Target="../notesSlides/notesSlide15.xml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jpeg"/><Relationship Id="rId10" Type="http://schemas.openxmlformats.org/officeDocument/2006/relationships/image" Target="../media/image46.jpeg"/><Relationship Id="rId11" Type="http://schemas.openxmlformats.org/officeDocument/2006/relationships/image" Target="../media/image4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jpeg"/><Relationship Id="rId9" Type="http://schemas.openxmlformats.org/officeDocument/2006/relationships/image" Target="../media/image56.png"/><Relationship Id="rId10" Type="http://schemas.openxmlformats.org/officeDocument/2006/relationships/image" Target="../media/image57.jpeg"/><Relationship Id="rId1" Type="http://schemas.openxmlformats.org/officeDocument/2006/relationships/slideLayout" Target="../slideLayouts/slideLayout67.xml"/><Relationship Id="rId2" Type="http://schemas.openxmlformats.org/officeDocument/2006/relationships/hyperlink" Target="http://cfisuc.fis.uc.pt/research.php?oid=7726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20" Type="http://schemas.openxmlformats.org/officeDocument/2006/relationships/image" Target="../media/image80.png"/><Relationship Id="rId21" Type="http://schemas.openxmlformats.org/officeDocument/2006/relationships/oleObject" Target="../embeddings/oleObject2.bin"/><Relationship Id="rId22" Type="http://schemas.openxmlformats.org/officeDocument/2006/relationships/image" Target="../media/image62.png"/><Relationship Id="rId23" Type="http://schemas.openxmlformats.org/officeDocument/2006/relationships/image" Target="../media/image81.png"/><Relationship Id="rId24" Type="http://schemas.openxmlformats.org/officeDocument/2006/relationships/image" Target="../media/image82.png"/><Relationship Id="rId25" Type="http://schemas.openxmlformats.org/officeDocument/2006/relationships/image" Target="../media/image83.png"/><Relationship Id="rId26" Type="http://schemas.openxmlformats.org/officeDocument/2006/relationships/oleObject" Target="../embeddings/oleObject3.bin"/><Relationship Id="rId27" Type="http://schemas.openxmlformats.org/officeDocument/2006/relationships/image" Target="../media/image63.png"/><Relationship Id="rId28" Type="http://schemas.openxmlformats.org/officeDocument/2006/relationships/oleObject" Target="../embeddings/oleObject4.bin"/><Relationship Id="rId29" Type="http://schemas.openxmlformats.org/officeDocument/2006/relationships/image" Target="../media/image64.png"/><Relationship Id="rId30" Type="http://schemas.openxmlformats.org/officeDocument/2006/relationships/oleObject" Target="../embeddings/oleObject5.bin"/><Relationship Id="rId31" Type="http://schemas.openxmlformats.org/officeDocument/2006/relationships/image" Target="../media/image65.png"/><Relationship Id="rId10" Type="http://schemas.openxmlformats.org/officeDocument/2006/relationships/image" Target="../media/image72.jpe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jpeg"/><Relationship Id="rId17" Type="http://schemas.openxmlformats.org/officeDocument/2006/relationships/oleObject" Target="../embeddings/oleObject1.bin"/><Relationship Id="rId18" Type="http://schemas.openxmlformats.org/officeDocument/2006/relationships/image" Target="../media/image61.png"/><Relationship Id="rId19" Type="http://schemas.openxmlformats.org/officeDocument/2006/relationships/image" Target="../media/image7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20" Type="http://schemas.openxmlformats.org/officeDocument/2006/relationships/image" Target="../media/image80.png"/><Relationship Id="rId21" Type="http://schemas.openxmlformats.org/officeDocument/2006/relationships/oleObject" Target="../embeddings/oleObject7.bin"/><Relationship Id="rId22" Type="http://schemas.openxmlformats.org/officeDocument/2006/relationships/image" Target="../media/image62.png"/><Relationship Id="rId23" Type="http://schemas.openxmlformats.org/officeDocument/2006/relationships/image" Target="../media/image81.png"/><Relationship Id="rId24" Type="http://schemas.openxmlformats.org/officeDocument/2006/relationships/image" Target="../media/image82.png"/><Relationship Id="rId25" Type="http://schemas.openxmlformats.org/officeDocument/2006/relationships/image" Target="../media/image83.png"/><Relationship Id="rId26" Type="http://schemas.openxmlformats.org/officeDocument/2006/relationships/oleObject" Target="../embeddings/oleObject8.bin"/><Relationship Id="rId27" Type="http://schemas.openxmlformats.org/officeDocument/2006/relationships/image" Target="../media/image63.png"/><Relationship Id="rId28" Type="http://schemas.openxmlformats.org/officeDocument/2006/relationships/oleObject" Target="../embeddings/oleObject9.bin"/><Relationship Id="rId29" Type="http://schemas.openxmlformats.org/officeDocument/2006/relationships/image" Target="../media/image64.png"/><Relationship Id="rId30" Type="http://schemas.openxmlformats.org/officeDocument/2006/relationships/oleObject" Target="../embeddings/oleObject10.bin"/><Relationship Id="rId31" Type="http://schemas.openxmlformats.org/officeDocument/2006/relationships/image" Target="../media/image65.png"/><Relationship Id="rId10" Type="http://schemas.openxmlformats.org/officeDocument/2006/relationships/image" Target="../media/image72.jpe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jpeg"/><Relationship Id="rId17" Type="http://schemas.openxmlformats.org/officeDocument/2006/relationships/oleObject" Target="../embeddings/oleObject6.bin"/><Relationship Id="rId18" Type="http://schemas.openxmlformats.org/officeDocument/2006/relationships/image" Target="../media/image61.png"/><Relationship Id="rId19" Type="http://schemas.openxmlformats.org/officeDocument/2006/relationships/image" Target="../media/image7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67.png"/><Relationship Id="rId5" Type="http://schemas.openxmlformats.org/officeDocument/2006/relationships/image" Target="../media/image69.png"/><Relationship Id="rId6" Type="http://schemas.openxmlformats.org/officeDocument/2006/relationships/image" Target="../media/image70.jpeg"/><Relationship Id="rId7" Type="http://schemas.openxmlformats.org/officeDocument/2006/relationships/image" Target="../media/image74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85.png"/><Relationship Id="rId11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hyperlink" Target="video%5Catlas_colisao.mpg" TargetMode="External"/><Relationship Id="rId5" Type="http://schemas.openxmlformats.org/officeDocument/2006/relationships/image" Target="../media/image88.png"/><Relationship Id="rId1" Type="http://schemas.openxmlformats.org/officeDocument/2006/relationships/video" Target="NULL" TargetMode="External"/><Relationship Id="rId2" Type="http://schemas.microsoft.com/office/2007/relationships/media" Target="https://universidadedecoimbra154-my.sharepoint.com/personal/uc26784_uc_pt/Documents/DIVULGA&#199;&#195;O/visitas_escolas_dep_fisica/PALESTRA/Palestra2022/colisao-acelerador.m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5" Type="http://schemas.openxmlformats.org/officeDocument/2006/relationships/image" Target="../media/image92.png"/><Relationship Id="rId6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google.pt/url?sa=i&amp;rct=j&amp;q=&amp;esrc=s&amp;frm=1&amp;source=images&amp;cd=&amp;cad=rja&amp;docid=SjYAIbXZca-PYM&amp;tbnid=iGr20dUWkLU6GM:&amp;ved=0CAUQjRw&amp;url=http://en.wikipedia.org/wiki/International_Space_Station&amp;ei=qg_dUraOMs6r0gXHyICIAg&amp;bvm=bv.59568121,d.ZGU&amp;psig=AFQjCNHErb9gjij0YtdS2jgpalwh42rhyQ&amp;ust=1390305514924967" TargetMode="External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4.png"/><Relationship Id="rId5" Type="http://schemas.openxmlformats.org/officeDocument/2006/relationships/hyperlink" Target="http://www.google.pt/url?sa=i&amp;rct=j&amp;q=&amp;esrc=s&amp;frm=1&amp;source=images&amp;cd=&amp;cad=rja&amp;docid=SjYAIbXZca-PYM&amp;tbnid=iGr20dUWkLU6GM:&amp;ved=0CAUQjRw&amp;url=http://en.wikipedia.org/wiki/International_Space_Station&amp;ei=qg_dUraOMs6r0gXHyICIAg&amp;bvm=bv.59568121,d.ZGU&amp;psig=AFQjCNHErb9gjij0YtdS2jgpalwh42rhyQ&amp;ust=1390305514924967" TargetMode="External"/><Relationship Id="rId6" Type="http://schemas.openxmlformats.org/officeDocument/2006/relationships/image" Target="../media/image5.jpeg"/><Relationship Id="rId7" Type="http://schemas.openxmlformats.org/officeDocument/2006/relationships/image" Target="../media/image14.jpeg"/><Relationship Id="rId8" Type="http://schemas.openxmlformats.org/officeDocument/2006/relationships/hyperlink" Target="http://www.google.pt/url?sa=i&amp;source=images&amp;cd=&amp;cad=rja&amp;docid=aXdAotb_tLhKkM&amp;tbnid=0W8T5StuxbstXM&amp;ved=0CAgQjRw&amp;url=http://pulpbits.com/5-brains-synapse-neurons-wallpaper/brain-synapse-wallpaper/&amp;ei=nBDdUuCeC-_X7AaGmoCgCA&amp;psig=AFQjCNEJA17Tz_hos8WN39zxm7_lrzgq_g&amp;ust=1390305820263381" TargetMode="External"/><Relationship Id="rId9" Type="http://schemas.openxmlformats.org/officeDocument/2006/relationships/image" Target="../media/image15.jpeg"/><Relationship Id="rId10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png"/><Relationship Id="rId5" Type="http://schemas.openxmlformats.org/officeDocument/2006/relationships/image" Target="../media/image105.jpe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jpeg"/><Relationship Id="rId5" Type="http://schemas.openxmlformats.org/officeDocument/2006/relationships/image" Target="../media/image113.jpeg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9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jpeg"/><Relationship Id="rId5" Type="http://schemas.openxmlformats.org/officeDocument/2006/relationships/image" Target="../media/image126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www.google.pt/url?sa=i&amp;source=images&amp;cd=&amp;cad=rja&amp;docid=aXdAotb_tLhKkM&amp;tbnid=0W8T5StuxbstXM&amp;ved=0CAgQjRw&amp;url=http://pulpbits.com/5-brains-synapse-neurons-wallpaper/brain-synapse-wallpaper/&amp;ei=nBDdUuCeC-_X7AaGmoCgCA&amp;psig=AFQjCNEJA17Tz_hos8WN39zxm7_lrzgq_g&amp;ust=1390305820263381" TargetMode="External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6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jpe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jpeg"/><Relationship Id="rId10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jpeg"/><Relationship Id="rId6" Type="http://schemas.openxmlformats.org/officeDocument/2006/relationships/image" Target="../media/image135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jpeg"/><Relationship Id="rId10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6.png"/><Relationship Id="rId7" Type="http://schemas.openxmlformats.org/officeDocument/2006/relationships/image" Target="../media/image13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3.jpeg"/><Relationship Id="rId12" Type="http://schemas.openxmlformats.org/officeDocument/2006/relationships/image" Target="../media/image144.png"/><Relationship Id="rId13" Type="http://schemas.openxmlformats.org/officeDocument/2006/relationships/image" Target="../media/image145.png"/><Relationship Id="rId14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35.png"/><Relationship Id="rId4" Type="http://schemas.openxmlformats.org/officeDocument/2006/relationships/image" Target="../media/image131.png"/><Relationship Id="rId5" Type="http://schemas.openxmlformats.org/officeDocument/2006/relationships/image" Target="../media/image138.jpeg"/><Relationship Id="rId6" Type="http://schemas.openxmlformats.org/officeDocument/2006/relationships/image" Target="../media/image132.png"/><Relationship Id="rId7" Type="http://schemas.openxmlformats.org/officeDocument/2006/relationships/image" Target="../media/image139.jpeg"/><Relationship Id="rId8" Type="http://schemas.openxmlformats.org/officeDocument/2006/relationships/image" Target="../media/image140.png"/><Relationship Id="rId9" Type="http://schemas.openxmlformats.org/officeDocument/2006/relationships/image" Target="../media/image141.jpeg"/><Relationship Id="rId10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4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jpeg"/><Relationship Id="rId5" Type="http://schemas.openxmlformats.org/officeDocument/2006/relationships/image" Target="../media/image154.jpeg"/><Relationship Id="rId6" Type="http://schemas.openxmlformats.org/officeDocument/2006/relationships/image" Target="../media/image15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56.wmf"/><Relationship Id="rId6" Type="http://schemas.openxmlformats.org/officeDocument/2006/relationships/image" Target="../media/image8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56.wmf"/><Relationship Id="rId6" Type="http://schemas.openxmlformats.org/officeDocument/2006/relationships/image" Target="../media/image89.png"/><Relationship Id="rId7" Type="http://schemas.openxmlformats.org/officeDocument/2006/relationships/image" Target="../media/image157.png"/><Relationship Id="rId8" Type="http://schemas.openxmlformats.org/officeDocument/2006/relationships/image" Target="../media/image15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56.wmf"/><Relationship Id="rId6" Type="http://schemas.openxmlformats.org/officeDocument/2006/relationships/image" Target="../media/image8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4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jpeg"/><Relationship Id="rId5" Type="http://schemas.openxmlformats.org/officeDocument/2006/relationships/image" Target="../media/image164.jpeg"/><Relationship Id="rId6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68.png"/><Relationship Id="rId6" Type="http://schemas.openxmlformats.org/officeDocument/2006/relationships/image" Target="../media/image169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4" Type="http://schemas.openxmlformats.org/officeDocument/2006/relationships/image" Target="../media/image17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8" Type="http://schemas.openxmlformats.org/officeDocument/2006/relationships/image" Target="../media/image177.png"/><Relationship Id="rId9" Type="http://schemas.openxmlformats.org/officeDocument/2006/relationships/image" Target="../media/image178.png"/><Relationship Id="rId10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4" Type="http://schemas.openxmlformats.org/officeDocument/2006/relationships/image" Target="../media/image183.jpeg"/><Relationship Id="rId5" Type="http://schemas.openxmlformats.org/officeDocument/2006/relationships/image" Target="../media/image184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4" Type="http://schemas.openxmlformats.org/officeDocument/2006/relationships/oleObject" Target="../embeddings/oleObject15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image" Target="../media/image18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1.png"/><Relationship Id="rId3" Type="http://schemas.openxmlformats.org/officeDocument/2006/relationships/image" Target="../media/image19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93.jpeg"/></Relationships>
</file>

<file path=ppt/slides/_rels/slide79.xml.rels><?xml version="1.0" encoding="UTF-8" standalone="yes"?>
<Relationships xmlns="http://schemas.openxmlformats.org/package/2006/relationships"><Relationship Id="rId11" Type="http://schemas.openxmlformats.org/officeDocument/2006/relationships/hyperlink" Target="https://pt.wikipedia.org/wiki/Universidade_de_Aveiro" TargetMode="External"/><Relationship Id="rId12" Type="http://schemas.openxmlformats.org/officeDocument/2006/relationships/hyperlink" Target="https://pt.wikipedia.org/wiki/Docente" TargetMode="External"/><Relationship Id="rId13" Type="http://schemas.openxmlformats.org/officeDocument/2006/relationships/hyperlink" Target="https://pt.wikipedia.org/wiki/Universidade_Portucalense" TargetMode="External"/><Relationship Id="rId14" Type="http://schemas.openxmlformats.org/officeDocument/2006/relationships/image" Target="../media/image194.jpg"/><Relationship Id="rId15" Type="http://schemas.openxmlformats.org/officeDocument/2006/relationships/image" Target="../media/image195.jpg"/><Relationship Id="rId16" Type="http://schemas.openxmlformats.org/officeDocument/2006/relationships/image" Target="../media/image196.jpg"/><Relationship Id="rId17" Type="http://schemas.openxmlformats.org/officeDocument/2006/relationships/image" Target="../media/image197.png"/><Relationship Id="rId18" Type="http://schemas.openxmlformats.org/officeDocument/2006/relationships/image" Target="../media/image19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hyperlink" Target="https://pt.wikipedia.org/wiki/Licenciatura" TargetMode="External"/><Relationship Id="rId4" Type="http://schemas.openxmlformats.org/officeDocument/2006/relationships/hyperlink" Target="https://pt.wikipedia.org/wiki/Engenharia_F%C3%ADsica" TargetMode="External"/><Relationship Id="rId5" Type="http://schemas.openxmlformats.org/officeDocument/2006/relationships/hyperlink" Target="https://pt.wikipedia.org/wiki/Faculdade_de_Ci%C3%AAncias_e_Tecnologia_da_Universidade_de_Coimbra" TargetMode="External"/><Relationship Id="rId6" Type="http://schemas.openxmlformats.org/officeDocument/2006/relationships/hyperlink" Target="https://pt.wikipedia.org/wiki/Universidade_de_Coimbra" TargetMode="External"/><Relationship Id="rId7" Type="http://schemas.openxmlformats.org/officeDocument/2006/relationships/hyperlink" Target="https://pt.wikipedia.org/wiki/CERN" TargetMode="External"/><Relationship Id="rId8" Type="http://schemas.openxmlformats.org/officeDocument/2006/relationships/hyperlink" Target="https://pt.wikipedia.org/wiki/Doutoramento" TargetMode="External"/><Relationship Id="rId9" Type="http://schemas.openxmlformats.org/officeDocument/2006/relationships/hyperlink" Target="https://pt.wikipedia.org/wiki/Universidade_de_Floren%C3%A7a" TargetMode="External"/><Relationship Id="rId10" Type="http://schemas.openxmlformats.org/officeDocument/2006/relationships/hyperlink" Target="https://pt.wikipedia.org/wiki/Investigado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4" Type="http://schemas.openxmlformats.org/officeDocument/2006/relationships/image" Target="../media/image20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0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4" Type="http://schemas.openxmlformats.org/officeDocument/2006/relationships/image" Target="../media/image2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4" Type="http://schemas.openxmlformats.org/officeDocument/2006/relationships/image" Target="../media/image210.jpeg"/><Relationship Id="rId5" Type="http://schemas.openxmlformats.org/officeDocument/2006/relationships/image" Target="../media/image2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jpeg"/><Relationship Id="rId6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4" Type="http://schemas.openxmlformats.org/officeDocument/2006/relationships/image" Target="../media/image218.jpeg"/><Relationship Id="rId5" Type="http://schemas.openxmlformats.org/officeDocument/2006/relationships/image" Target="../media/image219.jpeg"/><Relationship Id="rId6" Type="http://schemas.openxmlformats.org/officeDocument/2006/relationships/image" Target="../media/image220.jpeg"/><Relationship Id="rId7" Type="http://schemas.openxmlformats.org/officeDocument/2006/relationships/image" Target="../media/image221.png"/><Relationship Id="rId8" Type="http://schemas.openxmlformats.org/officeDocument/2006/relationships/image" Target="../media/image2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223.png"/><Relationship Id="rId5" Type="http://schemas.openxmlformats.org/officeDocument/2006/relationships/image" Target="../media/image224.png"/><Relationship Id="rId6" Type="http://schemas.openxmlformats.org/officeDocument/2006/relationships/image" Target="../media/image225.jpeg"/><Relationship Id="rId7" Type="http://schemas.openxmlformats.org/officeDocument/2006/relationships/image" Target="../media/image226.jpeg"/><Relationship Id="rId8" Type="http://schemas.openxmlformats.org/officeDocument/2006/relationships/image" Target="../media/image2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23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23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4" Type="http://schemas.openxmlformats.org/officeDocument/2006/relationships/image" Target="../media/image234.jpeg"/><Relationship Id="rId5" Type="http://schemas.openxmlformats.org/officeDocument/2006/relationships/image" Target="../media/image23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4" Type="http://schemas.openxmlformats.org/officeDocument/2006/relationships/image" Target="../media/image237.jpeg"/><Relationship Id="rId5" Type="http://schemas.openxmlformats.org/officeDocument/2006/relationships/image" Target="../media/image238.png"/><Relationship Id="rId6" Type="http://schemas.openxmlformats.org/officeDocument/2006/relationships/image" Target="../media/image239.jpeg"/><Relationship Id="rId7" Type="http://schemas.openxmlformats.org/officeDocument/2006/relationships/image" Target="../media/image240.jpeg"/><Relationship Id="rId8" Type="http://schemas.openxmlformats.org/officeDocument/2006/relationships/image" Target="../media/image2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42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-615762" y="2106708"/>
            <a:ext cx="5778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UNIVERSIDADE DE COIMBRA</a:t>
            </a: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Osaka" charset="-128"/>
                <a:cs typeface="+mn-cs"/>
              </a:rPr>
              <a:t>Faculdade de </a:t>
            </a: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Ciências</a:t>
            </a: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Osaka" charset="-128"/>
                <a:cs typeface="+mn-cs"/>
              </a:rPr>
              <a:t> e Tecnologia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Departamento de Física</a:t>
            </a:r>
            <a:endParaRPr kumimoji="0" lang="en-US" altLang="pt-PT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2" y="-139509"/>
            <a:ext cx="4320000" cy="20230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0"/>
            <a:ext cx="3914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503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447675" y="1373267"/>
            <a:ext cx="824865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1813" indent="-354013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  <a:buFontTx/>
              <a:buChar char="-"/>
              <a:tabLst>
                <a:tab pos="265113" algn="l"/>
              </a:tabLst>
            </a:pP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A ciência que estuda o Universo: a energia e a matéria, em todo o espaço e todo o tempo</a:t>
            </a:r>
          </a:p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  <a:buFontTx/>
              <a:buChar char="-"/>
              <a:tabLst>
                <a:tab pos="265113" algn="l"/>
              </a:tabLst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A fonte das </a:t>
            </a: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tecnologias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 que nos permitem viver melhor</a:t>
            </a:r>
          </a:p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  <a:buFontTx/>
              <a:buChar char="-"/>
              <a:tabLst>
                <a:tab pos="265113" algn="l"/>
              </a:tabLst>
            </a:pP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Uma formação variada que permite um </a:t>
            </a:r>
            <a:r>
              <a:rPr lang="pt-PT" altLang="pt-PT" sz="2000" b="1" dirty="0">
                <a:solidFill>
                  <a:srgbClr val="626262"/>
                </a:solidFill>
                <a:latin typeface="Verdana" pitchFamily="34" charset="0"/>
              </a:rPr>
              <a:t>número elevado de oportunidades de carreira</a:t>
            </a: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 (</a:t>
            </a:r>
            <a:r>
              <a:rPr lang="pt-PT" altLang="pt-PT" sz="2000" b="1" dirty="0">
                <a:solidFill>
                  <a:srgbClr val="626262"/>
                </a:solidFill>
                <a:latin typeface="Verdana" pitchFamily="34" charset="0"/>
              </a:rPr>
              <a:t>empregabilidade</a:t>
            </a: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) 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358900" y="495300"/>
            <a:ext cx="5645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FÍSICA: O QUÊ E PARA QUÊ</a:t>
            </a: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137025"/>
            <a:ext cx="405288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m 6" descr="tes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4149725"/>
            <a:ext cx="40624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ChangeArrowheads="1"/>
          </p:cNvSpPr>
          <p:nvPr/>
        </p:nvSpPr>
        <p:spPr bwMode="auto">
          <a:xfrm>
            <a:off x="303212" y="4616945"/>
            <a:ext cx="8537575" cy="210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  <a:buFontTx/>
              <a:buChar char="-"/>
              <a:tabLst>
                <a:tab pos="265113" algn="l"/>
              </a:tabLst>
            </a:pPr>
            <a:r>
              <a:rPr lang="pt-PT" altLang="pt-PT" sz="20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A investigação é a base fundamental para o ensino de qualidade</a:t>
            </a:r>
          </a:p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  <a:buFontTx/>
              <a:buChar char="-"/>
              <a:tabLst>
                <a:tab pos="265113" algn="l"/>
              </a:tabLst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Os alunos têm a oportunidade de </a:t>
            </a: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trabalhar com instrumentos de alta tecnologia 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e são progressivamente inseridos nos</a:t>
            </a: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 trabalhos de investigação</a:t>
            </a:r>
          </a:p>
        </p:txBody>
      </p:sp>
      <p:sp>
        <p:nvSpPr>
          <p:cNvPr id="10243" name="Rectangle 1027"/>
          <p:cNvSpPr>
            <a:spLocks noChangeArrowheads="1"/>
          </p:cNvSpPr>
          <p:nvPr/>
        </p:nvSpPr>
        <p:spPr bwMode="auto">
          <a:xfrm>
            <a:off x="457200" y="6524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4000"/>
          </a:p>
        </p:txBody>
      </p:sp>
      <p:sp>
        <p:nvSpPr>
          <p:cNvPr id="10244" name="Rectangle 1033"/>
          <p:cNvSpPr>
            <a:spLocks noChangeArrowheads="1"/>
          </p:cNvSpPr>
          <p:nvPr/>
        </p:nvSpPr>
        <p:spPr bwMode="auto">
          <a:xfrm>
            <a:off x="457200" y="-1200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ja-JP" sz="2800" b="1" dirty="0"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rPr>
              <a:t>DEPARTAMENTO DE FÍSICA</a:t>
            </a:r>
            <a:endParaRPr lang="pt-PT" altLang="pt-PT" sz="2800" b="1" dirty="0">
              <a:solidFill>
                <a:schemeClr val="accent2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10245" name="Picture 9" descr="90063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021652"/>
            <a:ext cx="493395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681673" y="1290847"/>
            <a:ext cx="7791767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62000" indent="-3048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219200" indent="-3048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76400" indent="-3048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133600" indent="-3048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90800" indent="-304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3048000" indent="-304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505200" indent="-304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962400" indent="-304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just" eaLnBrk="1" hangingPunct="1">
              <a:spcBef>
                <a:spcPct val="40000"/>
              </a:spcBef>
              <a:buFontTx/>
              <a:buAutoNum type="arabicPeriod"/>
            </a:pPr>
            <a:r>
              <a:rPr lang="pt-PT" altLang="pt-PT" sz="2000" dirty="0">
                <a:latin typeface="Verdana" pitchFamily="34" charset="0"/>
              </a:rPr>
              <a:t>O que é a matéria escura?</a:t>
            </a:r>
          </a:p>
          <a:p>
            <a:pPr algn="just" eaLnBrk="1" hangingPunct="1">
              <a:spcBef>
                <a:spcPct val="40000"/>
              </a:spcBef>
              <a:buFontTx/>
              <a:buAutoNum type="arabicPeriod"/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O que é o bosão de </a:t>
            </a:r>
            <a:r>
              <a:rPr lang="pt-PT" altLang="pt-PT" sz="2000" dirty="0" err="1">
                <a:solidFill>
                  <a:srgbClr val="0066FF"/>
                </a:solidFill>
                <a:latin typeface="Verdana" pitchFamily="34" charset="0"/>
              </a:rPr>
              <a:t>Higgs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 e quais as suas propriedades? </a:t>
            </a:r>
          </a:p>
          <a:p>
            <a:pPr algn="just" eaLnBrk="1" hangingPunct="1">
              <a:spcBef>
                <a:spcPct val="40000"/>
              </a:spcBef>
              <a:buFontTx/>
              <a:buAutoNum type="arabicPeriod"/>
            </a:pPr>
            <a:r>
              <a:rPr lang="pt-PT" altLang="pt-PT" sz="2000" dirty="0">
                <a:latin typeface="Verdana" pitchFamily="34" charset="0"/>
              </a:rPr>
              <a:t>Pode o campo magnético da Terra inverter-se?</a:t>
            </a:r>
          </a:p>
          <a:p>
            <a:pPr algn="just" eaLnBrk="1" hangingPunct="1">
              <a:spcBef>
                <a:spcPct val="40000"/>
              </a:spcBef>
              <a:buFontTx/>
              <a:buAutoNum type="arabicPeriod"/>
            </a:pPr>
            <a:r>
              <a:rPr lang="pt-PT" altLang="pt-PT" sz="2000" dirty="0" smtClean="0">
                <a:solidFill>
                  <a:srgbClr val="0066FF"/>
                </a:solidFill>
                <a:latin typeface="Verdana" pitchFamily="34" charset="0"/>
              </a:rPr>
              <a:t>O 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que é uma estrela de neutrões? </a:t>
            </a:r>
          </a:p>
          <a:p>
            <a:pPr algn="just" eaLnBrk="1" hangingPunct="1">
              <a:spcBef>
                <a:spcPct val="40000"/>
              </a:spcBef>
              <a:buFontTx/>
              <a:buAutoNum type="arabicPeriod"/>
            </a:pPr>
            <a:r>
              <a:rPr lang="pt-PT" altLang="pt-PT" sz="2000" dirty="0" smtClean="0">
                <a:latin typeface="Verdana" pitchFamily="34" charset="0"/>
              </a:rPr>
              <a:t>Quais as propriedades dos planetas </a:t>
            </a:r>
            <a:r>
              <a:rPr lang="pt-PT" altLang="pt-PT" sz="2000" dirty="0" err="1" smtClean="0">
                <a:latin typeface="Verdana" pitchFamily="34" charset="0"/>
              </a:rPr>
              <a:t>extra-solares</a:t>
            </a:r>
            <a:r>
              <a:rPr lang="pt-PT" altLang="pt-PT" sz="2000" dirty="0" smtClean="0">
                <a:latin typeface="Verdana" pitchFamily="34" charset="0"/>
              </a:rPr>
              <a:t>?</a:t>
            </a:r>
          </a:p>
          <a:p>
            <a:pPr algn="just" eaLnBrk="1" hangingPunct="1">
              <a:spcBef>
                <a:spcPct val="40000"/>
              </a:spcBef>
              <a:buFontTx/>
              <a:buAutoNum type="arabicPeriod"/>
            </a:pPr>
            <a:r>
              <a:rPr lang="pt-PT" altLang="pt-PT" sz="2000" dirty="0" smtClean="0">
                <a:latin typeface="Verdana" pitchFamily="34" charset="0"/>
              </a:rPr>
              <a:t>Qual </a:t>
            </a:r>
            <a:r>
              <a:rPr lang="pt-PT" altLang="pt-PT" sz="2000" dirty="0">
                <a:latin typeface="Verdana" pitchFamily="34" charset="0"/>
              </a:rPr>
              <a:t>o raio do protão e como se mede? </a:t>
            </a:r>
          </a:p>
          <a:p>
            <a:pPr algn="just" eaLnBrk="1" hangingPunct="1">
              <a:spcBef>
                <a:spcPct val="40000"/>
              </a:spcBef>
              <a:buFontTx/>
              <a:buAutoNum type="arabicPeriod"/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Como se desenvolvem estruturas biológicas?</a:t>
            </a:r>
          </a:p>
          <a:p>
            <a:pPr algn="just" eaLnBrk="1" hangingPunct="1">
              <a:spcBef>
                <a:spcPct val="40000"/>
              </a:spcBef>
              <a:buFontTx/>
              <a:buAutoNum type="arabicPeriod"/>
            </a:pPr>
            <a:r>
              <a:rPr lang="pt-PT" altLang="pt-PT" sz="2000" dirty="0">
                <a:latin typeface="Verdana" pitchFamily="34" charset="0"/>
              </a:rPr>
              <a:t>Como usar as radia</a:t>
            </a:r>
            <a:r>
              <a:rPr lang="en-GB" altLang="pt-PT" sz="2000" dirty="0" err="1"/>
              <a:t>ções</a:t>
            </a:r>
            <a:r>
              <a:rPr lang="en-GB" altLang="pt-PT" sz="2000" dirty="0"/>
              <a:t> </a:t>
            </a:r>
            <a:r>
              <a:rPr lang="en-GB" altLang="pt-PT" sz="2000" dirty="0" err="1"/>
              <a:t>ionizantes</a:t>
            </a:r>
            <a:r>
              <a:rPr lang="pt-PT" altLang="pt-PT" sz="2000" dirty="0">
                <a:latin typeface="Verdana" pitchFamily="34" charset="0"/>
              </a:rPr>
              <a:t> no diagnóstico e tratamento de doenças? </a:t>
            </a:r>
            <a:endParaRPr lang="pt-PT" altLang="pt-PT" sz="2000" dirty="0" smtClean="0">
              <a:latin typeface="Verdana" pitchFamily="34" charset="0"/>
            </a:endParaRPr>
          </a:p>
          <a:p>
            <a:pPr algn="just" eaLnBrk="1" hangingPunct="1">
              <a:spcBef>
                <a:spcPct val="40000"/>
              </a:spcBef>
              <a:buFontTx/>
              <a:buAutoNum type="arabicPeriod"/>
            </a:pPr>
            <a:endParaRPr lang="pt-PT" altLang="pt-PT" sz="2000" dirty="0">
              <a:latin typeface="Verdana" pitchFamily="34" charset="0"/>
            </a:endParaRPr>
          </a:p>
          <a:p>
            <a:pPr algn="just" eaLnBrk="1" hangingPunct="1">
              <a:spcBef>
                <a:spcPct val="40000"/>
              </a:spcBef>
              <a:buFontTx/>
              <a:buAutoNum type="arabicPeriod"/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Etc.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1092200" y="5951538"/>
            <a:ext cx="698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sz="2400" dirty="0">
                <a:solidFill>
                  <a:schemeClr val="bg2">
                    <a:lumMod val="50000"/>
                  </a:schemeClr>
                </a:solidFill>
                <a:latin typeface="Verdana" pitchFamily="34" charset="0"/>
              </a:rPr>
              <a:t>Alguma destas questões te </a:t>
            </a:r>
            <a:r>
              <a:rPr lang="pt-PT" altLang="pt-PT" sz="2400" b="1" dirty="0">
                <a:solidFill>
                  <a:schemeClr val="bg2">
                    <a:lumMod val="50000"/>
                  </a:schemeClr>
                </a:solidFill>
                <a:latin typeface="Verdana" pitchFamily="34" charset="0"/>
              </a:rPr>
              <a:t>entusiasma</a:t>
            </a:r>
            <a:r>
              <a:rPr lang="pt-PT" altLang="pt-PT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itchFamily="34" charset="0"/>
              </a:rPr>
              <a:t>?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331788" y="436563"/>
            <a:ext cx="84597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 dirty="0">
                <a:solidFill>
                  <a:schemeClr val="accent2"/>
                </a:solidFill>
                <a:latin typeface="Verdana" pitchFamily="34" charset="0"/>
              </a:rPr>
              <a:t>ALGUMAS TEMAS DE INVESTIGAÇÃO NO DEPARTAMENTO DE FÍSICA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4676" r="13595"/>
          <a:stretch>
            <a:fillRect/>
          </a:stretch>
        </p:blipFill>
        <p:spPr bwMode="auto">
          <a:xfrm>
            <a:off x="251521" y="692987"/>
            <a:ext cx="6912768" cy="598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47565" y="117024"/>
            <a:ext cx="7848872" cy="4926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007" tIns="45506" rIns="91007" bIns="45506">
            <a:spAutoFit/>
          </a:bodyPr>
          <a:lstStyle/>
          <a:p>
            <a:pPr algn="ctr" defTabSz="40571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pt-PT" sz="2800" b="1" dirty="0">
                <a:solidFill>
                  <a:srgbClr val="0066FF"/>
                </a:solidFill>
                <a:ea typeface="+mn-ea"/>
                <a:cs typeface="Lucida Sans Unicode" pitchFamily="34" charset="0"/>
              </a:rPr>
              <a:t>O balanço de energia do universo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554990" y="792838"/>
            <a:ext cx="4140200" cy="37755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007" tIns="45506" rIns="91007" bIns="45506">
            <a:spAutoFit/>
          </a:bodyPr>
          <a:lstStyle/>
          <a:p>
            <a:pPr algn="l" defTabSz="405710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PT" sz="1996" b="1" dirty="0">
                <a:solidFill>
                  <a:srgbClr val="3333CC"/>
                </a:solidFill>
                <a:ea typeface="+mn-ea"/>
                <a:cs typeface="Lucida Sans Unicode" pitchFamily="34" charset="0"/>
              </a:rPr>
              <a:t>elementos pesados: 0,03%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852017" y="1585065"/>
            <a:ext cx="2592387" cy="66321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91007" tIns="45506" rIns="91007" bIns="45506">
            <a:spAutoFit/>
          </a:bodyPr>
          <a:lstStyle/>
          <a:p>
            <a:pPr algn="l" defTabSz="405710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PT" sz="1996" b="1" dirty="0">
                <a:solidFill>
                  <a:srgbClr val="00CC99"/>
                </a:solidFill>
                <a:ea typeface="+mn-ea"/>
                <a:cs typeface="Lucida Sans Unicode" pitchFamily="34" charset="0"/>
              </a:rPr>
              <a:t>neutrinos: 0,3%</a:t>
            </a:r>
          </a:p>
          <a:p>
            <a:pPr algn="l" defTabSz="405710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pt-PT" sz="1996" b="1" dirty="0">
              <a:solidFill>
                <a:srgbClr val="00CC99"/>
              </a:solidFill>
              <a:ea typeface="+mn-ea"/>
              <a:cs typeface="Lucida Sans Unicode" pitchFamily="34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7092280" y="2493000"/>
            <a:ext cx="1672530" cy="66321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007" tIns="45506" rIns="91007" bIns="45506">
            <a:spAutoFit/>
          </a:bodyPr>
          <a:lstStyle/>
          <a:p>
            <a:pPr algn="l" defTabSz="405710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PT" sz="1996" b="1" dirty="0">
                <a:solidFill>
                  <a:srgbClr val="EE8302"/>
                </a:solidFill>
                <a:ea typeface="+mn-ea"/>
                <a:cs typeface="Lucida Sans Unicode" pitchFamily="34" charset="0"/>
              </a:rPr>
              <a:t>estrelas:</a:t>
            </a:r>
          </a:p>
          <a:p>
            <a:pPr algn="l" defTabSz="405710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PT" sz="1996" b="1" dirty="0">
                <a:solidFill>
                  <a:srgbClr val="EE8302"/>
                </a:solidFill>
                <a:ea typeface="+mn-ea"/>
                <a:cs typeface="Lucida Sans Unicode" pitchFamily="34" charset="0"/>
              </a:rPr>
              <a:t>0,5%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092281" y="4077005"/>
            <a:ext cx="1907704" cy="66321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007" tIns="45506" rIns="91007" bIns="45506">
            <a:spAutoFit/>
          </a:bodyPr>
          <a:lstStyle/>
          <a:p>
            <a:pPr algn="l" defTabSz="405710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PT" sz="1996" b="1" dirty="0">
                <a:solidFill>
                  <a:srgbClr val="EE8302"/>
                </a:solidFill>
                <a:ea typeface="+mn-ea"/>
                <a:cs typeface="Lucida Sans Unicode" pitchFamily="34" charset="0"/>
              </a:rPr>
              <a:t>hidrogénio e hélio: 4%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851977" y="5373013"/>
            <a:ext cx="3148012" cy="37755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007" tIns="45506" rIns="91007" bIns="45506">
            <a:spAutoFit/>
          </a:bodyPr>
          <a:lstStyle/>
          <a:p>
            <a:pPr algn="l" defTabSz="405710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PT" sz="1996" b="1" dirty="0">
                <a:solidFill>
                  <a:srgbClr val="FF0000"/>
                </a:solidFill>
                <a:ea typeface="+mn-ea"/>
                <a:cs typeface="Lucida Sans Unicode" pitchFamily="34" charset="0"/>
              </a:rPr>
              <a:t>matéria negra: 25%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4572001" y="6165018"/>
            <a:ext cx="3329384" cy="37755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007" tIns="45506" rIns="91007" bIns="45506">
            <a:spAutoFit/>
          </a:bodyPr>
          <a:lstStyle/>
          <a:p>
            <a:pPr algn="l" defTabSz="405710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PT" sz="1996" b="1" dirty="0">
                <a:solidFill>
                  <a:srgbClr val="FF0000"/>
                </a:solidFill>
                <a:ea typeface="+mn-ea"/>
                <a:cs typeface="Lucida Sans Unicode" pitchFamily="34" charset="0"/>
              </a:rPr>
              <a:t>energia negra: 70%</a:t>
            </a:r>
          </a:p>
        </p:txBody>
      </p:sp>
    </p:spTree>
    <p:extLst>
      <p:ext uri="{BB962C8B-B14F-4D97-AF65-F5344CB8AC3E}">
        <p14:creationId xmlns:p14="http://schemas.microsoft.com/office/powerpoint/2010/main" val="3690536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92" y="1378788"/>
            <a:ext cx="6382217" cy="41831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0" y="387692"/>
            <a:ext cx="9144000" cy="3710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pt-PT" altLang="pt-PT" b="1" dirty="0">
                <a:solidFill>
                  <a:srgbClr val="0066FF"/>
                </a:solidFill>
                <a:latin typeface="Verdana" pitchFamily="34" charset="0"/>
                <a:ea typeface="Osaka" charset="-128"/>
              </a:rPr>
              <a:t>Estrutura de uma estrela de neutrões</a:t>
            </a:r>
            <a:r>
              <a:rPr lang="pt-PT" altLang="pt-PT" b="1" dirty="0">
                <a:solidFill>
                  <a:srgbClr val="333399"/>
                </a:solidFill>
                <a:latin typeface="Verdana" pitchFamily="34" charset="0"/>
                <a:ea typeface="Osaka" charset="-128"/>
              </a:rPr>
              <a:t> </a:t>
            </a:r>
            <a:endParaRPr lang="pt-PT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2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9000"/>
    </mc:Choice>
    <mc:Fallback xmlns="">
      <p:transition advClick="0" advTm="29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E M1 Solar Flare Today (17 April 2012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3844" y="244257"/>
            <a:ext cx="4387864" cy="2810436"/>
          </a:xfrm>
          <a:prstGeom prst="rect">
            <a:avLst/>
          </a:prstGeom>
        </p:spPr>
      </p:pic>
      <p:pic>
        <p:nvPicPr>
          <p:cNvPr id="5" name="Aurora Time-Lapse, Cross Plains WI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287" y="3581726"/>
            <a:ext cx="3352800" cy="2743200"/>
          </a:xfrm>
          <a:prstGeom prst="rect">
            <a:avLst/>
          </a:prstGeom>
        </p:spPr>
      </p:pic>
      <p:pic>
        <p:nvPicPr>
          <p:cNvPr id="2050" name="Picture 2" descr="C:\Documents and Settings\Administrator\My Documents\My Dropbox\Divulgação\visitas_escolas_dep_fisica\Big-Bang_2013_2014\Palestra\videos\12041607K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6" y="142598"/>
            <a:ext cx="3506129" cy="292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istrator\My Documents\My Dropbox\Divulgação\visitas_escolas_dep_fisica\Big-Bang_2013_2014\Palestra\videos\24nov13_F_Quie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484" y="5250929"/>
            <a:ext cx="5563033" cy="11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415483" y="3760044"/>
            <a:ext cx="5563033" cy="1193282"/>
            <a:chOff x="3470126" y="3760044"/>
            <a:chExt cx="5453748" cy="119328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126" y="3760044"/>
              <a:ext cx="5453748" cy="119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Down Arrow 5"/>
            <p:cNvSpPr/>
            <p:nvPr/>
          </p:nvSpPr>
          <p:spPr bwMode="auto">
            <a:xfrm rot="3477411">
              <a:off x="7664552" y="4444648"/>
              <a:ext cx="149224" cy="47045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80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21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4530" y="360045"/>
            <a:ext cx="7772400" cy="673100"/>
          </a:xfrm>
        </p:spPr>
        <p:txBody>
          <a:bodyPr/>
          <a:lstStyle/>
          <a:p>
            <a:r>
              <a:rPr lang="pt-PT" altLang="pt-PT" sz="2800" b="1" dirty="0">
                <a:solidFill>
                  <a:srgbClr val="0066FF"/>
                </a:solidFill>
                <a:latin typeface="Verdana" pitchFamily="34" charset="0"/>
              </a:rPr>
              <a:t>Simulação computacional do crescimento de um tumor</a:t>
            </a:r>
          </a:p>
        </p:txBody>
      </p:sp>
      <p:pic>
        <p:nvPicPr>
          <p:cNvPr id="13315" name="Picture 2" descr="C:\Documents and Settings\Administrator\My Documents\My Dropbox\Divulgação\Big-Bang_2013_2014\Palestra\videos\simul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422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93674" y="542925"/>
            <a:ext cx="7772400" cy="673100"/>
          </a:xfrm>
        </p:spPr>
        <p:txBody>
          <a:bodyPr/>
          <a:lstStyle/>
          <a:p>
            <a:r>
              <a:rPr lang="en-US" sz="2800" b="1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Redes</a:t>
            </a:r>
            <a:r>
              <a:rPr lang="en-US" sz="2800" b="1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vasculares</a:t>
            </a:r>
            <a:r>
              <a:rPr lang="en-US" sz="2800" b="1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</a:t>
            </a:r>
            <a:r>
              <a:rPr lang="en-US" sz="2800" b="1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2D </a:t>
            </a:r>
            <a:r>
              <a:rPr lang="en-US" sz="2800" b="1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acopladas</a:t>
            </a:r>
            <a:r>
              <a:rPr lang="en-US" sz="2800" b="1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n-US" sz="2800" b="1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células</a:t>
            </a:r>
            <a:r>
              <a:rPr lang="en-US" sz="2800" b="1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tumorais</a:t>
            </a:r>
            <a:r>
              <a:rPr lang="en-US" sz="2800" b="1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2800" b="1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fluxo</a:t>
            </a:r>
            <a:r>
              <a:rPr lang="en-US" sz="2800" b="1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sanguíneo</a:t>
            </a:r>
            <a:endParaRPr lang="pt-PT" altLang="pt-PT" sz="2800" b="1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8" y="1985963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2150714" y="251287"/>
            <a:ext cx="4842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t-PT" altLang="pt-PT" sz="2800" b="1" dirty="0">
                <a:solidFill>
                  <a:srgbClr val="0066FF"/>
                </a:solidFill>
              </a:rPr>
              <a:t>Física e o património </a:t>
            </a:r>
            <a:r>
              <a:rPr lang="pt-PT" sz="2800" b="1" dirty="0">
                <a:solidFill>
                  <a:srgbClr val="0066FF"/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endParaRPr lang="pt-PT" sz="2800" b="1" dirty="0">
              <a:solidFill>
                <a:srgbClr val="0066FF"/>
              </a:solidFill>
              <a:ea typeface="Verdana" panose="020B0604030504040204" pitchFamily="34" charset="0"/>
              <a:cs typeface="Helvetica" panose="020B0604020202020204" pitchFamily="34" charset="0"/>
              <a:hlinkClick r:id="rId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1024716"/>
            <a:ext cx="9144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t-PT" sz="1650" dirty="0">
                <a:solidFill>
                  <a:srgbClr val="FF0000"/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Caracterização de obra de autor, dos materiais usados e de restauros prévios</a:t>
            </a:r>
            <a:endParaRPr lang="en-GB" sz="1650" dirty="0">
              <a:solidFill>
                <a:srgbClr val="FF0000"/>
              </a:solidFill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483624" y="1699967"/>
            <a:ext cx="4056312" cy="3876417"/>
            <a:chOff x="282882" y="1123623"/>
            <a:chExt cx="5408416" cy="5168556"/>
          </a:xfrm>
        </p:grpSpPr>
        <p:sp>
          <p:nvSpPr>
            <p:cNvPr id="16" name="TextBox 15"/>
            <p:cNvSpPr txBox="1"/>
            <p:nvPr/>
          </p:nvSpPr>
          <p:spPr>
            <a:xfrm>
              <a:off x="659237" y="1158351"/>
              <a:ext cx="503206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PT" sz="1350" dirty="0">
                  <a:solidFill>
                    <a:prstClr val="black"/>
                  </a:solidFill>
                  <a:ea typeface="Verdana" panose="020B0604030504040204" pitchFamily="34" charset="0"/>
                  <a:cs typeface="Helvetica" panose="020B0604020202020204" pitchFamily="34" charset="0"/>
                </a:rPr>
                <a:t>Indicações para intervenções de restauro</a:t>
              </a:r>
              <a:endParaRPr lang="en-GB" sz="1350" dirty="0">
                <a:solidFill>
                  <a:prstClr val="black"/>
                </a:solidFill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82882" y="1123623"/>
              <a:ext cx="5044437" cy="5168556"/>
              <a:chOff x="67439" y="1079983"/>
              <a:chExt cx="5044437" cy="5168556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6394" y="1618262"/>
                <a:ext cx="2629157" cy="18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3" descr="Resultado de imagem para porta férrea uc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385" y="2933925"/>
                <a:ext cx="2238375" cy="2967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794" y="1598323"/>
                <a:ext cx="1752600" cy="1714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 rot="16200000">
                <a:off x="-1154263" y="2301685"/>
                <a:ext cx="2751180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PT" sz="900" dirty="0">
                    <a:solidFill>
                      <a:prstClr val="black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Capela de S. Miguel (</a:t>
                </a:r>
                <a:r>
                  <a:rPr lang="pt-PT" sz="900" dirty="0" err="1">
                    <a:solidFill>
                      <a:prstClr val="black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Univ</a:t>
                </a:r>
                <a:r>
                  <a:rPr lang="pt-PT" sz="900" dirty="0">
                    <a:solidFill>
                      <a:prstClr val="black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. Coimbra)</a:t>
                </a:r>
                <a:endParaRPr lang="en-GB" sz="900" dirty="0">
                  <a:solidFill>
                    <a:prstClr val="black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287324" y="5940763"/>
                <a:ext cx="2238435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PT" sz="900" dirty="0">
                    <a:solidFill>
                      <a:prstClr val="black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Porta Férrea (</a:t>
                </a:r>
                <a:r>
                  <a:rPr lang="pt-PT" sz="900" dirty="0" err="1">
                    <a:solidFill>
                      <a:prstClr val="black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Univ</a:t>
                </a:r>
                <a:r>
                  <a:rPr lang="pt-PT" sz="900" dirty="0">
                    <a:solidFill>
                      <a:prstClr val="black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. Coimbra)</a:t>
                </a:r>
                <a:endParaRPr lang="en-GB" sz="900" dirty="0">
                  <a:solidFill>
                    <a:prstClr val="black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651647" y="1708362"/>
                <a:ext cx="1460229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PT" sz="900" dirty="0">
                    <a:solidFill>
                      <a:prstClr val="black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Arco de Almedina</a:t>
                </a:r>
                <a:endParaRPr lang="en-GB" sz="900" dirty="0">
                  <a:solidFill>
                    <a:prstClr val="black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23" name="Grupo 22"/>
          <p:cNvGrpSpPr/>
          <p:nvPr/>
        </p:nvGrpSpPr>
        <p:grpSpPr>
          <a:xfrm>
            <a:off x="4500910" y="1648241"/>
            <a:ext cx="4643091" cy="3842443"/>
            <a:chOff x="6001213" y="1054655"/>
            <a:chExt cx="6190788" cy="5123257"/>
          </a:xfrm>
        </p:grpSpPr>
        <p:grpSp>
          <p:nvGrpSpPr>
            <p:cNvPr id="22" name="Grupo 21"/>
            <p:cNvGrpSpPr/>
            <p:nvPr/>
          </p:nvGrpSpPr>
          <p:grpSpPr>
            <a:xfrm>
              <a:off x="6001213" y="1779619"/>
              <a:ext cx="6190788" cy="4398293"/>
              <a:chOff x="6001213" y="1779619"/>
              <a:chExt cx="6190788" cy="4398293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4545" y="4107912"/>
                <a:ext cx="2258443" cy="19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9087" y="4017912"/>
                <a:ext cx="1615848" cy="2160000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6001213" y="1787229"/>
                <a:ext cx="2101430" cy="1767206"/>
                <a:chOff x="6001213" y="1487548"/>
                <a:chExt cx="2101430" cy="1767206"/>
              </a:xfrm>
            </p:grpSpPr>
            <p:pic>
              <p:nvPicPr>
                <p:cNvPr id="25" name="Picture 4" descr="Imagem 029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0" y="1487548"/>
                  <a:ext cx="1912938" cy="12747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CaixaDeTexto 1"/>
                <p:cNvSpPr txBox="1">
                  <a:spLocks noChangeArrowheads="1"/>
                </p:cNvSpPr>
                <p:nvPr/>
              </p:nvSpPr>
              <p:spPr bwMode="auto">
                <a:xfrm>
                  <a:off x="6001213" y="2762311"/>
                  <a:ext cx="2101430" cy="492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PT" altLang="en-US" sz="900" dirty="0">
                      <a:solidFill>
                        <a:prstClr val="black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rPr>
                    <a:t>Túmulo Rainha Sta. Isabel </a:t>
                  </a:r>
                </a:p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PT" altLang="en-US" sz="900" dirty="0">
                      <a:solidFill>
                        <a:prstClr val="black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rPr>
                    <a:t>(Mosteiro de Santa Clara)</a:t>
                  </a: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8008938" y="1779619"/>
                <a:ext cx="4183063" cy="2277254"/>
                <a:chOff x="8008938" y="1479938"/>
                <a:chExt cx="4183063" cy="2277254"/>
              </a:xfrm>
            </p:grpSpPr>
            <p:pic>
              <p:nvPicPr>
                <p:cNvPr id="27" name="Picture 10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69538" y="1479938"/>
                  <a:ext cx="2055812" cy="1714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13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85950" y="1486604"/>
                  <a:ext cx="1473200" cy="1719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CaixaDeTexto 1"/>
                <p:cNvSpPr txBox="1">
                  <a:spLocks noChangeArrowheads="1"/>
                </p:cNvSpPr>
                <p:nvPr/>
              </p:nvSpPr>
              <p:spPr bwMode="auto">
                <a:xfrm>
                  <a:off x="8008938" y="3264749"/>
                  <a:ext cx="4183063" cy="492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PT" sz="900" dirty="0">
                      <a:solidFill>
                        <a:prstClr val="black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rPr>
                    <a:t>                 </a:t>
                  </a:r>
                  <a:r>
                    <a:rPr lang="pt-PT" sz="900" dirty="0" err="1">
                      <a:solidFill>
                        <a:prstClr val="black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rPr>
                    <a:t>Pietá</a:t>
                  </a:r>
                  <a:r>
                    <a:rPr lang="pt-PT" sz="900" dirty="0">
                      <a:solidFill>
                        <a:prstClr val="black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rPr>
                    <a:t>                         </a:t>
                  </a:r>
                  <a:r>
                    <a:rPr lang="pt-PT" sz="900" dirty="0" err="1">
                      <a:solidFill>
                        <a:prstClr val="black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rPr>
                    <a:t>Ret</a:t>
                  </a:r>
                  <a:r>
                    <a:rPr lang="pt-PT" sz="900" dirty="0">
                      <a:solidFill>
                        <a:prstClr val="black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rPr>
                    <a:t>. Nª </a:t>
                  </a:r>
                  <a:r>
                    <a:rPr lang="pt-PT" sz="900" dirty="0" err="1">
                      <a:solidFill>
                        <a:prstClr val="black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rPr>
                    <a:t>Sr</a:t>
                  </a:r>
                  <a:r>
                    <a:rPr lang="pt-PT" sz="900" dirty="0">
                      <a:solidFill>
                        <a:prstClr val="black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rPr>
                    <a:t>ª Conceição</a:t>
                  </a:r>
                </a:p>
                <a:p>
                  <a:pPr algn="l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PT" sz="900" dirty="0">
                      <a:solidFill>
                        <a:prstClr val="black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rPr>
                    <a:t>             (Museu Nacional Machado de Castro)</a:t>
                  </a:r>
                </a:p>
              </p:txBody>
            </p:sp>
          </p:grpSp>
        </p:grpSp>
        <p:sp>
          <p:nvSpPr>
            <p:cNvPr id="31" name="TextBox 30"/>
            <p:cNvSpPr txBox="1"/>
            <p:nvPr/>
          </p:nvSpPr>
          <p:spPr>
            <a:xfrm>
              <a:off x="6505274" y="1054655"/>
              <a:ext cx="515025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PT" sz="1350" dirty="0">
                  <a:solidFill>
                    <a:prstClr val="black"/>
                  </a:solidFill>
                  <a:ea typeface="Verdana" panose="020B0604030504040204" pitchFamily="34" charset="0"/>
                  <a:cs typeface="Helvetica" panose="020B0604020202020204" pitchFamily="34" charset="0"/>
                </a:rPr>
                <a:t>Estudo da composição das ligas de ouro usadas nas pinturas ao longo dos séculos</a:t>
              </a:r>
              <a:endParaRPr lang="en-GB" sz="1350" dirty="0">
                <a:solidFill>
                  <a:prstClr val="black"/>
                </a:solidFill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9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4981" y="1404926"/>
            <a:ext cx="8281988" cy="3722687"/>
          </a:xfrm>
        </p:spPr>
        <p:txBody>
          <a:bodyPr/>
          <a:lstStyle/>
          <a:p>
            <a:pPr algn="l" eaLnBrk="1" hangingPunct="1">
              <a:spcAft>
                <a:spcPts val="1200"/>
              </a:spcAft>
              <a:tabLst>
                <a:tab pos="355600" algn="l"/>
              </a:tabLst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/>
            </a:r>
            <a:b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</a:br>
            <a:r>
              <a:rPr lang="pt-PT" altLang="pt-PT" sz="2200" b="1" dirty="0">
                <a:solidFill>
                  <a:schemeClr val="tx1"/>
                </a:solidFill>
                <a:latin typeface="Verdana" pitchFamily="34" charset="0"/>
              </a:rPr>
              <a:t>A investigação desenvolve-se em Grupos que:</a:t>
            </a:r>
            <a:r>
              <a:rPr lang="pt-PT" altLang="pt-PT" sz="2200" dirty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pt-PT" altLang="pt-PT" sz="2200" dirty="0">
                <a:solidFill>
                  <a:schemeClr val="tx1"/>
                </a:solidFill>
                <a:latin typeface="Verdana" pitchFamily="34" charset="0"/>
              </a:rPr>
            </a:br>
            <a: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  <a:t/>
            </a:r>
            <a:b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</a:br>
            <a:r>
              <a:rPr lang="pt-PT" altLang="pt-PT" sz="2200" dirty="0">
                <a:solidFill>
                  <a:srgbClr val="0066FF"/>
                </a:solidFill>
                <a:latin typeface="Verdana" pitchFamily="34" charset="0"/>
              </a:rPr>
              <a:t>Cobrem as principais áreas de pesquisa em Física </a:t>
            </a:r>
            <a: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  <a:t/>
            </a:r>
            <a:b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</a:br>
            <a: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  <a:t/>
            </a:r>
            <a:b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</a:br>
            <a:r>
              <a:rPr lang="pt-PT" altLang="pt-PT" sz="22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Estão entre os mais bem classificados nas avaliações por peritos internacionais </a:t>
            </a:r>
            <a:r>
              <a:rPr lang="pt-PT" altLang="pt-PT" sz="2200" dirty="0">
                <a:solidFill>
                  <a:srgbClr val="006699"/>
                </a:solidFill>
                <a:latin typeface="Verdana" pitchFamily="34" charset="0"/>
              </a:rPr>
              <a:t/>
            </a:r>
            <a:br>
              <a:rPr lang="pt-PT" altLang="pt-PT" sz="2200" dirty="0">
                <a:solidFill>
                  <a:srgbClr val="006699"/>
                </a:solidFill>
                <a:latin typeface="Verdana" pitchFamily="34" charset="0"/>
              </a:rPr>
            </a:br>
            <a: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  <a:t/>
            </a:r>
            <a:b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</a:br>
            <a:r>
              <a:rPr lang="pt-PT" altLang="pt-PT" sz="2200" dirty="0">
                <a:solidFill>
                  <a:srgbClr val="0066FF"/>
                </a:solidFill>
                <a:latin typeface="Verdana" pitchFamily="34" charset="0"/>
              </a:rPr>
              <a:t>Integram uma vasta </a:t>
            </a:r>
            <a:r>
              <a:rPr lang="pt-PT" altLang="pt-PT" sz="2200" b="1" dirty="0">
                <a:solidFill>
                  <a:srgbClr val="0066FF"/>
                </a:solidFill>
                <a:latin typeface="Verdana" pitchFamily="34" charset="0"/>
              </a:rPr>
              <a:t>rede internacional </a:t>
            </a:r>
            <a:r>
              <a:rPr lang="pt-PT" altLang="pt-PT" sz="2200" dirty="0">
                <a:solidFill>
                  <a:srgbClr val="0066FF"/>
                </a:solidFill>
                <a:latin typeface="Verdana" pitchFamily="34" charset="0"/>
              </a:rPr>
              <a:t>de colaborações</a:t>
            </a:r>
            <a: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  <a:t/>
            </a:r>
            <a:b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</a:br>
            <a: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  <a:t/>
            </a:r>
            <a:b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</a:br>
            <a:r>
              <a:rPr lang="pt-PT" altLang="pt-PT" sz="22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Promovem a transferência de tecnologia e a inovação </a:t>
            </a:r>
          </a:p>
        </p:txBody>
      </p:sp>
      <p:sp>
        <p:nvSpPr>
          <p:cNvPr id="14344" name="Rectangle 11"/>
          <p:cNvSpPr>
            <a:spLocks noChangeArrowheads="1"/>
          </p:cNvSpPr>
          <p:nvPr/>
        </p:nvSpPr>
        <p:spPr bwMode="auto">
          <a:xfrm>
            <a:off x="107950" y="159758"/>
            <a:ext cx="90360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 dirty="0">
                <a:solidFill>
                  <a:schemeClr val="accent2"/>
                </a:solidFill>
                <a:latin typeface="Verdana" pitchFamily="34" charset="0"/>
              </a:rPr>
              <a:t>COMO SE ENCARAM ESTAS QUESTÕES NO DEPARTAMENTO DE FÍSICA</a:t>
            </a:r>
          </a:p>
        </p:txBody>
      </p:sp>
      <p:pic>
        <p:nvPicPr>
          <p:cNvPr id="1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86" y="5826937"/>
            <a:ext cx="1756397" cy="76682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81" y="5826937"/>
            <a:ext cx="1318936" cy="76682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48" y="5826937"/>
            <a:ext cx="1060174" cy="70579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6"/>
          <p:cNvSpPr>
            <a:spLocks noChangeAspect="1" noChangeArrowheads="1" noTextEdit="1"/>
          </p:cNvSpPr>
          <p:nvPr/>
        </p:nvSpPr>
        <p:spPr bwMode="auto">
          <a:xfrm>
            <a:off x="652463" y="3203575"/>
            <a:ext cx="78168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22598"/>
            <a:ext cx="5848352" cy="566586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3950" y="6113101"/>
            <a:ext cx="8993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A base de todos os nossos cursos é uma forte formação em Física</a:t>
            </a:r>
          </a:p>
        </p:txBody>
      </p:sp>
    </p:spTree>
    <p:extLst>
      <p:ext uri="{BB962C8B-B14F-4D97-AF65-F5344CB8AC3E}">
        <p14:creationId xmlns:p14="http://schemas.microsoft.com/office/powerpoint/2010/main" val="7449707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400175"/>
            <a:ext cx="40703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4" b="27975"/>
          <a:stretch>
            <a:fillRect/>
          </a:stretch>
        </p:blipFill>
        <p:spPr bwMode="auto">
          <a:xfrm>
            <a:off x="7308850" y="2224088"/>
            <a:ext cx="7207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1463" y="174625"/>
            <a:ext cx="8601075" cy="908050"/>
          </a:xfrm>
        </p:spPr>
        <p:txBody>
          <a:bodyPr/>
          <a:lstStyle/>
          <a:p>
            <a:pPr eaLnBrk="1" hangingPunct="1"/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COLABORAÇÕES COM INSTITUIÇÕES EUROPEIAS DE REFERÊNCIA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8438" y="1309688"/>
            <a:ext cx="3527425" cy="5043487"/>
          </a:xfrm>
        </p:spPr>
        <p:txBody>
          <a:bodyPr/>
          <a:lstStyle/>
          <a:p>
            <a:pPr algn="l" eaLnBrk="1" hangingPunct="1">
              <a:lnSpc>
                <a:spcPct val="70000"/>
              </a:lnSpc>
            </a:pPr>
            <a:r>
              <a:rPr lang="it-IT" altLang="pt-PT" sz="1600">
                <a:solidFill>
                  <a:srgbClr val="626262"/>
                </a:solidFill>
                <a:latin typeface="Verdana" pitchFamily="34" charset="0"/>
              </a:rPr>
              <a:t>BSC/Mare Nostrum, E</a:t>
            </a:r>
          </a:p>
          <a:p>
            <a:pPr algn="l" eaLnBrk="1" hangingPunct="1">
              <a:lnSpc>
                <a:spcPct val="70000"/>
              </a:lnSpc>
            </a:pPr>
            <a:r>
              <a:rPr lang="it-IT" altLang="pt-PT" sz="1600">
                <a:solidFill>
                  <a:srgbClr val="626262"/>
                </a:solidFill>
                <a:latin typeface="Verdana" pitchFamily="34" charset="0"/>
              </a:rPr>
              <a:t>CERN, Genebra, CH</a:t>
            </a:r>
            <a:endParaRPr lang="es-ES" altLang="pt-PT" sz="1600">
              <a:solidFill>
                <a:srgbClr val="626262"/>
              </a:solidFill>
              <a:latin typeface="Verdana" pitchFamily="34" charset="0"/>
            </a:endParaRP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DESY, Hamburgo, D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École Polytéchnique, F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ESA, Noordwijk, NL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ESO, Garsching, D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ESRF, Grenoble, F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GANIL, Caen, F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GSI, Darmstadt, D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IFTUW, PL </a:t>
            </a:r>
            <a:endParaRPr lang="en-GB" altLang="pt-PT" sz="1600">
              <a:solidFill>
                <a:srgbClr val="626262"/>
              </a:solidFill>
              <a:latin typeface="Verdana" pitchFamily="34" charset="0"/>
            </a:endParaRP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IJS, Joseph Stephan Inst., SL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ILL, Grenoble, F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Imperial College, UK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IPGP, Inst.Phys.Globe Paris, F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ITER, Cadarache, F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JINR, Dubna, Ru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Max Plank Institut, D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PSI, Villigen, CH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RAL/CCLRC, Oxfordshire, UK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R-U Bochum, D</a:t>
            </a:r>
            <a:endParaRPr lang="es-ES" altLang="pt-PT" sz="1600">
              <a:solidFill>
                <a:srgbClr val="626262"/>
              </a:solidFill>
              <a:latin typeface="Verdana" pitchFamily="34" charset="0"/>
            </a:endParaRP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TU Delft, NL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UPV/EHU, ES</a:t>
            </a:r>
            <a:endParaRPr lang="pt-PT" altLang="pt-PT" sz="1600">
              <a:solidFill>
                <a:srgbClr val="626262"/>
              </a:solidFill>
              <a:latin typeface="Verdana" pitchFamily="34" charset="0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8" y="5489575"/>
            <a:ext cx="78105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126841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492375"/>
            <a:ext cx="4111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8" y="3573463"/>
            <a:ext cx="5048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628775"/>
            <a:ext cx="419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997200"/>
            <a:ext cx="8286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300663"/>
            <a:ext cx="8636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97425"/>
            <a:ext cx="576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2311400"/>
            <a:ext cx="4048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292600"/>
            <a:ext cx="381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508500"/>
            <a:ext cx="482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77" name="Object 17"/>
          <p:cNvGraphicFramePr>
            <a:graphicFrameLocks noChangeAspect="1"/>
          </p:cNvGraphicFramePr>
          <p:nvPr/>
        </p:nvGraphicFramePr>
        <p:xfrm>
          <a:off x="7896225" y="2852738"/>
          <a:ext cx="952500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Photo Editor Photo" r:id="rId17" imgW="952633" imgH="123842" progId="MSPhotoEd.3">
                  <p:embed/>
                </p:oleObj>
              </mc:Choice>
              <mc:Fallback>
                <p:oleObj name="Photo Editor Photo" r:id="rId17" imgW="952633" imgH="123842" progId="MSPhotoEd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225" y="2852738"/>
                        <a:ext cx="952500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21388"/>
            <a:ext cx="4683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322638"/>
            <a:ext cx="51593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80" name="Object 20"/>
          <p:cNvGraphicFramePr>
            <a:graphicFrameLocks noChangeAspect="1"/>
          </p:cNvGraphicFramePr>
          <p:nvPr/>
        </p:nvGraphicFramePr>
        <p:xfrm>
          <a:off x="7380288" y="5516563"/>
          <a:ext cx="54292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Photo Editor Photo" r:id="rId21" imgW="2381582" imgH="2324424" progId="MSPhotoEd.3">
                  <p:embed/>
                </p:oleObj>
              </mc:Choice>
              <mc:Fallback>
                <p:oleObj name="Photo Editor Photo" r:id="rId21" imgW="2381582" imgH="2324424" progId="MSPhotoEd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5516563"/>
                        <a:ext cx="542925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81" name="Picture 2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52513"/>
            <a:ext cx="13096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1773238"/>
            <a:ext cx="71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3106738"/>
            <a:ext cx="5778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84" name="Object 24"/>
          <p:cNvGraphicFramePr>
            <a:graphicFrameLocks noChangeAspect="1"/>
          </p:cNvGraphicFramePr>
          <p:nvPr/>
        </p:nvGraphicFramePr>
        <p:xfrm>
          <a:off x="7307263" y="3913188"/>
          <a:ext cx="91440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name="Photo Editor Photo" r:id="rId26" imgW="914286" imgH="552527" progId="MSPhotoEd.3">
                  <p:embed/>
                </p:oleObj>
              </mc:Choice>
              <mc:Fallback>
                <p:oleObj name="Photo Editor Photo" r:id="rId26" imgW="914286" imgH="552527" progId="MSPhotoEd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862" b="8908"/>
                      <a:stretch>
                        <a:fillRect/>
                      </a:stretch>
                    </p:blipFill>
                    <p:spPr bwMode="auto">
                      <a:xfrm>
                        <a:off x="7307263" y="3913188"/>
                        <a:ext cx="914400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5" name="Object 25"/>
          <p:cNvGraphicFramePr>
            <a:graphicFrameLocks noChangeAspect="1"/>
          </p:cNvGraphicFramePr>
          <p:nvPr/>
        </p:nvGraphicFramePr>
        <p:xfrm>
          <a:off x="7956550" y="5734050"/>
          <a:ext cx="9620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Photo Editor Photo" r:id="rId28" imgW="961905" imgH="457143" progId="MSPhotoEd.3">
                  <p:embed/>
                </p:oleObj>
              </mc:Choice>
              <mc:Fallback>
                <p:oleObj name="Photo Editor Photo" r:id="rId28" imgW="961905" imgH="457143" progId="MSPhotoEd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5734050"/>
                        <a:ext cx="9620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6" name="Object 26"/>
          <p:cNvGraphicFramePr>
            <a:graphicFrameLocks noChangeAspect="1"/>
          </p:cNvGraphicFramePr>
          <p:nvPr/>
        </p:nvGraphicFramePr>
        <p:xfrm>
          <a:off x="7885113" y="4076700"/>
          <a:ext cx="37306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r:id="rId30" imgW="942857" imgH="1380952" progId="">
                  <p:embed/>
                </p:oleObj>
              </mc:Choice>
              <mc:Fallback>
                <p:oleObj r:id="rId30" imgW="942857" imgH="1380952" progId="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4076700"/>
                        <a:ext cx="373062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-41275" y="6303963"/>
            <a:ext cx="7639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FF0000"/>
                </a:solidFill>
                <a:latin typeface="Verdana" pitchFamily="34" charset="0"/>
              </a:rPr>
              <a:t>e também com os Estados Unidos, Canadá, Brasil, China, etc.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076325"/>
            <a:ext cx="40703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4" b="27975"/>
          <a:stretch>
            <a:fillRect/>
          </a:stretch>
        </p:blipFill>
        <p:spPr bwMode="auto">
          <a:xfrm>
            <a:off x="7308850" y="2224088"/>
            <a:ext cx="7207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1463" y="174625"/>
            <a:ext cx="8601075" cy="908050"/>
          </a:xfrm>
        </p:spPr>
        <p:txBody>
          <a:bodyPr/>
          <a:lstStyle/>
          <a:p>
            <a:pPr eaLnBrk="1" hangingPunct="1"/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COLABORAÇÕES COM INSTITUIÇÕES INTERNACIONAIS DE REFERÊNCIA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14325" y="2752725"/>
            <a:ext cx="2235200" cy="2200275"/>
          </a:xfrm>
        </p:spPr>
        <p:txBody>
          <a:bodyPr/>
          <a:lstStyle/>
          <a:p>
            <a:pPr algn="l" eaLnBrk="1" hangingPunct="1">
              <a:lnSpc>
                <a:spcPct val="70000"/>
              </a:lnSpc>
            </a:pPr>
            <a:r>
              <a:rPr lang="it-IT" altLang="pt-PT" sz="1600">
                <a:solidFill>
                  <a:srgbClr val="626262"/>
                </a:solidFill>
                <a:latin typeface="Verdana" pitchFamily="34" charset="0"/>
              </a:rPr>
              <a:t>CERN, Genebra, CH</a:t>
            </a:r>
            <a:endParaRPr lang="es-ES" altLang="pt-PT" sz="1600">
              <a:solidFill>
                <a:srgbClr val="626262"/>
              </a:solidFill>
              <a:latin typeface="Verdana" pitchFamily="34" charset="0"/>
            </a:endParaRP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ESA, Noordwijk, NL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ESO, Garsching, D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ESRF, Grenoble, F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ITER, Cadarache, F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PSI, Villigen, CH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etc.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8" y="5489575"/>
            <a:ext cx="78105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126841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492375"/>
            <a:ext cx="4111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8" y="3573463"/>
            <a:ext cx="5048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628775"/>
            <a:ext cx="419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997200"/>
            <a:ext cx="8286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300663"/>
            <a:ext cx="8636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97425"/>
            <a:ext cx="576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2311400"/>
            <a:ext cx="4048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292600"/>
            <a:ext cx="381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508500"/>
            <a:ext cx="482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401" name="Object 17"/>
          <p:cNvGraphicFramePr>
            <a:graphicFrameLocks noChangeAspect="1"/>
          </p:cNvGraphicFramePr>
          <p:nvPr/>
        </p:nvGraphicFramePr>
        <p:xfrm>
          <a:off x="7896225" y="2852738"/>
          <a:ext cx="952500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Photo Editor Photo" r:id="rId17" imgW="952633" imgH="123842" progId="MSPhotoEd.3">
                  <p:embed/>
                </p:oleObj>
              </mc:Choice>
              <mc:Fallback>
                <p:oleObj name="Photo Editor Photo" r:id="rId17" imgW="952633" imgH="123842" progId="MSPhotoEd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225" y="2852738"/>
                        <a:ext cx="952500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21388"/>
            <a:ext cx="4683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322638"/>
            <a:ext cx="51593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404" name="Object 20"/>
          <p:cNvGraphicFramePr>
            <a:graphicFrameLocks noChangeAspect="1"/>
          </p:cNvGraphicFramePr>
          <p:nvPr/>
        </p:nvGraphicFramePr>
        <p:xfrm>
          <a:off x="7380288" y="5516563"/>
          <a:ext cx="54292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Photo Editor Photo" r:id="rId21" imgW="2381582" imgH="2324424" progId="MSPhotoEd.3">
                  <p:embed/>
                </p:oleObj>
              </mc:Choice>
              <mc:Fallback>
                <p:oleObj name="Photo Editor Photo" r:id="rId21" imgW="2381582" imgH="2324424" progId="MSPhotoEd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5516563"/>
                        <a:ext cx="542925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52513"/>
            <a:ext cx="13096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1773238"/>
            <a:ext cx="71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3106738"/>
            <a:ext cx="5778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408" name="Object 24"/>
          <p:cNvGraphicFramePr>
            <a:graphicFrameLocks noChangeAspect="1"/>
          </p:cNvGraphicFramePr>
          <p:nvPr/>
        </p:nvGraphicFramePr>
        <p:xfrm>
          <a:off x="7307263" y="3913188"/>
          <a:ext cx="91440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Photo Editor Photo" r:id="rId26" imgW="914286" imgH="552527" progId="MSPhotoEd.3">
                  <p:embed/>
                </p:oleObj>
              </mc:Choice>
              <mc:Fallback>
                <p:oleObj name="Photo Editor Photo" r:id="rId26" imgW="914286" imgH="552527" progId="MSPhotoEd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862" b="8908"/>
                      <a:stretch>
                        <a:fillRect/>
                      </a:stretch>
                    </p:blipFill>
                    <p:spPr bwMode="auto">
                      <a:xfrm>
                        <a:off x="7307263" y="3913188"/>
                        <a:ext cx="914400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9" name="Object 25"/>
          <p:cNvGraphicFramePr>
            <a:graphicFrameLocks noChangeAspect="1"/>
          </p:cNvGraphicFramePr>
          <p:nvPr/>
        </p:nvGraphicFramePr>
        <p:xfrm>
          <a:off x="7956550" y="5734050"/>
          <a:ext cx="9620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Photo Editor Photo" r:id="rId28" imgW="961905" imgH="457143" progId="MSPhotoEd.3">
                  <p:embed/>
                </p:oleObj>
              </mc:Choice>
              <mc:Fallback>
                <p:oleObj name="Photo Editor Photo" r:id="rId28" imgW="961905" imgH="457143" progId="MSPhotoEd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5734050"/>
                        <a:ext cx="9620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10" name="Object 26"/>
          <p:cNvGraphicFramePr>
            <a:graphicFrameLocks noChangeAspect="1"/>
          </p:cNvGraphicFramePr>
          <p:nvPr/>
        </p:nvGraphicFramePr>
        <p:xfrm>
          <a:off x="7885113" y="4076700"/>
          <a:ext cx="37306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r:id="rId30" imgW="942857" imgH="1380952" progId="">
                  <p:embed/>
                </p:oleObj>
              </mc:Choice>
              <mc:Fallback>
                <p:oleObj r:id="rId30" imgW="942857" imgH="1380952" progId="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4076700"/>
                        <a:ext cx="373062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11" name="CaixaDeTexto 26"/>
          <p:cNvSpPr txBox="1">
            <a:spLocks noChangeArrowheads="1"/>
          </p:cNvSpPr>
          <p:nvPr/>
        </p:nvSpPr>
        <p:spPr bwMode="auto">
          <a:xfrm>
            <a:off x="-41275" y="6303963"/>
            <a:ext cx="7639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FF0000"/>
                </a:solidFill>
                <a:latin typeface="Verdana" pitchFamily="34" charset="0"/>
              </a:rPr>
              <a:t>e também com os Estados Unidos, Canadá, Brasil, China, etc.</a:t>
            </a:r>
          </a:p>
        </p:txBody>
      </p:sp>
      <p:pic>
        <p:nvPicPr>
          <p:cNvPr id="164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0" t="26273" r="8214" b="70010"/>
          <a:stretch>
            <a:fillRect/>
          </a:stretch>
        </p:blipFill>
        <p:spPr bwMode="auto">
          <a:xfrm>
            <a:off x="4900613" y="4892675"/>
            <a:ext cx="1809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0" t="26273" r="8214" b="70010"/>
          <a:stretch>
            <a:fillRect/>
          </a:stretch>
        </p:blipFill>
        <p:spPr bwMode="auto">
          <a:xfrm>
            <a:off x="3694113" y="3678238"/>
            <a:ext cx="1809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0" t="26273" r="8214" b="70010"/>
          <a:stretch>
            <a:fillRect/>
          </a:stretch>
        </p:blipFill>
        <p:spPr bwMode="auto">
          <a:xfrm>
            <a:off x="6091238" y="4662488"/>
            <a:ext cx="1809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0" t="26273" r="8214" b="70010"/>
          <a:stretch>
            <a:fillRect/>
          </a:stretch>
        </p:blipFill>
        <p:spPr bwMode="auto">
          <a:xfrm>
            <a:off x="3384550" y="5278438"/>
            <a:ext cx="1809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0" t="26273" r="8214" b="70010"/>
          <a:stretch>
            <a:fillRect/>
          </a:stretch>
        </p:blipFill>
        <p:spPr bwMode="auto">
          <a:xfrm>
            <a:off x="5573713" y="3668713"/>
            <a:ext cx="1809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9" descr="http://wc1.smartdraw.com/examples/content/Examples/06_Maps/1_World_Regional_Maps/World_Map_-_Black_&amp;_White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249363"/>
            <a:ext cx="8526462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4" b="27975"/>
          <a:stretch>
            <a:fillRect/>
          </a:stretch>
        </p:blipFill>
        <p:spPr bwMode="auto">
          <a:xfrm>
            <a:off x="3702050" y="5972175"/>
            <a:ext cx="7207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1463" y="174625"/>
            <a:ext cx="8601075" cy="908050"/>
          </a:xfrm>
        </p:spPr>
        <p:txBody>
          <a:bodyPr/>
          <a:lstStyle/>
          <a:p>
            <a:pPr eaLnBrk="1" hangingPunct="1"/>
            <a:r>
              <a:rPr lang="pt-PT" altLang="pt-PT" sz="2800" b="1" dirty="0">
                <a:solidFill>
                  <a:schemeClr val="accent2"/>
                </a:solidFill>
                <a:latin typeface="Verdana" pitchFamily="34" charset="0"/>
              </a:rPr>
              <a:t>COLABORAÇÕES COM INSTITUIÇÕES INTERNACIONAIS DE REFERÊNCIA</a:t>
            </a: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580231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5853113"/>
            <a:ext cx="411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5945188"/>
            <a:ext cx="8636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5827713"/>
            <a:ext cx="4048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824538"/>
            <a:ext cx="381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193675" y="6375400"/>
            <a:ext cx="8731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FF0000"/>
                </a:solidFill>
                <a:latin typeface="Verdana" pitchFamily="34" charset="0"/>
              </a:rPr>
              <a:t>De toda a Europa e também Estados Unidos, Canadá, Brasil, China, etc.</a:t>
            </a:r>
          </a:p>
        </p:txBody>
      </p:sp>
      <p:pic>
        <p:nvPicPr>
          <p:cNvPr id="17419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4292600" y="2235200"/>
            <a:ext cx="179388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1273175" y="2065338"/>
            <a:ext cx="179388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7226300" y="2805113"/>
            <a:ext cx="179388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3306763" y="4551363"/>
            <a:ext cx="18097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4046538" y="2039938"/>
            <a:ext cx="179387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4445000" y="2065338"/>
            <a:ext cx="179388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3988" y="4606925"/>
            <a:ext cx="2660650" cy="1793875"/>
          </a:xfrm>
        </p:spPr>
        <p:txBody>
          <a:bodyPr/>
          <a:lstStyle/>
          <a:p>
            <a:pPr algn="l" eaLnBrk="1" hangingPunct="1">
              <a:lnSpc>
                <a:spcPct val="70000"/>
              </a:lnSpc>
            </a:pPr>
            <a:r>
              <a:rPr lang="it-IT" altLang="pt-PT" sz="1600">
                <a:solidFill>
                  <a:srgbClr val="626262"/>
                </a:solidFill>
                <a:latin typeface="Verdana" pitchFamily="34" charset="0"/>
              </a:rPr>
              <a:t>CERN, Genebra, CH</a:t>
            </a:r>
            <a:endParaRPr lang="es-ES" altLang="pt-PT" sz="1600">
              <a:solidFill>
                <a:srgbClr val="626262"/>
              </a:solidFill>
              <a:latin typeface="Verdana" pitchFamily="34" charset="0"/>
            </a:endParaRP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ESA, Noordwijk, NL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ESO, Garsching, D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ESRF, Grenoble, F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ITER, Cadarache, F</a:t>
            </a: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PSI, Villigen, CH</a:t>
            </a:r>
          </a:p>
          <a:p>
            <a:pPr algn="l" eaLnBrk="1" hangingPunct="1">
              <a:lnSpc>
                <a:spcPct val="70000"/>
              </a:lnSpc>
            </a:pPr>
            <a:r>
              <a:rPr lang="es-ES" altLang="pt-PT" sz="1600">
                <a:solidFill>
                  <a:srgbClr val="626262"/>
                </a:solidFill>
                <a:latin typeface="Verdana" pitchFamily="34" charset="0"/>
              </a:rPr>
              <a:t>TRIUMF,Vancouver, CA</a:t>
            </a:r>
            <a:endParaRPr lang="en-GB" altLang="pt-PT" sz="1600">
              <a:solidFill>
                <a:srgbClr val="626262"/>
              </a:solidFill>
              <a:latin typeface="Verdana" pitchFamily="34" charset="0"/>
            </a:endParaRPr>
          </a:p>
          <a:p>
            <a:pPr algn="l" eaLnBrk="1" hangingPunct="1">
              <a:lnSpc>
                <a:spcPct val="70000"/>
              </a:lnSpc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etc.</a:t>
            </a:r>
          </a:p>
        </p:txBody>
      </p:sp>
      <p:pic>
        <p:nvPicPr>
          <p:cNvPr id="17426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2508250" y="4678363"/>
            <a:ext cx="179388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5113338" y="1806575"/>
            <a:ext cx="1793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4017963" y="2476500"/>
            <a:ext cx="1793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4675188" y="2089150"/>
            <a:ext cx="1793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4622800" y="2373313"/>
            <a:ext cx="18097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1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4095750" y="2257425"/>
            <a:ext cx="179388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3113088" y="4781550"/>
            <a:ext cx="1793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10" descr="http://atlas.triumf.ca/TRIUMFnewlogo0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5899150"/>
            <a:ext cx="10509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4427538" y="2447925"/>
            <a:ext cx="18097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5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3021013" y="4984750"/>
            <a:ext cx="1793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7827963" y="2571750"/>
            <a:ext cx="1793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6310313" y="3105150"/>
            <a:ext cx="1793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4364038" y="2679700"/>
            <a:ext cx="1793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9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1719263" y="2847975"/>
            <a:ext cx="1793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1552575" y="2024063"/>
            <a:ext cx="179388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4865688" y="2447925"/>
            <a:ext cx="1793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2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5645150" y="1843088"/>
            <a:ext cx="179388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3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2117725" y="2600325"/>
            <a:ext cx="179388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4" name="Picture 8" descr="https://jimhull.files.wordpress.com/2011/10/red-do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22141" r="23697" b="26236"/>
          <a:stretch>
            <a:fillRect/>
          </a:stretch>
        </p:blipFill>
        <p:spPr bwMode="auto">
          <a:xfrm>
            <a:off x="5645150" y="2570163"/>
            <a:ext cx="179388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00088" y="5640388"/>
            <a:ext cx="7423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lnSpc>
                <a:spcPct val="140000"/>
              </a:lnSpc>
              <a:buFontTx/>
              <a:buNone/>
            </a:pP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Possui um supercomputador de investigação, um dos mais potentes em Portugal: a Milipeia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57200" y="6524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400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57200" y="2714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ja-JP" sz="2800" b="1"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rPr>
              <a:t>DEPARTAMENTO DE FÍSICA</a:t>
            </a:r>
            <a:endParaRPr lang="pt-PT" altLang="pt-PT" sz="2800" b="1">
              <a:solidFill>
                <a:schemeClr val="accent2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18437" name="Picture 6" descr="picture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1685925"/>
            <a:ext cx="4011613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ângulo 6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GB" altLang="pt-PT" sz="1600">
              <a:latin typeface="Verdana" pitchFamily="34" charset="0"/>
              <a:cs typeface="Arial" charset="0"/>
            </a:endParaRPr>
          </a:p>
        </p:txBody>
      </p:sp>
      <p:pic>
        <p:nvPicPr>
          <p:cNvPr id="25603" name="colisao-acelerador.mpg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1185863"/>
            <a:ext cx="5500688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b="1">
                <a:solidFill>
                  <a:srgbClr val="FFC000"/>
                </a:solidFill>
                <a:latin typeface="Verdana" pitchFamily="34" charset="0"/>
              </a:rPr>
              <a:t>LHC – o mais poderoso acelerador jamais construído</a:t>
            </a:r>
            <a:endParaRPr lang="en-GB" altLang="pt-PT" b="1">
              <a:solidFill>
                <a:srgbClr val="FFC000"/>
              </a:solidFill>
              <a:latin typeface="Verdana" pitchFamily="34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619125" y="5713413"/>
            <a:ext cx="79089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2400">
                <a:solidFill>
                  <a:srgbClr val="FFC000"/>
                </a:solidFill>
                <a:latin typeface="Verdana" pitchFamily="34" charset="0"/>
              </a:rPr>
              <a:t>27 km de perímetro</a:t>
            </a: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>, a ~100 m da superfície, na fronteira Suíça-França, perto de Genebra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2" fill="hold"/>
                                        <p:tgtEl>
                                          <p:spTgt spid="25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60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600075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 b="1">
              <a:solidFill>
                <a:srgbClr val="003957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UNIVERSIDADE DE COIMBRA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Departamento de Física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0483" name="AutoShape 6"/>
          <p:cNvSpPr>
            <a:spLocks noChangeAspect="1" noChangeArrowheads="1" noTextEdit="1"/>
          </p:cNvSpPr>
          <p:nvPr/>
        </p:nvSpPr>
        <p:spPr bwMode="auto">
          <a:xfrm>
            <a:off x="652463" y="3203575"/>
            <a:ext cx="78168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0484" name="_s3078"/>
          <p:cNvSpPr>
            <a:spLocks noChangeArrowheads="1"/>
          </p:cNvSpPr>
          <p:nvPr/>
        </p:nvSpPr>
        <p:spPr bwMode="auto">
          <a:xfrm>
            <a:off x="412750" y="2103312"/>
            <a:ext cx="8318500" cy="102645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 dirty="0">
                <a:solidFill>
                  <a:schemeClr val="hlink"/>
                </a:solidFill>
                <a:latin typeface="Verdana" pitchFamily="34" charset="0"/>
              </a:rPr>
              <a:t>Licenciatura</a:t>
            </a:r>
            <a:r>
              <a:rPr lang="pt-PT" altLang="pt-PT" sz="2400" dirty="0">
                <a:solidFill>
                  <a:schemeClr val="hlink"/>
                </a:solidFill>
                <a:latin typeface="Verdana" pitchFamily="34" charset="0"/>
              </a:rPr>
              <a:t>: </a:t>
            </a:r>
            <a:r>
              <a:rPr lang="pt-PT" altLang="pt-PT" sz="2400" dirty="0">
                <a:solidFill>
                  <a:srgbClr val="CC3300"/>
                </a:solidFill>
                <a:latin typeface="Verdana" pitchFamily="34" charset="0"/>
              </a:rPr>
              <a:t>Física, Engenharia </a:t>
            </a:r>
            <a:r>
              <a:rPr lang="pt-PT" altLang="pt-PT" sz="2400" dirty="0">
                <a:solidFill>
                  <a:srgbClr val="C00000"/>
                </a:solidFill>
                <a:latin typeface="Verdana" pitchFamily="34" charset="0"/>
              </a:rPr>
              <a:t>Biomédica,</a:t>
            </a:r>
            <a:r>
              <a:rPr lang="pt-PT" altLang="pt-PT" sz="2400" dirty="0">
                <a:solidFill>
                  <a:schemeClr val="hlink"/>
                </a:solidFill>
                <a:latin typeface="Verdana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dirty="0">
                <a:solidFill>
                  <a:srgbClr val="CC3300"/>
                </a:solidFill>
                <a:latin typeface="Verdana" pitchFamily="34" charset="0"/>
              </a:rPr>
              <a:t>Engenharia Física</a:t>
            </a:r>
          </a:p>
        </p:txBody>
      </p:sp>
      <p:sp>
        <p:nvSpPr>
          <p:cNvPr id="20486" name="_s3078"/>
          <p:cNvSpPr>
            <a:spLocks noChangeArrowheads="1"/>
          </p:cNvSpPr>
          <p:nvPr/>
        </p:nvSpPr>
        <p:spPr bwMode="auto">
          <a:xfrm>
            <a:off x="412750" y="5646738"/>
            <a:ext cx="8318500" cy="82232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 dirty="0">
                <a:solidFill>
                  <a:schemeClr val="hlink"/>
                </a:solidFill>
                <a:latin typeface="Verdana" pitchFamily="34" charset="0"/>
              </a:rPr>
              <a:t>Doutoramentos</a:t>
            </a:r>
            <a:r>
              <a:rPr lang="pt-PT" altLang="pt-PT" sz="2400" dirty="0">
                <a:solidFill>
                  <a:schemeClr val="hlink"/>
                </a:solidFill>
                <a:latin typeface="Verdana" pitchFamily="34" charset="0"/>
              </a:rPr>
              <a:t>: Física, Eng. Física, Eng. Biomédica</a:t>
            </a:r>
          </a:p>
        </p:txBody>
      </p:sp>
      <p:sp>
        <p:nvSpPr>
          <p:cNvPr id="20487" name="_s3078"/>
          <p:cNvSpPr>
            <a:spLocks noChangeArrowheads="1"/>
          </p:cNvSpPr>
          <p:nvPr/>
        </p:nvSpPr>
        <p:spPr bwMode="auto">
          <a:xfrm>
            <a:off x="401638" y="3531567"/>
            <a:ext cx="8318500" cy="1700552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 dirty="0">
                <a:solidFill>
                  <a:schemeClr val="hlink"/>
                </a:solidFill>
                <a:latin typeface="Verdana" pitchFamily="34" charset="0"/>
              </a:rPr>
              <a:t>Mestrados</a:t>
            </a:r>
            <a:r>
              <a:rPr lang="pt-PT" altLang="pt-PT" sz="2400" dirty="0">
                <a:solidFill>
                  <a:schemeClr val="hlink"/>
                </a:solidFill>
                <a:latin typeface="Verdana" pitchFamily="34" charset="0"/>
              </a:rPr>
              <a:t>: Física, Engenharia Física, Engenharia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dirty="0">
                <a:solidFill>
                  <a:schemeClr val="hlink"/>
                </a:solidFill>
                <a:latin typeface="Verdana" pitchFamily="34" charset="0"/>
              </a:rPr>
              <a:t>Biomédica, Ensino da Física, Astrofísica 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dirty="0">
                <a:solidFill>
                  <a:schemeClr val="hlink"/>
                </a:solidFill>
                <a:latin typeface="Verdana" pitchFamily="34" charset="0"/>
              </a:rPr>
              <a:t>Instrumentação para o Espaço, Física Médica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1040"/>
            <a:ext cx="1080000" cy="13258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xão em ângulos retos 24"/>
          <p:cNvCxnSpPr/>
          <p:nvPr/>
        </p:nvCxnSpPr>
        <p:spPr bwMode="auto">
          <a:xfrm>
            <a:off x="4565904" y="4342892"/>
            <a:ext cx="1444752" cy="242316"/>
          </a:xfrm>
          <a:prstGeom prst="bentConnector3">
            <a:avLst>
              <a:gd name="adj1" fmla="val 79536"/>
            </a:avLst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204788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 b="1">
              <a:solidFill>
                <a:srgbClr val="003957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UNIVERSIDADE DE COIMBRA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Departamento de Física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1507" name="AutoShape 6"/>
          <p:cNvSpPr>
            <a:spLocks noChangeAspect="1" noChangeArrowheads="1" noTextEdit="1"/>
          </p:cNvSpPr>
          <p:nvPr/>
        </p:nvSpPr>
        <p:spPr bwMode="auto">
          <a:xfrm>
            <a:off x="652463" y="2009775"/>
            <a:ext cx="78168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/>
          </a:p>
        </p:txBody>
      </p:sp>
      <p:cxnSp>
        <p:nvCxnSpPr>
          <p:cNvPr id="21508" name="_s3076"/>
          <p:cNvCxnSpPr>
            <a:cxnSpLocks noChangeShapeType="1"/>
            <a:stCxn id="21512" idx="0"/>
            <a:endCxn id="21510" idx="2"/>
          </p:cNvCxnSpPr>
          <p:nvPr/>
        </p:nvCxnSpPr>
        <p:spPr bwMode="auto">
          <a:xfrm rot="5400000" flipH="1">
            <a:off x="5407026" y="1987550"/>
            <a:ext cx="412750" cy="2105025"/>
          </a:xfrm>
          <a:prstGeom prst="bentConnector3">
            <a:avLst>
              <a:gd name="adj1" fmla="val 32144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09" name="_s3077"/>
          <p:cNvCxnSpPr>
            <a:cxnSpLocks noChangeShapeType="1"/>
          </p:cNvCxnSpPr>
          <p:nvPr/>
        </p:nvCxnSpPr>
        <p:spPr bwMode="auto">
          <a:xfrm rot="-5400000">
            <a:off x="3301208" y="1986756"/>
            <a:ext cx="412750" cy="2106613"/>
          </a:xfrm>
          <a:prstGeom prst="bentConnector3">
            <a:avLst>
              <a:gd name="adj1" fmla="val 32144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0" name="_s3078"/>
          <p:cNvSpPr>
            <a:spLocks noChangeArrowheads="1"/>
          </p:cNvSpPr>
          <p:nvPr/>
        </p:nvSpPr>
        <p:spPr bwMode="auto">
          <a:xfrm>
            <a:off x="2786063" y="2009775"/>
            <a:ext cx="3551237" cy="82232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>
                <a:solidFill>
                  <a:schemeClr val="hlink"/>
                </a:solidFill>
                <a:latin typeface="Verdana" pitchFamily="34" charset="0"/>
              </a:rPr>
              <a:t>Licenciatura em Física</a:t>
            </a:r>
          </a:p>
        </p:txBody>
      </p:sp>
      <p:sp>
        <p:nvSpPr>
          <p:cNvPr id="21511" name="_s3079"/>
          <p:cNvSpPr>
            <a:spLocks noChangeArrowheads="1"/>
          </p:cNvSpPr>
          <p:nvPr/>
        </p:nvSpPr>
        <p:spPr bwMode="auto">
          <a:xfrm>
            <a:off x="652463" y="3244850"/>
            <a:ext cx="3608387" cy="93027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100">
                <a:solidFill>
                  <a:schemeClr val="hlink"/>
                </a:solidFill>
                <a:latin typeface="Verdana" pitchFamily="34" charset="0"/>
              </a:rPr>
              <a:t>Mestrado em Física</a:t>
            </a:r>
          </a:p>
        </p:txBody>
      </p:sp>
      <p:sp>
        <p:nvSpPr>
          <p:cNvPr id="21512" name="_s3080"/>
          <p:cNvSpPr>
            <a:spLocks noChangeArrowheads="1"/>
          </p:cNvSpPr>
          <p:nvPr/>
        </p:nvSpPr>
        <p:spPr bwMode="auto">
          <a:xfrm>
            <a:off x="4860925" y="3244850"/>
            <a:ext cx="3608388" cy="93027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100">
                <a:solidFill>
                  <a:schemeClr val="hlink"/>
                </a:solidFill>
                <a:latin typeface="Verdana" pitchFamily="34" charset="0"/>
              </a:rPr>
              <a:t>Mestrado em Ensino 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100">
                <a:solidFill>
                  <a:schemeClr val="hlink"/>
                </a:solidFill>
                <a:latin typeface="Verdana" pitchFamily="34" charset="0"/>
              </a:rPr>
              <a:t>Física e da Química</a:t>
            </a:r>
          </a:p>
        </p:txBody>
      </p:sp>
      <p:sp>
        <p:nvSpPr>
          <p:cNvPr id="21513" name="_s3079"/>
          <p:cNvSpPr>
            <a:spLocks noChangeArrowheads="1"/>
          </p:cNvSpPr>
          <p:nvPr/>
        </p:nvSpPr>
        <p:spPr bwMode="auto">
          <a:xfrm>
            <a:off x="205105" y="4506278"/>
            <a:ext cx="4273550" cy="94297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100" dirty="0">
                <a:solidFill>
                  <a:schemeClr val="hlink"/>
                </a:solidFill>
                <a:latin typeface="Verdana" pitchFamily="34" charset="0"/>
              </a:rPr>
              <a:t>Mestrado em Astrofísica 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100" dirty="0">
                <a:solidFill>
                  <a:schemeClr val="hlink"/>
                </a:solidFill>
                <a:latin typeface="Verdana" pitchFamily="34" charset="0"/>
              </a:rPr>
              <a:t>Instrumentação para o Espaço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1040"/>
            <a:ext cx="1080000" cy="1325837"/>
          </a:xfrm>
          <a:prstGeom prst="rect">
            <a:avLst/>
          </a:prstGeom>
        </p:spPr>
      </p:pic>
      <p:cxnSp>
        <p:nvCxnSpPr>
          <p:cNvPr id="5" name="Conexão em ângulos retos 4"/>
          <p:cNvCxnSpPr/>
          <p:nvPr/>
        </p:nvCxnSpPr>
        <p:spPr bwMode="auto">
          <a:xfrm rot="5400000">
            <a:off x="3333830" y="3287475"/>
            <a:ext cx="1389063" cy="1064418"/>
          </a:xfrm>
          <a:prstGeom prst="bentConnector3">
            <a:avLst>
              <a:gd name="adj1" fmla="val 87852"/>
            </a:avLst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_s3079"/>
          <p:cNvSpPr>
            <a:spLocks noChangeArrowheads="1"/>
          </p:cNvSpPr>
          <p:nvPr/>
        </p:nvSpPr>
        <p:spPr bwMode="auto">
          <a:xfrm>
            <a:off x="4820286" y="4531996"/>
            <a:ext cx="3795394" cy="93027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100" dirty="0">
                <a:solidFill>
                  <a:schemeClr val="hlink"/>
                </a:solidFill>
                <a:latin typeface="Verdana" pitchFamily="34" charset="0"/>
              </a:rPr>
              <a:t>Mestrado em Física Médica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1398588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 b="1">
              <a:solidFill>
                <a:srgbClr val="003957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UNIVERSIDADE DE COIMBRA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Departamento de Física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5" name="Diagrama 4"/>
          <p:cNvGraphicFramePr/>
          <p:nvPr/>
        </p:nvGraphicFramePr>
        <p:xfrm>
          <a:off x="2062352" y="3073579"/>
          <a:ext cx="5019295" cy="1285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/>
        </p:nvGraphicFramePr>
        <p:xfrm>
          <a:off x="2062352" y="4887354"/>
          <a:ext cx="5019295" cy="1285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990" y="181040"/>
            <a:ext cx="1080000" cy="13258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9563" y="168275"/>
            <a:ext cx="849947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kumimoji="1" lang="pt-PT" altLang="pt-PT" sz="2800" b="1" dirty="0">
                <a:solidFill>
                  <a:schemeClr val="accent2"/>
                </a:solidFill>
                <a:latin typeface="Verdana" pitchFamily="34" charset="0"/>
              </a:rPr>
              <a:t>FÍSICA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kumimoji="1" lang="pt-PT" altLang="pt-PT" sz="2200" dirty="0">
                <a:solidFill>
                  <a:srgbClr val="626262"/>
                </a:solidFill>
                <a:latin typeface="Verdana" pitchFamily="34" charset="0"/>
              </a:rPr>
              <a:t>O curso de Física forma cientistas, professores e divulgadores com conhecimento profundo dos </a:t>
            </a:r>
            <a:r>
              <a:rPr kumimoji="1" lang="pt-PT" altLang="pt-PT" sz="2200" b="1" dirty="0">
                <a:solidFill>
                  <a:srgbClr val="626262"/>
                </a:solidFill>
                <a:latin typeface="Verdana" pitchFamily="34" charset="0"/>
              </a:rPr>
              <a:t>processos fundamentais da matéria</a:t>
            </a:r>
            <a:r>
              <a:rPr kumimoji="1" lang="pt-PT" altLang="pt-PT" sz="2200" dirty="0">
                <a:solidFill>
                  <a:srgbClr val="626262"/>
                </a:solidFill>
                <a:latin typeface="Verdana" pitchFamily="34" charset="0"/>
              </a:rPr>
              <a:t> e da sua constituição</a:t>
            </a:r>
            <a:endParaRPr kumimoji="1" lang="pt-PT" altLang="pt-PT" sz="2200" b="1" dirty="0">
              <a:solidFill>
                <a:srgbClr val="626262"/>
              </a:solidFill>
              <a:latin typeface="Verdana" pitchFamily="34" charset="0"/>
            </a:endParaRPr>
          </a:p>
        </p:txBody>
      </p:sp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250825" y="2131285"/>
            <a:ext cx="86423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200" dirty="0">
                <a:solidFill>
                  <a:srgbClr val="0066FF"/>
                </a:solidFill>
                <a:latin typeface="Verdana" pitchFamily="34" charset="0"/>
              </a:rPr>
              <a:t>Desenvolve-se uma </a:t>
            </a:r>
            <a:r>
              <a:rPr lang="pt-PT" altLang="pt-PT" sz="2200" b="1" dirty="0">
                <a:solidFill>
                  <a:srgbClr val="0066FF"/>
                </a:solidFill>
                <a:latin typeface="Verdana" pitchFamily="34" charset="0"/>
              </a:rPr>
              <a:t>cultura de investigação e desenvolvimento</a:t>
            </a:r>
            <a:r>
              <a:rPr lang="pt-PT" altLang="pt-PT" sz="2200" dirty="0">
                <a:solidFill>
                  <a:srgbClr val="0066FF"/>
                </a:solidFill>
                <a:latin typeface="Verdana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pt-PT" altLang="pt-PT" sz="2200" dirty="0">
                <a:solidFill>
                  <a:srgbClr val="0066FF"/>
                </a:solidFill>
                <a:latin typeface="Verdana" pitchFamily="34" charset="0"/>
              </a:rPr>
              <a:t> Formação vasta e completa</a:t>
            </a:r>
          </a:p>
          <a:p>
            <a:pPr eaLnBrk="1" hangingPunct="1">
              <a:spcBef>
                <a:spcPct val="0"/>
              </a:spcBef>
            </a:pPr>
            <a:r>
              <a:rPr lang="pt-PT" altLang="pt-PT" sz="2200" dirty="0">
                <a:solidFill>
                  <a:srgbClr val="0066FF"/>
                </a:solidFill>
                <a:latin typeface="Verdana" pitchFamily="34" charset="0"/>
              </a:rPr>
              <a:t> Integração em colaborações internacionais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540" y="3912443"/>
            <a:ext cx="2143362" cy="240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s://www.physics.rutgers.edu/%7Ergilman/elasticmup/NatureCoverProt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4" y="3835913"/>
            <a:ext cx="1926538" cy="247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02" y="4278059"/>
            <a:ext cx="1860016" cy="20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24" y="4206488"/>
            <a:ext cx="2817127" cy="211284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633749" y="4708970"/>
            <a:ext cx="811876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indent="0" eaLnBrk="1" hangingPunct="1">
              <a:spcBef>
                <a:spcPct val="30000"/>
              </a:spcBef>
              <a:buClr>
                <a:schemeClr val="tx1"/>
              </a:buClr>
              <a:buNone/>
            </a:pPr>
            <a:endParaRPr lang="pt-PT" altLang="pt-PT" sz="1200" dirty="0">
              <a:solidFill>
                <a:srgbClr val="626262"/>
              </a:solidFill>
              <a:latin typeface="Verdana" pitchFamily="34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30000"/>
              </a:spcBef>
              <a:buClr>
                <a:schemeClr val="tx1"/>
              </a:buClr>
              <a:buNone/>
            </a:pPr>
            <a:endParaRPr lang="pt-PT" altLang="pt-PT" sz="1200" dirty="0">
              <a:solidFill>
                <a:srgbClr val="0066FF"/>
              </a:solidFill>
              <a:latin typeface="Verdana" pitchFamily="34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30000"/>
              </a:spcBef>
              <a:buClr>
                <a:schemeClr val="tx1"/>
              </a:buClr>
              <a:buNone/>
            </a:pPr>
            <a:endParaRPr lang="pt-PT" altLang="pt-PT" sz="12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278638" y="252095"/>
            <a:ext cx="86042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 dirty="0">
                <a:solidFill>
                  <a:schemeClr val="accent2"/>
                </a:solidFill>
                <a:latin typeface="Verdana" pitchFamily="34" charset="0"/>
              </a:rPr>
              <a:t>PORQUÊ FÍSICA ?</a:t>
            </a:r>
          </a:p>
        </p:txBody>
      </p:sp>
      <p:sp>
        <p:nvSpPr>
          <p:cNvPr id="4" name="Rectangle 14"/>
          <p:cNvSpPr txBox="1">
            <a:spLocks noChangeArrowheads="1"/>
          </p:cNvSpPr>
          <p:nvPr/>
        </p:nvSpPr>
        <p:spPr>
          <a:xfrm>
            <a:off x="278638" y="1193511"/>
            <a:ext cx="8746490" cy="3808413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Osaka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Osaka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Osaka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Osaka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Osaka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5600" indent="-355600" eaLnBrk="1" hangingPunct="1">
              <a:lnSpc>
                <a:spcPct val="110000"/>
              </a:lnSpc>
            </a:pPr>
            <a:r>
              <a:rPr lang="pt-PT" altLang="pt-PT" sz="2400" kern="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Porque quero um curso desafiador e investigar as muitas questões em aberto no conhecimento do Universo</a:t>
            </a:r>
          </a:p>
          <a:p>
            <a:pPr marL="355600" indent="-355600" eaLnBrk="1" hangingPunct="1">
              <a:lnSpc>
                <a:spcPct val="110000"/>
              </a:lnSpc>
            </a:pPr>
            <a:endParaRPr lang="pt-PT" altLang="pt-PT" sz="1000" kern="0" dirty="0">
              <a:solidFill>
                <a:schemeClr val="bg2">
                  <a:lumMod val="75000"/>
                </a:schemeClr>
              </a:solidFill>
              <a:latin typeface="Verdana" pitchFamily="34" charset="0"/>
            </a:endParaRPr>
          </a:p>
          <a:p>
            <a:pPr marL="355600" indent="-355600" eaLnBrk="1" hangingPunct="1">
              <a:lnSpc>
                <a:spcPct val="110000"/>
              </a:lnSpc>
            </a:pPr>
            <a:r>
              <a:rPr lang="pt-PT" altLang="pt-PT" sz="2400" dirty="0">
                <a:solidFill>
                  <a:srgbClr val="0066FF"/>
                </a:solidFill>
                <a:latin typeface="Verdana" pitchFamily="34" charset="0"/>
                <a:cs typeface="Times New Roman" pitchFamily="18" charset="0"/>
              </a:rPr>
              <a:t>Porque quero resolver problemas científicos complexos</a:t>
            </a:r>
          </a:p>
          <a:p>
            <a:pPr marL="355600" indent="-355600" eaLnBrk="1" hangingPunct="1">
              <a:lnSpc>
                <a:spcPct val="110000"/>
              </a:lnSpc>
            </a:pPr>
            <a:endParaRPr lang="pt-PT" altLang="pt-PT" sz="1000" dirty="0">
              <a:solidFill>
                <a:srgbClr val="0066FF"/>
              </a:solidFill>
              <a:latin typeface="Verdana" pitchFamily="34" charset="0"/>
              <a:cs typeface="Times New Roman" pitchFamily="18" charset="0"/>
            </a:endParaRPr>
          </a:p>
          <a:p>
            <a:pPr marL="355600" indent="-355600" eaLnBrk="1" hangingPunct="1">
              <a:lnSpc>
                <a:spcPct val="110000"/>
              </a:lnSpc>
            </a:pPr>
            <a:r>
              <a:rPr lang="pt-PT" alt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cs typeface="Times New Roman" pitchFamily="18" charset="0"/>
              </a:rPr>
              <a:t>Porque quero conhecer em profundidade e saber usar as </a:t>
            </a:r>
            <a:r>
              <a:rPr lang="pt-PT" altLang="pt-P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cs typeface="Times New Roman" pitchFamily="18" charset="0"/>
              </a:rPr>
              <a:t>tecnologias</a:t>
            </a:r>
            <a:r>
              <a:rPr lang="pt-PT" alt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cs typeface="Times New Roman" pitchFamily="18" charset="0"/>
              </a:rPr>
              <a:t> do futuro</a:t>
            </a:r>
          </a:p>
          <a:p>
            <a:pPr marL="355600" indent="-355600" eaLnBrk="1" hangingPunct="1">
              <a:lnSpc>
                <a:spcPct val="110000"/>
              </a:lnSpc>
            </a:pPr>
            <a:endParaRPr lang="pt-PT" altLang="pt-PT" sz="10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cs typeface="Times New Roman" pitchFamily="18" charset="0"/>
            </a:endParaRPr>
          </a:p>
          <a:p>
            <a:pPr marL="355600" indent="-355600" eaLnBrk="1" hangingPunct="1">
              <a:lnSpc>
                <a:spcPct val="110000"/>
              </a:lnSpc>
            </a:pPr>
            <a:r>
              <a:rPr lang="pt-PT" altLang="pt-PT" sz="2400" b="1" dirty="0">
                <a:solidFill>
                  <a:srgbClr val="0066FF"/>
                </a:solidFill>
                <a:latin typeface="Verdana" pitchFamily="34" charset="0"/>
                <a:cs typeface="Times New Roman" pitchFamily="18" charset="0"/>
              </a:rPr>
              <a:t>Porque quero um curso que tenha por objetivos a excelência da formação e o sucesso profissional</a:t>
            </a:r>
          </a:p>
          <a:p>
            <a:pPr marL="355600" indent="-355600" eaLnBrk="1" hangingPunct="1">
              <a:lnSpc>
                <a:spcPct val="110000"/>
              </a:lnSpc>
            </a:pPr>
            <a:endParaRPr lang="pt-PT" altLang="pt-PT" sz="2000" kern="0" dirty="0">
              <a:solidFill>
                <a:srgbClr val="62626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193" y="865885"/>
            <a:ext cx="2474515" cy="2272981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7" descr="International_Space_Station_after_undocking_of_STS-13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09" y="889952"/>
            <a:ext cx="3524567" cy="2248914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A Física é isto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30049" y="3212402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e isto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6"/>
          <a:srcRect l="1279" t="1164" b="2606"/>
          <a:stretch/>
        </p:blipFill>
        <p:spPr>
          <a:xfrm>
            <a:off x="230048" y="3853221"/>
            <a:ext cx="4162838" cy="284505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90" y="1337619"/>
            <a:ext cx="1940999" cy="180124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590" y="3716845"/>
            <a:ext cx="2095500" cy="22955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7578" y="4956483"/>
            <a:ext cx="2322395" cy="174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142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Comp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3406775"/>
            <a:ext cx="3532187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263716" y="1193511"/>
            <a:ext cx="6365684" cy="3808413"/>
          </a:xfrm>
          <a:noFill/>
        </p:spPr>
        <p:txBody>
          <a:bodyPr/>
          <a:lstStyle/>
          <a:p>
            <a:pPr marL="355600" indent="-355600" eaLnBrk="1" hangingPunct="1">
              <a:lnSpc>
                <a:spcPct val="110000"/>
              </a:lnSpc>
            </a:pPr>
            <a:r>
              <a:rPr lang="pt-PT" altLang="pt-PT" sz="20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Sólida formação científica</a:t>
            </a:r>
          </a:p>
          <a:p>
            <a:pPr marL="355600" indent="-355600" eaLnBrk="1" hangingPunct="1">
              <a:lnSpc>
                <a:spcPct val="110000"/>
              </a:lnSpc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Ensino de </a:t>
            </a: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base experimental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 (dos melhores laboratórios didáticos do país)</a:t>
            </a:r>
          </a:p>
          <a:p>
            <a:pPr marL="355600" indent="-355600" eaLnBrk="1" hangingPunct="1">
              <a:lnSpc>
                <a:spcPct val="110000"/>
              </a:lnSpc>
            </a:pPr>
            <a:r>
              <a:rPr lang="pt-PT" altLang="pt-PT" sz="20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Alunos acompanhados de perto, com condições de trabalho únicas</a:t>
            </a:r>
          </a:p>
          <a:p>
            <a:pPr marL="355600" indent="-355600" eaLnBrk="1" hangingPunct="1">
              <a:lnSpc>
                <a:spcPct val="110000"/>
              </a:lnSpc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Possibilidade de complementar a formação em Física com um dos “</a:t>
            </a: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menores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” oferecidos pela FCTUC</a:t>
            </a:r>
          </a:p>
          <a:p>
            <a:pPr marL="355600" indent="-355600" eaLnBrk="1" hangingPunct="1">
              <a:lnSpc>
                <a:spcPct val="110000"/>
              </a:lnSpc>
            </a:pPr>
            <a:r>
              <a:rPr lang="pt-PT" altLang="pt-PT" sz="20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Alunos preparados para o sucesso no mercado de trabalho</a:t>
            </a:r>
          </a:p>
          <a:p>
            <a:pPr marL="355600" indent="-355600" eaLnBrk="1" hangingPunct="1">
              <a:lnSpc>
                <a:spcPct val="110000"/>
              </a:lnSpc>
              <a:buFontTx/>
              <a:buNone/>
            </a:pPr>
            <a:endParaRPr lang="pt-PT" altLang="pt-PT" sz="2000" dirty="0">
              <a:solidFill>
                <a:srgbClr val="626262"/>
              </a:solidFill>
              <a:latin typeface="Verdana" pitchFamily="34" charset="0"/>
            </a:endParaRPr>
          </a:p>
        </p:txBody>
      </p:sp>
      <p:sp>
        <p:nvSpPr>
          <p:cNvPr id="25604" name="CaixaDeTexto 7"/>
          <p:cNvSpPr txBox="1">
            <a:spLocks noChangeArrowheads="1"/>
          </p:cNvSpPr>
          <p:nvPr/>
        </p:nvSpPr>
        <p:spPr bwMode="auto">
          <a:xfrm>
            <a:off x="0" y="14351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 dirty="0">
                <a:solidFill>
                  <a:schemeClr val="accent2"/>
                </a:solidFill>
                <a:latin typeface="Verdana" pitchFamily="34" charset="0"/>
              </a:rPr>
              <a:t>Formação em FÍSICA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ChangeArrowheads="1"/>
          </p:cNvSpPr>
          <p:nvPr/>
        </p:nvSpPr>
        <p:spPr bwMode="auto">
          <a:xfrm>
            <a:off x="3113088" y="411163"/>
            <a:ext cx="2898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PT" sz="3600">
                <a:solidFill>
                  <a:schemeClr val="bg1"/>
                </a:solidFill>
                <a:latin typeface="Verdana" pitchFamily="34" charset="0"/>
              </a:rPr>
              <a:t>“MENORES”</a:t>
            </a:r>
          </a:p>
        </p:txBody>
      </p:sp>
      <p:sp>
        <p:nvSpPr>
          <p:cNvPr id="26627" name="Rectangle 1029"/>
          <p:cNvSpPr>
            <a:spLocks noChangeArrowheads="1"/>
          </p:cNvSpPr>
          <p:nvPr/>
        </p:nvSpPr>
        <p:spPr bwMode="auto">
          <a:xfrm>
            <a:off x="959168" y="1424305"/>
            <a:ext cx="26082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PT" altLang="pt-PT" sz="2000" dirty="0">
                <a:solidFill>
                  <a:schemeClr val="bg1"/>
                </a:solidFill>
                <a:latin typeface="Verdana" pitchFamily="34" charset="0"/>
              </a:rPr>
              <a:t>Ciências do Espaço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PT" altLang="pt-PT" sz="2000" dirty="0">
                <a:solidFill>
                  <a:schemeClr val="bg1"/>
                </a:solidFill>
                <a:latin typeface="Verdana" pitchFamily="34" charset="0"/>
              </a:rPr>
              <a:t>Biofísica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pt-PT" altLang="pt-PT" sz="2000" dirty="0">
                <a:solidFill>
                  <a:schemeClr val="bg1"/>
                </a:solidFill>
                <a:latin typeface="Verdana" pitchFamily="34" charset="0"/>
              </a:rPr>
              <a:t>Química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PT" altLang="pt-PT" sz="2000" dirty="0">
                <a:solidFill>
                  <a:schemeClr val="bg1"/>
                </a:solidFill>
                <a:latin typeface="Verdana" pitchFamily="34" charset="0"/>
              </a:rPr>
              <a:t>Computação</a:t>
            </a:r>
            <a:endParaRPr lang="en-US" altLang="pt-PT" sz="20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628" name="Rectangle 1036"/>
          <p:cNvSpPr>
            <a:spLocks noChangeArrowheads="1"/>
          </p:cNvSpPr>
          <p:nvPr/>
        </p:nvSpPr>
        <p:spPr bwMode="auto">
          <a:xfrm>
            <a:off x="4983163" y="1413193"/>
            <a:ext cx="2743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PT" altLang="pt-PT" sz="2000" dirty="0">
                <a:solidFill>
                  <a:schemeClr val="bg1"/>
                </a:solidFill>
                <a:latin typeface="Verdana" pitchFamily="34" charset="0"/>
              </a:rPr>
              <a:t>Empreendedorismo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PT" altLang="pt-PT" sz="2000" dirty="0">
                <a:solidFill>
                  <a:schemeClr val="bg1"/>
                </a:solidFill>
                <a:latin typeface="Verdana" pitchFamily="34" charset="0"/>
              </a:rPr>
              <a:t>Matemática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pt-PT" altLang="pt-PT" sz="2000" dirty="0">
                <a:solidFill>
                  <a:schemeClr val="bg1"/>
                </a:solidFill>
                <a:latin typeface="Verdana" pitchFamily="34" charset="0"/>
              </a:rPr>
              <a:t>Etc.</a:t>
            </a:r>
          </a:p>
        </p:txBody>
      </p:sp>
      <p:pic>
        <p:nvPicPr>
          <p:cNvPr id="26629" name="Picture 1039" descr="FCTUC0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563938"/>
            <a:ext cx="2043112" cy="1484312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9913" y="4632325"/>
            <a:ext cx="1890712" cy="1736725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31" name="Picture 17" descr="International_Space_Station_after_undocking_of_STS-13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3546475"/>
            <a:ext cx="2201862" cy="1404938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6" descr="picture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4768850"/>
            <a:ext cx="1690687" cy="1579563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20" descr="ANd9GcRG1nMpGlBqvnxVk2J_nbWndM1g7T636bz7lkzdZ_09KbF9vtOy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3695700"/>
            <a:ext cx="17160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000" y="181040"/>
            <a:ext cx="1080000" cy="13258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xp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486275"/>
            <a:ext cx="34194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1338" y="3817938"/>
            <a:ext cx="5208587" cy="2733675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Corpo docente integrado em excelentes unidades de investigação </a:t>
            </a:r>
          </a:p>
          <a:p>
            <a:pPr eaLnBrk="1" hangingPunct="1">
              <a:spcBef>
                <a:spcPct val="40000"/>
              </a:spcBef>
            </a:pP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Treino avançado dos estudantes em grupos de nível internacional</a:t>
            </a:r>
          </a:p>
          <a:p>
            <a:pPr eaLnBrk="1" hangingPunct="1">
              <a:spcBef>
                <a:spcPct val="40000"/>
              </a:spcBef>
            </a:pP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Ensino e avaliação variada (assegura que aprendem e têm </a:t>
            </a:r>
            <a:r>
              <a:rPr lang="pt-PT" altLang="pt-PT" sz="2000" b="1" dirty="0">
                <a:solidFill>
                  <a:srgbClr val="626262"/>
                </a:solidFill>
                <a:latin typeface="Verdana" pitchFamily="34" charset="0"/>
              </a:rPr>
              <a:t>sucesso nas avaliações</a:t>
            </a: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2476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MESTRADO EM FÍSICA</a:t>
            </a:r>
          </a:p>
        </p:txBody>
      </p:sp>
      <p:grpSp>
        <p:nvGrpSpPr>
          <p:cNvPr id="27653" name="Grupo 76"/>
          <p:cNvGrpSpPr>
            <a:grpSpLocks/>
          </p:cNvGrpSpPr>
          <p:nvPr/>
        </p:nvGrpSpPr>
        <p:grpSpPr bwMode="auto">
          <a:xfrm>
            <a:off x="396875" y="941388"/>
            <a:ext cx="8012113" cy="2487612"/>
            <a:chOff x="397100" y="941767"/>
            <a:chExt cx="8012113" cy="2487233"/>
          </a:xfrm>
        </p:grpSpPr>
        <p:sp>
          <p:nvSpPr>
            <p:cNvPr id="27654" name="Rectangle 16"/>
            <p:cNvSpPr>
              <a:spLocks noChangeArrowheads="1"/>
            </p:cNvSpPr>
            <p:nvPr/>
          </p:nvSpPr>
          <p:spPr bwMode="auto">
            <a:xfrm>
              <a:off x="3387490" y="2837265"/>
              <a:ext cx="2369020" cy="5917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Física Nuclear 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e de Partículas</a:t>
              </a:r>
            </a:p>
          </p:txBody>
        </p:sp>
        <p:sp>
          <p:nvSpPr>
            <p:cNvPr id="27655" name="Rectangle 16"/>
            <p:cNvSpPr>
              <a:spLocks noChangeArrowheads="1"/>
            </p:cNvSpPr>
            <p:nvPr/>
          </p:nvSpPr>
          <p:spPr bwMode="auto">
            <a:xfrm>
              <a:off x="680435" y="2837265"/>
              <a:ext cx="2423597" cy="5917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Física da Matéria 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Condensada</a:t>
              </a:r>
              <a:endParaRPr lang="en-US" altLang="pt-PT" sz="14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27656" name="Rectangle 14"/>
            <p:cNvSpPr>
              <a:spLocks noChangeArrowheads="1"/>
            </p:cNvSpPr>
            <p:nvPr/>
          </p:nvSpPr>
          <p:spPr bwMode="auto">
            <a:xfrm>
              <a:off x="397100" y="1860460"/>
              <a:ext cx="2680951" cy="679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200" b="1">
                  <a:solidFill>
                    <a:srgbClr val="B2B2B2"/>
                  </a:solidFill>
                  <a:latin typeface="Verdana" pitchFamily="34" charset="0"/>
                </a:rPr>
                <a:t>Mestrado em Astrofísica e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200" b="1">
                  <a:solidFill>
                    <a:srgbClr val="B2B2B2"/>
                  </a:solidFill>
                  <a:latin typeface="Verdana" pitchFamily="34" charset="0"/>
                </a:rPr>
                <a:t>Instrumentação para o Espaço</a:t>
              </a:r>
            </a:p>
          </p:txBody>
        </p:sp>
        <p:sp>
          <p:nvSpPr>
            <p:cNvPr id="27657" name="Rectangle 14"/>
            <p:cNvSpPr>
              <a:spLocks noChangeArrowheads="1"/>
            </p:cNvSpPr>
            <p:nvPr/>
          </p:nvSpPr>
          <p:spPr bwMode="auto">
            <a:xfrm>
              <a:off x="6023021" y="1845435"/>
              <a:ext cx="2361125" cy="679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200" b="1">
                  <a:solidFill>
                    <a:srgbClr val="B2B2B2"/>
                  </a:solidFill>
                  <a:latin typeface="Verdana" pitchFamily="34" charset="0"/>
                </a:rPr>
                <a:t>Mestrado em Ensino da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200" b="1">
                  <a:solidFill>
                    <a:srgbClr val="B2B2B2"/>
                  </a:solidFill>
                  <a:latin typeface="Verdana" pitchFamily="34" charset="0"/>
                </a:rPr>
                <a:t>Física e da Química</a:t>
              </a:r>
            </a:p>
          </p:txBody>
        </p:sp>
        <p:sp>
          <p:nvSpPr>
            <p:cNvPr id="27658" name="Rectangle 14"/>
            <p:cNvSpPr>
              <a:spLocks noChangeArrowheads="1"/>
            </p:cNvSpPr>
            <p:nvPr/>
          </p:nvSpPr>
          <p:spPr bwMode="auto">
            <a:xfrm>
              <a:off x="3425780" y="1823971"/>
              <a:ext cx="2292439" cy="6794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Mestrado em Física</a:t>
              </a:r>
            </a:p>
          </p:txBody>
        </p:sp>
        <p:sp>
          <p:nvSpPr>
            <p:cNvPr id="27659" name="Rectangle 16"/>
            <p:cNvSpPr>
              <a:spLocks noChangeArrowheads="1"/>
            </p:cNvSpPr>
            <p:nvPr/>
          </p:nvSpPr>
          <p:spPr bwMode="auto">
            <a:xfrm>
              <a:off x="5976022" y="2836862"/>
              <a:ext cx="2433191" cy="59213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Modelação e Simulação 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Computacional</a:t>
              </a:r>
              <a:endParaRPr lang="en-US" altLang="pt-PT" sz="14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660" name="Conexão recta 42"/>
            <p:cNvCxnSpPr>
              <a:cxnSpLocks noChangeShapeType="1"/>
            </p:cNvCxnSpPr>
            <p:nvPr/>
          </p:nvCxnSpPr>
          <p:spPr bwMode="auto">
            <a:xfrm flipH="1">
              <a:off x="1881414" y="2626641"/>
              <a:ext cx="5312567" cy="1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1" name="Conexão recta 44"/>
            <p:cNvCxnSpPr>
              <a:cxnSpLocks noChangeShapeType="1"/>
              <a:endCxn id="27655" idx="0"/>
            </p:cNvCxnSpPr>
            <p:nvPr/>
          </p:nvCxnSpPr>
          <p:spPr bwMode="auto">
            <a:xfrm>
              <a:off x="1886175" y="2629022"/>
              <a:ext cx="6059" cy="208243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2" name="Conexão recta 47"/>
            <p:cNvCxnSpPr>
              <a:cxnSpLocks noChangeShapeType="1"/>
              <a:endCxn id="27659" idx="0"/>
            </p:cNvCxnSpPr>
            <p:nvPr/>
          </p:nvCxnSpPr>
          <p:spPr bwMode="auto">
            <a:xfrm>
              <a:off x="7189219" y="2624261"/>
              <a:ext cx="3399" cy="21260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3" name="Conexão recta 52"/>
            <p:cNvCxnSpPr>
              <a:cxnSpLocks noChangeShapeType="1"/>
              <a:stCxn id="27658" idx="2"/>
              <a:endCxn id="27654" idx="0"/>
            </p:cNvCxnSpPr>
            <p:nvPr/>
          </p:nvCxnSpPr>
          <p:spPr bwMode="auto">
            <a:xfrm>
              <a:off x="4572000" y="2503421"/>
              <a:ext cx="0" cy="333844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4" name="Conexão recta 54"/>
            <p:cNvCxnSpPr>
              <a:cxnSpLocks noChangeShapeType="1"/>
            </p:cNvCxnSpPr>
            <p:nvPr/>
          </p:nvCxnSpPr>
          <p:spPr bwMode="auto">
            <a:xfrm>
              <a:off x="1738648" y="1764406"/>
              <a:ext cx="5467015" cy="248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5" name="Conexão recta 60"/>
            <p:cNvCxnSpPr>
              <a:cxnSpLocks noChangeShapeType="1"/>
              <a:stCxn id="27667" idx="2"/>
            </p:cNvCxnSpPr>
            <p:nvPr/>
          </p:nvCxnSpPr>
          <p:spPr bwMode="auto">
            <a:xfrm>
              <a:off x="4572000" y="1621217"/>
              <a:ext cx="0" cy="202821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6" name="Conexão recta 62"/>
            <p:cNvCxnSpPr>
              <a:cxnSpLocks noChangeShapeType="1"/>
              <a:stCxn id="27657" idx="0"/>
            </p:cNvCxnSpPr>
            <p:nvPr/>
          </p:nvCxnSpPr>
          <p:spPr bwMode="auto">
            <a:xfrm flipH="1" flipV="1">
              <a:off x="7203046" y="1757363"/>
              <a:ext cx="538" cy="8807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667" name="Rectangle 14"/>
            <p:cNvSpPr>
              <a:spLocks noChangeArrowheads="1"/>
            </p:cNvSpPr>
            <p:nvPr/>
          </p:nvSpPr>
          <p:spPr bwMode="auto">
            <a:xfrm>
              <a:off x="3034048" y="941767"/>
              <a:ext cx="3075904" cy="679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800" b="1">
                  <a:solidFill>
                    <a:srgbClr val="B2B2B2"/>
                  </a:solidFill>
                  <a:latin typeface="Verdana" pitchFamily="34" charset="0"/>
                </a:rPr>
                <a:t>Licenciatura em Física</a:t>
              </a:r>
            </a:p>
          </p:txBody>
        </p:sp>
        <p:cxnSp>
          <p:nvCxnSpPr>
            <p:cNvPr id="27668" name="Conexão recta 69"/>
            <p:cNvCxnSpPr>
              <a:cxnSpLocks noChangeShapeType="1"/>
              <a:endCxn id="27656" idx="0"/>
            </p:cNvCxnSpPr>
            <p:nvPr/>
          </p:nvCxnSpPr>
          <p:spPr bwMode="auto">
            <a:xfrm>
              <a:off x="1733550" y="1752600"/>
              <a:ext cx="4026" cy="10786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7"/>
          <p:cNvSpPr txBox="1">
            <a:spLocks noChangeArrowheads="1"/>
          </p:cNvSpPr>
          <p:nvPr/>
        </p:nvSpPr>
        <p:spPr bwMode="auto">
          <a:xfrm>
            <a:off x="0" y="249238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sz="2600" b="1">
                <a:solidFill>
                  <a:schemeClr val="accent2"/>
                </a:solidFill>
                <a:latin typeface="Verdana" pitchFamily="34" charset="0"/>
              </a:rPr>
              <a:t>MESTRADO EM ASTROFÍSICA E INSTRUMENTAÇÃO PARA O ESPAÇO</a:t>
            </a:r>
          </a:p>
        </p:txBody>
      </p:sp>
      <p:grpSp>
        <p:nvGrpSpPr>
          <p:cNvPr id="28675" name="Grupo 13"/>
          <p:cNvGrpSpPr>
            <a:grpSpLocks/>
          </p:cNvGrpSpPr>
          <p:nvPr/>
        </p:nvGrpSpPr>
        <p:grpSpPr bwMode="auto">
          <a:xfrm>
            <a:off x="385763" y="1301750"/>
            <a:ext cx="7986712" cy="1598613"/>
            <a:chOff x="397100" y="903130"/>
            <a:chExt cx="7987046" cy="1598143"/>
          </a:xfrm>
        </p:grpSpPr>
        <p:sp>
          <p:nvSpPr>
            <p:cNvPr id="28680" name="Rectangle 14"/>
            <p:cNvSpPr>
              <a:spLocks noChangeArrowheads="1"/>
            </p:cNvSpPr>
            <p:nvPr/>
          </p:nvSpPr>
          <p:spPr bwMode="auto">
            <a:xfrm>
              <a:off x="397100" y="1821823"/>
              <a:ext cx="2680951" cy="6794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200" b="1">
                  <a:solidFill>
                    <a:schemeClr val="bg1"/>
                  </a:solidFill>
                  <a:latin typeface="Verdana" pitchFamily="34" charset="0"/>
                </a:rPr>
                <a:t>Mestrado em Astrofísica e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200" b="1">
                  <a:solidFill>
                    <a:schemeClr val="bg1"/>
                  </a:solidFill>
                  <a:latin typeface="Verdana" pitchFamily="34" charset="0"/>
                </a:rPr>
                <a:t>Instrumentação para o Espaço</a:t>
              </a:r>
            </a:p>
          </p:txBody>
        </p:sp>
        <p:sp>
          <p:nvSpPr>
            <p:cNvPr id="28681" name="Rectangle 14"/>
            <p:cNvSpPr>
              <a:spLocks noChangeArrowheads="1"/>
            </p:cNvSpPr>
            <p:nvPr/>
          </p:nvSpPr>
          <p:spPr bwMode="auto">
            <a:xfrm>
              <a:off x="6023021" y="1806798"/>
              <a:ext cx="2361125" cy="679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200" b="1">
                  <a:solidFill>
                    <a:srgbClr val="B3B1AC"/>
                  </a:solidFill>
                  <a:latin typeface="Verdana" pitchFamily="34" charset="0"/>
                </a:rPr>
                <a:t>Mestrado em Ensino da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200" b="1">
                  <a:solidFill>
                    <a:srgbClr val="B3B1AC"/>
                  </a:solidFill>
                  <a:latin typeface="Verdana" pitchFamily="34" charset="0"/>
                </a:rPr>
                <a:t>Física e da Química</a:t>
              </a:r>
            </a:p>
          </p:txBody>
        </p:sp>
        <p:sp>
          <p:nvSpPr>
            <p:cNvPr id="28682" name="Rectangle 14"/>
            <p:cNvSpPr>
              <a:spLocks noChangeArrowheads="1"/>
            </p:cNvSpPr>
            <p:nvPr/>
          </p:nvSpPr>
          <p:spPr bwMode="auto">
            <a:xfrm>
              <a:off x="3425780" y="1785334"/>
              <a:ext cx="2292439" cy="679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rgbClr val="B3B1AC"/>
                  </a:solidFill>
                  <a:latin typeface="Verdana" pitchFamily="34" charset="0"/>
                </a:rPr>
                <a:t>Mestrado em Física</a:t>
              </a:r>
            </a:p>
          </p:txBody>
        </p:sp>
        <p:cxnSp>
          <p:nvCxnSpPr>
            <p:cNvPr id="28683" name="Conexão recta 17"/>
            <p:cNvCxnSpPr>
              <a:cxnSpLocks noChangeShapeType="1"/>
            </p:cNvCxnSpPr>
            <p:nvPr/>
          </p:nvCxnSpPr>
          <p:spPr bwMode="auto">
            <a:xfrm>
              <a:off x="1738648" y="1725769"/>
              <a:ext cx="5467015" cy="248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4" name="Conexão recta 18"/>
            <p:cNvCxnSpPr>
              <a:cxnSpLocks noChangeShapeType="1"/>
            </p:cNvCxnSpPr>
            <p:nvPr/>
          </p:nvCxnSpPr>
          <p:spPr bwMode="auto">
            <a:xfrm>
              <a:off x="4572000" y="1555549"/>
              <a:ext cx="0" cy="22985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5" name="Conexão recta 19"/>
            <p:cNvCxnSpPr>
              <a:cxnSpLocks noChangeShapeType="1"/>
              <a:stCxn id="28681" idx="0"/>
            </p:cNvCxnSpPr>
            <p:nvPr/>
          </p:nvCxnSpPr>
          <p:spPr bwMode="auto">
            <a:xfrm flipH="1" flipV="1">
              <a:off x="7203046" y="1718726"/>
              <a:ext cx="538" cy="8807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686" name="Rectangle 14"/>
            <p:cNvSpPr>
              <a:spLocks noChangeArrowheads="1"/>
            </p:cNvSpPr>
            <p:nvPr/>
          </p:nvSpPr>
          <p:spPr bwMode="auto">
            <a:xfrm>
              <a:off x="3034048" y="903130"/>
              <a:ext cx="3075904" cy="679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800" b="1">
                  <a:solidFill>
                    <a:srgbClr val="B2B2B2"/>
                  </a:solidFill>
                  <a:latin typeface="Verdana" pitchFamily="34" charset="0"/>
                </a:rPr>
                <a:t>Licenciatura em Física</a:t>
              </a:r>
            </a:p>
          </p:txBody>
        </p:sp>
        <p:cxnSp>
          <p:nvCxnSpPr>
            <p:cNvPr id="28687" name="Conexão recta 21"/>
            <p:cNvCxnSpPr>
              <a:cxnSpLocks noChangeShapeType="1"/>
              <a:endCxn id="28680" idx="0"/>
            </p:cNvCxnSpPr>
            <p:nvPr/>
          </p:nvCxnSpPr>
          <p:spPr bwMode="auto">
            <a:xfrm>
              <a:off x="1733550" y="1713963"/>
              <a:ext cx="4026" cy="10786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76" name="Rectangle 6"/>
          <p:cNvSpPr>
            <a:spLocks/>
          </p:cNvSpPr>
          <p:nvPr/>
        </p:nvSpPr>
        <p:spPr bwMode="auto">
          <a:xfrm>
            <a:off x="412750" y="3260725"/>
            <a:ext cx="54213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2000" dirty="0">
                <a:solidFill>
                  <a:srgbClr val="595959"/>
                </a:solidFill>
                <a:latin typeface="Verdana" pitchFamily="34" charset="0"/>
              </a:rPr>
              <a:t>Estudas galáxias, estrelas, planetas, instrumentação e sistemas, computação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Tornas-te um profissional especializado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2000" dirty="0" err="1">
                <a:solidFill>
                  <a:srgbClr val="595959"/>
                </a:solidFill>
                <a:latin typeface="Verdana" pitchFamily="34" charset="0"/>
              </a:rPr>
              <a:t>Estagios</a:t>
            </a:r>
            <a:r>
              <a:rPr lang="pt-PT" altLang="pt-PT" sz="2000" dirty="0">
                <a:solidFill>
                  <a:srgbClr val="595959"/>
                </a:solidFill>
                <a:latin typeface="Verdana" pitchFamily="34" charset="0"/>
              </a:rPr>
              <a:t> em empresas altamente tecnológicas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Participas em investigação de nível internacional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2000" dirty="0">
                <a:solidFill>
                  <a:srgbClr val="002060"/>
                </a:solidFill>
                <a:latin typeface="Verdana" pitchFamily="34" charset="0"/>
              </a:rPr>
              <a:t>Porque és sonhador e queres ver mais além (e ir lá)</a:t>
            </a:r>
          </a:p>
        </p:txBody>
      </p:sp>
      <p:sp>
        <p:nvSpPr>
          <p:cNvPr id="28677" name="Rectangle 8"/>
          <p:cNvSpPr>
            <a:spLocks/>
          </p:cNvSpPr>
          <p:nvPr/>
        </p:nvSpPr>
        <p:spPr bwMode="auto">
          <a:xfrm>
            <a:off x="-712788" y="4529138"/>
            <a:ext cx="6686551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GB" altLang="pt-PT" sz="1700">
              <a:latin typeface="Verdana" pitchFamily="34" charset="0"/>
            </a:endParaRPr>
          </a:p>
        </p:txBody>
      </p:sp>
      <p:pic>
        <p:nvPicPr>
          <p:cNvPr id="2867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5175250"/>
            <a:ext cx="28067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175000"/>
            <a:ext cx="27178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35036" y="2705304"/>
            <a:ext cx="8572345" cy="168048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FontTx/>
              <a:buNone/>
            </a:pP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Treino avançado em didática e ensino experimental</a:t>
            </a:r>
          </a:p>
          <a:p>
            <a:pPr marL="0" indent="0" eaLnBrk="1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FontTx/>
              <a:buNone/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Formação de qualidade para a lecionação de Física e Química nos ensinos básico e secundário</a:t>
            </a:r>
          </a:p>
          <a:p>
            <a:pPr marL="0" indent="0" eaLnBrk="1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FontTx/>
              <a:buNone/>
            </a:pP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Relevo colocado na pedagogia e na excelente formação científica</a:t>
            </a:r>
          </a:p>
        </p:txBody>
      </p:sp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0" y="140375"/>
            <a:ext cx="9144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5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MESTRADO EM ENSINO DA FÍSICA E DA QUÍMICA</a:t>
            </a:r>
          </a:p>
        </p:txBody>
      </p:sp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-400" y="4588992"/>
            <a:ext cx="9144000" cy="393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3957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Os bons cientistas tiveram excelentes professores de Física !</a:t>
            </a:r>
          </a:p>
        </p:txBody>
      </p:sp>
      <p:grpSp>
        <p:nvGrpSpPr>
          <p:cNvPr id="29701" name="Grupo 30"/>
          <p:cNvGrpSpPr>
            <a:grpSpLocks/>
          </p:cNvGrpSpPr>
          <p:nvPr/>
        </p:nvGrpSpPr>
        <p:grpSpPr bwMode="auto">
          <a:xfrm>
            <a:off x="396875" y="903288"/>
            <a:ext cx="7986713" cy="1598612"/>
            <a:chOff x="397100" y="903130"/>
            <a:chExt cx="7987046" cy="1598143"/>
          </a:xfrm>
        </p:grpSpPr>
        <p:sp>
          <p:nvSpPr>
            <p:cNvPr id="29703" name="Rectangle 14"/>
            <p:cNvSpPr>
              <a:spLocks noChangeArrowheads="1"/>
            </p:cNvSpPr>
            <p:nvPr/>
          </p:nvSpPr>
          <p:spPr bwMode="auto">
            <a:xfrm>
              <a:off x="397100" y="1821823"/>
              <a:ext cx="2680951" cy="679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P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Verdana" pitchFamily="34" charset="0"/>
                  <a:ea typeface="Osaka" charset="-128"/>
                  <a:cs typeface="+mn-cs"/>
                </a:rPr>
                <a:t>Mestrado em Astrofísica 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P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Verdana" pitchFamily="34" charset="0"/>
                  <a:ea typeface="Osaka" charset="-128"/>
                  <a:cs typeface="+mn-cs"/>
                </a:rPr>
                <a:t>Instrumentação para o Espaço</a:t>
              </a:r>
            </a:p>
          </p:txBody>
        </p:sp>
        <p:sp>
          <p:nvSpPr>
            <p:cNvPr id="29704" name="Rectangle 14"/>
            <p:cNvSpPr>
              <a:spLocks noChangeArrowheads="1"/>
            </p:cNvSpPr>
            <p:nvPr/>
          </p:nvSpPr>
          <p:spPr bwMode="auto">
            <a:xfrm>
              <a:off x="6023021" y="1806798"/>
              <a:ext cx="2361125" cy="6794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PT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Osaka" charset="-128"/>
                  <a:cs typeface="+mn-cs"/>
                </a:rPr>
                <a:t>Mestrado em Ensino da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PT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Osaka" charset="-128"/>
                  <a:cs typeface="+mn-cs"/>
                </a:rPr>
                <a:t>Física e da Química</a:t>
              </a:r>
            </a:p>
          </p:txBody>
        </p:sp>
        <p:sp>
          <p:nvSpPr>
            <p:cNvPr id="29705" name="Rectangle 14"/>
            <p:cNvSpPr>
              <a:spLocks noChangeArrowheads="1"/>
            </p:cNvSpPr>
            <p:nvPr/>
          </p:nvSpPr>
          <p:spPr bwMode="auto">
            <a:xfrm>
              <a:off x="3425780" y="1785334"/>
              <a:ext cx="2292439" cy="679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P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Verdana" pitchFamily="34" charset="0"/>
                  <a:ea typeface="Osaka" charset="-128"/>
                  <a:cs typeface="+mn-cs"/>
                </a:rPr>
                <a:t>Mestrado em Física</a:t>
              </a:r>
            </a:p>
          </p:txBody>
        </p:sp>
        <p:cxnSp>
          <p:nvCxnSpPr>
            <p:cNvPr id="29706" name="Conexão recta 25"/>
            <p:cNvCxnSpPr>
              <a:cxnSpLocks noChangeShapeType="1"/>
            </p:cNvCxnSpPr>
            <p:nvPr/>
          </p:nvCxnSpPr>
          <p:spPr bwMode="auto">
            <a:xfrm>
              <a:off x="1738648" y="1725769"/>
              <a:ext cx="5467015" cy="248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07" name="Conexão recta 26"/>
            <p:cNvCxnSpPr>
              <a:cxnSpLocks noChangeShapeType="1"/>
            </p:cNvCxnSpPr>
            <p:nvPr/>
          </p:nvCxnSpPr>
          <p:spPr bwMode="auto">
            <a:xfrm>
              <a:off x="4572000" y="1555549"/>
              <a:ext cx="0" cy="22985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08" name="Conexão recta 27"/>
            <p:cNvCxnSpPr>
              <a:cxnSpLocks noChangeShapeType="1"/>
              <a:stCxn id="29704" idx="0"/>
            </p:cNvCxnSpPr>
            <p:nvPr/>
          </p:nvCxnSpPr>
          <p:spPr bwMode="auto">
            <a:xfrm flipH="1" flipV="1">
              <a:off x="7203046" y="1718726"/>
              <a:ext cx="538" cy="8807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709" name="Rectangle 14"/>
            <p:cNvSpPr>
              <a:spLocks noChangeArrowheads="1"/>
            </p:cNvSpPr>
            <p:nvPr/>
          </p:nvSpPr>
          <p:spPr bwMode="auto">
            <a:xfrm>
              <a:off x="3034048" y="903130"/>
              <a:ext cx="3075904" cy="679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Verdana" pitchFamily="34" charset="0"/>
                  <a:ea typeface="Osaka" charset="-128"/>
                  <a:cs typeface="+mn-cs"/>
                </a:rPr>
                <a:t>Licenciatura em Física</a:t>
              </a:r>
            </a:p>
          </p:txBody>
        </p:sp>
        <p:cxnSp>
          <p:nvCxnSpPr>
            <p:cNvPr id="29710" name="Conexão recta 29"/>
            <p:cNvCxnSpPr>
              <a:cxnSpLocks noChangeShapeType="1"/>
              <a:endCxn id="29703" idx="0"/>
            </p:cNvCxnSpPr>
            <p:nvPr/>
          </p:nvCxnSpPr>
          <p:spPr bwMode="auto">
            <a:xfrm>
              <a:off x="1733550" y="1713963"/>
              <a:ext cx="4026" cy="10786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82824"/>
            <a:ext cx="2366421" cy="157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420" y="5282825"/>
            <a:ext cx="2254789" cy="157517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09" y="5282825"/>
            <a:ext cx="2042219" cy="157517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720" b="6224"/>
          <a:stretch/>
        </p:blipFill>
        <p:spPr>
          <a:xfrm>
            <a:off x="6661150" y="5284859"/>
            <a:ext cx="2486408" cy="15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988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84200" y="1065213"/>
            <a:ext cx="8085138" cy="329565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pt-PT" altLang="pt-PT" sz="2200" b="1" dirty="0">
                <a:solidFill>
                  <a:srgbClr val="626262"/>
                </a:solidFill>
                <a:latin typeface="Verdana" pitchFamily="34" charset="0"/>
              </a:rPr>
              <a:t>Formação muito variada, e de qualidade, permite um vasto número de oportunidades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Tx/>
              <a:buNone/>
            </a:pPr>
            <a:endParaRPr lang="pt-PT" altLang="pt-PT" sz="2200" b="1" dirty="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 typeface="Wingdings" pitchFamily="2" charset="2"/>
              <a:buChar char="§"/>
            </a:pPr>
            <a:r>
              <a:rPr lang="pt-PT" altLang="pt-PT" sz="2200" dirty="0">
                <a:solidFill>
                  <a:srgbClr val="0066FF"/>
                </a:solidFill>
                <a:latin typeface="Verdana" pitchFamily="34" charset="0"/>
              </a:rPr>
              <a:t>Investigação em instituições públicas ou privadas, nacionais ou internacionais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 typeface="Wingdings" pitchFamily="2" charset="2"/>
              <a:buChar char="§"/>
            </a:pPr>
            <a: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  <a:t>Trabalho nas empresas de altas tecnologias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 typeface="Wingdings" pitchFamily="2" charset="2"/>
              <a:buChar char="§"/>
            </a:pPr>
            <a:r>
              <a:rPr lang="pt-PT" altLang="pt-PT" sz="2200" dirty="0">
                <a:solidFill>
                  <a:srgbClr val="0066FF"/>
                </a:solidFill>
                <a:latin typeface="Verdana" pitchFamily="34" charset="0"/>
              </a:rPr>
              <a:t>Docência no ensino superior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 typeface="Wingdings" pitchFamily="2" charset="2"/>
              <a:buChar char="§"/>
            </a:pPr>
            <a: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  <a:t>Empresas próprias (“spin-</a:t>
            </a:r>
            <a:r>
              <a:rPr lang="pt-PT" altLang="pt-PT" sz="2200" dirty="0" err="1">
                <a:solidFill>
                  <a:srgbClr val="626262"/>
                </a:solidFill>
                <a:latin typeface="Verdana" pitchFamily="34" charset="0"/>
              </a:rPr>
              <a:t>offs</a:t>
            </a:r>
            <a: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  <a:t>” e “</a:t>
            </a:r>
            <a:r>
              <a:rPr lang="pt-PT" altLang="pt-PT" sz="2200" dirty="0" err="1">
                <a:solidFill>
                  <a:srgbClr val="626262"/>
                </a:solidFill>
                <a:latin typeface="Verdana" pitchFamily="34" charset="0"/>
              </a:rPr>
              <a:t>start-ups</a:t>
            </a:r>
            <a:r>
              <a:rPr lang="pt-PT" altLang="pt-PT" sz="2200" dirty="0">
                <a:solidFill>
                  <a:srgbClr val="626262"/>
                </a:solidFill>
                <a:latin typeface="Verdana" pitchFamily="34" charset="0"/>
              </a:rPr>
              <a:t>”)</a:t>
            </a:r>
          </a:p>
        </p:txBody>
      </p:sp>
      <p:sp>
        <p:nvSpPr>
          <p:cNvPr id="30723" name="Text Box 22"/>
          <p:cNvSpPr txBox="1">
            <a:spLocks noChangeArrowheads="1"/>
          </p:cNvSpPr>
          <p:nvPr/>
        </p:nvSpPr>
        <p:spPr bwMode="auto">
          <a:xfrm>
            <a:off x="0" y="2714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 dirty="0">
                <a:solidFill>
                  <a:schemeClr val="accent2"/>
                </a:solidFill>
                <a:latin typeface="Verdana" pitchFamily="34" charset="0"/>
              </a:rPr>
              <a:t>SAÍDAS PROFISSIONAIS</a:t>
            </a:r>
          </a:p>
        </p:txBody>
      </p:sp>
      <p:pic>
        <p:nvPicPr>
          <p:cNvPr id="30724" name="Picture 6" descr="picture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9363"/>
            <a:ext cx="192405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32693"/>
          <a:stretch>
            <a:fillRect/>
          </a:stretch>
        </p:blipFill>
        <p:spPr bwMode="auto">
          <a:xfrm>
            <a:off x="6413500" y="5022850"/>
            <a:ext cx="27305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5027613"/>
            <a:ext cx="1893887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7225" y="5046663"/>
            <a:ext cx="2759075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4838700"/>
            <a:ext cx="9144000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PT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 b="1">
              <a:solidFill>
                <a:srgbClr val="003957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UNIVERSIDADE DE COIMBRA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Departamento de Física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31747" name="Organization Chart 3"/>
          <p:cNvGrpSpPr>
            <a:grpSpLocks noChangeAspect="1"/>
          </p:cNvGrpSpPr>
          <p:nvPr/>
        </p:nvGrpSpPr>
        <p:grpSpPr bwMode="auto">
          <a:xfrm>
            <a:off x="615950" y="2365375"/>
            <a:ext cx="7816850" cy="2165350"/>
            <a:chOff x="249" y="1706"/>
            <a:chExt cx="5172" cy="1432"/>
          </a:xfrm>
        </p:grpSpPr>
        <p:sp>
          <p:nvSpPr>
            <p:cNvPr id="31749" name="AutoShape 4"/>
            <p:cNvSpPr>
              <a:spLocks noChangeAspect="1" noChangeArrowheads="1" noTextEdit="1"/>
            </p:cNvSpPr>
            <p:nvPr/>
          </p:nvSpPr>
          <p:spPr bwMode="auto">
            <a:xfrm>
              <a:off x="249" y="1706"/>
              <a:ext cx="5172" cy="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PT"/>
            </a:p>
          </p:txBody>
        </p:sp>
        <p:cxnSp>
          <p:nvCxnSpPr>
            <p:cNvPr id="31750" name="_s7172"/>
            <p:cNvCxnSpPr>
              <a:cxnSpLocks noChangeShapeType="1"/>
              <a:stCxn id="31754" idx="0"/>
              <a:endCxn id="31752" idx="2"/>
            </p:cNvCxnSpPr>
            <p:nvPr/>
          </p:nvCxnSpPr>
          <p:spPr bwMode="auto">
            <a:xfrm rot="5400000" flipH="1">
              <a:off x="3395" y="1691"/>
              <a:ext cx="273" cy="1392"/>
            </a:xfrm>
            <a:prstGeom prst="bentConnector3">
              <a:avLst>
                <a:gd name="adj1" fmla="val 32144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1" name="_s7173"/>
            <p:cNvCxnSpPr>
              <a:cxnSpLocks noChangeShapeType="1"/>
              <a:stCxn id="31753" idx="0"/>
              <a:endCxn id="31752" idx="2"/>
            </p:cNvCxnSpPr>
            <p:nvPr/>
          </p:nvCxnSpPr>
          <p:spPr bwMode="auto">
            <a:xfrm rot="-5400000">
              <a:off x="2002" y="1690"/>
              <a:ext cx="273" cy="1394"/>
            </a:xfrm>
            <a:prstGeom prst="bentConnector3">
              <a:avLst>
                <a:gd name="adj1" fmla="val 32144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52" name="_s7174"/>
            <p:cNvSpPr>
              <a:spLocks noChangeArrowheads="1"/>
            </p:cNvSpPr>
            <p:nvPr/>
          </p:nvSpPr>
          <p:spPr bwMode="auto">
            <a:xfrm>
              <a:off x="1661" y="1706"/>
              <a:ext cx="2349" cy="544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400">
                  <a:solidFill>
                    <a:schemeClr val="hlink"/>
                  </a:solidFill>
                  <a:latin typeface="Verdana" pitchFamily="34" charset="0"/>
                </a:rPr>
                <a:t>Licenciatura em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400">
                  <a:solidFill>
                    <a:schemeClr val="hlink"/>
                  </a:solidFill>
                  <a:latin typeface="Verdana" pitchFamily="34" charset="0"/>
                </a:rPr>
                <a:t>Engenharia Física</a:t>
              </a:r>
            </a:p>
          </p:txBody>
        </p:sp>
        <p:sp>
          <p:nvSpPr>
            <p:cNvPr id="31753" name="_s7175"/>
            <p:cNvSpPr>
              <a:spLocks noChangeArrowheads="1"/>
            </p:cNvSpPr>
            <p:nvPr/>
          </p:nvSpPr>
          <p:spPr bwMode="auto">
            <a:xfrm>
              <a:off x="249" y="2523"/>
              <a:ext cx="2387" cy="615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100">
                  <a:solidFill>
                    <a:schemeClr val="hlink"/>
                  </a:solidFill>
                  <a:latin typeface="Verdana" pitchFamily="34" charset="0"/>
                </a:rPr>
                <a:t>Mestrado em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100">
                  <a:solidFill>
                    <a:schemeClr val="hlink"/>
                  </a:solidFill>
                  <a:latin typeface="Verdana" pitchFamily="34" charset="0"/>
                </a:rPr>
                <a:t>Instrumentação</a:t>
              </a:r>
            </a:p>
          </p:txBody>
        </p:sp>
        <p:sp>
          <p:nvSpPr>
            <p:cNvPr id="31754" name="_s7176"/>
            <p:cNvSpPr>
              <a:spLocks noChangeArrowheads="1"/>
            </p:cNvSpPr>
            <p:nvPr/>
          </p:nvSpPr>
          <p:spPr bwMode="auto">
            <a:xfrm>
              <a:off x="3034" y="2523"/>
              <a:ext cx="2387" cy="61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100">
                  <a:solidFill>
                    <a:schemeClr val="hlink"/>
                  </a:solidFill>
                  <a:latin typeface="Verdana" pitchFamily="34" charset="0"/>
                </a:rPr>
                <a:t>Mestrado em Metrologia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100">
                  <a:solidFill>
                    <a:schemeClr val="hlink"/>
                  </a:solidFill>
                  <a:latin typeface="Verdana" pitchFamily="34" charset="0"/>
                </a:rPr>
                <a:t>e Qualidade</a:t>
              </a:r>
            </a:p>
          </p:txBody>
        </p:sp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1040"/>
            <a:ext cx="1080000" cy="13258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 b="1">
              <a:solidFill>
                <a:srgbClr val="003957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UNIVERSIDADE DE COIMBRA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Departamento de Física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51243213"/>
              </p:ext>
            </p:extLst>
          </p:nvPr>
        </p:nvGraphicFramePr>
        <p:xfrm>
          <a:off x="1728659" y="2247137"/>
          <a:ext cx="5670551" cy="2328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00" y="181040"/>
            <a:ext cx="1080000" cy="13258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641222" y="1061970"/>
            <a:ext cx="7993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kumimoji="1" lang="pt-PT" altLang="pt-PT" sz="2400" dirty="0">
                <a:solidFill>
                  <a:srgbClr val="626262"/>
                </a:solidFill>
                <a:latin typeface="Verdana" pitchFamily="34" charset="0"/>
              </a:rPr>
              <a:t>A Engenharia Física forma engenheiros para desempenhar funções técnicas especializadas em áreas de </a:t>
            </a:r>
            <a:r>
              <a:rPr kumimoji="1" lang="pt-PT" altLang="pt-PT" sz="2400" b="1" dirty="0">
                <a:solidFill>
                  <a:srgbClr val="626262"/>
                </a:solidFill>
                <a:latin typeface="Verdana" pitchFamily="34" charset="0"/>
              </a:rPr>
              <a:t>grande impacto tecnológico</a:t>
            </a:r>
          </a:p>
        </p:txBody>
      </p:sp>
      <p:sp>
        <p:nvSpPr>
          <p:cNvPr id="33795" name="Text Box 8"/>
          <p:cNvSpPr txBox="1">
            <a:spLocks noChangeArrowheads="1"/>
          </p:cNvSpPr>
          <p:nvPr/>
        </p:nvSpPr>
        <p:spPr bwMode="auto">
          <a:xfrm>
            <a:off x="641222" y="2630107"/>
            <a:ext cx="77895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Uma cultura 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empreendedora</a:t>
            </a: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 Formação em empreendedorismo </a:t>
            </a:r>
          </a:p>
          <a:p>
            <a:pPr eaLnBrk="1" hangingPunct="1">
              <a:spcBef>
                <a:spcPct val="0"/>
              </a:spcBef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 Transferência de 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tecnologia</a:t>
            </a: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 para o mercado </a:t>
            </a:r>
          </a:p>
        </p:txBody>
      </p:sp>
      <p:pic>
        <p:nvPicPr>
          <p:cNvPr id="337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083050"/>
            <a:ext cx="37973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4070350"/>
            <a:ext cx="388302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3050" y="170942"/>
            <a:ext cx="7993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pt-PT" altLang="pt-PT" sz="2800" b="1" dirty="0">
                <a:solidFill>
                  <a:schemeClr val="accent2"/>
                </a:solidFill>
                <a:latin typeface="Verdana" pitchFamily="34" charset="0"/>
              </a:rPr>
              <a:t>ENGENHARIA FÍSICA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260350" y="434975"/>
            <a:ext cx="8627618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 dirty="0">
                <a:solidFill>
                  <a:schemeClr val="accent2"/>
                </a:solidFill>
                <a:latin typeface="Verdana" pitchFamily="34" charset="0"/>
              </a:rPr>
              <a:t>INOVAÇÃO</a:t>
            </a:r>
            <a:r>
              <a:rPr lang="pt-PT" altLang="pt-PT" sz="2800" dirty="0">
                <a:solidFill>
                  <a:srgbClr val="003957"/>
                </a:solidFill>
                <a:latin typeface="Verdana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PT" altLang="pt-PT" sz="2400" dirty="0">
                <a:solidFill>
                  <a:srgbClr val="D4AF71"/>
                </a:solidFill>
                <a:latin typeface="Verdana" pitchFamily="34" charset="0"/>
              </a:rPr>
              <a:t/>
            </a:r>
            <a:br>
              <a:rPr lang="pt-PT" altLang="pt-PT" sz="2400" dirty="0">
                <a:solidFill>
                  <a:srgbClr val="D4AF71"/>
                </a:solidFill>
                <a:latin typeface="Verdana" pitchFamily="34" charset="0"/>
              </a:rPr>
            </a:b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Melhor do que ninguém, os engenheiros físicos estão preparados para acompanhar a 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inovação científica e tecnológica</a:t>
            </a: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 e encontrar as melhores soluções para problemas práticos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509963"/>
            <a:ext cx="38862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509963"/>
            <a:ext cx="3478212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80000" y="180755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e isto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75" y="1089408"/>
            <a:ext cx="7508695" cy="489100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344" y="366881"/>
            <a:ext cx="2024256" cy="117612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798" y="5306744"/>
            <a:ext cx="2824802" cy="128917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/>
          <a:srcRect l="6433" r="14020" b="62990"/>
          <a:stretch/>
        </p:blipFill>
        <p:spPr>
          <a:xfrm>
            <a:off x="249505" y="5257889"/>
            <a:ext cx="3166281" cy="144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043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728663" y="1795463"/>
            <a:ext cx="7446073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Porque quero um curso desafiador e multidisciplinar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pt-PT" altLang="pt-PT" sz="2400" dirty="0">
                <a:solidFill>
                  <a:srgbClr val="0066FF"/>
                </a:solidFill>
                <a:latin typeface="Verdana" pitchFamily="34" charset="0"/>
                <a:cs typeface="Times New Roman" pitchFamily="18" charset="0"/>
              </a:rPr>
              <a:t>Porque quero um curso de engenharia diferente das engenharias tradicionais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Porque quero resolver problemas técnicos complexos usando as 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tecnologias</a:t>
            </a: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 mais recentes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pt-PT" altLang="pt-PT" sz="2400" b="1" dirty="0">
                <a:solidFill>
                  <a:srgbClr val="0066FF"/>
                </a:solidFill>
                <a:latin typeface="Verdana" pitchFamily="34" charset="0"/>
                <a:cs typeface="Times New Roman" pitchFamily="18" charset="0"/>
              </a:rPr>
              <a:t>Porque quero um curso que tenha por objetivos a excelência da formação e o sucesso profissional</a:t>
            </a: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278638" y="570421"/>
            <a:ext cx="86042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 dirty="0">
                <a:solidFill>
                  <a:schemeClr val="accent2"/>
                </a:solidFill>
                <a:latin typeface="Verdana" pitchFamily="34" charset="0"/>
              </a:rPr>
              <a:t>PORQUÊ ENGENHARIA FÍSICA ?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498475" y="2806700"/>
            <a:ext cx="7524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003957"/>
                </a:solidFill>
                <a:latin typeface="Verdana" pitchFamily="34" charset="0"/>
              </a:rPr>
              <a:t>O curso de Engenharia Física não é um curso com muitos alunos!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17538" y="3984625"/>
            <a:ext cx="79343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Os alunos: </a:t>
            </a:r>
          </a:p>
          <a:p>
            <a:pPr>
              <a:spcBef>
                <a:spcPct val="0"/>
              </a:spcBef>
              <a:spcAft>
                <a:spcPct val="20000"/>
              </a:spcAft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 são acompanhados de perto </a:t>
            </a:r>
          </a:p>
          <a:p>
            <a:pPr>
              <a:spcBef>
                <a:spcPct val="0"/>
              </a:spcBef>
              <a:spcAft>
                <a:spcPct val="20000"/>
              </a:spcAft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 têm condições de trabalho únicas </a:t>
            </a:r>
          </a:p>
          <a:p>
            <a:pPr>
              <a:spcBef>
                <a:spcPct val="0"/>
              </a:spcBef>
              <a:spcAft>
                <a:spcPct val="20000"/>
              </a:spcAft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 são </a:t>
            </a: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preparados para o sucesso no mercado de trabalho</a:t>
            </a:r>
          </a:p>
        </p:txBody>
      </p:sp>
      <p:sp>
        <p:nvSpPr>
          <p:cNvPr id="36868" name="Rectangle 9"/>
          <p:cNvSpPr>
            <a:spLocks noChangeArrowheads="1"/>
          </p:cNvSpPr>
          <p:nvPr/>
        </p:nvSpPr>
        <p:spPr bwMode="auto">
          <a:xfrm>
            <a:off x="534988" y="1762125"/>
            <a:ext cx="82629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40000"/>
              </a:lnSpc>
              <a:buFontTx/>
              <a:buNone/>
            </a:pPr>
            <a:r>
              <a:rPr lang="pt-PT" altLang="pt-PT" sz="2000" b="1">
                <a:solidFill>
                  <a:srgbClr val="626262"/>
                </a:solidFill>
                <a:latin typeface="Verdana" pitchFamily="34" charset="0"/>
              </a:rPr>
              <a:t>Acesso:</a:t>
            </a: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 16 Matemática e 07 Física e Química</a:t>
            </a:r>
            <a:endParaRPr lang="pt-PT" altLang="pt-PT" sz="2000">
              <a:solidFill>
                <a:srgbClr val="88776B"/>
              </a:solidFill>
              <a:latin typeface="Verdana" pitchFamily="34" charset="0"/>
            </a:endParaRPr>
          </a:p>
        </p:txBody>
      </p:sp>
      <p:grpSp>
        <p:nvGrpSpPr>
          <p:cNvPr id="36869" name="Organization Chart 10"/>
          <p:cNvGrpSpPr>
            <a:grpSpLocks noChangeAspect="1"/>
          </p:cNvGrpSpPr>
          <p:nvPr/>
        </p:nvGrpSpPr>
        <p:grpSpPr bwMode="auto">
          <a:xfrm>
            <a:off x="2536825" y="468313"/>
            <a:ext cx="3660775" cy="1014412"/>
            <a:chOff x="249" y="1706"/>
            <a:chExt cx="2349" cy="544"/>
          </a:xfrm>
        </p:grpSpPr>
        <p:sp>
          <p:nvSpPr>
            <p:cNvPr id="3687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249" y="1706"/>
              <a:ext cx="2349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6871" name="_s8196"/>
            <p:cNvSpPr>
              <a:spLocks noChangeArrowheads="1"/>
            </p:cNvSpPr>
            <p:nvPr/>
          </p:nvSpPr>
          <p:spPr bwMode="auto">
            <a:xfrm>
              <a:off x="249" y="1706"/>
              <a:ext cx="2349" cy="544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3100">
                  <a:solidFill>
                    <a:schemeClr val="hlink"/>
                  </a:solidFill>
                  <a:latin typeface="Verdana" pitchFamily="34" charset="0"/>
                </a:rPr>
                <a:t>Licenciatura em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3100">
                  <a:solidFill>
                    <a:schemeClr val="hlink"/>
                  </a:solidFill>
                  <a:latin typeface="Verdana" pitchFamily="34" charset="0"/>
                </a:rPr>
                <a:t>Engenharia Física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627063" y="2947708"/>
            <a:ext cx="7889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just" eaLnBrk="1" hangingPunct="1">
              <a:spcBef>
                <a:spcPct val="40000"/>
              </a:spcBef>
              <a:buFontTx/>
              <a:buNone/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Duas especialidades que o 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mercado de trabalho</a:t>
            </a: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 pede e onde o Departamento de Física forma excelentes profissionais</a:t>
            </a:r>
          </a:p>
        </p:txBody>
      </p:sp>
      <p:grpSp>
        <p:nvGrpSpPr>
          <p:cNvPr id="38915" name="Group 6"/>
          <p:cNvGrpSpPr>
            <a:grpSpLocks/>
          </p:cNvGrpSpPr>
          <p:nvPr/>
        </p:nvGrpSpPr>
        <p:grpSpPr bwMode="auto">
          <a:xfrm>
            <a:off x="1295400" y="884238"/>
            <a:ext cx="6551613" cy="1533525"/>
            <a:chOff x="674" y="678"/>
            <a:chExt cx="4127" cy="966"/>
          </a:xfrm>
        </p:grpSpPr>
        <p:sp>
          <p:nvSpPr>
            <p:cNvPr id="38919" name="Line 7"/>
            <p:cNvSpPr>
              <a:spLocks noChangeShapeType="1"/>
            </p:cNvSpPr>
            <p:nvPr/>
          </p:nvSpPr>
          <p:spPr bwMode="auto">
            <a:xfrm>
              <a:off x="2751" y="67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8920" name="Line 8"/>
            <p:cNvSpPr>
              <a:spLocks noChangeShapeType="1"/>
            </p:cNvSpPr>
            <p:nvPr/>
          </p:nvSpPr>
          <p:spPr bwMode="auto">
            <a:xfrm flipH="1" flipV="1">
              <a:off x="1566" y="916"/>
              <a:ext cx="2320" cy="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8921" name="Line 10"/>
            <p:cNvSpPr>
              <a:spLocks noChangeShapeType="1"/>
            </p:cNvSpPr>
            <p:nvPr/>
          </p:nvSpPr>
          <p:spPr bwMode="auto">
            <a:xfrm>
              <a:off x="1577" y="920"/>
              <a:ext cx="0" cy="1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8922" name="Line 11"/>
            <p:cNvSpPr>
              <a:spLocks noChangeShapeType="1"/>
            </p:cNvSpPr>
            <p:nvPr/>
          </p:nvSpPr>
          <p:spPr bwMode="auto">
            <a:xfrm>
              <a:off x="3886" y="928"/>
              <a:ext cx="0" cy="1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8923" name="Rectangle 14"/>
            <p:cNvSpPr>
              <a:spLocks noChangeArrowheads="1"/>
            </p:cNvSpPr>
            <p:nvPr/>
          </p:nvSpPr>
          <p:spPr bwMode="auto">
            <a:xfrm>
              <a:off x="674" y="1030"/>
              <a:ext cx="1831" cy="5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2200" b="1">
                  <a:solidFill>
                    <a:schemeClr val="bg1"/>
                  </a:solidFill>
                  <a:latin typeface="Verdana" pitchFamily="34" charset="0"/>
                </a:rPr>
                <a:t>Instrumentação</a:t>
              </a:r>
            </a:p>
          </p:txBody>
        </p:sp>
        <p:sp>
          <p:nvSpPr>
            <p:cNvPr id="38924" name="Rectangle 15"/>
            <p:cNvSpPr>
              <a:spLocks noChangeArrowheads="1"/>
            </p:cNvSpPr>
            <p:nvPr/>
          </p:nvSpPr>
          <p:spPr bwMode="auto">
            <a:xfrm>
              <a:off x="2986" y="1040"/>
              <a:ext cx="1815" cy="6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2200" b="1">
                  <a:solidFill>
                    <a:schemeClr val="bg1"/>
                  </a:solidFill>
                  <a:latin typeface="Verdana" pitchFamily="34" charset="0"/>
                </a:rPr>
                <a:t>Metrologia e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2200" b="1">
                  <a:solidFill>
                    <a:schemeClr val="bg1"/>
                  </a:solidFill>
                  <a:latin typeface="Verdana" pitchFamily="34" charset="0"/>
                </a:rPr>
                <a:t>Qualidade</a:t>
              </a:r>
            </a:p>
          </p:txBody>
        </p:sp>
      </p:grpSp>
      <p:sp>
        <p:nvSpPr>
          <p:cNvPr id="38916" name="CaixaDeTexto 12"/>
          <p:cNvSpPr txBox="1">
            <a:spLocks noChangeArrowheads="1"/>
          </p:cNvSpPr>
          <p:nvPr/>
        </p:nvSpPr>
        <p:spPr bwMode="auto">
          <a:xfrm>
            <a:off x="-9525" y="219075"/>
            <a:ext cx="9163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ESPECIALIZAÇÃO</a:t>
            </a:r>
          </a:p>
        </p:txBody>
      </p:sp>
      <p:pic>
        <p:nvPicPr>
          <p:cNvPr id="13" name="Imagem 13" descr="te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72"/>
          <a:stretch>
            <a:fillRect/>
          </a:stretch>
        </p:blipFill>
        <p:spPr bwMode="auto">
          <a:xfrm>
            <a:off x="4593518" y="5170018"/>
            <a:ext cx="1738667" cy="172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47" y="5170019"/>
            <a:ext cx="2868253" cy="172095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r="-1"/>
          <a:stretch/>
        </p:blipFill>
        <p:spPr>
          <a:xfrm>
            <a:off x="2238234" y="5170018"/>
            <a:ext cx="2355660" cy="172095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5170018"/>
            <a:ext cx="2373727" cy="172095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471488" y="712788"/>
            <a:ext cx="8097837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4000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MESTRADO EM ENGENHARIA FÍSICA</a:t>
            </a:r>
          </a:p>
          <a:p>
            <a:pPr eaLnBrk="1" hangingPunct="1">
              <a:spcBef>
                <a:spcPct val="40000"/>
              </a:spcBef>
              <a:buFontTx/>
              <a:buNone/>
            </a:pPr>
            <a:endParaRPr lang="pt-PT" altLang="pt-PT" sz="2400" b="1">
              <a:solidFill>
                <a:srgbClr val="003957"/>
              </a:solidFill>
              <a:latin typeface="Verdana" pitchFamily="34" charset="0"/>
            </a:endParaRP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Dá formação especializada em diversas áreas</a:t>
            </a: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Nos meses de Verão há </a:t>
            </a: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estágios em empresas</a:t>
            </a:r>
          </a:p>
        </p:txBody>
      </p:sp>
      <p:sp>
        <p:nvSpPr>
          <p:cNvPr id="39939" name="Rectangle 11"/>
          <p:cNvSpPr>
            <a:spLocks noChangeArrowheads="1"/>
          </p:cNvSpPr>
          <p:nvPr/>
        </p:nvSpPr>
        <p:spPr bwMode="auto">
          <a:xfrm>
            <a:off x="631825" y="4195763"/>
            <a:ext cx="75342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40000"/>
              </a:spcBef>
              <a:buFontTx/>
              <a:buNone/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No último ano há um </a:t>
            </a: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projeto</a:t>
            </a: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: </a:t>
            </a:r>
          </a:p>
          <a:p>
            <a:pPr>
              <a:spcBef>
                <a:spcPct val="40000"/>
              </a:spcBef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 numa empresa </a:t>
            </a:r>
          </a:p>
          <a:p>
            <a:pPr>
              <a:spcBef>
                <a:spcPct val="40000"/>
              </a:spcBef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 ou num laboratório de investigação 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2" b="16534"/>
          <a:stretch>
            <a:fillRect/>
          </a:stretch>
        </p:blipFill>
        <p:spPr bwMode="auto">
          <a:xfrm>
            <a:off x="2667000" y="5435600"/>
            <a:ext cx="1905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4" b="25867"/>
          <a:stretch>
            <a:fillRect/>
          </a:stretch>
        </p:blipFill>
        <p:spPr bwMode="auto">
          <a:xfrm>
            <a:off x="4894263" y="5743575"/>
            <a:ext cx="1905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5" b="27133"/>
          <a:stretch>
            <a:fillRect/>
          </a:stretch>
        </p:blipFill>
        <p:spPr bwMode="auto">
          <a:xfrm>
            <a:off x="258763" y="4506913"/>
            <a:ext cx="20494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3"/>
          <p:cNvSpPr>
            <a:spLocks noChangeArrowheads="1"/>
          </p:cNvSpPr>
          <p:nvPr/>
        </p:nvSpPr>
        <p:spPr bwMode="auto">
          <a:xfrm>
            <a:off x="466725" y="808256"/>
            <a:ext cx="8208963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Em </a:t>
            </a:r>
            <a:r>
              <a:rPr lang="pt-PT" altLang="pt-PT" sz="2000" b="1" dirty="0">
                <a:solidFill>
                  <a:srgbClr val="626262"/>
                </a:solidFill>
                <a:latin typeface="Verdana" pitchFamily="34" charset="0"/>
              </a:rPr>
              <a:t>grandes indústrias</a:t>
            </a: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 nacionais e transnacionais, como Siemens, Ford Eletrónica, TAP, EDP, Sonae, Soporcel, </a:t>
            </a:r>
            <a:r>
              <a:rPr lang="pt-PT" altLang="pt-PT" sz="2000" dirty="0" err="1">
                <a:solidFill>
                  <a:srgbClr val="626262"/>
                </a:solidFill>
                <a:latin typeface="Verdana" pitchFamily="34" charset="0"/>
              </a:rPr>
              <a:t>Revigrés</a:t>
            </a: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, Roca, Renova, PT Inovação, </a:t>
            </a:r>
            <a:r>
              <a:rPr lang="pt-PT" altLang="pt-PT" sz="2000" dirty="0" err="1">
                <a:solidFill>
                  <a:srgbClr val="626262"/>
                </a:solidFill>
                <a:latin typeface="Verdana" pitchFamily="34" charset="0"/>
              </a:rPr>
              <a:t>Enercon</a:t>
            </a:r>
            <a:endParaRPr lang="pt-PT" altLang="pt-PT" sz="2000" dirty="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Em </a:t>
            </a: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empresas de base tecnológica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, como </a:t>
            </a:r>
            <a:r>
              <a:rPr lang="pt-PT" altLang="pt-PT" sz="2000" dirty="0" err="1">
                <a:solidFill>
                  <a:srgbClr val="0066FF"/>
                </a:solidFill>
                <a:latin typeface="Verdana" pitchFamily="34" charset="0"/>
              </a:rPr>
              <a:t>Critical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 Software, ISA – </a:t>
            </a:r>
            <a:r>
              <a:rPr lang="pt-PT" altLang="pt-PT" sz="2000" dirty="0" err="1">
                <a:solidFill>
                  <a:srgbClr val="0066FF"/>
                </a:solidFill>
                <a:latin typeface="Verdana" pitchFamily="34" charset="0"/>
              </a:rPr>
              <a:t>Intelligent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 </a:t>
            </a:r>
            <a:r>
              <a:rPr lang="pt-PT" altLang="pt-PT" sz="2000" dirty="0" err="1">
                <a:solidFill>
                  <a:srgbClr val="0066FF"/>
                </a:solidFill>
                <a:latin typeface="Verdana" pitchFamily="34" charset="0"/>
              </a:rPr>
              <a:t>Sensing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 </a:t>
            </a:r>
            <a:r>
              <a:rPr lang="pt-PT" altLang="pt-PT" sz="2000" dirty="0" err="1">
                <a:solidFill>
                  <a:srgbClr val="0066FF"/>
                </a:solidFill>
                <a:latin typeface="Verdana" pitchFamily="34" charset="0"/>
              </a:rPr>
              <a:t>Anywhere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, Active </a:t>
            </a:r>
            <a:r>
              <a:rPr lang="pt-PT" altLang="pt-PT" sz="2000" dirty="0" err="1">
                <a:solidFill>
                  <a:srgbClr val="0066FF"/>
                </a:solidFill>
                <a:latin typeface="Verdana" pitchFamily="34" charset="0"/>
              </a:rPr>
              <a:t>Space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 Technologies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Em instituições da </a:t>
            </a:r>
            <a:r>
              <a:rPr lang="pt-PT" altLang="pt-PT" sz="2000" b="1" dirty="0">
                <a:solidFill>
                  <a:srgbClr val="626262"/>
                </a:solidFill>
                <a:latin typeface="Verdana" pitchFamily="34" charset="0"/>
              </a:rPr>
              <a:t>área da saúde</a:t>
            </a:r>
            <a:r>
              <a:rPr lang="pt-PT" altLang="pt-PT" sz="2000" dirty="0">
                <a:solidFill>
                  <a:srgbClr val="626262"/>
                </a:solidFill>
                <a:latin typeface="Verdana" pitchFamily="34" charset="0"/>
              </a:rPr>
              <a:t>, como Hospitais da Universidade de Coimbra, Hospital CUF Descobertas, Instituto Português de Oncologia, </a:t>
            </a:r>
            <a:r>
              <a:rPr lang="pt-PT" altLang="pt-PT" sz="2000" dirty="0" err="1">
                <a:solidFill>
                  <a:srgbClr val="626262"/>
                </a:solidFill>
                <a:latin typeface="Verdana" pitchFamily="34" charset="0"/>
              </a:rPr>
              <a:t>Diaton</a:t>
            </a:r>
            <a:endParaRPr lang="pt-PT" altLang="pt-PT" sz="2000" dirty="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e em várias </a:t>
            </a: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empresas de serviços</a:t>
            </a:r>
            <a:endParaRPr lang="pt-PT" altLang="pt-PT" sz="2000" dirty="0">
              <a:solidFill>
                <a:srgbClr val="0066FF"/>
              </a:solidFill>
              <a:latin typeface="Verdana" pitchFamily="34" charset="0"/>
            </a:endParaRPr>
          </a:p>
        </p:txBody>
      </p:sp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6" b="17433"/>
          <a:stretch>
            <a:fillRect/>
          </a:stretch>
        </p:blipFill>
        <p:spPr bwMode="auto">
          <a:xfrm>
            <a:off x="231775" y="5551488"/>
            <a:ext cx="201930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4713288"/>
            <a:ext cx="24574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4249738"/>
            <a:ext cx="21050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5380038"/>
            <a:ext cx="17938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Text Box 22"/>
          <p:cNvSpPr txBox="1">
            <a:spLocks noChangeArrowheads="1"/>
          </p:cNvSpPr>
          <p:nvPr/>
        </p:nvSpPr>
        <p:spPr bwMode="auto">
          <a:xfrm>
            <a:off x="0" y="1539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chemeClr val="accent2"/>
                </a:solidFill>
                <a:latin typeface="Verdana" pitchFamily="34" charset="0"/>
              </a:rPr>
              <a:t>SAÍDAS PROFISSIONAIS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258763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 b="1">
              <a:solidFill>
                <a:srgbClr val="003957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UNIVERSIDADE DE COIMBRA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Departamento de Física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084285824"/>
              </p:ext>
            </p:extLst>
          </p:nvPr>
        </p:nvGraphicFramePr>
        <p:xfrm>
          <a:off x="1984692" y="2295206"/>
          <a:ext cx="5148000" cy="226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410" y="181040"/>
            <a:ext cx="1080000" cy="13258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463550" y="1690688"/>
            <a:ext cx="84153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Os Engenheiros Biomédicos aplicam os</a:t>
            </a:r>
            <a:r>
              <a:rPr lang="tr-TR" altLang="pt-PT" sz="2400" dirty="0">
                <a:solidFill>
                  <a:srgbClr val="626262"/>
                </a:solidFill>
                <a:latin typeface="Verdana" pitchFamily="34" charset="0"/>
              </a:rPr>
              <a:t> conceitos e técnicas da </a:t>
            </a: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E</a:t>
            </a:r>
            <a:r>
              <a:rPr lang="tr-TR" altLang="pt-PT" sz="2400" dirty="0">
                <a:solidFill>
                  <a:srgbClr val="626262"/>
                </a:solidFill>
                <a:latin typeface="Verdana" pitchFamily="34" charset="0"/>
              </a:rPr>
              <a:t>ngenharia à análise e solução de problemas no</a:t>
            </a: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 âmbito</a:t>
            </a:r>
            <a:r>
              <a:rPr lang="tr-TR" altLang="pt-PT" sz="2400" dirty="0">
                <a:solidFill>
                  <a:srgbClr val="626262"/>
                </a:solidFill>
                <a:latin typeface="Verdana" pitchFamily="34" charset="0"/>
              </a:rPr>
              <a:t> da Biologia</a:t>
            </a: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, da Medicina e da 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Saúde</a:t>
            </a:r>
          </a:p>
        </p:txBody>
      </p:sp>
      <p:pic>
        <p:nvPicPr>
          <p:cNvPr id="430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3429000"/>
            <a:ext cx="27543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1" descr="Sem títu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3429000"/>
            <a:ext cx="3049587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12"/>
          <p:cNvSpPr>
            <a:spLocks noChangeArrowheads="1"/>
          </p:cNvSpPr>
          <p:nvPr/>
        </p:nvSpPr>
        <p:spPr bwMode="auto">
          <a:xfrm>
            <a:off x="4878388" y="5989638"/>
            <a:ext cx="35448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200">
                <a:latin typeface="Verdana" pitchFamily="34" charset="0"/>
              </a:rPr>
              <a:t>Sonda piezoeléctrica dupla para medição da velocidade da onda de pulso arterial. Projeto de Eng. Biomédica 2007/2008.</a:t>
            </a:r>
          </a:p>
        </p:txBody>
      </p:sp>
      <p:sp>
        <p:nvSpPr>
          <p:cNvPr id="43014" name="Rectangle 13"/>
          <p:cNvSpPr>
            <a:spLocks noChangeArrowheads="1"/>
          </p:cNvSpPr>
          <p:nvPr/>
        </p:nvSpPr>
        <p:spPr bwMode="auto">
          <a:xfrm>
            <a:off x="927100" y="5969000"/>
            <a:ext cx="3311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200">
                <a:latin typeface="Verdana" pitchFamily="34" charset="0"/>
              </a:rPr>
              <a:t>Microesferas para libertação controlada de fármacos. Projeto de Eng.  Biomédica 2006/2007. </a:t>
            </a:r>
          </a:p>
        </p:txBody>
      </p:sp>
      <p:sp>
        <p:nvSpPr>
          <p:cNvPr id="43015" name="Rectangle 3"/>
          <p:cNvSpPr>
            <a:spLocks noChangeArrowheads="1"/>
          </p:cNvSpPr>
          <p:nvPr/>
        </p:nvSpPr>
        <p:spPr bwMode="auto">
          <a:xfrm>
            <a:off x="233363" y="360363"/>
            <a:ext cx="86772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MESTRADO INTEGRADO EM ENGENHARIA BIOMÉDICA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78564" y="1565921"/>
            <a:ext cx="811850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 Porque gosto de Biologia, Medicina e de Novas Tecnologias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endParaRPr lang="pt-PT" altLang="pt-PT" sz="1000" dirty="0">
              <a:solidFill>
                <a:srgbClr val="626262"/>
              </a:solidFill>
              <a:latin typeface="Verdana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pt-PT" altLang="pt-PT" sz="2400" dirty="0">
                <a:solidFill>
                  <a:srgbClr val="0066FF"/>
                </a:solidFill>
                <a:latin typeface="Verdana" pitchFamily="34" charset="0"/>
                <a:cs typeface="Times New Roman" pitchFamily="18" charset="0"/>
              </a:rPr>
              <a:t>Porque quero resolver problemas técnicos complexos na área da Biomedicina e da Saúde, usando as </a:t>
            </a:r>
            <a:r>
              <a:rPr lang="pt-PT" altLang="pt-PT" sz="2400" b="1" dirty="0">
                <a:solidFill>
                  <a:srgbClr val="0066FF"/>
                </a:solidFill>
                <a:latin typeface="Verdana" pitchFamily="34" charset="0"/>
                <a:cs typeface="Times New Roman" pitchFamily="18" charset="0"/>
              </a:rPr>
              <a:t>tecnologias mais modernas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endParaRPr lang="pt-PT" altLang="pt-PT" sz="1000" b="1" dirty="0">
              <a:solidFill>
                <a:srgbClr val="0066FF"/>
              </a:solidFill>
              <a:latin typeface="Verdana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 Porque quero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 um curso que tenha por objetivos a excelência da formação e o sucesso profissional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50825" y="564276"/>
            <a:ext cx="86772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2800" b="1" dirty="0">
                <a:solidFill>
                  <a:schemeClr val="accent2"/>
                </a:solidFill>
                <a:latin typeface="Verdana" pitchFamily="34" charset="0"/>
              </a:rPr>
              <a:t>PORQUÊ ENGENHARIA BIOMÉDICA?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026"/>
          <p:cNvSpPr txBox="1">
            <a:spLocks noChangeArrowheads="1"/>
          </p:cNvSpPr>
          <p:nvPr/>
        </p:nvSpPr>
        <p:spPr bwMode="auto">
          <a:xfrm>
            <a:off x="319088" y="349250"/>
            <a:ext cx="8482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MESTRADO EM ENGENHARIA BIOMÉDICA</a:t>
            </a:r>
          </a:p>
        </p:txBody>
      </p:sp>
      <p:sp>
        <p:nvSpPr>
          <p:cNvPr id="45059" name="Text Box 1049"/>
          <p:cNvSpPr txBox="1">
            <a:spLocks noChangeArrowheads="1"/>
          </p:cNvSpPr>
          <p:nvPr/>
        </p:nvSpPr>
        <p:spPr bwMode="auto">
          <a:xfrm>
            <a:off x="185738" y="2879725"/>
            <a:ext cx="877887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PT" altLang="pt-PT" sz="2400" b="1" dirty="0">
                <a:solidFill>
                  <a:srgbClr val="003957"/>
                </a:solidFill>
                <a:latin typeface="Verdana" pitchFamily="34" charset="0"/>
              </a:rPr>
              <a:t>Especializações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t-PT" altLang="pt-PT" sz="2400" dirty="0">
              <a:solidFill>
                <a:srgbClr val="626262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t-PT" altLang="pt-PT" sz="1800" dirty="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PT" altLang="pt-PT" sz="1800" b="1" dirty="0">
                <a:solidFill>
                  <a:srgbClr val="626262"/>
                </a:solidFill>
                <a:latin typeface="Verdana" pitchFamily="34" charset="0"/>
              </a:rPr>
              <a:t>Plano de estudos </a:t>
            </a: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em consonância com cursos de Engenharia Biomédica em universidades europeias de referência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 “</a:t>
            </a:r>
            <a:r>
              <a:rPr lang="pt-PT" altLang="pt-PT" sz="1800" dirty="0" err="1">
                <a:solidFill>
                  <a:srgbClr val="626262"/>
                </a:solidFill>
                <a:latin typeface="Verdana" pitchFamily="34" charset="0"/>
              </a:rPr>
              <a:t>Criteria</a:t>
            </a: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 for  </a:t>
            </a:r>
            <a:r>
              <a:rPr lang="pt-PT" altLang="pt-PT" sz="1800" dirty="0" err="1">
                <a:solidFill>
                  <a:srgbClr val="626262"/>
                </a:solidFill>
                <a:latin typeface="Verdana" pitchFamily="34" charset="0"/>
              </a:rPr>
              <a:t>the</a:t>
            </a: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 </a:t>
            </a:r>
            <a:r>
              <a:rPr lang="pt-PT" altLang="pt-PT" sz="1800" dirty="0" err="1">
                <a:solidFill>
                  <a:srgbClr val="626262"/>
                </a:solidFill>
                <a:latin typeface="Verdana" pitchFamily="34" charset="0"/>
              </a:rPr>
              <a:t>Accreditation</a:t>
            </a: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 </a:t>
            </a:r>
            <a:r>
              <a:rPr lang="pt-PT" altLang="pt-PT" sz="1800" dirty="0" err="1">
                <a:solidFill>
                  <a:srgbClr val="626262"/>
                </a:solidFill>
                <a:latin typeface="Verdana" pitchFamily="34" charset="0"/>
              </a:rPr>
              <a:t>of</a:t>
            </a: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 </a:t>
            </a:r>
            <a:r>
              <a:rPr lang="pt-PT" altLang="pt-PT" sz="1800" dirty="0" err="1">
                <a:solidFill>
                  <a:srgbClr val="626262"/>
                </a:solidFill>
                <a:latin typeface="Verdana" pitchFamily="34" charset="0"/>
              </a:rPr>
              <a:t>Biomedical</a:t>
            </a: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 </a:t>
            </a:r>
            <a:r>
              <a:rPr lang="pt-PT" altLang="pt-PT" sz="1800" dirty="0" err="1">
                <a:solidFill>
                  <a:srgbClr val="626262"/>
                </a:solidFill>
                <a:latin typeface="Verdana" pitchFamily="34" charset="0"/>
              </a:rPr>
              <a:t>Engineering</a:t>
            </a: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 </a:t>
            </a:r>
            <a:r>
              <a:rPr lang="pt-PT" altLang="pt-PT" sz="1800" dirty="0" err="1">
                <a:solidFill>
                  <a:srgbClr val="626262"/>
                </a:solidFill>
                <a:latin typeface="Verdana" pitchFamily="34" charset="0"/>
              </a:rPr>
              <a:t>Programs</a:t>
            </a: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 in </a:t>
            </a:r>
            <a:r>
              <a:rPr lang="pt-PT" altLang="pt-PT" sz="1800" dirty="0" err="1">
                <a:solidFill>
                  <a:srgbClr val="626262"/>
                </a:solidFill>
                <a:latin typeface="Verdana" pitchFamily="34" charset="0"/>
              </a:rPr>
              <a:t>Europe</a:t>
            </a: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” [http://www.bmt.unistuttgart.de/biomedea/documents.htm ]</a:t>
            </a:r>
            <a:endParaRPr lang="en-GB" altLang="pt-PT" sz="1800" dirty="0">
              <a:solidFill>
                <a:srgbClr val="626262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t-PT" altLang="pt-PT" sz="1800" dirty="0">
              <a:solidFill>
                <a:srgbClr val="626262"/>
              </a:solidFill>
              <a:latin typeface="Verdana" pitchFamily="34" charset="0"/>
            </a:endParaRPr>
          </a:p>
        </p:txBody>
      </p:sp>
      <p:grpSp>
        <p:nvGrpSpPr>
          <p:cNvPr id="45060" name="Group 1060"/>
          <p:cNvGrpSpPr>
            <a:grpSpLocks/>
          </p:cNvGrpSpPr>
          <p:nvPr/>
        </p:nvGrpSpPr>
        <p:grpSpPr bwMode="auto">
          <a:xfrm>
            <a:off x="187325" y="1063625"/>
            <a:ext cx="8737600" cy="1533525"/>
            <a:chOff x="118" y="670"/>
            <a:chExt cx="5504" cy="966"/>
          </a:xfrm>
        </p:grpSpPr>
        <p:sp>
          <p:nvSpPr>
            <p:cNvPr id="45061" name="Line 1050"/>
            <p:cNvSpPr>
              <a:spLocks noChangeShapeType="1"/>
            </p:cNvSpPr>
            <p:nvPr/>
          </p:nvSpPr>
          <p:spPr bwMode="auto">
            <a:xfrm>
              <a:off x="2949" y="670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45062" name="Line 1051"/>
            <p:cNvSpPr>
              <a:spLocks noChangeShapeType="1"/>
            </p:cNvSpPr>
            <p:nvPr/>
          </p:nvSpPr>
          <p:spPr bwMode="auto">
            <a:xfrm flipH="1" flipV="1">
              <a:off x="658" y="904"/>
              <a:ext cx="4599" cy="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45063" name="Line 1052"/>
            <p:cNvSpPr>
              <a:spLocks noChangeShapeType="1"/>
            </p:cNvSpPr>
            <p:nvPr/>
          </p:nvSpPr>
          <p:spPr bwMode="auto">
            <a:xfrm>
              <a:off x="657" y="900"/>
              <a:ext cx="0" cy="1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45064" name="Line 1053"/>
            <p:cNvSpPr>
              <a:spLocks noChangeShapeType="1"/>
            </p:cNvSpPr>
            <p:nvPr/>
          </p:nvSpPr>
          <p:spPr bwMode="auto">
            <a:xfrm>
              <a:off x="2096" y="920"/>
              <a:ext cx="0" cy="1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45065" name="Line 1054"/>
            <p:cNvSpPr>
              <a:spLocks noChangeShapeType="1"/>
            </p:cNvSpPr>
            <p:nvPr/>
          </p:nvSpPr>
          <p:spPr bwMode="auto">
            <a:xfrm>
              <a:off x="3748" y="936"/>
              <a:ext cx="0" cy="1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45066" name="Line 1055"/>
            <p:cNvSpPr>
              <a:spLocks noChangeShapeType="1"/>
            </p:cNvSpPr>
            <p:nvPr/>
          </p:nvSpPr>
          <p:spPr bwMode="auto">
            <a:xfrm>
              <a:off x="5250" y="928"/>
              <a:ext cx="0" cy="1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45067" name="Rectangle 1056"/>
            <p:cNvSpPr>
              <a:spLocks noChangeArrowheads="1"/>
            </p:cNvSpPr>
            <p:nvPr/>
          </p:nvSpPr>
          <p:spPr bwMode="auto">
            <a:xfrm>
              <a:off x="118" y="1031"/>
              <a:ext cx="1263" cy="26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Imagem e radiação</a:t>
              </a:r>
              <a:endParaRPr lang="en-US" altLang="pt-PT" sz="14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5068" name="Rectangle 1057"/>
            <p:cNvSpPr>
              <a:spLocks noChangeArrowheads="1"/>
            </p:cNvSpPr>
            <p:nvPr/>
          </p:nvSpPr>
          <p:spPr bwMode="auto">
            <a:xfrm>
              <a:off x="1487" y="1030"/>
              <a:ext cx="1221" cy="42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Informática clínica </a:t>
              </a:r>
              <a:b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</a:b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e Bioinformática</a:t>
              </a:r>
            </a:p>
          </p:txBody>
        </p:sp>
        <p:sp>
          <p:nvSpPr>
            <p:cNvPr id="45069" name="Rectangle 1058"/>
            <p:cNvSpPr>
              <a:spLocks noChangeArrowheads="1"/>
            </p:cNvSpPr>
            <p:nvPr/>
          </p:nvSpPr>
          <p:spPr bwMode="auto">
            <a:xfrm>
              <a:off x="3142" y="1032"/>
              <a:ext cx="1221" cy="6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Instrumentação 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Biomédica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e Biomateriais</a:t>
              </a:r>
            </a:p>
          </p:txBody>
        </p:sp>
        <p:sp>
          <p:nvSpPr>
            <p:cNvPr id="45070" name="Rectangle 1059"/>
            <p:cNvSpPr>
              <a:spLocks noChangeArrowheads="1"/>
            </p:cNvSpPr>
            <p:nvPr/>
          </p:nvSpPr>
          <p:spPr bwMode="auto">
            <a:xfrm>
              <a:off x="4506" y="1030"/>
              <a:ext cx="1116" cy="26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Neurociências</a:t>
              </a:r>
              <a:endParaRPr lang="en-US" altLang="pt-PT" sz="14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476250" y="1049338"/>
            <a:ext cx="8242300" cy="99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lnSpc>
                <a:spcPct val="130000"/>
              </a:lnSpc>
              <a:spcBef>
                <a:spcPct val="30000"/>
              </a:spcBef>
              <a:buFontTx/>
              <a:buNone/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Os três primeiros anos (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Licenciatura</a:t>
            </a: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) dão formação base em Engenharia Biomédica</a:t>
            </a:r>
          </a:p>
        </p:txBody>
      </p:sp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611188" y="374650"/>
            <a:ext cx="79200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ENGENHARIA BIOMÉDICA</a:t>
            </a:r>
          </a:p>
        </p:txBody>
      </p:sp>
      <p:pic>
        <p:nvPicPr>
          <p:cNvPr id="46088" name="Picture 20" descr="TMSbas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4548188"/>
            <a:ext cx="2430462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2681288" y="6237288"/>
            <a:ext cx="24479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900">
                <a:latin typeface="Verdana" pitchFamily="34" charset="0"/>
              </a:rPr>
              <a:t>Transcranial magnetic simulation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900">
                <a:latin typeface="Verdana" pitchFamily="34" charset="0"/>
              </a:rPr>
              <a:t> Projecto de Eng. Biomédica 2013/2014</a:t>
            </a:r>
          </a:p>
        </p:txBody>
      </p:sp>
      <p:pic>
        <p:nvPicPr>
          <p:cNvPr id="46090" name="Picture 23" descr="rpcp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4302125"/>
            <a:ext cx="21209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Rectangle 7"/>
          <p:cNvSpPr>
            <a:spLocks noChangeArrowheads="1"/>
          </p:cNvSpPr>
          <p:nvPr/>
        </p:nvSpPr>
        <p:spPr bwMode="auto">
          <a:xfrm>
            <a:off x="155575" y="6208713"/>
            <a:ext cx="22463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900">
                <a:latin typeface="Verdana" pitchFamily="34" charset="0"/>
              </a:rPr>
              <a:t>PET com RPCs de corpo inteiro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900">
                <a:latin typeface="Verdana" pitchFamily="34" charset="0"/>
              </a:rPr>
              <a:t> Doutoramento em de Eng. Biomédica 2010/2014</a:t>
            </a:r>
          </a:p>
        </p:txBody>
      </p:sp>
      <p:pic>
        <p:nvPicPr>
          <p:cNvPr id="22" name="Picture 4" descr="loop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4548188"/>
            <a:ext cx="2784143" cy="171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Agrupar 22">
            <a:extLst>
              <a:ext uri="{FF2B5EF4-FFF2-40B4-BE49-F238E27FC236}">
                <a16:creationId xmlns="" xmlns:a16="http://schemas.microsoft.com/office/drawing/2014/main" id="{0E901CFE-9490-4C70-A963-2329462CF0F8}"/>
              </a:ext>
            </a:extLst>
          </p:cNvPr>
          <p:cNvGrpSpPr/>
          <p:nvPr/>
        </p:nvGrpSpPr>
        <p:grpSpPr>
          <a:xfrm>
            <a:off x="113507" y="2839712"/>
            <a:ext cx="8915398" cy="1319731"/>
            <a:chOff x="114301" y="2604820"/>
            <a:chExt cx="8915398" cy="1319731"/>
          </a:xfrm>
        </p:grpSpPr>
        <p:sp>
          <p:nvSpPr>
            <p:cNvPr id="24" name="Line 7">
              <a:extLst>
                <a:ext uri="{FF2B5EF4-FFF2-40B4-BE49-F238E27FC236}">
                  <a16:creationId xmlns="" xmlns:a16="http://schemas.microsoft.com/office/drawing/2014/main" id="{BB132AD7-FAFC-4886-ACA1-528BE68E2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549" y="2604820"/>
              <a:ext cx="3176" cy="4161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5" name="Line 8">
              <a:extLst>
                <a:ext uri="{FF2B5EF4-FFF2-40B4-BE49-F238E27FC236}">
                  <a16:creationId xmlns="" xmlns:a16="http://schemas.microsoft.com/office/drawing/2014/main" id="{08F6B63E-9D88-4C30-A18C-FB257711C3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2149" y="3006151"/>
              <a:ext cx="7464975" cy="148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6" name="Line 9">
              <a:extLst>
                <a:ext uri="{FF2B5EF4-FFF2-40B4-BE49-F238E27FC236}">
                  <a16:creationId xmlns="" xmlns:a16="http://schemas.microsoft.com/office/drawing/2014/main" id="{6837CE9F-8B5F-40E4-BB3C-4D1CA7D9BA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150" y="2991428"/>
              <a:ext cx="1587" cy="2524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7" name="Line 10">
              <a:extLst>
                <a:ext uri="{FF2B5EF4-FFF2-40B4-BE49-F238E27FC236}">
                  <a16:creationId xmlns="" xmlns:a16="http://schemas.microsoft.com/office/drawing/2014/main" id="{0D2C3AF6-9277-45EB-885A-49159D316F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9052" y="2996787"/>
              <a:ext cx="3175" cy="2841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8" name="Line 11">
              <a:extLst>
                <a:ext uri="{FF2B5EF4-FFF2-40B4-BE49-F238E27FC236}">
                  <a16:creationId xmlns="" xmlns:a16="http://schemas.microsoft.com/office/drawing/2014/main" id="{67F7C7D3-099A-4581-8D49-720639043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5385" y="3029976"/>
              <a:ext cx="6350" cy="3095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9" name="Line 12">
              <a:extLst>
                <a:ext uri="{FF2B5EF4-FFF2-40B4-BE49-F238E27FC236}">
                  <a16:creationId xmlns="" xmlns:a16="http://schemas.microsoft.com/office/drawing/2014/main" id="{5F5424E0-705C-4118-873D-CEA3EC7EFF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57125" y="3029976"/>
              <a:ext cx="3175" cy="296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="" xmlns:a16="http://schemas.microsoft.com/office/drawing/2014/main" id="{7A990D20-7AB0-4ECE-BA23-F19A7AC7A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1" y="3251454"/>
              <a:ext cx="1337883" cy="67309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 dirty="0">
                  <a:solidFill>
                    <a:schemeClr val="bg1"/>
                  </a:solidFill>
                  <a:latin typeface="Verdana" pitchFamily="34" charset="0"/>
                </a:rPr>
                <a:t>Imagem e 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 dirty="0">
                  <a:solidFill>
                    <a:schemeClr val="bg1"/>
                  </a:solidFill>
                  <a:latin typeface="Verdana" pitchFamily="34" charset="0"/>
                </a:rPr>
                <a:t>radiação</a:t>
              </a:r>
              <a:endParaRPr lang="en-US" altLang="pt-PT" sz="14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1" name="Rectangle 14">
              <a:extLst>
                <a:ext uri="{FF2B5EF4-FFF2-40B4-BE49-F238E27FC236}">
                  <a16:creationId xmlns="" xmlns:a16="http://schemas.microsoft.com/office/drawing/2014/main" id="{EA971F1C-281B-4980-9170-74CD31D57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947" y="3251454"/>
              <a:ext cx="2006600" cy="66729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Informática clínica </a:t>
              </a:r>
              <a:b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</a:b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e Bioinformática</a:t>
              </a:r>
            </a:p>
          </p:txBody>
        </p:sp>
        <p:sp>
          <p:nvSpPr>
            <p:cNvPr id="32" name="Rectangle 15">
              <a:extLst>
                <a:ext uri="{FF2B5EF4-FFF2-40B4-BE49-F238E27FC236}">
                  <a16:creationId xmlns="" xmlns:a16="http://schemas.microsoft.com/office/drawing/2014/main" id="{CD791B46-B478-4401-B3FC-18A563A8C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6310" y="3251454"/>
              <a:ext cx="1705901" cy="66729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 dirty="0">
                  <a:solidFill>
                    <a:schemeClr val="bg1"/>
                  </a:solidFill>
                  <a:latin typeface="Verdana" pitchFamily="34" charset="0"/>
                </a:rPr>
                <a:t>Instrumentação 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 dirty="0">
                  <a:solidFill>
                    <a:schemeClr val="bg1"/>
                  </a:solidFill>
                  <a:latin typeface="Verdana" pitchFamily="34" charset="0"/>
                </a:rPr>
                <a:t>Biomédica</a:t>
              </a:r>
            </a:p>
          </p:txBody>
        </p:sp>
        <p:sp>
          <p:nvSpPr>
            <p:cNvPr id="33" name="Rectangle 16">
              <a:extLst>
                <a:ext uri="{FF2B5EF4-FFF2-40B4-BE49-F238E27FC236}">
                  <a16:creationId xmlns="" xmlns:a16="http://schemas.microsoft.com/office/drawing/2014/main" id="{37F0E70F-888E-4BEF-A97A-D1FB4A048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5856" y="3233737"/>
              <a:ext cx="1543843" cy="68501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Neurociências</a:t>
              </a:r>
              <a:endParaRPr lang="en-US" altLang="pt-PT" sz="14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4" name="Rectangle 15">
              <a:extLst>
                <a:ext uri="{FF2B5EF4-FFF2-40B4-BE49-F238E27FC236}">
                  <a16:creationId xmlns="" xmlns:a16="http://schemas.microsoft.com/office/drawing/2014/main" id="{75140643-16FF-4B21-B5E2-FD8845849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0264" y="3243841"/>
              <a:ext cx="1336673" cy="66729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 dirty="0">
                  <a:solidFill>
                    <a:schemeClr val="bg1"/>
                  </a:solidFill>
                  <a:latin typeface="Verdana" pitchFamily="34" charset="0"/>
                </a:rPr>
                <a:t>Biomateriais</a:t>
              </a:r>
            </a:p>
          </p:txBody>
        </p:sp>
        <p:sp>
          <p:nvSpPr>
            <p:cNvPr id="35" name="Line 10">
              <a:extLst>
                <a:ext uri="{FF2B5EF4-FFF2-40B4-BE49-F238E27FC236}">
                  <a16:creationId xmlns="" xmlns:a16="http://schemas.microsoft.com/office/drawing/2014/main" id="{370ABE5D-61B9-4335-B22B-2A74716B5E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550" y="2987954"/>
              <a:ext cx="3175" cy="2841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picture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02" y="901990"/>
            <a:ext cx="2451180" cy="2290071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ANd9GcRG1nMpGlBqvnxVk2J_nbWndM1g7T636bz7lkzdZ_09KbF9vtO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73" y="901990"/>
            <a:ext cx="3125694" cy="2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80000" y="3312000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e isto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e isto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2555" r="2747" b="4156"/>
          <a:stretch/>
        </p:blipFill>
        <p:spPr>
          <a:xfrm>
            <a:off x="6601023" y="944793"/>
            <a:ext cx="2276061" cy="225649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7" y="4067033"/>
            <a:ext cx="2828126" cy="251340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8580" y="4043766"/>
            <a:ext cx="4507497" cy="24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7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646113" y="4583113"/>
            <a:ext cx="46085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Nos meses de Verão há </a:t>
            </a: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estágios numa empresa</a:t>
            </a:r>
            <a:r>
              <a:rPr lang="pt-PT" altLang="pt-PT" sz="2000" dirty="0">
                <a:solidFill>
                  <a:srgbClr val="0066FF"/>
                </a:solidFill>
                <a:latin typeface="Verdana" pitchFamily="34" charset="0"/>
              </a:rPr>
              <a:t> ou numa instituição hospitalar</a:t>
            </a:r>
            <a:endParaRPr lang="pt-PT" altLang="pt-PT" sz="2000" i="1" dirty="0">
              <a:solidFill>
                <a:srgbClr val="0066FF"/>
              </a:solidFill>
              <a:latin typeface="Verdana" pitchFamily="34" charset="0"/>
            </a:endParaRPr>
          </a:p>
        </p:txBody>
      </p:sp>
      <p:pic>
        <p:nvPicPr>
          <p:cNvPr id="47108" name="Picture 4" descr="loop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583113"/>
            <a:ext cx="370205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76250" y="1049338"/>
            <a:ext cx="8242300" cy="2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lnSpc>
                <a:spcPct val="130000"/>
              </a:lnSpc>
              <a:spcBef>
                <a:spcPct val="30000"/>
              </a:spcBef>
              <a:buFontTx/>
              <a:buNone/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Os três primeiros anos (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Licenciatura</a:t>
            </a: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) dão formação base em Engenharia Biomédica</a:t>
            </a:r>
          </a:p>
          <a:p>
            <a:pPr>
              <a:lnSpc>
                <a:spcPct val="130000"/>
              </a:lnSpc>
              <a:spcBef>
                <a:spcPct val="30000"/>
              </a:spcBef>
              <a:buNone/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Os dois anos finais (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Mestrado</a:t>
            </a: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</a:rPr>
              <a:t>) são anos de 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especialização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11188" y="374650"/>
            <a:ext cx="79200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ENGENHARIA BIOMÉDICA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="" xmlns:a16="http://schemas.microsoft.com/office/drawing/2014/main" id="{2932D62B-D6FF-4D7A-B93D-0D07696D16A6}"/>
              </a:ext>
            </a:extLst>
          </p:cNvPr>
          <p:cNvGrpSpPr/>
          <p:nvPr/>
        </p:nvGrpSpPr>
        <p:grpSpPr>
          <a:xfrm>
            <a:off x="113507" y="2839712"/>
            <a:ext cx="8915398" cy="1319731"/>
            <a:chOff x="114301" y="2604820"/>
            <a:chExt cx="8915398" cy="1319731"/>
          </a:xfrm>
        </p:grpSpPr>
        <p:sp>
          <p:nvSpPr>
            <p:cNvPr id="31" name="Line 7">
              <a:extLst>
                <a:ext uri="{FF2B5EF4-FFF2-40B4-BE49-F238E27FC236}">
                  <a16:creationId xmlns="" xmlns:a16="http://schemas.microsoft.com/office/drawing/2014/main" id="{08922B94-3C6A-4FC7-8E93-AB0FEE9ED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549" y="2604820"/>
              <a:ext cx="3176" cy="4161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2" name="Line 8">
              <a:extLst>
                <a:ext uri="{FF2B5EF4-FFF2-40B4-BE49-F238E27FC236}">
                  <a16:creationId xmlns="" xmlns:a16="http://schemas.microsoft.com/office/drawing/2014/main" id="{6E974DC6-6DC7-468E-BBFA-2561FBDB3C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2149" y="3006151"/>
              <a:ext cx="7464975" cy="148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3" name="Line 9">
              <a:extLst>
                <a:ext uri="{FF2B5EF4-FFF2-40B4-BE49-F238E27FC236}">
                  <a16:creationId xmlns="" xmlns:a16="http://schemas.microsoft.com/office/drawing/2014/main" id="{DCE4699A-EB93-42FA-9C3C-43BFBA732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150" y="2991428"/>
              <a:ext cx="1587" cy="2524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4" name="Line 10">
              <a:extLst>
                <a:ext uri="{FF2B5EF4-FFF2-40B4-BE49-F238E27FC236}">
                  <a16:creationId xmlns="" xmlns:a16="http://schemas.microsoft.com/office/drawing/2014/main" id="{9A6887F1-AD39-42B8-B6FC-2375A17BD1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9052" y="2996787"/>
              <a:ext cx="3175" cy="2841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5" name="Line 11">
              <a:extLst>
                <a:ext uri="{FF2B5EF4-FFF2-40B4-BE49-F238E27FC236}">
                  <a16:creationId xmlns="" xmlns:a16="http://schemas.microsoft.com/office/drawing/2014/main" id="{EAF3777D-441B-496C-B2AF-4E74D6D3CE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5385" y="3029976"/>
              <a:ext cx="6350" cy="3095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6" name="Line 12">
              <a:extLst>
                <a:ext uri="{FF2B5EF4-FFF2-40B4-BE49-F238E27FC236}">
                  <a16:creationId xmlns="" xmlns:a16="http://schemas.microsoft.com/office/drawing/2014/main" id="{B8A4E982-CF98-4591-BBAC-62C8888F1A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57125" y="3029976"/>
              <a:ext cx="3175" cy="2968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7" name="Rectangle 13">
              <a:extLst>
                <a:ext uri="{FF2B5EF4-FFF2-40B4-BE49-F238E27FC236}">
                  <a16:creationId xmlns="" xmlns:a16="http://schemas.microsoft.com/office/drawing/2014/main" id="{74D22807-5DBF-4CD4-8601-3EC3B2F6E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1" y="3251454"/>
              <a:ext cx="1337883" cy="67309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 dirty="0">
                  <a:solidFill>
                    <a:schemeClr val="bg1"/>
                  </a:solidFill>
                  <a:latin typeface="Verdana" pitchFamily="34" charset="0"/>
                </a:rPr>
                <a:t>Imagem e 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 dirty="0">
                  <a:solidFill>
                    <a:schemeClr val="bg1"/>
                  </a:solidFill>
                  <a:latin typeface="Verdana" pitchFamily="34" charset="0"/>
                </a:rPr>
                <a:t>radiação</a:t>
              </a:r>
              <a:endParaRPr lang="en-US" altLang="pt-PT" sz="14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8" name="Rectangle 14">
              <a:extLst>
                <a:ext uri="{FF2B5EF4-FFF2-40B4-BE49-F238E27FC236}">
                  <a16:creationId xmlns="" xmlns:a16="http://schemas.microsoft.com/office/drawing/2014/main" id="{6F2F0684-4E46-4B42-98E6-F0F8F32B3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947" y="3251454"/>
              <a:ext cx="2006600" cy="66729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Informática clínica </a:t>
              </a:r>
              <a:b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</a:b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e Bioinformática</a:t>
              </a:r>
            </a:p>
          </p:txBody>
        </p:sp>
        <p:sp>
          <p:nvSpPr>
            <p:cNvPr id="39" name="Rectangle 15">
              <a:extLst>
                <a:ext uri="{FF2B5EF4-FFF2-40B4-BE49-F238E27FC236}">
                  <a16:creationId xmlns="" xmlns:a16="http://schemas.microsoft.com/office/drawing/2014/main" id="{A932BC74-A3C9-4D32-85FD-4296682FD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6310" y="3251454"/>
              <a:ext cx="1705901" cy="66729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 dirty="0">
                  <a:solidFill>
                    <a:schemeClr val="bg1"/>
                  </a:solidFill>
                  <a:latin typeface="Verdana" pitchFamily="34" charset="0"/>
                </a:rPr>
                <a:t>Instrumentação </a:t>
              </a:r>
            </a:p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 dirty="0">
                  <a:solidFill>
                    <a:schemeClr val="bg1"/>
                  </a:solidFill>
                  <a:latin typeface="Verdana" pitchFamily="34" charset="0"/>
                </a:rPr>
                <a:t>Biomédica</a:t>
              </a:r>
            </a:p>
          </p:txBody>
        </p:sp>
        <p:sp>
          <p:nvSpPr>
            <p:cNvPr id="40" name="Rectangle 16">
              <a:extLst>
                <a:ext uri="{FF2B5EF4-FFF2-40B4-BE49-F238E27FC236}">
                  <a16:creationId xmlns="" xmlns:a16="http://schemas.microsoft.com/office/drawing/2014/main" id="{FDCEBB2E-444D-4556-9577-6A502048C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5856" y="3233737"/>
              <a:ext cx="1543843" cy="68501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>
                  <a:solidFill>
                    <a:schemeClr val="bg1"/>
                  </a:solidFill>
                  <a:latin typeface="Verdana" pitchFamily="34" charset="0"/>
                </a:rPr>
                <a:t>Neurociências</a:t>
              </a:r>
              <a:endParaRPr lang="en-US" altLang="pt-PT" sz="14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1" name="Rectangle 15">
              <a:extLst>
                <a:ext uri="{FF2B5EF4-FFF2-40B4-BE49-F238E27FC236}">
                  <a16:creationId xmlns="" xmlns:a16="http://schemas.microsoft.com/office/drawing/2014/main" id="{5553AD34-023F-4F49-A286-7100C9227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0264" y="3243841"/>
              <a:ext cx="1336673" cy="66729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ts val="500"/>
                </a:spcBef>
                <a:buFontTx/>
                <a:buNone/>
              </a:pPr>
              <a:r>
                <a:rPr lang="pt-PT" altLang="pt-PT" sz="1400" b="1" dirty="0">
                  <a:solidFill>
                    <a:schemeClr val="bg1"/>
                  </a:solidFill>
                  <a:latin typeface="Verdana" pitchFamily="34" charset="0"/>
                </a:rPr>
                <a:t>Biomateriais</a:t>
              </a:r>
            </a:p>
          </p:txBody>
        </p:sp>
        <p:sp>
          <p:nvSpPr>
            <p:cNvPr id="42" name="Line 10">
              <a:extLst>
                <a:ext uri="{FF2B5EF4-FFF2-40B4-BE49-F238E27FC236}">
                  <a16:creationId xmlns="" xmlns:a16="http://schemas.microsoft.com/office/drawing/2014/main" id="{10A054B3-6254-4EA5-A6B4-2101884FF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550" y="2987954"/>
              <a:ext cx="3175" cy="2841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539750" y="1052513"/>
            <a:ext cx="82089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800">
                <a:latin typeface="Verdana" pitchFamily="34" charset="0"/>
              </a:rPr>
              <a:t>Os nossos cursos têm um índice de inscritos em Centros de Emprego inferior à média (7,4)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2800">
              <a:latin typeface="Verdana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631825" y="2943225"/>
          <a:ext cx="8088313" cy="1889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80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15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93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00855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Verdana" pitchFamily="34" charset="0"/>
                        </a:rPr>
                        <a:t>Curso</a:t>
                      </a:r>
                      <a:endParaRPr lang="en-US" sz="2000" dirty="0">
                        <a:latin typeface="Verdana" pitchFamily="34" charset="0"/>
                      </a:endParaRP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Verdana" pitchFamily="34" charset="0"/>
                        </a:rPr>
                        <a:t>Vagas</a:t>
                      </a:r>
                      <a:endParaRPr lang="en-US" sz="2000" dirty="0">
                        <a:latin typeface="Verdana" pitchFamily="34" charset="0"/>
                      </a:endParaRP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itchFamily="34" charset="0"/>
                        </a:rPr>
                        <a:t>Nota </a:t>
                      </a:r>
                      <a:r>
                        <a:rPr lang="en-US" sz="2000" dirty="0" err="1">
                          <a:latin typeface="Verdana" pitchFamily="34" charset="0"/>
                        </a:rPr>
                        <a:t>entrada</a:t>
                      </a:r>
                      <a:endParaRPr lang="en-US" sz="2000" dirty="0">
                        <a:latin typeface="Verdana" pitchFamily="34" charset="0"/>
                      </a:endParaRP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Verdana" pitchFamily="34" charset="0"/>
                        </a:rPr>
                        <a:t>Empregabilidade</a:t>
                      </a:r>
                      <a:endParaRPr lang="en-US" sz="2000" dirty="0">
                        <a:latin typeface="Verdana" pitchFamily="34" charset="0"/>
                      </a:endParaRPr>
                    </a:p>
                  </a:txBody>
                  <a:tcPr marL="91444" marR="91444" marT="45663" marB="4566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090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Verdana" pitchFamily="34" charset="0"/>
                        </a:rPr>
                        <a:t>Física</a:t>
                      </a:r>
                      <a:r>
                        <a:rPr lang="en-US" sz="2000" dirty="0">
                          <a:latin typeface="Verdana" pitchFamily="34" charset="0"/>
                        </a:rPr>
                        <a:t> (</a:t>
                      </a:r>
                      <a:r>
                        <a:rPr lang="en-US" sz="2000" dirty="0" err="1">
                          <a:latin typeface="Verdana" pitchFamily="34" charset="0"/>
                        </a:rPr>
                        <a:t>Lic</a:t>
                      </a:r>
                      <a:r>
                        <a:rPr lang="en-US" sz="2000" dirty="0">
                          <a:latin typeface="Verdana" pitchFamily="34" charset="0"/>
                        </a:rPr>
                        <a:t>.)</a:t>
                      </a: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itchFamily="34" charset="0"/>
                        </a:rPr>
                        <a:t>20</a:t>
                      </a: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itchFamily="34" charset="0"/>
                        </a:rPr>
                        <a:t>12</a:t>
                      </a: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itchFamily="34" charset="0"/>
                        </a:rPr>
                        <a:t>6,4</a:t>
                      </a:r>
                    </a:p>
                  </a:txBody>
                  <a:tcPr marL="91444" marR="91444" marT="45663" marB="4566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09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itchFamily="34" charset="0"/>
                        </a:rPr>
                        <a:t>Eng. </a:t>
                      </a:r>
                      <a:r>
                        <a:rPr lang="en-US" sz="2000" dirty="0" err="1">
                          <a:latin typeface="Verdana" pitchFamily="34" charset="0"/>
                        </a:rPr>
                        <a:t>Física</a:t>
                      </a:r>
                      <a:r>
                        <a:rPr lang="en-US" sz="2000" dirty="0">
                          <a:latin typeface="Verdana" pitchFamily="34" charset="0"/>
                        </a:rPr>
                        <a:t> (MI)</a:t>
                      </a: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itchFamily="34" charset="0"/>
                        </a:rPr>
                        <a:t>20</a:t>
                      </a: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itchFamily="34" charset="0"/>
                        </a:rPr>
                        <a:t>15</a:t>
                      </a: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itchFamily="34" charset="0"/>
                        </a:rPr>
                        <a:t>-</a:t>
                      </a:r>
                    </a:p>
                  </a:txBody>
                  <a:tcPr marL="91444" marR="91444" marT="45663" marB="4566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609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itchFamily="34" charset="0"/>
                        </a:rPr>
                        <a:t>Eng. </a:t>
                      </a:r>
                      <a:r>
                        <a:rPr lang="en-US" sz="2000" dirty="0" err="1">
                          <a:latin typeface="Verdana" pitchFamily="34" charset="0"/>
                        </a:rPr>
                        <a:t>Biomédica</a:t>
                      </a:r>
                      <a:r>
                        <a:rPr lang="en-US" sz="2000" baseline="0" dirty="0">
                          <a:latin typeface="Verdana" pitchFamily="34" charset="0"/>
                        </a:rPr>
                        <a:t> </a:t>
                      </a:r>
                      <a:r>
                        <a:rPr lang="en-US" sz="2000" dirty="0">
                          <a:latin typeface="Verdana" pitchFamily="34" charset="0"/>
                        </a:rPr>
                        <a:t>(MI)</a:t>
                      </a: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itchFamily="34" charset="0"/>
                        </a:rPr>
                        <a:t>45</a:t>
                      </a: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itchFamily="34" charset="0"/>
                        </a:rPr>
                        <a:t>17</a:t>
                      </a:r>
                    </a:p>
                  </a:txBody>
                  <a:tcPr marL="91444" marR="91444" marT="45663" marB="456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Verdana" pitchFamily="34" charset="0"/>
                        </a:rPr>
                        <a:t>7,2</a:t>
                      </a:r>
                    </a:p>
                  </a:txBody>
                  <a:tcPr marL="91444" marR="91444" marT="45663" marB="4566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9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692150"/>
            <a:ext cx="183991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246063" y="887413"/>
            <a:ext cx="159543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buFontTx/>
              <a:buNone/>
            </a:pPr>
            <a:r>
              <a:rPr lang="pt-PT" altLang="pt-PT" sz="2000" b="1" dirty="0">
                <a:solidFill>
                  <a:srgbClr val="626262"/>
                </a:solidFill>
                <a:latin typeface="Verdana" pitchFamily="34" charset="0"/>
              </a:rPr>
              <a:t>Indústria</a:t>
            </a: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628650" y="1338263"/>
            <a:ext cx="6348413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+ empresas de material clínico e biomateriais, de equipamento e instrumentação médica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+ indústria farmacêutica e de análises</a:t>
            </a:r>
          </a:p>
        </p:txBody>
      </p:sp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209550" y="2746375"/>
            <a:ext cx="13811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buFontTx/>
              <a:buNone/>
            </a:pP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Clínica</a:t>
            </a:r>
          </a:p>
        </p:txBody>
      </p:sp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527050" y="3097213"/>
            <a:ext cx="6672263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pt-PT" sz="1800" dirty="0">
                <a:solidFill>
                  <a:srgbClr val="0066FF"/>
                </a:solidFill>
                <a:latin typeface="Verdana" pitchFamily="34" charset="0"/>
              </a:rPr>
              <a:t>+ unidades hospitalares de grande dimensão e centros de saúde com bom material clínico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pt-PT" sz="1800" dirty="0">
                <a:solidFill>
                  <a:srgbClr val="0066FF"/>
                </a:solidFill>
                <a:latin typeface="Verdana" pitchFamily="34" charset="0"/>
              </a:rPr>
              <a:t>+ centros de diagnóstico e de hemodiálise</a:t>
            </a:r>
          </a:p>
        </p:txBody>
      </p:sp>
      <p:sp>
        <p:nvSpPr>
          <p:cNvPr id="48135" name="Rectangle 8"/>
          <p:cNvSpPr>
            <a:spLocks noChangeArrowheads="1"/>
          </p:cNvSpPr>
          <p:nvPr/>
        </p:nvSpPr>
        <p:spPr bwMode="auto">
          <a:xfrm>
            <a:off x="220663" y="4554538"/>
            <a:ext cx="144462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buFontTx/>
              <a:buNone/>
            </a:pPr>
            <a:r>
              <a:rPr lang="pt-PT" altLang="pt-PT" sz="2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Ciência</a:t>
            </a:r>
          </a:p>
        </p:txBody>
      </p:sp>
      <p:sp>
        <p:nvSpPr>
          <p:cNvPr id="48136" name="Rectangle 9"/>
          <p:cNvSpPr>
            <a:spLocks noChangeArrowheads="1"/>
          </p:cNvSpPr>
          <p:nvPr/>
        </p:nvSpPr>
        <p:spPr bwMode="auto">
          <a:xfrm>
            <a:off x="527050" y="5005388"/>
            <a:ext cx="65992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pt-PT" sz="18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+ unidades de investigação biomédica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pt-PT" sz="18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+ empresas produtoras de material clínico e indústria farmacêutica</a:t>
            </a:r>
          </a:p>
        </p:txBody>
      </p:sp>
      <p:pic>
        <p:nvPicPr>
          <p:cNvPr id="48137" name="Picture 21" descr="C:\Documents and Settings\Miguel\Ambiente de trabalho\top_menu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1504950"/>
            <a:ext cx="17192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23" descr="C:\Documents and Settings\Miguel\Ambiente de trabalho\600v1v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2254250"/>
            <a:ext cx="1917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22" descr="C:\Documents and Settings\Miguel\Ambiente de trabalho\mainbarlef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027238"/>
            <a:ext cx="1716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25" descr="C:\Documents and Settings\Miguel\Ambiente de trabalho\criticalhealth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3108325"/>
            <a:ext cx="17256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27" descr="C:\Documents and Settings\Miguel\Ambiente de trabalho\HPP-Saude_196x185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8" y="4856163"/>
            <a:ext cx="110807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11" descr="toshiba_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376238"/>
            <a:ext cx="18319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11" descr="logo_horiz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4135438"/>
            <a:ext cx="17589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4" name="Text Box 22"/>
          <p:cNvSpPr txBox="1">
            <a:spLocks noChangeArrowheads="1"/>
          </p:cNvSpPr>
          <p:nvPr/>
        </p:nvSpPr>
        <p:spPr bwMode="auto">
          <a:xfrm>
            <a:off x="0" y="300038"/>
            <a:ext cx="709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chemeClr val="accent2"/>
                </a:solidFill>
                <a:latin typeface="Verdana" pitchFamily="34" charset="0"/>
              </a:rPr>
              <a:t>SAÍDAS PROFISSIONAIS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303213"/>
            <a:ext cx="232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9987" name="Group 3"/>
          <p:cNvGraphicFramePr>
            <a:graphicFrameLocks noGrp="1"/>
          </p:cNvGraphicFramePr>
          <p:nvPr/>
        </p:nvGraphicFramePr>
        <p:xfrm>
          <a:off x="246063" y="887413"/>
          <a:ext cx="6378575" cy="4919661"/>
        </p:xfrm>
        <a:graphic>
          <a:graphicData uri="http://schemas.openxmlformats.org/drawingml/2006/table">
            <a:tbl>
              <a:tblPr/>
              <a:tblGrid>
                <a:gridCol w="20462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322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45047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altLang="pt-PT" sz="1800" b="0" i="0" u="none" strike="noStrike" cap="none" normalizeH="0" baseline="0">
                        <a:ln>
                          <a:noFill/>
                        </a:ln>
                        <a:solidFill>
                          <a:srgbClr val="626262"/>
                        </a:solidFill>
                        <a:effectLst/>
                        <a:latin typeface="Verdana" pitchFamily="34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26262"/>
                          </a:solidFill>
                          <a:effectLst/>
                          <a:latin typeface="Verdana" pitchFamily="34" charset="0"/>
                          <a:ea typeface="Osaka" charset="-128"/>
                        </a:rPr>
                        <a:t>Indústria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26262"/>
                          </a:solidFill>
                          <a:effectLst/>
                          <a:latin typeface="Verdana" pitchFamily="34" charset="0"/>
                          <a:ea typeface="Osaka" charset="-128"/>
                        </a:rPr>
                        <a:t>+ empresas de material clínico e biomateriais de equipamento e instrumentação médica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26262"/>
                          </a:solidFill>
                          <a:effectLst/>
                          <a:latin typeface="Verdana" pitchFamily="34" charset="0"/>
                          <a:ea typeface="Osaka" charset="-128"/>
                        </a:rPr>
                        <a:t>+ indústria farmacêutica e de análises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45047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altLang="pt-PT" sz="1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Osaka" charset="-128"/>
                        </a:rPr>
                        <a:t>Clínica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Osaka" charset="-128"/>
                        </a:rPr>
                        <a:t>+ unidades hospitalares de grande dimensão e centros de saúde com bom material clínico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Osaka" charset="-128"/>
                        </a:rPr>
                        <a:t>+ centros de diagnóstico e de hemodiálise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29567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altLang="pt-PT" sz="1800" b="0" i="0" u="none" strike="noStrike" cap="none" normalizeH="0" baseline="0">
                        <a:ln>
                          <a:noFill/>
                        </a:ln>
                        <a:solidFill>
                          <a:srgbClr val="626262"/>
                        </a:solidFill>
                        <a:effectLst/>
                        <a:latin typeface="Verdana" pitchFamily="34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26262"/>
                          </a:solidFill>
                          <a:effectLst/>
                          <a:latin typeface="Verdana" pitchFamily="34" charset="0"/>
                          <a:ea typeface="Osaka" charset="-128"/>
                        </a:rPr>
                        <a:t>Ciência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26262"/>
                          </a:solidFill>
                          <a:effectLst/>
                          <a:latin typeface="Verdana" pitchFamily="34" charset="0"/>
                          <a:ea typeface="Osaka" charset="-128"/>
                        </a:rPr>
                        <a:t>+ unidades de investigação biomédica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26262"/>
                          </a:solidFill>
                          <a:effectLst/>
                          <a:latin typeface="Verdana" pitchFamily="34" charset="0"/>
                          <a:ea typeface="Osaka" charset="-128"/>
                        </a:rPr>
                        <a:t>+ empresas produtoras de material clínico e indústria farmacêutica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9162" name="Picture 21" descr="C:\Documents and Settings\Miguel\Ambiente de trabalho\top_menu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1128713"/>
            <a:ext cx="21717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23" descr="C:\Documents and Settings\Miguel\Ambiente de trabalho\600v1v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878013"/>
            <a:ext cx="24225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22" descr="C:\Documents and Settings\Miguel\Ambiente de trabalho\mainbarlef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1651000"/>
            <a:ext cx="2168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25" descr="C:\Documents and Settings\Miguel\Ambiente de trabalho\criticalhealth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2832100"/>
            <a:ext cx="21796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27" descr="C:\Documents and Settings\Miguel\Ambiente de trabalho\HPP-Saude_196x185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5411788"/>
            <a:ext cx="1430338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11" descr="toshiba_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0"/>
            <a:ext cx="18319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11" descr="logo_horiz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4146550"/>
            <a:ext cx="22225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9" name="Text Box 22"/>
          <p:cNvSpPr txBox="1">
            <a:spLocks noChangeArrowheads="1"/>
          </p:cNvSpPr>
          <p:nvPr/>
        </p:nvSpPr>
        <p:spPr bwMode="auto">
          <a:xfrm>
            <a:off x="0" y="300038"/>
            <a:ext cx="709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chemeClr val="accent2"/>
                </a:solidFill>
                <a:latin typeface="Verdana" pitchFamily="34" charset="0"/>
              </a:rPr>
              <a:t>SAÍDAS PROFISSIONAIS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258763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 b="1">
              <a:solidFill>
                <a:srgbClr val="003957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UNIVERSIDADE DE COIMBRA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Departamento de Física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pt-PT" sz="200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037781855"/>
              </p:ext>
            </p:extLst>
          </p:nvPr>
        </p:nvGraphicFramePr>
        <p:xfrm>
          <a:off x="2182812" y="2859088"/>
          <a:ext cx="4643438" cy="1285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410" y="181040"/>
            <a:ext cx="1080000" cy="132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19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551203" y="1301002"/>
            <a:ext cx="8041593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 Porque quero uma visão abrangente e integrada dos tópicos científicos, tecnológicos, técnicos associados à Física Médica à Proteção e Segurança Radiológicas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endParaRPr lang="pt-PT" altLang="pt-PT" sz="2400" dirty="0">
              <a:solidFill>
                <a:srgbClr val="626262"/>
              </a:solidFill>
              <a:latin typeface="Verdana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 Porque quero conhecer mais sobre os preceitos socioeconómicos, éticos, legais e jurídicos associados à Física Médica em Portugal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None/>
            </a:pPr>
            <a:endParaRPr lang="pt-PT" altLang="pt-PT" sz="1000" b="1" dirty="0">
              <a:solidFill>
                <a:srgbClr val="0066FF"/>
              </a:solidFill>
              <a:latin typeface="Verdana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pt-PT" altLang="pt-PT" sz="2400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 Porque quero</a:t>
            </a: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  <a:cs typeface="Times New Roman" pitchFamily="18" charset="0"/>
              </a:rPr>
              <a:t> um curso que tenha por objetivos a excelência da formação e o sucesso profissional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endParaRPr lang="pt-PT" altLang="pt-PT" sz="2400" b="1" dirty="0">
              <a:solidFill>
                <a:srgbClr val="626262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50825" y="564276"/>
            <a:ext cx="86772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2800" b="1" dirty="0">
                <a:solidFill>
                  <a:schemeClr val="accent2"/>
                </a:solidFill>
                <a:latin typeface="Verdana" pitchFamily="34" charset="0"/>
              </a:rPr>
              <a:t>PORQUÊ FÍSICA MÉDICA?</a:t>
            </a:r>
          </a:p>
        </p:txBody>
      </p:sp>
    </p:spTree>
    <p:extLst>
      <p:ext uri="{BB962C8B-B14F-4D97-AF65-F5344CB8AC3E}">
        <p14:creationId xmlns:p14="http://schemas.microsoft.com/office/powerpoint/2010/main" val="220180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9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4" y="1733392"/>
            <a:ext cx="183991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246063" y="887413"/>
            <a:ext cx="159543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buFontTx/>
              <a:buNone/>
            </a:pPr>
            <a:r>
              <a:rPr lang="pt-PT" altLang="pt-PT" sz="2000" b="1" dirty="0">
                <a:solidFill>
                  <a:srgbClr val="626262"/>
                </a:solidFill>
                <a:latin typeface="Verdana" pitchFamily="34" charset="0"/>
              </a:rPr>
              <a:t>Indústria</a:t>
            </a: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628650" y="1338263"/>
            <a:ext cx="6348413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+ empresas de material clínico, de equipamento e instrumentação médica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+ indústrias ligadas ao Ambiente e proteção radiológica</a:t>
            </a:r>
          </a:p>
        </p:txBody>
      </p:sp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209550" y="2746375"/>
            <a:ext cx="13811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buFontTx/>
              <a:buNone/>
            </a:pPr>
            <a:r>
              <a:rPr lang="pt-PT" altLang="pt-PT" sz="2000" b="1" dirty="0">
                <a:solidFill>
                  <a:srgbClr val="0066FF"/>
                </a:solidFill>
                <a:latin typeface="Verdana" pitchFamily="34" charset="0"/>
              </a:rPr>
              <a:t>Clínica</a:t>
            </a:r>
          </a:p>
        </p:txBody>
      </p:sp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527050" y="3097213"/>
            <a:ext cx="6672263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pt-PT" sz="1800" dirty="0">
                <a:solidFill>
                  <a:srgbClr val="0066FF"/>
                </a:solidFill>
                <a:latin typeface="Verdana" pitchFamily="34" charset="0"/>
              </a:rPr>
              <a:t>+ unidades hospitalares de grande dimensão e centros de saúde com bom material clínico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pt-PT" sz="1800" dirty="0">
                <a:solidFill>
                  <a:srgbClr val="0066FF"/>
                </a:solidFill>
                <a:latin typeface="Verdana" pitchFamily="34" charset="0"/>
              </a:rPr>
              <a:t>+ funções na área da Radioterapia, Medicina Nuclear, e Radiologia de Diagnóstico e de Intervenção</a:t>
            </a:r>
          </a:p>
        </p:txBody>
      </p:sp>
      <p:sp>
        <p:nvSpPr>
          <p:cNvPr id="48135" name="Rectangle 8"/>
          <p:cNvSpPr>
            <a:spLocks noChangeArrowheads="1"/>
          </p:cNvSpPr>
          <p:nvPr/>
        </p:nvSpPr>
        <p:spPr bwMode="auto">
          <a:xfrm>
            <a:off x="220663" y="4554538"/>
            <a:ext cx="144462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buFontTx/>
              <a:buNone/>
            </a:pPr>
            <a:r>
              <a:rPr lang="pt-PT" altLang="pt-PT" sz="2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Ciência</a:t>
            </a:r>
          </a:p>
        </p:txBody>
      </p:sp>
      <p:sp>
        <p:nvSpPr>
          <p:cNvPr id="48136" name="Rectangle 9"/>
          <p:cNvSpPr>
            <a:spLocks noChangeArrowheads="1"/>
          </p:cNvSpPr>
          <p:nvPr/>
        </p:nvSpPr>
        <p:spPr bwMode="auto">
          <a:xfrm>
            <a:off x="527050" y="5005388"/>
            <a:ext cx="65992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PT" altLang="pt-PT" sz="18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t>+ investigação nas áreas de Imagiologia Médica, Radioterapia, Dosimetria, Proteção radiológica</a:t>
            </a:r>
          </a:p>
        </p:txBody>
      </p:sp>
      <p:pic>
        <p:nvPicPr>
          <p:cNvPr id="48140" name="Picture 25" descr="C:\Documents and Settings\Miguel\Ambiente de trabalho\criticalhealth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2714625"/>
            <a:ext cx="17256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27" descr="C:\Documents and Settings\Miguel\Ambiente de trabalho\HPP-Saude_196x18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542" y="3783171"/>
            <a:ext cx="110807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4" name="Text Box 22"/>
          <p:cNvSpPr txBox="1">
            <a:spLocks noChangeArrowheads="1"/>
          </p:cNvSpPr>
          <p:nvPr/>
        </p:nvSpPr>
        <p:spPr bwMode="auto">
          <a:xfrm>
            <a:off x="0" y="300038"/>
            <a:ext cx="709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chemeClr val="accent2"/>
                </a:solidFill>
                <a:latin typeface="Verdana" pitchFamily="34" charset="0"/>
              </a:rPr>
              <a:t>SAÍDAS PROFISSIONAIS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92" y="566738"/>
            <a:ext cx="3076575" cy="952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87" y="5300663"/>
            <a:ext cx="20002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685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341313" y="561975"/>
            <a:ext cx="84613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800" dirty="0">
                <a:solidFill>
                  <a:schemeClr val="bg1"/>
                </a:solidFill>
                <a:latin typeface="Verdana" pitchFamily="34" charset="0"/>
              </a:rPr>
              <a:t>Os alunos de todos os cursos também podem frequentar um </a:t>
            </a:r>
            <a:r>
              <a:rPr lang="pt-PT" altLang="pt-PT" sz="2800" b="1" dirty="0">
                <a:solidFill>
                  <a:schemeClr val="bg1"/>
                </a:solidFill>
                <a:latin typeface="Verdana" pitchFamily="34" charset="0"/>
              </a:rPr>
              <a:t>Estágio de Verão </a:t>
            </a:r>
            <a:r>
              <a:rPr lang="pt-PT" altLang="pt-PT" sz="2800" dirty="0">
                <a:solidFill>
                  <a:schemeClr val="bg1"/>
                </a:solidFill>
                <a:latin typeface="Verdana" pitchFamily="34" charset="0"/>
              </a:rPr>
              <a:t>numa empresa, num laboratório ou num hospital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669925" y="2336800"/>
            <a:ext cx="7986713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 i="1" dirty="0">
                <a:solidFill>
                  <a:schemeClr val="bg1"/>
                </a:solidFill>
                <a:latin typeface="Verdana" pitchFamily="34" charset="0"/>
              </a:rPr>
              <a:t>O programa de estágios de Verão do Departamento de Física funciona desde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400" i="1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 i="1" dirty="0">
                <a:solidFill>
                  <a:schemeClr val="bg1"/>
                </a:solidFill>
                <a:latin typeface="Verdana" pitchFamily="34" charset="0"/>
              </a:rPr>
              <a:t>Desde então já decorreram mais de 300 estágios</a:t>
            </a:r>
          </a:p>
        </p:txBody>
      </p:sp>
      <p:pic>
        <p:nvPicPr>
          <p:cNvPr id="50180" name="Picture 22" descr="C:\Documents and Settings\Miguel\Ambiente de trabalho\mainbar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4305300"/>
            <a:ext cx="255111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5" descr="C:\Documents and Settings\Miguel\Ambiente de trabalho\criticalhealth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933950"/>
            <a:ext cx="21796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titulo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6303963"/>
            <a:ext cx="2565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7" descr="C:\Documents and Settings\Miguel\Ambiente de trabalho\HPP-Saude_196x185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438650"/>
            <a:ext cx="1220788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 descr="radAA60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306888"/>
            <a:ext cx="22685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 descr="logo_aibili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6230938"/>
            <a:ext cx="1327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0" descr="oftaltec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5137150"/>
            <a:ext cx="10382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1" descr="ipocoimbr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219700"/>
            <a:ext cx="140176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2" descr="hds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707063"/>
            <a:ext cx="149542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14" descr="blueworks_logo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4373563"/>
            <a:ext cx="20923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15" descr="csb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5178425"/>
            <a:ext cx="16081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91" name="Group 18"/>
          <p:cNvGrpSpPr>
            <a:grpSpLocks/>
          </p:cNvGrpSpPr>
          <p:nvPr/>
        </p:nvGrpSpPr>
        <p:grpSpPr bwMode="auto">
          <a:xfrm>
            <a:off x="5634038" y="6016625"/>
            <a:ext cx="1887537" cy="531813"/>
            <a:chOff x="5840361" y="6238568"/>
            <a:chExt cx="2227007" cy="619432"/>
          </a:xfrm>
        </p:grpSpPr>
        <p:sp>
          <p:nvSpPr>
            <p:cNvPr id="50192" name="Rectangle 17"/>
            <p:cNvSpPr>
              <a:spLocks noChangeArrowheads="1"/>
            </p:cNvSpPr>
            <p:nvPr/>
          </p:nvSpPr>
          <p:spPr bwMode="auto">
            <a:xfrm>
              <a:off x="5840361" y="6238568"/>
              <a:ext cx="2227007" cy="619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Osaka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pt-PT" altLang="pt-PT" sz="1600">
                <a:latin typeface="Verdana" pitchFamily="34" charset="0"/>
                <a:cs typeface="Arial" charset="0"/>
              </a:endParaRPr>
            </a:p>
          </p:txBody>
        </p:sp>
        <p:pic>
          <p:nvPicPr>
            <p:cNvPr id="50193" name="Picture 16" descr="Revigres.gi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4542" y="6253316"/>
              <a:ext cx="1950594" cy="604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273050" y="1038225"/>
            <a:ext cx="855821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800">
                <a:solidFill>
                  <a:schemeClr val="bg1"/>
                </a:solidFill>
                <a:latin typeface="Verdana" pitchFamily="34" charset="0"/>
              </a:rPr>
              <a:t>Todos os alunos do Departamento de Física podem frequentar um ano do seu curso </a:t>
            </a:r>
            <a:r>
              <a:rPr lang="pt-PT" altLang="pt-PT" sz="2800" b="1">
                <a:solidFill>
                  <a:schemeClr val="bg1"/>
                </a:solidFill>
                <a:latin typeface="Verdana" pitchFamily="34" charset="0"/>
              </a:rPr>
              <a:t>noutra universidade europeia</a:t>
            </a:r>
            <a:r>
              <a:rPr lang="pt-PT" altLang="pt-PT" sz="2800">
                <a:solidFill>
                  <a:schemeClr val="bg1"/>
                </a:solidFill>
                <a:latin typeface="Verdana" pitchFamily="34" charset="0"/>
              </a:rPr>
              <a:t> de prestígio, aproveitando as inúmeras parcerias do programa </a:t>
            </a:r>
            <a:r>
              <a:rPr lang="pt-PT" altLang="pt-PT" sz="2800" i="1">
                <a:solidFill>
                  <a:schemeClr val="bg1"/>
                </a:solidFill>
                <a:latin typeface="Verdana" pitchFamily="34" charset="0"/>
              </a:rPr>
              <a:t>Erasmus</a:t>
            </a:r>
          </a:p>
        </p:txBody>
      </p:sp>
      <p:pic>
        <p:nvPicPr>
          <p:cNvPr id="512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8775"/>
            <a:ext cx="91440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646113" y="2030413"/>
            <a:ext cx="75342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40000"/>
              </a:spcBef>
              <a:buFontTx/>
              <a:buNone/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No último ano há um </a:t>
            </a: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projeto</a:t>
            </a: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: </a:t>
            </a:r>
          </a:p>
          <a:p>
            <a:pPr>
              <a:spcBef>
                <a:spcPct val="40000"/>
              </a:spcBef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 numa empresa ou numa instituição hospitalar </a:t>
            </a:r>
          </a:p>
          <a:p>
            <a:pPr>
              <a:spcBef>
                <a:spcPct val="40000"/>
              </a:spcBef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 num laboratório de investigação 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56150"/>
            <a:ext cx="4392613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646113" y="581025"/>
            <a:ext cx="79200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ENGENHARIA BIOMÉDICA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1400175" y="62468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900">
                <a:latin typeface="Verdana" pitchFamily="34" charset="0"/>
              </a:rPr>
              <a:t>Sistema Computacional para Antecipação das Crises Epilépticas pelo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900">
                <a:latin typeface="Verdana" pitchFamily="34" charset="0"/>
              </a:rPr>
              <a:t>Tratamento de Informação Multisensorial. 2006/2007</a:t>
            </a:r>
          </a:p>
        </p:txBody>
      </p:sp>
      <p:pic>
        <p:nvPicPr>
          <p:cNvPr id="53254" name="Picture 7" descr="MT-2531-2004_2BS_mit Pumpen_klei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3119438"/>
            <a:ext cx="2389187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6243638" y="6251575"/>
            <a:ext cx="274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900">
                <a:latin typeface="Verdana" pitchFamily="34" charset="0"/>
              </a:rPr>
              <a:t>Sistema de Circuito Fechado em Anestesia. 2007/2008. Siemens Medical Solutions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80000" y="3312252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e isto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e ainda isto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83" y="914400"/>
            <a:ext cx="3106257" cy="232969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2"/>
          <a:stretch/>
        </p:blipFill>
        <p:spPr>
          <a:xfrm>
            <a:off x="4918249" y="4183827"/>
            <a:ext cx="3785024" cy="210469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172" y="914400"/>
            <a:ext cx="2983518" cy="238381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70" y="4220905"/>
            <a:ext cx="4083543" cy="20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070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22300" y="858838"/>
            <a:ext cx="8085138" cy="400685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pt-PT" altLang="pt-PT" sz="2200" b="1">
                <a:solidFill>
                  <a:srgbClr val="626262"/>
                </a:solidFill>
                <a:latin typeface="Verdana" pitchFamily="34" charset="0"/>
              </a:rPr>
              <a:t>Formação muito variada, e de qualidade, permite um vasto número de oportunidades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 typeface="Wingdings" pitchFamily="2" charset="2"/>
              <a:buChar char="§"/>
            </a:pPr>
            <a:r>
              <a:rPr lang="pt-PT" altLang="pt-PT" sz="2200">
                <a:solidFill>
                  <a:srgbClr val="626262"/>
                </a:solidFill>
                <a:latin typeface="Verdana" pitchFamily="34" charset="0"/>
              </a:rPr>
              <a:t>Investigação em instituições públicas ou privadas, nacionais ou internacionais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 typeface="Wingdings" pitchFamily="2" charset="2"/>
              <a:buChar char="§"/>
            </a:pPr>
            <a:r>
              <a:rPr lang="pt-PT" altLang="pt-PT" sz="2200">
                <a:solidFill>
                  <a:srgbClr val="626262"/>
                </a:solidFill>
                <a:latin typeface="Verdana" pitchFamily="34" charset="0"/>
              </a:rPr>
              <a:t>Administração pública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 typeface="Wingdings" pitchFamily="2" charset="2"/>
              <a:buChar char="§"/>
            </a:pPr>
            <a:r>
              <a:rPr lang="pt-PT" altLang="pt-PT" sz="2200">
                <a:solidFill>
                  <a:srgbClr val="626262"/>
                </a:solidFill>
                <a:latin typeface="Verdana" pitchFamily="34" charset="0"/>
              </a:rPr>
              <a:t>Docência no ensino superior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10000"/>
              </a:spcAft>
              <a:buFont typeface="Wingdings" pitchFamily="2" charset="2"/>
              <a:buChar char="§"/>
            </a:pPr>
            <a:r>
              <a:rPr lang="pt-PT" altLang="pt-PT" sz="2200">
                <a:solidFill>
                  <a:srgbClr val="626262"/>
                </a:solidFill>
                <a:latin typeface="Verdana" pitchFamily="34" charset="0"/>
              </a:rPr>
              <a:t>Empresas próprias (“spin-offs” e “start-ups”)</a:t>
            </a:r>
          </a:p>
        </p:txBody>
      </p:sp>
      <p:sp>
        <p:nvSpPr>
          <p:cNvPr id="54275" name="Text Box 22"/>
          <p:cNvSpPr txBox="1">
            <a:spLocks noChangeArrowheads="1"/>
          </p:cNvSpPr>
          <p:nvPr/>
        </p:nvSpPr>
        <p:spPr bwMode="auto">
          <a:xfrm>
            <a:off x="0" y="25241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chemeClr val="accent2"/>
                </a:solidFill>
                <a:latin typeface="Verdana" pitchFamily="34" charset="0"/>
              </a:rPr>
              <a:t>SAÍDAS PROFISSIONAIS DOS CURSOS</a:t>
            </a:r>
          </a:p>
        </p:txBody>
      </p:sp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992563"/>
            <a:ext cx="19050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http://gian.fis.uc.pt/images/muoes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024313"/>
            <a:ext cx="3259138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1643063" y="3630613"/>
            <a:ext cx="72009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em instituições da </a:t>
            </a:r>
            <a:r>
              <a:rPr lang="pt-PT" altLang="pt-PT" sz="2000" b="1">
                <a:solidFill>
                  <a:srgbClr val="626262"/>
                </a:solidFill>
                <a:latin typeface="Verdana" pitchFamily="34" charset="0"/>
              </a:rPr>
              <a:t>área da saúde</a:t>
            </a: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, como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	Hospitais da Universidade de Coimbra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	Hospital CUF Descobertas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	Instituto Português de Oncologia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	Diaton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200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e em várias </a:t>
            </a:r>
            <a:r>
              <a:rPr lang="pt-PT" altLang="pt-PT" sz="2000" b="1">
                <a:solidFill>
                  <a:srgbClr val="626262"/>
                </a:solidFill>
                <a:latin typeface="Verdana" pitchFamily="34" charset="0"/>
              </a:rPr>
              <a:t>empresas de serviços</a:t>
            </a:r>
          </a:p>
        </p:txBody>
      </p:sp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1635125" y="1725613"/>
            <a:ext cx="63674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em </a:t>
            </a:r>
            <a:r>
              <a:rPr lang="pt-PT" altLang="pt-PT" sz="2000" b="1">
                <a:solidFill>
                  <a:srgbClr val="626262"/>
                </a:solidFill>
                <a:latin typeface="Verdana" pitchFamily="34" charset="0"/>
              </a:rPr>
              <a:t>empresas de base tecnológica</a:t>
            </a: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, como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200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	Critical Software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rgbClr val="626262"/>
                </a:solidFill>
                <a:latin typeface="Verdana" pitchFamily="34" charset="0"/>
              </a:rPr>
              <a:t>	ISA – Intelligent Sensing Anywhere</a:t>
            </a:r>
          </a:p>
        </p:txBody>
      </p:sp>
      <p:sp>
        <p:nvSpPr>
          <p:cNvPr id="55300" name="Rectangle 7"/>
          <p:cNvSpPr>
            <a:spLocks noChangeArrowheads="1"/>
          </p:cNvSpPr>
          <p:nvPr/>
        </p:nvSpPr>
        <p:spPr bwMode="auto">
          <a:xfrm>
            <a:off x="442913" y="939800"/>
            <a:ext cx="8258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ONDE PODERÁS ENCONTRAR EMPREGO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37369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PT" altLang="pt-PT" sz="2400">
                <a:solidFill>
                  <a:srgbClr val="626262"/>
                </a:solidFill>
                <a:latin typeface="Verdana" pitchFamily="34" charset="0"/>
              </a:rPr>
              <a:t>os primeiros Engenheiros Biomédicos de Coimbra (2007)</a:t>
            </a:r>
          </a:p>
        </p:txBody>
      </p:sp>
      <p:pic>
        <p:nvPicPr>
          <p:cNvPr id="56323" name="Picture 3" descr="Resize of Mosaic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725613"/>
            <a:ext cx="238283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Resize of Mosaico-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1725613"/>
            <a:ext cx="2105025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Resize of Mosaico-4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709738"/>
            <a:ext cx="20002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Resize of Mosaico-5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1719263"/>
            <a:ext cx="2144712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646113" y="581025"/>
            <a:ext cx="79200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ENGENHARIA BIOMÉDICA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5400000">
            <a:off x="118269" y="3806032"/>
            <a:ext cx="138588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2088" y="4586288"/>
            <a:ext cx="19319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>
                <a:latin typeface="Verdana" pitchFamily="34" charset="0"/>
              </a:rPr>
              <a:t>Toshiba Medical Systems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>
            <a:off x="-30956" y="4379119"/>
            <a:ext cx="24034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11138" y="5699125"/>
            <a:ext cx="1931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>
                <a:latin typeface="Verdana" pitchFamily="34" charset="0"/>
              </a:rPr>
              <a:t>Instituto de Sistemas e Robótica</a:t>
            </a: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rot="5400000">
            <a:off x="696119" y="3661569"/>
            <a:ext cx="24034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54088" y="5056188"/>
            <a:ext cx="19319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>
                <a:latin typeface="Verdana" pitchFamily="34" charset="0"/>
              </a:rPr>
              <a:t>ISA – Intelligent Sensing Anywhere</a:t>
            </a: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5400000">
            <a:off x="1840706" y="3150394"/>
            <a:ext cx="1385888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>
            <a:off x="1905000" y="3825875"/>
            <a:ext cx="625475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rot="5400000">
            <a:off x="2282825" y="3713163"/>
            <a:ext cx="1385887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009775" y="4556125"/>
            <a:ext cx="19319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>
                <a:latin typeface="Verdana" pitchFamily="34" charset="0"/>
              </a:rPr>
              <a:t>Universidade de Utrecht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5400000">
            <a:off x="2412207" y="4328318"/>
            <a:ext cx="2190750" cy="47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547938" y="5608638"/>
            <a:ext cx="19319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>
                <a:latin typeface="Verdana" pitchFamily="34" charset="0"/>
              </a:rPr>
              <a:t>Blueworks</a:t>
            </a:r>
          </a:p>
        </p:txBody>
      </p: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rot="16200000" flipH="1">
            <a:off x="2936082" y="3286919"/>
            <a:ext cx="1684337" cy="31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822575" y="4251325"/>
            <a:ext cx="1931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>
                <a:latin typeface="Verdana" pitchFamily="34" charset="0"/>
              </a:rPr>
              <a:t>Instituto de Medicina Molecular</a:t>
            </a:r>
          </a:p>
        </p:txBody>
      </p: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rot="5400000">
            <a:off x="3474244" y="3991769"/>
            <a:ext cx="2190750" cy="47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614738" y="5380038"/>
            <a:ext cx="1931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>
                <a:latin typeface="Verdana" pitchFamily="34" charset="0"/>
              </a:rPr>
              <a:t>Universidade de Zagreb</a:t>
            </a:r>
          </a:p>
        </p:txBody>
      </p: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rot="5400000">
            <a:off x="3992563" y="3978275"/>
            <a:ext cx="2190750" cy="31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133850" y="5257800"/>
            <a:ext cx="1931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>
                <a:latin typeface="Verdana" pitchFamily="34" charset="0"/>
              </a:rPr>
              <a:t>Elekta, UK</a:t>
            </a:r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5400000">
            <a:off x="5985669" y="3759994"/>
            <a:ext cx="1385888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718175" y="4586288"/>
            <a:ext cx="19319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>
                <a:latin typeface="Verdana" pitchFamily="34" charset="0"/>
              </a:rPr>
              <a:t>Critical Health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10" grpId="0"/>
      <p:bldP spid="10" grpId="1"/>
      <p:bldP spid="12" grpId="0"/>
      <p:bldP spid="12" grpId="1"/>
      <p:bldP spid="16" grpId="0"/>
      <p:bldP spid="16" grpId="1"/>
      <p:bldP spid="22" grpId="0"/>
      <p:bldP spid="22" grpId="1"/>
      <p:bldP spid="25" grpId="0"/>
      <p:bldP spid="25" grpId="1"/>
      <p:bldP spid="27" grpId="0"/>
      <p:bldP spid="27" grpId="1"/>
      <p:bldP spid="30" grpId="0"/>
      <p:bldP spid="30" grpId="1"/>
      <p:bldP spid="32" grpId="0"/>
      <p:bldP spid="32" grpId="1"/>
      <p:bldP spid="3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85875" y="0"/>
            <a:ext cx="7178675" cy="4432300"/>
          </a:xfrm>
        </p:spPr>
        <p:txBody>
          <a:bodyPr/>
          <a:lstStyle/>
          <a:p>
            <a:pPr eaLnBrk="1" hangingPunct="1"/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Empregabilidade dos nossos cursos é </a:t>
            </a:r>
            <a:r>
              <a:rPr lang="pt-PT" altLang="pt-PT" sz="2400" b="1">
                <a:solidFill>
                  <a:srgbClr val="33CCFF"/>
                </a:solidFill>
                <a:latin typeface="Verdana" pitchFamily="34" charset="0"/>
              </a:rPr>
              <a:t>acima da média</a:t>
            </a: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>Em Junho 2013:</a:t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>nível geral do desemprego, NGD = </a:t>
            </a:r>
            <a:r>
              <a:rPr lang="pt-PT" altLang="pt-PT" sz="2400" b="1">
                <a:solidFill>
                  <a:srgbClr val="FFFF00"/>
                </a:solidFill>
                <a:latin typeface="Verdana" pitchFamily="34" charset="0"/>
              </a:rPr>
              <a:t>7.6</a:t>
            </a: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>Departamento de Física da UC:</a:t>
            </a:r>
          </a:p>
        </p:txBody>
      </p:sp>
      <p:graphicFrame>
        <p:nvGraphicFramePr>
          <p:cNvPr id="57347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2443163" y="4241800"/>
            <a:ext cx="49323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altLang="pt-PT" sz="2400">
                <a:solidFill>
                  <a:schemeClr val="bg1"/>
                </a:solidFill>
              </a:rPr>
              <a:t>Física – NDp = </a:t>
            </a:r>
            <a:r>
              <a:rPr lang="pt-PT" altLang="pt-PT" sz="2400" b="1">
                <a:solidFill>
                  <a:srgbClr val="33CCFF"/>
                </a:solidFill>
              </a:rPr>
              <a:t>6.4</a:t>
            </a:r>
            <a:r>
              <a:rPr lang="pt-PT" altLang="pt-PT" sz="2400">
                <a:solidFill>
                  <a:schemeClr val="bg1"/>
                </a:solidFill>
              </a:rPr>
              <a:t/>
            </a:r>
            <a:br>
              <a:rPr lang="pt-PT" altLang="pt-PT" sz="2400">
                <a:solidFill>
                  <a:schemeClr val="bg1"/>
                </a:solidFill>
              </a:rPr>
            </a:br>
            <a:r>
              <a:rPr lang="pt-PT" altLang="pt-PT" sz="2400">
                <a:solidFill>
                  <a:schemeClr val="bg1"/>
                </a:solidFill>
              </a:rPr>
              <a:t>Engenharia Física – NDp = </a:t>
            </a:r>
            <a:r>
              <a:rPr lang="pt-PT" altLang="pt-PT" sz="2400" b="1">
                <a:solidFill>
                  <a:srgbClr val="33CCFF"/>
                </a:solidFill>
              </a:rPr>
              <a:t>3.7</a:t>
            </a:r>
            <a:r>
              <a:rPr lang="pt-PT" altLang="pt-PT" sz="2400">
                <a:solidFill>
                  <a:schemeClr val="bg1"/>
                </a:solidFill>
              </a:rPr>
              <a:t/>
            </a:r>
            <a:br>
              <a:rPr lang="pt-PT" altLang="pt-PT" sz="2400">
                <a:solidFill>
                  <a:schemeClr val="bg1"/>
                </a:solidFill>
              </a:rPr>
            </a:br>
            <a:r>
              <a:rPr lang="pt-PT" altLang="pt-PT" sz="2400">
                <a:solidFill>
                  <a:schemeClr val="bg1"/>
                </a:solidFill>
              </a:rPr>
              <a:t>Engª Biomédica – NDp = </a:t>
            </a:r>
            <a:r>
              <a:rPr lang="pt-PT" altLang="pt-PT" sz="2400" b="1">
                <a:solidFill>
                  <a:srgbClr val="33CCFF"/>
                </a:solidFill>
              </a:rPr>
              <a:t>7.2</a:t>
            </a:r>
            <a:endParaRPr lang="en-GB" altLang="pt-PT" sz="2400" b="1">
              <a:solidFill>
                <a:srgbClr val="33CCFF"/>
              </a:solidFill>
            </a:endParaRP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1817688" y="6245225"/>
            <a:ext cx="688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altLang="pt-PT" dirty="0">
                <a:solidFill>
                  <a:schemeClr val="bg1"/>
                </a:solidFill>
              </a:rPr>
              <a:t>(Estudo do Ministério de </a:t>
            </a:r>
            <a:r>
              <a:rPr lang="pt-PT" altLang="pt-PT" dirty="0" err="1">
                <a:solidFill>
                  <a:schemeClr val="bg1"/>
                </a:solidFill>
              </a:rPr>
              <a:t>Educaçõ</a:t>
            </a:r>
            <a:r>
              <a:rPr lang="pt-PT" altLang="pt-PT" dirty="0">
                <a:solidFill>
                  <a:schemeClr val="bg1"/>
                </a:solidFill>
              </a:rPr>
              <a:t> e Ensino Superior, Junho 2013)</a:t>
            </a:r>
            <a:endParaRPr lang="en-GB" altLang="pt-PT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181040"/>
            <a:ext cx="1080000" cy="13258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2" name="Text Box 1028"/>
          <p:cNvSpPr>
            <a:spLocks noGrp="1" noChangeArrowheads="1"/>
          </p:cNvSpPr>
          <p:nvPr>
            <p:ph type="ctrTitle" idx="4294967295"/>
          </p:nvPr>
        </p:nvSpPr>
        <p:spPr>
          <a:xfrm>
            <a:off x="1589519" y="347112"/>
            <a:ext cx="7248476" cy="1209667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100684" tIns="50344" rIns="100684" bIns="50344">
            <a:spAutoFit/>
          </a:bodyPr>
          <a:lstStyle/>
          <a:p>
            <a:pPr algn="l" defTabSz="1006475" hangingPunct="1">
              <a:spcBef>
                <a:spcPct val="20000"/>
              </a:spcBef>
            </a:pPr>
            <a:r>
              <a:rPr lang="pt-PT" altLang="pt-PT" sz="2400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De acordo com um estudo encomendado pela Sociedade Europeia de Física a indústria com base na </a:t>
            </a:r>
            <a:r>
              <a:rPr lang="pt-PT" altLang="pt-PT" sz="24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Física</a:t>
            </a:r>
            <a:r>
              <a:rPr lang="pt-PT" altLang="pt-PT" sz="2400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representava (em 2016):</a:t>
            </a:r>
            <a:endParaRPr lang="pt-PT" altLang="pt-PT" sz="2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-327787" y="1964651"/>
            <a:ext cx="5256403" cy="8403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684" tIns="50344" rIns="100684" bIns="50344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9pPr>
          </a:lstStyle>
          <a:p>
            <a:pPr marL="800100" lvl="1" indent="-342900" algn="l" defTabSz="1007004" hangingPunct="1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pt-PT" sz="2400" kern="0" dirty="0">
                <a:solidFill>
                  <a:schemeClr val="bg1"/>
                </a:solidFill>
                <a:latin typeface="Verdana" panose="020B0604030504040204" pitchFamily="34" charset="0"/>
                <a:cs typeface="Times New Roman"/>
              </a:rPr>
              <a:t>cerca de 12% da economia europeia;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6254937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altLang="pt-PT" sz="1400" dirty="0">
                <a:solidFill>
                  <a:schemeClr val="bg1"/>
                </a:solidFill>
              </a:rPr>
              <a:t>(https://cdn.ymaws.com/www.eps.org/resource/resmgr/policy/eps_pp_physics_ecov5_abs.pdf)</a:t>
            </a:r>
            <a:endParaRPr lang="en-GB" altLang="pt-PT" sz="1400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181040"/>
            <a:ext cx="1080000" cy="132583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l="3130" t="1551" r="2861" b="4393"/>
          <a:stretch/>
        </p:blipFill>
        <p:spPr>
          <a:xfrm>
            <a:off x="946887" y="3084133"/>
            <a:ext cx="2183418" cy="2531470"/>
          </a:xfrm>
          <a:prstGeom prst="rect">
            <a:avLst/>
          </a:prstGeom>
        </p:spPr>
      </p:pic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3813048" y="2621513"/>
            <a:ext cx="5330952" cy="8403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684" tIns="50344" rIns="100684" bIns="50344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9pPr>
          </a:lstStyle>
          <a:p>
            <a:pPr marL="800100" lvl="1" indent="-342900" algn="l" defTabSz="1007004" hangingPunct="1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pt-PT" sz="2400" kern="0" dirty="0">
                <a:solidFill>
                  <a:schemeClr val="bg1"/>
                </a:solidFill>
                <a:latin typeface="Verdana" panose="020B0604030504040204" pitchFamily="34" charset="0"/>
                <a:cs typeface="Times New Roman"/>
              </a:rPr>
              <a:t>cerca de 12% do emprego a nível europeu.</a:t>
            </a:r>
            <a:endParaRPr lang="pt-PT" sz="2400" kern="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2308" y="3465802"/>
            <a:ext cx="3708949" cy="257316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931863"/>
            <a:ext cx="7089775" cy="4826000"/>
          </a:xfrm>
        </p:spPr>
        <p:txBody>
          <a:bodyPr/>
          <a:lstStyle/>
          <a:p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PERCURSOS E TESTEMUNHOS DE ALGUNS EX-ESTUDANTES DO DEPARTAMENTO DE FÍSICA</a:t>
            </a: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>Resultados que falam por si!</a:t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 b="1">
                <a:solidFill>
                  <a:schemeClr val="bg1"/>
                </a:solidFill>
                <a:latin typeface="Verdana" pitchFamily="34" charset="0"/>
              </a:rPr>
              <a:t>Sucesso</a:t>
            </a: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> no mercado de emprego, sem qualquer dificuldade em integração no mercado de trabalho</a:t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r>
              <a:rPr lang="pt-PT" altLang="pt-PT" sz="2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pt-PT" altLang="pt-PT" sz="2400">
                <a:solidFill>
                  <a:schemeClr val="bg1"/>
                </a:solidFill>
                <a:latin typeface="Verdana" pitchFamily="34" charset="0"/>
              </a:rPr>
            </a:br>
            <a:endParaRPr lang="pt-PT" altLang="pt-PT" sz="240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59395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181040"/>
            <a:ext cx="1080000" cy="13258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8"/>
          <p:cNvSpPr txBox="1">
            <a:spLocks noChangeArrowheads="1"/>
          </p:cNvSpPr>
          <p:nvPr/>
        </p:nvSpPr>
        <p:spPr bwMode="auto">
          <a:xfrm>
            <a:off x="6284913" y="215900"/>
            <a:ext cx="2859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pt-PT" sz="2400" b="1">
                <a:solidFill>
                  <a:srgbClr val="003957"/>
                </a:solidFill>
                <a:latin typeface="Verdana" pitchFamily="34" charset="0"/>
              </a:rPr>
              <a:t>Bruno Gaminha</a:t>
            </a:r>
            <a:endParaRPr lang="pt-PT" altLang="pt-PT" sz="2400" b="1">
              <a:solidFill>
                <a:srgbClr val="003957"/>
              </a:solidFill>
              <a:latin typeface="Verdana" pitchFamily="34" charset="0"/>
            </a:endParaRPr>
          </a:p>
        </p:txBody>
      </p:sp>
      <p:sp>
        <p:nvSpPr>
          <p:cNvPr id="60419" name="Text Box 10"/>
          <p:cNvSpPr txBox="1">
            <a:spLocks noChangeArrowheads="1"/>
          </p:cNvSpPr>
          <p:nvPr/>
        </p:nvSpPr>
        <p:spPr bwMode="auto">
          <a:xfrm>
            <a:off x="2354263" y="952500"/>
            <a:ext cx="660876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PT" altLang="pt-PT" sz="1600" dirty="0">
                <a:solidFill>
                  <a:srgbClr val="626262"/>
                </a:solidFill>
                <a:latin typeface="Verdana" pitchFamily="34" charset="0"/>
              </a:rPr>
              <a:t> Licenciatura em Física, Universidade de Coimbra, 2007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BR" altLang="pt-PT" sz="1600" dirty="0">
                <a:solidFill>
                  <a:srgbClr val="626262"/>
                </a:solidFill>
                <a:latin typeface="Verdana" pitchFamily="34" charset="0"/>
              </a:rPr>
              <a:t> Mestrado em Física (Modelação e Simulação Computacional),</a:t>
            </a:r>
            <a:r>
              <a:rPr lang="pt-PT" altLang="pt-PT" sz="1600" dirty="0">
                <a:solidFill>
                  <a:srgbClr val="626262"/>
                </a:solidFill>
                <a:latin typeface="Verdana" pitchFamily="34" charset="0"/>
              </a:rPr>
              <a:t> Universidade de Coimbra, 2009</a:t>
            </a:r>
            <a:endParaRPr lang="pt-BR" altLang="pt-PT" sz="1600" dirty="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PT" altLang="pt-PT" sz="1600" dirty="0">
                <a:solidFill>
                  <a:srgbClr val="626262"/>
                </a:solidFill>
                <a:latin typeface="Verdana" pitchFamily="34" charset="0"/>
              </a:rPr>
              <a:t> </a:t>
            </a:r>
            <a:r>
              <a:rPr lang="pt-BR" altLang="pt-PT" sz="1600" dirty="0">
                <a:solidFill>
                  <a:srgbClr val="626262"/>
                </a:solidFill>
                <a:latin typeface="Verdana" pitchFamily="34" charset="0"/>
              </a:rPr>
              <a:t>Mestrado em Economia Monetária e Financeira (2012) ISCTE </a:t>
            </a:r>
            <a:endParaRPr lang="pt-PT" altLang="pt-PT" sz="1600" dirty="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BR" altLang="pt-PT" sz="1600" dirty="0">
                <a:solidFill>
                  <a:srgbClr val="626262"/>
                </a:solidFill>
                <a:latin typeface="Verdana" pitchFamily="34" charset="0"/>
              </a:rPr>
              <a:t> Doutorado em Ciências da Complexidade, ISCTE </a:t>
            </a:r>
            <a:endParaRPr lang="pt-PT" altLang="pt-PT" sz="1600" dirty="0">
              <a:solidFill>
                <a:srgbClr val="626262"/>
              </a:solidFill>
              <a:latin typeface="Verdana" pitchFamily="34" charset="0"/>
            </a:endParaRPr>
          </a:p>
        </p:txBody>
      </p:sp>
      <p:sp>
        <p:nvSpPr>
          <p:cNvPr id="60420" name="Text Box 13"/>
          <p:cNvSpPr txBox="1">
            <a:spLocks noChangeArrowheads="1"/>
          </p:cNvSpPr>
          <p:nvPr/>
        </p:nvSpPr>
        <p:spPr bwMode="auto">
          <a:xfrm>
            <a:off x="295275" y="3700463"/>
            <a:ext cx="54784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Investigador auxiliar no CIES e no “The Observatorium”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Membro do Technical Working Group da SCAPR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Gestão de Projectos, Business Intelligence e Business Analysis</a:t>
            </a:r>
            <a:endParaRPr lang="pt-PT" altLang="pt-PT" sz="1800">
              <a:latin typeface="Verdana" pitchFamily="34" charset="0"/>
            </a:endParaRPr>
          </a:p>
        </p:txBody>
      </p:sp>
      <p:pic>
        <p:nvPicPr>
          <p:cNvPr id="60421" name="Imagem 6" descr="C:\Users\bgaminha\Desktop\22f0ee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550863"/>
            <a:ext cx="18796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8" descr="https://encrypted-tbn0.gstatic.com/images?q=tbn:ANd9GcRQjR4-X7nfSkTXQ0LAImjuYMm5EonFq24GQMhJLgpxebAeb2dLr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4418013"/>
            <a:ext cx="315595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32452" y="664865"/>
            <a:ext cx="66779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dirty="0">
                <a:latin typeface="Verdana" panose="020B0604030504040204" pitchFamily="34" charset="0"/>
                <a:ea typeface="Verdana" panose="020B0604030504040204" pitchFamily="34" charset="0"/>
              </a:rPr>
              <a:t>Mestrado em Engenharia Física – Ramo Instrumentação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dirty="0">
                <a:latin typeface="Verdana" panose="020B0604030504040204" pitchFamily="34" charset="0"/>
                <a:ea typeface="Verdana" panose="020B0604030504040204" pitchFamily="34" charset="0"/>
              </a:rPr>
              <a:t> Setembro de 2013</a:t>
            </a:r>
            <a:endParaRPr lang="en-GB" altLang="pt-PT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404869" y="1821948"/>
            <a:ext cx="32591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>
                <a:latin typeface="Verdana" panose="020B0604030504040204" pitchFamily="34" charset="0"/>
                <a:ea typeface="Verdana" panose="020B0604030504040204" pitchFamily="34" charset="0"/>
              </a:rPr>
              <a:t>Bolseiro na UA,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600" dirty="0">
                <a:latin typeface="Verdana" panose="020B0604030504040204" pitchFamily="34" charset="0"/>
                <a:ea typeface="Verdana" panose="020B0604030504040204" pitchFamily="34" charset="0"/>
              </a:rPr>
              <a:t>Bolseiro na ESA,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pt-PT" sz="1600" b="1" dirty="0">
                <a:latin typeface="Verdana" panose="020B0604030504040204" pitchFamily="34" charset="0"/>
                <a:ea typeface="Verdana" panose="020B0604030504040204" pitchFamily="34" charset="0"/>
              </a:rPr>
              <a:t>Optical Engineer at European Space Agency</a:t>
            </a:r>
          </a:p>
        </p:txBody>
      </p:sp>
      <p:pic>
        <p:nvPicPr>
          <p:cNvPr id="4" name="Picture 9" descr="est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410" y="1676722"/>
            <a:ext cx="2587459" cy="134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69" y="3286890"/>
            <a:ext cx="7829427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3" y="1024448"/>
            <a:ext cx="1699288" cy="211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292185" y="203200"/>
            <a:ext cx="3634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Micael Dias Miranda</a:t>
            </a:r>
            <a:endParaRPr lang="pt-PT" altLang="pt-PT" sz="2400" b="1" dirty="0">
              <a:latin typeface="Verdana" pitchFamily="34" charset="0"/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59" y="4598472"/>
            <a:ext cx="2823866" cy="187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24535"/>
            <a:ext cx="4321175" cy="202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668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DC54698_48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3678238"/>
            <a:ext cx="3017837" cy="31797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7" descr="phot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28600"/>
            <a:ext cx="201136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8"/>
          <p:cNvSpPr txBox="1">
            <a:spLocks noChangeArrowheads="1"/>
          </p:cNvSpPr>
          <p:nvPr/>
        </p:nvSpPr>
        <p:spPr bwMode="auto">
          <a:xfrm>
            <a:off x="4759325" y="215900"/>
            <a:ext cx="438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pt-PT" sz="2400" b="1">
                <a:solidFill>
                  <a:srgbClr val="003957"/>
                </a:solidFill>
                <a:latin typeface="Verdana" pitchFamily="34" charset="0"/>
              </a:rPr>
              <a:t>José Pedro Teixeira Dias</a:t>
            </a:r>
            <a:endParaRPr lang="pt-PT" altLang="pt-PT" sz="2400" b="1">
              <a:solidFill>
                <a:srgbClr val="003957"/>
              </a:solidFill>
              <a:latin typeface="Verdana" pitchFamily="34" charset="0"/>
            </a:endParaRPr>
          </a:p>
        </p:txBody>
      </p:sp>
      <p:sp>
        <p:nvSpPr>
          <p:cNvPr id="61445" name="Text Box 10"/>
          <p:cNvSpPr txBox="1">
            <a:spLocks noChangeArrowheads="1"/>
          </p:cNvSpPr>
          <p:nvPr/>
        </p:nvSpPr>
        <p:spPr bwMode="auto">
          <a:xfrm>
            <a:off x="2354263" y="952500"/>
            <a:ext cx="67897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PT" altLang="pt-PT" sz="1600">
                <a:solidFill>
                  <a:srgbClr val="626262"/>
                </a:solidFill>
                <a:latin typeface="Verdana" pitchFamily="34" charset="0"/>
              </a:rPr>
              <a:t> Licenciatura em Física, Universidade de Coimbra, Julho 1989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PT" altLang="pt-PT" sz="1600">
                <a:solidFill>
                  <a:srgbClr val="626262"/>
                </a:solidFill>
                <a:latin typeface="Verdana" pitchFamily="34" charset="0"/>
              </a:rPr>
              <a:t> Doutoramento em Física, Universidade de Heidelberg, Alemanha, 1990-94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PT" altLang="pt-PT" sz="1600">
                <a:solidFill>
                  <a:srgbClr val="626262"/>
                </a:solidFill>
                <a:latin typeface="Verdana" pitchFamily="34" charset="0"/>
              </a:rPr>
              <a:t> Pós-doutoramento, Universidade de Glasgow e CERN, 1995-2000.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FontTx/>
              <a:buNone/>
            </a:pPr>
            <a:endParaRPr lang="pt-PT" altLang="pt-PT" sz="160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FontTx/>
              <a:buNone/>
            </a:pPr>
            <a:endParaRPr lang="pt-PT" altLang="pt-PT" sz="1600">
              <a:solidFill>
                <a:srgbClr val="626262"/>
              </a:solidFill>
              <a:latin typeface="Verdana" pitchFamily="34" charset="0"/>
            </a:endParaRPr>
          </a:p>
        </p:txBody>
      </p:sp>
      <p:sp>
        <p:nvSpPr>
          <p:cNvPr id="61446" name="Text Box 13"/>
          <p:cNvSpPr txBox="1">
            <a:spLocks noChangeArrowheads="1"/>
          </p:cNvSpPr>
          <p:nvPr/>
        </p:nvSpPr>
        <p:spPr bwMode="auto">
          <a:xfrm>
            <a:off x="295275" y="3700463"/>
            <a:ext cx="547846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Atualmente Senior Lecturer no Royal Holloway, University of London (RHUL), onde trabalha desde 2001</a:t>
            </a:r>
            <a:endParaRPr lang="pt-PT" altLang="pt-PT" sz="1800">
              <a:latin typeface="Verdan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46650" y="174625"/>
            <a:ext cx="4197350" cy="576263"/>
          </a:xfrm>
          <a:noFill/>
        </p:spPr>
        <p:txBody>
          <a:bodyPr/>
          <a:lstStyle/>
          <a:p>
            <a:r>
              <a:rPr lang="pt-PT" altLang="pt-PT" sz="2400" b="1">
                <a:solidFill>
                  <a:srgbClr val="003957"/>
                </a:solidFill>
                <a:latin typeface="Verdana" pitchFamily="34" charset="0"/>
              </a:rPr>
              <a:t>Miguel Afonso Oliveira</a:t>
            </a:r>
            <a:endParaRPr lang="pt-PT" altLang="pt-PT" sz="2400">
              <a:solidFill>
                <a:srgbClr val="003957"/>
              </a:solidFill>
              <a:latin typeface="Verdana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9713" y="3900488"/>
            <a:ext cx="5248275" cy="627062"/>
          </a:xfrm>
        </p:spPr>
        <p:txBody>
          <a:bodyPr/>
          <a:lstStyle/>
          <a:p>
            <a:pPr marL="174625" indent="-174625" algn="l"/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Trabalha atualmente no LIP-Coimbra em computação GRID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106738" y="1033463"/>
            <a:ext cx="56896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PT" altLang="pt-PT" sz="1600">
                <a:solidFill>
                  <a:srgbClr val="626262"/>
                </a:solidFill>
                <a:latin typeface="Verdana" pitchFamily="34" charset="0"/>
              </a:rPr>
              <a:t>Licenciado (1994) e mestre (1999) em Física pela Universidade de Coimbra.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PT" altLang="pt-PT" sz="1600">
                <a:solidFill>
                  <a:srgbClr val="626262"/>
                </a:solidFill>
                <a:latin typeface="Verdana" pitchFamily="34" charset="0"/>
              </a:rPr>
              <a:t>Doutorado em Física  pelo Imperial College, Londres (2004) </a:t>
            </a:r>
            <a:endParaRPr lang="en-GB" altLang="pt-PT" sz="160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pt-PT" sz="1600">
                <a:solidFill>
                  <a:srgbClr val="626262"/>
                </a:solidFill>
                <a:latin typeface="Verdana" pitchFamily="34" charset="0"/>
              </a:rPr>
              <a:t>Postdoctoral Research Fellow no Trinity College, Dublin (2004-2006).</a:t>
            </a:r>
            <a:endParaRPr lang="pt-PT" altLang="pt-PT" sz="1600">
              <a:solidFill>
                <a:srgbClr val="626262"/>
              </a:solidFill>
              <a:latin typeface="Verdana" pitchFamily="34" charset="0"/>
            </a:endParaRPr>
          </a:p>
        </p:txBody>
      </p:sp>
      <p:graphicFrame>
        <p:nvGraphicFramePr>
          <p:cNvPr id="62469" name="Object 2"/>
          <p:cNvGraphicFramePr>
            <a:graphicFrameLocks noChangeAspect="1"/>
          </p:cNvGraphicFramePr>
          <p:nvPr/>
        </p:nvGraphicFramePr>
        <p:xfrm>
          <a:off x="282575" y="558800"/>
          <a:ext cx="2482850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r:id="rId4" imgW="4563112" imgH="4229690" progId="">
                  <p:embed/>
                </p:oleObj>
              </mc:Choice>
              <mc:Fallback>
                <p:oleObj r:id="rId4" imgW="4563112" imgH="422969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368" t="6778" r="20699" b="21541"/>
                      <a:stretch>
                        <a:fillRect/>
                      </a:stretch>
                    </p:blipFill>
                    <p:spPr bwMode="auto">
                      <a:xfrm>
                        <a:off x="282575" y="558800"/>
                        <a:ext cx="2482850" cy="26638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70" name="Picture 7" descr="picture-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3703638"/>
            <a:ext cx="33766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80000" y="3319200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e isto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também isto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24" y="1108317"/>
            <a:ext cx="2883275" cy="192026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1586" r="24743"/>
          <a:stretch/>
        </p:blipFill>
        <p:spPr>
          <a:xfrm>
            <a:off x="290179" y="1108317"/>
            <a:ext cx="2074636" cy="189998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r="18391"/>
          <a:stretch/>
        </p:blipFill>
        <p:spPr>
          <a:xfrm>
            <a:off x="466456" y="4152746"/>
            <a:ext cx="2265529" cy="234091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951" y="3695425"/>
            <a:ext cx="2068522" cy="2919453"/>
          </a:xfrm>
          <a:prstGeom prst="rect">
            <a:avLst/>
          </a:prstGeom>
        </p:spPr>
      </p:pic>
      <p:pic>
        <p:nvPicPr>
          <p:cNvPr id="20" name="Picture 2" descr="C:\Documents and Settings\FGil\Pastafgil\EspVibrac\ProjArte\PTDC2009\EXRS2010\nrs8a_azu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40" y="4452359"/>
            <a:ext cx="3263176" cy="153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308" y="1108317"/>
            <a:ext cx="2817324" cy="19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123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46650" y="174625"/>
            <a:ext cx="4197350" cy="576263"/>
          </a:xfrm>
          <a:noFill/>
        </p:spPr>
        <p:txBody>
          <a:bodyPr/>
          <a:lstStyle/>
          <a:p>
            <a:r>
              <a:rPr lang="pt-PT" altLang="pt-PT" sz="2400" b="1">
                <a:solidFill>
                  <a:srgbClr val="003957"/>
                </a:solidFill>
                <a:latin typeface="Verdana" pitchFamily="34" charset="0"/>
              </a:rPr>
              <a:t>Maria do Carmo Lopes</a:t>
            </a:r>
            <a:endParaRPr lang="pt-PT" altLang="pt-PT" sz="2400">
              <a:solidFill>
                <a:srgbClr val="003957"/>
              </a:solidFill>
              <a:latin typeface="Verdana" pitchFamily="34" charset="0"/>
            </a:endParaRPr>
          </a:p>
        </p:txBody>
      </p: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3106738" y="1033463"/>
            <a:ext cx="568960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PT" altLang="pt-PT" sz="1600">
                <a:solidFill>
                  <a:srgbClr val="626262"/>
                </a:solidFill>
                <a:latin typeface="Verdana" pitchFamily="34" charset="0"/>
              </a:rPr>
              <a:t>Licenciatura em Física pela FCTUC, 1982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PT" altLang="pt-PT" sz="1600">
                <a:solidFill>
                  <a:srgbClr val="626262"/>
                </a:solidFill>
                <a:latin typeface="Verdana" pitchFamily="34" charset="0"/>
              </a:rPr>
              <a:t>Curso Letivo de Mestrado em Física da Radiação, FCTUC, 1984 </a:t>
            </a:r>
            <a:endParaRPr lang="en-GB" altLang="pt-PT" sz="160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</a:pPr>
            <a:r>
              <a:rPr lang="pt-PT" altLang="pt-PT" sz="1600">
                <a:solidFill>
                  <a:srgbClr val="626262"/>
                </a:solidFill>
                <a:latin typeface="Verdana" pitchFamily="34" charset="0"/>
              </a:rPr>
              <a:t>Doutoramento em Física da Radiação pela Univ. de Coimbra, 1991</a:t>
            </a:r>
          </a:p>
        </p:txBody>
      </p:sp>
      <p:pic>
        <p:nvPicPr>
          <p:cNvPr id="63492" name="Picture 7" descr="DSC014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20713"/>
            <a:ext cx="2773363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9" descr="logotipo_SFM_IP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4465638"/>
            <a:ext cx="1933575" cy="2038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4" name="Rectangle 10"/>
          <p:cNvSpPr>
            <a:spLocks noChangeArrowheads="1"/>
          </p:cNvSpPr>
          <p:nvPr/>
        </p:nvSpPr>
        <p:spPr bwMode="auto">
          <a:xfrm>
            <a:off x="336550" y="3208338"/>
            <a:ext cx="6048375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Diretora do Serviço de Física Médica no Instituto Português de Oncologia de Coimbra (IPOC-FG, EPE).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Dedica-se ao desenvolvimento de novas técnicas em Radioterapia, tais como Radiocirurgia ou Radioterapia e Braquiterapia Guiadas por Imagem.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1238"/>
            <a:ext cx="2073275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498975"/>
            <a:ext cx="18653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4238"/>
            <a:ext cx="19764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5781675"/>
            <a:ext cx="35909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4738"/>
            <a:ext cx="197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24"/>
          <a:stretch>
            <a:fillRect/>
          </a:stretch>
        </p:blipFill>
        <p:spPr bwMode="auto">
          <a:xfrm>
            <a:off x="1962150" y="5781675"/>
            <a:ext cx="35925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1675"/>
            <a:ext cx="19764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2386013" y="187325"/>
            <a:ext cx="6521450" cy="333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marL="163513" indent="-163513" defTabSz="414338" hangingPunct="0">
              <a:lnSpc>
                <a:spcPct val="11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sz="2400" b="1" dirty="0">
                <a:solidFill>
                  <a:srgbClr val="003957"/>
                </a:solidFill>
              </a:rPr>
              <a:t>José Pedro Marques</a:t>
            </a:r>
          </a:p>
          <a:p>
            <a:pPr marL="163513" indent="-163513" algn="l" defTabSz="414338" hangingPunct="0">
              <a:lnSpc>
                <a:spcPct val="13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endParaRPr lang="pt-PT" sz="1800" dirty="0">
              <a:solidFill>
                <a:srgbClr val="626262"/>
              </a:solidFill>
            </a:endParaRPr>
          </a:p>
          <a:p>
            <a:pPr marL="163513" indent="-163513" algn="l" defTabSz="414338" hangingPunct="0">
              <a:lnSpc>
                <a:spcPct val="120000"/>
              </a:lnSpc>
              <a:spcAft>
                <a:spcPct val="200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dirty="0">
                <a:solidFill>
                  <a:srgbClr val="626262"/>
                </a:solidFill>
              </a:rPr>
              <a:t> Licenciatura em Física na Universidade de Coimbra, 1995-1999</a:t>
            </a:r>
          </a:p>
          <a:p>
            <a:pPr marL="163513" indent="-163513" algn="l" defTabSz="414338" hangingPunct="0">
              <a:lnSpc>
                <a:spcPct val="120000"/>
              </a:lnSpc>
              <a:spcAft>
                <a:spcPct val="200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dirty="0">
                <a:solidFill>
                  <a:srgbClr val="626262"/>
                </a:solidFill>
              </a:rPr>
              <a:t> Programa Doutoral em Engenharia Biomédica na Universidade de Lisboa, 2000-2001</a:t>
            </a:r>
          </a:p>
          <a:p>
            <a:pPr marL="163513" indent="-163513" algn="l" defTabSz="414338" hangingPunct="0">
              <a:lnSpc>
                <a:spcPct val="120000"/>
              </a:lnSpc>
              <a:spcAft>
                <a:spcPct val="200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dirty="0">
                <a:solidFill>
                  <a:srgbClr val="626262"/>
                </a:solidFill>
              </a:rPr>
              <a:t> Doutoramento na Universidade de Nottingham em Imagem por Ressonância Magnética, 2001-2004</a:t>
            </a:r>
          </a:p>
          <a:p>
            <a:pPr algn="l" defTabSz="414338" hangingPunct="0">
              <a:spcAft>
                <a:spcPts val="600"/>
              </a:spcAft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Investigador no </a:t>
            </a:r>
            <a:r>
              <a:rPr lang="pt-PT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Donders</a:t>
            </a:r>
            <a:r>
              <a:rPr lang="pt-P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Institute</a:t>
            </a:r>
            <a:r>
              <a:rPr lang="pt-P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Universidade de </a:t>
            </a:r>
            <a:r>
              <a:rPr lang="pt-PT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Radboud</a:t>
            </a:r>
            <a:r>
              <a:rPr lang="pt-P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Nijmegen, Holanda</a:t>
            </a:r>
          </a:p>
        </p:txBody>
      </p:sp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388"/>
            <a:ext cx="20732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38138" y="361950"/>
            <a:ext cx="85693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pt-PT" altLang="pt-PT" sz="1600">
              <a:latin typeface="Verdana" pitchFamily="34" charset="0"/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269081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157663" y="176213"/>
            <a:ext cx="4986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003957"/>
                </a:solidFill>
                <a:latin typeface="Verdana" pitchFamily="34" charset="0"/>
              </a:rPr>
              <a:t>Luís Filipe Correia Marques</a:t>
            </a:r>
          </a:p>
        </p:txBody>
      </p:sp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3338513" y="1250950"/>
            <a:ext cx="5329237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pt-PT" altLang="pt-PT" sz="1600">
                <a:solidFill>
                  <a:srgbClr val="626262"/>
                </a:solidFill>
                <a:latin typeface="Verdana" pitchFamily="34" charset="0"/>
              </a:rPr>
              <a:t>Licenciatura em Física, Universidade de Coimbra, 1989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pt-PT" altLang="pt-PT" sz="1600">
                <a:solidFill>
                  <a:srgbClr val="626262"/>
                </a:solidFill>
                <a:latin typeface="Verdana" pitchFamily="34" charset="0"/>
              </a:rPr>
              <a:t>Mestrado em Física Teórica, Universidade de Coimbra, 1996.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pt-PT" altLang="pt-PT" sz="1600">
                <a:solidFill>
                  <a:srgbClr val="626262"/>
                </a:solidFill>
                <a:latin typeface="Verdana" pitchFamily="34" charset="0"/>
              </a:rPr>
              <a:t>Mestrado em Engenharia da Saúde, Universidade Católica Portuguesa, 2006. </a:t>
            </a:r>
            <a:endParaRPr lang="pt-PT" altLang="pt-PT" sz="1600" i="1">
              <a:solidFill>
                <a:srgbClr val="626262"/>
              </a:solidFill>
              <a:latin typeface="Verdana" pitchFamily="34" charset="0"/>
            </a:endParaRP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485775" y="3957638"/>
            <a:ext cx="820896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Colaborador do Instituto de Urologia (atual British Hospital, Lisbon XXI) desde 1997.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Físico responsável pelos grupos de Braquiterapia do British Hospital Lisbon XXI  e do Hospital da Cruz Vermelha Portuguesa.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Fundador e sócio gerente da BraquiPlan, empresa que fornece estudos de dose, pré e pós implante</a:t>
            </a:r>
          </a:p>
        </p:txBody>
      </p:sp>
      <p:pic>
        <p:nvPicPr>
          <p:cNvPr id="65543" name="Picture 10" descr="http://www.galileisaude.pt/NR/rdonlyres/7041C507-EEA3-41ED-8E39-F6D5E1FB8FBF/4644/Logo_BHXXI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219450"/>
            <a:ext cx="23574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C:\Users\CHRISB~1\AppData\Local\Temp\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 b="22115"/>
          <a:stretch>
            <a:fillRect/>
          </a:stretch>
        </p:blipFill>
        <p:spPr bwMode="auto">
          <a:xfrm>
            <a:off x="7069138" y="566738"/>
            <a:ext cx="1728787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58775" y="512763"/>
            <a:ext cx="6521450" cy="360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marL="163513" indent="-163513" defTabSz="414338" hangingPunct="0">
              <a:lnSpc>
                <a:spcPct val="11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sz="2400" b="1" dirty="0" err="1">
                <a:solidFill>
                  <a:srgbClr val="002060"/>
                </a:solidFill>
              </a:rPr>
              <a:t>Luis</a:t>
            </a:r>
            <a:r>
              <a:rPr lang="pt-PT" sz="2400" b="1" dirty="0">
                <a:solidFill>
                  <a:srgbClr val="002060"/>
                </a:solidFill>
              </a:rPr>
              <a:t> Melo dos Santos</a:t>
            </a:r>
          </a:p>
          <a:p>
            <a:pPr marL="163513" indent="-163513" defTabSz="414338" hangingPunct="0">
              <a:lnSpc>
                <a:spcPct val="11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endParaRPr lang="pt-PT" sz="1800" b="1" dirty="0">
              <a:solidFill>
                <a:srgbClr val="626262"/>
              </a:solidFill>
            </a:endParaRPr>
          </a:p>
          <a:p>
            <a:pPr marL="163513" indent="-163513" algn="l" defTabSz="414338" hangingPunct="0">
              <a:lnSpc>
                <a:spcPct val="120000"/>
              </a:lnSpc>
              <a:spcAft>
                <a:spcPct val="200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dirty="0">
                <a:solidFill>
                  <a:srgbClr val="626262"/>
                </a:solidFill>
              </a:rPr>
              <a:t> Licenciatura em Física na Universidade de Coimbra, 2002</a:t>
            </a:r>
          </a:p>
          <a:p>
            <a:pPr marL="163513" indent="-163513" algn="l" defTabSz="414338" hangingPunct="0">
              <a:lnSpc>
                <a:spcPct val="120000"/>
              </a:lnSpc>
              <a:spcAft>
                <a:spcPct val="200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dirty="0">
                <a:solidFill>
                  <a:srgbClr val="626262"/>
                </a:solidFill>
              </a:rPr>
              <a:t> Estudos de Pós-Graduação na Universidade de Cambridge</a:t>
            </a:r>
          </a:p>
          <a:p>
            <a:pPr marL="163513" indent="-163513" algn="l" defTabSz="414338" hangingPunct="0">
              <a:lnSpc>
                <a:spcPct val="120000"/>
              </a:lnSpc>
              <a:spcAft>
                <a:spcPct val="200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dirty="0">
                <a:solidFill>
                  <a:srgbClr val="626262"/>
                </a:solidFill>
              </a:rPr>
              <a:t> Doutoramento no Imperial </a:t>
            </a:r>
            <a:r>
              <a:rPr lang="pt-PT" dirty="0" err="1">
                <a:solidFill>
                  <a:srgbClr val="626262"/>
                </a:solidFill>
              </a:rPr>
              <a:t>College</a:t>
            </a:r>
            <a:r>
              <a:rPr lang="pt-PT" dirty="0">
                <a:solidFill>
                  <a:srgbClr val="626262"/>
                </a:solidFill>
              </a:rPr>
              <a:t> London acerca de teoria de cordas topológicas, com Chris Hull</a:t>
            </a:r>
          </a:p>
          <a:p>
            <a:pPr marL="163513" indent="-163513" algn="just" defTabSz="414338" hangingPunct="0">
              <a:lnSpc>
                <a:spcPct val="13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endParaRPr lang="pt-PT" sz="1800" b="1" dirty="0">
              <a:solidFill>
                <a:srgbClr val="626262"/>
              </a:solidFill>
            </a:endParaRPr>
          </a:p>
          <a:p>
            <a:pPr algn="l" defTabSz="414338" hangingPunct="0">
              <a:spcAft>
                <a:spcPts val="6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sz="1800" b="1" dirty="0">
                <a:solidFill>
                  <a:srgbClr val="626262"/>
                </a:solidFill>
              </a:rPr>
              <a:t>Trabalha desde 2010 em análise e controlo de risco das taxas de juro e inflação no </a:t>
            </a:r>
            <a:r>
              <a:rPr lang="pt-PT" sz="1800" b="1" dirty="0" err="1">
                <a:solidFill>
                  <a:srgbClr val="626262"/>
                </a:solidFill>
              </a:rPr>
              <a:t>Royal</a:t>
            </a:r>
            <a:r>
              <a:rPr lang="pt-PT" sz="1800" b="1" dirty="0">
                <a:solidFill>
                  <a:srgbClr val="626262"/>
                </a:solidFill>
              </a:rPr>
              <a:t> </a:t>
            </a:r>
            <a:r>
              <a:rPr lang="pt-PT" sz="1800" b="1" dirty="0" err="1">
                <a:solidFill>
                  <a:srgbClr val="626262"/>
                </a:solidFill>
              </a:rPr>
              <a:t>Bank</a:t>
            </a:r>
            <a:r>
              <a:rPr lang="pt-PT" sz="1800" b="1" dirty="0">
                <a:solidFill>
                  <a:srgbClr val="626262"/>
                </a:solidFill>
              </a:rPr>
              <a:t> </a:t>
            </a:r>
            <a:r>
              <a:rPr lang="pt-PT" sz="1800" b="1" dirty="0" err="1">
                <a:solidFill>
                  <a:srgbClr val="626262"/>
                </a:solidFill>
              </a:rPr>
              <a:t>of</a:t>
            </a:r>
            <a:r>
              <a:rPr lang="pt-PT" sz="1800" b="1" dirty="0">
                <a:solidFill>
                  <a:srgbClr val="626262"/>
                </a:solidFill>
              </a:rPr>
              <a:t> </a:t>
            </a:r>
            <a:r>
              <a:rPr lang="pt-PT" sz="1800" b="1" dirty="0" err="1">
                <a:solidFill>
                  <a:srgbClr val="626262"/>
                </a:solidFill>
              </a:rPr>
              <a:t>Scotland</a:t>
            </a:r>
            <a:r>
              <a:rPr lang="pt-PT" sz="1800" b="1">
                <a:solidFill>
                  <a:srgbClr val="626262"/>
                </a:solidFill>
              </a:rPr>
              <a:t>, onde desenvolve </a:t>
            </a:r>
            <a:r>
              <a:rPr lang="pt-PT" sz="1800" b="1" dirty="0">
                <a:solidFill>
                  <a:srgbClr val="626262"/>
                </a:solidFill>
              </a:rPr>
              <a:t>novos modelos financeiros</a:t>
            </a:r>
            <a:endParaRPr lang="pt-PT" sz="1800" dirty="0">
              <a:solidFill>
                <a:srgbClr val="626262"/>
              </a:solidFill>
            </a:endParaRPr>
          </a:p>
        </p:txBody>
      </p:sp>
      <p:pic>
        <p:nvPicPr>
          <p:cNvPr id="66564" name="Picture 2" descr="https://image.guim.co.uk/sys-images/Business/Business_competitions/pictures/2009/11/2/1257151250933/Royal-Bank-of-Scotland-br-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422910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Luís\Downloads\IMG_330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512763"/>
            <a:ext cx="1912750" cy="2906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2700338" y="1679575"/>
            <a:ext cx="616267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Concluiu o curso de Engenharia Física em 2003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ISA – Intelligent Sensing Anywhere</a:t>
            </a:r>
            <a:endParaRPr lang="pt-PT" altLang="pt-PT" sz="1800" b="1" u="sng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Responsável pelo Controlo de Qualidade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da Área de Operação</a:t>
            </a:r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246063" y="3429000"/>
            <a:ext cx="84566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“Movida pelo fascínio que sempre tive por </a:t>
            </a: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tecnologia</a:t>
            </a: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, não hesitei na escolha da Licenciatura em Engenharia Física como primeira opção.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40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Apesar do curso não estar muito difundido, a </a:t>
            </a: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inserção no mercado de trabalho</a:t>
            </a: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 foi fácil. Sinto que o rigor científico, autonomia e a capacidade de resolução de problemas são competências que desenvolvi durante o curso e que são muito valorizadas em ambiente industrial.” </a:t>
            </a:r>
          </a:p>
        </p:txBody>
      </p:sp>
      <p:graphicFrame>
        <p:nvGraphicFramePr>
          <p:cNvPr id="67588" name="Object 2"/>
          <p:cNvGraphicFramePr>
            <a:graphicFrameLocks noChangeAspect="1"/>
          </p:cNvGraphicFramePr>
          <p:nvPr/>
        </p:nvGraphicFramePr>
        <p:xfrm>
          <a:off x="504825" y="963613"/>
          <a:ext cx="1838325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3" name="Documento" r:id="rId4" imgW="1838554" imgH="2114702" progId="Word.Document.8">
                  <p:embed/>
                </p:oleObj>
              </mc:Choice>
              <mc:Fallback>
                <p:oleObj name="Documento" r:id="rId4" imgW="1838554" imgH="211470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963613"/>
                        <a:ext cx="1838325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9" name="Rectangle 8"/>
          <p:cNvSpPr>
            <a:spLocks noChangeArrowheads="1"/>
          </p:cNvSpPr>
          <p:nvPr/>
        </p:nvSpPr>
        <p:spPr bwMode="auto">
          <a:xfrm>
            <a:off x="5043488" y="171450"/>
            <a:ext cx="388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Ana Catarina Fonseca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ChangeArrowheads="1"/>
          </p:cNvSpPr>
          <p:nvPr/>
        </p:nvSpPr>
        <p:spPr bwMode="auto">
          <a:xfrm>
            <a:off x="3029875" y="872366"/>
            <a:ext cx="56308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Concluiu o curso de Engenharia Física em 1992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dirty="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 dirty="0">
                <a:solidFill>
                  <a:srgbClr val="626262"/>
                </a:solidFill>
                <a:latin typeface="Verdana" pitchFamily="34" charset="0"/>
              </a:rPr>
              <a:t>Revigrés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 dirty="0">
                <a:solidFill>
                  <a:srgbClr val="626262"/>
                </a:solidFill>
                <a:latin typeface="Verdana" pitchFamily="34" charset="0"/>
              </a:rPr>
              <a:t>Diretor do Departamento de Manutenção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5942309" y="269453"/>
            <a:ext cx="247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Jorge Simões</a:t>
            </a:r>
            <a:endParaRPr lang="pt-PT" altLang="pt-PT" sz="2400" b="1" dirty="0">
              <a:latin typeface="Verdana" pitchFamily="34" charset="0"/>
            </a:endParaRPr>
          </a:p>
        </p:txBody>
      </p:sp>
      <p:pic>
        <p:nvPicPr>
          <p:cNvPr id="68613" name="Picture 5" descr="13637_1124538965271_1581039723_333058_4386607_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6" y="557626"/>
            <a:ext cx="2325688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7" descr="https://agueda21.files.wordpress.com/2011/12/revig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06" y="2661820"/>
            <a:ext cx="21383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185" y="25479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</a:rPr>
              <a:t>Industry 4.0</a:t>
            </a: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 is the current trend of automation and data exchange in manufacturing technologies. It includes cyber-physical systems, the Internet of things and cloud computing. </a:t>
            </a:r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</a:rPr>
              <a:t>Industry 4.0</a:t>
            </a: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 creates what has been called a "smart factory".</a:t>
            </a:r>
            <a:endParaRPr lang="en-GB" dirty="0"/>
          </a:p>
        </p:txBody>
      </p:sp>
      <p:pic>
        <p:nvPicPr>
          <p:cNvPr id="59394" name="Picture 2" descr="https://upload.wikimedia.org/wikipedia/commons/c/c8/Industry_4.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76" y="4248646"/>
            <a:ext cx="5259798" cy="2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1" y="4486151"/>
            <a:ext cx="2073818" cy="20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629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 descr="https://encrypted-tbn0.gstatic.com/images?q=tbn:ANd9GcRiT68uc8rjKT7Zh5XVDoXiTdlNMrGqlMB5i40UHa4dMBTmEBxmI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194050"/>
            <a:ext cx="1963737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3286125" y="1738313"/>
            <a:ext cx="51498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Concluiu o curso de Engenharia Física em 1992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TAP Maintenance &amp; Engineering</a:t>
            </a:r>
            <a:endParaRPr lang="pt-PT" altLang="pt-PT" sz="1800" u="sng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Chefe da Divisão de Laboratórios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u="sng">
              <a:solidFill>
                <a:srgbClr val="626262"/>
              </a:solidFill>
              <a:latin typeface="Verdana" pitchFamily="34" charset="0"/>
            </a:endParaRPr>
          </a:p>
        </p:txBody>
      </p:sp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514350" y="4591050"/>
            <a:ext cx="813752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“A licenciatura em Engenharia Física – Ramo de Instrumentação, permitiu antes de mais e através de uma simples análise curricular, ser selecionada pela TAP e integrar o Laboratório de Calibrações.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A área da Metrologia é um excelente exemplo para a </a:t>
            </a: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aplicação dos conhecimentos obtidos</a:t>
            </a: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 durante o curso de Engenharia Física.” </a:t>
            </a:r>
          </a:p>
        </p:txBody>
      </p:sp>
      <p:sp>
        <p:nvSpPr>
          <p:cNvPr id="69637" name="Text Box 8"/>
          <p:cNvSpPr txBox="1">
            <a:spLocks noChangeArrowheads="1"/>
          </p:cNvSpPr>
          <p:nvPr/>
        </p:nvSpPr>
        <p:spPr bwMode="auto">
          <a:xfrm>
            <a:off x="5535613" y="338138"/>
            <a:ext cx="340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Frederica Carvalho</a:t>
            </a:r>
            <a:endParaRPr lang="pt-PT" altLang="pt-PT" sz="2400" b="1">
              <a:latin typeface="Verdana" pitchFamily="34" charset="0"/>
            </a:endParaRPr>
          </a:p>
        </p:txBody>
      </p:sp>
      <p:pic>
        <p:nvPicPr>
          <p:cNvPr id="69638" name="Picture 5" descr="image00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8113"/>
            <a:ext cx="2703513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6"/>
          <p:cNvSpPr txBox="1">
            <a:spLocks noChangeArrowheads="1"/>
          </p:cNvSpPr>
          <p:nvPr/>
        </p:nvSpPr>
        <p:spPr bwMode="auto">
          <a:xfrm>
            <a:off x="631825" y="511175"/>
            <a:ext cx="7932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latin typeface="Verdana" pitchFamily="34" charset="0"/>
              </a:rPr>
              <a:t>Ana Leite Magalhães</a:t>
            </a:r>
          </a:p>
        </p:txBody>
      </p: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3954463" y="1520825"/>
            <a:ext cx="491966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1800" dirty="0">
                <a:latin typeface="Verdana" pitchFamily="34" charset="0"/>
              </a:rPr>
              <a:t>Mestrado em Engenharia Física – Ramo Metrologia e Qualidade, em Julho de 2011</a:t>
            </a:r>
            <a:endParaRPr lang="en-GB" altLang="pt-PT" sz="1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t-PT" altLang="pt-PT" sz="1800" dirty="0">
                <a:latin typeface="Verdana" pitchFamily="34" charset="0"/>
              </a:rPr>
              <a:t>1º emprego em Outubro de 2011 como </a:t>
            </a:r>
            <a:r>
              <a:rPr lang="pt-PT" altLang="pt-PT" sz="1800" b="1" dirty="0">
                <a:latin typeface="Verdana" pitchFamily="34" charset="0"/>
              </a:rPr>
              <a:t>Engenheira de Produção e Controlo de Qualidade na ISOLAGO</a:t>
            </a:r>
            <a:endParaRPr lang="en-GB" altLang="pt-PT" sz="1800" b="1" dirty="0">
              <a:latin typeface="Verdana" pitchFamily="34" charset="0"/>
            </a:endParaRPr>
          </a:p>
        </p:txBody>
      </p:sp>
      <p:pic>
        <p:nvPicPr>
          <p:cNvPr id="7066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1413"/>
            <a:ext cx="43053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9"/>
          <p:cNvSpPr txBox="1">
            <a:spLocks noChangeArrowheads="1"/>
          </p:cNvSpPr>
          <p:nvPr/>
        </p:nvSpPr>
        <p:spPr bwMode="auto">
          <a:xfrm>
            <a:off x="476250" y="4862513"/>
            <a:ext cx="35290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dirty="0">
                <a:latin typeface="Verdana" pitchFamily="34" charset="0"/>
              </a:rPr>
              <a:t>Fotografia tirada em Marrocos  onde a Ana apresentou, num congresso internacional, o seu trabalho de mestrado.</a:t>
            </a:r>
            <a:endParaRPr lang="en-GB" altLang="pt-PT" sz="1800" dirty="0">
              <a:latin typeface="Verdana" pitchFamily="34" charset="0"/>
            </a:endParaRPr>
          </a:p>
        </p:txBody>
      </p:sp>
      <p:pic>
        <p:nvPicPr>
          <p:cNvPr id="7066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497013"/>
            <a:ext cx="28352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ChangeArrowheads="1"/>
          </p:cNvSpPr>
          <p:nvPr/>
        </p:nvSpPr>
        <p:spPr bwMode="auto">
          <a:xfrm>
            <a:off x="3981450" y="1190625"/>
            <a:ext cx="49180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Concluiu o curso de Engenharia Física em 1992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Professor 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Departamento de Engenharia Mecânica</a:t>
            </a:r>
            <a:endParaRPr lang="pt-PT" altLang="pt-PT" sz="1800" b="1" u="sng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Diretor do Laboratório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Robótica Industrial e da revista “Robótica”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 u="sng">
              <a:solidFill>
                <a:srgbClr val="626262"/>
              </a:solidFill>
              <a:latin typeface="Verdana" pitchFamily="34" charset="0"/>
            </a:endParaRPr>
          </a:p>
        </p:txBody>
      </p:sp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687388" y="4589463"/>
            <a:ext cx="77771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“Há uma enorme mistura entre o que se ensina e o que é novo, a investigação que se está a fazer. É um curso que coloca o foco no que o aluno faz, </a:t>
            </a: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premiando a iniciativa</a:t>
            </a: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. Esse, na minha opinião, é o treino que um engenheiro deve ter.”</a:t>
            </a:r>
          </a:p>
        </p:txBody>
      </p:sp>
      <p:pic>
        <p:nvPicPr>
          <p:cNvPr id="71684" name="Picture 6" descr="EF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154113"/>
            <a:ext cx="304006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8"/>
          <p:cNvSpPr txBox="1">
            <a:spLocks noChangeArrowheads="1"/>
          </p:cNvSpPr>
          <p:nvPr/>
        </p:nvSpPr>
        <p:spPr bwMode="auto">
          <a:xfrm>
            <a:off x="4643438" y="271463"/>
            <a:ext cx="423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Joaquim Norberto Pires</a:t>
            </a:r>
            <a:endParaRPr lang="pt-PT" altLang="pt-PT" sz="2400" b="1">
              <a:latin typeface="Verdan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8"/>
          <p:cNvSpPr txBox="1">
            <a:spLocks noChangeArrowheads="1"/>
          </p:cNvSpPr>
          <p:nvPr/>
        </p:nvSpPr>
        <p:spPr bwMode="auto">
          <a:xfrm>
            <a:off x="2930045" y="290191"/>
            <a:ext cx="5675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Nuno Filipe Camarneiro Mendes</a:t>
            </a:r>
            <a:endParaRPr lang="pt-PT" altLang="pt-PT" sz="2400" b="1" dirty="0"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345" y="916212"/>
            <a:ext cx="5762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  <a:hlinkClick r:id="rId3" tooltip="Licenciatura"/>
              </a:rPr>
              <a:t>Formou-se</a:t>
            </a:r>
            <a:r>
              <a:rPr lang="pt-BR" dirty="0">
                <a:solidFill>
                  <a:srgbClr val="252525"/>
                </a:solidFill>
                <a:ea typeface="Verdana" panose="020B0604030504040204" pitchFamily="34" charset="0"/>
              </a:rPr>
              <a:t> em </a:t>
            </a:r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  <a:hlinkClick r:id="rId4" tooltip="Engenharia Física"/>
              </a:rPr>
              <a:t>Engenharia Física</a:t>
            </a:r>
            <a:r>
              <a:rPr lang="pt-BR" dirty="0">
                <a:solidFill>
                  <a:srgbClr val="252525"/>
                </a:solidFill>
                <a:ea typeface="Verdana" panose="020B0604030504040204" pitchFamily="34" charset="0"/>
              </a:rPr>
              <a:t> pela </a:t>
            </a:r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  <a:hlinkClick r:id="rId5" tooltip="Faculdade de Ciências e Tecnologia da Universidade de Coimbra"/>
              </a:rPr>
              <a:t>Faculdade de Ciências e Tecnologia</a:t>
            </a:r>
            <a:r>
              <a:rPr lang="pt-BR" dirty="0">
                <a:solidFill>
                  <a:srgbClr val="252525"/>
                </a:solidFill>
                <a:ea typeface="Verdana" panose="020B0604030504040204" pitchFamily="34" charset="0"/>
              </a:rPr>
              <a:t> da </a:t>
            </a:r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  <a:hlinkClick r:id="rId6" tooltip="Universidade de Coimbra"/>
              </a:rPr>
              <a:t>Universidade de Coimbra</a:t>
            </a:r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</a:rPr>
              <a:t> (2003)</a:t>
            </a:r>
            <a:r>
              <a:rPr lang="pt-BR" dirty="0">
                <a:solidFill>
                  <a:srgbClr val="252525"/>
                </a:solidFill>
                <a:ea typeface="Verdana" panose="020B0604030504040204" pitchFamily="34" charset="0"/>
              </a:rPr>
              <a:t>, trabalhou no </a:t>
            </a:r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  <a:hlinkClick r:id="rId7" tooltip="CERN"/>
              </a:rPr>
              <a:t>CERN</a:t>
            </a:r>
            <a:r>
              <a:rPr lang="pt-BR" dirty="0">
                <a:solidFill>
                  <a:srgbClr val="252525"/>
                </a:solidFill>
                <a:ea typeface="Verdana" panose="020B0604030504040204" pitchFamily="34" charset="0"/>
              </a:rPr>
              <a:t> e </a:t>
            </a:r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  <a:hlinkClick r:id="rId8" tooltip="Doutoramento"/>
              </a:rPr>
              <a:t>doutorou-se</a:t>
            </a:r>
            <a:r>
              <a:rPr lang="pt-BR" dirty="0">
                <a:solidFill>
                  <a:srgbClr val="252525"/>
                </a:solidFill>
                <a:ea typeface="Verdana" panose="020B0604030504040204" pitchFamily="34" charset="0"/>
              </a:rPr>
              <a:t> em </a:t>
            </a:r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  <a:hlinkClick r:id="rId9" tooltip="Universidade de Florença"/>
              </a:rPr>
              <a:t>Florença</a:t>
            </a:r>
            <a:r>
              <a:rPr lang="pt-BR" dirty="0">
                <a:solidFill>
                  <a:srgbClr val="252525"/>
                </a:solidFill>
                <a:ea typeface="Verdana" panose="020B0604030504040204" pitchFamily="34" charset="0"/>
              </a:rPr>
              <a:t> em Ciências aplicadas ao Património Cultural. É </a:t>
            </a:r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  <a:hlinkClick r:id="rId10" tooltip="Investigador"/>
              </a:rPr>
              <a:t>investigador</a:t>
            </a:r>
            <a:r>
              <a:rPr lang="pt-BR" dirty="0">
                <a:solidFill>
                  <a:srgbClr val="252525"/>
                </a:solidFill>
                <a:ea typeface="Verdana" panose="020B0604030504040204" pitchFamily="34" charset="0"/>
              </a:rPr>
              <a:t> na </a:t>
            </a:r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  <a:hlinkClick r:id="rId11" tooltip="Universidade de Aveiro"/>
              </a:rPr>
              <a:t>Universidade de Aveiro</a:t>
            </a:r>
            <a:r>
              <a:rPr lang="pt-BR" dirty="0">
                <a:solidFill>
                  <a:srgbClr val="252525"/>
                </a:solidFill>
                <a:ea typeface="Verdana" panose="020B0604030504040204" pitchFamily="34" charset="0"/>
              </a:rPr>
              <a:t> e </a:t>
            </a:r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  <a:hlinkClick r:id="rId12" tooltip="Docente"/>
              </a:rPr>
              <a:t>docente</a:t>
            </a:r>
            <a:r>
              <a:rPr lang="pt-BR" dirty="0">
                <a:solidFill>
                  <a:srgbClr val="252525"/>
                </a:solidFill>
                <a:ea typeface="Verdana" panose="020B0604030504040204" pitchFamily="34" charset="0"/>
              </a:rPr>
              <a:t> na </a:t>
            </a:r>
            <a:r>
              <a:rPr lang="pt-BR" dirty="0">
                <a:solidFill>
                  <a:srgbClr val="0B0080"/>
                </a:solidFill>
                <a:ea typeface="Verdana" panose="020B0604030504040204" pitchFamily="34" charset="0"/>
                <a:hlinkClick r:id="rId13" tooltip="Universidade Portucalense"/>
              </a:rPr>
              <a:t>Universidade Portucalense</a:t>
            </a:r>
            <a:r>
              <a:rPr lang="pt-BR" dirty="0">
                <a:solidFill>
                  <a:srgbClr val="252525"/>
                </a:solidFill>
                <a:ea typeface="Verdana" panose="020B0604030504040204" pitchFamily="34" charset="0"/>
              </a:rPr>
              <a:t>.</a:t>
            </a:r>
            <a:endParaRPr lang="en-GB" dirty="0"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69" y="1389316"/>
            <a:ext cx="1939754" cy="2861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75" y="4189667"/>
            <a:ext cx="1733550" cy="262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72" y="4189667"/>
            <a:ext cx="1733550" cy="262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72" y="5790974"/>
            <a:ext cx="1276350" cy="809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3" y="2432103"/>
            <a:ext cx="5052060" cy="421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277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80000" y="3319200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e isto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também isto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25" y="883741"/>
            <a:ext cx="4012442" cy="24372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97" y="883741"/>
            <a:ext cx="3684632" cy="24569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13505" r="14404" b="1320"/>
          <a:stretch/>
        </p:blipFill>
        <p:spPr>
          <a:xfrm>
            <a:off x="409697" y="4198597"/>
            <a:ext cx="3135627" cy="231030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511" y="4194644"/>
            <a:ext cx="4107976" cy="231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480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7" descr="http://www.e-xample.com/imagedownload.aspx?schema=fc30c3ca-d3b6-4762-8b37-80343846dd38&amp;channel=51A69B7F-0221-4528-9053-EB0F56E97052&amp;content_id=B30C975B-8BB2-44F4-A1BB-C7404CFBA9BE&amp;field=Imagem&amp;lang=pt&amp;ver=1&amp;filetype=jpg&amp;dtestate=2012-03-26171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2517775"/>
            <a:ext cx="2808287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2"/>
          <p:cNvSpPr>
            <a:spLocks noChangeArrowheads="1"/>
          </p:cNvSpPr>
          <p:nvPr/>
        </p:nvSpPr>
        <p:spPr bwMode="auto">
          <a:xfrm>
            <a:off x="3270250" y="1303338"/>
            <a:ext cx="5173663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Concluiu o curso de Engenharia Biomédica em Julho de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ISA Care</a:t>
            </a:r>
            <a:endParaRPr lang="pt-PT" altLang="pt-PT" sz="1800" u="sng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Product Manager Healthcare</a:t>
            </a:r>
            <a:r>
              <a:rPr lang="pt-PT" altLang="pt-PT" sz="1600" b="1">
                <a:solidFill>
                  <a:srgbClr val="626262"/>
                </a:solidFill>
                <a:latin typeface="Verdana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1600" b="1">
                <a:latin typeface="Verdana" pitchFamily="34" charset="0"/>
              </a:rPr>
              <a:t> </a:t>
            </a:r>
            <a:endParaRPr lang="en-US" altLang="pt-PT" sz="1800" b="1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u="sng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>
              <a:solidFill>
                <a:srgbClr val="626262"/>
              </a:solidFill>
              <a:latin typeface="Verdana" pitchFamily="34" charset="0"/>
            </a:endParaRP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676275" y="4371975"/>
            <a:ext cx="79216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"</a:t>
            </a:r>
            <a:r>
              <a:rPr lang="pt-PT" altLang="pt-PT" sz="1800">
                <a:solidFill>
                  <a:srgbClr val="6D5F56"/>
                </a:solidFill>
                <a:latin typeface="Verdana" pitchFamily="34" charset="0"/>
              </a:rPr>
              <a:t>Após concluir a licenciatura em Setembro 2007, propuseram-me uma bolsa de doutoramento em empresa, o que me permite conciliar duas áreas. Faço </a:t>
            </a:r>
            <a:r>
              <a:rPr lang="pt-PT" altLang="pt-PT" sz="1800" b="1">
                <a:solidFill>
                  <a:srgbClr val="6D5F56"/>
                </a:solidFill>
                <a:latin typeface="Verdana" pitchFamily="34" charset="0"/>
              </a:rPr>
              <a:t>investigação</a:t>
            </a:r>
            <a:r>
              <a:rPr lang="pt-PT" altLang="pt-PT" sz="1800">
                <a:solidFill>
                  <a:srgbClr val="6D5F56"/>
                </a:solidFill>
                <a:latin typeface="Verdana" pitchFamily="34" charset="0"/>
              </a:rPr>
              <a:t> em instrumentação biomédica na Universidade de Coimbra e gestão de projeto, na área da telemedicina, na empresa ISA – </a:t>
            </a:r>
            <a:r>
              <a:rPr lang="pt-PT" altLang="pt-PT" sz="1800" i="1">
                <a:solidFill>
                  <a:srgbClr val="6D5F56"/>
                </a:solidFill>
                <a:latin typeface="Verdana" pitchFamily="34" charset="0"/>
              </a:rPr>
              <a:t>Intelligent Sensing</a:t>
            </a:r>
            <a:r>
              <a:rPr lang="pt-PT" altLang="pt-PT" sz="1800">
                <a:solidFill>
                  <a:srgbClr val="6D5F56"/>
                </a:solidFill>
                <a:latin typeface="Verdana" pitchFamily="34" charset="0"/>
              </a:rPr>
              <a:t> Anywhere</a:t>
            </a: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."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5835650" y="31115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Catarina Pereira</a:t>
            </a:r>
          </a:p>
        </p:txBody>
      </p:sp>
      <p:pic>
        <p:nvPicPr>
          <p:cNvPr id="73734" name="Picture 6" descr="CatarinaPerei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082675"/>
            <a:ext cx="232092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270250" y="1303338"/>
            <a:ext cx="55927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Concluiu o curso de Engenharia Biomédica em Julho de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Projeto Final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e primeiro emprego: Critical Software</a:t>
            </a:r>
            <a:endParaRPr lang="pt-PT" altLang="pt-PT" sz="1800" u="sng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Fev 2008 – Jun 2009: Novabase Consulting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Posição atual: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Critical Health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Software Quality Assurance Engineer</a:t>
            </a:r>
            <a:r>
              <a:rPr lang="pt-PT" altLang="pt-PT" sz="1600" b="1">
                <a:latin typeface="Verdana" pitchFamily="34" charset="0"/>
              </a:rPr>
              <a:t>  </a:t>
            </a:r>
            <a:endParaRPr lang="pt-PT" altLang="pt-PT" sz="1800" b="1">
              <a:solidFill>
                <a:srgbClr val="626262"/>
              </a:solidFill>
              <a:latin typeface="Verdana" pitchFamily="34" charset="0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676275" y="4646613"/>
            <a:ext cx="79216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"</a:t>
            </a:r>
            <a:r>
              <a:rPr lang="pt-PT" altLang="pt-PT" sz="1800">
                <a:solidFill>
                  <a:srgbClr val="6D5F56"/>
                </a:solidFill>
                <a:latin typeface="Verdana" pitchFamily="34" charset="0"/>
              </a:rPr>
              <a:t>A principal valência que o curso de Engenharia Biomédica me deu foi a </a:t>
            </a:r>
            <a:r>
              <a:rPr lang="pt-PT" altLang="pt-PT" sz="1800" b="1">
                <a:solidFill>
                  <a:srgbClr val="6D5F56"/>
                </a:solidFill>
                <a:latin typeface="Verdana" pitchFamily="34" charset="0"/>
              </a:rPr>
              <a:t>elasticidade mental </a:t>
            </a:r>
            <a:r>
              <a:rPr lang="pt-PT" altLang="pt-PT" sz="1800">
                <a:solidFill>
                  <a:srgbClr val="6D5F56"/>
                </a:solidFill>
                <a:latin typeface="Verdana" pitchFamily="34" charset="0"/>
              </a:rPr>
              <a:t>e a capacidade para lidar com matérias tão diferentes de forma simultânea. Estou certa que, se voltasse atrás no tempo, voltaria a escolher este curso</a:t>
            </a: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."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6167438" y="311150"/>
            <a:ext cx="263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Tânia Baptista</a:t>
            </a:r>
          </a:p>
        </p:txBody>
      </p:sp>
      <p:pic>
        <p:nvPicPr>
          <p:cNvPr id="74757" name="Picture 6" descr="Re-exposure of P42604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63613"/>
            <a:ext cx="207962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7" descr="https://lh3.ggpht.com/_fEkr5JWbzNE/Sfb4Gnr0AlI/AAAAAAAAANM/-F6u1lipxlo/s400/logo+hp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155950"/>
            <a:ext cx="247808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45" name="Rectangle 13"/>
          <p:cNvSpPr>
            <a:spLocks noChangeArrowheads="1"/>
          </p:cNvSpPr>
          <p:nvPr/>
        </p:nvSpPr>
        <p:spPr bwMode="auto">
          <a:xfrm>
            <a:off x="3257550" y="4365625"/>
            <a:ext cx="568166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l" eaLnBrk="0" hangingPunct="0">
              <a:defRPr/>
            </a:pPr>
            <a:r>
              <a:rPr lang="pt-PT" sz="1800" dirty="0">
                <a:solidFill>
                  <a:schemeClr val="bg1">
                    <a:lumMod val="50000"/>
                  </a:schemeClr>
                </a:solidFill>
              </a:rPr>
              <a:t>"Uma das grandes vantagens de um curso tão </a:t>
            </a:r>
            <a:r>
              <a:rPr lang="pt-PT" sz="1800" b="1" dirty="0">
                <a:solidFill>
                  <a:schemeClr val="bg1">
                    <a:lumMod val="50000"/>
                  </a:schemeClr>
                </a:solidFill>
              </a:rPr>
              <a:t>multidisciplinar</a:t>
            </a:r>
            <a:r>
              <a:rPr lang="pt-PT" sz="1800" dirty="0">
                <a:solidFill>
                  <a:schemeClr val="bg1">
                    <a:lumMod val="50000"/>
                  </a:schemeClr>
                </a:solidFill>
              </a:rPr>
              <a:t> é o facto de me dar conhecimentos em áreas muito diferentes. </a:t>
            </a:r>
          </a:p>
          <a:p>
            <a:pPr algn="l" eaLnBrk="0" hangingPunct="0">
              <a:defRPr/>
            </a:pPr>
            <a:r>
              <a:rPr lang="pt-PT" sz="1800" dirty="0">
                <a:solidFill>
                  <a:schemeClr val="bg1">
                    <a:lumMod val="50000"/>
                  </a:schemeClr>
                </a:solidFill>
              </a:rPr>
              <a:t>Deu-me ferramentas para me conseguir integrar no mundo empresarial e explorar novas áreas, permitindo que a resolução de problemas seja mais simples."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119313" y="311150"/>
            <a:ext cx="668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Filipa Marques</a:t>
            </a:r>
          </a:p>
        </p:txBody>
      </p:sp>
      <p:pic>
        <p:nvPicPr>
          <p:cNvPr id="75781" name="Picture 8" descr="P210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3746500"/>
            <a:ext cx="28352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48" name="Rectangle 16"/>
          <p:cNvSpPr>
            <a:spLocks noChangeArrowheads="1"/>
          </p:cNvSpPr>
          <p:nvPr/>
        </p:nvSpPr>
        <p:spPr bwMode="auto">
          <a:xfrm>
            <a:off x="233363" y="1284288"/>
            <a:ext cx="8342312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l" eaLnBrk="0" hangingPunct="0">
              <a:defRPr/>
            </a:pPr>
            <a:r>
              <a:rPr lang="pt-PT" sz="1800" dirty="0">
                <a:solidFill>
                  <a:schemeClr val="bg1">
                    <a:lumMod val="50000"/>
                  </a:schemeClr>
                </a:solidFill>
              </a:rPr>
              <a:t>Concluiu o curso de Engenharia Biomédica em Julho de 2008</a:t>
            </a:r>
          </a:p>
          <a:p>
            <a:pPr algn="l" eaLnBrk="0" hangingPunct="0">
              <a:defRPr/>
            </a:pPr>
            <a:endParaRPr lang="en-US" sz="1400" dirty="0"/>
          </a:p>
          <a:p>
            <a:pPr marL="1787525" indent="-1787525" algn="l" eaLnBrk="0" hangingPunct="0">
              <a:defRPr/>
            </a:pPr>
            <a:r>
              <a:rPr lang="pt-PT" sz="1800" dirty="0">
                <a:solidFill>
                  <a:schemeClr val="bg1">
                    <a:lumMod val="50000"/>
                  </a:schemeClr>
                </a:solidFill>
              </a:rPr>
              <a:t>Projecto Final : Estágio como Especialista de Aplicação: ventilação e anestesia, Siemens Medical Solutions, Porto</a:t>
            </a:r>
          </a:p>
          <a:p>
            <a:pPr algn="l" eaLnBrk="0" hangingPunct="0">
              <a:defRPr/>
            </a:pPr>
            <a:endParaRPr lang="pt-PT" sz="1800" dirty="0">
              <a:solidFill>
                <a:srgbClr val="000000"/>
              </a:solidFill>
            </a:endParaRPr>
          </a:p>
          <a:p>
            <a:pPr marL="2147888" indent="-2147888" algn="l" eaLnBrk="0" hangingPunct="0">
              <a:defRPr/>
            </a:pPr>
            <a:r>
              <a:rPr lang="pt-PT" sz="1800" b="1" dirty="0">
                <a:solidFill>
                  <a:schemeClr val="bg1">
                    <a:lumMod val="50000"/>
                  </a:schemeClr>
                </a:solidFill>
              </a:rPr>
              <a:t>Situação Actual: </a:t>
            </a:r>
            <a:r>
              <a:rPr lang="pt-PT" sz="1800" b="1" dirty="0">
                <a:solidFill>
                  <a:schemeClr val="bg1">
                    <a:lumMod val="50000"/>
                  </a:schemeClr>
                </a:solidFill>
                <a:latin typeface="Verdana" charset="0"/>
              </a:rPr>
              <a:t>Responsável pela gestão dos equipamentos médicos.  Grupo HPP Saúde</a:t>
            </a:r>
            <a:endParaRPr lang="pt-PT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119313" y="311150"/>
            <a:ext cx="668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Filipa Marques</a:t>
            </a:r>
          </a:p>
        </p:txBody>
      </p:sp>
      <p:sp>
        <p:nvSpPr>
          <p:cNvPr id="376848" name="Rectangle 16"/>
          <p:cNvSpPr>
            <a:spLocks noChangeArrowheads="1"/>
          </p:cNvSpPr>
          <p:nvPr/>
        </p:nvSpPr>
        <p:spPr bwMode="auto">
          <a:xfrm>
            <a:off x="233363" y="1284288"/>
            <a:ext cx="8342312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l" eaLnBrk="0" hangingPunct="0">
              <a:defRPr/>
            </a:pPr>
            <a:r>
              <a:rPr lang="pt-PT" sz="1800" dirty="0">
                <a:solidFill>
                  <a:schemeClr val="bg1">
                    <a:lumMod val="50000"/>
                  </a:schemeClr>
                </a:solidFill>
              </a:rPr>
              <a:t>Concluiu o curso de Engenharia Biomédica em Julho de 2008</a:t>
            </a:r>
          </a:p>
          <a:p>
            <a:pPr algn="l" eaLnBrk="0" hangingPunct="0">
              <a:defRPr/>
            </a:pPr>
            <a:endParaRPr lang="en-US" sz="1400" dirty="0"/>
          </a:p>
          <a:p>
            <a:pPr marL="1787525" indent="-1787525" algn="l" eaLnBrk="0" hangingPunct="0">
              <a:defRPr/>
            </a:pPr>
            <a:r>
              <a:rPr lang="pt-PT" sz="1800" dirty="0">
                <a:solidFill>
                  <a:schemeClr val="bg1">
                    <a:lumMod val="50000"/>
                  </a:schemeClr>
                </a:solidFill>
              </a:rPr>
              <a:t>Projecto Final : Estágio como Especialista de Aplicação: ventilação e anestesia, Siemens Medical Solutions, Porto</a:t>
            </a:r>
          </a:p>
          <a:p>
            <a:pPr algn="l" eaLnBrk="0" hangingPunct="0">
              <a:defRPr/>
            </a:pPr>
            <a:endParaRPr lang="pt-PT" sz="1800" dirty="0">
              <a:solidFill>
                <a:srgbClr val="000000"/>
              </a:solidFill>
            </a:endParaRPr>
          </a:p>
          <a:p>
            <a:pPr marL="2147888" indent="-2147888" algn="l" eaLnBrk="0" hangingPunct="0">
              <a:defRPr/>
            </a:pPr>
            <a:r>
              <a:rPr lang="pt-PT" sz="1800" b="1" dirty="0">
                <a:solidFill>
                  <a:schemeClr val="bg1">
                    <a:lumMod val="50000"/>
                  </a:schemeClr>
                </a:solidFill>
              </a:rPr>
              <a:t>Situação Actual: </a:t>
            </a:r>
            <a:r>
              <a:rPr lang="pt-PT" sz="1800" b="1" dirty="0">
                <a:solidFill>
                  <a:schemeClr val="bg1">
                    <a:lumMod val="50000"/>
                  </a:schemeClr>
                </a:solidFill>
                <a:latin typeface="Verdana" charset="0"/>
              </a:rPr>
              <a:t>Responsável pela gestão dos equipamentos médicos.  Grupo Lusíadas Saúde</a:t>
            </a:r>
            <a:endParaRPr lang="pt-PT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4" y="3554176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3691783" y="4735617"/>
            <a:ext cx="51140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pt-PT" dirty="0"/>
              <a:t>aconselha o conselho de administração na aquisição de equipamento médico;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pt-PT" dirty="0"/>
              <a:t>gere todos os equipamentos de saúde instalados nos hospitais e clínicas Lusíadas;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pt-PT" dirty="0"/>
              <a:t>mantém um ambiente seguro e protegido.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2595BB27-9C3A-4F8C-99D7-A64E083552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7" b="35507"/>
          <a:stretch/>
        </p:blipFill>
        <p:spPr>
          <a:xfrm>
            <a:off x="5222192" y="3232847"/>
            <a:ext cx="2674121" cy="9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552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41" y="1711055"/>
            <a:ext cx="41433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70" y="333781"/>
            <a:ext cx="1333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52866" y="441799"/>
            <a:ext cx="668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 dirty="0">
                <a:solidFill>
                  <a:srgbClr val="626262"/>
                </a:solidFill>
                <a:latin typeface="Verdana" pitchFamily="34" charset="0"/>
              </a:rPr>
              <a:t>Joana Melo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45915" y="2093484"/>
            <a:ext cx="477371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l" eaLnBrk="0" hangingPunct="0">
              <a:defRPr/>
            </a:pPr>
            <a:r>
              <a:rPr lang="pt-PT" sz="1800" dirty="0">
                <a:solidFill>
                  <a:schemeClr val="bg1">
                    <a:lumMod val="50000"/>
                  </a:schemeClr>
                </a:solidFill>
              </a:rPr>
              <a:t>Concluiu o curso de Engenharia Física em Setembro de 2016</a:t>
            </a:r>
          </a:p>
          <a:p>
            <a:pPr algn="l" eaLnBrk="0" hangingPunct="0">
              <a:defRPr/>
            </a:pPr>
            <a:endParaRPr lang="en-US" sz="1400" dirty="0"/>
          </a:p>
          <a:p>
            <a:pPr marL="1787525" indent="-1787525" algn="l" eaLnBrk="0" hangingPunct="0">
              <a:defRPr/>
            </a:pPr>
            <a:r>
              <a:rPr lang="pt-PT" sz="1800" dirty="0">
                <a:solidFill>
                  <a:schemeClr val="bg1">
                    <a:lumMod val="50000"/>
                  </a:schemeClr>
                </a:solidFill>
              </a:rPr>
              <a:t>Projecto Final :Medidor de glicose não invasivo</a:t>
            </a:r>
          </a:p>
          <a:p>
            <a:pPr marL="1787525" indent="-1787525" algn="l" eaLnBrk="0" hangingPunct="0">
              <a:defRPr/>
            </a:pPr>
            <a:endParaRPr lang="pt-PT" sz="1800" dirty="0">
              <a:solidFill>
                <a:srgbClr val="000000"/>
              </a:solidFill>
            </a:endParaRPr>
          </a:p>
          <a:p>
            <a:pPr marL="2147888" indent="-2147888" algn="l" eaLnBrk="0" hangingPunct="0">
              <a:defRPr/>
            </a:pPr>
            <a:r>
              <a:rPr lang="pt-PT" sz="1800" b="1" dirty="0">
                <a:solidFill>
                  <a:schemeClr val="bg1">
                    <a:lumMod val="50000"/>
                  </a:schemeClr>
                </a:solidFill>
              </a:rPr>
              <a:t>Situação Actual: </a:t>
            </a:r>
            <a:r>
              <a:rPr lang="pt-PT" sz="1800" b="1" dirty="0">
                <a:solidFill>
                  <a:schemeClr val="bg1">
                    <a:lumMod val="50000"/>
                  </a:schemeClr>
                </a:solidFill>
                <a:latin typeface="Verdana" charset="0"/>
              </a:rPr>
              <a:t>Nu-</a:t>
            </a:r>
            <a:r>
              <a:rPr lang="pt-PT" sz="1800" b="1" dirty="0" err="1">
                <a:solidFill>
                  <a:schemeClr val="bg1">
                    <a:lumMod val="50000"/>
                  </a:schemeClr>
                </a:solidFill>
                <a:latin typeface="Verdana" charset="0"/>
              </a:rPr>
              <a:t>Rise</a:t>
            </a:r>
            <a:r>
              <a:rPr lang="pt-PT" sz="1800" b="1" dirty="0">
                <a:solidFill>
                  <a:schemeClr val="bg1">
                    <a:lumMod val="50000"/>
                  </a:schemeClr>
                </a:solidFill>
                <a:latin typeface="Verdana" charset="0"/>
              </a:rPr>
              <a:t> – desde Outubro de 2016</a:t>
            </a:r>
            <a:endParaRPr lang="pt-PT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77" y="454768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6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7" descr="https://encrypted-tbn2.gstatic.com/images?q=tbn:ANd9GcTKevTHuxB9c0Ge217FXWbRV3nvU9NmjAEJklbu5kINwS2Mvq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2774950"/>
            <a:ext cx="231933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4748213" y="1703388"/>
            <a:ext cx="4176712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</a:rPr>
              <a:t>Concluíram o curso de Engenharia Biomédica em Julho de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Criaram em 2007 a empresa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</a:rPr>
              <a:t>Blueworks - Medical Expert Diagnosis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latin typeface="Verdana" pitchFamily="34" charset="0"/>
              </a:rPr>
              <a:t> </a:t>
            </a:r>
            <a:r>
              <a:rPr lang="pt-PT" altLang="pt-PT" sz="1600" b="1">
                <a:latin typeface="Verdana" pitchFamily="34" charset="0"/>
              </a:rPr>
              <a:t> </a:t>
            </a:r>
            <a:endParaRPr lang="en-US" altLang="pt-PT" sz="1800" b="1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u="sng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>
              <a:solidFill>
                <a:srgbClr val="626262"/>
              </a:solidFill>
              <a:latin typeface="Verdana" pitchFamily="34" charset="0"/>
            </a:endParaRP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676275" y="4572000"/>
            <a:ext cx="79216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PT" altLang="pt-PT" sz="1800" b="1" dirty="0">
                <a:solidFill>
                  <a:srgbClr val="6D5F56"/>
                </a:solidFill>
                <a:latin typeface="Verdana" pitchFamily="34" charset="0"/>
              </a:rPr>
              <a:t>Fundada ainda no decorrer do projeto Final de Engenharia Biomédica</a:t>
            </a:r>
            <a:r>
              <a:rPr lang="pt-PT" altLang="pt-PT" sz="1800" dirty="0">
                <a:solidFill>
                  <a:srgbClr val="6D5F56"/>
                </a:solidFill>
                <a:latin typeface="Verdana" pitchFamily="34" charset="0"/>
              </a:rPr>
              <a:t>, tem como </a:t>
            </a:r>
            <a:r>
              <a:rPr lang="pt-PT" altLang="pt-PT" sz="1800" dirty="0" err="1">
                <a:solidFill>
                  <a:srgbClr val="6D5F56"/>
                </a:solidFill>
                <a:latin typeface="Verdana" pitchFamily="34" charset="0"/>
              </a:rPr>
              <a:t>objectivo</a:t>
            </a:r>
            <a:r>
              <a:rPr lang="pt-PT" altLang="pt-PT" sz="1800" dirty="0">
                <a:solidFill>
                  <a:srgbClr val="6D5F56"/>
                </a:solidFill>
                <a:latin typeface="Verdana" pitchFamily="34" charset="0"/>
              </a:rPr>
              <a:t> a criação de soluções tecnológicas inovadoras de apoio a processos clínicos, como a integração e garantia de </a:t>
            </a:r>
            <a:r>
              <a:rPr lang="pt-PT" altLang="pt-PT" sz="1800" dirty="0" err="1">
                <a:solidFill>
                  <a:srgbClr val="6D5F56"/>
                </a:solidFill>
                <a:latin typeface="Verdana" pitchFamily="34" charset="0"/>
              </a:rPr>
              <a:t>inter-operabilidade</a:t>
            </a:r>
            <a:r>
              <a:rPr lang="pt-PT" altLang="pt-PT" sz="1800" dirty="0">
                <a:solidFill>
                  <a:srgbClr val="6D5F56"/>
                </a:solidFill>
                <a:latin typeface="Verdana" pitchFamily="34" charset="0"/>
              </a:rPr>
              <a:t> de sistemas, desenvolvimento de análise automática de exames, e criação de dispositivos para suporte terapêutico.</a:t>
            </a:r>
          </a:p>
        </p:txBody>
      </p:sp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5805488" y="311150"/>
            <a:ext cx="3000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Paulo Barbeiro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Edgar Ferreira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Armanda Santos</a:t>
            </a:r>
          </a:p>
        </p:txBody>
      </p:sp>
      <p:pic>
        <p:nvPicPr>
          <p:cNvPr id="76806" name="Picture 6" descr="bw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63688"/>
            <a:ext cx="3429000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7" descr="https://encrypted-tbn2.gstatic.com/images?q=tbn:ANd9GcTKevTHuxB9c0Ge217FXWbRV3nvU9NmjAEJklbu5kINwS2Mvq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2774950"/>
            <a:ext cx="231933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4748213" y="1703388"/>
            <a:ext cx="4176712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dirty="0">
                <a:solidFill>
                  <a:srgbClr val="626262"/>
                </a:solidFill>
                <a:latin typeface="Verdana" pitchFamily="34" charset="0"/>
              </a:rPr>
              <a:t>Concluíram o curso de Engenharia Biomédica em Julho de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 dirty="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 dirty="0">
                <a:solidFill>
                  <a:srgbClr val="626262"/>
                </a:solidFill>
                <a:latin typeface="Verdana" pitchFamily="34" charset="0"/>
              </a:rPr>
              <a:t>Criaram em 2007 a empresa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 dirty="0" err="1">
                <a:solidFill>
                  <a:srgbClr val="626262"/>
                </a:solidFill>
                <a:latin typeface="Verdana" pitchFamily="34" charset="0"/>
              </a:rPr>
              <a:t>Blueworks</a:t>
            </a:r>
            <a:r>
              <a:rPr lang="pt-PT" altLang="pt-PT" sz="1800" b="1" dirty="0">
                <a:solidFill>
                  <a:srgbClr val="626262"/>
                </a:solidFill>
                <a:latin typeface="Verdana" pitchFamily="34" charset="0"/>
              </a:rPr>
              <a:t> - Medical Expert </a:t>
            </a:r>
            <a:r>
              <a:rPr lang="pt-PT" altLang="pt-PT" sz="1800" b="1" dirty="0" err="1">
                <a:solidFill>
                  <a:srgbClr val="626262"/>
                </a:solidFill>
                <a:latin typeface="Verdana" pitchFamily="34" charset="0"/>
              </a:rPr>
              <a:t>Diagnosis</a:t>
            </a:r>
            <a:endParaRPr lang="pt-PT" altLang="pt-PT" sz="1800" b="1" dirty="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 dirty="0">
                <a:latin typeface="Verdana" pitchFamily="34" charset="0"/>
              </a:rPr>
              <a:t> </a:t>
            </a:r>
            <a:r>
              <a:rPr lang="pt-PT" altLang="pt-PT" sz="1600" b="1" dirty="0">
                <a:latin typeface="Verdana" pitchFamily="34" charset="0"/>
              </a:rPr>
              <a:t> </a:t>
            </a:r>
            <a:endParaRPr lang="en-US" altLang="pt-PT" sz="1800" b="1" dirty="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u="sng" dirty="0">
              <a:solidFill>
                <a:srgbClr val="62626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 b="1" dirty="0">
              <a:solidFill>
                <a:srgbClr val="626262"/>
              </a:solidFill>
              <a:latin typeface="Verdana" pitchFamily="34" charset="0"/>
            </a:endParaRP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5067300" y="4989580"/>
            <a:ext cx="35385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 dirty="0">
                <a:solidFill>
                  <a:srgbClr val="6D5F56"/>
                </a:solidFill>
                <a:latin typeface="Verdana" pitchFamily="34" charset="0"/>
              </a:rPr>
              <a:t>Fundada ainda no decorrer do projeto Final de Engenharia Biomédica na área de oftalmologia</a:t>
            </a:r>
            <a:r>
              <a:rPr lang="pt-PT" altLang="pt-PT" sz="1800" dirty="0">
                <a:solidFill>
                  <a:srgbClr val="6D5F56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5805488" y="311150"/>
            <a:ext cx="3000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Paulo Barbeiro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Edgar Ferreira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626262"/>
                </a:solidFill>
                <a:latin typeface="Verdana" pitchFamily="34" charset="0"/>
              </a:rPr>
              <a:t>Armanda Santos</a:t>
            </a:r>
          </a:p>
        </p:txBody>
      </p:sp>
      <p:pic>
        <p:nvPicPr>
          <p:cNvPr id="76806" name="Picture 6" descr="bw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11150"/>
            <a:ext cx="3429000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7" y="3310174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2023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69652" y="366400"/>
            <a:ext cx="8239328" cy="2188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indent="-163513" defTabSz="414338" hangingPunct="0">
              <a:lnSpc>
                <a:spcPct val="11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sz="2400" b="1" dirty="0">
                <a:solidFill>
                  <a:srgbClr val="002060"/>
                </a:solidFill>
              </a:rPr>
              <a:t>Mauro Gonçalves</a:t>
            </a:r>
          </a:p>
          <a:p>
            <a:pPr marL="163513" indent="-163513" defTabSz="414338" hangingPunct="0">
              <a:lnSpc>
                <a:spcPct val="11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endParaRPr lang="pt-PT" sz="1800" b="1" dirty="0">
              <a:solidFill>
                <a:srgbClr val="626262"/>
              </a:solidFill>
            </a:endParaRPr>
          </a:p>
          <a:p>
            <a:pPr marL="163513" indent="-163513" algn="l" defTabSz="414338" hangingPunct="0">
              <a:lnSpc>
                <a:spcPct val="120000"/>
              </a:lnSpc>
              <a:spcAft>
                <a:spcPct val="200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dirty="0">
                <a:solidFill>
                  <a:srgbClr val="626262"/>
                </a:solidFill>
              </a:rPr>
              <a:t>Mauro </a:t>
            </a:r>
            <a:r>
              <a:rPr lang="pt-PT" dirty="0" err="1">
                <a:solidFill>
                  <a:srgbClr val="626262"/>
                </a:solidFill>
              </a:rPr>
              <a:t>Antonio</a:t>
            </a:r>
            <a:r>
              <a:rPr lang="pt-PT" dirty="0">
                <a:solidFill>
                  <a:srgbClr val="626262"/>
                </a:solidFill>
              </a:rPr>
              <a:t> Pereira Goncalves, </a:t>
            </a:r>
            <a:r>
              <a:rPr lang="pt-PT" dirty="0" err="1">
                <a:solidFill>
                  <a:srgbClr val="626262"/>
                </a:solidFill>
              </a:rPr>
              <a:t>MSc</a:t>
            </a:r>
            <a:r>
              <a:rPr lang="pt-PT" dirty="0">
                <a:solidFill>
                  <a:srgbClr val="626262"/>
                </a:solidFill>
              </a:rPr>
              <a:t> </a:t>
            </a:r>
            <a:r>
              <a:rPr lang="pt-PT" dirty="0" err="1">
                <a:solidFill>
                  <a:srgbClr val="626262"/>
                </a:solidFill>
              </a:rPr>
              <a:t>Thesis</a:t>
            </a:r>
            <a:r>
              <a:rPr lang="pt-PT" dirty="0">
                <a:solidFill>
                  <a:srgbClr val="626262"/>
                </a:solidFill>
              </a:rPr>
              <a:t> in </a:t>
            </a:r>
            <a:r>
              <a:rPr lang="pt-PT" dirty="0" err="1">
                <a:solidFill>
                  <a:srgbClr val="626262"/>
                </a:solidFill>
              </a:rPr>
              <a:t>Physics</a:t>
            </a:r>
            <a:r>
              <a:rPr lang="pt-PT" dirty="0">
                <a:solidFill>
                  <a:srgbClr val="626262"/>
                </a:solidFill>
              </a:rPr>
              <a:t>, 2015 -Experimental </a:t>
            </a:r>
            <a:r>
              <a:rPr lang="pt-PT" dirty="0" err="1">
                <a:solidFill>
                  <a:srgbClr val="626262"/>
                </a:solidFill>
              </a:rPr>
              <a:t>and</a:t>
            </a:r>
            <a:r>
              <a:rPr lang="pt-PT" dirty="0">
                <a:solidFill>
                  <a:srgbClr val="626262"/>
                </a:solidFill>
              </a:rPr>
              <a:t> </a:t>
            </a:r>
            <a:r>
              <a:rPr lang="pt-PT" dirty="0" err="1">
                <a:solidFill>
                  <a:srgbClr val="626262"/>
                </a:solidFill>
              </a:rPr>
              <a:t>Computational</a:t>
            </a:r>
            <a:r>
              <a:rPr lang="pt-PT" dirty="0">
                <a:solidFill>
                  <a:srgbClr val="626262"/>
                </a:solidFill>
              </a:rPr>
              <a:t> </a:t>
            </a:r>
            <a:r>
              <a:rPr lang="pt-PT" dirty="0" err="1">
                <a:solidFill>
                  <a:srgbClr val="626262"/>
                </a:solidFill>
              </a:rPr>
              <a:t>Studies</a:t>
            </a:r>
            <a:r>
              <a:rPr lang="pt-PT" dirty="0">
                <a:solidFill>
                  <a:srgbClr val="626262"/>
                </a:solidFill>
              </a:rPr>
              <a:t> </a:t>
            </a:r>
            <a:r>
              <a:rPr lang="pt-PT" dirty="0" err="1">
                <a:solidFill>
                  <a:srgbClr val="626262"/>
                </a:solidFill>
              </a:rPr>
              <a:t>of</a:t>
            </a:r>
            <a:r>
              <a:rPr lang="pt-PT" dirty="0">
                <a:solidFill>
                  <a:srgbClr val="626262"/>
                </a:solidFill>
              </a:rPr>
              <a:t> New </a:t>
            </a:r>
            <a:r>
              <a:rPr lang="pt-PT" dirty="0" err="1">
                <a:solidFill>
                  <a:srgbClr val="626262"/>
                </a:solidFill>
              </a:rPr>
              <a:t>Nonlinear</a:t>
            </a:r>
            <a:r>
              <a:rPr lang="pt-PT" dirty="0">
                <a:solidFill>
                  <a:srgbClr val="626262"/>
                </a:solidFill>
              </a:rPr>
              <a:t> </a:t>
            </a:r>
            <a:r>
              <a:rPr lang="pt-PT" dirty="0" err="1">
                <a:solidFill>
                  <a:srgbClr val="626262"/>
                </a:solidFill>
              </a:rPr>
              <a:t>Optical</a:t>
            </a:r>
            <a:r>
              <a:rPr lang="pt-PT" dirty="0">
                <a:solidFill>
                  <a:srgbClr val="626262"/>
                </a:solidFill>
              </a:rPr>
              <a:t> </a:t>
            </a:r>
            <a:r>
              <a:rPr lang="pt-PT" dirty="0" err="1">
                <a:solidFill>
                  <a:srgbClr val="626262"/>
                </a:solidFill>
              </a:rPr>
              <a:t>Materials</a:t>
            </a:r>
            <a:endParaRPr lang="pt-PT" dirty="0">
              <a:solidFill>
                <a:srgbClr val="626262"/>
              </a:solidFill>
            </a:endParaRPr>
          </a:p>
          <a:p>
            <a:pPr marL="163513" indent="-163513" algn="l" defTabSz="414338" hangingPunct="0">
              <a:lnSpc>
                <a:spcPct val="120000"/>
              </a:lnSpc>
              <a:spcAft>
                <a:spcPct val="200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endParaRPr lang="pt-PT" dirty="0">
              <a:solidFill>
                <a:srgbClr val="626262"/>
              </a:solidFill>
            </a:endParaRPr>
          </a:p>
          <a:p>
            <a:pPr marL="163513" indent="-163513" algn="l" defTabSz="414338" hangingPunct="0">
              <a:lnSpc>
                <a:spcPct val="120000"/>
              </a:lnSpc>
              <a:spcAft>
                <a:spcPct val="200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pt-PT" sz="1800" b="1" dirty="0">
                <a:solidFill>
                  <a:srgbClr val="626262"/>
                </a:solidFill>
              </a:rPr>
              <a:t>Doutoramento na Universidade do Luxemburgo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2555269"/>
            <a:ext cx="5160624" cy="331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ângulo 2"/>
          <p:cNvSpPr/>
          <p:nvPr/>
        </p:nvSpPr>
        <p:spPr bwMode="auto">
          <a:xfrm>
            <a:off x="369652" y="4211015"/>
            <a:ext cx="5437761" cy="176070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84" y="2739452"/>
            <a:ext cx="1770434" cy="132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 descr="icecrys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2" y="4746118"/>
            <a:ext cx="19732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iamond-Rend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804" y="4746118"/>
            <a:ext cx="2035749" cy="15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413" y="4560062"/>
            <a:ext cx="2647665" cy="189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52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401638" y="260350"/>
            <a:ext cx="8340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400" b="1">
                <a:solidFill>
                  <a:srgbClr val="002060"/>
                </a:solidFill>
                <a:latin typeface="Verdana" pitchFamily="34" charset="0"/>
              </a:rPr>
              <a:t>Coimbra é uma </a:t>
            </a:r>
            <a:r>
              <a:rPr lang="pt-PT" altLang="pt-PT" sz="2800" b="1">
                <a:solidFill>
                  <a:srgbClr val="002060"/>
                </a:solidFill>
                <a:latin typeface="Verdana" pitchFamily="34" charset="0"/>
              </a:rPr>
              <a:t>universidade</a:t>
            </a:r>
            <a:r>
              <a:rPr lang="pt-PT" altLang="pt-PT" sz="2400" b="1">
                <a:solidFill>
                  <a:srgbClr val="002060"/>
                </a:solidFill>
                <a:latin typeface="Verdana" pitchFamily="34" charset="0"/>
              </a:rPr>
              <a:t> empreendedora</a:t>
            </a:r>
          </a:p>
        </p:txBody>
      </p:sp>
      <p:grpSp>
        <p:nvGrpSpPr>
          <p:cNvPr id="77827" name="Group 8"/>
          <p:cNvGrpSpPr>
            <a:grpSpLocks/>
          </p:cNvGrpSpPr>
          <p:nvPr/>
        </p:nvGrpSpPr>
        <p:grpSpPr bwMode="auto">
          <a:xfrm>
            <a:off x="206375" y="3155950"/>
            <a:ext cx="2463800" cy="3554413"/>
            <a:chOff x="398452" y="1857682"/>
            <a:chExt cx="3141161" cy="4599028"/>
          </a:xfrm>
        </p:grpSpPr>
        <p:pic>
          <p:nvPicPr>
            <p:cNvPr id="77832" name="Picture 5" descr="03_Incub empresa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52" y="4370093"/>
              <a:ext cx="3126412" cy="2086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833" name="Picture 6" descr="IPN_fachad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55" y="1857682"/>
              <a:ext cx="3126658" cy="234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7828" name="Picture 7" descr="INSTITUTO PEDRO NUNES -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974725"/>
            <a:ext cx="38258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062038"/>
            <a:ext cx="2370138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Box 8"/>
          <p:cNvSpPr txBox="1">
            <a:spLocks noChangeArrowheads="1"/>
          </p:cNvSpPr>
          <p:nvPr/>
        </p:nvSpPr>
        <p:spPr bwMode="auto">
          <a:xfrm>
            <a:off x="2902721" y="1833563"/>
            <a:ext cx="1499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3600" b="1" dirty="0">
                <a:solidFill>
                  <a:srgbClr val="FFC000"/>
                </a:solidFill>
                <a:latin typeface="Verdana" pitchFamily="34" charset="0"/>
              </a:rPr>
              <a:t>2018</a:t>
            </a:r>
            <a:endParaRPr lang="en-GB" altLang="pt-PT" sz="3600" b="1" dirty="0">
              <a:solidFill>
                <a:srgbClr val="FFC000"/>
              </a:solidFill>
              <a:latin typeface="Verdana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662" y="2541588"/>
            <a:ext cx="4559875" cy="423017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5871" y="2613024"/>
            <a:ext cx="1259667" cy="42449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0" y="23336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FF0000"/>
                </a:solidFill>
                <a:latin typeface="Verdana" pitchFamily="34" charset="0"/>
              </a:rPr>
              <a:t>O Departamento de Física é um departamento empreendedor</a:t>
            </a:r>
          </a:p>
        </p:txBody>
      </p:sp>
      <p:pic>
        <p:nvPicPr>
          <p:cNvPr id="78851" name="Picture 10" descr="blueworks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429000"/>
            <a:ext cx="43942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11" descr="logo_bi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5240338"/>
            <a:ext cx="41243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12" descr="quantific-l0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3429000"/>
            <a:ext cx="40703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13" descr="isa ca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1439863"/>
            <a:ext cx="444500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14" descr="is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322388"/>
            <a:ext cx="31146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9" descr="http://www.eneida.pt/wp-content/themes/denizy/images/logo_eneid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5384800"/>
            <a:ext cx="2286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5229317" cy="9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e … ,  e … , e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0000" y="6100549"/>
            <a:ext cx="5229317" cy="7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Osaka" charset="-128"/>
                <a:cs typeface="+mn-cs"/>
              </a:rPr>
              <a:t>uma infinidade de coisas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02" y="986106"/>
            <a:ext cx="2723161" cy="217852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393" y="782958"/>
            <a:ext cx="3467826" cy="195065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6785" r="5701"/>
          <a:stretch/>
        </p:blipFill>
        <p:spPr>
          <a:xfrm>
            <a:off x="3611842" y="3049254"/>
            <a:ext cx="2784694" cy="159098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75" y="3705229"/>
            <a:ext cx="2799025" cy="222649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642780" y="913946"/>
            <a:ext cx="235513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9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∞</a:t>
            </a:r>
            <a:endParaRPr kumimoji="0" lang="pt-PT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/>
          <a:srcRect r="14279"/>
          <a:stretch/>
        </p:blipFill>
        <p:spPr>
          <a:xfrm>
            <a:off x="6256123" y="4228865"/>
            <a:ext cx="2433533" cy="189034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6588920" y="0"/>
            <a:ext cx="123142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∞</a:t>
            </a:r>
            <a:endParaRPr kumimoji="0" lang="pt-PT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3899383" y="4714182"/>
            <a:ext cx="8386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∞</a:t>
            </a:r>
            <a:endParaRPr kumimoji="0" lang="pt-P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861209" y="5222013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∞</a:t>
            </a:r>
            <a:endParaRPr kumimoji="0" lang="pt-PT" sz="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 pitchFamily="34" charset="0"/>
              <a:ea typeface="Osak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7872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35" y="847704"/>
            <a:ext cx="3706812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4378325" y="-104775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5400" b="1" dirty="0">
                <a:solidFill>
                  <a:srgbClr val="FF0000"/>
                </a:solidFill>
                <a:latin typeface="Verdana" pitchFamily="34" charset="0"/>
              </a:rPr>
              <a:t>Mais Física</a:t>
            </a:r>
          </a:p>
        </p:txBody>
      </p:sp>
      <p:sp>
        <p:nvSpPr>
          <p:cNvPr id="79876" name="TextBox 8"/>
          <p:cNvSpPr txBox="1">
            <a:spLocks noChangeArrowheads="1"/>
          </p:cNvSpPr>
          <p:nvPr/>
        </p:nvSpPr>
        <p:spPr bwMode="auto">
          <a:xfrm>
            <a:off x="5637610" y="2801917"/>
            <a:ext cx="2538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pt-PT" sz="1800" dirty="0">
                <a:latin typeface="Verdana" pitchFamily="34" charset="0"/>
              </a:rPr>
              <a:t>http://algol.fis.uc.pt</a:t>
            </a:r>
          </a:p>
        </p:txBody>
      </p:sp>
      <p:sp>
        <p:nvSpPr>
          <p:cNvPr id="79877" name="TextBox 9"/>
          <p:cNvSpPr txBox="1">
            <a:spLocks noChangeArrowheads="1"/>
          </p:cNvSpPr>
          <p:nvPr/>
        </p:nvSpPr>
        <p:spPr bwMode="auto">
          <a:xfrm rot="16200000">
            <a:off x="1864492" y="1663163"/>
            <a:ext cx="31623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pt-PT" sz="1800" dirty="0">
                <a:solidFill>
                  <a:srgbClr val="0070C0"/>
                </a:solidFill>
                <a:latin typeface="Verdana" pitchFamily="34" charset="0"/>
              </a:rPr>
              <a:t>http://spf.pt/olimpiadas/</a:t>
            </a:r>
          </a:p>
        </p:txBody>
      </p:sp>
      <p:sp>
        <p:nvSpPr>
          <p:cNvPr id="79879" name="CaixaDeTexto 7"/>
          <p:cNvSpPr txBox="1">
            <a:spLocks noChangeArrowheads="1"/>
          </p:cNvSpPr>
          <p:nvPr/>
        </p:nvSpPr>
        <p:spPr bwMode="auto">
          <a:xfrm>
            <a:off x="388138" y="5480805"/>
            <a:ext cx="30575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2000" dirty="0" err="1">
                <a:solidFill>
                  <a:srgbClr val="0066FF"/>
                </a:solidFill>
                <a:latin typeface="Verdana" pitchFamily="34" charset="0"/>
              </a:rPr>
              <a:t>Universidade</a:t>
            </a:r>
            <a:r>
              <a:rPr lang="en-US" altLang="pt-PT" sz="2000" dirty="0">
                <a:solidFill>
                  <a:srgbClr val="0066FF"/>
                </a:solidFill>
                <a:latin typeface="Verdana" pitchFamily="34" charset="0"/>
              </a:rPr>
              <a:t> de </a:t>
            </a:r>
            <a:r>
              <a:rPr lang="en-US" altLang="pt-PT" sz="2000" dirty="0" err="1">
                <a:solidFill>
                  <a:srgbClr val="0066FF"/>
                </a:solidFill>
                <a:latin typeface="Verdana" pitchFamily="34" charset="0"/>
              </a:rPr>
              <a:t>Verão</a:t>
            </a:r>
            <a:endParaRPr lang="en-US" altLang="pt-PT" sz="2000" dirty="0">
              <a:solidFill>
                <a:srgbClr val="0066FF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2000" dirty="0" err="1">
                <a:solidFill>
                  <a:srgbClr val="0066FF"/>
                </a:solidFill>
                <a:latin typeface="Verdana" pitchFamily="34" charset="0"/>
              </a:rPr>
              <a:t>Julho</a:t>
            </a:r>
            <a:r>
              <a:rPr lang="en-US" altLang="pt-PT" sz="2000" dirty="0">
                <a:solidFill>
                  <a:srgbClr val="0066FF"/>
                </a:solidFill>
                <a:latin typeface="Verdana" pitchFamily="34" charset="0"/>
              </a:rPr>
              <a:t> de 2022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17AA2DF1-AD97-4E3C-AE9B-EA49EACF9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56" y="3635375"/>
            <a:ext cx="5564244" cy="32226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E8687E2-F84D-42A9-A5FB-DB31DB6A6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" y="0"/>
            <a:ext cx="3057253" cy="4324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554038" y="817563"/>
            <a:ext cx="6985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MAIS INFORMAÇÕES</a:t>
            </a:r>
          </a:p>
        </p:txBody>
      </p:sp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1036638" y="2017713"/>
            <a:ext cx="723741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ja-JP" sz="2000" b="1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>Departamento de Física</a:t>
            </a:r>
            <a: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/>
            </a:r>
            <a:b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</a:br>
            <a: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>Faculdade de Ciências e Tecnologia</a:t>
            </a:r>
            <a:b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</a:br>
            <a: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>Universidade de Coimbra</a:t>
            </a:r>
            <a:b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</a:br>
            <a: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>Rua Larga</a:t>
            </a:r>
            <a:b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</a:br>
            <a: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>3004-516 Coimbra</a:t>
            </a:r>
            <a:b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</a:br>
            <a:endParaRPr lang="pt-PT" altLang="ja-JP" sz="2000">
              <a:solidFill>
                <a:srgbClr val="626262"/>
              </a:solidFill>
              <a:latin typeface="Verdana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/>
            </a:r>
            <a:b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</a:br>
            <a: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>Telefone 239 410 600</a:t>
            </a:r>
            <a:b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</a:br>
            <a: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>e-mail: </a:t>
            </a:r>
            <a:r>
              <a:rPr lang="pt-PT" altLang="ja-JP" sz="2000">
                <a:solidFill>
                  <a:schemeClr val="hlink"/>
                </a:solidFill>
                <a:latin typeface="Verdana" pitchFamily="34" charset="0"/>
                <a:ea typeface="ＭＳ Ｐゴシック" pitchFamily="34" charset="-128"/>
              </a:rPr>
              <a:t>cursos@fisica.uc.pt</a:t>
            </a:r>
            <a: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/>
            </a:r>
            <a:b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</a:br>
            <a: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>	</a:t>
            </a:r>
            <a:br>
              <a:rPr lang="pt-PT" altLang="ja-JP" sz="2000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</a:br>
            <a:endParaRPr lang="pt-PT" altLang="ja-JP" sz="2000">
              <a:solidFill>
                <a:srgbClr val="626262"/>
              </a:solidFill>
              <a:latin typeface="Verdana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ja-JP" sz="2000" b="1">
                <a:solidFill>
                  <a:srgbClr val="626262"/>
                </a:solidFill>
                <a:latin typeface="Verdana" pitchFamily="34" charset="0"/>
                <a:ea typeface="ＭＳ Ｐゴシック" pitchFamily="34" charset="-128"/>
              </a:rPr>
              <a:t>http://fisica.uc.pt</a:t>
            </a:r>
          </a:p>
        </p:txBody>
      </p:sp>
      <p:pic>
        <p:nvPicPr>
          <p:cNvPr id="80900" name="Picture 7" descr="pictur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1971675"/>
            <a:ext cx="278447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1819275" y="1254125"/>
            <a:ext cx="55054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B3B1AC"/>
                </a:solidFill>
                <a:latin typeface="Verdana" pitchFamily="34" charset="0"/>
              </a:rPr>
              <a:t>PROCESSO DE BOLONHA</a:t>
            </a:r>
            <a:endParaRPr lang="pt-PT" altLang="pt-PT" sz="2000" b="1">
              <a:solidFill>
                <a:srgbClr val="B3B1AC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pt-PT" altLang="pt-PT" sz="2000" b="1">
              <a:solidFill>
                <a:srgbClr val="B3B1AC"/>
              </a:solidFill>
              <a:latin typeface="Verdana" pitchFamily="34" charset="0"/>
            </a:endParaRPr>
          </a:p>
        </p:txBody>
      </p:sp>
      <p:pic>
        <p:nvPicPr>
          <p:cNvPr id="81923" name="Picture 5" descr="FCTUC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3429000"/>
            <a:ext cx="460375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6"/>
          <p:cNvSpPr>
            <a:spLocks noChangeArrowheads="1"/>
          </p:cNvSpPr>
          <p:nvPr/>
        </p:nvSpPr>
        <p:spPr bwMode="auto">
          <a:xfrm>
            <a:off x="2057400" y="2038350"/>
            <a:ext cx="5099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chemeClr val="bg1"/>
                </a:solidFill>
                <a:latin typeface="Verdana" pitchFamily="34" charset="0"/>
              </a:rPr>
              <a:t>É a União Europeia do Ensino Superior</a:t>
            </a:r>
            <a:endParaRPr lang="en-US" altLang="pt-PT" sz="200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pt-PT" altLang="pt-PT" sz="4000"/>
          </a:p>
        </p:txBody>
      </p:sp>
      <p:sp>
        <p:nvSpPr>
          <p:cNvPr id="82947" name="Rectangle 4"/>
          <p:cNvSpPr>
            <a:spLocks noChangeArrowheads="1"/>
          </p:cNvSpPr>
          <p:nvPr/>
        </p:nvSpPr>
        <p:spPr bwMode="auto">
          <a:xfrm>
            <a:off x="479425" y="1928813"/>
            <a:ext cx="866457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pt-PT" altLang="pt-PT" sz="2400">
                <a:solidFill>
                  <a:schemeClr val="accent1"/>
                </a:solidFill>
                <a:latin typeface="Verdana" pitchFamily="34" charset="0"/>
              </a:rPr>
              <a:t>Objetivos:</a:t>
            </a:r>
            <a:endParaRPr lang="pt-PT" altLang="pt-PT" sz="240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chemeClr val="bg1"/>
                </a:solidFill>
                <a:latin typeface="Verdana" pitchFamily="34" charset="0"/>
              </a:rPr>
              <a:t>• Adoção de um sistema de graus comparável e legível;</a:t>
            </a:r>
          </a:p>
          <a:p>
            <a:pPr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chemeClr val="bg1"/>
                </a:solidFill>
                <a:latin typeface="Verdana" pitchFamily="34" charset="0"/>
              </a:rPr>
              <a:t>• Adoção de um sistema de Ensino Superior com três ciclos;</a:t>
            </a:r>
          </a:p>
          <a:p>
            <a:pPr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chemeClr val="bg1"/>
                </a:solidFill>
                <a:latin typeface="Verdana" pitchFamily="34" charset="0"/>
              </a:rPr>
              <a:t>• Estabelecimento de um sistema de créditos;</a:t>
            </a:r>
          </a:p>
          <a:p>
            <a:pPr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chemeClr val="bg1"/>
                </a:solidFill>
                <a:latin typeface="Verdana" pitchFamily="34" charset="0"/>
              </a:rPr>
              <a:t>• Promoção da </a:t>
            </a:r>
            <a:r>
              <a:rPr lang="pt-PT" altLang="pt-PT" sz="2000" b="1">
                <a:solidFill>
                  <a:schemeClr val="bg1"/>
                </a:solidFill>
                <a:latin typeface="Verdana" pitchFamily="34" charset="0"/>
              </a:rPr>
              <a:t>mobilidade</a:t>
            </a:r>
            <a:r>
              <a:rPr lang="pt-PT" altLang="pt-PT" sz="2000">
                <a:solidFill>
                  <a:schemeClr val="bg1"/>
                </a:solidFill>
                <a:latin typeface="Verdana" pitchFamily="34" charset="0"/>
              </a:rPr>
              <a:t>;</a:t>
            </a:r>
          </a:p>
          <a:p>
            <a:pPr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chemeClr val="bg1"/>
                </a:solidFill>
                <a:latin typeface="Verdana" pitchFamily="34" charset="0"/>
              </a:rPr>
              <a:t>• Avaliação da </a:t>
            </a:r>
            <a:r>
              <a:rPr lang="pt-PT" altLang="pt-PT" sz="2000" b="1">
                <a:solidFill>
                  <a:schemeClr val="bg1"/>
                </a:solidFill>
                <a:latin typeface="Verdana" pitchFamily="34" charset="0"/>
              </a:rPr>
              <a:t>qualidade</a:t>
            </a:r>
            <a:r>
              <a:rPr lang="pt-PT" altLang="pt-PT" sz="2000">
                <a:solidFill>
                  <a:schemeClr val="bg1"/>
                </a:solidFill>
                <a:latin typeface="Verdana" pitchFamily="34" charset="0"/>
              </a:rPr>
              <a:t>;</a:t>
            </a:r>
          </a:p>
          <a:p>
            <a:pPr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pt-PT" altLang="pt-PT" sz="2000">
                <a:solidFill>
                  <a:schemeClr val="bg1"/>
                </a:solidFill>
                <a:latin typeface="Verdana" pitchFamily="34" charset="0"/>
              </a:rPr>
              <a:t>• Promoção da </a:t>
            </a:r>
            <a:r>
              <a:rPr lang="pt-PT" altLang="pt-PT" sz="2000" b="1">
                <a:solidFill>
                  <a:schemeClr val="bg1"/>
                </a:solidFill>
                <a:latin typeface="Verdana" pitchFamily="34" charset="0"/>
              </a:rPr>
              <a:t>dimensão europeia</a:t>
            </a:r>
            <a:r>
              <a:rPr lang="pt-PT" altLang="pt-PT" sz="2000">
                <a:solidFill>
                  <a:schemeClr val="bg1"/>
                </a:solidFill>
                <a:latin typeface="Verdana" pitchFamily="34" charset="0"/>
              </a:rPr>
              <a:t> no Ensino Superior.</a:t>
            </a:r>
            <a:endParaRPr lang="en-US" altLang="pt-PT" sz="200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endParaRPr lang="pt-PT" altLang="pt-PT" sz="2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2948" name="Rectangle 6"/>
          <p:cNvSpPr>
            <a:spLocks noChangeArrowheads="1"/>
          </p:cNvSpPr>
          <p:nvPr/>
        </p:nvSpPr>
        <p:spPr bwMode="auto">
          <a:xfrm>
            <a:off x="1819275" y="1254125"/>
            <a:ext cx="55054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B3B1AC"/>
                </a:solidFill>
                <a:latin typeface="Verdana" pitchFamily="34" charset="0"/>
              </a:rPr>
              <a:t>PROCESSO DE BOLONHA</a:t>
            </a:r>
            <a:endParaRPr lang="pt-PT" altLang="pt-PT" sz="2000" b="1">
              <a:solidFill>
                <a:srgbClr val="B3B1AC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pt-PT" altLang="pt-PT" sz="2000" b="1">
              <a:solidFill>
                <a:srgbClr val="B3B1AC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pt-PT" altLang="pt-PT" sz="1600">
              <a:latin typeface="Verdana" pitchFamily="34" charset="0"/>
            </a:endParaRPr>
          </a:p>
        </p:txBody>
      </p:sp>
      <p:grpSp>
        <p:nvGrpSpPr>
          <p:cNvPr id="83971" name="Group 11"/>
          <p:cNvGrpSpPr>
            <a:grpSpLocks/>
          </p:cNvGrpSpPr>
          <p:nvPr/>
        </p:nvGrpSpPr>
        <p:grpSpPr bwMode="auto">
          <a:xfrm>
            <a:off x="781050" y="1900238"/>
            <a:ext cx="7553325" cy="1930400"/>
            <a:chOff x="660" y="1552"/>
            <a:chExt cx="4758" cy="1216"/>
          </a:xfrm>
        </p:grpSpPr>
        <p:pic>
          <p:nvPicPr>
            <p:cNvPr id="83974" name="Picture 5" descr="FCTUC007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" y="1557"/>
              <a:ext cx="1478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5" name="Picture 6" descr="FCTUC007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" y="1554"/>
              <a:ext cx="1507" cy="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6" name="Picture 7" descr="FCTUC007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" y="1552"/>
              <a:ext cx="1789" cy="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72" name="Rectangle 9"/>
          <p:cNvSpPr>
            <a:spLocks noChangeArrowheads="1"/>
          </p:cNvSpPr>
          <p:nvPr/>
        </p:nvSpPr>
        <p:spPr bwMode="auto">
          <a:xfrm>
            <a:off x="2157413" y="701675"/>
            <a:ext cx="4799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6D5F56"/>
                </a:solidFill>
                <a:latin typeface="Verdana" pitchFamily="34" charset="0"/>
              </a:rPr>
              <a:t>ESTUDAR EM COIMBRA</a:t>
            </a:r>
            <a:endParaRPr lang="en-US" altLang="pt-PT" sz="2800" b="1">
              <a:solidFill>
                <a:srgbClr val="6D5F56"/>
              </a:solidFill>
              <a:latin typeface="Verdana" pitchFamily="34" charset="0"/>
            </a:endParaRPr>
          </a:p>
        </p:txBody>
      </p:sp>
      <p:sp>
        <p:nvSpPr>
          <p:cNvPr id="83973" name="Text Box 12"/>
          <p:cNvSpPr txBox="1">
            <a:spLocks noChangeArrowheads="1"/>
          </p:cNvSpPr>
          <p:nvPr/>
        </p:nvSpPr>
        <p:spPr bwMode="auto">
          <a:xfrm>
            <a:off x="798513" y="4516438"/>
            <a:ext cx="74930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4572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914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1371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182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2286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lvl="4" eaLnBrk="1" hangingPunct="1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PT" altLang="pt-PT" sz="1800">
                <a:solidFill>
                  <a:srgbClr val="D4AF71"/>
                </a:solidFill>
                <a:latin typeface="Verdana" pitchFamily="34" charset="0"/>
              </a:rPr>
              <a:t>Um </a:t>
            </a:r>
            <a:r>
              <a:rPr lang="pt-PT" altLang="pt-PT" sz="1800" b="1">
                <a:solidFill>
                  <a:srgbClr val="D4AF71"/>
                </a:solidFill>
                <a:latin typeface="Verdana" pitchFamily="34" charset="0"/>
              </a:rPr>
              <a:t>acompanhamento próximo</a:t>
            </a:r>
            <a:r>
              <a:rPr lang="pt-PT" altLang="pt-PT" sz="1800">
                <a:solidFill>
                  <a:srgbClr val="D4AF71"/>
                </a:solidFill>
                <a:latin typeface="Verdana" pitchFamily="34" charset="0"/>
              </a:rPr>
              <a:t> durante e após a vida académica, residências e restaurantes universitários de exceção, todo um conjunto de serviços e infraestruturas que garantem a qualidade de vida dos estudantes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357188" y="2857500"/>
            <a:ext cx="8512175" cy="2132013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</a:pPr>
            <a:r>
              <a:rPr lang="pt-PT" altLang="pt-PT" sz="1800">
                <a:solidFill>
                  <a:srgbClr val="626262"/>
                </a:solidFill>
                <a:latin typeface="Verdana" pitchFamily="34" charset="0"/>
                <a:cs typeface="Arial" charset="0"/>
              </a:rPr>
              <a:t>Um ambiente cosmopolita, com cerca de 60 nacionalidades, </a:t>
            </a:r>
            <a:br>
              <a:rPr lang="pt-PT" altLang="pt-PT" sz="1800">
                <a:solidFill>
                  <a:srgbClr val="626262"/>
                </a:solidFill>
                <a:latin typeface="Verdana" pitchFamily="34" charset="0"/>
                <a:cs typeface="Arial" charset="0"/>
              </a:rPr>
            </a:br>
            <a:r>
              <a:rPr lang="pt-PT" altLang="pt-PT" sz="1800">
                <a:solidFill>
                  <a:srgbClr val="626262"/>
                </a:solidFill>
                <a:latin typeface="Verdana" pitchFamily="34" charset="0"/>
                <a:cs typeface="Arial" charset="0"/>
              </a:rPr>
              <a:t>uma vincada </a:t>
            </a: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  <a:cs typeface="Arial" charset="0"/>
              </a:rPr>
              <a:t>vivência associativa e ofertas culturais, de lazer e desportivas</a:t>
            </a:r>
            <a:r>
              <a:rPr lang="pt-PT" altLang="pt-PT" sz="1800">
                <a:solidFill>
                  <a:srgbClr val="626262"/>
                </a:solidFill>
                <a:latin typeface="Verdana" pitchFamily="34" charset="0"/>
                <a:cs typeface="Arial" charset="0"/>
              </a:rPr>
              <a:t> únicas.</a:t>
            </a:r>
            <a:br>
              <a:rPr lang="pt-PT" altLang="pt-PT" sz="1800">
                <a:solidFill>
                  <a:srgbClr val="626262"/>
                </a:solidFill>
                <a:latin typeface="Verdana" pitchFamily="34" charset="0"/>
                <a:cs typeface="Arial" charset="0"/>
              </a:rPr>
            </a:br>
            <a:r>
              <a:rPr lang="pt-PT" altLang="pt-PT" sz="1800">
                <a:solidFill>
                  <a:srgbClr val="626262"/>
                </a:solidFill>
                <a:latin typeface="Verdana" pitchFamily="34" charset="0"/>
                <a:cs typeface="Arial" charset="0"/>
              </a:rPr>
              <a:t>Uma cultura estudantil sem paralelo, que se revela na intensa </a:t>
            </a:r>
            <a:r>
              <a:rPr lang="pt-PT" altLang="pt-PT" sz="1800" b="1">
                <a:solidFill>
                  <a:srgbClr val="626262"/>
                </a:solidFill>
                <a:latin typeface="Verdana" pitchFamily="34" charset="0"/>
                <a:cs typeface="Arial" charset="0"/>
              </a:rPr>
              <a:t>vida social</a:t>
            </a:r>
            <a:r>
              <a:rPr lang="pt-PT" altLang="pt-PT" sz="1800">
                <a:solidFill>
                  <a:srgbClr val="626262"/>
                </a:solidFill>
                <a:latin typeface="Verdana" pitchFamily="34" charset="0"/>
                <a:cs typeface="Arial" charset="0"/>
              </a:rPr>
              <a:t> que gera nas relações de amizade que se criam e aprofundam.</a:t>
            </a:r>
            <a:endParaRPr lang="en-US" altLang="pt-PT" sz="1800">
              <a:solidFill>
                <a:srgbClr val="626262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995" name="Rectangle 12"/>
          <p:cNvSpPr>
            <a:spLocks noChangeArrowheads="1"/>
          </p:cNvSpPr>
          <p:nvPr/>
        </p:nvSpPr>
        <p:spPr bwMode="auto">
          <a:xfrm>
            <a:off x="2165350" y="1690688"/>
            <a:ext cx="47990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chemeClr val="accent2"/>
                </a:solidFill>
                <a:latin typeface="Verdana" pitchFamily="34" charset="0"/>
              </a:rPr>
              <a:t>ESTUDAR EM COIMBRA</a:t>
            </a:r>
            <a:endParaRPr lang="en-US" altLang="pt-PT" sz="2800" b="1">
              <a:solidFill>
                <a:schemeClr val="accent2"/>
              </a:solidFill>
              <a:latin typeface="Verdana" pitchFamily="34" charset="0"/>
            </a:endParaRPr>
          </a:p>
        </p:txBody>
      </p:sp>
      <p:grpSp>
        <p:nvGrpSpPr>
          <p:cNvPr id="84996" name="Group 28"/>
          <p:cNvGrpSpPr>
            <a:grpSpLocks/>
          </p:cNvGrpSpPr>
          <p:nvPr/>
        </p:nvGrpSpPr>
        <p:grpSpPr bwMode="auto">
          <a:xfrm>
            <a:off x="0" y="5464175"/>
            <a:ext cx="9144000" cy="1393825"/>
            <a:chOff x="0" y="3442"/>
            <a:chExt cx="5760" cy="878"/>
          </a:xfrm>
        </p:grpSpPr>
        <p:pic>
          <p:nvPicPr>
            <p:cNvPr id="76820" name="Picture 2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20" y="3442"/>
              <a:ext cx="4740" cy="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5002" name="Picture 10" descr="POLOI00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42"/>
              <a:ext cx="1301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6814" name="Picture 14"/>
          <p:cNvPicPr>
            <a:picLocks noChangeAspect="1" noChangeArrowheads="1"/>
          </p:cNvPicPr>
          <p:nvPr/>
        </p:nvPicPr>
        <p:blipFill>
          <a:blip r:embed="rId5"/>
          <a:srcRect l="10686" r="4089"/>
          <a:stretch>
            <a:fillRect/>
          </a:stretch>
        </p:blipFill>
        <p:spPr bwMode="auto">
          <a:xfrm>
            <a:off x="0" y="0"/>
            <a:ext cx="4697413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4998" name="Picture 22" descr="Fado-de-Coimb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0"/>
            <a:ext cx="2066925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24" descr="Rags no Sarau Académico da Queima das Fitas (TAGV, 3 de Maio de 2013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r="8485"/>
          <a:stretch>
            <a:fillRect/>
          </a:stretch>
        </p:blipFill>
        <p:spPr bwMode="auto">
          <a:xfrm>
            <a:off x="6143625" y="0"/>
            <a:ext cx="30003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27" descr="180px-Associa%C3%A7%C3%A3o_Acad%C3%A9mica_de_Coimbra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1276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1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pm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997075"/>
            <a:ext cx="60436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4"/>
          <p:cNvSpPr txBox="1">
            <a:spLocks noChangeArrowheads="1"/>
          </p:cNvSpPr>
          <p:nvPr/>
        </p:nvSpPr>
        <p:spPr bwMode="auto">
          <a:xfrm>
            <a:off x="936625" y="15414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pt-PT" altLang="pt-PT" sz="1600">
              <a:latin typeface="Verdana" pitchFamily="34" charset="0"/>
            </a:endParaRPr>
          </a:p>
        </p:txBody>
      </p:sp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1665288" y="14700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pt-PT" altLang="pt-PT" sz="1600">
              <a:latin typeface="Verdana" pitchFamily="34" charset="0"/>
            </a:endParaRPr>
          </a:p>
        </p:txBody>
      </p:sp>
      <p:sp>
        <p:nvSpPr>
          <p:cNvPr id="87044" name="Text Box 6"/>
          <p:cNvSpPr txBox="1">
            <a:spLocks noChangeArrowheads="1"/>
          </p:cNvSpPr>
          <p:nvPr/>
        </p:nvSpPr>
        <p:spPr bwMode="auto">
          <a:xfrm>
            <a:off x="306388" y="425450"/>
            <a:ext cx="798195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>
                <a:solidFill>
                  <a:schemeClr val="accent2"/>
                </a:solidFill>
                <a:latin typeface="Verdana" pitchFamily="34" charset="0"/>
              </a:rPr>
              <a:t>+ Vender benefícios, não factos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>
                <a:solidFill>
                  <a:schemeClr val="accent2"/>
                </a:solidFill>
                <a:latin typeface="Verdana" pitchFamily="34" charset="0"/>
              </a:rPr>
              <a:t>+ Passar a mensagem que estão à espera de ouvir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24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>
                <a:solidFill>
                  <a:srgbClr val="003957"/>
                </a:solidFill>
                <a:latin typeface="Verdana" pitchFamily="34" charset="0"/>
              </a:rPr>
              <a:t>+ O curso é variado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>
                <a:solidFill>
                  <a:srgbClr val="003957"/>
                </a:solidFill>
                <a:latin typeface="Verdana" pitchFamily="34" charset="0"/>
              </a:rPr>
              <a:t>+ Serão ensinados e avaliados da maneira que querem (assegura que aprendem e passam nos exames)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>
                <a:solidFill>
                  <a:srgbClr val="003957"/>
                </a:solidFill>
                <a:latin typeface="Verdana" pitchFamily="34" charset="0"/>
              </a:rPr>
              <a:t>+ Não são apenas os investigadores que trabalham com aparelhos de alta tecnologia (os alunos também)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>
                <a:solidFill>
                  <a:srgbClr val="003957"/>
                </a:solidFill>
                <a:latin typeface="Verdana" pitchFamily="34" charset="0"/>
              </a:rPr>
              <a:t>+ Existem muitas coisas para fazer (e socializar)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2400">
                <a:solidFill>
                  <a:srgbClr val="003957"/>
                </a:solidFill>
                <a:latin typeface="Verdana" pitchFamily="34" charset="0"/>
              </a:rPr>
              <a:t>+ Existe um número elevado de oportunidades de carreira (assunto versátil)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2400">
              <a:solidFill>
                <a:srgbClr val="003957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latin typeface="Verdana" pitchFamily="34" charset="0"/>
              </a:rPr>
              <a:t>Averil Macdonald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Osaka"/>
        <a:cs typeface="Arial"/>
      </a:majorFont>
      <a:minorFont>
        <a:latin typeface="Arial"/>
        <a:ea typeface="Osaka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Osaka"/>
        <a:cs typeface="Arial"/>
      </a:majorFont>
      <a:minorFont>
        <a:latin typeface="Arial"/>
        <a:ea typeface="Osaka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t-P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t-P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GCI • IVE:Applications:Microsoft Office 2004:Templates:Presentations:Designs:Blank Presentation</Template>
  <TotalTime>12318</TotalTime>
  <Words>4295</Words>
  <Application>Microsoft Macintosh PowerPoint</Application>
  <PresentationFormat>On-screen Show (4:3)</PresentationFormat>
  <Paragraphs>714</Paragraphs>
  <Slides>97</Slides>
  <Notes>89</Notes>
  <HiddenSlides>30</HiddenSlides>
  <MMClips>3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97</vt:i4>
      </vt:variant>
    </vt:vector>
  </HeadingPairs>
  <TitlesOfParts>
    <vt:vector size="106" baseType="lpstr">
      <vt:lpstr>Blank Presentation</vt:lpstr>
      <vt:lpstr>1_Blank Presentation</vt:lpstr>
      <vt:lpstr>2_Blank Presentation</vt:lpstr>
      <vt:lpstr>3_Blank Presentation</vt:lpstr>
      <vt:lpstr>Office Theme</vt:lpstr>
      <vt:lpstr>Tema do Office</vt:lpstr>
      <vt:lpstr>Photo Editor Photo</vt:lpstr>
      <vt:lpstr>Equation</vt:lpstr>
      <vt:lpstr>Documento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Simulação computacional do crescimento de um tumor</vt:lpstr>
      <vt:lpstr>Redes vasculares em 2D acopladas a células tumorais e fluxo sanguíneo</vt:lpstr>
      <vt:lpstr>PowerPoint Presentation</vt:lpstr>
      <vt:lpstr> A investigação desenvolve-se em Grupos que:  Cobrem as principais áreas de pesquisa em Física   Estão entre os mais bem classificados nas avaliações por peritos internacionais   Integram uma vasta rede internacional de colaborações  Promovem a transferência de tecnologia e a inovação </vt:lpstr>
      <vt:lpstr>COLABORAÇÕES COM INSTITUIÇÕES EUROPEIAS DE REFERÊNCIA</vt:lpstr>
      <vt:lpstr>COLABORAÇÕES COM INSTITUIÇÕES INTERNACIONAIS DE REFERÊNCIA</vt:lpstr>
      <vt:lpstr>COLABORAÇÕES COM INSTITUIÇÕES INTERNACIONAIS DE REFERÊNCIA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Empregabilidade dos nossos cursos é acima da média   Em Junho 2013:  nível geral do desemprego, NGD = 7.6   Departamento de Física da UC:</vt:lpstr>
      <vt:lpstr>De acordo com um estudo encomendado pela Sociedade Europeia de Física a indústria com base na Física representava (em 2016):</vt:lpstr>
      <vt:lpstr>PERCURSOS E TESTEMUNHOS DE ALGUNS EX-ESTUDANTES DO DEPARTAMENTO DE FÍSICA   Resultados que falam por si!   Sucesso no mercado de emprego, sem qualquer dificuldade em integração no mercado de trabalho  </vt:lpstr>
      <vt:lpstr>PowerPoint Presentation</vt:lpstr>
      <vt:lpstr>PowerPoint Presentation</vt:lpstr>
      <vt:lpstr>PowerPoint Presentation</vt:lpstr>
      <vt:lpstr>Miguel Afonso Oliveira</vt:lpstr>
      <vt:lpstr>Maria do Carmo Lopes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Um ambiente cosmopolita, com cerca de 60 nacionalidades,  uma vincada vivência associativa e ofertas culturais, de lazer e desportivas únicas. Uma cultura estudantil sem paralelo, que se revela na intensa vida social que gera nas relações de amizade que se criam e aprofundam.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Oxana Tchepel</dc:creator>
  <cp:lastModifiedBy>Ricardo Goncalo</cp:lastModifiedBy>
  <cp:revision>459</cp:revision>
  <cp:lastPrinted>2009-04-22T19:24:48Z</cp:lastPrinted>
  <dcterms:created xsi:type="dcterms:W3CDTF">2009-04-22T19:24:48Z</dcterms:created>
  <dcterms:modified xsi:type="dcterms:W3CDTF">2022-05-27T16:12:09Z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