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5" r:id="rId4"/>
    <p:sldId id="268" r:id="rId5"/>
    <p:sldId id="305" r:id="rId6"/>
    <p:sldId id="290" r:id="rId7"/>
    <p:sldId id="282" r:id="rId8"/>
    <p:sldId id="311" r:id="rId9"/>
    <p:sldId id="280" r:id="rId10"/>
    <p:sldId id="313" r:id="rId11"/>
    <p:sldId id="315" r:id="rId12"/>
    <p:sldId id="316" r:id="rId13"/>
    <p:sldId id="318" r:id="rId14"/>
    <p:sldId id="291" r:id="rId15"/>
    <p:sldId id="306" r:id="rId16"/>
    <p:sldId id="310" r:id="rId17"/>
    <p:sldId id="284" r:id="rId18"/>
    <p:sldId id="322" r:id="rId19"/>
    <p:sldId id="320" r:id="rId20"/>
    <p:sldId id="308" r:id="rId21"/>
    <p:sldId id="309" r:id="rId22"/>
    <p:sldId id="295" r:id="rId23"/>
    <p:sldId id="307" r:id="rId24"/>
    <p:sldId id="317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5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87D22-E6F9-F743-BFA7-DBB4DDA5B2E1}" type="datetimeFigureOut">
              <a:rPr lang="en-US" smtClean="0"/>
              <a:t>1/30/14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09DB0-8159-054F-BD4C-B9B951C17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813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37E67-71AD-5B49-A1EC-FE008DFF03D3}" type="datetimeFigureOut">
              <a:rPr lang="en-US" smtClean="0"/>
              <a:t>1/30/14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7F761-D315-5E48-97B5-6D822DF7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412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1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3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2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8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8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0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5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76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30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5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A1232-8A0E-A145-ABFB-B507C672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4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gif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29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image" Target="../media/image27.emf"/><Relationship Id="rId21" Type="http://schemas.openxmlformats.org/officeDocument/2006/relationships/oleObject" Target="../embeddings/oleObject8.bin"/><Relationship Id="rId22" Type="http://schemas.openxmlformats.org/officeDocument/2006/relationships/image" Target="../media/image28.emf"/><Relationship Id="rId23" Type="http://schemas.openxmlformats.org/officeDocument/2006/relationships/image" Target="../media/image36.png"/><Relationship Id="rId24" Type="http://schemas.openxmlformats.org/officeDocument/2006/relationships/image" Target="../media/image37.png"/><Relationship Id="rId25" Type="http://schemas.openxmlformats.org/officeDocument/2006/relationships/image" Target="../media/image38.png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24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25.emf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oleObject" Target="../embeddings/oleObject6.bin"/><Relationship Id="rId18" Type="http://schemas.openxmlformats.org/officeDocument/2006/relationships/image" Target="../media/image26.emf"/><Relationship Id="rId19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ttH</a:t>
            </a:r>
            <a:r>
              <a:rPr lang="en-US" dirty="0" smtClean="0"/>
              <a:t> Searches and Higgs couplings at the LHC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Ricardo </a:t>
            </a:r>
            <a:r>
              <a:rPr lang="en-US" dirty="0" err="1" smtClean="0">
                <a:solidFill>
                  <a:schemeClr val="tx1"/>
                </a:solidFill>
              </a:rPr>
              <a:t>Gonçalo</a:t>
            </a:r>
            <a:r>
              <a:rPr lang="en-US" dirty="0" smtClean="0">
                <a:solidFill>
                  <a:schemeClr val="tx1"/>
                </a:solidFill>
              </a:rPr>
              <a:t>, LIP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LIP-black-3100x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" y="5988812"/>
            <a:ext cx="1269235" cy="859804"/>
          </a:xfrm>
          <a:prstGeom prst="rect">
            <a:avLst/>
          </a:prstGeom>
        </p:spPr>
      </p:pic>
      <p:pic>
        <p:nvPicPr>
          <p:cNvPr id="17" name="Picture 16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8" y="5638800"/>
            <a:ext cx="3073785" cy="1571281"/>
          </a:xfrm>
          <a:prstGeom prst="rect">
            <a:avLst/>
          </a:prstGeom>
        </p:spPr>
      </p:pic>
      <p:pic>
        <p:nvPicPr>
          <p:cNvPr id="19" name="Picture 18" descr="QREN_Logotipo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03" y="5998196"/>
            <a:ext cx="1024564" cy="859803"/>
          </a:xfrm>
          <a:prstGeom prst="rect">
            <a:avLst/>
          </a:prstGeom>
        </p:spPr>
      </p:pic>
      <p:pic>
        <p:nvPicPr>
          <p:cNvPr id="20" name="Picture 19" descr="Uniao_Europeia_FS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9" y="5998196"/>
            <a:ext cx="1041686" cy="859804"/>
          </a:xfrm>
          <a:prstGeom prst="rect">
            <a:avLst/>
          </a:prstGeom>
        </p:spPr>
      </p:pic>
      <p:pic>
        <p:nvPicPr>
          <p:cNvPr id="21" name="Picture 20" descr="Logo4_POP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62" y="5998196"/>
            <a:ext cx="1061267" cy="850420"/>
          </a:xfrm>
          <a:prstGeom prst="rect">
            <a:avLst/>
          </a:prstGeom>
        </p:spPr>
      </p:pic>
      <p:pic>
        <p:nvPicPr>
          <p:cNvPr id="23" name="Picture 22" descr="ATLAS-chrome-logo_l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21" y="5998196"/>
            <a:ext cx="2361979" cy="7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2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504509" y="1791603"/>
            <a:ext cx="2010439" cy="1014018"/>
            <a:chOff x="6504509" y="1791603"/>
            <a:chExt cx="2010439" cy="10140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4509" y="1791603"/>
              <a:ext cx="2010439" cy="10020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1552" y="1854108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16490" y="2079503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95196" y="2436289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917" y="3411471"/>
            <a:ext cx="3367883" cy="16605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2677725"/>
            <a:ext cx="4351694" cy="3224350"/>
            <a:chOff x="4648200" y="2677725"/>
            <a:chExt cx="4351694" cy="32243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2895801"/>
              <a:ext cx="4351694" cy="30062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53417" y="2677725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Physics in the Loops?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762" y="1026216"/>
            <a:ext cx="4383438" cy="465778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New heavy particles </a:t>
            </a:r>
            <a:r>
              <a:rPr lang="en-US" dirty="0" smtClean="0"/>
              <a:t>may show up in </a:t>
            </a:r>
            <a:r>
              <a:rPr lang="en-US" b="1" dirty="0" smtClean="0"/>
              <a:t>loops</a:t>
            </a:r>
            <a:endParaRPr lang="en-US" dirty="0"/>
          </a:p>
          <a:p>
            <a:pPr lvl="1"/>
            <a:r>
              <a:rPr lang="en-US" dirty="0" smtClean="0"/>
              <a:t>Dominant </a:t>
            </a:r>
            <a:r>
              <a:rPr lang="en-US" b="1" dirty="0" smtClean="0"/>
              <a:t>gluon-fusion </a:t>
            </a:r>
            <a:r>
              <a:rPr lang="en-US" dirty="0" smtClean="0"/>
              <a:t>through a (mostly) top loop production for H-&gt;ZZ, H-&gt;WW and H-&gt;</a:t>
            </a:r>
            <a:r>
              <a:rPr lang="en-US" dirty="0" err="1" smtClean="0"/>
              <a:t>γγ</a:t>
            </a:r>
            <a:endParaRPr lang="en-US" dirty="0" smtClean="0"/>
          </a:p>
          <a:p>
            <a:pPr lvl="1"/>
            <a:r>
              <a:rPr lang="en-US" b="1" dirty="0" smtClean="0"/>
              <a:t>H-&gt;</a:t>
            </a:r>
            <a:r>
              <a:rPr lang="en-US" b="1" dirty="0" err="1" smtClean="0"/>
              <a:t>γγ</a:t>
            </a:r>
            <a:r>
              <a:rPr lang="en-US" b="1" dirty="0" smtClean="0"/>
              <a:t> decay </a:t>
            </a:r>
            <a:r>
              <a:rPr lang="en-US" dirty="0" smtClean="0"/>
              <a:t>through top and W loops (and interference)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Assume no change in Higgs width and SM couplings to </a:t>
            </a:r>
            <a:r>
              <a:rPr lang="en-US" dirty="0" smtClean="0"/>
              <a:t>known </a:t>
            </a:r>
            <a:r>
              <a:rPr lang="en-US" dirty="0" smtClean="0"/>
              <a:t>particles</a:t>
            </a:r>
          </a:p>
          <a:p>
            <a:endParaRPr lang="en-US" dirty="0" smtClean="0"/>
          </a:p>
          <a:p>
            <a:r>
              <a:rPr lang="en-US" dirty="0" smtClean="0"/>
              <a:t>Introduce effective coupling </a:t>
            </a:r>
            <a:r>
              <a:rPr lang="en-US" dirty="0" smtClean="0"/>
              <a:t>scale factors: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γ</a:t>
            </a:r>
            <a:r>
              <a:rPr lang="en-US" dirty="0" smtClean="0"/>
              <a:t> </a:t>
            </a:r>
            <a:r>
              <a:rPr lang="en-US" dirty="0" smtClean="0"/>
              <a:t>for </a:t>
            </a:r>
            <a:r>
              <a:rPr lang="en-US" dirty="0" err="1" smtClean="0"/>
              <a:t>ggH</a:t>
            </a:r>
            <a:r>
              <a:rPr lang="en-US" dirty="0" smtClean="0"/>
              <a:t> and </a:t>
            </a:r>
            <a:r>
              <a:rPr lang="en-US" dirty="0" err="1" smtClean="0"/>
              <a:t>Hγγ</a:t>
            </a:r>
            <a:r>
              <a:rPr lang="en-US" dirty="0" smtClean="0"/>
              <a:t> loops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751794" y="5683999"/>
            <a:ext cx="6882246" cy="8068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Best fit values: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g</a:t>
            </a:r>
            <a:r>
              <a:rPr lang="en-US" dirty="0" smtClean="0"/>
              <a:t> = 1.04 ± 0.14,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γ</a:t>
            </a:r>
            <a:r>
              <a:rPr lang="en-US" dirty="0" smtClean="0"/>
              <a:t> = 1.20 </a:t>
            </a:r>
            <a:r>
              <a:rPr lang="en-US" dirty="0"/>
              <a:t>± </a:t>
            </a:r>
            <a:r>
              <a:rPr lang="en-US" dirty="0" smtClean="0"/>
              <a:t>0.15</a:t>
            </a:r>
            <a:endParaRPr lang="en-US" dirty="0"/>
          </a:p>
          <a:p>
            <a:r>
              <a:rPr lang="en-US" dirty="0" smtClean="0"/>
              <a:t>Fit </a:t>
            </a:r>
            <a:r>
              <a:rPr lang="en-US" dirty="0" smtClean="0">
                <a:solidFill>
                  <a:srgbClr val="008000"/>
                </a:solidFill>
              </a:rPr>
              <a:t>within 2σ of SM </a:t>
            </a:r>
            <a:r>
              <a:rPr lang="en-US" dirty="0" smtClean="0"/>
              <a:t>(compatibility P=14%)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80" y="1397253"/>
            <a:ext cx="1837379" cy="85021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13778" y="797752"/>
            <a:ext cx="1625064" cy="1085554"/>
            <a:chOff x="6713778" y="797752"/>
            <a:chExt cx="1625064" cy="10855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3778" y="880225"/>
              <a:ext cx="1528989" cy="94276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44496" y="797752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3692" y="1575529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90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07932" y="3197097"/>
            <a:ext cx="4604406" cy="3424261"/>
            <a:chOff x="4297776" y="1200726"/>
            <a:chExt cx="4604406" cy="34242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7776" y="1200726"/>
              <a:ext cx="4419948" cy="342426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7694277" y="2097668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Fermion and Boson couplings from fit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8974" y="1226198"/>
            <a:ext cx="8837158" cy="19709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Set one scale factor for all fermions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F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b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τ</a:t>
            </a:r>
            <a:r>
              <a:rPr lang="en-US" baseline="-25000" dirty="0" smtClean="0"/>
              <a:t> </a:t>
            </a:r>
            <a:r>
              <a:rPr lang="en-US" dirty="0" smtClean="0"/>
              <a:t>=…) </a:t>
            </a:r>
            <a:r>
              <a:rPr lang="en-US" dirty="0" smtClean="0"/>
              <a:t>and one for all vector bosons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</a:t>
            </a:r>
            <a:r>
              <a:rPr lang="en-US" b="1" dirty="0" smtClean="0"/>
              <a:t>no new physics</a:t>
            </a:r>
          </a:p>
          <a:p>
            <a:r>
              <a:rPr lang="en-US" dirty="0" smtClean="0"/>
              <a:t>Strongest constraint to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F</a:t>
            </a:r>
            <a:r>
              <a:rPr lang="en-US" dirty="0" smtClean="0"/>
              <a:t> comes form </a:t>
            </a:r>
            <a:r>
              <a:rPr lang="en-US" dirty="0" err="1" smtClean="0"/>
              <a:t>gg</a:t>
            </a:r>
            <a:r>
              <a:rPr lang="en-US" dirty="0" smtClean="0"/>
              <a:t>-&gt;H loop </a:t>
            </a:r>
          </a:p>
          <a:p>
            <a:r>
              <a:rPr lang="en-US" dirty="0" smtClean="0"/>
              <a:t>ATLAS </a:t>
            </a:r>
            <a:r>
              <a:rPr lang="en-US" dirty="0" smtClean="0"/>
              <a:t>and CMS fits </a:t>
            </a:r>
            <a:r>
              <a:rPr lang="en-US" dirty="0" smtClean="0">
                <a:solidFill>
                  <a:srgbClr val="008000"/>
                </a:solidFill>
              </a:rPr>
              <a:t>within </a:t>
            </a:r>
            <a:r>
              <a:rPr lang="en-US" dirty="0" smtClean="0">
                <a:solidFill>
                  <a:srgbClr val="008000"/>
                </a:solidFill>
              </a:rPr>
              <a:t>1-2σ of SM </a:t>
            </a:r>
            <a:r>
              <a:rPr lang="en-US" dirty="0" smtClean="0"/>
              <a:t>expectation (</a:t>
            </a:r>
            <a:r>
              <a:rPr lang="en-US" dirty="0" smtClean="0"/>
              <a:t>compatibility P=12%)</a:t>
            </a:r>
          </a:p>
          <a:p>
            <a:r>
              <a:rPr lang="en-US" dirty="0" smtClean="0"/>
              <a:t>Note ATLAS and CMS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different – </a:t>
            </a:r>
            <a:r>
              <a:rPr lang="en-US" dirty="0" smtClean="0"/>
              <a:t>see </a:t>
            </a:r>
            <a:r>
              <a:rPr lang="en-US" dirty="0"/>
              <a:t>signal strength </a:t>
            </a:r>
            <a:r>
              <a:rPr lang="en-US" dirty="0" smtClean="0"/>
              <a:t>below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11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58054" y="3856431"/>
            <a:ext cx="4283437" cy="2269461"/>
            <a:chOff x="501848" y="3733895"/>
            <a:chExt cx="4283437" cy="2269461"/>
          </a:xfrm>
        </p:grpSpPr>
        <p:grpSp>
          <p:nvGrpSpPr>
            <p:cNvPr id="15" name="Group 14"/>
            <p:cNvGrpSpPr/>
            <p:nvPr/>
          </p:nvGrpSpPr>
          <p:grpSpPr>
            <a:xfrm>
              <a:off x="501848" y="3733895"/>
              <a:ext cx="3545317" cy="2269461"/>
              <a:chOff x="501848" y="3733895"/>
              <a:chExt cx="3545317" cy="22694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848" y="3733895"/>
                <a:ext cx="3530102" cy="226946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 rot="5400000">
                <a:off x="2795699" y="4616029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CMS public page</a:t>
                </a:r>
                <a:endParaRPr lang="en-US" dirty="0"/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4031950" y="4156169"/>
              <a:ext cx="753335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677833" y="5770925"/>
              <a:ext cx="1107452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051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Evidence of Fermion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086"/>
            <a:ext cx="4751448" cy="394485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Challenging</a:t>
            </a:r>
            <a:r>
              <a:rPr lang="en-US" dirty="0" smtClean="0"/>
              <a:t> channels at </a:t>
            </a:r>
            <a:r>
              <a:rPr lang="en-US" dirty="0" smtClean="0"/>
              <a:t>the </a:t>
            </a:r>
            <a:r>
              <a:rPr lang="en-US" dirty="0" smtClean="0"/>
              <a:t>LHC! </a:t>
            </a:r>
          </a:p>
          <a:p>
            <a:pPr lvl="1"/>
            <a:r>
              <a:rPr lang="en-US" dirty="0"/>
              <a:t>Huge backgrounds (H-&gt;</a:t>
            </a:r>
            <a:r>
              <a:rPr lang="en-US" dirty="0" err="1"/>
              <a:t>bb,H</a:t>
            </a:r>
            <a:r>
              <a:rPr lang="en-US" dirty="0"/>
              <a:t>-&gt;</a:t>
            </a:r>
            <a:r>
              <a:rPr lang="en-US" dirty="0" err="1"/>
              <a:t>ττ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Or low rate: H-&gt;</a:t>
            </a:r>
            <a:r>
              <a:rPr lang="en-US" dirty="0" err="1"/>
              <a:t>μμ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New results!</a:t>
            </a:r>
          </a:p>
          <a:p>
            <a:r>
              <a:rPr lang="en-US" dirty="0" smtClean="0"/>
              <a:t>ATLAS:</a:t>
            </a:r>
          </a:p>
          <a:p>
            <a:pPr marL="457200" lvl="1" indent="0">
              <a:buNone/>
            </a:pPr>
            <a:r>
              <a:rPr lang="en-US" dirty="0" smtClean="0"/>
              <a:t>4.1σ </a:t>
            </a:r>
            <a:r>
              <a:rPr lang="en-US" dirty="0" smtClean="0"/>
              <a:t>evidence of </a:t>
            </a:r>
            <a:r>
              <a:rPr lang="en-US" dirty="0" smtClean="0"/>
              <a:t>H</a:t>
            </a:r>
            <a:r>
              <a:rPr lang="en-US" dirty="0" smtClean="0"/>
              <a:t>-&gt;</a:t>
            </a:r>
            <a:r>
              <a:rPr lang="en-US" dirty="0" err="1" smtClean="0"/>
              <a:t>ττ</a:t>
            </a:r>
            <a:r>
              <a:rPr lang="en-US" dirty="0" smtClean="0"/>
              <a:t> </a:t>
            </a:r>
            <a:r>
              <a:rPr lang="en-US" dirty="0"/>
              <a:t>decay </a:t>
            </a:r>
            <a:r>
              <a:rPr lang="en-US" dirty="0" smtClean="0"/>
              <a:t>3.2σ exp.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SM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= </a:t>
            </a:r>
            <a:r>
              <a:rPr lang="en-US" dirty="0" smtClean="0">
                <a:solidFill>
                  <a:srgbClr val="008000"/>
                </a:solidFill>
              </a:rPr>
              <a:t>1.4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0.3(</a:t>
            </a:r>
            <a:r>
              <a:rPr lang="en-US" dirty="0">
                <a:solidFill>
                  <a:srgbClr val="008000"/>
                </a:solidFill>
              </a:rPr>
              <a:t>stat) ±</a:t>
            </a:r>
            <a:r>
              <a:rPr lang="en-US" dirty="0" smtClean="0">
                <a:solidFill>
                  <a:srgbClr val="008000"/>
                </a:solidFill>
              </a:rPr>
              <a:t>0.4(</a:t>
            </a:r>
            <a:r>
              <a:rPr lang="en-US" dirty="0">
                <a:solidFill>
                  <a:srgbClr val="008000"/>
                </a:solidFill>
              </a:rPr>
              <a:t>sys)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CMS:  </a:t>
            </a:r>
            <a:r>
              <a:rPr lang="en-US" b="1" dirty="0" smtClean="0">
                <a:solidFill>
                  <a:srgbClr val="FF0000"/>
                </a:solidFill>
              </a:rPr>
              <a:t>hot off the press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</a:p>
          <a:p>
            <a:pPr lvl="1"/>
            <a:r>
              <a:rPr lang="en-US" dirty="0" smtClean="0"/>
              <a:t>Combination </a:t>
            </a:r>
            <a:r>
              <a:rPr lang="en-US" dirty="0" smtClean="0"/>
              <a:t>of </a:t>
            </a:r>
            <a:r>
              <a:rPr lang="en-US" dirty="0"/>
              <a:t>H-&gt;bb and H-&gt;</a:t>
            </a:r>
            <a:r>
              <a:rPr lang="en-US" dirty="0" err="1" smtClean="0"/>
              <a:t>ττ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3.8σ evidence (obs.) 4.4</a:t>
            </a:r>
            <a:r>
              <a:rPr lang="en-US" dirty="0"/>
              <a:t>σ </a:t>
            </a:r>
            <a:r>
              <a:rPr lang="en-US" dirty="0" smtClean="0"/>
              <a:t>(expected)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SM</a:t>
            </a:r>
            <a:r>
              <a:rPr lang="en-US" b="1" baseline="-25000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= 0.83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0.24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68347" y="1026216"/>
            <a:ext cx="3599252" cy="2880246"/>
            <a:chOff x="5368347" y="1026216"/>
            <a:chExt cx="3599252" cy="28802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347" y="1026216"/>
              <a:ext cx="2923477" cy="27015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390245" y="2329108"/>
              <a:ext cx="27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ATLAS-CONF-2013-108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8" y="3727726"/>
            <a:ext cx="3076471" cy="2951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7875186" y="4629543"/>
            <a:ext cx="181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1401.6527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8672" y="4808280"/>
            <a:ext cx="5094348" cy="1682044"/>
            <a:chOff x="114300" y="4808280"/>
            <a:chExt cx="5094348" cy="1682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5065941"/>
              <a:ext cx="5094348" cy="14243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1537" y="4808280"/>
              <a:ext cx="181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 1401.6527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53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778" y="1026215"/>
            <a:ext cx="4598749" cy="2374162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 smtClean="0"/>
              <a:t>Signal strength: </a:t>
            </a:r>
            <a:r>
              <a:rPr lang="en-US" sz="4400" b="1" dirty="0" smtClean="0"/>
              <a:t>μ </a:t>
            </a:r>
            <a:r>
              <a:rPr lang="en-US" sz="4400" b="1" dirty="0" smtClean="0"/>
              <a:t>= </a:t>
            </a:r>
            <a:r>
              <a:rPr lang="en-US" sz="4400" b="1" dirty="0" err="1" smtClean="0"/>
              <a:t>σ</a:t>
            </a:r>
            <a:r>
              <a:rPr lang="en-US" sz="4400" b="1" baseline="-25000" dirty="0" err="1" smtClean="0"/>
              <a:t>obs</a:t>
            </a:r>
            <a:r>
              <a:rPr lang="en-US" sz="4400" b="1" baseline="-25000" dirty="0" smtClean="0"/>
              <a:t>.</a:t>
            </a:r>
            <a:r>
              <a:rPr lang="en-US" sz="4400" b="1" dirty="0" smtClean="0"/>
              <a:t>/</a:t>
            </a:r>
            <a:r>
              <a:rPr lang="en-US" sz="4400" b="1" dirty="0" err="1" smtClean="0"/>
              <a:t>σ</a:t>
            </a:r>
            <a:r>
              <a:rPr lang="en-US" sz="4400" b="1" baseline="-25000" dirty="0" err="1" smtClean="0"/>
              <a:t>SM</a:t>
            </a:r>
            <a:endParaRPr lang="en-US" sz="4400" b="1" baseline="-25000" dirty="0" smtClean="0"/>
          </a:p>
          <a:p>
            <a:endParaRPr lang="en-US" dirty="0" smtClean="0"/>
          </a:p>
          <a:p>
            <a:r>
              <a:rPr lang="en-US" dirty="0" smtClean="0"/>
              <a:t>ATLAS: global </a:t>
            </a:r>
            <a:r>
              <a:rPr lang="en-US" dirty="0"/>
              <a:t>excess in H-&gt;</a:t>
            </a:r>
            <a:r>
              <a:rPr lang="en-US" dirty="0" err="1"/>
              <a:t>γγ</a:t>
            </a:r>
            <a:r>
              <a:rPr lang="en-US" dirty="0"/>
              <a:t> and H-&gt;</a:t>
            </a:r>
            <a:r>
              <a:rPr lang="en-US" dirty="0" smtClean="0"/>
              <a:t>ZZ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b="1" dirty="0" smtClean="0">
                <a:solidFill>
                  <a:srgbClr val="0000FF"/>
                </a:solidFill>
              </a:rPr>
              <a:t>μ </a:t>
            </a:r>
            <a:r>
              <a:rPr lang="en-US" b="1" dirty="0">
                <a:solidFill>
                  <a:srgbClr val="0000FF"/>
                </a:solidFill>
              </a:rPr>
              <a:t>= </a:t>
            </a:r>
            <a:r>
              <a:rPr lang="en-US" b="1" dirty="0" smtClean="0">
                <a:solidFill>
                  <a:srgbClr val="0000FF"/>
                </a:solidFill>
              </a:rPr>
              <a:t>1.33 ±0.14(stat) ±0.15(sys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Largest deviation in </a:t>
            </a:r>
            <a:r>
              <a:rPr lang="en-US" dirty="0"/>
              <a:t>H-&gt;</a:t>
            </a:r>
            <a:r>
              <a:rPr lang="en-US" dirty="0" err="1"/>
              <a:t>γγ</a:t>
            </a:r>
            <a:r>
              <a:rPr lang="en-US" dirty="0"/>
              <a:t> </a:t>
            </a:r>
            <a:r>
              <a:rPr lang="en-US" dirty="0" smtClean="0"/>
              <a:t>(1.9σ)</a:t>
            </a:r>
          </a:p>
          <a:p>
            <a:pPr lvl="1"/>
            <a:r>
              <a:rPr lang="en-US" dirty="0" smtClean="0"/>
              <a:t>When H-&gt;bb and (old) H-&gt;</a:t>
            </a:r>
            <a:r>
              <a:rPr lang="en-US" dirty="0" err="1" smtClean="0"/>
              <a:t>ττ</a:t>
            </a:r>
            <a:r>
              <a:rPr lang="en-US" dirty="0" smtClean="0"/>
              <a:t> added: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μ </a:t>
            </a:r>
            <a:r>
              <a:rPr lang="en-US" b="1" dirty="0"/>
              <a:t>= 1.33 ±0.14(stat) ±0.15(sys</a:t>
            </a:r>
            <a:r>
              <a:rPr lang="en-US" b="1" dirty="0" smtClean="0"/>
              <a:t>)</a:t>
            </a:r>
          </a:p>
          <a:p>
            <a:r>
              <a:rPr lang="en-US" dirty="0" smtClean="0"/>
              <a:t>CMS: under-fluctuation in H-&gt;WW/</a:t>
            </a:r>
            <a:r>
              <a:rPr lang="en-US" dirty="0" err="1" smtClean="0"/>
              <a:t>γγ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7200" y="3290972"/>
            <a:ext cx="3695969" cy="3368869"/>
            <a:chOff x="457200" y="3232576"/>
            <a:chExt cx="3695969" cy="33688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232576"/>
              <a:ext cx="3511303" cy="33688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2901703" y="4282511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CMS public page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8736" y="1026215"/>
            <a:ext cx="4181218" cy="5123843"/>
            <a:chOff x="4728736" y="1026215"/>
            <a:chExt cx="4181218" cy="51238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8736" y="1026215"/>
              <a:ext cx="3958064" cy="51238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5400000">
              <a:off x="7519662" y="2144895"/>
              <a:ext cx="241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</a:t>
              </a:r>
              <a:r>
                <a:rPr lang="en-US" dirty="0" smtClean="0"/>
                <a:t>-079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553200" y="4964311"/>
            <a:ext cx="198742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Update: </a:t>
            </a:r>
            <a:r>
              <a:rPr lang="en-US" sz="1400" dirty="0"/>
              <a:t>μ = 1.4 </a:t>
            </a:r>
            <a:r>
              <a:rPr lang="en-US" sz="1400" baseline="30000" dirty="0"/>
              <a:t>+0.5</a:t>
            </a:r>
            <a:r>
              <a:rPr lang="en-US" sz="1400" baseline="-25000" dirty="0"/>
              <a:t>-</a:t>
            </a:r>
            <a:r>
              <a:rPr lang="en-US" sz="1400" baseline="-25000" dirty="0" smtClean="0"/>
              <a:t>0.4</a:t>
            </a:r>
          </a:p>
          <a:p>
            <a:r>
              <a:rPr lang="en-US" sz="1400" dirty="0" smtClean="0"/>
              <a:t>ATLAS-CONF-2013-108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759331" y="3487971"/>
            <a:ext cx="3898273" cy="6582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7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0" y="4023671"/>
            <a:ext cx="2518614" cy="2287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87" y="4147418"/>
            <a:ext cx="2371049" cy="1843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023671"/>
            <a:ext cx="2534489" cy="2486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66" y="274638"/>
            <a:ext cx="5783975" cy="879853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favourite</a:t>
            </a:r>
            <a:r>
              <a:rPr lang="en-US" dirty="0" smtClean="0"/>
              <a:t> of mine: </a:t>
            </a:r>
            <a:r>
              <a:rPr lang="en-US" dirty="0" err="1" smtClean="0"/>
              <a:t>ttH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9" y="1190126"/>
            <a:ext cx="6016442" cy="287084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Indirect constraints on </a:t>
            </a:r>
            <a:r>
              <a:rPr lang="en-US" dirty="0" smtClean="0"/>
              <a:t>top</a:t>
            </a:r>
            <a:r>
              <a:rPr lang="en-US" dirty="0"/>
              <a:t>-Higgs Yukawa </a:t>
            </a:r>
            <a:r>
              <a:rPr lang="en-US" dirty="0" smtClean="0"/>
              <a:t>coupling </a:t>
            </a:r>
            <a:r>
              <a:rPr lang="en-US" dirty="0" smtClean="0"/>
              <a:t>from loops in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vertices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no new </a:t>
            </a:r>
            <a:r>
              <a:rPr lang="en-US" dirty="0" smtClean="0"/>
              <a:t>particles</a:t>
            </a:r>
            <a:r>
              <a:rPr lang="en-US" dirty="0"/>
              <a:t> </a:t>
            </a:r>
            <a:r>
              <a:rPr lang="en-US" dirty="0" smtClean="0"/>
              <a:t>contribute to </a:t>
            </a:r>
            <a:r>
              <a:rPr lang="en-US" dirty="0" smtClean="0"/>
              <a:t>loops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Top</a:t>
            </a:r>
            <a:r>
              <a:rPr lang="en-US" dirty="0"/>
              <a:t>-Higgs </a:t>
            </a:r>
            <a:r>
              <a:rPr lang="en-US" dirty="0" smtClean="0"/>
              <a:t>Yukawa </a:t>
            </a:r>
            <a:r>
              <a:rPr lang="en-US" dirty="0"/>
              <a:t>coupling </a:t>
            </a:r>
            <a:r>
              <a:rPr lang="en-US" dirty="0" smtClean="0"/>
              <a:t>can be measured </a:t>
            </a:r>
            <a:r>
              <a:rPr lang="en-US" dirty="0"/>
              <a:t>directly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probing for </a:t>
            </a:r>
            <a:r>
              <a:rPr lang="en-US" dirty="0" smtClean="0"/>
              <a:t>New Physics contributions in </a:t>
            </a:r>
            <a:r>
              <a:rPr lang="en-US" dirty="0"/>
              <a:t>the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γγH</a:t>
            </a:r>
            <a:r>
              <a:rPr lang="en-US" dirty="0" smtClean="0"/>
              <a:t> </a:t>
            </a:r>
            <a:r>
              <a:rPr lang="en-US" dirty="0" smtClean="0"/>
              <a:t>vertices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Top </a:t>
            </a:r>
            <a:r>
              <a:rPr lang="en-US" dirty="0" smtClean="0"/>
              <a:t>Yukawa coupling </a:t>
            </a:r>
            <a:r>
              <a:rPr lang="it-IT" dirty="0" err="1"/>
              <a:t>Y</a:t>
            </a:r>
            <a:r>
              <a:rPr lang="it-IT" baseline="-25000" dirty="0" err="1"/>
              <a:t>t</a:t>
            </a:r>
            <a:r>
              <a:rPr lang="it-IT" dirty="0"/>
              <a:t> = √2M</a:t>
            </a:r>
            <a:r>
              <a:rPr lang="it-IT" baseline="-25000" dirty="0"/>
              <a:t>t</a:t>
            </a:r>
            <a:r>
              <a:rPr lang="it-IT" dirty="0"/>
              <a:t>/</a:t>
            </a:r>
            <a:r>
              <a:rPr lang="it-IT" dirty="0" err="1"/>
              <a:t>vev</a:t>
            </a:r>
            <a:r>
              <a:rPr lang="it-IT" dirty="0"/>
              <a:t> = 0.996±</a:t>
            </a:r>
            <a:r>
              <a:rPr lang="it-IT" dirty="0" smtClean="0"/>
              <a:t>0.005</a:t>
            </a:r>
            <a:endParaRPr lang="it-IT" dirty="0" smtClean="0"/>
          </a:p>
          <a:p>
            <a:pPr lvl="1"/>
            <a:r>
              <a:rPr lang="en-US" dirty="0" smtClean="0"/>
              <a:t>Does this mean top plays a special role in EWSB?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594" y="271170"/>
            <a:ext cx="2749560" cy="37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2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r>
              <a:rPr lang="en-US" dirty="0" smtClean="0"/>
              <a:t>Sensitivity to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2254" y="1472513"/>
            <a:ext cx="4934546" cy="49798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Effective top-Higgs Yukawa coupling </a:t>
            </a:r>
            <a:r>
              <a:rPr lang="en-US" dirty="0" smtClean="0"/>
              <a:t>may deviate </a:t>
            </a:r>
            <a:r>
              <a:rPr lang="en-US" dirty="0"/>
              <a:t>from </a:t>
            </a:r>
            <a:r>
              <a:rPr lang="en-US" dirty="0" smtClean="0"/>
              <a:t>SM due to new higher-dimension operators</a:t>
            </a:r>
          </a:p>
          <a:p>
            <a:pPr lvl="1"/>
            <a:r>
              <a:rPr lang="en-US" dirty="0" smtClean="0"/>
              <a:t>Change </a:t>
            </a:r>
            <a:r>
              <a:rPr lang="en-US" b="1" dirty="0" smtClean="0"/>
              <a:t>event kinematics – </a:t>
            </a:r>
            <a:r>
              <a:rPr lang="en-US" dirty="0" smtClean="0"/>
              <a:t>go differential!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 smtClean="0"/>
              <a:t>sensitive new physics: little </a:t>
            </a:r>
            <a:r>
              <a:rPr lang="en-US" dirty="0" smtClean="0"/>
              <a:t>Higgs, composite Higgs, Extra </a:t>
            </a:r>
            <a:r>
              <a:rPr lang="en-US" dirty="0" smtClean="0"/>
              <a:t>Dimensions,…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the presence of CP violation, Higgs-top coupling have scalar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 smtClean="0"/>
              <a:t>)and </a:t>
            </a:r>
            <a:r>
              <a:rPr lang="en-US" dirty="0" err="1" smtClean="0"/>
              <a:t>pseudoscalar</a:t>
            </a:r>
            <a:r>
              <a:rPr lang="en-US" dirty="0" smtClean="0"/>
              <a:t> (˜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/>
              <a:t>)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Strong dependence on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 smtClean="0"/>
              <a:t>cross </a:t>
            </a:r>
            <a:r>
              <a:rPr lang="en-US" dirty="0" smtClean="0"/>
              <a:t>section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 Indirect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constraints from electron electric dipole moment not taken into account (give |˜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κ</a:t>
            </a:r>
            <a:r>
              <a:rPr lang="en-US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&lt; 0.01)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8629" y="1026220"/>
            <a:ext cx="3259429" cy="2529460"/>
            <a:chOff x="215899" y="3637533"/>
            <a:chExt cx="3814167" cy="32204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4066374"/>
              <a:ext cx="3536355" cy="27916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5899" y="3637533"/>
              <a:ext cx="3814167" cy="47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Degrande</a:t>
              </a:r>
              <a:r>
                <a:rPr lang="en-US" dirty="0" smtClean="0"/>
                <a:t> et al. arXiv</a:t>
              </a:r>
              <a:r>
                <a:rPr lang="en-US" dirty="0"/>
                <a:t>:1205.1065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3763855"/>
            <a:ext cx="3222879" cy="3094145"/>
            <a:chOff x="457200" y="3763855"/>
            <a:chExt cx="3222879" cy="30941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48521"/>
              <a:ext cx="3222879" cy="29094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200" y="3763855"/>
              <a:ext cx="3022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Ellis et al. arXiv:1312.5736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9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3206919"/>
            <a:ext cx="4864127" cy="329492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2972" y="274638"/>
            <a:ext cx="8083828" cy="854198"/>
          </a:xfrm>
        </p:spPr>
        <p:txBody>
          <a:bodyPr/>
          <a:lstStyle/>
          <a:p>
            <a:r>
              <a:rPr lang="en-US" dirty="0" smtClean="0"/>
              <a:t>Status: latest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 smtClean="0"/>
              <a:t>results </a:t>
            </a:r>
            <a:r>
              <a:rPr lang="en-US" dirty="0" smtClean="0"/>
              <a:t>from CMS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7900" y="1343130"/>
            <a:ext cx="8634601" cy="19854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Combination of H </a:t>
            </a:r>
            <a:r>
              <a:rPr lang="en-US" dirty="0" smtClean="0"/>
              <a:t>-&gt; bb, H -&gt; </a:t>
            </a:r>
            <a:r>
              <a:rPr lang="en-US" dirty="0" err="1" smtClean="0"/>
              <a:t>ττ</a:t>
            </a:r>
            <a:r>
              <a:rPr lang="en-US" dirty="0"/>
              <a:t>, H -&gt; </a:t>
            </a:r>
            <a:r>
              <a:rPr lang="en-US" dirty="0" err="1" smtClean="0"/>
              <a:t>γγ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multilepton</a:t>
            </a:r>
            <a:r>
              <a:rPr lang="en-US" dirty="0" smtClean="0"/>
              <a:t> (H-&gt;WW/ZZ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HIG</a:t>
            </a:r>
            <a:r>
              <a:rPr lang="en-US" dirty="0"/>
              <a:t>-12-035, HIG-13-015, HIG-13-019, CMS public </a:t>
            </a:r>
            <a:r>
              <a:rPr lang="en-US" dirty="0" smtClean="0"/>
              <a:t>page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statistically significant excess over background </a:t>
            </a:r>
            <a:r>
              <a:rPr lang="en-US" dirty="0" smtClean="0"/>
              <a:t>predictions</a:t>
            </a:r>
          </a:p>
          <a:p>
            <a:pPr lvl="1"/>
            <a:r>
              <a:rPr lang="en-US" dirty="0" smtClean="0"/>
              <a:t>Need LHC run II data!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485" y="3206920"/>
            <a:ext cx="4425494" cy="32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6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/>
          </a:bodyPr>
          <a:lstStyle/>
          <a:p>
            <a:r>
              <a:rPr lang="en-US" dirty="0" smtClean="0"/>
              <a:t>The Far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27" y="1282767"/>
            <a:ext cx="8864243" cy="204394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High-Luminosity LHC </a:t>
            </a:r>
            <a:r>
              <a:rPr lang="en-US" dirty="0" smtClean="0"/>
              <a:t>plus </a:t>
            </a:r>
            <a:r>
              <a:rPr lang="en-US" dirty="0" smtClean="0">
                <a:solidFill>
                  <a:srgbClr val="0000FF"/>
                </a:solidFill>
              </a:rPr>
              <a:t>Linear Collider </a:t>
            </a:r>
            <a:r>
              <a:rPr lang="en-US" dirty="0" smtClean="0"/>
              <a:t>are “</a:t>
            </a:r>
            <a:r>
              <a:rPr lang="en-US" b="1" dirty="0" smtClean="0"/>
              <a:t>dream team</a:t>
            </a:r>
            <a:r>
              <a:rPr lang="en-US" dirty="0" smtClean="0"/>
              <a:t>” for Higgs properties!</a:t>
            </a:r>
          </a:p>
          <a:p>
            <a:r>
              <a:rPr lang="en-US" dirty="0" smtClean="0"/>
              <a:t>LHC </a:t>
            </a:r>
            <a:r>
              <a:rPr lang="en-US" dirty="0" smtClean="0"/>
              <a:t>(√</a:t>
            </a:r>
            <a:r>
              <a:rPr lang="en-US" dirty="0"/>
              <a:t>s=</a:t>
            </a:r>
            <a:r>
              <a:rPr lang="en-US" dirty="0" smtClean="0"/>
              <a:t>14TeV and L=3000fb</a:t>
            </a:r>
            <a:r>
              <a:rPr lang="en-US" baseline="30000" dirty="0"/>
              <a:t>-1</a:t>
            </a:r>
            <a:r>
              <a:rPr lang="en-US" dirty="0" smtClean="0"/>
              <a:t>) </a:t>
            </a:r>
            <a:r>
              <a:rPr lang="en-US" b="1" dirty="0" smtClean="0"/>
              <a:t>systematics </a:t>
            </a:r>
            <a:r>
              <a:rPr lang="en-US" b="1" dirty="0"/>
              <a:t>limited</a:t>
            </a:r>
            <a:endParaRPr lang="en-US" b="1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Total width </a:t>
            </a:r>
            <a:r>
              <a:rPr lang="en-US" dirty="0" smtClean="0"/>
              <a:t>only at Linear Collider (</a:t>
            </a:r>
            <a:r>
              <a:rPr lang="en-US" dirty="0"/>
              <a:t>√s=250GeV, L=250fb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: ≈</a:t>
            </a:r>
            <a:r>
              <a:rPr lang="en-US" dirty="0"/>
              <a:t>10% </a:t>
            </a:r>
            <a:r>
              <a:rPr lang="en-US" dirty="0" smtClean="0"/>
              <a:t>accuracy)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generation couplings (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</a:t>
            </a:r>
            <a:r>
              <a:rPr lang="en-US" dirty="0" smtClean="0"/>
              <a:t>,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μ</a:t>
            </a:r>
            <a:r>
              <a:rPr lang="en-US" dirty="0" smtClean="0"/>
              <a:t>) challenging at LHC but possible at LC</a:t>
            </a:r>
          </a:p>
          <a:p>
            <a:r>
              <a:rPr lang="en-US" dirty="0" err="1" smtClean="0"/>
              <a:t>Δ</a:t>
            </a:r>
            <a:r>
              <a:rPr lang="en-US" baseline="-25000" dirty="0" err="1" smtClean="0"/>
              <a:t>top</a:t>
            </a:r>
            <a:r>
              <a:rPr lang="en-US" dirty="0" smtClean="0"/>
              <a:t> opens up for LC500 (</a:t>
            </a:r>
            <a:r>
              <a:rPr lang="en-US" dirty="0"/>
              <a:t>√s</a:t>
            </a:r>
            <a:r>
              <a:rPr lang="en-US" dirty="0" smtClean="0"/>
              <a:t>=500GeV</a:t>
            </a:r>
            <a:r>
              <a:rPr lang="en-US" dirty="0"/>
              <a:t>, L</a:t>
            </a:r>
            <a:r>
              <a:rPr lang="en-US" dirty="0" smtClean="0"/>
              <a:t>=500fb</a:t>
            </a:r>
            <a:r>
              <a:rPr lang="en-US" baseline="30000" dirty="0"/>
              <a:t>-1</a:t>
            </a:r>
            <a:r>
              <a:rPr lang="en-US" dirty="0" smtClean="0"/>
              <a:t>): </a:t>
            </a:r>
            <a:r>
              <a:rPr lang="en-US" dirty="0"/>
              <a:t>≈</a:t>
            </a:r>
            <a:r>
              <a:rPr lang="en-US" dirty="0" smtClean="0"/>
              <a:t>3-7% from HL-LHC + LC500</a:t>
            </a:r>
          </a:p>
          <a:p>
            <a:r>
              <a:rPr lang="en-US" dirty="0" smtClean="0"/>
              <a:t>Precision of </a:t>
            </a:r>
            <a:r>
              <a:rPr lang="en-US" b="1" dirty="0" smtClean="0"/>
              <a:t>HL-LHC + LC </a:t>
            </a:r>
            <a:r>
              <a:rPr lang="en-US" dirty="0" smtClean="0">
                <a:solidFill>
                  <a:srgbClr val="0000FF"/>
                </a:solidFill>
              </a:rPr>
              <a:t>limited by LC statistical uncertainty</a:t>
            </a:r>
            <a:r>
              <a:rPr lang="en-US" dirty="0" smtClean="0"/>
              <a:t>, not systematics!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7" y="3326713"/>
            <a:ext cx="4287527" cy="3192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43" y="3326713"/>
            <a:ext cx="4287528" cy="3218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7536629" y="4755496"/>
            <a:ext cx="28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Klute</a:t>
            </a:r>
            <a:r>
              <a:rPr lang="en-US" dirty="0" smtClean="0"/>
              <a:t> et al, </a:t>
            </a:r>
            <a:r>
              <a:rPr lang="en-US" dirty="0" err="1" smtClean="0"/>
              <a:t>arXiv</a:t>
            </a:r>
            <a:r>
              <a:rPr lang="en-US" dirty="0"/>
              <a:t>: 1301.1322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0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0630"/>
            <a:ext cx="8229600" cy="776508"/>
          </a:xfrm>
        </p:spPr>
        <p:txBody>
          <a:bodyPr/>
          <a:lstStyle/>
          <a:p>
            <a:r>
              <a:rPr lang="en-US" dirty="0" smtClean="0"/>
              <a:t>Conclusions &amp;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79883"/>
            <a:ext cx="8564539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Milestone discovery (</a:t>
            </a:r>
            <a:r>
              <a:rPr lang="en-US" b="1" dirty="0">
                <a:solidFill>
                  <a:srgbClr val="0000FF"/>
                </a:solidFill>
              </a:rPr>
              <a:t>finally</a:t>
            </a:r>
            <a:r>
              <a:rPr lang="en-US" b="1" dirty="0"/>
              <a:t>!) opened field of Higgs properties</a:t>
            </a:r>
          </a:p>
          <a:p>
            <a:pPr lvl="1"/>
            <a:r>
              <a:rPr lang="en-US" dirty="0"/>
              <a:t>Measurement precision increasing but still limited</a:t>
            </a:r>
          </a:p>
          <a:p>
            <a:pPr lvl="1"/>
            <a:r>
              <a:rPr lang="en-US" dirty="0"/>
              <a:t>So far it looks like it says in the SM book… but </a:t>
            </a:r>
            <a:r>
              <a:rPr lang="en-US" dirty="0">
                <a:solidFill>
                  <a:srgbClr val="FF6600"/>
                </a:solidFill>
              </a:rPr>
              <a:t>we like </a:t>
            </a:r>
            <a:r>
              <a:rPr lang="en-US" dirty="0" smtClean="0">
                <a:solidFill>
                  <a:srgbClr val="FF6600"/>
                </a:solidFill>
              </a:rPr>
              <a:t>surprises!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New results from challenging </a:t>
            </a:r>
            <a:r>
              <a:rPr lang="en-US" dirty="0">
                <a:solidFill>
                  <a:srgbClr val="008000"/>
                </a:solidFill>
              </a:rPr>
              <a:t>fermion channels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Will benefit enormously from </a:t>
            </a:r>
            <a:r>
              <a:rPr lang="en-US" dirty="0" smtClean="0">
                <a:solidFill>
                  <a:srgbClr val="FF0000"/>
                </a:solidFill>
              </a:rPr>
              <a:t>future LHC data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New Physics </a:t>
            </a:r>
            <a:r>
              <a:rPr lang="en-US" b="1" dirty="0" smtClean="0"/>
              <a:t>is out there!</a:t>
            </a:r>
          </a:p>
          <a:p>
            <a:pPr lvl="1"/>
            <a:r>
              <a:rPr lang="en-US" dirty="0" smtClean="0"/>
              <a:t>Aim </a:t>
            </a:r>
            <a:r>
              <a:rPr lang="en-US" dirty="0"/>
              <a:t>for </a:t>
            </a:r>
            <a:r>
              <a:rPr lang="en-US" dirty="0">
                <a:solidFill>
                  <a:srgbClr val="0000FF"/>
                </a:solidFill>
              </a:rPr>
              <a:t>precision </a:t>
            </a:r>
            <a:r>
              <a:rPr lang="en-US" dirty="0" smtClean="0">
                <a:solidFill>
                  <a:srgbClr val="0000FF"/>
                </a:solidFill>
              </a:rPr>
              <a:t>analyses</a:t>
            </a:r>
            <a:r>
              <a:rPr lang="en-US" dirty="0" smtClean="0"/>
              <a:t>: can </a:t>
            </a:r>
            <a:r>
              <a:rPr lang="en-US" dirty="0"/>
              <a:t>constrain a lot of </a:t>
            </a:r>
            <a:r>
              <a:rPr lang="en-US" dirty="0" smtClean="0"/>
              <a:t>model </a:t>
            </a:r>
            <a:r>
              <a:rPr lang="en-US" dirty="0"/>
              <a:t>space </a:t>
            </a:r>
          </a:p>
          <a:p>
            <a:pPr lvl="1"/>
            <a:r>
              <a:rPr lang="en-US" dirty="0" smtClean="0"/>
              <a:t>Look at more difficult SM channels: </a:t>
            </a:r>
            <a:r>
              <a:rPr lang="en-US" dirty="0" err="1" smtClean="0"/>
              <a:t>ttH</a:t>
            </a:r>
            <a:r>
              <a:rPr lang="en-US" dirty="0" smtClean="0"/>
              <a:t>, VH-&gt;</a:t>
            </a:r>
            <a:r>
              <a:rPr lang="en-US" dirty="0" err="1" smtClean="0"/>
              <a:t>Vbb</a:t>
            </a:r>
            <a:r>
              <a:rPr lang="en-US" dirty="0" smtClean="0"/>
              <a:t>, H-&gt;</a:t>
            </a:r>
            <a:r>
              <a:rPr lang="en-US" dirty="0" err="1" smtClean="0"/>
              <a:t>ττ</a:t>
            </a:r>
            <a:r>
              <a:rPr lang="en-US" dirty="0" smtClean="0"/>
              <a:t>, H-&gt;</a:t>
            </a:r>
            <a:r>
              <a:rPr lang="en-US" dirty="0" err="1" smtClean="0"/>
              <a:t>μμ</a:t>
            </a:r>
            <a:endParaRPr lang="en-US" dirty="0" smtClean="0"/>
          </a:p>
          <a:p>
            <a:pPr lvl="1"/>
            <a:r>
              <a:rPr lang="en-US" dirty="0" smtClean="0"/>
              <a:t>Keep </a:t>
            </a:r>
            <a:r>
              <a:rPr lang="en-US" dirty="0"/>
              <a:t>looking for </a:t>
            </a:r>
            <a:r>
              <a:rPr lang="en-US" dirty="0" smtClean="0"/>
              <a:t>Beyond SM </a:t>
            </a:r>
            <a:r>
              <a:rPr lang="en-US" dirty="0"/>
              <a:t>Higgs </a:t>
            </a:r>
            <a:r>
              <a:rPr lang="en-US" dirty="0" smtClean="0"/>
              <a:t>signals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Will benefit enormously from </a:t>
            </a:r>
            <a:r>
              <a:rPr lang="en-US" dirty="0" smtClean="0">
                <a:solidFill>
                  <a:srgbClr val="FF0000"/>
                </a:solidFill>
              </a:rPr>
              <a:t>future LHC data! (did I mention this?)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r>
              <a:rPr lang="en-US" b="1" dirty="0" smtClean="0"/>
              <a:t>Don’t forget longer term</a:t>
            </a:r>
            <a:endParaRPr lang="en-US" b="1" dirty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HL-LHC + Linear Collider </a:t>
            </a:r>
            <a:r>
              <a:rPr lang="en-US" dirty="0" smtClean="0"/>
              <a:t>are our dream team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7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06200"/>
            <a:ext cx="8229600" cy="1143000"/>
          </a:xfrm>
        </p:spPr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16" y="1868488"/>
            <a:ext cx="3130168" cy="31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3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008" y="1999398"/>
            <a:ext cx="7131416" cy="3787244"/>
          </a:xfrm>
        </p:spPr>
        <p:txBody>
          <a:bodyPr/>
          <a:lstStyle/>
          <a:p>
            <a:r>
              <a:rPr lang="en-US" dirty="0" smtClean="0"/>
              <a:t>Discovery of </a:t>
            </a:r>
            <a:r>
              <a:rPr lang="en-US" dirty="0"/>
              <a:t>the </a:t>
            </a:r>
            <a:r>
              <a:rPr lang="en-US" dirty="0" smtClean="0"/>
              <a:t>Higgs boson</a:t>
            </a:r>
          </a:p>
          <a:p>
            <a:r>
              <a:rPr lang="en-US" dirty="0" smtClean="0"/>
              <a:t>What have we learned so far?</a:t>
            </a:r>
          </a:p>
          <a:p>
            <a:r>
              <a:rPr lang="en-US" dirty="0" smtClean="0"/>
              <a:t>Exploring Higgs couplings</a:t>
            </a:r>
          </a:p>
          <a:p>
            <a:r>
              <a:rPr lang="en-US" dirty="0" smtClean="0"/>
              <a:t>The road ahead </a:t>
            </a:r>
            <a:r>
              <a:rPr lang="en-US" dirty="0" smtClean="0"/>
              <a:t>(</a:t>
            </a:r>
            <a:r>
              <a:rPr lang="en-US" dirty="0"/>
              <a:t>&amp;</a:t>
            </a:r>
            <a:r>
              <a:rPr lang="en-US" dirty="0" smtClean="0"/>
              <a:t> </a:t>
            </a:r>
            <a:r>
              <a:rPr lang="en-US" dirty="0" smtClean="0"/>
              <a:t>my own </a:t>
            </a:r>
            <a:r>
              <a:rPr lang="en-US" dirty="0" err="1" smtClean="0"/>
              <a:t>favourite</a:t>
            </a:r>
            <a:r>
              <a:rPr lang="en-US" dirty="0" smtClean="0"/>
              <a:t>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876" y="4693113"/>
            <a:ext cx="2644548" cy="171450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5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09122" y="240008"/>
            <a:ext cx="257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ATLAS</a:t>
            </a:r>
            <a:r>
              <a:rPr lang="en-US" dirty="0"/>
              <a:t>-CONF-2013-</a:t>
            </a:r>
            <a:r>
              <a:rPr lang="en-US" dirty="0" smtClean="0"/>
              <a:t>108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430" y="606369"/>
            <a:ext cx="4554633" cy="5896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41" y="615210"/>
            <a:ext cx="4359489" cy="56827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7368" y="245878"/>
            <a:ext cx="397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cds.cern.ch</a:t>
            </a:r>
            <a:r>
              <a:rPr lang="en-US" dirty="0"/>
              <a:t>/record/1563235</a:t>
            </a:r>
          </a:p>
        </p:txBody>
      </p:sp>
    </p:spTree>
    <p:extLst>
      <p:ext uri="{BB962C8B-B14F-4D97-AF65-F5344CB8AC3E}">
        <p14:creationId xmlns:p14="http://schemas.microsoft.com/office/powerpoint/2010/main" val="286465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655" y="1342499"/>
            <a:ext cx="4597054" cy="4459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73" y="814403"/>
            <a:ext cx="3958064" cy="5123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5828" y="679867"/>
            <a:ext cx="397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cds.cern.ch</a:t>
            </a:r>
            <a:r>
              <a:rPr lang="en-US" dirty="0"/>
              <a:t>/record/1563235</a:t>
            </a:r>
          </a:p>
        </p:txBody>
      </p:sp>
    </p:spTree>
    <p:extLst>
      <p:ext uri="{BB962C8B-B14F-4D97-AF65-F5344CB8AC3E}">
        <p14:creationId xmlns:p14="http://schemas.microsoft.com/office/powerpoint/2010/main" val="1132603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904093" y="1472264"/>
            <a:ext cx="4150884" cy="3991584"/>
            <a:chOff x="4750588" y="2128243"/>
            <a:chExt cx="4150884" cy="399158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0588" y="2198791"/>
              <a:ext cx="2919707" cy="3921036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7559361" y="4985614"/>
              <a:ext cx="1279256" cy="1058243"/>
              <a:chOff x="7829817" y="2128243"/>
              <a:chExt cx="1279256" cy="1058243"/>
            </a:xfrm>
          </p:grpSpPr>
          <p:sp>
            <p:nvSpPr>
              <p:cNvPr id="8" name="Right Brace 7"/>
              <p:cNvSpPr/>
              <p:nvPr/>
            </p:nvSpPr>
            <p:spPr>
              <a:xfrm>
                <a:off x="7829817" y="2128243"/>
                <a:ext cx="225017" cy="1058243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100273" y="2224245"/>
                <a:ext cx="1008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dirty="0" smtClean="0"/>
                  <a:t> or </a:t>
                </a:r>
                <a:r>
                  <a:rPr lang="en-US" dirty="0" err="1" smtClean="0"/>
                  <a:t>μ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E</a:t>
                </a:r>
                <a:r>
                  <a:rPr lang="en-US" baseline="-25000" dirty="0" err="1" smtClean="0"/>
                  <a:t>T</a:t>
                </a:r>
                <a:r>
                  <a:rPr lang="en-US" baseline="30000" dirty="0" err="1" smtClean="0"/>
                  <a:t>miss</a:t>
                </a:r>
                <a:r>
                  <a:rPr lang="en-US" baseline="30000" dirty="0" smtClean="0"/>
                  <a:t> </a:t>
                </a:r>
                <a:r>
                  <a:rPr lang="en-US" dirty="0" smtClean="0"/>
                  <a:t>, M</a:t>
                </a:r>
                <a:r>
                  <a:rPr lang="en-US" baseline="-25000" dirty="0" smtClean="0"/>
                  <a:t>T</a:t>
                </a:r>
                <a:r>
                  <a:rPr lang="en-US" baseline="30000" dirty="0" smtClean="0"/>
                  <a:t>W</a:t>
                </a:r>
                <a:endParaRPr lang="en-US" baseline="300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559361" y="3257034"/>
              <a:ext cx="1233817" cy="1599124"/>
              <a:chOff x="7829818" y="3257034"/>
              <a:chExt cx="1233817" cy="1599124"/>
            </a:xfrm>
          </p:grpSpPr>
          <p:sp>
            <p:nvSpPr>
              <p:cNvPr id="10" name="Right Brace 9"/>
              <p:cNvSpPr/>
              <p:nvPr/>
            </p:nvSpPr>
            <p:spPr>
              <a:xfrm>
                <a:off x="7829818" y="3257034"/>
                <a:ext cx="244956" cy="1599124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100274" y="3638989"/>
                <a:ext cx="9633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Up to 4 </a:t>
                </a:r>
                <a:r>
                  <a:rPr lang="en-US" dirty="0" err="1" smtClean="0"/>
                  <a:t>b</a:t>
                </a:r>
                <a:r>
                  <a:rPr lang="en-US" dirty="0" smtClean="0"/>
                  <a:t>-tags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552705" y="2128243"/>
              <a:ext cx="1348767" cy="1017390"/>
              <a:chOff x="7552705" y="2128243"/>
              <a:chExt cx="1348767" cy="1017390"/>
            </a:xfrm>
          </p:grpSpPr>
          <p:sp>
            <p:nvSpPr>
              <p:cNvPr id="12" name="Right Brace 11"/>
              <p:cNvSpPr/>
              <p:nvPr/>
            </p:nvSpPr>
            <p:spPr>
              <a:xfrm>
                <a:off x="7552705" y="2128243"/>
                <a:ext cx="251611" cy="101739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829817" y="2198791"/>
                <a:ext cx="1071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 light jets (mostly)</a:t>
                </a:r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4704"/>
          </a:xfrm>
        </p:spPr>
        <p:txBody>
          <a:bodyPr/>
          <a:lstStyle/>
          <a:p>
            <a:r>
              <a:rPr lang="en-US" dirty="0" smtClean="0"/>
              <a:t>ATLAS Analysis – </a:t>
            </a:r>
            <a:r>
              <a:rPr lang="en-US" dirty="0" err="1" smtClean="0"/>
              <a:t>lepton+jets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092" y="1199343"/>
            <a:ext cx="4857610" cy="36568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Cut-based analysis</a:t>
            </a:r>
          </a:p>
          <a:p>
            <a:r>
              <a:rPr lang="en-US" dirty="0" smtClean="0"/>
              <a:t>For ≥6 jets &amp; ≥3 </a:t>
            </a:r>
            <a:r>
              <a:rPr lang="en-US" dirty="0" err="1" smtClean="0"/>
              <a:t>b</a:t>
            </a:r>
            <a:r>
              <a:rPr lang="en-US" dirty="0" smtClean="0"/>
              <a:t>-tags: 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bb</a:t>
            </a:r>
            <a:r>
              <a:rPr lang="en-US" dirty="0" smtClean="0"/>
              <a:t>, as discriminating variable</a:t>
            </a:r>
          </a:p>
          <a:p>
            <a:pPr lvl="1"/>
            <a:r>
              <a:rPr lang="en-US" dirty="0" smtClean="0"/>
              <a:t>Kinematic fit to reconstruct </a:t>
            </a:r>
            <a:r>
              <a:rPr lang="en-US" dirty="0" err="1" smtClean="0"/>
              <a:t>ttbar</a:t>
            </a:r>
            <a:endParaRPr lang="en-US" dirty="0" smtClean="0"/>
          </a:p>
          <a:p>
            <a:pPr lvl="1"/>
            <a:r>
              <a:rPr lang="en-US" dirty="0" smtClean="0"/>
              <a:t>Use leftover </a:t>
            </a:r>
            <a:r>
              <a:rPr lang="en-US" dirty="0" err="1" smtClean="0"/>
              <a:t>b</a:t>
            </a:r>
            <a:r>
              <a:rPr lang="en-US" dirty="0" smtClean="0"/>
              <a:t>-jets for H-&gt;bb</a:t>
            </a:r>
          </a:p>
          <a:p>
            <a:r>
              <a:rPr lang="en-US" dirty="0" smtClean="0"/>
              <a:t>Elsewhere: use </a:t>
            </a:r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baseline="-25000" dirty="0" err="1" smtClean="0">
                <a:solidFill>
                  <a:srgbClr val="FF0000"/>
                </a:solidFill>
              </a:rPr>
              <a:t>T</a:t>
            </a:r>
            <a:r>
              <a:rPr lang="en-US" baseline="30000" dirty="0" err="1" smtClean="0">
                <a:solidFill>
                  <a:srgbClr val="FF0000"/>
                </a:solidFill>
              </a:rPr>
              <a:t>had</a:t>
            </a:r>
            <a:r>
              <a:rPr lang="en-US" dirty="0" smtClean="0"/>
              <a:t> (scalar sum of jet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Fit </a:t>
            </a:r>
            <a:r>
              <a:rPr lang="en-US" dirty="0" smtClean="0">
                <a:solidFill>
                  <a:srgbClr val="FF0000"/>
                </a:solidFill>
              </a:rPr>
              <a:t>Signal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3366FF"/>
                </a:solidFill>
              </a:rPr>
              <a:t>Background</a:t>
            </a:r>
            <a:r>
              <a:rPr lang="en-US" dirty="0" smtClean="0"/>
              <a:t> regions to get limits</a:t>
            </a:r>
          </a:p>
          <a:p>
            <a:r>
              <a:rPr lang="en-US" dirty="0" smtClean="0"/>
              <a:t>Get final background normalizations and systematic uncertainties  (“nuisance parameters”) from fit to data – </a:t>
            </a:r>
            <a:r>
              <a:rPr lang="en-US" dirty="0" smtClean="0">
                <a:solidFill>
                  <a:srgbClr val="008000"/>
                </a:solidFill>
              </a:rPr>
              <a:t>profiling</a:t>
            </a:r>
            <a:endParaRPr lang="en-US" dirty="0" smtClean="0"/>
          </a:p>
          <a:p>
            <a:r>
              <a:rPr lang="en-US" dirty="0" smtClean="0"/>
              <a:t>Use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control regions</a:t>
            </a:r>
            <a:r>
              <a:rPr lang="en-US" dirty="0" smtClean="0"/>
              <a:t> to check fit is 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43660" y="4856158"/>
          <a:ext cx="5085948" cy="140207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47658"/>
                <a:gridCol w="847658"/>
                <a:gridCol w="847658"/>
                <a:gridCol w="847658"/>
                <a:gridCol w="783760"/>
                <a:gridCol w="911556"/>
              </a:tblGrid>
              <a:tr h="21303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≥4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 </a:t>
                      </a:r>
                      <a:endParaRPr lang="en-US" sz="1400" dirty="0"/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3366FF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3366FF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3366FF"/>
                          </a:solidFill>
                        </a:rPr>
                        <a:t>had</a:t>
                      </a:r>
                      <a:endParaRPr lang="en-US" baseline="300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3366FF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3366FF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3366FF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3366FF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3366FF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3366FF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3366FF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3366FF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3366FF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FF0000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FF0000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≥6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FF0000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baseline="-25000" dirty="0" err="1" smtClean="0">
                          <a:solidFill>
                            <a:srgbClr val="FF0000"/>
                          </a:solidFill>
                        </a:rPr>
                        <a:t>bb</a:t>
                      </a:r>
                      <a:endParaRPr lang="en-US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baseline="-25000" dirty="0" err="1" smtClean="0">
                          <a:solidFill>
                            <a:srgbClr val="FF0000"/>
                          </a:solidFill>
                        </a:rPr>
                        <a:t>bb</a:t>
                      </a:r>
                      <a:endParaRPr lang="en-US" baseline="-25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29825" y="5390735"/>
            <a:ext cx="1603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Signal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Background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Control regions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6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232"/>
          </a:xfrm>
        </p:spPr>
        <p:txBody>
          <a:bodyPr/>
          <a:lstStyle/>
          <a:p>
            <a:r>
              <a:rPr lang="en-US" dirty="0" smtClean="0"/>
              <a:t>Direct BSM Higgs Searches (ATLAS)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82242" y="1205802"/>
            <a:ext cx="8861757" cy="356609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FCNC in </a:t>
            </a:r>
            <a:r>
              <a:rPr lang="en-US" dirty="0" err="1"/>
              <a:t>t→cH</a:t>
            </a:r>
            <a:r>
              <a:rPr lang="en-US" dirty="0"/>
              <a:t>, </a:t>
            </a:r>
            <a:r>
              <a:rPr lang="en-US" dirty="0" err="1"/>
              <a:t>H→γγ</a:t>
            </a:r>
            <a:r>
              <a:rPr lang="en-US" dirty="0"/>
              <a:t> - upper limit on BR: Obs.(Exp.): 0.83%(0.53%) x SM for 125 </a:t>
            </a:r>
            <a:r>
              <a:rPr lang="en-US" dirty="0" err="1"/>
              <a:t>GeV</a:t>
            </a:r>
            <a:r>
              <a:rPr lang="en-US" dirty="0"/>
              <a:t> at 95% CL [ATLAS-CONF-2013-081</a:t>
            </a:r>
            <a:r>
              <a:rPr lang="en-US" dirty="0" smtClean="0"/>
              <a:t>]</a:t>
            </a:r>
            <a:endParaRPr lang="en-US" dirty="0"/>
          </a:p>
          <a:p>
            <a:r>
              <a:rPr lang="en-US" dirty="0" err="1" smtClean="0"/>
              <a:t>H</a:t>
            </a:r>
            <a:r>
              <a:rPr lang="en-US" dirty="0" err="1"/>
              <a:t>→ZZ→llνν</a:t>
            </a:r>
            <a:r>
              <a:rPr lang="en-US" dirty="0"/>
              <a:t>: Excl. 320 - 560 </a:t>
            </a:r>
            <a:r>
              <a:rPr lang="en-US" dirty="0" err="1"/>
              <a:t>GeV</a:t>
            </a:r>
            <a:r>
              <a:rPr lang="en-US" dirty="0"/>
              <a:t> [ATLAS-CONF-2012-016</a:t>
            </a:r>
            <a:r>
              <a:rPr lang="en-US" dirty="0" smtClean="0"/>
              <a:t>]</a:t>
            </a:r>
          </a:p>
          <a:p>
            <a:r>
              <a:rPr lang="en-US" dirty="0" err="1" smtClean="0"/>
              <a:t>H</a:t>
            </a:r>
            <a:r>
              <a:rPr lang="en-US" dirty="0" err="1"/>
              <a:t>→ZZ→llqq</a:t>
            </a:r>
            <a:r>
              <a:rPr lang="en-US" dirty="0"/>
              <a:t>: Excl. 300 - 310, 360 - 400 </a:t>
            </a:r>
            <a:r>
              <a:rPr lang="en-US" dirty="0" err="1"/>
              <a:t>GeV</a:t>
            </a:r>
            <a:r>
              <a:rPr lang="en-US" dirty="0"/>
              <a:t>. at 145 </a:t>
            </a:r>
            <a:r>
              <a:rPr lang="en-US" dirty="0" err="1"/>
              <a:t>GeV</a:t>
            </a:r>
            <a:r>
              <a:rPr lang="en-US" dirty="0"/>
              <a:t> 3.5 x SM [ATLAS-CONF-2012-017] </a:t>
            </a:r>
            <a:endParaRPr lang="en-US" dirty="0" smtClean="0"/>
          </a:p>
          <a:p>
            <a:r>
              <a:rPr lang="en-US" dirty="0" err="1" smtClean="0"/>
              <a:t>H</a:t>
            </a:r>
            <a:r>
              <a:rPr lang="en-US" dirty="0" err="1"/>
              <a:t>→WW→lνjj</a:t>
            </a:r>
            <a:r>
              <a:rPr lang="en-US" dirty="0"/>
              <a:t>: at 400 </a:t>
            </a:r>
            <a:r>
              <a:rPr lang="en-US" dirty="0" err="1"/>
              <a:t>GeV</a:t>
            </a:r>
            <a:r>
              <a:rPr lang="en-US" dirty="0"/>
              <a:t> Obs.(Exp.) 2.3(1.6) x SM [ATLAS-CONF-2012-018</a:t>
            </a:r>
            <a:r>
              <a:rPr lang="en-US" dirty="0" smtClean="0"/>
              <a:t>] </a:t>
            </a:r>
          </a:p>
          <a:p>
            <a:r>
              <a:rPr lang="en-US" dirty="0" smtClean="0"/>
              <a:t>Higgs </a:t>
            </a:r>
            <a:r>
              <a:rPr lang="en-US" dirty="0"/>
              <a:t>in SM with 4th fermion generation: model ruled out [ATLAS-CONF-2011-135] </a:t>
            </a:r>
            <a:endParaRPr lang="en-US" dirty="0" smtClean="0"/>
          </a:p>
          <a:p>
            <a:r>
              <a:rPr lang="en-US" dirty="0" err="1" smtClean="0"/>
              <a:t>Fermiophobic</a:t>
            </a:r>
            <a:r>
              <a:rPr lang="en-US" dirty="0" smtClean="0"/>
              <a:t> </a:t>
            </a:r>
            <a:r>
              <a:rPr lang="en-US" dirty="0"/>
              <a:t>H to </a:t>
            </a:r>
            <a:r>
              <a:rPr lang="en-US" dirty="0" err="1"/>
              <a:t>diphoton</a:t>
            </a:r>
            <a:r>
              <a:rPr lang="en-US" dirty="0"/>
              <a:t> Model ruled out [ATLAS-CONF-2012-013] </a:t>
            </a:r>
            <a:endParaRPr lang="en-US" dirty="0" smtClean="0"/>
          </a:p>
          <a:p>
            <a:r>
              <a:rPr lang="en-US" dirty="0" smtClean="0"/>
              <a:t>MSSM </a:t>
            </a:r>
            <a:r>
              <a:rPr lang="en-US" dirty="0"/>
              <a:t>neutral H [JHEP: JHEP02(2013)095] </a:t>
            </a:r>
            <a:endParaRPr lang="en-US" dirty="0" smtClean="0"/>
          </a:p>
          <a:p>
            <a:r>
              <a:rPr lang="en-US" dirty="0" smtClean="0"/>
              <a:t>NMSSM </a:t>
            </a:r>
            <a:r>
              <a:rPr lang="en-US" dirty="0"/>
              <a:t>a1 to </a:t>
            </a:r>
            <a:r>
              <a:rPr lang="en-US" dirty="0" err="1"/>
              <a:t>μμ</a:t>
            </a:r>
            <a:r>
              <a:rPr lang="en-US" dirty="0"/>
              <a:t> [ATLAS-CONF-2011-020] </a:t>
            </a:r>
            <a:endParaRPr lang="en-US" dirty="0" smtClean="0"/>
          </a:p>
          <a:p>
            <a:r>
              <a:rPr lang="en-US" dirty="0" smtClean="0"/>
              <a:t>NMSSM </a:t>
            </a:r>
            <a:r>
              <a:rPr lang="en-US" dirty="0"/>
              <a:t>H to a0a0 to 4γ [ATLAS-CONF-2012-079] </a:t>
            </a:r>
            <a:endParaRPr lang="en-US" dirty="0" smtClean="0"/>
          </a:p>
          <a:p>
            <a:r>
              <a:rPr lang="en-US" dirty="0" smtClean="0"/>
              <a:t>H</a:t>
            </a:r>
            <a:r>
              <a:rPr lang="en-US" dirty="0"/>
              <a:t>±→ </a:t>
            </a:r>
            <a:r>
              <a:rPr lang="en-US" dirty="0" err="1"/>
              <a:t>cs</a:t>
            </a:r>
            <a:r>
              <a:rPr lang="en-US" dirty="0"/>
              <a:t> [EPJC73 (2013) 2465] </a:t>
            </a:r>
            <a:endParaRPr lang="en-US" dirty="0" smtClean="0"/>
          </a:p>
          <a:p>
            <a:r>
              <a:rPr lang="en-US" dirty="0" smtClean="0"/>
              <a:t>2HDM </a:t>
            </a:r>
            <a:r>
              <a:rPr lang="en-US" dirty="0"/>
              <a:t>WW(</a:t>
            </a:r>
            <a:r>
              <a:rPr lang="en-US" dirty="0" err="1"/>
              <a:t>lvlv</a:t>
            </a:r>
            <a:r>
              <a:rPr lang="en-US" dirty="0"/>
              <a:t>) [ATLAS-CONF-2013-027]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82242" y="4771898"/>
            <a:ext cx="6072014" cy="158445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'It is an old maxim of mine that when you have excluded the impossible, whatever remains, however improbable, must be the truth.'</a:t>
            </a:r>
          </a:p>
          <a:p>
            <a:pPr marL="0" indent="0">
              <a:buNone/>
            </a:pPr>
            <a:r>
              <a:rPr lang="en-US" dirty="0"/>
              <a:t>Sherlock Holmes</a:t>
            </a:r>
          </a:p>
          <a:p>
            <a:pPr marL="0" indent="0">
              <a:buNone/>
            </a:pPr>
            <a:r>
              <a:rPr lang="en-US" i="1" dirty="0"/>
              <a:t>-The Beryl </a:t>
            </a:r>
            <a:r>
              <a:rPr lang="en-US" i="1" dirty="0" smtClean="0"/>
              <a:t>Coronet</a:t>
            </a:r>
            <a:endParaRPr lang="en-US" i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256" y="3861133"/>
            <a:ext cx="2332543" cy="26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3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660587"/>
            <a:ext cx="8229600" cy="1143000"/>
          </a:xfrm>
        </p:spPr>
        <p:txBody>
          <a:bodyPr/>
          <a:lstStyle/>
          <a:p>
            <a:r>
              <a:rPr lang="en-US" dirty="0" smtClean="0"/>
              <a:t>Lateral Thoughts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94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445" y="3870377"/>
            <a:ext cx="2766915" cy="282085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30" y="223326"/>
            <a:ext cx="5800636" cy="802887"/>
          </a:xfrm>
        </p:spPr>
        <p:txBody>
          <a:bodyPr>
            <a:normAutofit/>
          </a:bodyPr>
          <a:lstStyle/>
          <a:p>
            <a:r>
              <a:rPr lang="en-US" dirty="0" smtClean="0"/>
              <a:t>Many questions…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6130" y="1077525"/>
            <a:ext cx="5598515" cy="306293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Higgs mechanism says </a:t>
            </a:r>
            <a:r>
              <a:rPr lang="en-US" b="1" dirty="0" smtClean="0"/>
              <a:t>how</a:t>
            </a:r>
            <a:r>
              <a:rPr lang="en-US" dirty="0" smtClean="0"/>
              <a:t> to give mass to fundamental particles</a:t>
            </a:r>
          </a:p>
          <a:p>
            <a:r>
              <a:rPr lang="en-US" dirty="0" smtClean="0"/>
              <a:t>It doesn’t say </a:t>
            </a:r>
            <a:r>
              <a:rPr lang="en-US" b="1" dirty="0" smtClean="0"/>
              <a:t>why</a:t>
            </a:r>
            <a:r>
              <a:rPr lang="en-US" dirty="0" smtClean="0"/>
              <a:t> fermion masses and  Yukawa couplings  are so different: 10</a:t>
            </a:r>
            <a:r>
              <a:rPr lang="en-US" baseline="30000" dirty="0" smtClean="0"/>
              <a:t>-10</a:t>
            </a:r>
            <a:r>
              <a:rPr lang="en-US" dirty="0" smtClean="0"/>
              <a:t>GeV (</a:t>
            </a:r>
            <a:r>
              <a:rPr lang="en-US" dirty="0" err="1" smtClean="0"/>
              <a:t>ν</a:t>
            </a:r>
            <a:r>
              <a:rPr lang="en-US" dirty="0" smtClean="0"/>
              <a:t>) – 10</a:t>
            </a:r>
            <a:r>
              <a:rPr lang="en-US" baseline="30000" dirty="0" smtClean="0"/>
              <a:t>2</a:t>
            </a:r>
            <a:r>
              <a:rPr lang="en-US" dirty="0" smtClean="0"/>
              <a:t>GeV (t)</a:t>
            </a:r>
          </a:p>
          <a:p>
            <a:r>
              <a:rPr lang="en-US" dirty="0" smtClean="0"/>
              <a:t>Top mass at the EW scale. Does it play a special role in breaking it? </a:t>
            </a:r>
          </a:p>
          <a:p>
            <a:r>
              <a:rPr lang="en-US" dirty="0"/>
              <a:t>(And by the way… why 3 families of leptons and quarks?)</a:t>
            </a:r>
          </a:p>
          <a:p>
            <a:r>
              <a:rPr lang="en-US" dirty="0"/>
              <a:t>What is the underlying theory?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128" y="4312761"/>
            <a:ext cx="1718890" cy="2412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73" y="4832339"/>
            <a:ext cx="2641012" cy="1756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765" y="274639"/>
            <a:ext cx="2832595" cy="3865824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912901" y="4274278"/>
            <a:ext cx="2154962" cy="974904"/>
          </a:xfrm>
          <a:prstGeom prst="cloudCallout">
            <a:avLst>
              <a:gd name="adj1" fmla="val -62110"/>
              <a:gd name="adj2" fmla="val 2304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halkduster"/>
                <a:cs typeface="Chalkduster"/>
              </a:rPr>
              <a:t>Eh! Eh! Eh! Been there, done that!</a:t>
            </a:r>
            <a:endParaRPr lang="en-US" sz="1400" dirty="0">
              <a:solidFill>
                <a:schemeClr val="tx1"/>
              </a:solidFill>
              <a:latin typeface="Chalkduster"/>
              <a:cs typeface="Chalkduster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372" y="1665371"/>
            <a:ext cx="2546607" cy="3054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79934" y="1749756"/>
            <a:ext cx="6297831" cy="3577218"/>
            <a:chOff x="1679934" y="1353065"/>
            <a:chExt cx="6297831" cy="3577218"/>
          </a:xfrm>
        </p:grpSpPr>
        <p:sp>
          <p:nvSpPr>
            <p:cNvPr id="2" name="TextBox 1"/>
            <p:cNvSpPr txBox="1"/>
            <p:nvPr/>
          </p:nvSpPr>
          <p:spPr>
            <a:xfrm rot="5400000">
              <a:off x="6517009" y="2475267"/>
              <a:ext cx="2582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http://</a:t>
              </a:r>
              <a:r>
                <a:rPr lang="en-US" sz="1600" dirty="0" err="1" smtClean="0"/>
                <a:t>www.nobelprize.org</a:t>
              </a:r>
              <a:r>
                <a:rPr lang="en-US" sz="1600" dirty="0" smtClean="0"/>
                <a:t>/</a:t>
              </a:r>
              <a:endParaRPr lang="en-US" sz="16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679934" y="1354717"/>
              <a:ext cx="5959277" cy="3575566"/>
              <a:chOff x="1679934" y="1354717"/>
              <a:chExt cx="5959277" cy="357556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79934" y="1354717"/>
                <a:ext cx="5959277" cy="3575566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3847458" y="1649769"/>
                <a:ext cx="616096" cy="66646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968009" y="1481511"/>
                <a:ext cx="616096" cy="66646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1234448" y="121766"/>
            <a:ext cx="68351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Truly global effort over many years led to this major discovery and a Nobel prize!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BoardingPassStockhol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0">
            <a:off x="3387607" y="4397846"/>
            <a:ext cx="5548100" cy="21419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82" y="725852"/>
            <a:ext cx="1982331" cy="194628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4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713" y="133530"/>
            <a:ext cx="8459082" cy="9311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have we learned since then?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756" y="1039043"/>
            <a:ext cx="5776044" cy="554155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lvl="1"/>
            <a:r>
              <a:rPr lang="en-US" dirty="0" smtClean="0"/>
              <a:t>Used to be the only unknown </a:t>
            </a:r>
          </a:p>
          <a:p>
            <a:pPr marL="457200" lvl="1" indent="0">
              <a:buNone/>
            </a:pPr>
            <a:r>
              <a:rPr lang="en-US" dirty="0" smtClean="0"/>
              <a:t>SM</a:t>
            </a:r>
            <a:r>
              <a:rPr lang="en-US" dirty="0"/>
              <a:t>-Higgs</a:t>
            </a:r>
            <a:r>
              <a:rPr lang="en-US" dirty="0" smtClean="0"/>
              <a:t> parameter, remember?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 arXiv:1307.1427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smtClean="0">
                <a:solidFill>
                  <a:srgbClr val="0000FF"/>
                </a:solidFill>
              </a:rPr>
              <a:t>-&gt;4l </a:t>
            </a:r>
            <a:r>
              <a:rPr lang="en-US" dirty="0" smtClean="0">
                <a:solidFill>
                  <a:srgbClr val="0000FF"/>
                </a:solidFill>
              </a:rPr>
              <a:t>= 124.3 ±</a:t>
            </a:r>
            <a:r>
              <a:rPr lang="en-US" dirty="0">
                <a:solidFill>
                  <a:srgbClr val="0000FF"/>
                </a:solidFill>
              </a:rPr>
              <a:t>0.6(stat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0.5(sys) </a:t>
            </a:r>
          </a:p>
          <a:p>
            <a:pPr lvl="1"/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 err="1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-&gt;</a:t>
            </a:r>
            <a:r>
              <a:rPr lang="en-US" baseline="30000" dirty="0" err="1" smtClean="0">
                <a:solidFill>
                  <a:schemeClr val="accent2">
                    <a:lumMod val="75000"/>
                  </a:schemeClr>
                </a:solidFill>
              </a:rPr>
              <a:t>γγ</a:t>
            </a:r>
            <a:r>
              <a:rPr lang="en-US" baseline="30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= 126.8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0.2(stat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)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0.7(sys)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Assuming single resonance: </a:t>
            </a:r>
          </a:p>
          <a:p>
            <a:pPr marL="514350" lvl="1" indent="0">
              <a:buNone/>
            </a:pPr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</a:rPr>
              <a:t>H</a:t>
            </a:r>
            <a:r>
              <a:rPr lang="en-US" dirty="0" smtClean="0">
                <a:solidFill>
                  <a:srgbClr val="008000"/>
                </a:solidFill>
              </a:rPr>
              <a:t> = 125.5 ±0.2(</a:t>
            </a:r>
            <a:r>
              <a:rPr lang="en-US" dirty="0">
                <a:solidFill>
                  <a:srgbClr val="008000"/>
                </a:solidFill>
              </a:rPr>
              <a:t>stat</a:t>
            </a:r>
            <a:r>
              <a:rPr lang="en-US" dirty="0" smtClean="0">
                <a:solidFill>
                  <a:srgbClr val="008000"/>
                </a:solidFill>
              </a:rPr>
              <a:t>) </a:t>
            </a:r>
            <a:r>
              <a:rPr lang="en-US" baseline="30000" dirty="0" smtClean="0">
                <a:solidFill>
                  <a:srgbClr val="008000"/>
                </a:solidFill>
              </a:rPr>
              <a:t>+0.5</a:t>
            </a:r>
            <a:r>
              <a:rPr lang="en-US" baseline="-25000" dirty="0" smtClean="0">
                <a:solidFill>
                  <a:srgbClr val="008000"/>
                </a:solidFill>
              </a:rPr>
              <a:t>-0.6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>
                <a:solidFill>
                  <a:srgbClr val="008000"/>
                </a:solidFill>
              </a:rPr>
              <a:t>sys) </a:t>
            </a:r>
          </a:p>
          <a:p>
            <a:r>
              <a:rPr lang="en-US" dirty="0" smtClean="0"/>
              <a:t>Tension between channels!</a:t>
            </a:r>
          </a:p>
          <a:p>
            <a:pPr lvl="1"/>
            <a:r>
              <a:rPr lang="en-US" dirty="0" smtClean="0"/>
              <a:t>Compatibility P=1.5% (2.4σ)</a:t>
            </a:r>
          </a:p>
          <a:p>
            <a:pPr lvl="1"/>
            <a:r>
              <a:rPr lang="en-US" dirty="0" smtClean="0"/>
              <a:t>Rises to 8% with square </a:t>
            </a:r>
            <a:r>
              <a:rPr lang="en-US" dirty="0" err="1" smtClean="0"/>
              <a:t>syst.prior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CMS: arXiv:1312.5353</a:t>
            </a:r>
            <a:endParaRPr lang="en-US" dirty="0"/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baseline="-25000" dirty="0" err="1">
                <a:solidFill>
                  <a:srgbClr val="0000FF"/>
                </a:solidFill>
              </a:rPr>
              <a:t>H</a:t>
            </a:r>
            <a:r>
              <a:rPr lang="en-US" baseline="30000" dirty="0" err="1">
                <a:solidFill>
                  <a:srgbClr val="0000FF"/>
                </a:solidFill>
              </a:rPr>
              <a:t>H</a:t>
            </a:r>
            <a:r>
              <a:rPr lang="en-US" baseline="30000" dirty="0">
                <a:solidFill>
                  <a:srgbClr val="0000FF"/>
                </a:solidFill>
              </a:rPr>
              <a:t>-&gt;</a:t>
            </a:r>
            <a:r>
              <a:rPr lang="en-US" baseline="30000" dirty="0" smtClean="0">
                <a:solidFill>
                  <a:srgbClr val="0000FF"/>
                </a:solidFill>
              </a:rPr>
              <a:t>4l </a:t>
            </a:r>
            <a:r>
              <a:rPr lang="en-US" dirty="0" smtClean="0">
                <a:solidFill>
                  <a:srgbClr val="0000FF"/>
                </a:solidFill>
              </a:rPr>
              <a:t>= 125.6 ±</a:t>
            </a:r>
            <a:r>
              <a:rPr lang="en-US" dirty="0">
                <a:solidFill>
                  <a:srgbClr val="0000FF"/>
                </a:solidFill>
              </a:rPr>
              <a:t>0.4(stat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0.6(sys) </a:t>
            </a:r>
          </a:p>
          <a:p>
            <a:endParaRPr lang="en-US" dirty="0" smtClean="0"/>
          </a:p>
          <a:p>
            <a:r>
              <a:rPr lang="en-US" dirty="0" smtClean="0"/>
              <a:t>Doesn’t look like two different resonances!..</a:t>
            </a:r>
            <a:r>
              <a:rPr lang="en-US" dirty="0"/>
              <a:t>.</a:t>
            </a:r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990552" y="1205802"/>
            <a:ext cx="3749669" cy="3876432"/>
            <a:chOff x="4990552" y="1549678"/>
            <a:chExt cx="3749669" cy="38764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0552" y="1808704"/>
              <a:ext cx="3749669" cy="36174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98452" y="1549678"/>
              <a:ext cx="309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dirty="0" smtClean="0"/>
                <a:t>ATLAS: arXiv:1307.1427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201791" y="4836036"/>
            <a:ext cx="0" cy="654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31696" y="5498715"/>
            <a:ext cx="355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44728" y="5583893"/>
            <a:ext cx="130386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CMS (H</a:t>
            </a:r>
            <a:r>
              <a:rPr lang="en-US" dirty="0"/>
              <a:t>-&gt;</a:t>
            </a:r>
            <a:r>
              <a:rPr lang="en-US" dirty="0" smtClean="0"/>
              <a:t>4l)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308658"/>
              </p:ext>
            </p:extLst>
          </p:nvPr>
        </p:nvGraphicFramePr>
        <p:xfrm>
          <a:off x="8028335" y="1007372"/>
          <a:ext cx="964922" cy="575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4" imgW="723900" imgH="431800" progId="Equation.3">
                  <p:embed/>
                </p:oleObj>
              </mc:Choice>
              <mc:Fallback>
                <p:oleObj name="Equation" r:id="rId4" imgW="723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8335" y="1007372"/>
                        <a:ext cx="964922" cy="575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257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718" y="2859100"/>
            <a:ext cx="3688176" cy="886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359734"/>
            <a:ext cx="8569894" cy="165329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</a:t>
            </a:r>
            <a:r>
              <a:rPr lang="en-US" dirty="0" smtClean="0"/>
              <a:t>1307.1432)</a:t>
            </a:r>
          </a:p>
          <a:p>
            <a:r>
              <a:rPr lang="en-US" dirty="0" smtClean="0"/>
              <a:t>But note: Higgs could have CP-violating component!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0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smtClean="0"/>
              <a:t>So, where do we stand?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995834"/>
            <a:ext cx="4580387" cy="32706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have found the </a:t>
            </a:r>
            <a:r>
              <a:rPr lang="en-US" b="1" dirty="0" smtClean="0"/>
              <a:t>missing piece </a:t>
            </a:r>
            <a:r>
              <a:rPr lang="en-US" dirty="0" smtClean="0"/>
              <a:t>of the Standard Model puzzle</a:t>
            </a:r>
          </a:p>
          <a:p>
            <a:endParaRPr lang="en-US" dirty="0" smtClean="0"/>
          </a:p>
          <a:p>
            <a:r>
              <a:rPr lang="en-US" dirty="0" smtClean="0"/>
              <a:t>The current data show us a </a:t>
            </a:r>
            <a:r>
              <a:rPr lang="en-US" b="1" dirty="0" smtClean="0"/>
              <a:t>SM-like </a:t>
            </a:r>
            <a:r>
              <a:rPr lang="en-US" dirty="0" smtClean="0"/>
              <a:t>Higgs boson</a:t>
            </a:r>
          </a:p>
          <a:p>
            <a:pPr lvl="1"/>
            <a:r>
              <a:rPr lang="en-US" dirty="0" smtClean="0"/>
              <a:t>Each channel not so well measured</a:t>
            </a:r>
          </a:p>
          <a:p>
            <a:pPr lvl="1"/>
            <a:r>
              <a:rPr lang="en-US" dirty="0" smtClean="0"/>
              <a:t>But combination fits well with expectations</a:t>
            </a:r>
          </a:p>
          <a:p>
            <a:endParaRPr lang="en-US" b="1" dirty="0" smtClean="0"/>
          </a:p>
          <a:p>
            <a:r>
              <a:rPr lang="en-US" b="1" dirty="0" smtClean="0"/>
              <a:t>Is this the end of the story?</a:t>
            </a:r>
            <a:endParaRPr lang="en-US" b="1" dirty="0"/>
          </a:p>
        </p:txBody>
      </p:sp>
      <p:pic>
        <p:nvPicPr>
          <p:cNvPr id="4" name="Picture 3" descr="sv_pusselb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21" y="2085630"/>
            <a:ext cx="4246135" cy="32706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41531" y="3770051"/>
            <a:ext cx="4487627" cy="1915439"/>
            <a:chOff x="4823773" y="1076582"/>
            <a:chExt cx="4205385" cy="17775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3773" y="1122974"/>
              <a:ext cx="4205385" cy="17311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37711" y="1076582"/>
              <a:ext cx="2002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DAMA 0804.2741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59460" y="1348268"/>
            <a:ext cx="2371709" cy="2487196"/>
            <a:chOff x="3499265" y="4334750"/>
            <a:chExt cx="2172669" cy="21563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9265" y="4590468"/>
              <a:ext cx="2172669" cy="19006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731913" y="4334750"/>
              <a:ext cx="1825434" cy="293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LUX 1310.8214 </a:t>
              </a:r>
              <a:endParaRPr lang="en-US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5453" y="5757503"/>
            <a:ext cx="873680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New Physics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Modified Higgs sector(?)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24446" y="5757503"/>
            <a:ext cx="873680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Discovery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Precision! </a:t>
            </a:r>
            <a:r>
              <a:rPr lang="en-US" sz="2800" dirty="0" smtClean="0"/>
              <a:t>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few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more channels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121" y="1384973"/>
            <a:ext cx="2053339" cy="24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61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Combining Higgs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R. </a:t>
            </a:r>
            <a:r>
              <a:rPr lang="en-US" dirty="0" err="1" smtClean="0"/>
              <a:t>Gonçalo</a:t>
            </a:r>
            <a:r>
              <a:rPr lang="en-US" dirty="0" smtClean="0"/>
              <a:t> - New Worlds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14166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9028528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904330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9742596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6"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2281984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7"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14166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8313080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8"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248575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9"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0269576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0"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06915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65096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1" y="954977"/>
            <a:ext cx="2050636" cy="1584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2539449"/>
            <a:ext cx="2051746" cy="1946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8670" y="4466537"/>
            <a:ext cx="2154617" cy="2194815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332330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054185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H-&gt;ZZ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7988" y="1809878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88071" y="4401460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7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9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bit more technically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7319"/>
            <a:ext cx="8536057" cy="534914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Assumptions:</a:t>
            </a:r>
          </a:p>
          <a:p>
            <a:pPr lvl="1"/>
            <a:r>
              <a:rPr lang="en-US" dirty="0"/>
              <a:t>Single resonance (at </a:t>
            </a:r>
            <a:r>
              <a:rPr lang="en-US" dirty="0" err="1">
                <a:solidFill>
                  <a:srgbClr val="FF6600"/>
                </a:solidFill>
              </a:rPr>
              <a:t>m</a:t>
            </a:r>
            <a:r>
              <a:rPr lang="en-US" baseline="-25000" dirty="0" err="1">
                <a:solidFill>
                  <a:srgbClr val="FF6600"/>
                </a:solidFill>
              </a:rPr>
              <a:t>H</a:t>
            </a:r>
            <a:r>
              <a:rPr lang="en-US" dirty="0">
                <a:solidFill>
                  <a:srgbClr val="FF6600"/>
                </a:solidFill>
              </a:rPr>
              <a:t> = 125.5GeV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modification of tensor structure of SM </a:t>
            </a:r>
            <a:r>
              <a:rPr lang="en-US" dirty="0" err="1"/>
              <a:t>Lagrangian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i.e. </a:t>
            </a:r>
            <a:r>
              <a:rPr lang="en-US" dirty="0">
                <a:solidFill>
                  <a:srgbClr val="0000FF"/>
                </a:solidFill>
              </a:rPr>
              <a:t>H has 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 = 0</a:t>
            </a:r>
            <a:r>
              <a:rPr lang="en-US" baseline="30000" dirty="0">
                <a:solidFill>
                  <a:srgbClr val="0000FF"/>
                </a:solidFill>
              </a:rPr>
              <a:t>+</a:t>
            </a:r>
          </a:p>
          <a:p>
            <a:pPr lvl="1"/>
            <a:r>
              <a:rPr lang="en-US" dirty="0"/>
              <a:t>Narrow width approximation holds</a:t>
            </a:r>
          </a:p>
          <a:p>
            <a:pPr lvl="2"/>
            <a:r>
              <a:rPr lang="en-US" dirty="0"/>
              <a:t>i.e. rate for process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H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f is:</a:t>
            </a:r>
          </a:p>
          <a:p>
            <a:endParaRPr lang="en-US" dirty="0"/>
          </a:p>
          <a:p>
            <a:r>
              <a:rPr lang="en-US" b="1" dirty="0"/>
              <a:t>Free parameters </a:t>
            </a:r>
            <a:r>
              <a:rPr lang="en-US" dirty="0"/>
              <a:t>in framework:</a:t>
            </a:r>
          </a:p>
          <a:p>
            <a:pPr lvl="1"/>
            <a:r>
              <a:rPr lang="en-US" dirty="0"/>
              <a:t>Coupling scale factors: </a:t>
            </a:r>
            <a:r>
              <a:rPr lang="en-US" dirty="0" smtClean="0">
                <a:solidFill>
                  <a:srgbClr val="FF0000"/>
                </a:solidFill>
              </a:rPr>
              <a:t>κ</a:t>
            </a:r>
            <a:r>
              <a:rPr lang="en-US" baseline="-25000" dirty="0" smtClean="0">
                <a:solidFill>
                  <a:srgbClr val="FF0000"/>
                </a:solidFill>
              </a:rPr>
              <a:t>j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Total </a:t>
            </a:r>
            <a:r>
              <a:rPr lang="en-US" dirty="0"/>
              <a:t>Higgs width: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κ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 lvl="1"/>
            <a:r>
              <a:rPr lang="en-US" dirty="0"/>
              <a:t>Or ratios of coupling scale factors: </a:t>
            </a:r>
            <a:r>
              <a:rPr lang="en-US" dirty="0" err="1">
                <a:solidFill>
                  <a:srgbClr val="008000"/>
                </a:solidFill>
              </a:rPr>
              <a:t>λ</a:t>
            </a:r>
            <a:r>
              <a:rPr lang="en-US" baseline="-25000" dirty="0" err="1">
                <a:solidFill>
                  <a:srgbClr val="008000"/>
                </a:solidFill>
              </a:rPr>
              <a:t>ij</a:t>
            </a:r>
            <a:r>
              <a:rPr lang="en-US" dirty="0">
                <a:solidFill>
                  <a:srgbClr val="008000"/>
                </a:solidFill>
              </a:rPr>
              <a:t> =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i</a:t>
            </a:r>
            <a:r>
              <a:rPr lang="en-US" dirty="0">
                <a:solidFill>
                  <a:srgbClr val="008000"/>
                </a:solidFill>
              </a:rPr>
              <a:t> /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j</a:t>
            </a:r>
            <a:endParaRPr lang="en-US" baseline="-25000" dirty="0">
              <a:solidFill>
                <a:srgbClr val="008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Tree-level motivated framework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seful for </a:t>
            </a:r>
            <a:r>
              <a:rPr lang="en-US" b="1" dirty="0" smtClean="0"/>
              <a:t>studying deviations </a:t>
            </a:r>
            <a:r>
              <a:rPr lang="en-US" dirty="0" smtClean="0"/>
              <a:t>in data with respect to expectations </a:t>
            </a:r>
          </a:p>
          <a:p>
            <a:pPr lvl="2"/>
            <a:r>
              <a:rPr lang="en-US" dirty="0" smtClean="0"/>
              <a:t>E.g. extract coupling scale factor to </a:t>
            </a:r>
            <a:r>
              <a:rPr lang="en-US" dirty="0" smtClean="0">
                <a:solidFill>
                  <a:srgbClr val="0000FF"/>
                </a:solidFill>
              </a:rPr>
              <a:t>weak bosons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by setting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pPr lvl="1"/>
            <a:r>
              <a:rPr lang="en-US" dirty="0"/>
              <a:t>N</a:t>
            </a:r>
            <a:r>
              <a:rPr lang="en-US" dirty="0" smtClean="0"/>
              <a:t>ot same thing as fitting a new model to the data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New Worlds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471618"/>
              </p:ext>
            </p:extLst>
          </p:nvPr>
        </p:nvGraphicFramePr>
        <p:xfrm>
          <a:off x="5029393" y="2492427"/>
          <a:ext cx="1980814" cy="630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Equation" r:id="rId3" imgW="1397000" imgH="444500" progId="Equation.3">
                  <p:embed/>
                </p:oleObj>
              </mc:Choice>
              <mc:Fallback>
                <p:oleObj name="Equation" r:id="rId3" imgW="1397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393" y="2492427"/>
                        <a:ext cx="1980814" cy="630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988374"/>
              </p:ext>
            </p:extLst>
          </p:nvPr>
        </p:nvGraphicFramePr>
        <p:xfrm>
          <a:off x="4469548" y="3827933"/>
          <a:ext cx="3757496" cy="379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Equation" r:id="rId5" imgW="2514600" imgH="254000" progId="Equation.3">
                  <p:embed/>
                </p:oleObj>
              </mc:Choice>
              <mc:Fallback>
                <p:oleObj name="Equation" r:id="rId5" imgW="2514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9548" y="3827933"/>
                        <a:ext cx="3757496" cy="379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754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9730</TotalTime>
  <Words>2169</Words>
  <Application>Microsoft Macintosh PowerPoint</Application>
  <PresentationFormat>On-screen Show (4:3)</PresentationFormat>
  <Paragraphs>314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ttH Searches and Higgs couplings at the LHC</vt:lpstr>
      <vt:lpstr>Outline</vt:lpstr>
      <vt:lpstr>PowerPoint Presentation</vt:lpstr>
      <vt:lpstr>PowerPoint Presentation</vt:lpstr>
      <vt:lpstr>How much have we learned since then?</vt:lpstr>
      <vt:lpstr>Spin and Parity</vt:lpstr>
      <vt:lpstr>So, where do we stand?</vt:lpstr>
      <vt:lpstr>Combining Higgs Channels</vt:lpstr>
      <vt:lpstr>A bit more technically</vt:lpstr>
      <vt:lpstr>New Physics in the Loops?</vt:lpstr>
      <vt:lpstr>Fermion and Boson couplings from fit</vt:lpstr>
      <vt:lpstr>Direct Evidence of Fermion Couplings</vt:lpstr>
      <vt:lpstr>Signal Strength</vt:lpstr>
      <vt:lpstr>A favourite of mine: ttH</vt:lpstr>
      <vt:lpstr>Sensitivity to New Physics</vt:lpstr>
      <vt:lpstr>Status: latest ttH results from CMS</vt:lpstr>
      <vt:lpstr>The Far Future</vt:lpstr>
      <vt:lpstr>Conclusions &amp; Outlook</vt:lpstr>
      <vt:lpstr>Bonus slides</vt:lpstr>
      <vt:lpstr>PowerPoint Presentation</vt:lpstr>
      <vt:lpstr>PowerPoint Presentation</vt:lpstr>
      <vt:lpstr>ATLAS Analysis – lepton+jets</vt:lpstr>
      <vt:lpstr>Direct BSM Higgs Searches (ATLAS) </vt:lpstr>
      <vt:lpstr>Lateral Thoughts</vt:lpstr>
      <vt:lpstr>Many questions…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ttH Searches and Higgs couplings at the LHC</dc:title>
  <dc:creator>Ricardo Goncalo</dc:creator>
  <cp:lastModifiedBy>Ricardo Goncalo</cp:lastModifiedBy>
  <cp:revision>173</cp:revision>
  <dcterms:created xsi:type="dcterms:W3CDTF">2014-01-23T12:04:39Z</dcterms:created>
  <dcterms:modified xsi:type="dcterms:W3CDTF">2014-01-30T14:52:06Z</dcterms:modified>
</cp:coreProperties>
</file>