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pdf" ContentType="application/pdf"/>
  <Override PartName="/ppt/slides/slide69.xml" ContentType="application/vnd.openxmlformats-officedocument.presentationml.slide+xml"/>
  <Override PartName="/ppt/slides/slide14.xml" ContentType="application/vnd.openxmlformats-officedocument.presentationml.slide+xml"/>
  <Default Extension="gif" ContentType="image/gif"/>
  <Default Extension="rels" ContentType="application/vnd.openxmlformats-package.relationships+xml"/>
  <Override PartName="/ppt/slides/slide62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75.xml" ContentType="application/vnd.openxmlformats-officedocument.presentationml.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slides/slide74.xml" ContentType="application/vnd.openxmlformats-officedocument.presentationml.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Default Extension="wdp" ContentType="image/vnd.ms-photo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327" r:id="rId3"/>
    <p:sldId id="328" r:id="rId4"/>
    <p:sldId id="278" r:id="rId5"/>
    <p:sldId id="298" r:id="rId6"/>
    <p:sldId id="299" r:id="rId7"/>
    <p:sldId id="342" r:id="rId8"/>
    <p:sldId id="302" r:id="rId9"/>
    <p:sldId id="350" r:id="rId10"/>
    <p:sldId id="339" r:id="rId11"/>
    <p:sldId id="275" r:id="rId12"/>
    <p:sldId id="269" r:id="rId13"/>
    <p:sldId id="334" r:id="rId14"/>
    <p:sldId id="273" r:id="rId15"/>
    <p:sldId id="260" r:id="rId16"/>
    <p:sldId id="291" r:id="rId17"/>
    <p:sldId id="361" r:id="rId18"/>
    <p:sldId id="333" r:id="rId19"/>
    <p:sldId id="343" r:id="rId20"/>
    <p:sldId id="372" r:id="rId21"/>
    <p:sldId id="373" r:id="rId22"/>
    <p:sldId id="374" r:id="rId23"/>
    <p:sldId id="376" r:id="rId24"/>
    <p:sldId id="377" r:id="rId25"/>
    <p:sldId id="378" r:id="rId26"/>
    <p:sldId id="329" r:id="rId27"/>
    <p:sldId id="365" r:id="rId28"/>
    <p:sldId id="366" r:id="rId29"/>
    <p:sldId id="367" r:id="rId30"/>
    <p:sldId id="368" r:id="rId31"/>
    <p:sldId id="369" r:id="rId32"/>
    <p:sldId id="362" r:id="rId33"/>
    <p:sldId id="356" r:id="rId34"/>
    <p:sldId id="363" r:id="rId35"/>
    <p:sldId id="351" r:id="rId36"/>
    <p:sldId id="357" r:id="rId37"/>
    <p:sldId id="358" r:id="rId38"/>
    <p:sldId id="359" r:id="rId39"/>
    <p:sldId id="303" r:id="rId40"/>
    <p:sldId id="284" r:id="rId41"/>
    <p:sldId id="322" r:id="rId42"/>
    <p:sldId id="360" r:id="rId43"/>
    <p:sldId id="370" r:id="rId44"/>
    <p:sldId id="379" r:id="rId45"/>
    <p:sldId id="394" r:id="rId46"/>
    <p:sldId id="392" r:id="rId47"/>
    <p:sldId id="395" r:id="rId48"/>
    <p:sldId id="397" r:id="rId49"/>
    <p:sldId id="393" r:id="rId50"/>
    <p:sldId id="396" r:id="rId51"/>
    <p:sldId id="398" r:id="rId52"/>
    <p:sldId id="401" r:id="rId53"/>
    <p:sldId id="403" r:id="rId54"/>
    <p:sldId id="404" r:id="rId55"/>
    <p:sldId id="399" r:id="rId56"/>
    <p:sldId id="305" r:id="rId57"/>
    <p:sldId id="405" r:id="rId58"/>
    <p:sldId id="406" r:id="rId59"/>
    <p:sldId id="407" r:id="rId60"/>
    <p:sldId id="408" r:id="rId61"/>
    <p:sldId id="320" r:id="rId62"/>
    <p:sldId id="400" r:id="rId63"/>
    <p:sldId id="402" r:id="rId64"/>
    <p:sldId id="336" r:id="rId65"/>
    <p:sldId id="338" r:id="rId66"/>
    <p:sldId id="326" r:id="rId67"/>
    <p:sldId id="289" r:id="rId68"/>
    <p:sldId id="335" r:id="rId69"/>
    <p:sldId id="304" r:id="rId70"/>
    <p:sldId id="324" r:id="rId71"/>
    <p:sldId id="337" r:id="rId72"/>
    <p:sldId id="349" r:id="rId73"/>
    <p:sldId id="354" r:id="rId74"/>
    <p:sldId id="353" r:id="rId75"/>
    <p:sldId id="385" r:id="rId76"/>
    <p:sldId id="388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7178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7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75D93-DB40-F445-8D8E-0FA11A27DF3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59CC9-4214-ED4A-9835-E3BD20560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8689C-62B5-DC46-9E7C-2D7612331DB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9F38E-9ABC-BB49-A8A5-18640E734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EABDB-70B2-5F41-8BCD-409A7F4EADB0}" type="slidenum">
              <a:rPr lang="en-US"/>
              <a:pPr/>
              <a:t>72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 lIns="92135" tIns="46067" rIns="92135" bIns="46067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6677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627563" y="6248400"/>
            <a:ext cx="43370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914775" y="6248400"/>
            <a:ext cx="585788" cy="457200"/>
          </a:xfrm>
        </p:spPr>
        <p:txBody>
          <a:bodyPr/>
          <a:lstStyle>
            <a:lvl1pPr>
              <a:defRPr smtClean="0"/>
            </a:lvl1pPr>
          </a:lstStyle>
          <a:p>
            <a:fld id="{A9A6D225-37C3-4049-B3BE-DA79029E773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3394075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Ricardo Gonçalo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FCF03-FEB1-0D46-9A13-709C45DDD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wmf"/><Relationship Id="rId3" Type="http://schemas.openxmlformats.org/officeDocument/2006/relationships/image" Target="../media/image68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d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oleObject" Target="../embeddings/Microsoft_Equation1.bin"/><Relationship Id="rId8" Type="http://schemas.openxmlformats.org/officeDocument/2006/relationships/image" Target="../media/image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841" y="2130425"/>
            <a:ext cx="8529053" cy="1470025"/>
          </a:xfrm>
        </p:spPr>
        <p:txBody>
          <a:bodyPr/>
          <a:lstStyle/>
          <a:p>
            <a:r>
              <a:rPr lang="en-US" dirty="0" smtClean="0"/>
              <a:t>Hunting the Higgs Boson at the LHC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11" y="4380099"/>
            <a:ext cx="7067087" cy="1724876"/>
          </a:xfrm>
        </p:spPr>
        <p:txBody>
          <a:bodyPr>
            <a:normAutofit fontScale="70000" lnSpcReduction="20000"/>
          </a:bodyPr>
          <a:lstStyle/>
          <a:p>
            <a:r>
              <a:rPr lang="en-US" sz="3459" dirty="0" smtClean="0"/>
              <a:t>Ricardo </a:t>
            </a:r>
            <a:r>
              <a:rPr lang="en-US" sz="3459" dirty="0" err="1" smtClean="0"/>
              <a:t>Gonçalo</a:t>
            </a:r>
            <a:endParaRPr lang="en-US" sz="3459" dirty="0" smtClean="0"/>
          </a:p>
          <a:p>
            <a:endParaRPr lang="en-US" sz="3459" dirty="0" smtClean="0"/>
          </a:p>
          <a:p>
            <a:r>
              <a:rPr lang="en-US" sz="4129" b="1" dirty="0" err="1" smtClean="0"/>
              <a:t>NExT</a:t>
            </a:r>
            <a:r>
              <a:rPr lang="en-US" sz="4129" b="1" dirty="0" smtClean="0"/>
              <a:t> PhD Workshop </a:t>
            </a:r>
          </a:p>
          <a:p>
            <a:r>
              <a:rPr lang="en-US" sz="4129" b="1" dirty="0" smtClean="0"/>
              <a:t>University of Sussex – 21 August 2012</a:t>
            </a:r>
            <a:endParaRPr lang="en-US" sz="4129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597410"/>
            <a:ext cx="8229600" cy="148593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Part II: Tools of the Trade</a:t>
            </a:r>
            <a:br>
              <a:rPr lang="en-US" dirty="0" smtClean="0">
                <a:solidFill>
                  <a:srgbClr val="595959"/>
                </a:solidFill>
              </a:rPr>
            </a:br>
            <a:r>
              <a:rPr lang="en-US" sz="3600" dirty="0" smtClean="0">
                <a:solidFill>
                  <a:srgbClr val="595959"/>
                </a:solidFill>
              </a:rPr>
              <a:t>The Hardware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NExT PhD Workshop - Sussex - 21/8/2012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7578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784351" y="1900687"/>
            <a:ext cx="4197037" cy="3200201"/>
            <a:chOff x="4629131" y="2173209"/>
            <a:chExt cx="3788523" cy="2927679"/>
          </a:xfrm>
        </p:grpSpPr>
        <p:pic>
          <p:nvPicPr>
            <p:cNvPr id="18" name="Picture 17" descr="aircraft-carrier-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9131" y="2357688"/>
              <a:ext cx="3526536" cy="27432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163757" y="2173209"/>
              <a:ext cx="2253897" cy="91440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Light aircraft carrier (10,000 </a:t>
              </a:r>
              <a:r>
                <a:rPr lang="en-US" dirty="0" err="1" smtClean="0"/>
                <a:t>tonne</a:t>
              </a:r>
              <a:r>
                <a:rPr lang="en-US" dirty="0" smtClean="0"/>
                <a:t>) traveling at 30km/h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642" y="1875489"/>
            <a:ext cx="4306746" cy="32253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1143"/>
          </a:xfrm>
        </p:spPr>
        <p:txBody>
          <a:bodyPr/>
          <a:lstStyle/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Content Placeholder 9"/>
          <p:cNvSpPr txBox="1">
            <a:spLocks/>
          </p:cNvSpPr>
          <p:nvPr/>
        </p:nvSpPr>
        <p:spPr>
          <a:xfrm>
            <a:off x="457200" y="1164559"/>
            <a:ext cx="4065095" cy="5060382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26 659m circumference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9593 magnets: 1232 main dipoles (8T peak field)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Cooled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1.9K (colder than outer space) by 120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tonnes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liquid Helium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 pressure 10-13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(10x less than on the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Moon)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√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7TeV in 2010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20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√</a:t>
            </a:r>
            <a:r>
              <a:rPr lang="en-US" sz="2400" i="1" dirty="0" err="1" smtClean="0">
                <a:solidFill>
                  <a:srgbClr val="FFFFFF"/>
                </a:solidFill>
              </a:rPr>
              <a:t>s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= 8TeV in 2012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50ns bunch crossing 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Design √</a:t>
            </a:r>
            <a:r>
              <a:rPr lang="en-US" sz="2400" i="1" dirty="0" err="1" smtClean="0">
                <a:solidFill>
                  <a:srgbClr val="FFFFFF"/>
                </a:solidFill>
              </a:rPr>
              <a:t>s</a:t>
            </a:r>
            <a:r>
              <a:rPr lang="en-US" sz="2400" i="1" dirty="0" smtClean="0">
                <a:solidFill>
                  <a:srgbClr val="FFFFFF"/>
                </a:solidFill>
              </a:rPr>
              <a:t> = </a:t>
            </a:r>
            <a:r>
              <a:rPr lang="en-US" sz="2400" dirty="0" smtClean="0">
                <a:solidFill>
                  <a:srgbClr val="FFFFFF"/>
                </a:solidFill>
              </a:rPr>
              <a:t>14TeV and 25ns bunch crossing (7m at </a:t>
            </a:r>
            <a:r>
              <a:rPr lang="en-US" sz="2400" i="1" dirty="0" err="1" smtClean="0">
                <a:solidFill>
                  <a:srgbClr val="FFFFFF"/>
                </a:solidFill>
              </a:rPr>
              <a:t>c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104900"/>
            <a:ext cx="6604000" cy="4648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sp>
        <p:nvSpPr>
          <p:cNvPr id="8" name="TextBox 7"/>
          <p:cNvSpPr txBox="1"/>
          <p:nvPr/>
        </p:nvSpPr>
        <p:spPr>
          <a:xfrm rot="16200000">
            <a:off x="-1041927" y="2188657"/>
            <a:ext cx="262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JINST 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2008) 3 S08003</a:t>
            </a:r>
          </a:p>
        </p:txBody>
      </p:sp>
      <p:grpSp>
        <p:nvGrpSpPr>
          <p:cNvPr id="2" name="Group 26"/>
          <p:cNvGrpSpPr/>
          <p:nvPr/>
        </p:nvGrpSpPr>
        <p:grpSpPr>
          <a:xfrm>
            <a:off x="125595" y="169333"/>
            <a:ext cx="8933739" cy="6272539"/>
            <a:chOff x="125595" y="169333"/>
            <a:chExt cx="8933739" cy="627253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79534" y="5610875"/>
              <a:ext cx="3479800" cy="8309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r>
                <a:rPr lang="en-US" sz="1600" dirty="0" smtClean="0">
                  <a:solidFill>
                    <a:srgbClr val="FFFFFF"/>
                  </a:solidFill>
                </a:rPr>
                <a:t> |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</a:t>
              </a:r>
              <a:r>
                <a:rPr lang="en-US" sz="1600" dirty="0">
                  <a:solidFill>
                    <a:srgbClr val="FFFFFF"/>
                  </a:solidFill>
                </a:rPr>
                <a:t>|&lt;2.5, B=</a:t>
              </a:r>
              <a:r>
                <a:rPr lang="en-US" sz="1600" dirty="0" smtClean="0">
                  <a:solidFill>
                    <a:srgbClr val="FFFFFF"/>
                  </a:solidFill>
                </a:rPr>
                <a:t>2T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 and Trans</a:t>
              </a:r>
              <a:r>
                <a:rPr lang="en-US" sz="1600" dirty="0">
                  <a:solidFill>
                    <a:srgbClr val="FFFFFF"/>
                  </a:solidFill>
                </a:rPr>
                <a:t>. Rad. Det</a:t>
              </a:r>
              <a:r>
                <a:rPr lang="en-US" sz="1600" dirty="0" smtClean="0">
                  <a:solidFill>
                    <a:srgbClr val="FFFFFF"/>
                  </a:solidFill>
                </a:rPr>
                <a:t>.</a:t>
              </a:r>
            </a:p>
            <a:p>
              <a:r>
                <a:rPr lang="en-US" sz="1600" dirty="0" err="1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 err="1">
                  <a:solidFill>
                    <a:srgbClr val="FFFFFF"/>
                  </a:solidFill>
                </a:rPr>
                <a:t>/p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0.05%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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1%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r>
                <a:rPr lang="en-US" sz="1600" dirty="0" smtClean="0">
                  <a:solidFill>
                    <a:schemeClr val="bg1"/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</a:t>
              </a:r>
              <a:r>
                <a:rPr lang="en-US" sz="1600" b="1" dirty="0" err="1" smtClean="0">
                  <a:solidFill>
                    <a:schemeClr val="bg1"/>
                  </a:solidFill>
                  <a:sym typeface="Symbol" pitchFamily="-110" charset="2"/>
                </a:rPr>
                <a:t>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|&lt;2.7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A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ir-core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toroids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σ/p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2%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10%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rot="16200000" flipH="1">
              <a:off x="2996456" y="805704"/>
              <a:ext cx="886253" cy="12770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|</a:t>
              </a:r>
              <a:r>
                <a:rPr lang="en-US" sz="1600" dirty="0" err="1" smtClean="0">
                  <a:solidFill>
                    <a:schemeClr val="tx1"/>
                  </a:solidFill>
                  <a:sym typeface="Symbol" pitchFamily="-110" charset="2"/>
                </a:rPr>
                <a:t></a:t>
              </a:r>
              <a:r>
                <a:rPr lang="en-US" sz="1600" dirty="0" smtClean="0">
                  <a:solidFill>
                    <a:schemeClr val="tx1"/>
                  </a:solidFill>
                </a:rPr>
                <a:t>|&lt;3.2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</a:rPr>
                <a:t>Pb-LAr</a:t>
              </a:r>
              <a:r>
                <a:rPr lang="en-US" sz="1600" dirty="0" smtClean="0">
                  <a:solidFill>
                    <a:srgbClr val="000000"/>
                  </a:solidFill>
                </a:rPr>
                <a:t> Accordion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10%/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err="1" smtClean="0">
                  <a:solidFill>
                    <a:srgbClr val="000000"/>
                  </a:solidFill>
                  <a:sym typeface="Symbol" pitchFamily="-110" charset="2"/>
                </a:rPr>
                <a:t>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 0.7%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4919799" y="1387086"/>
              <a:ext cx="2244455" cy="147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20934" y="1728611"/>
              <a:ext cx="2438400" cy="13123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|&lt;1.7 Fe/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scintillator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1.3&lt;|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|&lt;4.9 Cu/W-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Lar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err="1" smtClean="0">
                  <a:solidFill>
                    <a:srgbClr val="DDDDDD"/>
                  </a:solidFill>
                </a:rPr>
                <a:t>/E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50%/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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3% 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rot="10800000" flipV="1">
              <a:off x="6006396" y="2384778"/>
              <a:ext cx="614538" cy="1324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>
            <a:xfrm rot="16200000" flipV="1">
              <a:off x="5073503" y="3364943"/>
              <a:ext cx="2139541" cy="2352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25595" y="4572855"/>
              <a:ext cx="2675459" cy="186901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69850" dist="1143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L = 44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, </a:t>
              </a:r>
              <a:r>
                <a:rPr lang="en-GB" dirty="0" err="1" smtClean="0">
                  <a:solidFill>
                    <a:srgbClr val="000000"/>
                  </a:solidFill>
                  <a:sym typeface="Symbol" pitchFamily="-110" charset="2"/>
                </a:rPr>
                <a:t>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≈ 25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endPara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7000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tonnes</a:t>
              </a:r>
              <a:endPara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≈10</a:t>
              </a:r>
              <a:r>
                <a:rPr lang="en-US" b="1" baseline="30000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electronic channels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3-level trigger reducing 40 MHz collision rate to 200 Hz of events to tape</a:t>
              </a:r>
            </a:p>
          </p:txBody>
        </p:sp>
        <p:cxnSp>
          <p:nvCxnSpPr>
            <p:cNvPr id="25" name="Straight Arrow Connector 24"/>
            <p:cNvCxnSpPr>
              <a:stCxn id="10" idx="2"/>
            </p:cNvCxnSpPr>
            <p:nvPr/>
          </p:nvCxnSpPr>
          <p:spPr>
            <a:xfrm rot="5400000">
              <a:off x="1595010" y="854182"/>
              <a:ext cx="1059118" cy="13529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836975" y="2703632"/>
            <a:ext cx="688131" cy="1902494"/>
            <a:chOff x="3747209" y="2703632"/>
            <a:chExt cx="777897" cy="1902494"/>
          </a:xfrm>
        </p:grpSpPr>
        <p:sp>
          <p:nvSpPr>
            <p:cNvPr id="18" name="AutoShape 36"/>
            <p:cNvSpPr>
              <a:spLocks noChangeArrowheads="1"/>
            </p:cNvSpPr>
            <p:nvPr/>
          </p:nvSpPr>
          <p:spPr bwMode="auto">
            <a:xfrm rot="11156453">
              <a:off x="3747209" y="2703632"/>
              <a:ext cx="777897" cy="1902494"/>
            </a:xfrm>
            <a:prstGeom prst="curvedRightArrow">
              <a:avLst>
                <a:gd name="adj1" fmla="val 62652"/>
                <a:gd name="adj2" fmla="val 125304"/>
                <a:gd name="adj3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2928820">
              <a:off x="3824041" y="3115623"/>
              <a:ext cx="889675" cy="41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 field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3404EF-1328-B749-97EC-F9F71EF684C2}" type="slidenum">
              <a:rPr lang="en-US"/>
              <a:pPr/>
              <a:t>16</a:t>
            </a:fld>
            <a:endParaRPr lang="en-US"/>
          </a:p>
        </p:txBody>
      </p:sp>
      <p:sp>
        <p:nvSpPr>
          <p:cNvPr id="15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4" y="41275"/>
            <a:ext cx="2519362" cy="866775"/>
          </a:xfrm>
        </p:spPr>
        <p:txBody>
          <a:bodyPr/>
          <a:lstStyle/>
          <a:p>
            <a:r>
              <a:rPr lang="en-US" dirty="0"/>
              <a:t>ATLAS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058336"/>
            <a:ext cx="4145315" cy="306175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Large </a:t>
            </a:r>
            <a:r>
              <a:rPr lang="en-US" sz="1800" dirty="0"/>
              <a:t>angular coverage</a:t>
            </a:r>
            <a:r>
              <a:rPr lang="en-US" sz="1800" dirty="0" smtClean="0"/>
              <a:t>    (</a:t>
            </a:r>
            <a:r>
              <a:rPr lang="en-US" sz="1800" dirty="0"/>
              <a:t>|</a:t>
            </a:r>
            <a:r>
              <a:rPr lang="en-US" sz="1800" b="1" dirty="0" err="1">
                <a:sym typeface="Symbol" pitchFamily="30" charset="2"/>
              </a:rPr>
              <a:t></a:t>
            </a:r>
            <a:r>
              <a:rPr lang="en-US" sz="1800" dirty="0">
                <a:sym typeface="Symbol" pitchFamily="30" charset="2"/>
              </a:rPr>
              <a:t>|</a:t>
            </a:r>
            <a:r>
              <a:rPr lang="en-US" sz="1800" dirty="0" smtClean="0">
                <a:sym typeface="Symbol" pitchFamily="30" charset="2"/>
              </a:rPr>
              <a:t>&lt;4.9; </a:t>
            </a:r>
            <a:r>
              <a:rPr lang="en-US" sz="1800" dirty="0">
                <a:sym typeface="Symbol" pitchFamily="30" charset="2"/>
              </a:rPr>
              <a:t>tracking coverage up to </a:t>
            </a:r>
            <a:r>
              <a:rPr lang="en-US" sz="1800" b="1" dirty="0">
                <a:sym typeface="Symbol" pitchFamily="30" charset="2"/>
              </a:rPr>
              <a:t>~2.5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Standalone </a:t>
            </a:r>
            <a:r>
              <a:rPr lang="en-US" sz="1800" dirty="0" err="1" smtClean="0"/>
              <a:t>muon</a:t>
            </a:r>
            <a:r>
              <a:rPr lang="en-US" sz="1800" dirty="0" smtClean="0"/>
              <a:t> spectrometer – separate fast </a:t>
            </a:r>
            <a:r>
              <a:rPr lang="en-US" sz="1800" dirty="0" err="1" smtClean="0"/>
              <a:t>muon</a:t>
            </a:r>
            <a:r>
              <a:rPr lang="en-US" sz="1800" dirty="0" smtClean="0"/>
              <a:t> chambers for trigger </a:t>
            </a:r>
          </a:p>
          <a:p>
            <a:r>
              <a:rPr lang="en-US" sz="1800" dirty="0" err="1" smtClean="0"/>
              <a:t>Toroidal</a:t>
            </a:r>
            <a:r>
              <a:rPr lang="en-US" sz="1800" dirty="0" smtClean="0"/>
              <a:t> magnetic field in </a:t>
            </a:r>
            <a:r>
              <a:rPr lang="en-US" sz="1800" dirty="0" err="1" smtClean="0"/>
              <a:t>muon</a:t>
            </a:r>
            <a:r>
              <a:rPr lang="en-US" sz="1800" dirty="0" smtClean="0"/>
              <a:t> spectrometer (</a:t>
            </a:r>
            <a:r>
              <a:rPr lang="en-US" sz="1800" dirty="0" err="1" smtClean="0"/>
              <a:t>supercondutor</a:t>
            </a:r>
            <a:r>
              <a:rPr lang="en-US" sz="1800" dirty="0" smtClean="0"/>
              <a:t> air-core </a:t>
            </a:r>
            <a:r>
              <a:rPr lang="en-US" sz="1800" dirty="0" err="1" smtClean="0"/>
              <a:t>toroids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Liquid </a:t>
            </a:r>
            <a:r>
              <a:rPr lang="en-US" sz="1800" dirty="0"/>
              <a:t>Argon electromagnetic</a:t>
            </a:r>
            <a:r>
              <a:rPr lang="en-US" sz="1800" dirty="0" smtClean="0"/>
              <a:t> sampling calorimeter </a:t>
            </a:r>
            <a:r>
              <a:rPr lang="en-US" sz="1800" dirty="0"/>
              <a:t>with accordion geometry</a:t>
            </a:r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31768" name="Picture 24" descr="calorimet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157729" y="4331757"/>
            <a:ext cx="2449512" cy="1728788"/>
          </a:xfrm>
          <a:noFill/>
          <a:ln/>
        </p:spPr>
      </p:pic>
      <p:grpSp>
        <p:nvGrpSpPr>
          <p:cNvPr id="16" name="Group 15"/>
          <p:cNvGrpSpPr/>
          <p:nvPr/>
        </p:nvGrpSpPr>
        <p:grpSpPr>
          <a:xfrm>
            <a:off x="4324703" y="41275"/>
            <a:ext cx="4639910" cy="3612095"/>
            <a:chOff x="544866" y="2822575"/>
            <a:chExt cx="4639910" cy="3612095"/>
          </a:xfrm>
        </p:grpSpPr>
        <p:pic>
          <p:nvPicPr>
            <p:cNvPr id="17" name="Picture 3" descr="0803014_01-A4-at-144-dpi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4866" y="2822575"/>
              <a:ext cx="4639910" cy="3094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634996" y="5788339"/>
              <a:ext cx="327659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Pixel: 10x100μm; 80 M channels </a:t>
              </a:r>
            </a:p>
            <a:p>
              <a:r>
                <a:rPr lang="en-US" dirty="0" smtClean="0"/>
                <a:t>Strips: 80μm; 6 M channels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98184" y="3669245"/>
            <a:ext cx="4633648" cy="3052230"/>
            <a:chOff x="3656469" y="0"/>
            <a:chExt cx="4171067" cy="2808111"/>
          </a:xfrm>
        </p:grpSpPr>
        <p:pic>
          <p:nvPicPr>
            <p:cNvPr id="21" name="Picture 3" descr="0803015_01-A4-at-144-dpi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56469" y="0"/>
              <a:ext cx="4171067" cy="280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3921670" y="2365403"/>
              <a:ext cx="1763960" cy="3397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160000 channels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572250"/>
            <a:ext cx="2895600" cy="133350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800" smtClean="0"/>
              <a:t>NExT PhD Workshop - Sussex - 21/8/2012</a:t>
            </a:r>
            <a:endParaRPr lang="en-US" sz="800"/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59750" y="6553200"/>
            <a:ext cx="492125" cy="152400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fld id="{7422E8B7-1B81-D847-9358-934D3DF6DC20}" type="slidenum">
              <a:rPr lang="en-US" sz="800"/>
              <a:pPr algn="l"/>
              <a:t>17</a:t>
            </a:fld>
            <a:endParaRPr lang="en-US" sz="800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6310"/>
            <a:ext cx="9144000" cy="607758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228600" y="370495"/>
          <a:ext cx="8686800" cy="303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3581400"/>
                <a:gridCol w="3352800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ATLAS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Magnetic field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T</a:t>
                      </a:r>
                      <a:r>
                        <a:rPr lang="en-US" sz="1400" baseline="0" dirty="0" smtClean="0"/>
                        <a:t> solenoid + </a:t>
                      </a:r>
                      <a:r>
                        <a:rPr lang="en-US" sz="1400" baseline="0" dirty="0" err="1" smtClean="0"/>
                        <a:t>toroid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baseline="0" dirty="0" smtClean="0"/>
                        <a:t>0.5 T barrel 1 T </a:t>
                      </a:r>
                      <a:r>
                        <a:rPr lang="en-US" sz="1400" baseline="0" dirty="0" err="1" smtClean="0"/>
                        <a:t>endcap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T solenoid + return yoke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Tracker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 pixels,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strips +</a:t>
                      </a:r>
                      <a:r>
                        <a:rPr lang="en-US" sz="1400" baseline="0" dirty="0" smtClean="0"/>
                        <a:t> TRT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5x10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dirty="0" smtClean="0"/>
                        <a:t>+ 0.01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 pixels</a:t>
                      </a:r>
                      <a:r>
                        <a:rPr lang="en-US" sz="1400" baseline="0" dirty="0" smtClean="0"/>
                        <a:t>, strips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1.5x10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dirty="0" smtClean="0"/>
                        <a:t>+ 0.005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EM calorimeter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Pb+LAr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 ≈ 10%/√E + 0.007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PbWO4 crystals</a:t>
                      </a:r>
                    </a:p>
                    <a:p>
                      <a:r>
                        <a:rPr lang="en-US" sz="1400" dirty="0" smtClean="0"/>
                        <a:t>σ/E ≈ 2-5%/√E + 0.005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Hadronic</a:t>
                      </a:r>
                      <a:r>
                        <a:rPr lang="en-US" sz="1400" dirty="0" smtClean="0"/>
                        <a:t> calorimeter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Fe+scint</a:t>
                      </a:r>
                      <a:r>
                        <a:rPr lang="en-US" sz="1400" dirty="0" smtClean="0"/>
                        <a:t>. / </a:t>
                      </a:r>
                      <a:r>
                        <a:rPr lang="en-US" sz="1400" dirty="0" err="1" smtClean="0"/>
                        <a:t>Cu+LAr</a:t>
                      </a:r>
                      <a:r>
                        <a:rPr lang="en-US" sz="1400" baseline="0" dirty="0" smtClean="0"/>
                        <a:t> (10λ)</a:t>
                      </a:r>
                      <a:endParaRPr lang="en-US" sz="14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 ≈ 50%/√E + 0.03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Cu+scintillator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baseline="0" dirty="0" smtClean="0"/>
                        <a:t>5.8λ + catcher)</a:t>
                      </a:r>
                      <a:endParaRPr lang="en-US" sz="14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≈ 100%/√E + 0.05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2% @ 50GeV</a:t>
                      </a:r>
                      <a:r>
                        <a:rPr lang="en-US" sz="1400" baseline="0" dirty="0" smtClean="0"/>
                        <a:t> to 10% @ 1TeV (ID+MS)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≈ 1% @ 50GeV</a:t>
                      </a:r>
                      <a:r>
                        <a:rPr lang="en-US" sz="1400" baseline="0" dirty="0" smtClean="0"/>
                        <a:t> to 5% @ 1TeV (ID+MS)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Trigger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 +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RoI</a:t>
                      </a:r>
                      <a:r>
                        <a:rPr lang="en-US" sz="1400" baseline="0" dirty="0" smtClean="0"/>
                        <a:t>-based HLT (L2+EF)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L1+HLT (L2 + L3)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2F4AD-93B8-C145-B211-A564FE6CB98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5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977677"/>
            <a:ext cx="3200400" cy="19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818800"/>
            <a:ext cx="3277829" cy="238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8918"/>
          </a:xfrm>
        </p:spPr>
        <p:txBody>
          <a:bodyPr/>
          <a:lstStyle/>
          <a:p>
            <a:r>
              <a:rPr lang="en-US" dirty="0" smtClean="0"/>
              <a:t>Event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5" y="1213556"/>
            <a:ext cx="4557888" cy="514279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Detector design is a balance between precision to reconstruct particles of interest, feasibility, cost, etc</a:t>
            </a:r>
          </a:p>
          <a:p>
            <a:pPr lvl="1"/>
            <a:r>
              <a:rPr lang="en-US" dirty="0" smtClean="0"/>
              <a:t>E.g. CMS electromagnetic calorimeter: excellent  energy resolution for photons – designed with H-&gt;</a:t>
            </a:r>
            <a:r>
              <a:rPr lang="en-US" dirty="0" err="1" smtClean="0"/>
              <a:t>γγ</a:t>
            </a:r>
            <a:r>
              <a:rPr lang="en-US" dirty="0" smtClean="0"/>
              <a:t> in mind </a:t>
            </a:r>
          </a:p>
          <a:p>
            <a:r>
              <a:rPr lang="en-US" dirty="0" smtClean="0"/>
              <a:t>Event reconstruction: </a:t>
            </a:r>
          </a:p>
          <a:p>
            <a:pPr lvl="1"/>
            <a:r>
              <a:rPr lang="en-US" dirty="0" smtClean="0"/>
              <a:t>Go from information in every sub-detector to reconstructed physical objects: </a:t>
            </a:r>
          </a:p>
          <a:p>
            <a:pPr lvl="1"/>
            <a:r>
              <a:rPr lang="en-US" dirty="0" err="1" smtClean="0"/>
              <a:t>Muons</a:t>
            </a:r>
            <a:r>
              <a:rPr lang="en-US" dirty="0" smtClean="0"/>
              <a:t> (inner detector + </a:t>
            </a:r>
            <a:r>
              <a:rPr lang="en-US" dirty="0" err="1" smtClean="0"/>
              <a:t>muon</a:t>
            </a:r>
            <a:r>
              <a:rPr lang="en-US" dirty="0" smtClean="0"/>
              <a:t> spectrometer)</a:t>
            </a:r>
          </a:p>
          <a:p>
            <a:pPr lvl="1"/>
            <a:r>
              <a:rPr lang="en-US" dirty="0" smtClean="0"/>
              <a:t>Electrons, tau leptons, </a:t>
            </a:r>
            <a:r>
              <a:rPr lang="en-US" dirty="0" err="1" smtClean="0"/>
              <a:t>hadronic</a:t>
            </a:r>
            <a:r>
              <a:rPr lang="en-US" dirty="0" smtClean="0"/>
              <a:t> jets, </a:t>
            </a:r>
            <a:r>
              <a:rPr lang="en-US" dirty="0" err="1" smtClean="0"/>
              <a:t>b</a:t>
            </a:r>
            <a:r>
              <a:rPr lang="en-US" dirty="0" smtClean="0"/>
              <a:t>-quark initiated jets (inner detector+ calorimeter)</a:t>
            </a:r>
          </a:p>
          <a:p>
            <a:pPr lvl="1"/>
            <a:r>
              <a:rPr lang="en-US" dirty="0" smtClean="0"/>
              <a:t>etc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245" y="1600200"/>
            <a:ext cx="4303120" cy="3381022"/>
          </a:xfrm>
          <a:prstGeom prst="rect">
            <a:avLst/>
          </a:prstGeom>
        </p:spPr>
      </p:pic>
      <p:pic>
        <p:nvPicPr>
          <p:cNvPr id="8" name="Picture 7" descr="800px-Lead_Tungstate_Crystal_Prepar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78" y="2079626"/>
            <a:ext cx="3594587" cy="2394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01" y="1769534"/>
            <a:ext cx="4372769" cy="3715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006" y="1600200"/>
            <a:ext cx="4359564" cy="43231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478" y="1213556"/>
            <a:ext cx="4732522" cy="4732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0841" y="1721177"/>
            <a:ext cx="8529053" cy="124774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…and finding a New Particle with a mass of around 125 GeV/</a:t>
            </a:r>
            <a:r>
              <a:rPr lang="en-US" sz="3200" i="1" dirty="0" smtClean="0"/>
              <a:t>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which could very well be… the Higgs boson!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0841" y="411130"/>
            <a:ext cx="852905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Hunting the Higgs Boson at the LHC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5" y="2968922"/>
            <a:ext cx="6465537" cy="33874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9525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471823" y="5638339"/>
            <a:ext cx="6005990" cy="65866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938"/>
            <a:ext cx="8229600" cy="6868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 &amp; Photon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0" y="3865428"/>
            <a:ext cx="9001063" cy="2929913"/>
            <a:chOff x="35433" y="848937"/>
            <a:chExt cx="9001063" cy="2929913"/>
          </a:xfrm>
        </p:grpSpPr>
        <p:pic>
          <p:nvPicPr>
            <p:cNvPr id="6" name="Picture 5" descr="EffRecoEtaBin2011_2012.eps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5433" y="848938"/>
              <a:ext cx="4309731" cy="29187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EffRecoPtBin2011_12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632744" y="848937"/>
              <a:ext cx="4320380" cy="292991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683568" y="1530877"/>
              <a:ext cx="835292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983" y="800498"/>
            <a:ext cx="410912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471" y="769130"/>
            <a:ext cx="4193870" cy="3146818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11" name="Rectangle 23"/>
          <p:cNvSpPr>
            <a:spLocks/>
          </p:cNvSpPr>
          <p:nvPr/>
        </p:nvSpPr>
        <p:spPr bwMode="auto">
          <a:xfrm>
            <a:off x="7437079" y="2137282"/>
            <a:ext cx="1173536" cy="492443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lectrons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ECAL Barrel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692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τ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hadron </a:t>
            </a:r>
            <a:r>
              <a:rPr lang="en-US" dirty="0" smtClean="0"/>
              <a:t>Reconstruction (CMS)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26" y="728138"/>
            <a:ext cx="9144000" cy="6142182"/>
          </a:xfrm>
          <a:prstGeom prst="rect">
            <a:avLst/>
          </a:prstGeom>
        </p:spPr>
      </p:pic>
      <p:pic>
        <p:nvPicPr>
          <p:cNvPr id="48" name="Picture 47" descr="tau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39001" y="728139"/>
            <a:ext cx="1891906" cy="188118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489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808"/>
            <a:ext cx="8229600" cy="781809"/>
          </a:xfrm>
        </p:spPr>
        <p:txBody>
          <a:bodyPr/>
          <a:lstStyle/>
          <a:p>
            <a:r>
              <a:rPr lang="en-US" dirty="0" err="1" smtClean="0"/>
              <a:t>τ</a:t>
            </a:r>
            <a:r>
              <a:rPr lang="en-US" dirty="0" smtClean="0"/>
              <a:t> Identification and Energy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9" descr="fig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3469637" y="2830264"/>
            <a:ext cx="2734056" cy="2908461"/>
          </a:xfrm>
          <a:prstGeom prst="rect">
            <a:avLst/>
          </a:prstGeom>
        </p:spPr>
      </p:pic>
      <p:pic>
        <p:nvPicPr>
          <p:cNvPr id="11" name="Picture 10" descr="tau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82005" y="3820277"/>
            <a:ext cx="3454095" cy="2595342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" y="781713"/>
            <a:ext cx="9130906" cy="6000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Using Tag &amp; Probe on </a:t>
            </a:r>
            <a:r>
              <a:rPr lang="en-US" sz="2000" dirty="0" err="1" smtClean="0"/>
              <a:t>Z</a:t>
            </a:r>
            <a:r>
              <a:rPr lang="en-US" sz="2000" dirty="0" err="1" smtClean="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sz="2000" dirty="0" err="1" smtClean="0">
                <a:latin typeface="Lucida Grande"/>
                <a:ea typeface="Lucida Grande"/>
                <a:cs typeface="Lucida Grande"/>
                <a:sym typeface="Wingdings"/>
              </a:rPr>
              <a:t>τττμ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/>
              <a:t>e</a:t>
            </a:r>
            <a:r>
              <a:rPr lang="en-US" sz="2000" dirty="0" smtClean="0"/>
              <a:t>vents in data for eff</a:t>
            </a:r>
            <a:r>
              <a:rPr lang="en-US" sz="2000" dirty="0"/>
              <a:t>.</a:t>
            </a:r>
            <a:r>
              <a:rPr lang="en-US" sz="2000" dirty="0" smtClean="0"/>
              <a:t> </a:t>
            </a:r>
            <a:r>
              <a:rPr lang="en-US" sz="2000" dirty="0"/>
              <a:t>w</a:t>
            </a:r>
            <a:r>
              <a:rPr lang="en-US" sz="2000" dirty="0" smtClean="0"/>
              <a:t>ith 6%</a:t>
            </a:r>
            <a:endParaRPr lang="en-US" sz="2000" dirty="0"/>
          </a:p>
        </p:txBody>
      </p:sp>
      <p:pic>
        <p:nvPicPr>
          <p:cNvPr id="16" name="Picture 15" descr="tau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5803" y="1640633"/>
            <a:ext cx="3027321" cy="22813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42979" y="2685534"/>
            <a:ext cx="82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passed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19856" y="4749800"/>
            <a:ext cx="72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failed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80830" y="2020940"/>
            <a:ext cx="331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Misidentification rate measured in </a:t>
            </a:r>
            <a:r>
              <a:rPr lang="en-US" sz="2000" dirty="0" err="1" smtClean="0"/>
              <a:t>W+jets</a:t>
            </a:r>
            <a:r>
              <a:rPr lang="en-US" sz="2000" dirty="0" smtClean="0"/>
              <a:t> </a:t>
            </a:r>
          </a:p>
          <a:p>
            <a:pPr algn="ctr"/>
            <a:r>
              <a:rPr lang="en-US" sz="2000" dirty="0" smtClean="0"/>
              <a:t>&amp; Multi-jet events</a:t>
            </a:r>
            <a:endParaRPr lang="en-US" sz="2000" dirty="0"/>
          </a:p>
        </p:txBody>
      </p:sp>
      <p:pic>
        <p:nvPicPr>
          <p:cNvPr id="20" name="Picture 19" descr="Figure_004-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6503792" y="4301687"/>
            <a:ext cx="2485505" cy="264405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20937" y="3609538"/>
            <a:ext cx="25044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Tau energy scale is within 3%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81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11"/>
            <a:ext cx="8229600" cy="781809"/>
          </a:xfrm>
        </p:spPr>
        <p:txBody>
          <a:bodyPr/>
          <a:lstStyle/>
          <a:p>
            <a:r>
              <a:rPr lang="en-US" dirty="0" smtClean="0"/>
              <a:t>Jet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1" y="762000"/>
            <a:ext cx="6502397" cy="26607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Jets reconstructed in a cone of ΔR≈0.4 (ATLAS) and ΔR≈0.5 (CMS) </a:t>
            </a:r>
          </a:p>
          <a:p>
            <a:r>
              <a:rPr lang="en-US" dirty="0" smtClean="0"/>
              <a:t>Jet Energy Correction:</a:t>
            </a:r>
          </a:p>
          <a:p>
            <a:pPr lvl="1"/>
            <a:r>
              <a:rPr lang="en-US" dirty="0" smtClean="0"/>
              <a:t>Electronic noise </a:t>
            </a:r>
          </a:p>
          <a:p>
            <a:pPr lvl="1"/>
            <a:r>
              <a:rPr lang="en-US" dirty="0" smtClean="0"/>
              <a:t>Detector calibration &amp; reconstruction efficiencies</a:t>
            </a:r>
          </a:p>
          <a:p>
            <a:pPr lvl="1"/>
            <a:r>
              <a:rPr lang="en-US" dirty="0" smtClean="0"/>
              <a:t>Energy deposits from pileup</a:t>
            </a:r>
          </a:p>
          <a:p>
            <a:pPr lvl="1"/>
            <a:r>
              <a:rPr lang="en-US" dirty="0" smtClean="0"/>
              <a:t>Dependence on </a:t>
            </a:r>
            <a:r>
              <a:rPr lang="en-US" dirty="0" err="1" smtClean="0"/>
              <a:t>η</a:t>
            </a:r>
            <a:r>
              <a:rPr lang="en-US" dirty="0" smtClean="0"/>
              <a:t> &amp; P</a:t>
            </a:r>
            <a:r>
              <a:rPr lang="en-US" baseline="-25000" dirty="0" smtClean="0"/>
              <a:t>T</a:t>
            </a:r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6502396" y="804320"/>
            <a:ext cx="2597222" cy="2540039"/>
            <a:chOff x="571993" y="3516723"/>
            <a:chExt cx="2597222" cy="2540039"/>
          </a:xfrm>
        </p:grpSpPr>
        <p:pic>
          <p:nvPicPr>
            <p:cNvPr id="8" name="Picture 13" descr="xy_whit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1218" t="10447" r="11958"/>
            <a:stretch/>
          </p:blipFill>
          <p:spPr bwMode="auto">
            <a:xfrm>
              <a:off x="571993" y="3516723"/>
              <a:ext cx="2247408" cy="2540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819400" y="5575872"/>
              <a:ext cx="349815" cy="3792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50" y="3403592"/>
            <a:ext cx="3778348" cy="3564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2" y="3422733"/>
            <a:ext cx="3530600" cy="3536871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24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809"/>
          </a:xfrm>
        </p:spPr>
        <p:txBody>
          <a:bodyPr/>
          <a:lstStyle/>
          <a:p>
            <a:r>
              <a:rPr lang="en-US" dirty="0" smtClean="0"/>
              <a:t>Transverse Missing Energy (M</a:t>
            </a:r>
            <a:r>
              <a:rPr lang="en-US" baseline="-25000" dirty="0" smtClean="0"/>
              <a:t>ET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066" y="1600200"/>
            <a:ext cx="4846664" cy="215900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Energy conservation in direction transverse to colliding p-p beams</a:t>
            </a:r>
          </a:p>
          <a:p>
            <a:r>
              <a:rPr lang="en-US" dirty="0" smtClean="0"/>
              <a:t>Need to account for </a:t>
            </a:r>
          </a:p>
          <a:p>
            <a:pPr lvl="1"/>
            <a:r>
              <a:rPr lang="en-US" sz="1800" dirty="0" smtClean="0"/>
              <a:t>Non</a:t>
            </a:r>
            <a:r>
              <a:rPr lang="en-US" sz="1800" dirty="0"/>
              <a:t>-linear calorimeter </a:t>
            </a:r>
            <a:r>
              <a:rPr lang="en-US" sz="1800" dirty="0" smtClean="0"/>
              <a:t>response</a:t>
            </a:r>
          </a:p>
          <a:p>
            <a:pPr lvl="1"/>
            <a:r>
              <a:rPr lang="en-US" sz="1800" dirty="0" smtClean="0"/>
              <a:t>Instrumental </a:t>
            </a:r>
            <a:r>
              <a:rPr lang="en-US" sz="1800" dirty="0"/>
              <a:t>noise, poorly instrumented </a:t>
            </a:r>
            <a:r>
              <a:rPr lang="en-US" sz="1800" dirty="0" smtClean="0"/>
              <a:t>area </a:t>
            </a:r>
          </a:p>
          <a:p>
            <a:pPr lvl="1"/>
            <a:r>
              <a:rPr lang="en-US" sz="1800" dirty="0" err="1" smtClean="0"/>
              <a:t>mis</a:t>
            </a:r>
            <a:r>
              <a:rPr lang="en-US" sz="1800" dirty="0" smtClean="0"/>
              <a:t>-measured objects</a:t>
            </a:r>
          </a:p>
          <a:p>
            <a:r>
              <a:rPr lang="en-US" sz="2857" dirty="0" smtClean="0"/>
              <a:t>Use Z </a:t>
            </a:r>
            <a:r>
              <a:rPr lang="en-US" sz="2857" dirty="0" smtClean="0">
                <a:sym typeface="Wingdings"/>
              </a:rPr>
              <a:t> </a:t>
            </a:r>
            <a:r>
              <a:rPr lang="en-US" sz="2857" dirty="0" err="1" smtClean="0">
                <a:sym typeface="Wingdings"/>
              </a:rPr>
              <a:t>μμ</a:t>
            </a:r>
            <a:r>
              <a:rPr lang="en-US" sz="2857" dirty="0" smtClean="0">
                <a:sym typeface="Wingdings"/>
              </a:rPr>
              <a:t> events with no intrinsic MET </a:t>
            </a:r>
          </a:p>
          <a:p>
            <a:pPr marL="0" indent="0">
              <a:buNone/>
            </a:pPr>
            <a:r>
              <a:rPr lang="en-US" sz="2857" dirty="0" smtClean="0">
                <a:sym typeface="Wingdings"/>
              </a:rPr>
              <a:t>      to measure MET resolution</a:t>
            </a:r>
            <a:endParaRPr lang="en-US" sz="2857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4817124"/>
              </p:ext>
            </p:extLst>
          </p:nvPr>
        </p:nvGraphicFramePr>
        <p:xfrm>
          <a:off x="829747" y="1132934"/>
          <a:ext cx="2108200" cy="554038"/>
        </p:xfrm>
        <a:graphic>
          <a:graphicData uri="http://schemas.openxmlformats.org/presentationml/2006/ole">
            <p:oleObj spid="_x0000_s139266" name="Equation" r:id="rId3" imgW="1016000" imgH="266700" progId="Equation.3">
              <p:embed/>
            </p:oleObj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86" y="3664244"/>
            <a:ext cx="3410449" cy="303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951" y="1369003"/>
            <a:ext cx="4237174" cy="47804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0464" y="3994037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err="1" smtClean="0">
                <a:sym typeface="Wingdings"/>
              </a:rPr>
              <a:t>μμ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92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987668" y="845080"/>
            <a:ext cx="4219627" cy="3147823"/>
            <a:chOff x="2352" y="672"/>
            <a:chExt cx="3274" cy="2312"/>
          </a:xfrm>
        </p:grpSpPr>
        <p:pic>
          <p:nvPicPr>
            <p:cNvPr id="21" name="Picture 8" descr="SSVtagger"/>
            <p:cNvPicPr>
              <a:picLocks noChangeAspect="1" noChangeArrowheads="1"/>
            </p:cNvPicPr>
            <p:nvPr/>
          </p:nvPicPr>
          <p:blipFill>
            <a:blip r:embed="rId2">
              <a:lum contrast="6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672"/>
              <a:ext cx="2043" cy="2312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2352" y="685"/>
              <a:ext cx="182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/>
                <a:t>Signed decay length </a:t>
              </a:r>
              <a:endParaRPr lang="en-US" sz="1800" dirty="0" smtClean="0"/>
            </a:p>
            <a:p>
              <a:pPr algn="ctr">
                <a:spcBef>
                  <a:spcPct val="50000"/>
                </a:spcBef>
              </a:pPr>
              <a:r>
                <a:rPr lang="en-US" sz="1800" dirty="0"/>
                <a:t>o</a:t>
              </a:r>
              <a:r>
                <a:rPr lang="en-US" sz="1800" dirty="0" smtClean="0"/>
                <a:t>f B vertex</a:t>
              </a:r>
              <a:endParaRPr lang="en-US" sz="1800" dirty="0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3408" y="1152"/>
              <a:ext cx="76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4385" y="2230"/>
              <a:ext cx="124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/>
                <a:t>Signed impact parameter of tracks in the jet</a:t>
              </a: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H="1" flipV="1">
              <a:off x="4464" y="2016"/>
              <a:ext cx="28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0442"/>
          </a:xfrm>
        </p:spPr>
        <p:txBody>
          <a:bodyPr>
            <a:noAutofit/>
          </a:bodyPr>
          <a:lstStyle/>
          <a:p>
            <a:r>
              <a:rPr lang="en-US" sz="3200" dirty="0" smtClean="0"/>
              <a:t>b-Jet  Identification</a:t>
            </a:r>
            <a:endParaRPr lang="en-US" sz="3200" dirty="0"/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-63500" y="762000"/>
            <a:ext cx="5297969" cy="302181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B-lifetime  ≈ 1.5ps, &lt;β</a:t>
            </a:r>
            <a:r>
              <a:rPr lang="en-US" dirty="0" err="1" smtClean="0"/>
              <a:t>γcτ</a:t>
            </a:r>
            <a:r>
              <a:rPr lang="en-US" dirty="0" smtClean="0"/>
              <a:t>&gt; ≈ 1800μ</a:t>
            </a:r>
          </a:p>
          <a:p>
            <a:r>
              <a:rPr lang="en-US" dirty="0" smtClean="0"/>
              <a:t>Tracks from b-hadron decay have large P</a:t>
            </a:r>
            <a:r>
              <a:rPr lang="en-US" baseline="-25000" dirty="0" smtClean="0"/>
              <a:t>T</a:t>
            </a:r>
          </a:p>
          <a:p>
            <a:r>
              <a:rPr lang="en-US" dirty="0" smtClean="0"/>
              <a:t>Average multiplicity ≈ 6</a:t>
            </a:r>
          </a:p>
          <a:p>
            <a:r>
              <a:rPr lang="en-US" dirty="0" smtClean="0"/>
              <a:t>B-taggers based on </a:t>
            </a:r>
          </a:p>
          <a:p>
            <a:pPr lvl="1"/>
            <a:r>
              <a:rPr lang="en-US" dirty="0" smtClean="0"/>
              <a:t>Large signed impact parameter significance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econdary vertex with large decay length</a:t>
            </a:r>
          </a:p>
          <a:p>
            <a:r>
              <a:rPr lang="en-US" dirty="0" err="1" smtClean="0"/>
              <a:t>Mistag</a:t>
            </a:r>
            <a:r>
              <a:rPr lang="en-US" dirty="0" smtClean="0"/>
              <a:t> rate measured from “negative tags”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7" name="Picture 26" descr="bjet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87940" y="3942900"/>
            <a:ext cx="3029418" cy="2915100"/>
          </a:xfrm>
          <a:prstGeom prst="rect">
            <a:avLst/>
          </a:prstGeom>
        </p:spPr>
      </p:pic>
      <p:pic>
        <p:nvPicPr>
          <p:cNvPr id="28" name="Picture 27" descr="bjet1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35313"/>
          <a:stretch/>
        </p:blipFill>
        <p:spPr>
          <a:xfrm>
            <a:off x="963191" y="3783813"/>
            <a:ext cx="3261917" cy="296412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64862" y="4758267"/>
            <a:ext cx="35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+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18328" y="47944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Operating </a:t>
            </a:r>
          </a:p>
          <a:p>
            <a:pPr algn="ctr"/>
            <a:r>
              <a:rPr lang="en-US" sz="1400" dirty="0" smtClean="0"/>
              <a:t>point</a:t>
            </a:r>
            <a:endParaRPr lang="en-US" sz="14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71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242"/>
          </a:xfrm>
        </p:spPr>
        <p:txBody>
          <a:bodyPr>
            <a:normAutofit/>
          </a:bodyPr>
          <a:lstStyle/>
          <a:p>
            <a:r>
              <a:rPr lang="en-US" dirty="0" smtClean="0"/>
              <a:t>LHC 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2" y="1218880"/>
            <a:ext cx="4205110" cy="513746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2010 – ≈45 pb</a:t>
            </a:r>
            <a:r>
              <a:rPr lang="en-US" baseline="30000" dirty="0" smtClean="0"/>
              <a:t>-1</a:t>
            </a:r>
            <a:r>
              <a:rPr lang="en-US" dirty="0" smtClean="0"/>
              <a:t> / experiment</a:t>
            </a:r>
          </a:p>
          <a:p>
            <a:pPr lvl="1"/>
            <a:r>
              <a:rPr lang="en-US" dirty="0" smtClean="0"/>
              <a:t>No chance of searching for Higgs boson</a:t>
            </a:r>
          </a:p>
          <a:p>
            <a:pPr lvl="1"/>
            <a:r>
              <a:rPr lang="en-US" dirty="0" smtClean="0"/>
              <a:t>But needed to understand our brand new detector!</a:t>
            </a:r>
          </a:p>
          <a:p>
            <a:r>
              <a:rPr lang="en-US" dirty="0" smtClean="0"/>
              <a:t>2011 – ≈5 fb-1 per experiment </a:t>
            </a:r>
          </a:p>
          <a:p>
            <a:pPr lvl="1"/>
            <a:r>
              <a:rPr lang="en-US" dirty="0" smtClean="0"/>
              <a:t>Things start to be (very) interesting</a:t>
            </a:r>
          </a:p>
          <a:p>
            <a:pPr lvl="1"/>
            <a:r>
              <a:rPr lang="en-US" dirty="0" err="1" smtClean="0"/>
              <a:t>Tevatron</a:t>
            </a:r>
            <a:r>
              <a:rPr lang="en-US" dirty="0" smtClean="0"/>
              <a:t> breathing down the </a:t>
            </a:r>
            <a:r>
              <a:rPr lang="en-US" dirty="0" err="1" smtClean="0"/>
              <a:t>LHC’s</a:t>
            </a:r>
            <a:r>
              <a:rPr lang="en-US" dirty="0" smtClean="0"/>
              <a:t> metaphorical neck</a:t>
            </a:r>
          </a:p>
          <a:p>
            <a:r>
              <a:rPr lang="en-US" dirty="0" smtClean="0"/>
              <a:t>2012 – ≈11 fb</a:t>
            </a:r>
            <a:r>
              <a:rPr lang="en-US" baseline="30000" dirty="0" smtClean="0"/>
              <a:t>-1</a:t>
            </a:r>
            <a:r>
              <a:rPr lang="en-US" dirty="0" smtClean="0"/>
              <a:t> / experiment up to yesterday … and counting</a:t>
            </a:r>
          </a:p>
          <a:p>
            <a:pPr lvl="1"/>
            <a:r>
              <a:rPr lang="en-US" dirty="0" smtClean="0"/>
              <a:t>New Particle discovery announced!</a:t>
            </a:r>
          </a:p>
          <a:p>
            <a:r>
              <a:rPr lang="en-US" dirty="0" smtClean="0"/>
              <a:t>And the rest is (will be) history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222" y="1063659"/>
            <a:ext cx="4797778" cy="3248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22" y="4312562"/>
            <a:ext cx="4797778" cy="2081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82"/>
            <a:ext cx="8229600" cy="84014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ATLAS: Pileup Evolution: 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84" y="685800"/>
            <a:ext cx="9144000" cy="632841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93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ATLAS: Pileup Evolution: 2011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56" y="664357"/>
            <a:ext cx="6163028" cy="6147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5250" y="5530850"/>
            <a:ext cx="119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11 vertices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734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6924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ATLAS: Pileup Evolution: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22" y="796924"/>
            <a:ext cx="6235698" cy="5965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1597" y="2130778"/>
            <a:ext cx="247878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25 vertices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&lt;</a:t>
            </a:r>
            <a:r>
              <a:rPr lang="en-US" dirty="0" err="1" smtClean="0">
                <a:solidFill>
                  <a:srgbClr val="FFFFFF"/>
                </a:solidFill>
              </a:rPr>
              <a:t>μ</a:t>
            </a:r>
            <a:r>
              <a:rPr lang="en-US" dirty="0" smtClean="0">
                <a:solidFill>
                  <a:srgbClr val="FFFFFF"/>
                </a:solidFill>
              </a:rPr>
              <a:t>&gt;≈35 is now  common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Means ≈45 early in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the LHC fill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14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the lecture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90888" y="1234500"/>
            <a:ext cx="5527577" cy="4891664"/>
          </a:xfrm>
          <a:solidFill>
            <a:schemeClr val="bg1">
              <a:alpha val="21000"/>
            </a:schemeClr>
          </a:solidFill>
          <a:effectLst>
            <a:outerShdw blurRad="95250" dist="1397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Part I: Introduction &amp; old history</a:t>
            </a:r>
          </a:p>
          <a:p>
            <a:r>
              <a:rPr lang="en-US" dirty="0" smtClean="0"/>
              <a:t>Part II: tools of the trade</a:t>
            </a:r>
          </a:p>
          <a:p>
            <a:pPr lvl="1"/>
            <a:r>
              <a:rPr lang="en-US" dirty="0" smtClean="0"/>
              <a:t>The LHC</a:t>
            </a:r>
          </a:p>
          <a:p>
            <a:pPr lvl="1"/>
            <a:r>
              <a:rPr lang="en-US" dirty="0" smtClean="0"/>
              <a:t>The ATLAS and CMS experiments</a:t>
            </a:r>
          </a:p>
          <a:p>
            <a:pPr lvl="1"/>
            <a:r>
              <a:rPr lang="en-US" dirty="0" smtClean="0"/>
              <a:t>Statistics survival guide</a:t>
            </a:r>
          </a:p>
          <a:p>
            <a:r>
              <a:rPr lang="en-US" dirty="0" smtClean="0"/>
              <a:t>Part III: LHC Higgs searches</a:t>
            </a:r>
          </a:p>
          <a:p>
            <a:pPr lvl="1"/>
            <a:r>
              <a:rPr lang="en-US" dirty="0" smtClean="0"/>
              <a:t>The search channels</a:t>
            </a:r>
          </a:p>
          <a:p>
            <a:r>
              <a:rPr lang="en-US" dirty="0" smtClean="0"/>
              <a:t>Part IV: what now?</a:t>
            </a:r>
          </a:p>
          <a:p>
            <a:pPr lvl="1"/>
            <a:r>
              <a:rPr lang="en-US" dirty="0" smtClean="0"/>
              <a:t>The big questions</a:t>
            </a:r>
          </a:p>
          <a:p>
            <a:pPr lvl="1"/>
            <a:r>
              <a:rPr lang="en-US" dirty="0" smtClean="0"/>
              <a:t>Roadmap for the LHC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28" y="3227512"/>
            <a:ext cx="3447881" cy="1401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6990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Pileup &amp; Its 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5401733" cy="6096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Many more particles to reconstruct </a:t>
            </a:r>
          </a:p>
          <a:p>
            <a:pPr lvl="1">
              <a:buNone/>
            </a:pPr>
            <a:r>
              <a:rPr lang="en-US" dirty="0" err="1" smtClean="0">
                <a:sym typeface="Wingdings"/>
              </a:rPr>
              <a:t></a:t>
            </a:r>
            <a:r>
              <a:rPr lang="en-US" dirty="0" err="1" smtClean="0"/>
              <a:t>more</a:t>
            </a:r>
            <a:r>
              <a:rPr lang="en-US" dirty="0" smtClean="0"/>
              <a:t> CPU &amp; </a:t>
            </a:r>
          </a:p>
          <a:p>
            <a:pPr>
              <a:buNone/>
            </a:pPr>
            <a:r>
              <a:rPr lang="en-US" dirty="0" smtClean="0"/>
              <a:t>	memory in event </a:t>
            </a:r>
          </a:p>
          <a:p>
            <a:pPr>
              <a:buNone/>
            </a:pPr>
            <a:r>
              <a:rPr lang="en-US" dirty="0" smtClean="0"/>
              <a:t>	reconstruction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Contaminated Jets </a:t>
            </a:r>
          </a:p>
          <a:p>
            <a:pPr lvl="1"/>
            <a:r>
              <a:rPr lang="en-US" dirty="0" smtClean="0"/>
              <a:t>(due to additional particles)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Worsening of MET resolution </a:t>
            </a:r>
          </a:p>
          <a:p>
            <a:pPr lvl="1"/>
            <a:r>
              <a:rPr lang="en-US" dirty="0" smtClean="0"/>
              <a:t>(more objects to sample)</a:t>
            </a:r>
          </a:p>
          <a:p>
            <a:r>
              <a:rPr lang="en-US" dirty="0" smtClean="0"/>
              <a:t>Worsening of Isolation observables</a:t>
            </a:r>
          </a:p>
          <a:p>
            <a:r>
              <a:rPr lang="en-US" dirty="0" smtClean="0"/>
              <a:t>Ambiguity in hard-scatter vertex identification, e.g. H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γγ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733" y="762000"/>
            <a:ext cx="3215814" cy="2270962"/>
          </a:xfrm>
          <a:prstGeom prst="rect">
            <a:avLst/>
          </a:prstGeom>
        </p:spPr>
      </p:pic>
      <p:pic>
        <p:nvPicPr>
          <p:cNvPr id="70" name="Picture 69" descr="transvers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0912" t="9259" r="2905" b="6667"/>
          <a:stretch/>
        </p:blipFill>
        <p:spPr>
          <a:xfrm>
            <a:off x="3505718" y="1155561"/>
            <a:ext cx="1831964" cy="1826599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7691827" y="1640301"/>
            <a:ext cx="682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PV</a:t>
            </a:r>
            <a:endParaRPr lang="en-US" dirty="0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391" y="3412067"/>
            <a:ext cx="3509310" cy="3280622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320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769584"/>
          </a:xfrm>
        </p:spPr>
        <p:txBody>
          <a:bodyPr/>
          <a:lstStyle/>
          <a:p>
            <a:r>
              <a:rPr lang="en-US" dirty="0" smtClean="0"/>
              <a:t>Mitigating Pileup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62000"/>
            <a:ext cx="5698068" cy="55943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Detector level mitigation: </a:t>
            </a:r>
            <a:r>
              <a:rPr lang="en-US" dirty="0" smtClean="0"/>
              <a:t>Readout over smaller time slice</a:t>
            </a:r>
          </a:p>
          <a:p>
            <a:pPr lvl="1"/>
            <a:r>
              <a:rPr lang="en-US" dirty="0" smtClean="0"/>
              <a:t>Significantly reduces OOT pileup</a:t>
            </a:r>
          </a:p>
          <a:p>
            <a:r>
              <a:rPr lang="en-US" dirty="0" smtClean="0"/>
              <a:t>Remove from consideration charged hadrons that originate from pileup vertices</a:t>
            </a:r>
          </a:p>
          <a:p>
            <a:r>
              <a:rPr lang="en-US" dirty="0" smtClean="0"/>
              <a:t>Amount of additional pileup energy is determined by the jet area (A) and the energy per unit area (</a:t>
            </a:r>
            <a:r>
              <a:rPr lang="en-US" dirty="0" err="1" smtClean="0"/>
              <a:t>ρ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and subtracted</a:t>
            </a:r>
          </a:p>
          <a:p>
            <a:r>
              <a:rPr lang="en-US" dirty="0" smtClean="0"/>
              <a:t>Take advantage of the topological shape differences between jets from pileup and more collimated jets from hard-scatter of </a:t>
            </a:r>
            <a:r>
              <a:rPr lang="en-US" dirty="0" err="1" smtClean="0"/>
              <a:t>partons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98" y="787392"/>
            <a:ext cx="3870544" cy="1590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640" y="2395176"/>
            <a:ext cx="3373125" cy="1479702"/>
          </a:xfrm>
          <a:prstGeom prst="rect">
            <a:avLst/>
          </a:prstGeom>
        </p:spPr>
      </p:pic>
      <p:grpSp>
        <p:nvGrpSpPr>
          <p:cNvPr id="6" name="Group 9"/>
          <p:cNvGrpSpPr/>
          <p:nvPr/>
        </p:nvGrpSpPr>
        <p:grpSpPr>
          <a:xfrm>
            <a:off x="5855545" y="3857944"/>
            <a:ext cx="3821872" cy="3048806"/>
            <a:chOff x="653280" y="1556792"/>
            <a:chExt cx="4833120" cy="3314367"/>
          </a:xfrm>
        </p:grpSpPr>
        <p:sp>
          <p:nvSpPr>
            <p:cNvPr id="11" name="AutoShape 3"/>
            <p:cNvSpPr>
              <a:spLocks noChangeArrowheads="1"/>
            </p:cNvSpPr>
            <p:nvPr/>
          </p:nvSpPr>
          <p:spPr bwMode="auto">
            <a:xfrm flipV="1">
              <a:off x="3311040" y="2692593"/>
              <a:ext cx="898560" cy="1451672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4"/>
            <p:cNvSpPr>
              <a:spLocks noChangeArrowheads="1"/>
            </p:cNvSpPr>
            <p:nvPr/>
          </p:nvSpPr>
          <p:spPr bwMode="auto">
            <a:xfrm flipH="1" flipV="1">
              <a:off x="2791560" y="2728597"/>
              <a:ext cx="898560" cy="1404147"/>
            </a:xfrm>
            <a:prstGeom prst="triangle">
              <a:avLst>
                <a:gd name="adj" fmla="val 45255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 flipH="1" flipV="1">
              <a:off x="662640" y="2155897"/>
              <a:ext cx="1572480" cy="2073818"/>
            </a:xfrm>
            <a:prstGeom prst="triangle">
              <a:avLst>
                <a:gd name="adj" fmla="val 30431"/>
              </a:avLst>
            </a:prstGeom>
            <a:solidFill>
              <a:srgbClr val="2323D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653280" y="1916832"/>
              <a:ext cx="1572480" cy="4147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V="1">
              <a:off x="1528440" y="2744920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 flipV="1">
              <a:off x="1458240" y="2451129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1600200" y="3005587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H="1" flipV="1">
              <a:off x="1030801" y="2132855"/>
              <a:ext cx="394680" cy="714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H="1" flipV="1">
              <a:off x="1101000" y="2590823"/>
              <a:ext cx="394680" cy="714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762000" y="4377187"/>
              <a:ext cx="1981200" cy="4939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5527" tIns="69585" rIns="85527" bIns="42764">
              <a:prstTxWarp prst="textNoShape">
                <a:avLst/>
              </a:prstTxWarp>
            </a:bodyPr>
            <a:lstStyle/>
            <a:p>
              <a:pPr>
                <a:tabLst>
                  <a:tab pos="687922" algn="l"/>
                  <a:tab pos="1375844" algn="l"/>
                  <a:tab pos="2063767" algn="l"/>
                  <a:tab pos="2751689" algn="l"/>
                  <a:tab pos="3439611" algn="l"/>
                  <a:tab pos="4127533" algn="l"/>
                </a:tabLst>
              </a:pPr>
              <a:r>
                <a:rPr lang="en-US" dirty="0">
                  <a:solidFill>
                    <a:srgbClr val="0000FF"/>
                  </a:solidFill>
                  <a:ea typeface="MS Gothic" charset="0"/>
                  <a:cs typeface="MS Gothic" charset="0"/>
                </a:rPr>
                <a:t>Typical jet</a:t>
              </a:r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2743200" y="2456408"/>
              <a:ext cx="981240" cy="4147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H="1" flipV="1">
              <a:off x="3084841" y="2279271"/>
              <a:ext cx="227760" cy="1869316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3311040" y="2488091"/>
              <a:ext cx="898560" cy="4147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V="1">
              <a:off x="3311040" y="2279271"/>
              <a:ext cx="449280" cy="1869316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V="1">
              <a:off x="3276720" y="3055511"/>
              <a:ext cx="224640" cy="210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3594960" y="3055511"/>
              <a:ext cx="224640" cy="210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H="1" flipV="1">
              <a:off x="3014640" y="2770361"/>
              <a:ext cx="157560" cy="3643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 flipH="1" flipV="1">
              <a:off x="3084841" y="3195206"/>
              <a:ext cx="157560" cy="3643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 flipH="1" flipV="1">
              <a:off x="3332880" y="3260012"/>
              <a:ext cx="157560" cy="3643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 Box 22"/>
            <p:cNvSpPr txBox="1">
              <a:spLocks noChangeArrowheads="1"/>
            </p:cNvSpPr>
            <p:nvPr/>
          </p:nvSpPr>
          <p:spPr bwMode="auto">
            <a:xfrm>
              <a:off x="2667000" y="4365104"/>
              <a:ext cx="2819400" cy="4939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5527" tIns="69585" rIns="85527" bIns="42764">
              <a:prstTxWarp prst="textNoShape">
                <a:avLst/>
              </a:prstTxWarp>
            </a:bodyPr>
            <a:lstStyle/>
            <a:p>
              <a:pPr>
                <a:tabLst>
                  <a:tab pos="687922" algn="l"/>
                  <a:tab pos="1375844" algn="l"/>
                  <a:tab pos="2063767" algn="l"/>
                  <a:tab pos="2751689" algn="l"/>
                  <a:tab pos="3439611" algn="l"/>
                  <a:tab pos="4127533" algn="l"/>
                </a:tabLst>
              </a:pPr>
              <a:r>
                <a:rPr lang="en-US" dirty="0" smtClean="0">
                  <a:solidFill>
                    <a:srgbClr val="FF0000"/>
                  </a:solidFill>
                  <a:ea typeface="MS Gothic" charset="0"/>
                  <a:cs typeface="MS Gothic" charset="0"/>
                </a:rPr>
                <a:t>Pileup </a:t>
              </a:r>
              <a:r>
                <a:rPr lang="en-US" dirty="0">
                  <a:solidFill>
                    <a:srgbClr val="FF0000"/>
                  </a:solidFill>
                  <a:ea typeface="MS Gothic" charset="0"/>
                  <a:cs typeface="MS Gothic" charset="0"/>
                </a:rPr>
                <a:t>jet</a:t>
              </a:r>
            </a:p>
          </p:txBody>
        </p:sp>
        <p:sp>
          <p:nvSpPr>
            <p:cNvPr id="31" name="Line 23"/>
            <p:cNvSpPr>
              <a:spLocks noChangeShapeType="1"/>
            </p:cNvSpPr>
            <p:nvPr/>
          </p:nvSpPr>
          <p:spPr bwMode="auto">
            <a:xfrm flipH="1" flipV="1">
              <a:off x="1280592" y="1556792"/>
              <a:ext cx="452400" cy="2491462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81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3" y="0"/>
            <a:ext cx="9096344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Hadron Collider Variables</a:t>
            </a:r>
            <a:endParaRPr lang="en-US" dirty="0"/>
          </a:p>
        </p:txBody>
      </p:sp>
      <p:sp>
        <p:nvSpPr>
          <p:cNvPr id="41" name="Content Placeholder 40"/>
          <p:cNvSpPr>
            <a:spLocks noGrp="1"/>
          </p:cNvSpPr>
          <p:nvPr>
            <p:ph idx="1"/>
          </p:nvPr>
        </p:nvSpPr>
        <p:spPr>
          <a:xfrm>
            <a:off x="34562" y="3871267"/>
            <a:ext cx="8965519" cy="263900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Use relativistic cylindrical coordinates </a:t>
            </a:r>
            <a:r>
              <a:rPr lang="en-US" sz="2400" dirty="0" smtClean="0"/>
              <a:t>(</a:t>
            </a:r>
            <a:r>
              <a:rPr lang="en-US" sz="2400" dirty="0" err="1" smtClean="0"/>
              <a:t>r,η,ϕ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err="1"/>
              <a:t>dN</a:t>
            </a:r>
            <a:r>
              <a:rPr lang="en-US" sz="2400" dirty="0"/>
              <a:t>/</a:t>
            </a:r>
            <a:r>
              <a:rPr lang="en-US" sz="2400" dirty="0" err="1" smtClean="0"/>
              <a:t>dη</a:t>
            </a:r>
            <a:r>
              <a:rPr lang="en-US" sz="2400" dirty="0" smtClean="0"/>
              <a:t> is </a:t>
            </a:r>
            <a:r>
              <a:rPr lang="en-US" sz="2400" dirty="0"/>
              <a:t>invariant for boosts along z for particles in a jet</a:t>
            </a:r>
          </a:p>
          <a:p>
            <a:r>
              <a:rPr lang="en-US" sz="2400" dirty="0" smtClean="0"/>
              <a:t> For object definitions, identification criteria etc.  use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cones with apex at interaction point and a radius </a:t>
            </a:r>
            <a:r>
              <a:rPr lang="en-US" sz="2400" dirty="0"/>
              <a:t>ΔR</a:t>
            </a:r>
            <a:r>
              <a:rPr lang="en-US" sz="2400" dirty="0" smtClean="0"/>
              <a:t>:</a:t>
            </a:r>
          </a:p>
          <a:p>
            <a:pPr lvl="1"/>
            <a:r>
              <a:rPr lang="en-US" sz="2400" dirty="0" smtClean="0"/>
              <a:t>ΔR= √[(Φ-Φ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+(η-η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]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2400" dirty="0" smtClean="0"/>
              <a:t>where (Φ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, η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) </a:t>
            </a:r>
            <a:r>
              <a:rPr lang="en-US" sz="2400" dirty="0"/>
              <a:t>gives the flight direction of object </a:t>
            </a:r>
            <a:r>
              <a:rPr lang="en-US" sz="2400" dirty="0" smtClean="0"/>
              <a:t>–</a:t>
            </a:r>
            <a:r>
              <a:rPr lang="en-US" sz="2400" dirty="0" err="1" smtClean="0"/>
              <a:t>e,μ,γ,τ.jets</a:t>
            </a:r>
            <a:r>
              <a:rPr lang="en-US" sz="2400" dirty="0" smtClean="0"/>
              <a:t>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9" name="Picture 38" descr="Pseudorapidity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50366" y="699559"/>
            <a:ext cx="3429000" cy="27940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682065" y="3358087"/>
            <a:ext cx="425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Pseudorapidity</a:t>
            </a:r>
            <a:r>
              <a:rPr lang="en-US" dirty="0"/>
              <a:t> </a:t>
            </a:r>
            <a:r>
              <a:rPr lang="en-US" dirty="0" err="1" smtClean="0"/>
              <a:t>η</a:t>
            </a:r>
            <a:r>
              <a:rPr lang="en-US" dirty="0" smtClean="0"/>
              <a:t> = - </a:t>
            </a:r>
            <a:r>
              <a:rPr lang="en-US" dirty="0" err="1" smtClean="0"/>
              <a:t>ln</a:t>
            </a:r>
            <a:r>
              <a:rPr lang="en-US" dirty="0" smtClean="0"/>
              <a:t>(</a:t>
            </a:r>
            <a:r>
              <a:rPr lang="en-US" dirty="0" err="1" smtClean="0"/>
              <a:t>tanθ</a:t>
            </a:r>
            <a:r>
              <a:rPr lang="en-US" dirty="0" smtClean="0"/>
              <a:t>/2))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4563" y="1541244"/>
            <a:ext cx="4544452" cy="1402151"/>
            <a:chOff x="34563" y="1541244"/>
            <a:chExt cx="4544452" cy="1402151"/>
          </a:xfrm>
        </p:grpSpPr>
        <p:grpSp>
          <p:nvGrpSpPr>
            <p:cNvPr id="7" name="Group 37"/>
            <p:cNvGrpSpPr/>
            <p:nvPr/>
          </p:nvGrpSpPr>
          <p:grpSpPr>
            <a:xfrm>
              <a:off x="34563" y="1541244"/>
              <a:ext cx="4544452" cy="1402151"/>
              <a:chOff x="702733" y="2133584"/>
              <a:chExt cx="4544452" cy="1402151"/>
            </a:xfrm>
          </p:grpSpPr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702733" y="3428998"/>
                <a:ext cx="1405467" cy="0"/>
              </a:xfrm>
              <a:prstGeom prst="straightConnector1">
                <a:avLst/>
              </a:prstGeom>
              <a:solidFill>
                <a:srgbClr val="000080"/>
              </a:solidFill>
              <a:ln w="635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rot="10800000">
                <a:off x="2192864" y="3420005"/>
                <a:ext cx="1405467" cy="0"/>
              </a:xfrm>
              <a:prstGeom prst="straightConnector1">
                <a:avLst/>
              </a:prstGeom>
              <a:solidFill>
                <a:srgbClr val="000080"/>
              </a:solidFill>
              <a:ln w="635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1" name="Oval 20"/>
              <p:cNvSpPr/>
              <p:nvPr/>
            </p:nvSpPr>
            <p:spPr bwMode="auto">
              <a:xfrm>
                <a:off x="2108200" y="3360736"/>
                <a:ext cx="84663" cy="135467"/>
              </a:xfrm>
              <a:prstGeom prst="ellipse">
                <a:avLst/>
              </a:prstGeom>
              <a:solidFill>
                <a:srgbClr val="FF0000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 bwMode="auto">
              <a:xfrm flipV="1">
                <a:off x="2196802" y="2158998"/>
                <a:ext cx="1062868" cy="1162308"/>
              </a:xfrm>
              <a:prstGeom prst="straightConnector1">
                <a:avLst/>
              </a:prstGeom>
              <a:solidFill>
                <a:srgbClr val="000080"/>
              </a:solidFill>
              <a:ln w="635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Block Arc 28"/>
              <p:cNvSpPr/>
              <p:nvPr/>
            </p:nvSpPr>
            <p:spPr bwMode="auto">
              <a:xfrm rot="5400000">
                <a:off x="2348084" y="2895082"/>
                <a:ext cx="702733" cy="578574"/>
              </a:xfrm>
              <a:prstGeom prst="blockArc">
                <a:avLst>
                  <a:gd name="adj1" fmla="val 10800000"/>
                  <a:gd name="adj2" fmla="val 19236352"/>
                  <a:gd name="adj3" fmla="val 7886"/>
                </a:avLst>
              </a:prstGeom>
              <a:solidFill>
                <a:srgbClr val="FF0000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 bwMode="auto">
              <a:xfrm>
                <a:off x="3276544" y="2164133"/>
                <a:ext cx="0" cy="1270000"/>
              </a:xfrm>
              <a:prstGeom prst="line">
                <a:avLst/>
              </a:prstGeom>
              <a:solidFill>
                <a:srgbClr val="000080"/>
              </a:solidFill>
              <a:ln w="63500" cap="flat" cmpd="sng" algn="ctr">
                <a:solidFill>
                  <a:srgbClr val="0D0D0D"/>
                </a:solidFill>
                <a:prstDash val="sysDash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35" name="Rectangle 34"/>
              <p:cNvSpPr/>
              <p:nvPr/>
            </p:nvSpPr>
            <p:spPr>
              <a:xfrm>
                <a:off x="2510773" y="2926705"/>
                <a:ext cx="3791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err="1">
                    <a:latin typeface="Lucida Grande"/>
                    <a:ea typeface="Lucida Grande"/>
                    <a:cs typeface="Lucida Grande"/>
                  </a:rPr>
                  <a:t>θ</a:t>
                </a:r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311400" y="2133584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p</a:t>
                </a:r>
                <a:endParaRPr lang="en-US" sz="36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277175" y="2456749"/>
                <a:ext cx="19700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/>
                  <a:t>p</a:t>
                </a:r>
                <a:r>
                  <a:rPr lang="en-US" sz="3600" baseline="-25000" dirty="0" err="1" smtClean="0"/>
                  <a:t>T</a:t>
                </a:r>
                <a:r>
                  <a:rPr lang="en-US" sz="3600" dirty="0" smtClean="0"/>
                  <a:t>= </a:t>
                </a:r>
                <a:r>
                  <a:rPr lang="en-US" sz="3600" dirty="0" err="1" smtClean="0"/>
                  <a:t>psinθ</a:t>
                </a:r>
                <a:endParaRPr lang="en-US" sz="3600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4563" y="2380128"/>
              <a:ext cx="37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</p:grpSp>
      <p:grpSp>
        <p:nvGrpSpPr>
          <p:cNvPr id="8" name="Group 6"/>
          <p:cNvGrpSpPr/>
          <p:nvPr/>
        </p:nvGrpSpPr>
        <p:grpSpPr>
          <a:xfrm>
            <a:off x="7756977" y="3553650"/>
            <a:ext cx="1449915" cy="2398301"/>
            <a:chOff x="7899417" y="3779180"/>
            <a:chExt cx="1449915" cy="2398301"/>
          </a:xfrm>
        </p:grpSpPr>
        <p:grpSp>
          <p:nvGrpSpPr>
            <p:cNvPr id="9" name="Group 42"/>
            <p:cNvGrpSpPr/>
            <p:nvPr/>
          </p:nvGrpSpPr>
          <p:grpSpPr>
            <a:xfrm>
              <a:off x="7899417" y="3779180"/>
              <a:ext cx="1234443" cy="2398301"/>
              <a:chOff x="3344333" y="1667937"/>
              <a:chExt cx="1837262" cy="2912531"/>
            </a:xfrm>
          </p:grpSpPr>
          <p:cxnSp>
            <p:nvCxnSpPr>
              <p:cNvPr id="44" name="Straight Connector 43"/>
              <p:cNvCxnSpPr/>
              <p:nvPr/>
            </p:nvCxnSpPr>
            <p:spPr bwMode="auto">
              <a:xfrm flipH="1" flipV="1">
                <a:off x="3344333" y="2413000"/>
                <a:ext cx="762002" cy="2167468"/>
              </a:xfrm>
              <a:prstGeom prst="line">
                <a:avLst/>
              </a:prstGeom>
              <a:solidFill>
                <a:srgbClr val="000080"/>
              </a:solidFill>
              <a:ln w="635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 bwMode="auto">
              <a:xfrm flipV="1">
                <a:off x="4080935" y="2497663"/>
                <a:ext cx="1049866" cy="2057400"/>
              </a:xfrm>
              <a:prstGeom prst="line">
                <a:avLst/>
              </a:prstGeom>
              <a:solidFill>
                <a:srgbClr val="000080"/>
              </a:solidFill>
              <a:ln w="635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46" name="Oval 45"/>
              <p:cNvSpPr/>
              <p:nvPr/>
            </p:nvSpPr>
            <p:spPr bwMode="auto">
              <a:xfrm>
                <a:off x="3344333" y="2319863"/>
                <a:ext cx="1837262" cy="254000"/>
              </a:xfrm>
              <a:prstGeom prst="ellipse">
                <a:avLst/>
              </a:prstGeom>
              <a:solidFill>
                <a:srgbClr val="21FFEA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 bwMode="auto">
              <a:xfrm flipV="1">
                <a:off x="4080935" y="1667937"/>
                <a:ext cx="728132" cy="2810934"/>
              </a:xfrm>
              <a:prstGeom prst="straightConnector1">
                <a:avLst/>
              </a:prstGeom>
              <a:solidFill>
                <a:srgbClr val="000080"/>
              </a:solidFill>
              <a:ln w="635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8" name="TextBox 47"/>
              <p:cNvSpPr txBox="1"/>
              <p:nvPr/>
            </p:nvSpPr>
            <p:spPr>
              <a:xfrm flipH="1">
                <a:off x="3837093" y="2182167"/>
                <a:ext cx="1145396" cy="560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ΔR</a:t>
                </a:r>
                <a:endParaRPr lang="en-US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828632" y="3871267"/>
              <a:ext cx="520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μ</a:t>
              </a:r>
              <a:endParaRPr lang="en-US" dirty="0"/>
            </a:p>
          </p:txBody>
        </p:sp>
      </p:grp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583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999" y="1412381"/>
            <a:ext cx="3816350" cy="4670425"/>
          </a:xfrm>
          <a:prstGeom prst="rect">
            <a:avLst/>
          </a:prstGeom>
          <a:noFill/>
          <a:ln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4022" cy="926078"/>
          </a:xfrm>
        </p:spPr>
        <p:txBody>
          <a:bodyPr/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901016" y="161749"/>
            <a:ext cx="5200651" cy="65833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First step in every physics analysis!</a:t>
            </a:r>
          </a:p>
          <a:p>
            <a:r>
              <a:rPr lang="en-US" dirty="0" smtClean="0"/>
              <a:t>Much of LHC physics means cross sections </a:t>
            </a:r>
            <a:r>
              <a:rPr lang="en-US" dirty="0" smtClean="0">
                <a:solidFill>
                  <a:srgbClr val="FF0000"/>
                </a:solidFill>
              </a:rPr>
              <a:t>x10</a:t>
            </a:r>
            <a:r>
              <a:rPr lang="en-US" baseline="30000" dirty="0" smtClean="0">
                <a:solidFill>
                  <a:srgbClr val="FF0000"/>
                </a:solidFill>
              </a:rPr>
              <a:t>6</a:t>
            </a:r>
            <a:r>
              <a:rPr lang="en-US" dirty="0" smtClean="0">
                <a:solidFill>
                  <a:srgbClr val="FF0000"/>
                </a:solidFill>
              </a:rPr>
              <a:t> times smaller than total cross section</a:t>
            </a:r>
          </a:p>
          <a:p>
            <a:r>
              <a:rPr lang="en-US" dirty="0" smtClean="0"/>
              <a:t>ATLAS offline processing: </a:t>
            </a:r>
            <a:r>
              <a:rPr lang="en-US" dirty="0" smtClean="0">
                <a:solidFill>
                  <a:srgbClr val="FF0000"/>
                </a:solidFill>
              </a:rPr>
              <a:t>≈400 Hz</a:t>
            </a:r>
          </a:p>
          <a:p>
            <a:pPr lvl="1"/>
            <a:r>
              <a:rPr lang="en-US" dirty="0" smtClean="0"/>
              <a:t> ≈10 events per million crossings!</a:t>
            </a:r>
          </a:p>
          <a:p>
            <a:r>
              <a:rPr lang="en-US" dirty="0" smtClean="0"/>
              <a:t>In one second at design luminosity: </a:t>
            </a:r>
          </a:p>
          <a:p>
            <a:pPr lvl="1"/>
            <a:r>
              <a:rPr lang="en-US" dirty="0" smtClean="0"/>
              <a:t>40 000 000 bunch crossings</a:t>
            </a:r>
          </a:p>
          <a:p>
            <a:pPr lvl="1"/>
            <a:r>
              <a:rPr lang="en-US" dirty="0" smtClean="0"/>
              <a:t>≈2000 W events</a:t>
            </a:r>
          </a:p>
          <a:p>
            <a:pPr lvl="1"/>
            <a:r>
              <a:rPr lang="en-US" dirty="0" smtClean="0"/>
              <a:t>≈500 Z events</a:t>
            </a:r>
          </a:p>
          <a:p>
            <a:pPr lvl="1"/>
            <a:r>
              <a:rPr lang="en-US" dirty="0" smtClean="0"/>
              <a:t>≈10 top events</a:t>
            </a:r>
          </a:p>
          <a:p>
            <a:pPr lvl="1"/>
            <a:r>
              <a:rPr lang="en-US" dirty="0" smtClean="0"/>
              <a:t>400 events written out</a:t>
            </a:r>
          </a:p>
          <a:p>
            <a:r>
              <a:rPr lang="en-US" b="1" dirty="0" smtClean="0"/>
              <a:t>Should take the right 400 events!...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Different designs </a:t>
            </a:r>
            <a:r>
              <a:rPr lang="en-US" dirty="0" smtClean="0"/>
              <a:t>in ATLAS and CMS</a:t>
            </a:r>
          </a:p>
          <a:p>
            <a:pPr lvl="1"/>
            <a:r>
              <a:rPr lang="en-US" dirty="0" smtClean="0"/>
              <a:t>ATLAS has 3 processing levels; Region-of-Interest driven reconstruction; event built after Level 2</a:t>
            </a:r>
          </a:p>
          <a:p>
            <a:pPr lvl="1"/>
            <a:r>
              <a:rPr lang="en-US" dirty="0" smtClean="0"/>
              <a:t>CMS has 3 levels but event built after Level 1 </a:t>
            </a:r>
          </a:p>
          <a:p>
            <a:r>
              <a:rPr lang="en-US" dirty="0" smtClean="0"/>
              <a:t>Also </a:t>
            </a:r>
            <a:r>
              <a:rPr lang="en-US" dirty="0" smtClean="0">
                <a:solidFill>
                  <a:srgbClr val="FF0000"/>
                </a:solidFill>
              </a:rPr>
              <a:t>different strategies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ATLAS has most bandwidth assigned to exclusive triggers, e.g. </a:t>
            </a:r>
            <a:r>
              <a:rPr lang="en-US" dirty="0" err="1" smtClean="0"/>
              <a:t>muon</a:t>
            </a:r>
            <a:r>
              <a:rPr lang="en-US" dirty="0" smtClean="0"/>
              <a:t> trigger (+ anything)</a:t>
            </a:r>
          </a:p>
          <a:p>
            <a:pPr lvl="1"/>
            <a:r>
              <a:rPr lang="en-US" dirty="0" smtClean="0"/>
              <a:t>CMS relies more on exclusive triggers e.g. </a:t>
            </a:r>
            <a:r>
              <a:rPr lang="en-US" dirty="0" err="1" smtClean="0"/>
              <a:t>muon</a:t>
            </a:r>
            <a:r>
              <a:rPr lang="en-US" dirty="0" smtClean="0"/>
              <a:t> + 2 jets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0" name="Group 17"/>
          <p:cNvGrpSpPr/>
          <p:nvPr/>
        </p:nvGrpSpPr>
        <p:grpSpPr>
          <a:xfrm>
            <a:off x="141109" y="1200716"/>
            <a:ext cx="3802239" cy="5265834"/>
            <a:chOff x="4376500" y="664730"/>
            <a:chExt cx="4676184" cy="6131035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76500" y="664730"/>
              <a:ext cx="4676184" cy="613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/>
            <p:nvPr/>
          </p:nvCxnSpPr>
          <p:spPr>
            <a:xfrm rot="16200000" flipV="1">
              <a:off x="5072803" y="3725940"/>
              <a:ext cx="5077844" cy="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080969" y="885680"/>
              <a:ext cx="930972" cy="358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7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TeV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28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Old History – Rediscovering The 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" t="7346" r="223"/>
          <a:stretch>
            <a:fillRect/>
          </a:stretch>
        </p:blipFill>
        <p:spPr bwMode="auto">
          <a:xfrm>
            <a:off x="255481" y="827480"/>
            <a:ext cx="861695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"/>
          <p:cNvGrpSpPr/>
          <p:nvPr/>
        </p:nvGrpSpPr>
        <p:grpSpPr>
          <a:xfrm>
            <a:off x="1355434" y="1717329"/>
            <a:ext cx="6302549" cy="3959339"/>
            <a:chOff x="1330774" y="1717329"/>
            <a:chExt cx="6302549" cy="3959339"/>
          </a:xfrm>
        </p:grpSpPr>
        <p:sp>
          <p:nvSpPr>
            <p:cNvPr id="11" name="TextBox 10"/>
            <p:cNvSpPr txBox="1"/>
            <p:nvPr/>
          </p:nvSpPr>
          <p:spPr>
            <a:xfrm>
              <a:off x="1330774" y="4291673"/>
              <a:ext cx="5121565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Several Nobel prize winning </a:t>
              </a:r>
            </a:p>
            <a:p>
              <a:r>
                <a:rPr lang="en-US" sz="2800" dirty="0">
                  <a:solidFill>
                    <a:srgbClr val="FF0000"/>
                  </a:solidFill>
                </a:rPr>
                <a:t>d</a:t>
              </a:r>
              <a:r>
                <a:rPr lang="en-US" sz="2800" dirty="0" smtClean="0">
                  <a:solidFill>
                    <a:srgbClr val="FF0000"/>
                  </a:solidFill>
                </a:rPr>
                <a:t>iscoveries of 20</a:t>
              </a:r>
              <a:r>
                <a:rPr lang="en-US" sz="2800" baseline="30000" dirty="0" smtClean="0">
                  <a:solidFill>
                    <a:srgbClr val="FF0000"/>
                  </a:solidFill>
                </a:rPr>
                <a:t>th</a:t>
              </a:r>
              <a:r>
                <a:rPr lang="en-US" sz="2800" dirty="0" smtClean="0">
                  <a:solidFill>
                    <a:srgbClr val="FF0000"/>
                  </a:solidFill>
                </a:rPr>
                <a:t> century </a:t>
              </a: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“rediscovered” within few months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r="52235" b="10098"/>
            <a:stretch/>
          </p:blipFill>
          <p:spPr>
            <a:xfrm>
              <a:off x="6967976" y="3611541"/>
              <a:ext cx="665347" cy="6715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r="52235" b="10098"/>
            <a:stretch/>
          </p:blipFill>
          <p:spPr>
            <a:xfrm>
              <a:off x="4740747" y="1717329"/>
              <a:ext cx="665347" cy="6715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52235" b="10098"/>
            <a:stretch/>
          </p:blipFill>
          <p:spPr>
            <a:xfrm>
              <a:off x="2948501" y="2366314"/>
              <a:ext cx="665347" cy="6715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r="52235" b="10098"/>
            <a:stretch/>
          </p:blipFill>
          <p:spPr>
            <a:xfrm>
              <a:off x="1826497" y="1959456"/>
              <a:ext cx="665347" cy="671580"/>
            </a:xfrm>
            <a:prstGeom prst="rect">
              <a:avLst/>
            </a:prstGeom>
          </p:spPr>
        </p:pic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297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597410"/>
            <a:ext cx="8229600" cy="148593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Part II: Tools of the Trade</a:t>
            </a:r>
            <a:br>
              <a:rPr lang="en-US" dirty="0" smtClean="0">
                <a:solidFill>
                  <a:srgbClr val="595959"/>
                </a:solidFill>
              </a:rPr>
            </a:br>
            <a:r>
              <a:rPr lang="en-US" sz="3600" dirty="0" smtClean="0">
                <a:solidFill>
                  <a:srgbClr val="595959"/>
                </a:solidFill>
              </a:rPr>
              <a:t>Statistics Survival Guide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NExT PhD Workshop - Sussex - 21/8/2012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Brazil Plot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2647" y="1600200"/>
            <a:ext cx="3578575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Expected: </a:t>
            </a:r>
          </a:p>
          <a:p>
            <a:r>
              <a:rPr lang="en-US" dirty="0" smtClean="0"/>
              <a:t>Upper limit on σ(S+B)/σ(B) at 95% CL in Monte Carlo assuming B-only hypothesis</a:t>
            </a:r>
          </a:p>
          <a:p>
            <a:pPr>
              <a:buNone/>
            </a:pPr>
            <a:r>
              <a:rPr lang="en-US" dirty="0" smtClean="0"/>
              <a:t>Observed: </a:t>
            </a:r>
          </a:p>
          <a:p>
            <a:r>
              <a:rPr lang="en-US" dirty="0" smtClean="0"/>
              <a:t>Upper limit on σ(S+B)/σ(B) at 95% CL seen in data assuming B-only hypothesis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777" y="1600200"/>
            <a:ext cx="5612759" cy="4068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 smtClean="0"/>
              <a:t>p0</a:t>
            </a:r>
            <a:r>
              <a:rPr lang="en-US" dirty="0" smtClean="0"/>
              <a:t> Discovery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79" y="1600200"/>
            <a:ext cx="32258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p0</a:t>
            </a:r>
            <a:r>
              <a:rPr lang="en-US" dirty="0" smtClean="0"/>
              <a:t> is the probability that the background fluctuates to look like signal</a:t>
            </a:r>
          </a:p>
          <a:p>
            <a:r>
              <a:rPr lang="en-US" dirty="0" smtClean="0"/>
              <a:t>Translated into the one-sided Gaussian probability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44" y="1600201"/>
            <a:ext cx="5715556" cy="4143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Cyan Band Plot – 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492" y="1417638"/>
            <a:ext cx="6054285" cy="8833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Best fit of </a:t>
            </a:r>
            <a:r>
              <a:rPr lang="en-US" dirty="0" err="1" smtClean="0"/>
              <a:t>μ</a:t>
            </a:r>
            <a:r>
              <a:rPr lang="en-US" dirty="0" smtClean="0"/>
              <a:t>=σ(S+B)/σ(B) to data</a:t>
            </a:r>
          </a:p>
          <a:p>
            <a:r>
              <a:rPr lang="en-US" dirty="0" smtClean="0"/>
              <a:t>Error bands important…. As usual!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92" y="2332919"/>
            <a:ext cx="6054285" cy="4388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59741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 III: Higgs Hunting at the LHC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NExT PhD Workshop - Sussex - 21/8/2012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5974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 I: Higgs Physics and (old) history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NExT PhD Workshop - Sussex - 21/8/2012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HCHiggs_XS_7T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980" y="1176302"/>
            <a:ext cx="6603859" cy="474548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46180" y="942765"/>
            <a:ext cx="3369811" cy="1210590"/>
            <a:chOff x="146180" y="942765"/>
            <a:chExt cx="3369811" cy="121059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180" y="942765"/>
              <a:ext cx="1785919" cy="1210590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>
              <a:stCxn id="17" idx="3"/>
            </p:cNvCxnSpPr>
            <p:nvPr/>
          </p:nvCxnSpPr>
          <p:spPr>
            <a:xfrm>
              <a:off x="1932099" y="1548060"/>
              <a:ext cx="1583892" cy="1292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54583" y="2153355"/>
            <a:ext cx="3235542" cy="1206701"/>
            <a:chOff x="154583" y="2153355"/>
            <a:chExt cx="3235542" cy="120670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583" y="2153355"/>
              <a:ext cx="1785919" cy="1206701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>
              <a:stCxn id="22" idx="3"/>
            </p:cNvCxnSpPr>
            <p:nvPr/>
          </p:nvCxnSpPr>
          <p:spPr>
            <a:xfrm>
              <a:off x="1940502" y="2756706"/>
              <a:ext cx="1449623" cy="3"/>
            </a:xfrm>
            <a:prstGeom prst="straightConnector1">
              <a:avLst/>
            </a:prstGeom>
            <a:ln>
              <a:solidFill>
                <a:srgbClr val="3D8FB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46180" y="3964085"/>
            <a:ext cx="3243945" cy="1957704"/>
            <a:chOff x="146180" y="3964085"/>
            <a:chExt cx="3243945" cy="195770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180" y="4693461"/>
              <a:ext cx="1794322" cy="1228328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>
              <a:stCxn id="24" idx="3"/>
            </p:cNvCxnSpPr>
            <p:nvPr/>
          </p:nvCxnSpPr>
          <p:spPr>
            <a:xfrm flipV="1">
              <a:off x="1940502" y="3964085"/>
              <a:ext cx="1449623" cy="13435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46180" y="3058691"/>
            <a:ext cx="3369811" cy="1619643"/>
            <a:chOff x="146180" y="3058691"/>
            <a:chExt cx="3369811" cy="161964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180" y="3360056"/>
              <a:ext cx="1794322" cy="1318278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>
              <a:stCxn id="23" idx="3"/>
            </p:cNvCxnSpPr>
            <p:nvPr/>
          </p:nvCxnSpPr>
          <p:spPr>
            <a:xfrm flipV="1">
              <a:off x="1940502" y="3058691"/>
              <a:ext cx="1575489" cy="960504"/>
            </a:xfrm>
            <a:prstGeom prst="straightConnector1">
              <a:avLst/>
            </a:prstGeom>
            <a:ln>
              <a:solidFill>
                <a:srgbClr val="8A3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23" idx="3"/>
            </p:cNvCxnSpPr>
            <p:nvPr/>
          </p:nvCxnSpPr>
          <p:spPr>
            <a:xfrm flipV="1">
              <a:off x="1940502" y="3360055"/>
              <a:ext cx="1575489" cy="65914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5400023" y="890380"/>
            <a:ext cx="3191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595959"/>
                </a:solidFill>
              </a:rPr>
              <a:t>CERN-2011-002; arXiv:1101.0593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777473" y="5921789"/>
            <a:ext cx="581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√</a:t>
            </a:r>
            <a:r>
              <a:rPr lang="en-US" dirty="0" err="1" smtClean="0"/>
              <a:t>s</a:t>
            </a:r>
            <a:r>
              <a:rPr lang="en-US" dirty="0" smtClean="0"/>
              <a:t> = 8TeV cross sections 20-30% higher than at 7 </a:t>
            </a:r>
            <a:r>
              <a:rPr lang="en-US" dirty="0" err="1" smtClean="0"/>
              <a:t>TeV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XSBR_7TeV_SM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252277" y="2088225"/>
            <a:ext cx="3386157" cy="3260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724"/>
            <a:ext cx="8229600" cy="869816"/>
          </a:xfrm>
        </p:spPr>
        <p:txBody>
          <a:bodyPr/>
          <a:lstStyle/>
          <a:p>
            <a:r>
              <a:rPr lang="en-US" dirty="0" smtClean="0"/>
              <a:t>Higgs Boson Decay Channels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2436" y="1116541"/>
            <a:ext cx="4872306" cy="545954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Gluon-fusion has highest cross section</a:t>
            </a:r>
          </a:p>
          <a:p>
            <a:pPr lvl="1"/>
            <a:r>
              <a:rPr lang="en-US" dirty="0" smtClean="0"/>
              <a:t>BUT only useful in decay channels not overwhelmed by multi-jet background: H-&gt;</a:t>
            </a:r>
            <a:r>
              <a:rPr lang="en-US" dirty="0" err="1" smtClean="0"/>
              <a:t>γγ</a:t>
            </a:r>
            <a:r>
              <a:rPr lang="en-US" dirty="0" smtClean="0"/>
              <a:t>, H-&gt;ZZ, H-&gt;WW</a:t>
            </a:r>
          </a:p>
          <a:p>
            <a:r>
              <a:rPr lang="en-US" dirty="0" smtClean="0"/>
              <a:t>VBF still not easy to distinguish from multi jets </a:t>
            </a:r>
          </a:p>
          <a:p>
            <a:r>
              <a:rPr lang="en-US" dirty="0" smtClean="0"/>
              <a:t>H-&gt;</a:t>
            </a:r>
            <a:r>
              <a:rPr lang="en-US" dirty="0" err="1" smtClean="0"/>
              <a:t>ττ</a:t>
            </a:r>
            <a:r>
              <a:rPr lang="en-US" dirty="0" smtClean="0"/>
              <a:t> and H-&gt;bb very challenging due to very large backgrounds</a:t>
            </a:r>
          </a:p>
          <a:p>
            <a:r>
              <a:rPr lang="en-US" dirty="0" smtClean="0"/>
              <a:t>Not only the production cross section matters</a:t>
            </a:r>
          </a:p>
          <a:p>
            <a:r>
              <a:rPr lang="en-US" dirty="0" smtClean="0"/>
              <a:t>Decay branching ratio depends strongly on Higgs boson mass</a:t>
            </a:r>
          </a:p>
          <a:p>
            <a:r>
              <a:rPr lang="en-US" dirty="0" smtClean="0"/>
              <a:t>5 decay modes studied:</a:t>
            </a:r>
          </a:p>
          <a:p>
            <a:pPr lvl="1"/>
            <a:r>
              <a:rPr lang="en-US" dirty="0" smtClean="0"/>
              <a:t>High mass: </a:t>
            </a:r>
            <a:r>
              <a:rPr lang="en-US" b="1" dirty="0" smtClean="0"/>
              <a:t>ZZ, WW</a:t>
            </a:r>
          </a:p>
          <a:p>
            <a:pPr lvl="1"/>
            <a:r>
              <a:rPr lang="en-US" dirty="0" smtClean="0"/>
              <a:t>Low mass: </a:t>
            </a:r>
            <a:r>
              <a:rPr lang="en-US" b="1" dirty="0" smtClean="0"/>
              <a:t>bb, </a:t>
            </a:r>
            <a:r>
              <a:rPr lang="en-US" b="1" dirty="0" err="1" smtClean="0"/>
              <a:t>ττ</a:t>
            </a:r>
            <a:r>
              <a:rPr lang="en-US" b="1" dirty="0" smtClean="0"/>
              <a:t>, </a:t>
            </a:r>
            <a:r>
              <a:rPr lang="en-US" b="1" dirty="0" err="1" smtClean="0"/>
              <a:t>γγ</a:t>
            </a:r>
            <a:r>
              <a:rPr lang="en-US" b="1" dirty="0" smtClean="0"/>
              <a:t>, WW, ZZ</a:t>
            </a:r>
            <a:endParaRPr lang="en-US" dirty="0" smtClean="0"/>
          </a:p>
          <a:p>
            <a:r>
              <a:rPr lang="en-US" b="1" dirty="0" smtClean="0"/>
              <a:t>Nature was kind! </a:t>
            </a:r>
            <a:r>
              <a:rPr lang="en-US" dirty="0" smtClean="0"/>
              <a:t>At m</a:t>
            </a:r>
            <a:r>
              <a:rPr lang="en-US" baseline="-25000" dirty="0" smtClean="0"/>
              <a:t>H</a:t>
            </a:r>
            <a:r>
              <a:rPr lang="en-US" dirty="0" smtClean="0"/>
              <a:t>≈125GeV many channels can be used for measurements.</a:t>
            </a:r>
            <a:r>
              <a:rPr lang="en-US" b="1" dirty="0" smtClean="0"/>
              <a:t> Redundancy!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LHCHiggs_XS_BR_fig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322" y="3690683"/>
            <a:ext cx="3434523" cy="3184200"/>
          </a:xfrm>
          <a:prstGeom prst="rect">
            <a:avLst/>
          </a:prstGeom>
        </p:spPr>
      </p:pic>
      <p:pic>
        <p:nvPicPr>
          <p:cNvPr id="13" name="Picture 12" descr="LHCHiggs_XS_7TeV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741" y="1060712"/>
            <a:ext cx="3699969" cy="2658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ICHEP results: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3219" y="1417638"/>
          <a:ext cx="658368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267831"/>
                <a:gridCol w="2024009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Higgs Decay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 state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Mass range [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 [fb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H-&gt;</a:t>
                      </a:r>
                      <a:r>
                        <a:rPr lang="en-US" dirty="0" err="1" smtClean="0"/>
                        <a:t>γγ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</a:t>
                      </a:r>
                      <a:r>
                        <a:rPr lang="en-US" baseline="0" dirty="0" smtClean="0"/>
                        <a:t> – 150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4.8+5.9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H-&gt;ZZ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lll’l</a:t>
                      </a:r>
                      <a:r>
                        <a:rPr lang="en-US" dirty="0" smtClean="0"/>
                        <a:t>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 – 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4.8+5.8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llνν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– 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llqq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– 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H-&gt;WW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lνlν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 – 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4.7+5.8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lνqq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 – 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H-&gt;</a:t>
                      </a:r>
                      <a:r>
                        <a:rPr lang="en-US" dirty="0" err="1" smtClean="0"/>
                        <a:t>ττ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ll4ν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 –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lτ</a:t>
                      </a:r>
                      <a:r>
                        <a:rPr lang="en-US" baseline="-25000" dirty="0" smtClean="0"/>
                        <a:t>had</a:t>
                      </a:r>
                      <a:r>
                        <a:rPr lang="en-US" dirty="0" smtClean="0"/>
                        <a:t>3ν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110 – 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τ</a:t>
                      </a:r>
                      <a:r>
                        <a:rPr lang="en-US" baseline="-25000" dirty="0" smtClean="0"/>
                        <a:t>had</a:t>
                      </a:r>
                      <a:r>
                        <a:rPr lang="en-US" dirty="0" smtClean="0"/>
                        <a:t>τ</a:t>
                      </a:r>
                      <a:r>
                        <a:rPr lang="en-US" baseline="-25000" dirty="0" smtClean="0"/>
                        <a:t>had</a:t>
                      </a:r>
                      <a:r>
                        <a:rPr lang="en-US" baseline="0" dirty="0" smtClean="0"/>
                        <a:t>2ν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110 – 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H-&gt;bb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llbb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 – 130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lνbb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110 – 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ννbb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110 – 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Blind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1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To avoid unintended experimenter’s bias in search for the Higgs boson</a:t>
            </a:r>
            <a:endParaRPr lang="en-US" sz="3000" dirty="0" smtClean="0"/>
          </a:p>
          <a:p>
            <a:r>
              <a:rPr lang="en-US" sz="3200" dirty="0" smtClean="0"/>
              <a:t>The analysis strategy, event selection &amp; optimization criteria for each Higgs search channel were </a:t>
            </a:r>
            <a:r>
              <a:rPr lang="en-US" sz="3200" b="1" dirty="0" smtClean="0">
                <a:solidFill>
                  <a:srgbClr val="FF0000"/>
                </a:solidFill>
              </a:rPr>
              <a:t>fixed</a:t>
            </a:r>
            <a:r>
              <a:rPr lang="en-US" sz="3200" dirty="0" smtClean="0"/>
              <a:t> by looking at data control samples </a:t>
            </a:r>
            <a:r>
              <a:rPr lang="en-US" sz="3200" dirty="0" smtClean="0">
                <a:solidFill>
                  <a:srgbClr val="FF0000"/>
                </a:solidFill>
              </a:rPr>
              <a:t>before looking at the signal sensitive region</a:t>
            </a:r>
            <a:r>
              <a:rPr lang="en-US" sz="3200" dirty="0" smtClean="0"/>
              <a:t> </a:t>
            </a:r>
          </a:p>
          <a:p>
            <a:pPr lvl="1"/>
            <a:r>
              <a:rPr lang="en-US" sz="3000" dirty="0" smtClean="0"/>
              <a:t>Logistically quite painful</a:t>
            </a:r>
          </a:p>
          <a:p>
            <a:pPr lvl="1"/>
            <a:r>
              <a:rPr lang="en-US" sz="3000" dirty="0" smtClean="0"/>
              <a:t>But the right thing to do !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278"/>
          <a:stretch/>
        </p:blipFill>
        <p:spPr>
          <a:xfrm>
            <a:off x="6375400" y="3429780"/>
            <a:ext cx="2616200" cy="328852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568"/>
          </a:xfrm>
        </p:spPr>
        <p:txBody>
          <a:bodyPr/>
          <a:lstStyle/>
          <a:p>
            <a:r>
              <a:rPr lang="en-US" dirty="0" smtClean="0"/>
              <a:t>H-&gt;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107" y="1161206"/>
            <a:ext cx="5303837" cy="53038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3944" y="1758383"/>
            <a:ext cx="19900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i="1" dirty="0" smtClean="0"/>
              <a:t> √</a:t>
            </a:r>
            <a:r>
              <a:rPr lang="en-US" b="1" i="1" dirty="0" err="1" smtClean="0"/>
              <a:t>s</a:t>
            </a:r>
            <a:r>
              <a:rPr lang="en-US" b="1" i="1" dirty="0" smtClean="0"/>
              <a:t> = 8 </a:t>
            </a:r>
            <a:r>
              <a:rPr lang="en-US" b="1" i="1" dirty="0" err="1" smtClean="0"/>
              <a:t>TeV</a:t>
            </a:r>
            <a:endParaRPr lang="en-US" b="1" i="1" dirty="0" smtClean="0"/>
          </a:p>
          <a:p>
            <a:r>
              <a:rPr lang="en-US" dirty="0" smtClean="0"/>
              <a:t>• </a:t>
            </a:r>
            <a:r>
              <a:rPr lang="en-US" b="1" i="1" dirty="0" smtClean="0"/>
              <a:t>ET1 = 62.2 </a:t>
            </a:r>
            <a:r>
              <a:rPr lang="en-US" b="1" i="1" dirty="0" err="1" smtClean="0"/>
              <a:t>GeV</a:t>
            </a:r>
            <a:endParaRPr lang="en-US" b="1" i="1" dirty="0" smtClean="0"/>
          </a:p>
          <a:p>
            <a:r>
              <a:rPr lang="en-US" dirty="0" smtClean="0"/>
              <a:t>• </a:t>
            </a:r>
            <a:r>
              <a:rPr lang="en-US" b="1" i="1" dirty="0" smtClean="0"/>
              <a:t>ET2 = 55.5 </a:t>
            </a:r>
            <a:r>
              <a:rPr lang="en-US" b="1" i="1" dirty="0" err="1" smtClean="0"/>
              <a:t>GeV</a:t>
            </a:r>
            <a:endParaRPr lang="en-US" b="1" i="1" dirty="0" smtClean="0"/>
          </a:p>
          <a:p>
            <a:r>
              <a:rPr lang="en-US" dirty="0" smtClean="0"/>
              <a:t>• </a:t>
            </a:r>
            <a:r>
              <a:rPr lang="en-US" b="1" i="1" dirty="0" smtClean="0"/>
              <a:t>E1 = 66.9 </a:t>
            </a:r>
            <a:r>
              <a:rPr lang="en-US" b="1" i="1" dirty="0" err="1" smtClean="0"/>
              <a:t>GeV</a:t>
            </a:r>
            <a:endParaRPr lang="en-US" b="1" i="1" dirty="0" smtClean="0"/>
          </a:p>
          <a:p>
            <a:r>
              <a:rPr lang="en-US" dirty="0" smtClean="0"/>
              <a:t>• </a:t>
            </a:r>
            <a:r>
              <a:rPr lang="en-US" b="1" i="1" dirty="0" smtClean="0"/>
              <a:t>E2 = 99.2 </a:t>
            </a:r>
            <a:r>
              <a:rPr lang="en-US" b="1" i="1" dirty="0" err="1" smtClean="0"/>
              <a:t>GeV</a:t>
            </a:r>
            <a:endParaRPr lang="en-US" b="1" i="1" dirty="0" smtClean="0"/>
          </a:p>
          <a:p>
            <a:r>
              <a:rPr lang="en-US" dirty="0" smtClean="0"/>
              <a:t>• </a:t>
            </a:r>
            <a:r>
              <a:rPr lang="en-US" b="1" i="1" dirty="0" smtClean="0"/>
              <a:t>Mγγ = 126.9 </a:t>
            </a:r>
            <a:r>
              <a:rPr lang="en-US" b="1" i="1" dirty="0" err="1" smtClean="0"/>
              <a:t>GeV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11668" y="274638"/>
            <a:ext cx="4727220" cy="938918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Diphoton</a:t>
            </a:r>
            <a:r>
              <a:rPr lang="en-US" sz="2800" dirty="0" smtClean="0"/>
              <a:t> mass reconstruction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68" y="1072445"/>
            <a:ext cx="4727220" cy="550791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m2γγ= 2 E1 E2 (1-cosα)</a:t>
            </a:r>
          </a:p>
          <a:p>
            <a:r>
              <a:rPr lang="en-US" dirty="0" smtClean="0"/>
              <a:t>Present understanding of calorimeter E response (from Z, J/ψ -&gt; </a:t>
            </a:r>
            <a:r>
              <a:rPr lang="en-US" dirty="0" err="1" smtClean="0"/>
              <a:t>ee</a:t>
            </a:r>
            <a:r>
              <a:rPr lang="en-US" dirty="0" smtClean="0"/>
              <a:t>, W -&gt; </a:t>
            </a:r>
            <a:r>
              <a:rPr lang="en-US" dirty="0" err="1" smtClean="0"/>
              <a:t>eν</a:t>
            </a:r>
            <a:r>
              <a:rPr lang="en-US" dirty="0" smtClean="0"/>
              <a:t> data and MC):</a:t>
            </a:r>
          </a:p>
          <a:p>
            <a:pPr lvl="1"/>
            <a:r>
              <a:rPr lang="en-US" dirty="0" smtClean="0"/>
              <a:t>E-scale at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Z</a:t>
            </a:r>
            <a:r>
              <a:rPr lang="en-US" dirty="0" smtClean="0"/>
              <a:t> known to ~ 0.3%</a:t>
            </a:r>
          </a:p>
          <a:p>
            <a:pPr lvl="1"/>
            <a:r>
              <a:rPr lang="en-US" dirty="0" smtClean="0"/>
              <a:t>Linearity better than 1% (few-100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“Uniformity” (constant term of resolution): ~ 1% (2.5% for 1.37&lt;|</a:t>
            </a:r>
            <a:r>
              <a:rPr lang="en-US" dirty="0" err="1" smtClean="0"/>
              <a:t>η</a:t>
            </a:r>
            <a:r>
              <a:rPr lang="en-US" dirty="0" smtClean="0"/>
              <a:t>|&lt;1.8)</a:t>
            </a:r>
          </a:p>
          <a:p>
            <a:r>
              <a:rPr lang="en-US" dirty="0" smtClean="0"/>
              <a:t>High pile-up: many vertices distributed over</a:t>
            </a:r>
          </a:p>
          <a:p>
            <a:r>
              <a:rPr lang="en-US" dirty="0" smtClean="0"/>
              <a:t>σZ (LHC beam spot) ~ 5-6 cm =&gt; difficult to know which one has produced the </a:t>
            </a:r>
            <a:r>
              <a:rPr lang="en-US" dirty="0" err="1" smtClean="0"/>
              <a:t>γγ</a:t>
            </a:r>
            <a:r>
              <a:rPr lang="en-US" dirty="0" smtClean="0"/>
              <a:t> pair</a:t>
            </a:r>
          </a:p>
          <a:p>
            <a:r>
              <a:rPr lang="en-US" dirty="0" smtClean="0"/>
              <a:t>Primary vertex from:</a:t>
            </a:r>
          </a:p>
          <a:p>
            <a:pPr lvl="1"/>
            <a:r>
              <a:rPr lang="en-US" dirty="0" smtClean="0"/>
              <a:t>EM calorimeter longitudinal (and lateral) segmentation</a:t>
            </a:r>
          </a:p>
          <a:p>
            <a:pPr lvl="1"/>
            <a:r>
              <a:rPr lang="en-US" dirty="0" smtClean="0"/>
              <a:t>Tracks from converted photons</a:t>
            </a:r>
          </a:p>
          <a:p>
            <a:r>
              <a:rPr lang="en-US" dirty="0" smtClean="0"/>
              <a:t>Calorimeter pointing alone reduces vertex uncertainty from beam spot spread of ~ 5-6 cm to ~ 1.5 cm and is robust against pile-up</a:t>
            </a:r>
          </a:p>
          <a:p>
            <a:pPr lvl="1"/>
            <a:r>
              <a:rPr lang="en-US" dirty="0" smtClean="0"/>
              <a:t>Good enough to make contribution to mass</a:t>
            </a:r>
          </a:p>
          <a:p>
            <a:r>
              <a:rPr lang="en-US" dirty="0" smtClean="0"/>
              <a:t>Resolution from angular term negligible</a:t>
            </a:r>
          </a:p>
          <a:p>
            <a:r>
              <a:rPr lang="en-US" dirty="0" smtClean="0"/>
              <a:t>Addition of track information (less pile-up robust) needed to reject fake jets from pile-up in 2j/VBF category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100662" y="469900"/>
            <a:ext cx="2641600" cy="2959100"/>
            <a:chOff x="6392622" y="469900"/>
            <a:chExt cx="2641600" cy="29591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2622" y="469900"/>
              <a:ext cx="2641600" cy="29591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74321" y="2817656"/>
              <a:ext cx="364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ϑ</a:t>
              </a:r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67" y="3679018"/>
            <a:ext cx="3902256" cy="26773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888" y="316971"/>
            <a:ext cx="4205111" cy="3088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Optimization wrt 2011 analysis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33574" y="1366615"/>
            <a:ext cx="6496236" cy="42978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Neural-net based photon ID for 2011 data</a:t>
            </a:r>
          </a:p>
          <a:p>
            <a:r>
              <a:rPr lang="en-US" dirty="0" smtClean="0"/>
              <a:t>Re-optimized cut-based photon ID for 2012, stable with high pileup</a:t>
            </a:r>
          </a:p>
          <a:p>
            <a:r>
              <a:rPr lang="en-US" dirty="0" smtClean="0"/>
              <a:t>New ‘2-jets’ category to enhanced sensitivity to VBF</a:t>
            </a:r>
          </a:p>
          <a:p>
            <a:r>
              <a:rPr lang="en-US" dirty="0" smtClean="0"/>
              <a:t>Events divided in 10 categories based on:</a:t>
            </a:r>
          </a:p>
          <a:p>
            <a:pPr lvl="1"/>
            <a:r>
              <a:rPr lang="en-US" dirty="0" err="1" smtClean="0"/>
              <a:t>γ</a:t>
            </a:r>
            <a:r>
              <a:rPr lang="en-US" dirty="0" smtClean="0"/>
              <a:t> rapidity,</a:t>
            </a:r>
          </a:p>
          <a:p>
            <a:pPr lvl="1"/>
            <a:r>
              <a:rPr lang="en-US" dirty="0" smtClean="0"/>
              <a:t>converted/unconverted </a:t>
            </a:r>
            <a:r>
              <a:rPr lang="en-US" dirty="0" err="1" smtClean="0"/>
              <a:t>γ</a:t>
            </a:r>
            <a:r>
              <a:rPr lang="en-US" dirty="0" smtClean="0"/>
              <a:t>;</a:t>
            </a:r>
          </a:p>
          <a:p>
            <a:pPr lvl="1"/>
            <a:r>
              <a:rPr lang="en-US" dirty="0" err="1" smtClean="0"/>
              <a:t>p</a:t>
            </a:r>
            <a:r>
              <a:rPr lang="en-US" baseline="-25000" dirty="0" err="1" smtClean="0"/>
              <a:t>Tt</a:t>
            </a:r>
            <a:r>
              <a:rPr lang="en-US" dirty="0" smtClean="0"/>
              <a:t> 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γγ</a:t>
            </a:r>
            <a:r>
              <a:rPr lang="en-US" dirty="0" smtClean="0"/>
              <a:t> perpendicular to </a:t>
            </a:r>
            <a:r>
              <a:rPr lang="en-US" dirty="0" err="1" smtClean="0"/>
              <a:t>γγ</a:t>
            </a:r>
            <a:r>
              <a:rPr lang="en-US" dirty="0" smtClean="0"/>
              <a:t> thrust axis);</a:t>
            </a:r>
          </a:p>
          <a:p>
            <a:pPr lvl="1"/>
            <a:r>
              <a:rPr lang="en-US" dirty="0" smtClean="0"/>
              <a:t>2jets (VBF-like)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359" y="5101073"/>
            <a:ext cx="4531682" cy="13170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346864"/>
            <a:ext cx="2352515" cy="2080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</p:spPr>
        <p:txBody>
          <a:bodyPr/>
          <a:lstStyle/>
          <a:p>
            <a:r>
              <a:rPr lang="en-US" dirty="0" smtClean="0"/>
              <a:t>Backgrounds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344" y="2123193"/>
            <a:ext cx="5038641" cy="3507139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0" y="1058334"/>
            <a:ext cx="4018344" cy="506783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Main backgrounds:</a:t>
            </a:r>
          </a:p>
          <a:p>
            <a:pPr lvl="1"/>
            <a:r>
              <a:rPr lang="en-US" dirty="0" smtClean="0"/>
              <a:t>Continuum </a:t>
            </a:r>
            <a:r>
              <a:rPr lang="en-US" dirty="0" err="1" smtClean="0"/>
              <a:t>γγ</a:t>
            </a:r>
            <a:r>
              <a:rPr lang="en-US" dirty="0" smtClean="0"/>
              <a:t> production</a:t>
            </a:r>
          </a:p>
          <a:p>
            <a:pPr lvl="1"/>
            <a:r>
              <a:rPr lang="en-US" dirty="0" smtClean="0"/>
              <a:t>Followed by </a:t>
            </a:r>
            <a:r>
              <a:rPr lang="en-US" dirty="0" err="1" smtClean="0"/>
              <a:t>γ</a:t>
            </a:r>
            <a:r>
              <a:rPr lang="en-US" dirty="0" smtClean="0"/>
              <a:t> </a:t>
            </a:r>
            <a:r>
              <a:rPr lang="en-US" dirty="0" err="1" smtClean="0"/>
              <a:t>mis</a:t>
            </a:r>
            <a:r>
              <a:rPr lang="en-US" dirty="0" smtClean="0"/>
              <a:t>-identification</a:t>
            </a:r>
          </a:p>
          <a:p>
            <a:r>
              <a:rPr lang="en-US" dirty="0" smtClean="0"/>
              <a:t>Smooth </a:t>
            </a:r>
            <a:r>
              <a:rPr lang="en-US" dirty="0" err="1" smtClean="0"/>
              <a:t>mγγ</a:t>
            </a:r>
            <a:r>
              <a:rPr lang="en-US" dirty="0" smtClean="0"/>
              <a:t> spectrum </a:t>
            </a:r>
          </a:p>
          <a:p>
            <a:pPr lvl="1"/>
            <a:r>
              <a:rPr lang="en-US" dirty="0" smtClean="0"/>
              <a:t>Use sidebands to fit sum of backgrounds</a:t>
            </a:r>
          </a:p>
          <a:p>
            <a:r>
              <a:rPr lang="en-US" dirty="0" smtClean="0"/>
              <a:t>Confirm each background source by data-driven techniques  </a:t>
            </a:r>
          </a:p>
          <a:p>
            <a:pPr lvl="1"/>
            <a:r>
              <a:rPr lang="en-US" dirty="0" smtClean="0"/>
              <a:t>E.g. reverse quality cuts on photon identification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2" name="Picture 11" descr="figaux_004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78" y="2079978"/>
            <a:ext cx="6096000" cy="4375789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82222" y="1171223"/>
            <a:ext cx="8861778" cy="90875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Combined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γγ</a:t>
            </a:r>
            <a:r>
              <a:rPr lang="en-US" dirty="0" smtClean="0"/>
              <a:t> from all 10 categories and 7/8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1546"/>
            <a:ext cx="8476950" cy="161499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Exclusion at 95% C.L. :</a:t>
            </a:r>
          </a:p>
          <a:p>
            <a:r>
              <a:rPr lang="en-US" dirty="0" smtClean="0"/>
              <a:t>Expected:  110 &lt; </a:t>
            </a:r>
            <a:r>
              <a:rPr lang="en-US" dirty="0" err="1" smtClean="0"/>
              <a:t>mH</a:t>
            </a:r>
            <a:r>
              <a:rPr lang="en-US" dirty="0" smtClean="0"/>
              <a:t> &lt; 139.5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Observed: 112 &lt; </a:t>
            </a:r>
            <a:r>
              <a:rPr lang="en-US" dirty="0" err="1" smtClean="0"/>
              <a:t>mH</a:t>
            </a:r>
            <a:r>
              <a:rPr lang="en-US" dirty="0" smtClean="0"/>
              <a:t> &lt; 122.5 </a:t>
            </a:r>
            <a:r>
              <a:rPr lang="en-US" dirty="0" err="1" smtClean="0"/>
              <a:t>GeV</a:t>
            </a:r>
            <a:r>
              <a:rPr lang="en-US" dirty="0" smtClean="0"/>
              <a:t> 132 &lt; </a:t>
            </a:r>
            <a:r>
              <a:rPr lang="en-US" dirty="0" err="1" smtClean="0"/>
              <a:t>mH</a:t>
            </a:r>
            <a:r>
              <a:rPr lang="en-US" dirty="0" smtClean="0"/>
              <a:t> &lt; 143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60" y="381090"/>
            <a:ext cx="6335319" cy="454757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look for the Higgs boson?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37391" y="1600200"/>
            <a:ext cx="4213688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Because the Standard Model </a:t>
            </a:r>
            <a:r>
              <a:rPr lang="en-US" b="1" dirty="0" smtClean="0"/>
              <a:t>works very well!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For everything, except…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Local gauge invariance of the Standard Model would be violated by particle mass terms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Theory would become non-</a:t>
            </a:r>
            <a:r>
              <a:rPr lang="en-US" dirty="0" err="1" smtClean="0"/>
              <a:t>renormalizable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12" name="Picture 10" descr="dimuon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1079" y="2172243"/>
            <a:ext cx="4396860" cy="316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0695"/>
          </a:xfrm>
        </p:spPr>
        <p:txBody>
          <a:bodyPr/>
          <a:lstStyle/>
          <a:p>
            <a:r>
              <a:rPr lang="en-US" dirty="0" smtClean="0"/>
              <a:t>Results in more detail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88" y="1185333"/>
            <a:ext cx="6690028" cy="4575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316" y="1185333"/>
            <a:ext cx="7124700" cy="511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39" y="83979"/>
            <a:ext cx="9174339" cy="6774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H-&gt;ZZ(*)-&gt;4l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70" y="1211954"/>
            <a:ext cx="7834625" cy="5180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5351" y="4407005"/>
            <a:ext cx="2215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pT</a:t>
            </a:r>
            <a:r>
              <a:rPr lang="en-US" i="1" dirty="0" smtClean="0">
                <a:solidFill>
                  <a:srgbClr val="FFFFFF"/>
                </a:solidFill>
              </a:rPr>
              <a:t> (</a:t>
            </a:r>
            <a:r>
              <a:rPr lang="en-US" i="1" dirty="0" err="1" smtClean="0">
                <a:solidFill>
                  <a:srgbClr val="FFFFFF"/>
                </a:solidFill>
              </a:rPr>
              <a:t>muons</a:t>
            </a:r>
            <a:r>
              <a:rPr lang="en-US" i="1" dirty="0" smtClean="0">
                <a:solidFill>
                  <a:srgbClr val="FFFFFF"/>
                </a:solidFill>
              </a:rPr>
              <a:t>)= 36.1, 47.5, 26.4, 71 .7 </a:t>
            </a:r>
            <a:r>
              <a:rPr lang="en-US" i="1" dirty="0" err="1" smtClean="0">
                <a:solidFill>
                  <a:srgbClr val="FFFFFF"/>
                </a:solidFill>
              </a:rPr>
              <a:t>GeV</a:t>
            </a:r>
            <a:r>
              <a:rPr lang="en-US" i="1" dirty="0" smtClean="0">
                <a:solidFill>
                  <a:srgbClr val="FFFFFF"/>
                </a:solidFill>
              </a:rPr>
              <a:t> m12= 86.3 </a:t>
            </a:r>
            <a:r>
              <a:rPr lang="en-US" i="1" dirty="0" err="1" smtClean="0">
                <a:solidFill>
                  <a:srgbClr val="FFFFFF"/>
                </a:solidFill>
              </a:rPr>
              <a:t>GeV</a:t>
            </a:r>
            <a:r>
              <a:rPr lang="en-US" i="1" dirty="0" smtClean="0">
                <a:solidFill>
                  <a:srgbClr val="FFFFFF"/>
                </a:solidFill>
              </a:rPr>
              <a:t>, m34= 31.6 </a:t>
            </a:r>
            <a:r>
              <a:rPr lang="en-US" i="1" dirty="0" err="1" smtClean="0">
                <a:solidFill>
                  <a:srgbClr val="FFFFFF"/>
                </a:solidFill>
              </a:rPr>
              <a:t>GeV</a:t>
            </a:r>
            <a:r>
              <a:rPr lang="en-US" i="1" dirty="0" smtClean="0">
                <a:solidFill>
                  <a:srgbClr val="FFFFFF"/>
                </a:solidFill>
              </a:rPr>
              <a:t>. 15 reconstructed vertices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6222"/>
            <a:ext cx="8229600" cy="55899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”golden channel”:</a:t>
            </a:r>
          </a:p>
          <a:p>
            <a:pPr lvl="1"/>
            <a:r>
              <a:rPr lang="en-US" dirty="0" smtClean="0"/>
              <a:t>Small rates, but high S/B</a:t>
            </a:r>
          </a:p>
          <a:p>
            <a:pPr lvl="1"/>
            <a:r>
              <a:rPr lang="en-US" dirty="0" smtClean="0"/>
              <a:t>Can be fully reconstructed; mass resolution ~2% at 130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Cross section times branching ratio (at </a:t>
            </a:r>
            <a:r>
              <a:rPr lang="en-US" dirty="0" err="1" smtClean="0"/>
              <a:t>mH</a:t>
            </a:r>
            <a:r>
              <a:rPr lang="en-US" dirty="0" smtClean="0"/>
              <a:t>=125 </a:t>
            </a:r>
            <a:r>
              <a:rPr lang="en-US" dirty="0" err="1" smtClean="0"/>
              <a:t>GeV</a:t>
            </a:r>
            <a:r>
              <a:rPr lang="en-US" dirty="0" smtClean="0"/>
              <a:t>):</a:t>
            </a:r>
          </a:p>
          <a:p>
            <a:r>
              <a:rPr lang="en-US" dirty="0" smtClean="0"/>
              <a:t>~ 4 </a:t>
            </a:r>
            <a:r>
              <a:rPr lang="en-US" dirty="0" err="1" smtClean="0"/>
              <a:t>fb</a:t>
            </a:r>
            <a:r>
              <a:rPr lang="en-US" dirty="0" smtClean="0"/>
              <a:t> at √</a:t>
            </a:r>
            <a:r>
              <a:rPr lang="en-US" dirty="0" err="1" smtClean="0"/>
              <a:t>s</a:t>
            </a:r>
            <a:r>
              <a:rPr lang="en-US" dirty="0" smtClean="0"/>
              <a:t>=7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~ 5 </a:t>
            </a:r>
            <a:r>
              <a:rPr lang="en-US" dirty="0" err="1" smtClean="0"/>
              <a:t>fb</a:t>
            </a:r>
            <a:r>
              <a:rPr lang="en-US" dirty="0" smtClean="0"/>
              <a:t> at √</a:t>
            </a:r>
            <a:r>
              <a:rPr lang="en-US" dirty="0" err="1" smtClean="0"/>
              <a:t>s</a:t>
            </a:r>
            <a:r>
              <a:rPr lang="en-US" dirty="0" smtClean="0"/>
              <a:t>=8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Backgrounds:</a:t>
            </a:r>
          </a:p>
          <a:p>
            <a:pPr lvl="1"/>
            <a:r>
              <a:rPr lang="en-US" dirty="0" smtClean="0"/>
              <a:t>Irreducible: </a:t>
            </a:r>
            <a:r>
              <a:rPr lang="en-US" dirty="0" smtClean="0"/>
              <a:t>pp-&gt;ZZ</a:t>
            </a:r>
            <a:r>
              <a:rPr lang="en-US" dirty="0" smtClean="0"/>
              <a:t>(*</a:t>
            </a:r>
            <a:r>
              <a:rPr lang="en-US" dirty="0" smtClean="0"/>
              <a:t>)-&gt;4l</a:t>
            </a:r>
            <a:endParaRPr lang="en-US" dirty="0" smtClean="0"/>
          </a:p>
          <a:p>
            <a:pPr lvl="1"/>
            <a:r>
              <a:rPr lang="en-US" dirty="0" smtClean="0"/>
              <a:t>Reducible: </a:t>
            </a:r>
            <a:r>
              <a:rPr lang="en-US" dirty="0" err="1" smtClean="0"/>
              <a:t>Z+jets</a:t>
            </a:r>
            <a:r>
              <a:rPr lang="en-US" dirty="0" smtClean="0"/>
              <a:t>, </a:t>
            </a:r>
            <a:r>
              <a:rPr lang="en-US" dirty="0" err="1" smtClean="0"/>
              <a:t>Zbb</a:t>
            </a:r>
            <a:r>
              <a:rPr lang="en-US" dirty="0" smtClean="0"/>
              <a:t>, </a:t>
            </a:r>
            <a:r>
              <a:rPr lang="en-US" dirty="0" err="1" smtClean="0"/>
              <a:t>tt</a:t>
            </a:r>
            <a:r>
              <a:rPr lang="en-US" dirty="0" smtClean="0"/>
              <a:t> (sizeable at low Higgs masses)</a:t>
            </a:r>
          </a:p>
          <a:p>
            <a:r>
              <a:rPr lang="en-US" dirty="0" smtClean="0"/>
              <a:t>Suppress backgrounds with isolation and impact parameters cut on two softest</a:t>
            </a:r>
          </a:p>
          <a:p>
            <a:r>
              <a:rPr lang="en-US" dirty="0" smtClean="0"/>
              <a:t>Leptons</a:t>
            </a:r>
          </a:p>
          <a:p>
            <a:pPr lvl="1"/>
            <a:r>
              <a:rPr lang="en-US" dirty="0" smtClean="0"/>
              <a:t>Mass range under consideration: 110 </a:t>
            </a:r>
            <a:r>
              <a:rPr lang="en-US" dirty="0" err="1" smtClean="0"/>
              <a:t>GeV</a:t>
            </a:r>
            <a:r>
              <a:rPr lang="en-US" dirty="0" smtClean="0"/>
              <a:t> to 600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Four final states: 4e, 4μ, 2e2μ, 2μ2e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" y="823232"/>
            <a:ext cx="9128329" cy="5533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9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954389"/>
            <a:ext cx="8390061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595959"/>
                </a:solidFill>
              </a:rPr>
              <a:t>H➝bb</a:t>
            </a:r>
            <a:r>
              <a:rPr lang="en-US" dirty="0" smtClean="0">
                <a:solidFill>
                  <a:srgbClr val="595959"/>
                </a:solidFill>
              </a:rPr>
              <a:t>  Searches in WH production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845" y="2988406"/>
            <a:ext cx="3677355" cy="2150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4142"/>
            <a:ext cx="9009239" cy="505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3" y="537419"/>
            <a:ext cx="8804066" cy="538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576"/>
            <a:ext cx="8948748" cy="5805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7534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look for the Higgs boson?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17715" y="1075735"/>
            <a:ext cx="4895890" cy="5167308"/>
          </a:xfrm>
          <a:solidFill>
            <a:schemeClr val="bg1">
              <a:alpha val="39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Simplest solution: </a:t>
            </a:r>
          </a:p>
          <a:p>
            <a:pPr lvl="1"/>
            <a:r>
              <a:rPr lang="en-US" dirty="0" smtClean="0"/>
              <a:t>Introduces doublet of complex fields – 4 degrees of freedom</a:t>
            </a:r>
          </a:p>
          <a:p>
            <a:pPr lvl="1"/>
            <a:r>
              <a:rPr lang="en-US" dirty="0" smtClean="0"/>
              <a:t>Assume Mexican hat potential, to allow spontaneous symmetry breaking – potential follows symmetry but new vacuum doesn’t </a:t>
            </a:r>
          </a:p>
          <a:p>
            <a:pPr lvl="1"/>
            <a:r>
              <a:rPr lang="en-US" dirty="0" smtClean="0"/>
              <a:t>Three degrees of freedom turn into W</a:t>
            </a:r>
            <a:r>
              <a:rPr lang="en-US" baseline="30000" dirty="0" smtClean="0"/>
              <a:t>±</a:t>
            </a:r>
            <a:r>
              <a:rPr lang="en-US" dirty="0" smtClean="0"/>
              <a:t> and Z longitudinal polarization (W</a:t>
            </a:r>
            <a:r>
              <a:rPr lang="en-US" baseline="30000" dirty="0" smtClean="0"/>
              <a:t>±</a:t>
            </a:r>
            <a:r>
              <a:rPr lang="en-US" dirty="0" smtClean="0"/>
              <a:t> and Z now have mass!)</a:t>
            </a:r>
          </a:p>
          <a:p>
            <a:pPr lvl="1"/>
            <a:r>
              <a:rPr lang="en-US" dirty="0" smtClean="0"/>
              <a:t>Remaining degree of freedom becomes new scalar particle – the Higgs boson</a:t>
            </a:r>
          </a:p>
          <a:p>
            <a:pPr lvl="1"/>
            <a:r>
              <a:rPr lang="en-US" dirty="0" smtClean="0"/>
              <a:t>Fermions acquire mass through different mechanism – interaction with the Higgs field</a:t>
            </a:r>
          </a:p>
          <a:p>
            <a:pPr lvl="1"/>
            <a:r>
              <a:rPr lang="en-US" dirty="0" smtClean="0"/>
              <a:t>Higgs boson mass is the only unknown in the theory</a:t>
            </a:r>
          </a:p>
          <a:p>
            <a:r>
              <a:rPr lang="en-US" dirty="0" smtClean="0"/>
              <a:t>In the process, explain electroweak symmetry breaking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876547" y="1466050"/>
            <a:ext cx="2494401" cy="2755663"/>
            <a:chOff x="5992261" y="1308783"/>
            <a:chExt cx="2494401" cy="2755663"/>
          </a:xfrm>
        </p:grpSpPr>
        <p:sp>
          <p:nvSpPr>
            <p:cNvPr id="25" name="Rectangle 24"/>
            <p:cNvSpPr/>
            <p:nvPr/>
          </p:nvSpPr>
          <p:spPr>
            <a:xfrm>
              <a:off x="5992261" y="1308783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906573" y="1417194"/>
              <a:ext cx="703901" cy="8329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2399" y="2226403"/>
              <a:ext cx="2143613" cy="171489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6192399" y="2004897"/>
              <a:ext cx="2185408" cy="221506"/>
              <a:chOff x="5755317" y="1689842"/>
              <a:chExt cx="2494470" cy="221508"/>
            </a:xfrm>
          </p:grpSpPr>
          <p:sp>
            <p:nvSpPr>
              <p:cNvPr id="13" name="Arc 12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76547" y="1451754"/>
            <a:ext cx="2494401" cy="2755663"/>
            <a:chOff x="2970590" y="1417194"/>
            <a:chExt cx="2494401" cy="2755663"/>
          </a:xfrm>
        </p:grpSpPr>
        <p:sp>
          <p:nvSpPr>
            <p:cNvPr id="28" name="Rectangle 27"/>
            <p:cNvSpPr/>
            <p:nvPr/>
          </p:nvSpPr>
          <p:spPr>
            <a:xfrm>
              <a:off x="2970590" y="1417194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0732" y="2349555"/>
              <a:ext cx="2143613" cy="17148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 rot="20535223">
              <a:off x="4350805" y="2799382"/>
              <a:ext cx="703901" cy="832949"/>
            </a:xfrm>
            <a:prstGeom prst="rect">
              <a:avLst/>
            </a:prstGeom>
          </p:spPr>
        </p:pic>
        <p:grpSp>
          <p:nvGrpSpPr>
            <p:cNvPr id="31" name="Group 21"/>
            <p:cNvGrpSpPr/>
            <p:nvPr/>
          </p:nvGrpSpPr>
          <p:grpSpPr>
            <a:xfrm>
              <a:off x="3170733" y="3828644"/>
              <a:ext cx="2185410" cy="221506"/>
              <a:chOff x="5755317" y="1689842"/>
              <a:chExt cx="2494470" cy="221508"/>
            </a:xfrm>
          </p:grpSpPr>
          <p:sp>
            <p:nvSpPr>
              <p:cNvPr id="32" name="Arc 31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Arc 38"/>
            <p:cNvSpPr/>
            <p:nvPr/>
          </p:nvSpPr>
          <p:spPr>
            <a:xfrm>
              <a:off x="4044897" y="2226403"/>
              <a:ext cx="611770" cy="857884"/>
            </a:xfrm>
            <a:prstGeom prst="arc">
              <a:avLst>
                <a:gd name="adj1" fmla="val 15413884"/>
                <a:gd name="adj2" fmla="val 2589208"/>
              </a:avLst>
            </a:prstGeom>
            <a:ln cap="flat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57200" y="5757351"/>
            <a:ext cx="8344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We need the SM Higgs mechanism to make sense of the data! </a:t>
            </a:r>
          </a:p>
          <a:p>
            <a:pPr algn="ctr"/>
            <a:r>
              <a:rPr lang="en-US" sz="2000" dirty="0" smtClean="0"/>
              <a:t>(in the most economical way…)</a:t>
            </a:r>
            <a:endParaRPr lang="en-US" sz="2000" dirty="0"/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6201005" y="4680773"/>
          <a:ext cx="1624006" cy="1204560"/>
        </p:xfrm>
        <a:graphic>
          <a:graphicData uri="http://schemas.openxmlformats.org/presentationml/2006/ole">
            <p:oleObj spid="_x0000_s55298" name="Equation" r:id="rId7" imgW="876300" imgH="774700" progId="Equation.3">
              <p:embed/>
            </p:oleObj>
          </a:graphicData>
        </a:graphic>
      </p:graphicFrame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5113606" y="1359484"/>
            <a:ext cx="3688229" cy="3615427"/>
            <a:chOff x="5113606" y="1359484"/>
            <a:chExt cx="3688229" cy="3615427"/>
          </a:xfrm>
        </p:grpSpPr>
        <p:grpSp>
          <p:nvGrpSpPr>
            <p:cNvPr id="41" name="Group 23"/>
            <p:cNvGrpSpPr/>
            <p:nvPr/>
          </p:nvGrpSpPr>
          <p:grpSpPr>
            <a:xfrm>
              <a:off x="5113606" y="1359484"/>
              <a:ext cx="3688229" cy="3615427"/>
              <a:chOff x="4827633" y="2822127"/>
              <a:chExt cx="3499455" cy="3451133"/>
            </a:xfrm>
          </p:grpSpPr>
          <p:pic>
            <p:nvPicPr>
              <p:cNvPr id="42" name="Picture 41" descr="nc_cc_dsdq2_cteq6d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27633" y="2822127"/>
                <a:ext cx="3451133" cy="3451133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 rot="16200000">
                <a:off x="6792362" y="4215205"/>
                <a:ext cx="2660620" cy="408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7F7F7F"/>
                    </a:solidFill>
                  </a:rPr>
                  <a:t>http://www-zeus.desy.de/physics/sfew/PUBLIC/sfew_results/preliminary/dis04/</a:t>
                </a:r>
                <a:endParaRPr lang="en-US" sz="1100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6019799" y="2746484"/>
              <a:ext cx="771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±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01005" y="1977499"/>
              <a:ext cx="749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Z/γ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4638"/>
            <a:ext cx="8875757" cy="5825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6645" y="2743699"/>
            <a:ext cx="839006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Where We Stand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555" y="1265023"/>
            <a:ext cx="6900333" cy="5091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" y="1"/>
            <a:ext cx="9142260" cy="687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/>
              <a:t>J. Ellis, J.R. </a:t>
            </a:r>
            <a:r>
              <a:rPr lang="en-US" dirty="0" err="1" smtClean="0"/>
              <a:t>Espinosaa</a:t>
            </a:r>
            <a:r>
              <a:rPr lang="en-US" dirty="0" smtClean="0"/>
              <a:t>, G.F. </a:t>
            </a:r>
            <a:r>
              <a:rPr lang="en-US" dirty="0" err="1" smtClean="0"/>
              <a:t>Giudice</a:t>
            </a:r>
            <a:r>
              <a:rPr lang="en-US" dirty="0" smtClean="0"/>
              <a:t>, A. </a:t>
            </a:r>
            <a:r>
              <a:rPr lang="en-US" dirty="0" err="1" smtClean="0"/>
              <a:t>Hoecker</a:t>
            </a:r>
            <a:r>
              <a:rPr lang="en-US" dirty="0" smtClean="0"/>
              <a:t> and A. </a:t>
            </a:r>
            <a:r>
              <a:rPr lang="en-US" dirty="0" err="1" smtClean="0"/>
              <a:t>Riotto</a:t>
            </a:r>
            <a:r>
              <a:rPr lang="en-US" dirty="0" smtClean="0"/>
              <a:t>, The Probable Fate of the Standard Model, arXiv:0906.0954v2 [</a:t>
            </a:r>
            <a:r>
              <a:rPr lang="en-US" dirty="0" err="1" smtClean="0"/>
              <a:t>hep</a:t>
            </a:r>
            <a:r>
              <a:rPr lang="en-US" dirty="0" smtClean="0"/>
              <a:t>-ph], CERN-PH-TH/2009-058</a:t>
            </a:r>
          </a:p>
          <a:p>
            <a:r>
              <a:rPr lang="en-US" dirty="0" smtClean="0"/>
              <a:t>Search  for  the  Higgs  boson  in  the  H-­‐&gt;WW-­‐&gt;</a:t>
            </a:r>
            <a:r>
              <a:rPr lang="en-US" dirty="0" err="1" smtClean="0"/>
              <a:t>lnujj</a:t>
            </a:r>
            <a:r>
              <a:rPr lang="en-US" dirty="0" smtClean="0"/>
              <a:t>  decay  channel  at  </a:t>
            </a:r>
            <a:r>
              <a:rPr lang="en-US" dirty="0" err="1" smtClean="0"/>
              <a:t>sqrt(s</a:t>
            </a:r>
            <a:r>
              <a:rPr lang="en-US" dirty="0" smtClean="0"/>
              <a:t>)  =  7  </a:t>
            </a:r>
            <a:r>
              <a:rPr lang="en-US" dirty="0" err="1" smtClean="0"/>
              <a:t>TeV</a:t>
            </a:r>
            <a:r>
              <a:rPr lang="en-US" dirty="0" smtClean="0"/>
              <a:t>  with  the  ATLAS  detector  -­‐-­‐  CERN-­‐ PH-­‐EP-­‐2012-­‐162  -­‐-­‐  arXiv:1206.6074v1  [</a:t>
            </a:r>
            <a:r>
              <a:rPr lang="en-US" dirty="0" err="1" smtClean="0"/>
              <a:t>hep</a:t>
            </a:r>
            <a:r>
              <a:rPr lang="en-US" dirty="0" smtClean="0"/>
              <a:t>-­‐ex]  </a:t>
            </a:r>
          </a:p>
          <a:p>
            <a:r>
              <a:rPr lang="en-US" dirty="0" smtClean="0"/>
              <a:t>Search  for  a  Standard  Model  Higgs  boson  in  the  mass  range  200-­‐-­‐600  </a:t>
            </a:r>
            <a:r>
              <a:rPr lang="en-US" dirty="0" err="1" smtClean="0"/>
              <a:t>GeV</a:t>
            </a:r>
            <a:r>
              <a:rPr lang="en-US" dirty="0" smtClean="0"/>
              <a:t>  in  the  H-­‐&gt;ZZ-­‐&gt;</a:t>
            </a:r>
            <a:r>
              <a:rPr lang="en-US" dirty="0" err="1" smtClean="0"/>
              <a:t>llqq</a:t>
            </a:r>
            <a:r>
              <a:rPr lang="en-US" dirty="0" smtClean="0"/>
              <a:t>  decay  channel  with   the  ATLAS  Detector  -­‐-­‐  ATLAS-­‐CONF-­‐2012-­‐017  -­‐-­‐  arXiv:1206.2443  </a:t>
            </a:r>
          </a:p>
          <a:p>
            <a:r>
              <a:rPr lang="en-US" dirty="0" smtClean="0"/>
              <a:t>Search  for  a  Standard  Model  Higgs  boson  in  the  mass  range  200-­‐600  </a:t>
            </a:r>
            <a:r>
              <a:rPr lang="en-US" dirty="0" err="1" smtClean="0"/>
              <a:t>GeV</a:t>
            </a:r>
            <a:r>
              <a:rPr lang="en-US" dirty="0" smtClean="0"/>
              <a:t>  in  the  H-­‐&gt;ZZ-­‐&gt;</a:t>
            </a:r>
            <a:r>
              <a:rPr lang="en-US" dirty="0" err="1" smtClean="0"/>
              <a:t>llqq</a:t>
            </a:r>
            <a:r>
              <a:rPr lang="en-US" dirty="0" smtClean="0"/>
              <a:t>  decay  channel  -­‐-­‐   CERN-­‐PH-­‐EP-­‐2012-­‐125  -­‐-­‐  arXiv:1206.2443v1  [</a:t>
            </a:r>
            <a:r>
              <a:rPr lang="en-US" dirty="0" err="1" smtClean="0"/>
              <a:t>hep</a:t>
            </a:r>
            <a:r>
              <a:rPr lang="en-US" dirty="0" smtClean="0"/>
              <a:t>-­‐ex]   </a:t>
            </a:r>
          </a:p>
          <a:p>
            <a:r>
              <a:rPr lang="en-US" dirty="0" smtClean="0"/>
              <a:t>Search  for  the  Standard  Model  Higgs  boson  in  the  </a:t>
            </a:r>
            <a:r>
              <a:rPr lang="en-US" dirty="0" err="1" smtClean="0"/>
              <a:t>diphoton</a:t>
            </a:r>
            <a:r>
              <a:rPr lang="en-US" dirty="0" smtClean="0"/>
              <a:t>  decay  channel  with  4.9  T-­‐1  of  ATLAS  data  at  </a:t>
            </a:r>
            <a:r>
              <a:rPr lang="en-US" dirty="0" err="1" smtClean="0"/>
              <a:t>sqrt(s</a:t>
            </a:r>
            <a:r>
              <a:rPr lang="en-US" dirty="0" smtClean="0"/>
              <a:t>)=7   </a:t>
            </a:r>
            <a:r>
              <a:rPr lang="en-US" dirty="0" err="1" smtClean="0"/>
              <a:t>TeV</a:t>
            </a:r>
            <a:r>
              <a:rPr lang="en-US" dirty="0" smtClean="0"/>
              <a:t>  -­‐-­‐  ATLAS-­‐CONF-­‐2011-­‐161  -­‐-­‐  arXiv:1202.1414  </a:t>
            </a:r>
          </a:p>
          <a:p>
            <a:r>
              <a:rPr lang="en-US" dirty="0" smtClean="0"/>
              <a:t>Search  for  the  Standard  Model  Higgs  boson  in  the  decay  channel  H-­‐&gt;ZZ(*)-­‐&gt;4l  with  4.8  T-­‐1  of  pp  collisions  at   </a:t>
            </a:r>
            <a:r>
              <a:rPr lang="en-US" dirty="0" err="1" smtClean="0"/>
              <a:t>sqrt(s</a:t>
            </a:r>
            <a:r>
              <a:rPr lang="en-US" dirty="0" smtClean="0"/>
              <a:t>)  =  7  </a:t>
            </a:r>
            <a:r>
              <a:rPr lang="en-US" dirty="0" err="1" smtClean="0"/>
              <a:t>TeV</a:t>
            </a:r>
            <a:r>
              <a:rPr lang="en-US" dirty="0" smtClean="0"/>
              <a:t>  with  the  ATLAS  detector  -­‐-­‐  </a:t>
            </a:r>
            <a:r>
              <a:rPr lang="en-US" dirty="0" err="1" smtClean="0"/>
              <a:t>Phys.Lev</a:t>
            </a:r>
            <a:r>
              <a:rPr lang="en-US" dirty="0" smtClean="0"/>
              <a:t>.  B710  (2012)  383-­‐402  -­‐-­‐  arXiv:1202.1415  </a:t>
            </a:r>
          </a:p>
          <a:p>
            <a:r>
              <a:rPr lang="en-US" dirty="0" smtClean="0"/>
              <a:t>Search  for  the  Standard  Model  Higgs  boson  in  the  H  →  WW(*)  →  </a:t>
            </a:r>
            <a:r>
              <a:rPr lang="en-US" dirty="0" err="1" smtClean="0"/>
              <a:t>lνlν</a:t>
            </a:r>
            <a:r>
              <a:rPr lang="en-US" dirty="0" smtClean="0"/>
              <a:t>  decay  mode  with  4.7  T-­‐1  of  ATLAS  data  at  √</a:t>
            </a:r>
            <a:r>
              <a:rPr lang="en-US" dirty="0" err="1" smtClean="0"/>
              <a:t>s</a:t>
            </a:r>
            <a:r>
              <a:rPr lang="en-US" dirty="0" smtClean="0"/>
              <a:t>   =  7  </a:t>
            </a:r>
            <a:r>
              <a:rPr lang="en-US" dirty="0" err="1" smtClean="0"/>
              <a:t>TeV</a:t>
            </a:r>
            <a:r>
              <a:rPr lang="en-US" dirty="0" smtClean="0"/>
              <a:t>  -­‐-­‐    ATLAS-­‐CONF-­‐2012-­‐012,  ATLAS-­‐CONF-­‐2012-­‐060  -­‐-­‐  arXiv:1206.0756  </a:t>
            </a:r>
          </a:p>
          <a:p>
            <a:r>
              <a:rPr lang="en-US" dirty="0" smtClean="0"/>
              <a:t>Search  for  the  Standard  Model  Higgs  boson  in  the  H  -­‐&gt;  tau  tau  decay  mode  in  </a:t>
            </a:r>
            <a:r>
              <a:rPr lang="en-US" dirty="0" err="1" smtClean="0"/>
              <a:t>sqrt(s</a:t>
            </a:r>
            <a:r>
              <a:rPr lang="en-US" dirty="0" smtClean="0"/>
              <a:t>)  =  7  </a:t>
            </a:r>
            <a:r>
              <a:rPr lang="en-US" dirty="0" err="1" smtClean="0"/>
              <a:t>Tev</a:t>
            </a:r>
            <a:r>
              <a:rPr lang="en-US" dirty="0" smtClean="0"/>
              <a:t>  pp  collisions  with   ATLAS  -­‐-­‐  ATLAS-­‐CONF-­‐2012-­‐014  -­‐-­‐  arXiv:1206.5971  </a:t>
            </a:r>
          </a:p>
          <a:p>
            <a:r>
              <a:rPr lang="en-US" dirty="0" smtClean="0"/>
              <a:t>Search  for  the  Standard  Model  Higgs  boson  produced  in  </a:t>
            </a:r>
            <a:r>
              <a:rPr lang="en-US" dirty="0" err="1" smtClean="0"/>
              <a:t>associaAon</a:t>
            </a:r>
            <a:r>
              <a:rPr lang="en-US" dirty="0" smtClean="0"/>
              <a:t>  with  a  vector  boson  and  decaying  to  a  </a:t>
            </a:r>
            <a:r>
              <a:rPr lang="en-US" dirty="0" err="1" smtClean="0"/>
              <a:t>b</a:t>
            </a:r>
            <a:r>
              <a:rPr lang="en-US" dirty="0" smtClean="0"/>
              <a:t>-­‐quark   pair  with  the  ATLAS  detector  -­‐-­‐  CERN-­‐PH-­‐EP-­‐2012-­‐138  -­‐-­‐  arXiv:1207.0210v1  [</a:t>
            </a:r>
            <a:r>
              <a:rPr lang="en-US" dirty="0" err="1" smtClean="0"/>
              <a:t>hep</a:t>
            </a:r>
            <a:r>
              <a:rPr lang="en-US" dirty="0" smtClean="0"/>
              <a:t>-­‐ex  </a:t>
            </a:r>
          </a:p>
          <a:p>
            <a:r>
              <a:rPr lang="en-US" dirty="0" smtClean="0"/>
              <a:t>An  update  to  the  combined  search  for  the  Standard  Model  Higgs  boson  with  the  ATLAS  detector  at  the  LHC  using   up  to  4.9  T−1  of  pp  collision  data  at  √</a:t>
            </a:r>
            <a:r>
              <a:rPr lang="en-US" dirty="0" err="1" smtClean="0"/>
              <a:t>s</a:t>
            </a:r>
            <a:r>
              <a:rPr lang="en-US" dirty="0" smtClean="0"/>
              <a:t>  =  7  </a:t>
            </a:r>
            <a:r>
              <a:rPr lang="en-US" dirty="0" err="1" smtClean="0"/>
              <a:t>TeV</a:t>
            </a:r>
            <a:r>
              <a:rPr lang="en-US" dirty="0" smtClean="0"/>
              <a:t>  -­‐-­‐  ATLAS-­‐CONF-­‐2012-­‐019  -­‐-­‐  arXiv:1207.0319  </a:t>
            </a:r>
          </a:p>
          <a:p>
            <a:r>
              <a:rPr lang="en-US" dirty="0" smtClean="0"/>
              <a:t>Calculated cross sections:</a:t>
            </a:r>
          </a:p>
          <a:p>
            <a:r>
              <a:rPr lang="en-US" dirty="0" smtClean="0"/>
              <a:t>LHC Higgs Cross Section Working Group, Handbook of LHC Higgs Cross Sections: 1. Inclusive Observables -­‐-­‐  arXiv:1101.0593,  arXiv:1201.3084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E. Gross, Statistical Issues for Higgs Physics, lecture at the SLAC  Summer Institute, 2012</a:t>
            </a:r>
          </a:p>
          <a:p>
            <a:r>
              <a:rPr lang="en-US" dirty="0" smtClean="0"/>
              <a:t>G. Cowan, K. </a:t>
            </a:r>
            <a:r>
              <a:rPr lang="en-US" dirty="0" err="1" smtClean="0"/>
              <a:t>Cramner</a:t>
            </a:r>
            <a:r>
              <a:rPr lang="en-US" dirty="0" smtClean="0"/>
              <a:t>, E. Gross and O. </a:t>
            </a:r>
            <a:r>
              <a:rPr lang="en-US" dirty="0" err="1" smtClean="0"/>
              <a:t>Vitells</a:t>
            </a:r>
            <a:r>
              <a:rPr lang="en-US" dirty="0" smtClean="0"/>
              <a:t>, Asymptotic formulae for likelihood-based tests of new physics, Eur. Phys. J. C71 (2011) 1554</a:t>
            </a:r>
          </a:p>
          <a:p>
            <a:r>
              <a:rPr lang="en-US" dirty="0" smtClean="0"/>
              <a:t>A.L. Read, Presentation of search results: the </a:t>
            </a:r>
            <a:r>
              <a:rPr lang="en-US" dirty="0" err="1" smtClean="0"/>
              <a:t>CL(s</a:t>
            </a:r>
            <a:r>
              <a:rPr lang="en-US" dirty="0" smtClean="0"/>
              <a:t>) technique, J. Phys, G28 (2002) 2893</a:t>
            </a:r>
          </a:p>
          <a:p>
            <a:r>
              <a:rPr lang="en-US" dirty="0" smtClean="0"/>
              <a:t>E. Gross and O. </a:t>
            </a:r>
            <a:r>
              <a:rPr lang="en-US" dirty="0" err="1" smtClean="0"/>
              <a:t>Vitells</a:t>
            </a:r>
            <a:r>
              <a:rPr lang="en-US" dirty="0" smtClean="0"/>
              <a:t>, Trial factors for the look elsewhere effect in high energy physics, Eur. Phys. J. C70 (2010) 525</a:t>
            </a:r>
          </a:p>
          <a:p>
            <a:r>
              <a:rPr lang="en-US" dirty="0" smtClean="0"/>
              <a:t>L. Moneta et al., The </a:t>
            </a:r>
            <a:r>
              <a:rPr lang="en-US" dirty="0" err="1" smtClean="0"/>
              <a:t>RooStats</a:t>
            </a:r>
            <a:r>
              <a:rPr lang="en-US" dirty="0" smtClean="0"/>
              <a:t> project, arXiv:1009.1003</a:t>
            </a:r>
          </a:p>
          <a:p>
            <a:r>
              <a:rPr lang="en-US" dirty="0" smtClean="0"/>
              <a:t>T. Junk, Confidence level computation for combining searches with small statistics, </a:t>
            </a:r>
            <a:r>
              <a:rPr lang="en-US" dirty="0" err="1" smtClean="0"/>
              <a:t>Nucl</a:t>
            </a:r>
            <a:r>
              <a:rPr lang="en-US" dirty="0" smtClean="0"/>
              <a:t>. Instr. Meth. A 434 (1999) 435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6645" y="2743699"/>
            <a:ext cx="839006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BACKUP SLIDES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9" name="Picture 8" descr="PeterHiggsatATL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55" y="1500426"/>
            <a:ext cx="6321145" cy="4138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08" y="802959"/>
            <a:ext cx="7265621" cy="4820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136633"/>
            <a:ext cx="2667000" cy="359666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Detectors and accelerators which push the boundaries of technology</a:t>
            </a:r>
          </a:p>
          <a:p>
            <a:endParaRPr lang="en-US" dirty="0" smtClean="0"/>
          </a:p>
          <a:p>
            <a:r>
              <a:rPr lang="en-US" dirty="0" smtClean="0"/>
              <a:t>But that would need a much longer talk…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636" y="1600199"/>
            <a:ext cx="5587795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025"/>
          </a:xfrm>
        </p:spPr>
        <p:txBody>
          <a:bodyPr/>
          <a:lstStyle/>
          <a:p>
            <a:r>
              <a:rPr lang="en-US" dirty="0" smtClean="0"/>
              <a:t>But there is more…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7556" y="1417638"/>
            <a:ext cx="4657089" cy="47085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know the SM is incomplete</a:t>
            </a:r>
          </a:p>
          <a:p>
            <a:r>
              <a:rPr lang="en-US" dirty="0" smtClean="0"/>
              <a:t>For a low Higgs mass relative to the top quark mass, the </a:t>
            </a:r>
            <a:r>
              <a:rPr lang="en-US" dirty="0" err="1" smtClean="0"/>
              <a:t>quartic</a:t>
            </a:r>
            <a:r>
              <a:rPr lang="en-US" dirty="0" smtClean="0"/>
              <a:t> Higgs self-coupling runs at high energy towards lower values. </a:t>
            </a:r>
          </a:p>
          <a:p>
            <a:r>
              <a:rPr lang="en-US" dirty="0" smtClean="0"/>
              <a:t>At some point it would turn negative indicating that the vacuum is unstable. </a:t>
            </a:r>
          </a:p>
          <a:p>
            <a:r>
              <a:rPr lang="en-US" dirty="0" smtClean="0"/>
              <a:t>The universe could decay into a more stable lower energy vacuum state. </a:t>
            </a:r>
          </a:p>
          <a:p>
            <a:r>
              <a:rPr lang="en-US" dirty="0" smtClean="0"/>
              <a:t>Unless new physics appears at some energy scale</a:t>
            </a:r>
          </a:p>
          <a:p>
            <a:r>
              <a:rPr lang="en-US" dirty="0" smtClean="0"/>
              <a:t>The Higgs sector can give  important clues to constrain new physics beyond the SM </a:t>
            </a:r>
          </a:p>
          <a:p>
            <a:r>
              <a:rPr lang="en-US" dirty="0" smtClean="0"/>
              <a:t>It is a great way to search for new physics!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854645" y="1102663"/>
            <a:ext cx="3644287" cy="5286314"/>
            <a:chOff x="4854645" y="1102663"/>
            <a:chExt cx="3644287" cy="52863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4645" y="3853570"/>
              <a:ext cx="3644287" cy="2535407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4854645" y="1102663"/>
              <a:ext cx="3644287" cy="3872535"/>
              <a:chOff x="4854645" y="1102663"/>
              <a:chExt cx="3644287" cy="387253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854645" y="1102663"/>
                <a:ext cx="3644287" cy="2762777"/>
                <a:chOff x="4854645" y="1102663"/>
                <a:chExt cx="3644287" cy="2762777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4854645" y="1102663"/>
                  <a:ext cx="3644287" cy="2762777"/>
                  <a:chOff x="5029812" y="2722222"/>
                  <a:chExt cx="3644287" cy="2762777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29812" y="2963333"/>
                    <a:ext cx="3644287" cy="2521666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227043" y="2722222"/>
                    <a:ext cx="227188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0906.0954v2 [</a:t>
                    </a:r>
                    <a:r>
                      <a:rPr lang="en-US" dirty="0" err="1" smtClean="0"/>
                      <a:t>hep</a:t>
                    </a:r>
                    <a:r>
                      <a:rPr lang="en-US" dirty="0" smtClean="0"/>
                      <a:t>-ph]</a:t>
                    </a:r>
                    <a:endParaRPr lang="en-US" dirty="0"/>
                  </a:p>
                </p:txBody>
              </p:sp>
            </p:grp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5293817" y="3324244"/>
                  <a:ext cx="3205115" cy="1588"/>
                </a:xfrm>
                <a:prstGeom prst="line">
                  <a:avLst/>
                </a:prstGeom>
                <a:ln w="2857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5293817" y="4973610"/>
                <a:ext cx="3205115" cy="1588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Jets and Heavy </a:t>
            </a:r>
            <a:r>
              <a:rPr lang="en-US" dirty="0" err="1" smtClean="0"/>
              <a:t>Flavour</a:t>
            </a:r>
            <a:r>
              <a:rPr lang="en-US" dirty="0" smtClean="0"/>
              <a:t> Tagging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400" y="2266907"/>
            <a:ext cx="3987800" cy="2931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0" y="1678271"/>
            <a:ext cx="4699200" cy="4082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5" name="Picture 4" descr="dilbert152552.stri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165350"/>
            <a:ext cx="8128000" cy="252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13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A51CFC-5971-1541-90BA-6FC1319540B1}" type="slidenum">
              <a:rPr lang="en-US"/>
              <a:pPr/>
              <a:t>72</a:t>
            </a:fld>
            <a:endParaRPr lang="en-US"/>
          </a:p>
        </p:txBody>
      </p:sp>
      <p:sp>
        <p:nvSpPr>
          <p:cNvPr id="13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283781" name="Rectangle 133"/>
          <p:cNvSpPr>
            <a:spLocks noChangeArrowheads="1"/>
          </p:cNvSpPr>
          <p:nvPr/>
        </p:nvSpPr>
        <p:spPr bwMode="auto">
          <a:xfrm>
            <a:off x="0" y="0"/>
            <a:ext cx="4643438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12913" y="1077913"/>
            <a:ext cx="5983287" cy="4256087"/>
            <a:chOff x="1169" y="677"/>
            <a:chExt cx="4083" cy="2681"/>
          </a:xfrm>
        </p:grpSpPr>
        <p:pic>
          <p:nvPicPr>
            <p:cNvPr id="283651" name="Picture 3" descr="Image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87" y="677"/>
              <a:ext cx="2065" cy="1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169" y="1346"/>
              <a:ext cx="1575" cy="2012"/>
              <a:chOff x="1169" y="1346"/>
              <a:chExt cx="1575" cy="2012"/>
            </a:xfrm>
          </p:grpSpPr>
          <p:sp>
            <p:nvSpPr>
              <p:cNvPr id="283655" name="Line 7"/>
              <p:cNvSpPr>
                <a:spLocks noChangeShapeType="1"/>
              </p:cNvSpPr>
              <p:nvPr/>
            </p:nvSpPr>
            <p:spPr bwMode="auto">
              <a:xfrm flipV="1">
                <a:off x="1560" y="1510"/>
                <a:ext cx="468" cy="0"/>
              </a:xfrm>
              <a:prstGeom prst="line">
                <a:avLst/>
              </a:prstGeom>
              <a:noFill/>
              <a:ln w="952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56" name="Line 8"/>
              <p:cNvSpPr>
                <a:spLocks noChangeShapeType="1"/>
              </p:cNvSpPr>
              <p:nvPr/>
            </p:nvSpPr>
            <p:spPr bwMode="auto">
              <a:xfrm>
                <a:off x="2362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57" name="Line 9"/>
              <p:cNvSpPr>
                <a:spLocks noChangeShapeType="1"/>
              </p:cNvSpPr>
              <p:nvPr/>
            </p:nvSpPr>
            <p:spPr bwMode="auto">
              <a:xfrm>
                <a:off x="241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58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2322" y="1791"/>
                <a:ext cx="69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Gigabit Ethernet</a:t>
                </a:r>
              </a:p>
            </p:txBody>
          </p:sp>
          <p:sp>
            <p:nvSpPr>
              <p:cNvPr id="283659" name="Line 11"/>
              <p:cNvSpPr>
                <a:spLocks noChangeShapeType="1"/>
              </p:cNvSpPr>
              <p:nvPr/>
            </p:nvSpPr>
            <p:spPr bwMode="auto">
              <a:xfrm>
                <a:off x="2473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0" name="Line 12"/>
              <p:cNvSpPr>
                <a:spLocks noChangeShapeType="1"/>
              </p:cNvSpPr>
              <p:nvPr/>
            </p:nvSpPr>
            <p:spPr bwMode="auto">
              <a:xfrm>
                <a:off x="2533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1" name="Line 13"/>
              <p:cNvSpPr>
                <a:spLocks noChangeShapeType="1"/>
              </p:cNvSpPr>
              <p:nvPr/>
            </p:nvSpPr>
            <p:spPr bwMode="auto">
              <a:xfrm>
                <a:off x="2592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2" name="Line 14"/>
              <p:cNvSpPr>
                <a:spLocks noChangeShapeType="1"/>
              </p:cNvSpPr>
              <p:nvPr/>
            </p:nvSpPr>
            <p:spPr bwMode="auto">
              <a:xfrm>
                <a:off x="2310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3" name="Line 15"/>
              <p:cNvSpPr>
                <a:spLocks noChangeShapeType="1"/>
              </p:cNvSpPr>
              <p:nvPr/>
            </p:nvSpPr>
            <p:spPr bwMode="auto">
              <a:xfrm>
                <a:off x="2258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4" name="Line 16"/>
              <p:cNvSpPr>
                <a:spLocks noChangeShapeType="1"/>
              </p:cNvSpPr>
              <p:nvPr/>
            </p:nvSpPr>
            <p:spPr bwMode="auto">
              <a:xfrm>
                <a:off x="2206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5" name="Line 17"/>
              <p:cNvSpPr>
                <a:spLocks noChangeShapeType="1"/>
              </p:cNvSpPr>
              <p:nvPr/>
            </p:nvSpPr>
            <p:spPr bwMode="auto">
              <a:xfrm>
                <a:off x="215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66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1499" y="1905"/>
                <a:ext cx="822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0" i="1">
                    <a:ea typeface="ＭＳ Ｐゴシック" charset="-128"/>
                    <a:cs typeface="ＭＳ Ｐゴシック" charset="-128"/>
                  </a:rPr>
                  <a:t>Event data requests</a:t>
                </a:r>
              </a:p>
              <a:p>
                <a:r>
                  <a:rPr lang="en-US" sz="1000" b="0" i="1">
                    <a:ea typeface="ＭＳ Ｐゴシック" charset="-128"/>
                    <a:cs typeface="ＭＳ Ｐゴシック" charset="-128"/>
                  </a:rPr>
                  <a:t>Delete commands  </a:t>
                </a:r>
              </a:p>
            </p:txBody>
          </p:sp>
          <p:sp>
            <p:nvSpPr>
              <p:cNvPr id="283667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1228" y="2000"/>
                <a:ext cx="892" cy="1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0" i="1">
                    <a:ea typeface="ＭＳ Ｐゴシック" charset="-128"/>
                    <a:cs typeface="ＭＳ Ｐゴシック" charset="-128"/>
                  </a:rPr>
                  <a:t>Requested event data</a:t>
                </a:r>
              </a:p>
            </p:txBody>
          </p:sp>
          <p:sp>
            <p:nvSpPr>
              <p:cNvPr id="283668" name="Line 20"/>
              <p:cNvSpPr>
                <a:spLocks noChangeShapeType="1"/>
              </p:cNvSpPr>
              <p:nvPr/>
            </p:nvSpPr>
            <p:spPr bwMode="auto">
              <a:xfrm flipH="1">
                <a:off x="1779" y="1601"/>
                <a:ext cx="0" cy="912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 type="stealth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21"/>
              <p:cNvGrpSpPr>
                <a:grpSpLocks/>
              </p:cNvGrpSpPr>
              <p:nvPr/>
            </p:nvGrpSpPr>
            <p:grpSpPr bwMode="auto">
              <a:xfrm>
                <a:off x="1169" y="1490"/>
                <a:ext cx="391" cy="1868"/>
                <a:chOff x="1169" y="1490"/>
                <a:chExt cx="391" cy="1868"/>
              </a:xfrm>
            </p:grpSpPr>
            <p:sp>
              <p:nvSpPr>
                <p:cNvPr id="283670" name="Text Box 2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845" y="2504"/>
                  <a:ext cx="801" cy="1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000" b="0">
                      <a:ea typeface="ＭＳ Ｐゴシック" charset="-128"/>
                      <a:cs typeface="ＭＳ Ｐゴシック" charset="-128"/>
                    </a:rPr>
                    <a:t>Regions Of Interest</a:t>
                  </a:r>
                </a:p>
              </p:txBody>
            </p:sp>
            <p:sp>
              <p:nvSpPr>
                <p:cNvPr id="28367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404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67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352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673" name="Rectangle 25"/>
                <p:cNvSpPr>
                  <a:spLocks noChangeArrowheads="1"/>
                </p:cNvSpPr>
                <p:nvPr/>
              </p:nvSpPr>
              <p:spPr bwMode="auto">
                <a:xfrm>
                  <a:off x="1196" y="1490"/>
                  <a:ext cx="364" cy="288"/>
                </a:xfrm>
                <a:prstGeom prst="rect">
                  <a:avLst/>
                </a:prstGeom>
                <a:solidFill>
                  <a:srgbClr val="FFF2E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00" b="0">
                      <a:ea typeface="ＭＳ Ｐゴシック" charset="-128"/>
                      <a:cs typeface="ＭＳ Ｐゴシック" charset="-128"/>
                    </a:rPr>
                    <a:t>LVL2</a:t>
                  </a:r>
                </a:p>
                <a:p>
                  <a:pPr algn="ctr"/>
                  <a:r>
                    <a:rPr lang="en-US" sz="1000" b="0">
                      <a:ea typeface="ＭＳ Ｐゴシック" charset="-128"/>
                      <a:cs typeface="ＭＳ Ｐゴシック" charset="-128"/>
                    </a:rPr>
                    <a:t>Super-</a:t>
                  </a:r>
                </a:p>
                <a:p>
                  <a:pPr algn="ctr"/>
                  <a:r>
                    <a:rPr lang="en-US" sz="1000" b="0">
                      <a:ea typeface="ＭＳ Ｐゴシック" charset="-128"/>
                      <a:cs typeface="ＭＳ Ｐゴシック" charset="-128"/>
                    </a:rPr>
                    <a:t>visor</a:t>
                  </a:r>
                  <a:endParaRPr lang="en-US" sz="2400" b="0"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283674" name="Rectangle 26"/>
              <p:cNvSpPr>
                <a:spLocks noChangeArrowheads="1"/>
              </p:cNvSpPr>
              <p:nvPr/>
            </p:nvSpPr>
            <p:spPr bwMode="auto">
              <a:xfrm>
                <a:off x="2028" y="1346"/>
                <a:ext cx="676" cy="192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900" b="0">
                    <a:ea typeface="ＭＳ Ｐゴシック" charset="-128"/>
                    <a:cs typeface="ＭＳ Ｐゴシック" charset="-128"/>
                  </a:rPr>
                  <a:t>Network switches</a:t>
                </a:r>
                <a:endParaRPr lang="en-US" sz="1200" b="0"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3422650" y="704850"/>
            <a:ext cx="1590675" cy="1600200"/>
            <a:chOff x="2336" y="444"/>
            <a:chExt cx="1085" cy="1008"/>
          </a:xfrm>
        </p:grpSpPr>
        <p:sp>
          <p:nvSpPr>
            <p:cNvPr id="283676" name="Text Box 28"/>
            <p:cNvSpPr txBox="1">
              <a:spLocks noChangeArrowheads="1"/>
            </p:cNvSpPr>
            <p:nvPr/>
          </p:nvSpPr>
          <p:spPr bwMode="auto">
            <a:xfrm>
              <a:off x="2797" y="601"/>
              <a:ext cx="624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b="0">
                  <a:ea typeface="ＭＳ Ｐゴシック" charset="-128"/>
                  <a:cs typeface="ＭＳ Ｐゴシック" charset="-128"/>
                </a:rPr>
                <a:t>Second-</a:t>
              </a:r>
            </a:p>
            <a:p>
              <a:r>
                <a:rPr lang="en-US" sz="1000" b="0">
                  <a:ea typeface="ＭＳ Ｐゴシック" charset="-128"/>
                  <a:cs typeface="ＭＳ Ｐゴシック" charset="-128"/>
                </a:rPr>
                <a:t>level</a:t>
              </a:r>
            </a:p>
            <a:p>
              <a:r>
                <a:rPr lang="en-US" sz="1000" b="0">
                  <a:ea typeface="ＭＳ Ｐゴシック" charset="-128"/>
                  <a:cs typeface="ＭＳ Ｐゴシック" charset="-128"/>
                </a:rPr>
                <a:t>trigger</a:t>
              </a:r>
            </a:p>
          </p:txBody>
        </p:sp>
        <p:sp>
          <p:nvSpPr>
            <p:cNvPr id="283677" name="Line 29"/>
            <p:cNvSpPr>
              <a:spLocks noChangeShapeType="1"/>
            </p:cNvSpPr>
            <p:nvPr/>
          </p:nvSpPr>
          <p:spPr bwMode="auto">
            <a:xfrm flipV="1">
              <a:off x="246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78" name="Line 30"/>
            <p:cNvSpPr>
              <a:spLocks noChangeShapeType="1"/>
            </p:cNvSpPr>
            <p:nvPr/>
          </p:nvSpPr>
          <p:spPr bwMode="auto">
            <a:xfrm flipV="1">
              <a:off x="251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79" name="Line 31"/>
            <p:cNvSpPr>
              <a:spLocks noChangeShapeType="1"/>
            </p:cNvSpPr>
            <p:nvPr/>
          </p:nvSpPr>
          <p:spPr bwMode="auto">
            <a:xfrm flipV="1">
              <a:off x="2570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80" name="Line 32"/>
            <p:cNvSpPr>
              <a:spLocks noChangeShapeType="1"/>
            </p:cNvSpPr>
            <p:nvPr/>
          </p:nvSpPr>
          <p:spPr bwMode="auto">
            <a:xfrm flipV="1">
              <a:off x="262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81" name="Rectangle 33"/>
            <p:cNvSpPr>
              <a:spLocks noChangeArrowheads="1"/>
            </p:cNvSpPr>
            <p:nvPr/>
          </p:nvSpPr>
          <p:spPr bwMode="auto">
            <a:xfrm>
              <a:off x="2652" y="1068"/>
              <a:ext cx="260" cy="96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700" b="0">
                  <a:ea typeface="ＭＳ Ｐゴシック" charset="-128"/>
                  <a:cs typeface="ＭＳ Ｐゴシック" charset="-128"/>
                </a:rPr>
                <a:t>pROS</a:t>
              </a:r>
              <a:endParaRPr lang="en-US" b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682" name="Line 34"/>
            <p:cNvSpPr>
              <a:spLocks noChangeShapeType="1"/>
            </p:cNvSpPr>
            <p:nvPr/>
          </p:nvSpPr>
          <p:spPr bwMode="auto">
            <a:xfrm>
              <a:off x="2668" y="1164"/>
              <a:ext cx="0" cy="185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83" name="Text Box 35"/>
            <p:cNvSpPr txBox="1">
              <a:spLocks noChangeArrowheads="1"/>
            </p:cNvSpPr>
            <p:nvPr/>
          </p:nvSpPr>
          <p:spPr bwMode="auto">
            <a:xfrm>
              <a:off x="2336" y="444"/>
              <a:ext cx="3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ea typeface="ＭＳ Ｐゴシック" charset="-128"/>
                  <a:cs typeface="ＭＳ Ｐゴシック" charset="-128"/>
                </a:rPr>
                <a:t>~ 500 </a:t>
              </a:r>
            </a:p>
          </p:txBody>
        </p:sp>
        <p:sp>
          <p:nvSpPr>
            <p:cNvPr id="283684" name="Text Box 36"/>
            <p:cNvSpPr txBox="1">
              <a:spLocks noChangeArrowheads="1"/>
            </p:cNvSpPr>
            <p:nvPr/>
          </p:nvSpPr>
          <p:spPr bwMode="auto">
            <a:xfrm>
              <a:off x="2691" y="1136"/>
              <a:ext cx="332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b="0">
                  <a:ea typeface="ＭＳ Ｐゴシック" charset="-128"/>
                  <a:cs typeface="ＭＳ Ｐゴシック" charset="-128"/>
                </a:rPr>
                <a:t>stores </a:t>
              </a:r>
            </a:p>
            <a:p>
              <a:r>
                <a:rPr lang="en-US" sz="900" b="0">
                  <a:ea typeface="ＭＳ Ｐゴシック" charset="-128"/>
                  <a:cs typeface="ＭＳ Ｐゴシック" charset="-128"/>
                </a:rPr>
                <a:t>LVL2</a:t>
              </a:r>
            </a:p>
            <a:p>
              <a:r>
                <a:rPr lang="en-US" sz="900" b="0">
                  <a:ea typeface="ＭＳ Ｐゴシック" charset="-128"/>
                  <a:cs typeface="ＭＳ Ｐゴシック" charset="-128"/>
                </a:rPr>
                <a:t>output</a:t>
              </a:r>
            </a:p>
          </p:txBody>
        </p:sp>
        <p:sp>
          <p:nvSpPr>
            <p:cNvPr id="283685" name="Rectangle 37"/>
            <p:cNvSpPr>
              <a:spLocks noChangeArrowheads="1"/>
            </p:cNvSpPr>
            <p:nvPr/>
          </p:nvSpPr>
          <p:spPr bwMode="auto">
            <a:xfrm>
              <a:off x="2444" y="588"/>
              <a:ext cx="364" cy="431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LVL2 </a:t>
              </a:r>
            </a:p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farm</a:t>
              </a: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4267200" y="4051300"/>
            <a:ext cx="1828330" cy="1981200"/>
            <a:chOff x="2912" y="2552"/>
            <a:chExt cx="1248" cy="1248"/>
          </a:xfrm>
        </p:grpSpPr>
        <p:sp>
          <p:nvSpPr>
            <p:cNvPr id="283689" name="Rectangle 41"/>
            <p:cNvSpPr>
              <a:spLocks noChangeArrowheads="1"/>
            </p:cNvSpPr>
            <p:nvPr/>
          </p:nvSpPr>
          <p:spPr bwMode="auto">
            <a:xfrm>
              <a:off x="2964" y="2974"/>
              <a:ext cx="364" cy="528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4C4C4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Read-</a:t>
              </a:r>
            </a:p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Out</a:t>
              </a:r>
            </a:p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Drivers</a:t>
              </a:r>
            </a:p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(</a:t>
              </a:r>
              <a:r>
                <a:rPr lang="en-US" sz="120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ROD</a:t>
              </a:r>
              <a:r>
                <a:rPr lang="en-US" sz="1200" b="0">
                  <a:ea typeface="ＭＳ Ｐゴシック" charset="-128"/>
                  <a:cs typeface="ＭＳ Ｐゴシック" charset="-128"/>
                </a:rPr>
                <a:t>s</a:t>
              </a:r>
              <a:r>
                <a:rPr lang="en-US" sz="1000" b="0">
                  <a:ea typeface="ＭＳ Ｐゴシック" charset="-128"/>
                  <a:cs typeface="ＭＳ Ｐゴシック" charset="-128"/>
                </a:rPr>
                <a:t>)</a:t>
              </a:r>
              <a:endParaRPr lang="en-US" sz="1200" b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690" name="Rectangle 42"/>
            <p:cNvSpPr>
              <a:spLocks noChangeArrowheads="1"/>
            </p:cNvSpPr>
            <p:nvPr/>
          </p:nvSpPr>
          <p:spPr bwMode="auto">
            <a:xfrm>
              <a:off x="3484" y="3358"/>
              <a:ext cx="364" cy="394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First-</a:t>
              </a:r>
            </a:p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level</a:t>
              </a:r>
            </a:p>
            <a:p>
              <a:pPr algn="ctr"/>
              <a:r>
                <a:rPr lang="en-US" sz="1200" b="0">
                  <a:ea typeface="ＭＳ Ｐゴシック" charset="-128"/>
                  <a:cs typeface="ＭＳ Ｐゴシック" charset="-128"/>
                </a:rPr>
                <a:t>trigger</a:t>
              </a:r>
            </a:p>
          </p:txBody>
        </p:sp>
        <p:sp>
          <p:nvSpPr>
            <p:cNvPr id="283691" name="Line 43"/>
            <p:cNvSpPr>
              <a:spLocks noChangeShapeType="1"/>
            </p:cNvSpPr>
            <p:nvPr/>
          </p:nvSpPr>
          <p:spPr bwMode="auto">
            <a:xfrm flipH="1" flipV="1">
              <a:off x="3848" y="3406"/>
              <a:ext cx="31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2" name="Line 44"/>
            <p:cNvSpPr>
              <a:spLocks noChangeShapeType="1"/>
            </p:cNvSpPr>
            <p:nvPr/>
          </p:nvSpPr>
          <p:spPr bwMode="auto">
            <a:xfrm>
              <a:off x="3848" y="3454"/>
              <a:ext cx="31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3" name="Line 45"/>
            <p:cNvSpPr>
              <a:spLocks noChangeShapeType="1"/>
            </p:cNvSpPr>
            <p:nvPr/>
          </p:nvSpPr>
          <p:spPr bwMode="auto">
            <a:xfrm rot="5400000" flipH="1">
              <a:off x="3744" y="2894"/>
              <a:ext cx="0" cy="832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4" name="Line 46"/>
            <p:cNvSpPr>
              <a:spLocks noChangeShapeType="1"/>
            </p:cNvSpPr>
            <p:nvPr/>
          </p:nvSpPr>
          <p:spPr bwMode="auto">
            <a:xfrm rot="-5400000" flipH="1" flipV="1">
              <a:off x="3742" y="2849"/>
              <a:ext cx="6" cy="831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5" name="Line 47"/>
            <p:cNvSpPr>
              <a:spLocks noChangeShapeType="1"/>
            </p:cNvSpPr>
            <p:nvPr/>
          </p:nvSpPr>
          <p:spPr bwMode="auto">
            <a:xfrm rot="-5400000" flipH="1" flipV="1">
              <a:off x="3742" y="2801"/>
              <a:ext cx="6" cy="831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6" name="Line 48"/>
            <p:cNvSpPr>
              <a:spLocks noChangeShapeType="1"/>
            </p:cNvSpPr>
            <p:nvPr/>
          </p:nvSpPr>
          <p:spPr bwMode="auto">
            <a:xfrm rot="-5400000" flipH="1" flipV="1">
              <a:off x="3741" y="2753"/>
              <a:ext cx="6" cy="832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7" name="Line 49"/>
            <p:cNvSpPr>
              <a:spLocks noChangeShapeType="1"/>
            </p:cNvSpPr>
            <p:nvPr/>
          </p:nvSpPr>
          <p:spPr bwMode="auto">
            <a:xfrm rot="-5400000" flipH="1" flipV="1">
              <a:off x="3741" y="2706"/>
              <a:ext cx="7" cy="831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698" name="Text Box 50"/>
            <p:cNvSpPr txBox="1">
              <a:spLocks noChangeArrowheads="1"/>
            </p:cNvSpPr>
            <p:nvPr/>
          </p:nvSpPr>
          <p:spPr bwMode="auto">
            <a:xfrm>
              <a:off x="3250" y="2846"/>
              <a:ext cx="6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0">
                  <a:ea typeface="ＭＳ Ｐゴシック" charset="-128"/>
                  <a:cs typeface="ＭＳ Ｐゴシック" charset="-128"/>
                </a:rPr>
                <a:t>Dedicated links</a:t>
              </a:r>
            </a:p>
          </p:txBody>
        </p:sp>
        <p:sp>
          <p:nvSpPr>
            <p:cNvPr id="283699" name="Line 51"/>
            <p:cNvSpPr>
              <a:spLocks noChangeShapeType="1"/>
            </p:cNvSpPr>
            <p:nvPr/>
          </p:nvSpPr>
          <p:spPr bwMode="auto">
            <a:xfrm rot="-5400000" flipH="1" flipV="1">
              <a:off x="3740" y="2658"/>
              <a:ext cx="7" cy="832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0" name="Line 52"/>
            <p:cNvSpPr>
              <a:spLocks noChangeShapeType="1"/>
            </p:cNvSpPr>
            <p:nvPr/>
          </p:nvSpPr>
          <p:spPr bwMode="auto">
            <a:xfrm rot="-5400000" flipH="1" flipV="1">
              <a:off x="3740" y="2609"/>
              <a:ext cx="7" cy="833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1" name="Line 53"/>
            <p:cNvSpPr>
              <a:spLocks noChangeShapeType="1"/>
            </p:cNvSpPr>
            <p:nvPr/>
          </p:nvSpPr>
          <p:spPr bwMode="auto">
            <a:xfrm rot="5400000" flipH="1">
              <a:off x="3406" y="3328"/>
              <a:ext cx="0" cy="156"/>
            </a:xfrm>
            <a:prstGeom prst="line">
              <a:avLst/>
            </a:prstGeom>
            <a:noFill/>
            <a:ln w="12700">
              <a:solidFill>
                <a:srgbClr val="6666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2" name="Line 54"/>
            <p:cNvSpPr>
              <a:spLocks noChangeShapeType="1"/>
            </p:cNvSpPr>
            <p:nvPr/>
          </p:nvSpPr>
          <p:spPr bwMode="auto">
            <a:xfrm flipH="1" flipV="1">
              <a:off x="3900" y="3454"/>
              <a:ext cx="52" cy="96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3" name="Line 55"/>
            <p:cNvSpPr>
              <a:spLocks noChangeShapeType="1"/>
            </p:cNvSpPr>
            <p:nvPr/>
          </p:nvSpPr>
          <p:spPr bwMode="auto">
            <a:xfrm flipH="1" flipV="1">
              <a:off x="3952" y="3550"/>
              <a:ext cx="0" cy="25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4" name="Line 56"/>
            <p:cNvSpPr>
              <a:spLocks noChangeShapeType="1"/>
            </p:cNvSpPr>
            <p:nvPr/>
          </p:nvSpPr>
          <p:spPr bwMode="auto">
            <a:xfrm flipH="1" flipV="1">
              <a:off x="3328" y="3454"/>
              <a:ext cx="104" cy="346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5" name="Line 57"/>
            <p:cNvSpPr>
              <a:spLocks noChangeShapeType="1"/>
            </p:cNvSpPr>
            <p:nvPr/>
          </p:nvSpPr>
          <p:spPr bwMode="auto">
            <a:xfrm flipH="1">
              <a:off x="2964" y="2802"/>
              <a:ext cx="988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06" name="Text Box 58"/>
            <p:cNvSpPr txBox="1">
              <a:spLocks noChangeArrowheads="1"/>
            </p:cNvSpPr>
            <p:nvPr/>
          </p:nvSpPr>
          <p:spPr bwMode="auto">
            <a:xfrm>
              <a:off x="2964" y="2814"/>
              <a:ext cx="3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ea typeface="ＭＳ Ｐゴシック" charset="-128"/>
                  <a:cs typeface="ＭＳ Ｐゴシック" charset="-128"/>
                </a:rPr>
                <a:t>VME</a:t>
              </a:r>
            </a:p>
          </p:txBody>
        </p:sp>
        <p:sp>
          <p:nvSpPr>
            <p:cNvPr id="283707" name="Text Box 59"/>
            <p:cNvSpPr txBox="1">
              <a:spLocks noChangeArrowheads="1"/>
            </p:cNvSpPr>
            <p:nvPr/>
          </p:nvSpPr>
          <p:spPr bwMode="auto">
            <a:xfrm>
              <a:off x="2912" y="2552"/>
              <a:ext cx="9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0" i="1">
                  <a:ea typeface="ＭＳ Ｐゴシック" charset="-128"/>
                  <a:cs typeface="ＭＳ Ｐゴシック" charset="-128"/>
                </a:rPr>
                <a:t>Data of events accepted</a:t>
              </a:r>
            </a:p>
            <a:p>
              <a:r>
                <a:rPr lang="en-US" sz="1000" b="0" i="1">
                  <a:ea typeface="ＭＳ Ｐゴシック" charset="-128"/>
                  <a:cs typeface="ＭＳ Ｐゴシック" charset="-128"/>
                </a:rPr>
                <a:t>by first-level trigger</a:t>
              </a:r>
              <a:endParaRPr lang="en-US" sz="1000" b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708" name="Line 60"/>
            <p:cNvSpPr>
              <a:spLocks noChangeShapeType="1"/>
            </p:cNvSpPr>
            <p:nvPr/>
          </p:nvSpPr>
          <p:spPr bwMode="auto">
            <a:xfrm flipV="1">
              <a:off x="4004" y="2552"/>
              <a:ext cx="0" cy="1248"/>
            </a:xfrm>
            <a:prstGeom prst="line">
              <a:avLst/>
            </a:prstGeom>
            <a:noFill/>
            <a:ln w="12700">
              <a:solidFill>
                <a:srgbClr val="800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1752600" y="4164013"/>
            <a:ext cx="4214813" cy="2509838"/>
            <a:chOff x="1196" y="2623"/>
            <a:chExt cx="2876" cy="1581"/>
          </a:xfrm>
        </p:grpSpPr>
        <p:sp>
          <p:nvSpPr>
            <p:cNvPr id="283710" name="AutoShape 62"/>
            <p:cNvSpPr>
              <a:spLocks noChangeArrowheads="1"/>
            </p:cNvSpPr>
            <p:nvPr/>
          </p:nvSpPr>
          <p:spPr bwMode="auto">
            <a:xfrm>
              <a:off x="1270" y="3896"/>
              <a:ext cx="468" cy="240"/>
            </a:xfrm>
            <a:prstGeom prst="leftArrow">
              <a:avLst>
                <a:gd name="adj1" fmla="val 50000"/>
                <a:gd name="adj2" fmla="val 487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1600" b="0">
                <a:solidFill>
                  <a:schemeClr val="accent2"/>
                </a:solidFill>
                <a:latin typeface="Times New Roman" charset="0"/>
              </a:endParaRPr>
            </a:p>
          </p:txBody>
        </p:sp>
        <p:grpSp>
          <p:nvGrpSpPr>
            <p:cNvPr id="8" name="Group 63"/>
            <p:cNvGrpSpPr>
              <a:grpSpLocks/>
            </p:cNvGrpSpPr>
            <p:nvPr/>
          </p:nvGrpSpPr>
          <p:grpSpPr bwMode="auto">
            <a:xfrm>
              <a:off x="1196" y="2623"/>
              <a:ext cx="2876" cy="1581"/>
              <a:chOff x="1196" y="2623"/>
              <a:chExt cx="2876" cy="1581"/>
            </a:xfrm>
          </p:grpSpPr>
          <p:sp>
            <p:nvSpPr>
              <p:cNvPr id="283712" name="Rectangle 64"/>
              <p:cNvSpPr>
                <a:spLocks noChangeArrowheads="1"/>
              </p:cNvSpPr>
              <p:nvPr/>
            </p:nvSpPr>
            <p:spPr bwMode="auto">
              <a:xfrm>
                <a:off x="2028" y="2984"/>
                <a:ext cx="624" cy="528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Read-Out</a:t>
                </a:r>
              </a:p>
              <a:p>
                <a:pPr algn="ctr"/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Subsystems</a:t>
                </a:r>
              </a:p>
              <a:p>
                <a:pPr algn="ctr"/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(</a:t>
                </a:r>
                <a:r>
                  <a:rPr lang="en-US" sz="120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ROS</a:t>
                </a:r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s</a:t>
                </a:r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)</a:t>
                </a:r>
                <a:endParaRPr lang="en-US" sz="1200" b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3713" name="Line 65"/>
              <p:cNvSpPr>
                <a:spLocks noChangeShapeType="1"/>
              </p:cNvSpPr>
              <p:nvPr/>
            </p:nvSpPr>
            <p:spPr bwMode="auto">
              <a:xfrm rot="16200000" flipV="1">
                <a:off x="2807" y="327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4" name="Line 66"/>
              <p:cNvSpPr>
                <a:spLocks noChangeShapeType="1"/>
              </p:cNvSpPr>
              <p:nvPr/>
            </p:nvSpPr>
            <p:spPr bwMode="auto">
              <a:xfrm rot="16200000" flipV="1">
                <a:off x="2807" y="322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5" name="Line 67"/>
              <p:cNvSpPr>
                <a:spLocks noChangeShapeType="1"/>
              </p:cNvSpPr>
              <p:nvPr/>
            </p:nvSpPr>
            <p:spPr bwMode="auto">
              <a:xfrm rot="16200000" flipV="1">
                <a:off x="2807" y="317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6" name="Line 68"/>
              <p:cNvSpPr>
                <a:spLocks noChangeShapeType="1"/>
              </p:cNvSpPr>
              <p:nvPr/>
            </p:nvSpPr>
            <p:spPr bwMode="auto">
              <a:xfrm rot="16200000" flipV="1">
                <a:off x="2807" y="313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7" name="Line 69"/>
              <p:cNvSpPr>
                <a:spLocks noChangeShapeType="1"/>
              </p:cNvSpPr>
              <p:nvPr/>
            </p:nvSpPr>
            <p:spPr bwMode="auto">
              <a:xfrm rot="16200000" flipV="1">
                <a:off x="2808" y="3084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8" name="Line 70"/>
              <p:cNvSpPr>
                <a:spLocks noChangeShapeType="1"/>
              </p:cNvSpPr>
              <p:nvPr/>
            </p:nvSpPr>
            <p:spPr bwMode="auto">
              <a:xfrm rot="16200000" flipV="1">
                <a:off x="2807" y="303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19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2807" y="298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20" name="Line 72"/>
              <p:cNvSpPr>
                <a:spLocks noChangeShapeType="1"/>
              </p:cNvSpPr>
              <p:nvPr/>
            </p:nvSpPr>
            <p:spPr bwMode="auto">
              <a:xfrm rot="16200000" flipV="1">
                <a:off x="2807" y="293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21" name="Line 73"/>
              <p:cNvSpPr>
                <a:spLocks noChangeShapeType="1"/>
              </p:cNvSpPr>
              <p:nvPr/>
            </p:nvSpPr>
            <p:spPr bwMode="auto">
              <a:xfrm rot="16200000" flipV="1">
                <a:off x="2807" y="289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23" name="Text Box 75"/>
              <p:cNvSpPr txBox="1">
                <a:spLocks noChangeArrowheads="1"/>
              </p:cNvSpPr>
              <p:nvPr/>
            </p:nvSpPr>
            <p:spPr bwMode="auto">
              <a:xfrm>
                <a:off x="2648" y="2623"/>
                <a:ext cx="333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1600</a:t>
                </a:r>
              </a:p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Read-</a:t>
                </a:r>
              </a:p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Out</a:t>
                </a:r>
              </a:p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Links</a:t>
                </a:r>
              </a:p>
            </p:txBody>
          </p:sp>
          <p:sp>
            <p:nvSpPr>
              <p:cNvPr id="283724" name="Rectangle 76"/>
              <p:cNvSpPr>
                <a:spLocks noChangeArrowheads="1"/>
              </p:cNvSpPr>
              <p:nvPr/>
            </p:nvSpPr>
            <p:spPr bwMode="auto">
              <a:xfrm>
                <a:off x="1196" y="3358"/>
                <a:ext cx="364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RoI</a:t>
                </a:r>
              </a:p>
              <a:p>
                <a:pPr algn="ctr"/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Builder</a:t>
                </a:r>
                <a:endParaRPr lang="en-US" sz="2400" b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3725" name="Line 77"/>
              <p:cNvSpPr>
                <a:spLocks noChangeShapeType="1"/>
              </p:cNvSpPr>
              <p:nvPr/>
            </p:nvSpPr>
            <p:spPr bwMode="auto">
              <a:xfrm flipH="1">
                <a:off x="1560" y="3550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26" name="Line 78"/>
              <p:cNvSpPr>
                <a:spLocks noChangeShapeType="1"/>
              </p:cNvSpPr>
              <p:nvPr/>
            </p:nvSpPr>
            <p:spPr bwMode="auto">
              <a:xfrm flipH="1">
                <a:off x="1560" y="3598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27" name="Text Box 79"/>
              <p:cNvSpPr txBox="1">
                <a:spLocks noChangeArrowheads="1"/>
              </p:cNvSpPr>
              <p:nvPr/>
            </p:nvSpPr>
            <p:spPr bwMode="auto">
              <a:xfrm>
                <a:off x="1850" y="2696"/>
                <a:ext cx="33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~150</a:t>
                </a:r>
              </a:p>
              <a:p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PCs</a:t>
                </a:r>
              </a:p>
            </p:txBody>
          </p:sp>
          <p:sp>
            <p:nvSpPr>
              <p:cNvPr id="283728" name="Text Box 80"/>
              <p:cNvSpPr txBox="1">
                <a:spLocks noChangeArrowheads="1"/>
              </p:cNvSpPr>
              <p:nvPr/>
            </p:nvSpPr>
            <p:spPr bwMode="auto">
              <a:xfrm>
                <a:off x="1763" y="3800"/>
                <a:ext cx="2309" cy="40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>
                    <a:ea typeface="ＭＳ Ｐゴシック" charset="-128"/>
                    <a:cs typeface="ＭＳ Ｐゴシック" charset="-128"/>
                  </a:rPr>
                  <a:t>Event data </a:t>
                </a:r>
                <a:r>
                  <a:rPr lang="en-US">
                    <a:ea typeface="ＭＳ Ｐゴシック" charset="-128"/>
                    <a:cs typeface="ＭＳ Ｐゴシック" charset="-128"/>
                  </a:rPr>
                  <a:t>pushed</a:t>
                </a:r>
                <a:r>
                  <a:rPr lang="en-US" b="0">
                    <a:ea typeface="ＭＳ Ｐゴシック" charset="-128"/>
                    <a:cs typeface="ＭＳ Ｐゴシック" charset="-128"/>
                  </a:rPr>
                  <a:t> @ ≤ 100 kHz, </a:t>
                </a:r>
              </a:p>
              <a:p>
                <a:r>
                  <a:rPr lang="en-US" b="0">
                    <a:ea typeface="ＭＳ Ｐゴシック" charset="-128"/>
                    <a:cs typeface="ＭＳ Ｐゴシック" charset="-128"/>
                  </a:rPr>
                  <a:t>1600 fragments of ~ 1 kByte each</a:t>
                </a:r>
              </a:p>
            </p:txBody>
          </p:sp>
        </p:grpSp>
      </p:grpSp>
      <p:grpSp>
        <p:nvGrpSpPr>
          <p:cNvPr id="9" name="Group 81"/>
          <p:cNvGrpSpPr>
            <a:grpSpLocks/>
          </p:cNvGrpSpPr>
          <p:nvPr/>
        </p:nvGrpSpPr>
        <p:grpSpPr bwMode="auto">
          <a:xfrm>
            <a:off x="1600200" y="2228850"/>
            <a:ext cx="4191000" cy="3825875"/>
            <a:chOff x="1092" y="1404"/>
            <a:chExt cx="2860" cy="2410"/>
          </a:xfrm>
        </p:grpSpPr>
        <p:sp>
          <p:nvSpPr>
            <p:cNvPr id="283730" name="Text Box 82"/>
            <p:cNvSpPr txBox="1">
              <a:spLocks noChangeArrowheads="1"/>
            </p:cNvSpPr>
            <p:nvPr/>
          </p:nvSpPr>
          <p:spPr bwMode="auto">
            <a:xfrm>
              <a:off x="1612" y="3656"/>
              <a:ext cx="1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0">
                  <a:ea typeface="ＭＳ Ｐゴシック" charset="-128"/>
                  <a:cs typeface="ＭＳ Ｐゴシック" charset="-128"/>
                </a:rPr>
                <a:t>Timing Trigger Control (TTC)</a:t>
              </a:r>
            </a:p>
          </p:txBody>
        </p:sp>
        <p:grpSp>
          <p:nvGrpSpPr>
            <p:cNvPr id="10" name="Group 83"/>
            <p:cNvGrpSpPr>
              <a:grpSpLocks/>
            </p:cNvGrpSpPr>
            <p:nvPr/>
          </p:nvGrpSpPr>
          <p:grpSpPr bwMode="auto">
            <a:xfrm>
              <a:off x="1092" y="1404"/>
              <a:ext cx="2860" cy="2410"/>
              <a:chOff x="1092" y="1404"/>
              <a:chExt cx="2860" cy="2410"/>
            </a:xfrm>
          </p:grpSpPr>
          <p:sp>
            <p:nvSpPr>
              <p:cNvPr id="283732" name="Line 84"/>
              <p:cNvSpPr>
                <a:spLocks noChangeShapeType="1"/>
              </p:cNvSpPr>
              <p:nvPr/>
            </p:nvSpPr>
            <p:spPr bwMode="auto">
              <a:xfrm flipV="1">
                <a:off x="1092" y="1491"/>
                <a:ext cx="0" cy="2323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33" name="Line 85"/>
              <p:cNvSpPr>
                <a:spLocks noChangeShapeType="1"/>
              </p:cNvSpPr>
              <p:nvPr/>
            </p:nvSpPr>
            <p:spPr bwMode="auto">
              <a:xfrm flipV="1">
                <a:off x="1092" y="345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34" name="Line 86"/>
              <p:cNvSpPr>
                <a:spLocks noChangeShapeType="1"/>
              </p:cNvSpPr>
              <p:nvPr/>
            </p:nvSpPr>
            <p:spPr bwMode="auto">
              <a:xfrm flipV="1">
                <a:off x="1092" y="3800"/>
                <a:ext cx="2860" cy="1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35" name="Line 87"/>
              <p:cNvSpPr>
                <a:spLocks noChangeShapeType="1"/>
              </p:cNvSpPr>
              <p:nvPr/>
            </p:nvSpPr>
            <p:spPr bwMode="auto">
              <a:xfrm flipV="1">
                <a:off x="1092" y="140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" name="Group 88"/>
          <p:cNvGrpSpPr>
            <a:grpSpLocks/>
          </p:cNvGrpSpPr>
          <p:nvPr/>
        </p:nvGrpSpPr>
        <p:grpSpPr bwMode="auto">
          <a:xfrm>
            <a:off x="1447800" y="1771650"/>
            <a:ext cx="1524000" cy="457200"/>
            <a:chOff x="988" y="1116"/>
            <a:chExt cx="1040" cy="288"/>
          </a:xfrm>
        </p:grpSpPr>
        <p:sp>
          <p:nvSpPr>
            <p:cNvPr id="283737" name="Rectangle 89"/>
            <p:cNvSpPr>
              <a:spLocks noChangeArrowheads="1"/>
            </p:cNvSpPr>
            <p:nvPr/>
          </p:nvSpPr>
          <p:spPr bwMode="auto">
            <a:xfrm>
              <a:off x="988" y="1116"/>
              <a:ext cx="364" cy="288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DataFlow</a:t>
              </a:r>
            </a:p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Manager</a:t>
              </a:r>
              <a:endParaRPr lang="en-US" sz="2400" b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738" name="Line 90"/>
            <p:cNvSpPr>
              <a:spLocks noChangeShapeType="1"/>
            </p:cNvSpPr>
            <p:nvPr/>
          </p:nvSpPr>
          <p:spPr bwMode="auto">
            <a:xfrm>
              <a:off x="1352" y="1371"/>
              <a:ext cx="67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91"/>
          <p:cNvGrpSpPr>
            <a:grpSpLocks/>
          </p:cNvGrpSpPr>
          <p:nvPr/>
        </p:nvGrpSpPr>
        <p:grpSpPr bwMode="auto">
          <a:xfrm>
            <a:off x="2209800" y="704850"/>
            <a:ext cx="762000" cy="1371600"/>
            <a:chOff x="1508" y="444"/>
            <a:chExt cx="520" cy="864"/>
          </a:xfrm>
        </p:grpSpPr>
        <p:sp>
          <p:nvSpPr>
            <p:cNvPr id="283740" name="Rectangle 92"/>
            <p:cNvSpPr>
              <a:spLocks noChangeArrowheads="1"/>
            </p:cNvSpPr>
            <p:nvPr/>
          </p:nvSpPr>
          <p:spPr bwMode="auto">
            <a:xfrm>
              <a:off x="1560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Event</a:t>
              </a:r>
            </a:p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Filter</a:t>
              </a:r>
            </a:p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(EF)</a:t>
              </a:r>
            </a:p>
          </p:txBody>
        </p:sp>
        <p:sp>
          <p:nvSpPr>
            <p:cNvPr id="283741" name="Line 93"/>
            <p:cNvSpPr>
              <a:spLocks noChangeShapeType="1"/>
            </p:cNvSpPr>
            <p:nvPr/>
          </p:nvSpPr>
          <p:spPr bwMode="auto">
            <a:xfrm flipV="1">
              <a:off x="1924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2" name="Line 94"/>
            <p:cNvSpPr>
              <a:spLocks noChangeShapeType="1"/>
            </p:cNvSpPr>
            <p:nvPr/>
          </p:nvSpPr>
          <p:spPr bwMode="auto">
            <a:xfrm flipV="1">
              <a:off x="1924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3" name="Line 95"/>
            <p:cNvSpPr>
              <a:spLocks noChangeShapeType="1"/>
            </p:cNvSpPr>
            <p:nvPr/>
          </p:nvSpPr>
          <p:spPr bwMode="auto">
            <a:xfrm flipV="1">
              <a:off x="161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4" name="Text Box 96"/>
            <p:cNvSpPr txBox="1">
              <a:spLocks noChangeArrowheads="1"/>
            </p:cNvSpPr>
            <p:nvPr/>
          </p:nvSpPr>
          <p:spPr bwMode="auto">
            <a:xfrm>
              <a:off x="1508" y="444"/>
              <a:ext cx="3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ea typeface="ＭＳ Ｐゴシック" charset="-128"/>
                  <a:cs typeface="ＭＳ Ｐゴシック" charset="-128"/>
                </a:rPr>
                <a:t>~1600</a:t>
              </a:r>
            </a:p>
          </p:txBody>
        </p:sp>
        <p:sp>
          <p:nvSpPr>
            <p:cNvPr id="283745" name="Rectangle 97"/>
            <p:cNvSpPr>
              <a:spLocks noChangeArrowheads="1"/>
            </p:cNvSpPr>
            <p:nvPr/>
          </p:nvSpPr>
          <p:spPr bwMode="auto">
            <a:xfrm>
              <a:off x="1560" y="1116"/>
              <a:ext cx="364" cy="19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Network </a:t>
              </a:r>
            </a:p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switches</a:t>
              </a:r>
              <a:endParaRPr lang="en-US" sz="1200" b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746" name="Line 98"/>
            <p:cNvSpPr>
              <a:spLocks noChangeShapeType="1"/>
            </p:cNvSpPr>
            <p:nvPr/>
          </p:nvSpPr>
          <p:spPr bwMode="auto">
            <a:xfrm flipV="1">
              <a:off x="1664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7" name="Line 99"/>
            <p:cNvSpPr>
              <a:spLocks noChangeShapeType="1"/>
            </p:cNvSpPr>
            <p:nvPr/>
          </p:nvSpPr>
          <p:spPr bwMode="auto">
            <a:xfrm flipV="1">
              <a:off x="1716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8" name="Line 100"/>
            <p:cNvSpPr>
              <a:spLocks noChangeShapeType="1"/>
            </p:cNvSpPr>
            <p:nvPr/>
          </p:nvSpPr>
          <p:spPr bwMode="auto">
            <a:xfrm flipV="1">
              <a:off x="1768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49" name="Line 101"/>
            <p:cNvSpPr>
              <a:spLocks noChangeShapeType="1"/>
            </p:cNvSpPr>
            <p:nvPr/>
          </p:nvSpPr>
          <p:spPr bwMode="auto">
            <a:xfrm flipV="1">
              <a:off x="1820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50" name="Line 102"/>
            <p:cNvSpPr>
              <a:spLocks noChangeShapeType="1"/>
            </p:cNvSpPr>
            <p:nvPr/>
          </p:nvSpPr>
          <p:spPr bwMode="auto">
            <a:xfrm flipV="1">
              <a:off x="187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51" name="Line 103"/>
            <p:cNvSpPr>
              <a:spLocks noChangeShapeType="1"/>
            </p:cNvSpPr>
            <p:nvPr/>
          </p:nvSpPr>
          <p:spPr bwMode="auto">
            <a:xfrm flipV="1">
              <a:off x="1924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3752" name="Text Box 104"/>
          <p:cNvSpPr txBox="1">
            <a:spLocks noChangeArrowheads="1"/>
          </p:cNvSpPr>
          <p:nvPr/>
        </p:nvSpPr>
        <p:spPr bwMode="auto">
          <a:xfrm>
            <a:off x="127000" y="3295650"/>
            <a:ext cx="13170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dirty="0">
                <a:ea typeface="ＭＳ Ｐゴシック" charset="-128"/>
                <a:cs typeface="ＭＳ Ｐゴシック" charset="-128"/>
              </a:rPr>
              <a:t>Event data </a:t>
            </a:r>
          </a:p>
          <a:p>
            <a:r>
              <a:rPr lang="en-US" sz="1600" dirty="0">
                <a:ea typeface="ＭＳ Ｐゴシック" charset="-128"/>
                <a:cs typeface="ＭＳ Ｐゴシック" charset="-128"/>
              </a:rPr>
              <a:t>pulled</a:t>
            </a:r>
            <a:r>
              <a:rPr lang="en-US" sz="1600" b="0" dirty="0">
                <a:ea typeface="ＭＳ Ｐゴシック" charset="-128"/>
                <a:cs typeface="ＭＳ Ｐゴシック" charset="-128"/>
              </a:rPr>
              <a:t>:</a:t>
            </a:r>
          </a:p>
          <a:p>
            <a:r>
              <a:rPr lang="en-US" sz="1600" b="0" dirty="0">
                <a:ea typeface="ＭＳ Ｐゴシック" charset="-128"/>
                <a:cs typeface="ＭＳ Ｐゴシック" charset="-128"/>
              </a:rPr>
              <a:t>partial events </a:t>
            </a:r>
          </a:p>
          <a:p>
            <a:r>
              <a:rPr lang="en-US" sz="1600" b="0" dirty="0">
                <a:ea typeface="ＭＳ Ｐゴシック" charset="-128"/>
                <a:cs typeface="ＭＳ Ｐゴシック" charset="-128"/>
              </a:rPr>
              <a:t>@ ≤ 100 kHz, </a:t>
            </a:r>
          </a:p>
          <a:p>
            <a:r>
              <a:rPr lang="en-US" sz="1600" b="0" dirty="0">
                <a:ea typeface="ＭＳ Ｐゴシック" charset="-128"/>
                <a:cs typeface="ＭＳ Ｐゴシック" charset="-128"/>
              </a:rPr>
              <a:t>full events </a:t>
            </a:r>
          </a:p>
          <a:p>
            <a:r>
              <a:rPr lang="en-US" sz="1600" b="0" dirty="0">
                <a:ea typeface="ＭＳ Ｐゴシック" charset="-128"/>
                <a:cs typeface="ＭＳ Ｐゴシック" charset="-128"/>
              </a:rPr>
              <a:t>@ ~ 3 </a:t>
            </a:r>
            <a:r>
              <a:rPr lang="en-US" sz="1600" b="0" dirty="0" smtClean="0">
                <a:ea typeface="ＭＳ Ｐゴシック" charset="-128"/>
                <a:cs typeface="ＭＳ Ｐゴシック" charset="-128"/>
              </a:rPr>
              <a:t>kHz</a:t>
            </a:r>
          </a:p>
          <a:p>
            <a:endParaRPr lang="en-US" sz="1600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sz="1600" b="0" dirty="0" smtClean="0">
                <a:ea typeface="ＭＳ Ｐゴシック" charset="-128"/>
                <a:cs typeface="ＭＳ Ｐゴシック" charset="-128"/>
              </a:rPr>
              <a:t>Event size </a:t>
            </a:r>
          </a:p>
          <a:p>
            <a:r>
              <a:rPr lang="en-US" sz="1600" b="0" dirty="0" smtClean="0">
                <a:ea typeface="ＭＳ Ｐゴシック" charset="-128"/>
                <a:cs typeface="ＭＳ Ｐゴシック" charset="-128"/>
              </a:rPr>
              <a:t>~1.5MB</a:t>
            </a:r>
          </a:p>
          <a:p>
            <a:endParaRPr lang="en-US" sz="1600" b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3753" name="AutoShape 105"/>
          <p:cNvSpPr>
            <a:spLocks noChangeArrowheads="1"/>
          </p:cNvSpPr>
          <p:nvPr/>
        </p:nvSpPr>
        <p:spPr bwMode="auto">
          <a:xfrm rot="5400000">
            <a:off x="381000" y="2686050"/>
            <a:ext cx="685800" cy="381000"/>
          </a:xfrm>
          <a:prstGeom prst="leftArrow">
            <a:avLst>
              <a:gd name="adj1" fmla="val 50000"/>
              <a:gd name="adj2" fmla="val 4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06"/>
          <p:cNvGrpSpPr>
            <a:grpSpLocks/>
          </p:cNvGrpSpPr>
          <p:nvPr/>
        </p:nvGrpSpPr>
        <p:grpSpPr bwMode="auto">
          <a:xfrm>
            <a:off x="228600" y="471488"/>
            <a:ext cx="3733800" cy="1131888"/>
            <a:chOff x="156" y="297"/>
            <a:chExt cx="2548" cy="713"/>
          </a:xfrm>
        </p:grpSpPr>
        <p:sp>
          <p:nvSpPr>
            <p:cNvPr id="283756" name="Text Box 108"/>
            <p:cNvSpPr txBox="1">
              <a:spLocks noChangeArrowheads="1"/>
            </p:cNvSpPr>
            <p:nvPr/>
          </p:nvSpPr>
          <p:spPr bwMode="auto">
            <a:xfrm>
              <a:off x="1363" y="297"/>
              <a:ext cx="134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0" dirty="0" smtClean="0">
                  <a:ea typeface="ＭＳ Ｐゴシック" charset="-128"/>
                  <a:cs typeface="ＭＳ Ｐゴシック" charset="-128"/>
                </a:rPr>
                <a:t>4-code dual-socket nodes</a:t>
              </a:r>
              <a:endParaRPr lang="en-US" sz="1200" b="0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757" name="Line 109"/>
            <p:cNvSpPr>
              <a:spLocks noChangeShapeType="1"/>
            </p:cNvSpPr>
            <p:nvPr/>
          </p:nvSpPr>
          <p:spPr bwMode="auto">
            <a:xfrm flipV="1">
              <a:off x="1196" y="464"/>
              <a:ext cx="1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58" name="Line 110"/>
            <p:cNvSpPr>
              <a:spLocks noChangeShapeType="1"/>
            </p:cNvSpPr>
            <p:nvPr/>
          </p:nvSpPr>
          <p:spPr bwMode="auto">
            <a:xfrm>
              <a:off x="2652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59" name="Line 111"/>
            <p:cNvSpPr>
              <a:spLocks noChangeShapeType="1"/>
            </p:cNvSpPr>
            <p:nvPr/>
          </p:nvSpPr>
          <p:spPr bwMode="auto">
            <a:xfrm flipH="1">
              <a:off x="1144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12"/>
            <p:cNvGrpSpPr>
              <a:grpSpLocks/>
            </p:cNvGrpSpPr>
            <p:nvPr/>
          </p:nvGrpSpPr>
          <p:grpSpPr bwMode="auto">
            <a:xfrm>
              <a:off x="156" y="316"/>
              <a:ext cx="952" cy="694"/>
              <a:chOff x="156" y="316"/>
              <a:chExt cx="952" cy="694"/>
            </a:xfrm>
          </p:grpSpPr>
          <p:sp>
            <p:nvSpPr>
              <p:cNvPr id="283761" name="Text Box 113"/>
              <p:cNvSpPr txBox="1">
                <a:spLocks noChangeArrowheads="1"/>
              </p:cNvSpPr>
              <p:nvPr/>
            </p:nvSpPr>
            <p:spPr bwMode="auto">
              <a:xfrm>
                <a:off x="162" y="316"/>
                <a:ext cx="62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CERN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computer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ea typeface="ＭＳ Ｐゴシック" charset="-128"/>
                    <a:cs typeface="ＭＳ Ｐゴシック" charset="-128"/>
                  </a:rPr>
                  <a:t>centre</a:t>
                </a:r>
              </a:p>
            </p:txBody>
          </p:sp>
          <p:sp>
            <p:nvSpPr>
              <p:cNvPr id="283762" name="Text Box 114"/>
              <p:cNvSpPr txBox="1">
                <a:spLocks noChangeArrowheads="1"/>
              </p:cNvSpPr>
              <p:nvPr/>
            </p:nvSpPr>
            <p:spPr bwMode="auto">
              <a:xfrm>
                <a:off x="608" y="598"/>
                <a:ext cx="500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Event rate </a:t>
                </a:r>
              </a:p>
              <a:p>
                <a:r>
                  <a:rPr lang="en-US" sz="1000" b="0">
                    <a:ea typeface="ＭＳ Ｐゴシック" charset="-128"/>
                    <a:cs typeface="ＭＳ Ｐゴシック" charset="-128"/>
                  </a:rPr>
                  <a:t>~ 200 Hz</a:t>
                </a:r>
              </a:p>
            </p:txBody>
          </p:sp>
          <p:sp>
            <p:nvSpPr>
              <p:cNvPr id="283763" name="Line 115"/>
              <p:cNvSpPr>
                <a:spLocks noChangeShapeType="1"/>
              </p:cNvSpPr>
              <p:nvPr/>
            </p:nvSpPr>
            <p:spPr bwMode="auto">
              <a:xfrm flipH="1">
                <a:off x="624" y="853"/>
                <a:ext cx="468" cy="0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64" name="Rectangle 116"/>
              <p:cNvSpPr>
                <a:spLocks noChangeArrowheads="1"/>
              </p:cNvSpPr>
              <p:nvPr/>
            </p:nvSpPr>
            <p:spPr bwMode="auto">
              <a:xfrm>
                <a:off x="156" y="722"/>
                <a:ext cx="468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Data </a:t>
                </a:r>
              </a:p>
              <a:p>
                <a:pPr algn="ctr"/>
                <a:r>
                  <a:rPr lang="en-US" sz="1200" b="0">
                    <a:ea typeface="ＭＳ Ｐゴシック" charset="-128"/>
                    <a:cs typeface="ＭＳ Ｐゴシック" charset="-128"/>
                  </a:rPr>
                  <a:t>storage</a:t>
                </a:r>
              </a:p>
            </p:txBody>
          </p:sp>
        </p:grpSp>
      </p:grpSp>
      <p:grpSp>
        <p:nvGrpSpPr>
          <p:cNvPr id="15" name="Group 117"/>
          <p:cNvGrpSpPr>
            <a:grpSpLocks/>
          </p:cNvGrpSpPr>
          <p:nvPr/>
        </p:nvGrpSpPr>
        <p:grpSpPr bwMode="auto">
          <a:xfrm>
            <a:off x="1600200" y="704850"/>
            <a:ext cx="685800" cy="1219200"/>
            <a:chOff x="1092" y="444"/>
            <a:chExt cx="468" cy="768"/>
          </a:xfrm>
        </p:grpSpPr>
        <p:sp>
          <p:nvSpPr>
            <p:cNvPr id="283766" name="Text Box 118"/>
            <p:cNvSpPr txBox="1">
              <a:spLocks noChangeArrowheads="1"/>
            </p:cNvSpPr>
            <p:nvPr/>
          </p:nvSpPr>
          <p:spPr bwMode="auto">
            <a:xfrm>
              <a:off x="1198" y="444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ea typeface="ＭＳ Ｐゴシック" charset="-128"/>
                  <a:cs typeface="ＭＳ Ｐゴシック" charset="-128"/>
                </a:rPr>
                <a:t>6</a:t>
              </a:r>
            </a:p>
          </p:txBody>
        </p:sp>
        <p:sp>
          <p:nvSpPr>
            <p:cNvPr id="283767" name="Line 119"/>
            <p:cNvSpPr>
              <a:spLocks noChangeShapeType="1"/>
            </p:cNvSpPr>
            <p:nvPr/>
          </p:nvSpPr>
          <p:spPr bwMode="auto">
            <a:xfrm>
              <a:off x="1456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68" name="Line 120"/>
            <p:cNvSpPr>
              <a:spLocks noChangeShapeType="1"/>
            </p:cNvSpPr>
            <p:nvPr/>
          </p:nvSpPr>
          <p:spPr bwMode="auto">
            <a:xfrm>
              <a:off x="1456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69" name="Line 121"/>
            <p:cNvSpPr>
              <a:spLocks noChangeShapeType="1"/>
            </p:cNvSpPr>
            <p:nvPr/>
          </p:nvSpPr>
          <p:spPr bwMode="auto">
            <a:xfrm>
              <a:off x="1456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70" name="Rectangle 122"/>
            <p:cNvSpPr>
              <a:spLocks noChangeArrowheads="1"/>
            </p:cNvSpPr>
            <p:nvPr/>
          </p:nvSpPr>
          <p:spPr bwMode="auto">
            <a:xfrm>
              <a:off x="1092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Local</a:t>
              </a:r>
            </a:p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Storage</a:t>
              </a:r>
            </a:p>
            <a:p>
              <a:pPr algn="ctr"/>
              <a:r>
                <a:rPr lang="en-US" sz="600" b="0">
                  <a:ea typeface="ＭＳ Ｐゴシック" charset="-128"/>
                  <a:cs typeface="ＭＳ Ｐゴシック" charset="-128"/>
                </a:rPr>
                <a:t>SubFarm</a:t>
              </a:r>
            </a:p>
            <a:p>
              <a:pPr algn="ctr"/>
              <a:r>
                <a:rPr lang="en-US" sz="600" b="0">
                  <a:ea typeface="ＭＳ Ｐゴシック" charset="-128"/>
                  <a:cs typeface="ＭＳ Ｐゴシック" charset="-128"/>
                </a:rPr>
                <a:t>Outputs</a:t>
              </a:r>
              <a:endParaRPr lang="en-US" sz="1000" b="0">
                <a:ea typeface="ＭＳ Ｐゴシック" charset="-128"/>
                <a:cs typeface="ＭＳ Ｐゴシック" charset="-128"/>
              </a:endParaRPr>
            </a:p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(</a:t>
              </a:r>
              <a:r>
                <a:rPr lang="en-US" sz="90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SFO</a:t>
              </a:r>
              <a:r>
                <a:rPr lang="en-US" sz="900" b="0">
                  <a:ea typeface="ＭＳ Ｐゴシック" charset="-128"/>
                  <a:cs typeface="ＭＳ Ｐゴシック" charset="-128"/>
                </a:rPr>
                <a:t>s)</a:t>
              </a:r>
              <a:endParaRPr lang="en-US" sz="1000" b="0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3771" name="Line 123"/>
          <p:cNvSpPr>
            <a:spLocks noChangeShapeType="1"/>
          </p:cNvSpPr>
          <p:nvPr/>
        </p:nvSpPr>
        <p:spPr bwMode="auto">
          <a:xfrm flipH="1">
            <a:off x="3048000" y="2541588"/>
            <a:ext cx="0" cy="14478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24"/>
          <p:cNvGrpSpPr>
            <a:grpSpLocks/>
          </p:cNvGrpSpPr>
          <p:nvPr/>
        </p:nvGrpSpPr>
        <p:grpSpPr bwMode="auto">
          <a:xfrm>
            <a:off x="2927350" y="704850"/>
            <a:ext cx="577850" cy="1431925"/>
            <a:chOff x="1998" y="444"/>
            <a:chExt cx="394" cy="902"/>
          </a:xfrm>
        </p:grpSpPr>
        <p:sp>
          <p:nvSpPr>
            <p:cNvPr id="283773" name="Line 125"/>
            <p:cNvSpPr>
              <a:spLocks noChangeShapeType="1"/>
            </p:cNvSpPr>
            <p:nvPr/>
          </p:nvSpPr>
          <p:spPr bwMode="auto">
            <a:xfrm flipV="1">
              <a:off x="213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74" name="Line 126"/>
            <p:cNvSpPr>
              <a:spLocks noChangeShapeType="1"/>
            </p:cNvSpPr>
            <p:nvPr/>
          </p:nvSpPr>
          <p:spPr bwMode="auto">
            <a:xfrm flipV="1">
              <a:off x="2184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75" name="Line 127"/>
            <p:cNvSpPr>
              <a:spLocks noChangeShapeType="1"/>
            </p:cNvSpPr>
            <p:nvPr/>
          </p:nvSpPr>
          <p:spPr bwMode="auto">
            <a:xfrm flipV="1">
              <a:off x="223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76" name="Line 128"/>
            <p:cNvSpPr>
              <a:spLocks noChangeShapeType="1"/>
            </p:cNvSpPr>
            <p:nvPr/>
          </p:nvSpPr>
          <p:spPr bwMode="auto">
            <a:xfrm flipV="1">
              <a:off x="228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777" name="Text Box 129"/>
            <p:cNvSpPr txBox="1">
              <a:spLocks noChangeArrowheads="1"/>
            </p:cNvSpPr>
            <p:nvPr/>
          </p:nvSpPr>
          <p:spPr bwMode="auto">
            <a:xfrm>
              <a:off x="1998" y="444"/>
              <a:ext cx="3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ea typeface="ＭＳ Ｐゴシック" charset="-128"/>
                  <a:cs typeface="ＭＳ Ｐゴシック" charset="-128"/>
                </a:rPr>
                <a:t>~100 </a:t>
              </a:r>
            </a:p>
          </p:txBody>
        </p:sp>
        <p:sp>
          <p:nvSpPr>
            <p:cNvPr id="283778" name="Rectangle 130"/>
            <p:cNvSpPr>
              <a:spLocks noChangeArrowheads="1"/>
            </p:cNvSpPr>
            <p:nvPr/>
          </p:nvSpPr>
          <p:spPr bwMode="auto">
            <a:xfrm>
              <a:off x="2028" y="588"/>
              <a:ext cx="364" cy="433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Event</a:t>
              </a:r>
            </a:p>
            <a:p>
              <a:pPr algn="ctr"/>
              <a:r>
                <a:rPr lang="en-US" sz="1000" b="0">
                  <a:ea typeface="ＭＳ Ｐゴシック" charset="-128"/>
                  <a:cs typeface="ＭＳ Ｐゴシック" charset="-128"/>
                </a:rPr>
                <a:t>Builder</a:t>
              </a:r>
            </a:p>
            <a:p>
              <a:pPr algn="ctr"/>
              <a:r>
                <a:rPr lang="en-US" sz="600" b="0">
                  <a:ea typeface="ＭＳ Ｐゴシック" charset="-128"/>
                  <a:cs typeface="ＭＳ Ｐゴシック" charset="-128"/>
                </a:rPr>
                <a:t>SubFarm</a:t>
              </a:r>
            </a:p>
            <a:p>
              <a:pPr algn="ctr"/>
              <a:r>
                <a:rPr lang="en-US" sz="600" b="0">
                  <a:ea typeface="ＭＳ Ｐゴシック" charset="-128"/>
                  <a:cs typeface="ＭＳ Ｐゴシック" charset="-128"/>
                </a:rPr>
                <a:t>Inputs</a:t>
              </a:r>
              <a:endParaRPr lang="en-US" sz="1000" b="0">
                <a:ea typeface="ＭＳ Ｐゴシック" charset="-128"/>
                <a:cs typeface="ＭＳ Ｐゴシック" charset="-128"/>
              </a:endParaRPr>
            </a:p>
            <a:p>
              <a:pPr algn="ctr"/>
              <a:r>
                <a:rPr lang="en-US" sz="900" b="0">
                  <a:ea typeface="ＭＳ Ｐゴシック" charset="-128"/>
                  <a:cs typeface="ＭＳ Ｐゴシック" charset="-128"/>
                </a:rPr>
                <a:t>(</a:t>
              </a:r>
              <a:r>
                <a:rPr lang="en-US" sz="90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SFI</a:t>
              </a:r>
              <a:r>
                <a:rPr lang="en-US" sz="900" b="0">
                  <a:ea typeface="ＭＳ Ｐゴシック" charset="-128"/>
                  <a:cs typeface="ＭＳ Ｐゴシック" charset="-128"/>
                </a:rPr>
                <a:t>s)</a:t>
              </a:r>
              <a:endParaRPr lang="en-US" sz="1000" b="0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3780" name="Text Box 132"/>
          <p:cNvSpPr txBox="1">
            <a:spLocks noChangeArrowheads="1"/>
          </p:cNvSpPr>
          <p:nvPr/>
        </p:nvSpPr>
        <p:spPr bwMode="auto">
          <a:xfrm>
            <a:off x="4419600" y="76200"/>
            <a:ext cx="454523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US" sz="3200" dirty="0">
                <a:ea typeface="ＭＳ Ｐゴシック" charset="-128"/>
                <a:cs typeface="ＭＳ Ｐゴシック" charset="-128"/>
              </a:rPr>
              <a:t>Trigger / DAQ architecture</a:t>
            </a:r>
          </a:p>
        </p:txBody>
      </p:sp>
      <p:pic>
        <p:nvPicPr>
          <p:cNvPr id="131" name="Picture 5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275564"/>
            <a:ext cx="2694994" cy="195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E621-8B76-4043-AB48-AFB2C22826D2}" type="slidenum">
              <a:rPr lang="en-US"/>
              <a:pPr/>
              <a:t>73</a:t>
            </a:fld>
            <a:endParaRPr lang="en-US"/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74638"/>
            <a:ext cx="8002587" cy="633412"/>
          </a:xfrm>
        </p:spPr>
        <p:txBody>
          <a:bodyPr>
            <a:normAutofit fontScale="90000"/>
          </a:bodyPr>
          <a:lstStyle/>
          <a:p>
            <a:r>
              <a:rPr lang="en-US" sz="4000"/>
              <a:t>The ATLAS trigger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9300" y="1123950"/>
            <a:ext cx="4254500" cy="54006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600"/>
              <a:t>Three trigger levels:</a:t>
            </a:r>
          </a:p>
          <a:p>
            <a:pPr>
              <a:lnSpc>
                <a:spcPct val="80000"/>
              </a:lnSpc>
            </a:pPr>
            <a:r>
              <a:rPr lang="en-US" sz="1600"/>
              <a:t>Level 1: 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Hardware based (FPGA/ASIC)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Coarse granularity detector data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Calorimeter and muons only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Latency 2.2 </a:t>
            </a:r>
            <a:r>
              <a:rPr lang="en-US" sz="1400">
                <a:sym typeface="Symbol" charset="2"/>
              </a:rPr>
              <a:t>s (on-detector buffer)</a:t>
            </a:r>
          </a:p>
          <a:p>
            <a:pPr lvl="1">
              <a:lnSpc>
                <a:spcPct val="80000"/>
              </a:lnSpc>
            </a:pPr>
            <a:r>
              <a:rPr lang="en-US" sz="1400">
                <a:sym typeface="Symbol" charset="2"/>
              </a:rPr>
              <a:t>Output rate ~75 kHz</a:t>
            </a:r>
          </a:p>
          <a:p>
            <a:pPr>
              <a:lnSpc>
                <a:spcPct val="80000"/>
              </a:lnSpc>
            </a:pPr>
            <a:r>
              <a:rPr lang="en-US" sz="1600">
                <a:sym typeface="Symbol" charset="2"/>
              </a:rPr>
              <a:t>Level 2:</a:t>
            </a:r>
          </a:p>
          <a:p>
            <a:pPr lvl="1">
              <a:lnSpc>
                <a:spcPct val="80000"/>
              </a:lnSpc>
            </a:pPr>
            <a:r>
              <a:rPr lang="en-US" sz="1400">
                <a:sym typeface="Symbol" charset="2"/>
              </a:rPr>
              <a:t>Software based</a:t>
            </a:r>
          </a:p>
          <a:p>
            <a:pPr lvl="1">
              <a:lnSpc>
                <a:spcPct val="80000"/>
              </a:lnSpc>
            </a:pPr>
            <a:r>
              <a:rPr lang="en-US" sz="1400">
                <a:sym typeface="Symbol" charset="2"/>
              </a:rPr>
              <a:t>Only detector sub-regions (</a:t>
            </a:r>
            <a:r>
              <a:rPr lang="en-US" sz="1400" b="1">
                <a:sym typeface="Symbol" charset="2"/>
              </a:rPr>
              <a:t>Regions of Interest</a:t>
            </a:r>
            <a:r>
              <a:rPr lang="en-US" sz="1400">
                <a:sym typeface="Symbol" charset="2"/>
              </a:rPr>
              <a:t>) processed; </a:t>
            </a:r>
            <a:r>
              <a:rPr lang="en-US" sz="1400" b="1">
                <a:sym typeface="Symbol" charset="2"/>
              </a:rPr>
              <a:t>seeded </a:t>
            </a:r>
            <a:r>
              <a:rPr lang="en-US" sz="1400">
                <a:sym typeface="Symbol" charset="2"/>
              </a:rPr>
              <a:t>by level 1</a:t>
            </a:r>
          </a:p>
          <a:p>
            <a:pPr lvl="1">
              <a:lnSpc>
                <a:spcPct val="80000"/>
              </a:lnSpc>
            </a:pPr>
            <a:r>
              <a:rPr lang="en-US" sz="1400">
                <a:sym typeface="Symbol" charset="2"/>
              </a:rPr>
              <a:t>Full detector granularity in RoIs</a:t>
            </a:r>
          </a:p>
          <a:p>
            <a:pPr lvl="1">
              <a:lnSpc>
                <a:spcPct val="80000"/>
              </a:lnSpc>
            </a:pPr>
            <a:r>
              <a:rPr lang="en-US" sz="1400">
                <a:sym typeface="Symbol" charset="2"/>
              </a:rPr>
              <a:t>Fast tracking and calorimetry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Average execution time ~10 ms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Output rate ~1 kHz</a:t>
            </a:r>
          </a:p>
          <a:p>
            <a:pPr>
              <a:lnSpc>
                <a:spcPct val="80000"/>
              </a:lnSpc>
            </a:pPr>
            <a:r>
              <a:rPr lang="en-US" sz="1600"/>
              <a:t>Event Filter (EF):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Seeded by level 2 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Full detector granularity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Potential full event access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Offline algorithms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Average execution time ~1 s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Output rate ~200 Hz</a:t>
            </a:r>
          </a:p>
        </p:txBody>
      </p:sp>
      <p:pic>
        <p:nvPicPr>
          <p:cNvPr id="199688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1422400"/>
            <a:ext cx="3816350" cy="4670425"/>
          </a:xfrm>
          <a:noFill/>
          <a:ln/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07950" y="2779713"/>
            <a:ext cx="576263" cy="3097212"/>
            <a:chOff x="68" y="1797"/>
            <a:chExt cx="363" cy="2041"/>
          </a:xfrm>
        </p:grpSpPr>
        <p:sp>
          <p:nvSpPr>
            <p:cNvPr id="199691" name="AutoShape 11"/>
            <p:cNvSpPr>
              <a:spLocks/>
            </p:cNvSpPr>
            <p:nvPr/>
          </p:nvSpPr>
          <p:spPr bwMode="auto">
            <a:xfrm>
              <a:off x="295" y="1797"/>
              <a:ext cx="136" cy="2041"/>
            </a:xfrm>
            <a:prstGeom prst="leftBrace">
              <a:avLst>
                <a:gd name="adj1" fmla="val 125061"/>
                <a:gd name="adj2" fmla="val 50000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692" name="Text Box 12"/>
            <p:cNvSpPr txBox="1">
              <a:spLocks noChangeArrowheads="1"/>
            </p:cNvSpPr>
            <p:nvPr/>
          </p:nvSpPr>
          <p:spPr bwMode="auto">
            <a:xfrm rot="10800000">
              <a:off x="68" y="2024"/>
              <a:ext cx="289" cy="1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FF3300"/>
                  </a:solidFill>
                </a:rPr>
                <a:t>High-Level Trigger</a:t>
              </a:r>
            </a:p>
          </p:txBody>
        </p:sp>
      </p:grp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827088" y="2635250"/>
            <a:ext cx="3816350" cy="1728788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5003800" y="3068638"/>
            <a:ext cx="3816350" cy="136842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5003800" y="4365625"/>
            <a:ext cx="3816350" cy="180022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755650" y="4364038"/>
            <a:ext cx="3816350" cy="1655762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9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9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9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99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4" grpId="0" animBg="1"/>
      <p:bldP spid="199695" grpId="0" animBg="1"/>
      <p:bldP spid="199696" grpId="0" animBg="1"/>
      <p:bldP spid="19969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1B04CC-DC14-434C-BCA9-4AB238EED278}" type="slidenum">
              <a:rPr lang="en-US"/>
              <a:pPr/>
              <a:t>74</a:t>
            </a:fld>
            <a:endParaRPr lang="en-US"/>
          </a:p>
        </p:txBody>
      </p:sp>
      <p:sp>
        <p:nvSpPr>
          <p:cNvPr id="42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274434" name="AutoShape 2"/>
          <p:cNvSpPr>
            <a:spLocks noChangeArrowheads="1"/>
          </p:cNvSpPr>
          <p:nvPr/>
        </p:nvSpPr>
        <p:spPr bwMode="auto">
          <a:xfrm>
            <a:off x="7669213" y="3067050"/>
            <a:ext cx="1079500" cy="431800"/>
          </a:xfrm>
          <a:prstGeom prst="flowChartDecision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0"/>
              <a:t>match?</a:t>
            </a:r>
          </a:p>
        </p:txBody>
      </p:sp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4284663" y="692150"/>
            <a:ext cx="4859337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44450"/>
            <a:ext cx="3527425" cy="866775"/>
          </a:xfrm>
        </p:spPr>
        <p:txBody>
          <a:bodyPr>
            <a:normAutofit fontScale="90000"/>
          </a:bodyPr>
          <a:lstStyle/>
          <a:p>
            <a:r>
              <a:rPr lang="en-US">
                <a:sym typeface="Symbol" charset="2"/>
              </a:rPr>
              <a:t>Selection method</a:t>
            </a:r>
          </a:p>
        </p:txBody>
      </p:sp>
      <p:pic>
        <p:nvPicPr>
          <p:cNvPr id="274437" name="Picture 5" descr="atlas_event_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557338"/>
            <a:ext cx="3794125" cy="4832350"/>
          </a:xfrm>
          <a:noFill/>
          <a:ln/>
        </p:spPr>
      </p:pic>
      <p:sp>
        <p:nvSpPr>
          <p:cNvPr id="274438" name="AutoShape 6"/>
          <p:cNvSpPr>
            <a:spLocks noChangeArrowheads="1"/>
          </p:cNvSpPr>
          <p:nvPr/>
        </p:nvSpPr>
        <p:spPr bwMode="auto">
          <a:xfrm>
            <a:off x="7597775" y="333375"/>
            <a:ext cx="1225550" cy="431800"/>
          </a:xfrm>
          <a:prstGeom prst="flowChartInputOutpu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0"/>
              <a:t>EMROI</a:t>
            </a:r>
          </a:p>
        </p:txBody>
      </p:sp>
      <p:sp>
        <p:nvSpPr>
          <p:cNvPr id="274439" name="AutoShape 7"/>
          <p:cNvSpPr>
            <a:spLocks noChangeArrowheads="1"/>
          </p:cNvSpPr>
          <p:nvPr/>
        </p:nvSpPr>
        <p:spPr bwMode="auto">
          <a:xfrm>
            <a:off x="7596188" y="906463"/>
            <a:ext cx="1222375" cy="358775"/>
          </a:xfrm>
          <a:prstGeom prst="flowChartProcess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0"/>
              <a:t>L2 calorim.</a:t>
            </a:r>
          </a:p>
        </p:txBody>
      </p:sp>
      <p:sp>
        <p:nvSpPr>
          <p:cNvPr id="274441" name="AutoShape 9"/>
          <p:cNvSpPr>
            <a:spLocks noChangeArrowheads="1"/>
          </p:cNvSpPr>
          <p:nvPr/>
        </p:nvSpPr>
        <p:spPr bwMode="auto">
          <a:xfrm>
            <a:off x="7597775" y="1985963"/>
            <a:ext cx="1223963" cy="358775"/>
          </a:xfrm>
          <a:prstGeom prst="flowChartProcess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0"/>
              <a:t>L2 tracking</a:t>
            </a:r>
          </a:p>
        </p:txBody>
      </p:sp>
      <p:sp>
        <p:nvSpPr>
          <p:cNvPr id="274442" name="AutoShape 10"/>
          <p:cNvSpPr>
            <a:spLocks noChangeArrowheads="1"/>
          </p:cNvSpPr>
          <p:nvPr/>
        </p:nvSpPr>
        <p:spPr bwMode="auto">
          <a:xfrm>
            <a:off x="7669213" y="1409700"/>
            <a:ext cx="1081087" cy="430213"/>
          </a:xfrm>
          <a:prstGeom prst="flowChartDecision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0"/>
              <a:t>cluster?</a:t>
            </a:r>
          </a:p>
        </p:txBody>
      </p:sp>
      <p:sp>
        <p:nvSpPr>
          <p:cNvPr id="274443" name="AutoShape 11"/>
          <p:cNvSpPr>
            <a:spLocks noChangeArrowheads="1"/>
          </p:cNvSpPr>
          <p:nvPr/>
        </p:nvSpPr>
        <p:spPr bwMode="auto">
          <a:xfrm>
            <a:off x="7597775" y="3643313"/>
            <a:ext cx="1223963" cy="358775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0"/>
              <a:t>E.F.calorim.</a:t>
            </a:r>
          </a:p>
        </p:txBody>
      </p:sp>
      <p:sp>
        <p:nvSpPr>
          <p:cNvPr id="274444" name="AutoShape 12"/>
          <p:cNvSpPr>
            <a:spLocks noChangeArrowheads="1"/>
          </p:cNvSpPr>
          <p:nvPr/>
        </p:nvSpPr>
        <p:spPr bwMode="auto">
          <a:xfrm>
            <a:off x="7669213" y="2490788"/>
            <a:ext cx="1079500" cy="431800"/>
          </a:xfrm>
          <a:prstGeom prst="flowChartDecision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0"/>
              <a:t>track?</a:t>
            </a:r>
          </a:p>
        </p:txBody>
      </p:sp>
      <p:sp>
        <p:nvSpPr>
          <p:cNvPr id="274445" name="AutoShape 13"/>
          <p:cNvSpPr>
            <a:spLocks noChangeArrowheads="1"/>
          </p:cNvSpPr>
          <p:nvPr/>
        </p:nvSpPr>
        <p:spPr bwMode="auto">
          <a:xfrm>
            <a:off x="7597775" y="4146550"/>
            <a:ext cx="1223963" cy="358775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0"/>
              <a:t>E.F.tracking</a:t>
            </a:r>
          </a:p>
        </p:txBody>
      </p:sp>
      <p:sp>
        <p:nvSpPr>
          <p:cNvPr id="274446" name="AutoShape 14"/>
          <p:cNvSpPr>
            <a:spLocks noChangeArrowheads="1"/>
          </p:cNvSpPr>
          <p:nvPr/>
        </p:nvSpPr>
        <p:spPr bwMode="auto">
          <a:xfrm>
            <a:off x="7667625" y="4652963"/>
            <a:ext cx="1081088" cy="501650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0"/>
              <a:t>track?</a:t>
            </a:r>
          </a:p>
        </p:txBody>
      </p:sp>
      <p:sp>
        <p:nvSpPr>
          <p:cNvPr id="274447" name="AutoShape 15"/>
          <p:cNvSpPr>
            <a:spLocks noChangeArrowheads="1"/>
          </p:cNvSpPr>
          <p:nvPr/>
        </p:nvSpPr>
        <p:spPr bwMode="auto">
          <a:xfrm>
            <a:off x="7596188" y="5805488"/>
            <a:ext cx="1225550" cy="576262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0"/>
              <a:t>e/</a:t>
            </a:r>
            <a:r>
              <a:rPr lang="en-US" b="0">
                <a:sym typeface="Symbol" charset="2"/>
              </a:rPr>
              <a:t> OK</a:t>
            </a:r>
            <a:r>
              <a:rPr lang="en-US" b="0"/>
              <a:t>?</a:t>
            </a:r>
          </a:p>
        </p:txBody>
      </p:sp>
      <p:cxnSp>
        <p:nvCxnSpPr>
          <p:cNvPr id="274448" name="AutoShape 16"/>
          <p:cNvCxnSpPr>
            <a:cxnSpLocks noChangeShapeType="1"/>
            <a:stCxn id="274438" idx="4"/>
            <a:endCxn id="274439" idx="0"/>
          </p:cNvCxnSpPr>
          <p:nvPr/>
        </p:nvCxnSpPr>
        <p:spPr bwMode="auto">
          <a:xfrm flipH="1">
            <a:off x="8207375" y="765175"/>
            <a:ext cx="3175" cy="141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74450" name="AutoShape 18"/>
          <p:cNvCxnSpPr>
            <a:cxnSpLocks noChangeShapeType="1"/>
            <a:stCxn id="274439" idx="2"/>
            <a:endCxn id="274442" idx="0"/>
          </p:cNvCxnSpPr>
          <p:nvPr/>
        </p:nvCxnSpPr>
        <p:spPr bwMode="auto">
          <a:xfrm>
            <a:off x="8207375" y="1265238"/>
            <a:ext cx="3175" cy="144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74451" name="AutoShape 19"/>
          <p:cNvCxnSpPr>
            <a:cxnSpLocks noChangeShapeType="1"/>
            <a:stCxn id="274442" idx="2"/>
            <a:endCxn id="274441" idx="0"/>
          </p:cNvCxnSpPr>
          <p:nvPr/>
        </p:nvCxnSpPr>
        <p:spPr bwMode="auto">
          <a:xfrm>
            <a:off x="8210550" y="1839913"/>
            <a:ext cx="0" cy="1460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74452" name="AutoShape 20"/>
          <p:cNvCxnSpPr>
            <a:cxnSpLocks noChangeShapeType="1"/>
            <a:stCxn id="274441" idx="2"/>
            <a:endCxn id="274444" idx="0"/>
          </p:cNvCxnSpPr>
          <p:nvPr/>
        </p:nvCxnSpPr>
        <p:spPr bwMode="auto">
          <a:xfrm flipH="1">
            <a:off x="8208963" y="2344738"/>
            <a:ext cx="1587" cy="1460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74453" name="AutoShape 21"/>
          <p:cNvCxnSpPr>
            <a:cxnSpLocks noChangeShapeType="1"/>
            <a:stCxn id="274444" idx="2"/>
            <a:endCxn id="274434" idx="0"/>
          </p:cNvCxnSpPr>
          <p:nvPr/>
        </p:nvCxnSpPr>
        <p:spPr bwMode="auto">
          <a:xfrm>
            <a:off x="8208963" y="2922588"/>
            <a:ext cx="0" cy="144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74454" name="AutoShape 22"/>
          <p:cNvCxnSpPr>
            <a:cxnSpLocks noChangeShapeType="1"/>
            <a:stCxn id="274443" idx="2"/>
            <a:endCxn id="274445" idx="0"/>
          </p:cNvCxnSpPr>
          <p:nvPr/>
        </p:nvCxnSpPr>
        <p:spPr bwMode="auto">
          <a:xfrm>
            <a:off x="8210550" y="4002088"/>
            <a:ext cx="0" cy="144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74455" name="AutoShape 23"/>
          <p:cNvCxnSpPr>
            <a:cxnSpLocks noChangeShapeType="1"/>
          </p:cNvCxnSpPr>
          <p:nvPr/>
        </p:nvCxnSpPr>
        <p:spPr bwMode="auto">
          <a:xfrm flipH="1">
            <a:off x="8208963" y="5514975"/>
            <a:ext cx="611187" cy="71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74456" name="AutoShape 24"/>
          <p:cNvCxnSpPr>
            <a:cxnSpLocks noChangeShapeType="1"/>
            <a:stCxn id="274445" idx="2"/>
            <a:endCxn id="274446" idx="0"/>
          </p:cNvCxnSpPr>
          <p:nvPr/>
        </p:nvCxnSpPr>
        <p:spPr bwMode="auto">
          <a:xfrm flipH="1">
            <a:off x="8208963" y="4505325"/>
            <a:ext cx="1587" cy="1476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74457" name="Text Box 25"/>
          <p:cNvSpPr txBox="1">
            <a:spLocks noChangeArrowheads="1"/>
          </p:cNvSpPr>
          <p:nvPr/>
        </p:nvSpPr>
        <p:spPr bwMode="auto">
          <a:xfrm>
            <a:off x="4572000" y="2114550"/>
            <a:ext cx="2665413" cy="106997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Level 2 seeded by Level 1</a:t>
            </a:r>
          </a:p>
          <a:p>
            <a:r>
              <a:rPr lang="en-US" sz="1600" b="0"/>
              <a:t>Fast reconstruction algorithms </a:t>
            </a:r>
          </a:p>
          <a:p>
            <a:r>
              <a:rPr lang="en-US" sz="1600" b="0"/>
              <a:t>Reconstruction within RoI</a:t>
            </a:r>
          </a:p>
        </p:txBody>
      </p:sp>
      <p:sp>
        <p:nvSpPr>
          <p:cNvPr id="274458" name="Text Box 26"/>
          <p:cNvSpPr txBox="1">
            <a:spLocks noChangeArrowheads="1"/>
          </p:cNvSpPr>
          <p:nvPr/>
        </p:nvSpPr>
        <p:spPr bwMode="auto">
          <a:xfrm>
            <a:off x="4572000" y="271463"/>
            <a:ext cx="2665413" cy="10699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Level1 </a:t>
            </a:r>
            <a:r>
              <a:rPr lang="en-US" sz="1600"/>
              <a:t>Region of Interest </a:t>
            </a:r>
            <a:r>
              <a:rPr lang="en-US" sz="1600" b="0"/>
              <a:t>is found and </a:t>
            </a:r>
            <a:r>
              <a:rPr lang="en-US" sz="1600" b="0">
                <a:sym typeface="Symbol" charset="2"/>
              </a:rPr>
              <a:t>position in </a:t>
            </a:r>
            <a:r>
              <a:rPr lang="en-US" sz="1600" b="0"/>
              <a:t>EM calorimeter</a:t>
            </a:r>
            <a:r>
              <a:rPr lang="en-US" sz="1600" b="0">
                <a:sym typeface="Symbol" charset="2"/>
              </a:rPr>
              <a:t> is passed to Level 2</a:t>
            </a:r>
          </a:p>
        </p:txBody>
      </p:sp>
      <p:sp>
        <p:nvSpPr>
          <p:cNvPr id="274459" name="Text Box 27"/>
          <p:cNvSpPr txBox="1">
            <a:spLocks noChangeArrowheads="1"/>
          </p:cNvSpPr>
          <p:nvPr/>
        </p:nvSpPr>
        <p:spPr bwMode="auto">
          <a:xfrm>
            <a:off x="4572000" y="4533900"/>
            <a:ext cx="2665413" cy="13144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Ev.Filter seeded by Level 2</a:t>
            </a:r>
          </a:p>
          <a:p>
            <a:r>
              <a:rPr lang="en-US" sz="1600" b="0"/>
              <a:t>Offline reconstruction algorithms </a:t>
            </a:r>
          </a:p>
          <a:p>
            <a:r>
              <a:rPr lang="en-US" sz="1600" b="0"/>
              <a:t>Refined alignment and calibration</a:t>
            </a:r>
          </a:p>
        </p:txBody>
      </p:sp>
      <p:sp>
        <p:nvSpPr>
          <p:cNvPr id="274460" name="Rectangle 28"/>
          <p:cNvSpPr>
            <a:spLocks noChangeArrowheads="1"/>
          </p:cNvSpPr>
          <p:nvPr/>
        </p:nvSpPr>
        <p:spPr bwMode="auto">
          <a:xfrm>
            <a:off x="7523163" y="836613"/>
            <a:ext cx="1370012" cy="2808287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461" name="Rectangle 29"/>
          <p:cNvSpPr>
            <a:spLocks noChangeArrowheads="1"/>
          </p:cNvSpPr>
          <p:nvPr/>
        </p:nvSpPr>
        <p:spPr bwMode="auto">
          <a:xfrm>
            <a:off x="4500563" y="4437063"/>
            <a:ext cx="2808287" cy="1512887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462" name="Rectangle 30"/>
          <p:cNvSpPr>
            <a:spLocks noChangeArrowheads="1"/>
          </p:cNvSpPr>
          <p:nvPr/>
        </p:nvSpPr>
        <p:spPr bwMode="auto">
          <a:xfrm>
            <a:off x="4500563" y="1989138"/>
            <a:ext cx="2808287" cy="1296987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74463" name="AutoShape 31"/>
          <p:cNvCxnSpPr>
            <a:cxnSpLocks noChangeShapeType="1"/>
            <a:stCxn id="274434" idx="2"/>
            <a:endCxn id="274443" idx="0"/>
          </p:cNvCxnSpPr>
          <p:nvPr/>
        </p:nvCxnSpPr>
        <p:spPr bwMode="auto">
          <a:xfrm>
            <a:off x="8208963" y="3498850"/>
            <a:ext cx="1587" cy="144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74465" name="Text Box 33"/>
          <p:cNvSpPr txBox="1">
            <a:spLocks noChangeArrowheads="1"/>
          </p:cNvSpPr>
          <p:nvPr/>
        </p:nvSpPr>
        <p:spPr bwMode="auto">
          <a:xfrm>
            <a:off x="395288" y="1125538"/>
            <a:ext cx="3816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Event rejection possible at each step</a:t>
            </a:r>
          </a:p>
        </p:txBody>
      </p:sp>
      <p:sp>
        <p:nvSpPr>
          <p:cNvPr id="274466" name="AutoShape 34"/>
          <p:cNvSpPr>
            <a:spLocks noChangeArrowheads="1"/>
          </p:cNvSpPr>
          <p:nvPr/>
        </p:nvSpPr>
        <p:spPr bwMode="auto">
          <a:xfrm rot="1518196">
            <a:off x="2484438" y="2574925"/>
            <a:ext cx="392112" cy="1347788"/>
          </a:xfrm>
          <a:custGeom>
            <a:avLst/>
            <a:gdLst>
              <a:gd name="G0" fmla="+- 7740 0 0"/>
              <a:gd name="G1" fmla="+- 21600 0 7740"/>
              <a:gd name="G2" fmla="*/ 7740 1 2"/>
              <a:gd name="G3" fmla="+- 21600 0 G2"/>
              <a:gd name="G4" fmla="+/ 7740 21600 2"/>
              <a:gd name="G5" fmla="+/ G1 0 2"/>
              <a:gd name="G6" fmla="*/ 21600 21600 7740"/>
              <a:gd name="G7" fmla="*/ G6 1 2"/>
              <a:gd name="G8" fmla="+- 21600 0 G7"/>
              <a:gd name="G9" fmla="*/ 21600 1 2"/>
              <a:gd name="G10" fmla="+- 7740 0 G9"/>
              <a:gd name="G11" fmla="?: G10 G8 0"/>
              <a:gd name="G12" fmla="?: G10 G7 21600"/>
              <a:gd name="T0" fmla="*/ 17730 w 21600"/>
              <a:gd name="T1" fmla="*/ 10800 h 21600"/>
              <a:gd name="T2" fmla="*/ 10800 w 21600"/>
              <a:gd name="T3" fmla="*/ 21600 h 21600"/>
              <a:gd name="T4" fmla="*/ 3870 w 21600"/>
              <a:gd name="T5" fmla="*/ 10800 h 21600"/>
              <a:gd name="T6" fmla="*/ 10800 w 21600"/>
              <a:gd name="T7" fmla="*/ 0 h 21600"/>
              <a:gd name="T8" fmla="*/ 5670 w 21600"/>
              <a:gd name="T9" fmla="*/ 5670 h 21600"/>
              <a:gd name="T10" fmla="*/ 15930 w 21600"/>
              <a:gd name="T11" fmla="*/ 1593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740" y="21600"/>
                </a:lnTo>
                <a:lnTo>
                  <a:pt x="138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467" name="AutoShape 35"/>
          <p:cNvSpPr>
            <a:spLocks noChangeArrowheads="1"/>
          </p:cNvSpPr>
          <p:nvPr/>
        </p:nvSpPr>
        <p:spPr bwMode="auto">
          <a:xfrm rot="11457325">
            <a:off x="2051050" y="3952875"/>
            <a:ext cx="320675" cy="1347788"/>
          </a:xfrm>
          <a:custGeom>
            <a:avLst/>
            <a:gdLst>
              <a:gd name="G0" fmla="+- 7740 0 0"/>
              <a:gd name="G1" fmla="+- 21600 0 7740"/>
              <a:gd name="G2" fmla="*/ 7740 1 2"/>
              <a:gd name="G3" fmla="+- 21600 0 G2"/>
              <a:gd name="G4" fmla="+/ 7740 21600 2"/>
              <a:gd name="G5" fmla="+/ G1 0 2"/>
              <a:gd name="G6" fmla="*/ 21600 21600 7740"/>
              <a:gd name="G7" fmla="*/ G6 1 2"/>
              <a:gd name="G8" fmla="+- 21600 0 G7"/>
              <a:gd name="G9" fmla="*/ 21600 1 2"/>
              <a:gd name="G10" fmla="+- 7740 0 G9"/>
              <a:gd name="G11" fmla="?: G10 G8 0"/>
              <a:gd name="G12" fmla="?: G10 G7 21600"/>
              <a:gd name="T0" fmla="*/ 17730 w 21600"/>
              <a:gd name="T1" fmla="*/ 10800 h 21600"/>
              <a:gd name="T2" fmla="*/ 10800 w 21600"/>
              <a:gd name="T3" fmla="*/ 21600 h 21600"/>
              <a:gd name="T4" fmla="*/ 3870 w 21600"/>
              <a:gd name="T5" fmla="*/ 10800 h 21600"/>
              <a:gd name="T6" fmla="*/ 10800 w 21600"/>
              <a:gd name="T7" fmla="*/ 0 h 21600"/>
              <a:gd name="T8" fmla="*/ 5670 w 21600"/>
              <a:gd name="T9" fmla="*/ 5670 h 21600"/>
              <a:gd name="T10" fmla="*/ 15930 w 21600"/>
              <a:gd name="T11" fmla="*/ 1593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740" y="21600"/>
                </a:lnTo>
                <a:lnTo>
                  <a:pt x="138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468" name="Rectangle 36"/>
          <p:cNvSpPr>
            <a:spLocks noChangeArrowheads="1"/>
          </p:cNvSpPr>
          <p:nvPr/>
        </p:nvSpPr>
        <p:spPr bwMode="auto">
          <a:xfrm>
            <a:off x="3348038" y="1628775"/>
            <a:ext cx="865187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800"/>
              <a:t>Electromagnetic</a:t>
            </a:r>
          </a:p>
          <a:p>
            <a:pPr algn="ctr"/>
            <a:r>
              <a:rPr lang="en-US" sz="800"/>
              <a:t>clusters</a:t>
            </a:r>
          </a:p>
        </p:txBody>
      </p:sp>
      <p:sp>
        <p:nvSpPr>
          <p:cNvPr id="274469" name="AutoShape 37"/>
          <p:cNvSpPr>
            <a:spLocks noChangeArrowheads="1"/>
          </p:cNvSpPr>
          <p:nvPr/>
        </p:nvSpPr>
        <p:spPr bwMode="auto">
          <a:xfrm rot="-1388566">
            <a:off x="2916238" y="2781300"/>
            <a:ext cx="360362" cy="288925"/>
          </a:xfrm>
          <a:prstGeom prst="leftArrow">
            <a:avLst>
              <a:gd name="adj1" fmla="val 50000"/>
              <a:gd name="adj2" fmla="val 3118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470" name="AutoShape 38"/>
          <p:cNvSpPr>
            <a:spLocks noChangeArrowheads="1"/>
          </p:cNvSpPr>
          <p:nvPr/>
        </p:nvSpPr>
        <p:spPr bwMode="auto">
          <a:xfrm rot="-1388566">
            <a:off x="2268538" y="4724400"/>
            <a:ext cx="360362" cy="288925"/>
          </a:xfrm>
          <a:prstGeom prst="leftArrow">
            <a:avLst>
              <a:gd name="adj1" fmla="val 50000"/>
              <a:gd name="adj2" fmla="val 3118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471" name="AutoShape 39"/>
          <p:cNvSpPr>
            <a:spLocks noChangeArrowheads="1"/>
          </p:cNvSpPr>
          <p:nvPr/>
        </p:nvSpPr>
        <p:spPr bwMode="auto">
          <a:xfrm>
            <a:off x="7596188" y="5299075"/>
            <a:ext cx="1223962" cy="358775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0"/>
              <a:t>e/</a:t>
            </a:r>
            <a:r>
              <a:rPr lang="en-US" b="0">
                <a:sym typeface="Symbol" charset="2"/>
              </a:rPr>
              <a:t></a:t>
            </a:r>
            <a:r>
              <a:rPr lang="en-US">
                <a:sym typeface="Symbol" charset="2"/>
              </a:rPr>
              <a:t> </a:t>
            </a:r>
            <a:r>
              <a:rPr lang="en-US" b="0"/>
              <a:t>reconst.</a:t>
            </a:r>
          </a:p>
        </p:txBody>
      </p:sp>
      <p:cxnSp>
        <p:nvCxnSpPr>
          <p:cNvPr id="274472" name="AutoShape 40"/>
          <p:cNvCxnSpPr>
            <a:cxnSpLocks noChangeShapeType="1"/>
            <a:stCxn id="274446" idx="2"/>
            <a:endCxn id="274471" idx="0"/>
          </p:cNvCxnSpPr>
          <p:nvPr/>
        </p:nvCxnSpPr>
        <p:spPr bwMode="auto">
          <a:xfrm>
            <a:off x="8208963" y="5154613"/>
            <a:ext cx="0" cy="144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74473" name="AutoShape 41"/>
          <p:cNvCxnSpPr>
            <a:cxnSpLocks noChangeShapeType="1"/>
            <a:stCxn id="274471" idx="2"/>
            <a:endCxn id="274447" idx="0"/>
          </p:cNvCxnSpPr>
          <p:nvPr/>
        </p:nvCxnSpPr>
        <p:spPr bwMode="auto">
          <a:xfrm>
            <a:off x="8208963" y="5657850"/>
            <a:ext cx="0" cy="1476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74464" name="Rectangle 32"/>
          <p:cNvSpPr>
            <a:spLocks noChangeArrowheads="1"/>
          </p:cNvSpPr>
          <p:nvPr/>
        </p:nvSpPr>
        <p:spPr bwMode="auto">
          <a:xfrm>
            <a:off x="7451725" y="3573463"/>
            <a:ext cx="1403350" cy="287972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4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4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4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4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7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74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74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74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4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74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4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4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74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74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74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74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60" grpId="0" animBg="1"/>
      <p:bldP spid="274461" grpId="0" animBg="1"/>
      <p:bldP spid="274462" grpId="0" animBg="1"/>
      <p:bldP spid="274466" grpId="0" animBg="1"/>
      <p:bldP spid="274467" grpId="0" animBg="1"/>
      <p:bldP spid="274468" grpId="0" animBg="1"/>
      <p:bldP spid="274468" grpId="1" animBg="1"/>
      <p:bldP spid="274469" grpId="0" animBg="1"/>
      <p:bldP spid="274469" grpId="1" animBg="1"/>
      <p:bldP spid="274470" grpId="0" animBg="1"/>
      <p:bldP spid="274470" grpId="1" animBg="1"/>
      <p:bldP spid="27446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3"/>
          </a:xfrm>
        </p:spPr>
        <p:txBody>
          <a:bodyPr>
            <a:normAutofit/>
          </a:bodyPr>
          <a:lstStyle/>
          <a:p>
            <a:r>
              <a:rPr lang="en-US" sz="4000" smtClean="0"/>
              <a:t>Interlude: Vector Boson Fusion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51F8A-8B20-D043-8130-6BBD5BAD3828}" type="slidenum">
              <a:rPr lang="en-US"/>
              <a:pPr/>
              <a:t>75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4333875" y="1676400"/>
            <a:ext cx="4657725" cy="2667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smtClean="0"/>
              <a:t>Important for low-mass region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Improve significance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Measure Higgs parameters 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Two high-p</a:t>
            </a:r>
            <a:r>
              <a:rPr lang="en-US" sz="2000" baseline="-25000" smtClean="0"/>
              <a:t>T</a:t>
            </a:r>
            <a:r>
              <a:rPr lang="en-US" sz="2000" smtClean="0"/>
              <a:t> tag jets with large rapidity gap in between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No color flow between tag jets – suppressed hadronic activity in central region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Studied in Higgs decays to WW, ττ</a:t>
            </a:r>
          </a:p>
        </p:txBody>
      </p:sp>
      <p:pic>
        <p:nvPicPr>
          <p:cNvPr id="32775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24082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Box 13"/>
          <p:cNvSpPr txBox="1">
            <a:spLocks noChangeArrowheads="1"/>
          </p:cNvSpPr>
          <p:nvPr/>
        </p:nvSpPr>
        <p:spPr bwMode="auto">
          <a:xfrm>
            <a:off x="457200" y="801688"/>
            <a:ext cx="85439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Established by Zeppenfeld et al. for low-mass region </a:t>
            </a:r>
          </a:p>
          <a:p>
            <a:r>
              <a:rPr lang="en-US">
                <a:latin typeface="Calibri" charset="0"/>
              </a:rPr>
              <a:t>Earlier studies by Dokshitzer, Khoze, Sjöstrand, Troyan, Kleiss, Stirling</a:t>
            </a:r>
          </a:p>
        </p:txBody>
      </p:sp>
      <p:pic>
        <p:nvPicPr>
          <p:cNvPr id="3277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5275" y="4618038"/>
            <a:ext cx="4895850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rot="5400000">
            <a:off x="1562100" y="2171700"/>
            <a:ext cx="1371600" cy="685800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79" name="Picture 26" descr="fig2a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14800"/>
            <a:ext cx="2478088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Box 27"/>
          <p:cNvSpPr txBox="1">
            <a:spLocks noChangeArrowheads="1"/>
          </p:cNvSpPr>
          <p:nvPr/>
        </p:nvSpPr>
        <p:spPr bwMode="auto">
          <a:xfrm>
            <a:off x="533400" y="3581400"/>
            <a:ext cx="2667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Calibri" charset="0"/>
              </a:rPr>
              <a:t>Pseudorapidity of leading jet in VBF H</a:t>
            </a:r>
            <a:r>
              <a:rPr lang="en-US" sz="1100">
                <a:solidFill>
                  <a:srgbClr val="008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>
                <a:solidFill>
                  <a:srgbClr val="008000"/>
                </a:solidFill>
                <a:latin typeface="Calibri" charset="0"/>
              </a:rPr>
              <a:t>ττ and tt</a:t>
            </a:r>
          </a:p>
        </p:txBody>
      </p:sp>
      <p:sp>
        <p:nvSpPr>
          <p:cNvPr id="16" name="Rectangle 15"/>
          <p:cNvSpPr/>
          <p:nvPr/>
        </p:nvSpPr>
        <p:spPr>
          <a:xfrm rot="5400000">
            <a:off x="2439988" y="5487987"/>
            <a:ext cx="990600" cy="2254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Preliminary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5675" y="3657600"/>
            <a:ext cx="1762125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9" descr="dphi_ww0j_01Apr2008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0838" y="4267200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76200" y="838200"/>
            <a:ext cx="5105400" cy="25812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smtClean="0"/>
              <a:t>Main search channel for mass in range: 2m</a:t>
            </a:r>
            <a:r>
              <a:rPr lang="en-US" sz="2000" baseline="-25000" smtClean="0"/>
              <a:t>W</a:t>
            </a:r>
            <a:r>
              <a:rPr lang="en-US" sz="2000" smtClean="0"/>
              <a:t> &lt; m</a:t>
            </a:r>
            <a:r>
              <a:rPr lang="en-US" sz="2000" baseline="-25000" smtClean="0"/>
              <a:t>H</a:t>
            </a:r>
            <a:r>
              <a:rPr lang="en-US" sz="2000" smtClean="0"/>
              <a:t> &lt; 2m</a:t>
            </a:r>
            <a:r>
              <a:rPr lang="en-US" sz="2000" baseline="-25000" smtClean="0"/>
              <a:t>Z</a:t>
            </a:r>
            <a:endParaRPr lang="en-US" sz="2000" smtClean="0"/>
          </a:p>
          <a:p>
            <a:pPr>
              <a:lnSpc>
                <a:spcPct val="80000"/>
              </a:lnSpc>
            </a:pPr>
            <a:r>
              <a:rPr lang="en-US" sz="2000" smtClean="0"/>
              <a:t>Highest branching ratio above ~140 GeV/c</a:t>
            </a:r>
            <a:r>
              <a:rPr lang="en-US" sz="2000" baseline="30000" smtClean="0"/>
              <a:t>2</a:t>
            </a:r>
            <a:r>
              <a:rPr lang="en-US" sz="2000" smtClean="0"/>
              <a:t> : 95% @ m</a:t>
            </a:r>
            <a:r>
              <a:rPr lang="en-US" sz="2000" baseline="-25000" smtClean="0"/>
              <a:t>H</a:t>
            </a:r>
            <a:r>
              <a:rPr lang="en-US" sz="2000" smtClean="0"/>
              <a:t> = 160 GeV/c</a:t>
            </a:r>
            <a:r>
              <a:rPr lang="en-US" sz="2000" baseline="30000" smtClean="0"/>
              <a:t>2</a:t>
            </a:r>
            <a:r>
              <a:rPr lang="en-US" sz="200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Analyses: 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H + 0 jets -&gt; lνlν (dominated by gluon fusion)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H + 2 jets -&gt; lνlν; H + 2 jets -&gt; lνqq (dominated by VBF)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Main backgrounds: WW, Wt, tt</a:t>
            </a:r>
          </a:p>
          <a:p>
            <a:pPr>
              <a:lnSpc>
                <a:spcPct val="80000"/>
              </a:lnSpc>
            </a:pPr>
            <a:endParaRPr lang="en-US" sz="2000" smtClean="0"/>
          </a:p>
          <a:p>
            <a:pPr>
              <a:lnSpc>
                <a:spcPct val="80000"/>
              </a:lnSpc>
            </a:pPr>
            <a:endParaRPr lang="en-US" sz="200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2133600" cy="365125"/>
          </a:xfrm>
        </p:spPr>
        <p:txBody>
          <a:bodyPr/>
          <a:lstStyle/>
          <a:p>
            <a:fld id="{3E9FE4AB-63A2-3443-9D65-EF1D3833A2CD}" type="slidenum">
              <a:rPr lang="en-US"/>
              <a:pPr/>
              <a:t>76</a:t>
            </a:fld>
            <a:endParaRPr lang="en-US"/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334000" y="695325"/>
            <a:ext cx="3429000" cy="2276475"/>
            <a:chOff x="5137852" y="4200989"/>
            <a:chExt cx="3490231" cy="2276011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5679161" y="4420019"/>
              <a:ext cx="1410635" cy="60947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6134831" y="4496204"/>
              <a:ext cx="489601" cy="44758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rPr>
                <a:t>H</a:t>
              </a:r>
            </a:p>
          </p:txBody>
        </p:sp>
        <p:sp>
          <p:nvSpPr>
            <p:cNvPr id="67" name="Right Arrow 66"/>
            <p:cNvSpPr/>
            <p:nvPr/>
          </p:nvSpPr>
          <p:spPr>
            <a:xfrm rot="20129265">
              <a:off x="6558183" y="4200989"/>
              <a:ext cx="465364" cy="2285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" name="Right Arrow 67"/>
            <p:cNvSpPr/>
            <p:nvPr/>
          </p:nvSpPr>
          <p:spPr>
            <a:xfrm rot="9406880">
              <a:off x="5551509" y="4654921"/>
              <a:ext cx="465364" cy="2285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5255809" y="5486602"/>
              <a:ext cx="1412251" cy="60947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5713094" y="5562786"/>
              <a:ext cx="489602" cy="44758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" name="Right Arrow 70"/>
            <p:cNvSpPr/>
            <p:nvPr/>
          </p:nvSpPr>
          <p:spPr>
            <a:xfrm rot="9280520">
              <a:off x="6306110" y="5229479"/>
              <a:ext cx="286005" cy="2285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" name="Right Arrow 71"/>
            <p:cNvSpPr/>
            <p:nvPr/>
          </p:nvSpPr>
          <p:spPr>
            <a:xfrm rot="9424268">
              <a:off x="5137852" y="5759596"/>
              <a:ext cx="266615" cy="2285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V="1">
              <a:off x="6895894" y="4718409"/>
              <a:ext cx="1412251" cy="60947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>
              <a:off x="7353180" y="4794593"/>
              <a:ext cx="489601" cy="44917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5" name="Right Arrow 74"/>
            <p:cNvSpPr/>
            <p:nvPr/>
          </p:nvSpPr>
          <p:spPr>
            <a:xfrm rot="20238720">
              <a:off x="7902568" y="4475571"/>
              <a:ext cx="334480" cy="2285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6" name="Right Arrow 75"/>
            <p:cNvSpPr/>
            <p:nvPr/>
          </p:nvSpPr>
          <p:spPr>
            <a:xfrm rot="19984871">
              <a:off x="6777938" y="4991403"/>
              <a:ext cx="277926" cy="2285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871" name="TextBox 76"/>
            <p:cNvSpPr txBox="1">
              <a:spLocks noChangeArrowheads="1"/>
            </p:cNvSpPr>
            <p:nvPr/>
          </p:nvSpPr>
          <p:spPr bwMode="auto">
            <a:xfrm>
              <a:off x="8077198" y="4719072"/>
              <a:ext cx="5508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μ</a:t>
              </a:r>
              <a:r>
                <a:rPr lang="en-US" baseline="30000">
                  <a:latin typeface="Calibri" charset="0"/>
                </a:rPr>
                <a:t>+</a:t>
              </a:r>
            </a:p>
          </p:txBody>
        </p:sp>
        <p:sp>
          <p:nvSpPr>
            <p:cNvPr id="35872" name="TextBox 77"/>
            <p:cNvSpPr txBox="1">
              <a:spLocks noChangeArrowheads="1"/>
            </p:cNvSpPr>
            <p:nvPr/>
          </p:nvSpPr>
          <p:spPr bwMode="auto">
            <a:xfrm>
              <a:off x="6826619" y="5243801"/>
              <a:ext cx="38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ν</a:t>
              </a:r>
              <a:r>
                <a:rPr lang="en-US" baseline="-25000">
                  <a:latin typeface="Calibri" charset="0"/>
                </a:rPr>
                <a:t>μ</a:t>
              </a:r>
            </a:p>
          </p:txBody>
        </p:sp>
        <p:sp>
          <p:nvSpPr>
            <p:cNvPr id="35873" name="TextBox 78"/>
            <p:cNvSpPr txBox="1">
              <a:spLocks noChangeArrowheads="1"/>
            </p:cNvSpPr>
            <p:nvPr/>
          </p:nvSpPr>
          <p:spPr bwMode="auto">
            <a:xfrm>
              <a:off x="5753100" y="5582578"/>
              <a:ext cx="4635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charset="0"/>
                </a:rPr>
                <a:t>W</a:t>
              </a:r>
              <a:r>
                <a:rPr lang="en-US" baseline="30000">
                  <a:solidFill>
                    <a:schemeClr val="bg1"/>
                  </a:solidFill>
                  <a:latin typeface="Calibri" charset="0"/>
                </a:rPr>
                <a:t>-</a:t>
              </a:r>
            </a:p>
          </p:txBody>
        </p:sp>
        <p:sp>
          <p:nvSpPr>
            <p:cNvPr id="35874" name="TextBox 79"/>
            <p:cNvSpPr txBox="1">
              <a:spLocks noChangeArrowheads="1"/>
            </p:cNvSpPr>
            <p:nvPr/>
          </p:nvSpPr>
          <p:spPr bwMode="auto">
            <a:xfrm>
              <a:off x="7379069" y="4815250"/>
              <a:ext cx="6669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charset="0"/>
                </a:rPr>
                <a:t>W</a:t>
              </a:r>
              <a:r>
                <a:rPr lang="en-US" baseline="30000">
                  <a:solidFill>
                    <a:schemeClr val="bg1"/>
                  </a:solidFill>
                  <a:latin typeface="Calibri" charset="0"/>
                </a:rPr>
                <a:t>+</a:t>
              </a:r>
            </a:p>
          </p:txBody>
        </p:sp>
        <p:sp>
          <p:nvSpPr>
            <p:cNvPr id="35875" name="TextBox 80"/>
            <p:cNvSpPr txBox="1">
              <a:spLocks noChangeArrowheads="1"/>
            </p:cNvSpPr>
            <p:nvPr/>
          </p:nvSpPr>
          <p:spPr bwMode="auto">
            <a:xfrm>
              <a:off x="6477000" y="5485884"/>
              <a:ext cx="38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e</a:t>
              </a:r>
              <a:r>
                <a:rPr lang="en-US" baseline="30000">
                  <a:latin typeface="Calibri" charset="0"/>
                </a:rPr>
                <a:t>-</a:t>
              </a:r>
            </a:p>
          </p:txBody>
        </p: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5203889" y="6107668"/>
              <a:ext cx="381000" cy="369332"/>
              <a:chOff x="7185089" y="5774808"/>
              <a:chExt cx="381000" cy="369332"/>
            </a:xfrm>
          </p:grpSpPr>
          <p:sp>
            <p:nvSpPr>
              <p:cNvPr id="35879" name="TextBox 84"/>
              <p:cNvSpPr txBox="1">
                <a:spLocks noChangeArrowheads="1"/>
              </p:cNvSpPr>
              <p:nvPr/>
            </p:nvSpPr>
            <p:spPr bwMode="auto">
              <a:xfrm>
                <a:off x="7185089" y="5774808"/>
                <a:ext cx="381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latin typeface="Calibri" charset="0"/>
                  </a:rPr>
                  <a:t>ν</a:t>
                </a:r>
                <a:r>
                  <a:rPr lang="en-US" baseline="-25000">
                    <a:latin typeface="Calibri" charset="0"/>
                  </a:rPr>
                  <a:t>e</a:t>
                </a:r>
              </a:p>
            </p:txBody>
          </p:sp>
          <p:cxnSp>
            <p:nvCxnSpPr>
              <p:cNvPr id="86" name="Straight Connector 85"/>
              <p:cNvCxnSpPr/>
              <p:nvPr/>
            </p:nvCxnSpPr>
            <p:spPr>
              <a:xfrm>
                <a:off x="7316186" y="5850513"/>
                <a:ext cx="69482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877" name="TextBox 82"/>
            <p:cNvSpPr txBox="1">
              <a:spLocks noChangeArrowheads="1"/>
            </p:cNvSpPr>
            <p:nvPr/>
          </p:nvSpPr>
          <p:spPr bwMode="auto">
            <a:xfrm>
              <a:off x="5602216" y="5040868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W</a:t>
              </a:r>
              <a:r>
                <a:rPr lang="en-US" baseline="30000">
                  <a:latin typeface="Calibri" charset="0"/>
                </a:rPr>
                <a:t>-</a:t>
              </a:r>
            </a:p>
          </p:txBody>
        </p:sp>
        <p:sp>
          <p:nvSpPr>
            <p:cNvPr id="35878" name="TextBox 83"/>
            <p:cNvSpPr txBox="1">
              <a:spLocks noChangeArrowheads="1"/>
            </p:cNvSpPr>
            <p:nvPr/>
          </p:nvSpPr>
          <p:spPr bwMode="auto">
            <a:xfrm>
              <a:off x="6821416" y="4431268"/>
              <a:ext cx="53225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W</a:t>
              </a:r>
              <a:r>
                <a:rPr lang="en-US" baseline="30000">
                  <a:latin typeface="Calibri" charset="0"/>
                </a:rPr>
                <a:t>+</a:t>
              </a:r>
            </a:p>
          </p:txBody>
        </p:sp>
      </p:grp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905125" y="152400"/>
          <a:ext cx="3379788" cy="366713"/>
        </p:xfrm>
        <a:graphic>
          <a:graphicData uri="http://schemas.openxmlformats.org/presentationml/2006/ole">
            <p:oleObj spid="_x0000_s151554" name="Equation" r:id="rId5" imgW="1168400" imgH="127000" progId="Equation.3">
              <p:embed/>
            </p:oleObj>
          </a:graphicData>
        </a:graphic>
      </p:graphicFrame>
      <p:sp>
        <p:nvSpPr>
          <p:cNvPr id="35850" name="TextBox 91"/>
          <p:cNvSpPr txBox="1">
            <a:spLocks noChangeArrowheads="1"/>
          </p:cNvSpPr>
          <p:nvPr/>
        </p:nvSpPr>
        <p:spPr bwMode="auto">
          <a:xfrm>
            <a:off x="7231063" y="76200"/>
            <a:ext cx="1912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/>
            <a:r>
              <a:rPr lang="en-US">
                <a:latin typeface="Calibri" charset="0"/>
              </a:rPr>
              <a:t>Leptons from the Higgs are likely to be close together</a:t>
            </a:r>
            <a:endParaRPr lang="en-US" sz="2800">
              <a:latin typeface="Calibri" charset="0"/>
            </a:endParaRPr>
          </a:p>
        </p:txBody>
      </p:sp>
      <p:sp>
        <p:nvSpPr>
          <p:cNvPr id="35851" name="TextBox 42"/>
          <p:cNvSpPr txBox="1">
            <a:spLocks noChangeArrowheads="1"/>
          </p:cNvSpPr>
          <p:nvPr/>
        </p:nvSpPr>
        <p:spPr bwMode="auto">
          <a:xfrm>
            <a:off x="152400" y="5400675"/>
            <a:ext cx="4343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Two main discriminants: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Calibri" charset="0"/>
              </a:rPr>
              <a:t> Angular correlation between leptons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Calibri" charset="0"/>
              </a:rPr>
              <a:t> Veto on additional jets </a:t>
            </a:r>
          </a:p>
        </p:txBody>
      </p:sp>
      <p:pic>
        <p:nvPicPr>
          <p:cNvPr id="35852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657600"/>
            <a:ext cx="1738313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4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5750" y="3657600"/>
            <a:ext cx="184785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Picture 4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04000" y="2362200"/>
            <a:ext cx="22352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76200" y="3657600"/>
            <a:ext cx="3343275" cy="137636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95675" y="3657600"/>
            <a:ext cx="1762125" cy="137636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19800" y="4927600"/>
            <a:ext cx="990600" cy="2254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Preliminary</a:t>
            </a:r>
          </a:p>
        </p:txBody>
      </p:sp>
      <p:cxnSp>
        <p:nvCxnSpPr>
          <p:cNvPr id="42" name="Straight Connector 41"/>
          <p:cNvCxnSpPr/>
          <p:nvPr/>
        </p:nvCxnSpPr>
        <p:spPr>
          <a:xfrm rot="5400000">
            <a:off x="6132512" y="5602288"/>
            <a:ext cx="2200275" cy="381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423446" y="885216"/>
            <a:ext cx="3263353" cy="3284843"/>
            <a:chOff x="5421582" y="830236"/>
            <a:chExt cx="3542216" cy="35624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1582" y="830236"/>
              <a:ext cx="3241546" cy="356241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7313752" y="2357207"/>
              <a:ext cx="2999423" cy="300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>
                      <a:lumMod val="10000"/>
                    </a:schemeClr>
                  </a:solidFill>
                </a:rPr>
                <a:t>http://</a:t>
              </a:r>
              <a:r>
                <a:rPr lang="en-US" sz="1200" dirty="0" err="1" smtClean="0">
                  <a:solidFill>
                    <a:schemeClr val="accent1">
                      <a:lumMod val="10000"/>
                    </a:schemeClr>
                  </a:solidFill>
                </a:rPr>
                <a:t>lepewwg.web.cern.ch</a:t>
              </a:r>
              <a:r>
                <a:rPr lang="en-US" sz="1200" dirty="0" smtClean="0">
                  <a:solidFill>
                    <a:schemeClr val="accent1">
                      <a:lumMod val="10000"/>
                    </a:schemeClr>
                  </a:solidFill>
                </a:rPr>
                <a:t>/LEPEWWG/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23665" y="303782"/>
            <a:ext cx="8171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So how are we doing now?</a:t>
            </a:r>
            <a:endParaRPr lang="en-US" sz="4400" dirty="0"/>
          </a:p>
        </p:txBody>
      </p:sp>
      <p:sp>
        <p:nvSpPr>
          <p:cNvPr id="33" name="Rectangle 32"/>
          <p:cNvSpPr/>
          <p:nvPr/>
        </p:nvSpPr>
        <p:spPr>
          <a:xfrm>
            <a:off x="5423446" y="4227966"/>
            <a:ext cx="3263354" cy="196779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/>
                </a:solidFill>
              </a:rPr>
              <a:t>LHC?</a:t>
            </a:r>
            <a:endParaRPr lang="en-US" sz="6600" dirty="0">
              <a:solidFill>
                <a:schemeClr val="tx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291698" y="3987686"/>
            <a:ext cx="3852302" cy="2435738"/>
            <a:chOff x="5326547" y="3979008"/>
            <a:chExt cx="3360252" cy="243573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6547" y="3979008"/>
              <a:ext cx="3360252" cy="2435738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240749" y="4082465"/>
              <a:ext cx="1169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July 2011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2584" y="3471781"/>
            <a:ext cx="3937375" cy="2951643"/>
            <a:chOff x="482584" y="472657"/>
            <a:chExt cx="3937375" cy="295164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584" y="472657"/>
              <a:ext cx="3937375" cy="295164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381765" y="644489"/>
              <a:ext cx="7865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July 2011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3068520" y="1904908"/>
              <a:ext cx="2243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http://</a:t>
              </a:r>
              <a:r>
                <a:rPr lang="en-US" sz="1200" dirty="0" err="1" smtClean="0">
                  <a:solidFill>
                    <a:srgbClr val="7F7F7F"/>
                  </a:solidFill>
                </a:rPr>
                <a:t>tevnphwg.fnal.gov</a:t>
              </a:r>
              <a:r>
                <a:rPr lang="en-US" sz="1200" dirty="0" smtClean="0">
                  <a:solidFill>
                    <a:srgbClr val="7F7F7F"/>
                  </a:solidFill>
                </a:rPr>
                <a:t>/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159858" y="1172723"/>
            <a:ext cx="5285396" cy="2470889"/>
          </a:xfrm>
          <a:noFill/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2011 limits on Higgs boson mass (only unknown parameter):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LEP </a:t>
            </a:r>
            <a:r>
              <a:rPr lang="en-US" sz="1800" b="1" dirty="0" smtClean="0">
                <a:solidFill>
                  <a:srgbClr val="000000"/>
                </a:solidFill>
              </a:rPr>
              <a:t>excluded </a:t>
            </a:r>
            <a:r>
              <a:rPr lang="en-US" sz="1800" dirty="0" smtClean="0">
                <a:solidFill>
                  <a:srgbClr val="000000"/>
                </a:solidFill>
              </a:rPr>
              <a:t>mass range below </a:t>
            </a:r>
            <a:r>
              <a:rPr lang="en-US" sz="1800" b="1" dirty="0" smtClean="0">
                <a:solidFill>
                  <a:srgbClr val="000000"/>
                </a:solidFill>
              </a:rPr>
              <a:t>114.4 GeV/c</a:t>
            </a:r>
            <a:r>
              <a:rPr lang="en-US" sz="1800" b="1" baseline="30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EW fit: </a:t>
            </a:r>
            <a:r>
              <a:rPr lang="en-US" sz="1800" dirty="0" err="1" smtClean="0">
                <a:solidFill>
                  <a:srgbClr val="000000"/>
                </a:solidFill>
              </a:rPr>
              <a:t>m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H</a:t>
            </a:r>
            <a:r>
              <a:rPr lang="en-US" sz="1800" dirty="0" smtClean="0">
                <a:solidFill>
                  <a:srgbClr val="000000"/>
                </a:solidFill>
              </a:rPr>
              <a:t> = </a:t>
            </a:r>
            <a:r>
              <a:rPr lang="en-US" sz="1800" b="1" dirty="0" smtClean="0">
                <a:solidFill>
                  <a:srgbClr val="000000"/>
                </a:solidFill>
              </a:rPr>
              <a:t>92</a:t>
            </a:r>
            <a:r>
              <a:rPr lang="en-US" sz="1800" b="1" baseline="30000" dirty="0" smtClean="0">
                <a:solidFill>
                  <a:srgbClr val="000000"/>
                </a:solidFill>
              </a:rPr>
              <a:t>+34</a:t>
            </a:r>
            <a:r>
              <a:rPr lang="en-US" sz="1800" b="1" baseline="-25000" dirty="0" smtClean="0">
                <a:solidFill>
                  <a:srgbClr val="000000"/>
                </a:solidFill>
              </a:rPr>
              <a:t>-26</a:t>
            </a:r>
            <a:r>
              <a:rPr lang="en-US" sz="1800" b="1" dirty="0" smtClean="0">
                <a:solidFill>
                  <a:srgbClr val="000000"/>
                </a:solidFill>
              </a:rPr>
              <a:t> GeV/c</a:t>
            </a:r>
            <a:r>
              <a:rPr lang="en-US" sz="1800" b="1" baseline="30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 (July 2011)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Including LEP: </a:t>
            </a:r>
            <a:r>
              <a:rPr lang="en-US" sz="1800" dirty="0" err="1" smtClean="0">
                <a:solidFill>
                  <a:srgbClr val="000000"/>
                </a:solidFill>
              </a:rPr>
              <a:t>m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H</a:t>
            </a:r>
            <a:r>
              <a:rPr lang="en-US" sz="1800" dirty="0" smtClean="0">
                <a:solidFill>
                  <a:srgbClr val="000000"/>
                </a:solidFill>
              </a:rPr>
              <a:t> &lt; </a:t>
            </a:r>
            <a:r>
              <a:rPr lang="en-US" sz="1800" b="1" dirty="0" smtClean="0">
                <a:solidFill>
                  <a:srgbClr val="000000"/>
                </a:solidFill>
              </a:rPr>
              <a:t>185 GeV/c</a:t>
            </a:r>
            <a:r>
              <a:rPr lang="en-US" sz="1800" b="1" baseline="30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 (July 2011)</a:t>
            </a:r>
          </a:p>
          <a:p>
            <a:pPr lvl="1"/>
            <a:r>
              <a:rPr lang="en-US" sz="1800" dirty="0" err="1" smtClean="0">
                <a:solidFill>
                  <a:srgbClr val="000000"/>
                </a:solidFill>
              </a:rPr>
              <a:t>Tevatron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</a:rPr>
              <a:t>excluded</a:t>
            </a:r>
            <a:r>
              <a:rPr lang="en-US" sz="1800" dirty="0" smtClean="0">
                <a:solidFill>
                  <a:srgbClr val="000000"/>
                </a:solidFill>
              </a:rPr>
              <a:t> ranges of </a:t>
            </a:r>
            <a:r>
              <a:rPr lang="en-US" sz="1800" b="1" dirty="0" smtClean="0">
                <a:solidFill>
                  <a:srgbClr val="000000"/>
                </a:solidFill>
              </a:rPr>
              <a:t>100 – 108 GeV/c</a:t>
            </a:r>
            <a:r>
              <a:rPr lang="en-US" sz="1800" b="1" baseline="30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 and  </a:t>
            </a:r>
            <a:r>
              <a:rPr lang="en-US" sz="1800" b="1" dirty="0" smtClean="0">
                <a:solidFill>
                  <a:srgbClr val="000000"/>
                </a:solidFill>
              </a:rPr>
              <a:t>156 – 177 GeV/c</a:t>
            </a:r>
            <a:r>
              <a:rPr lang="en-US" sz="1800" b="1" baseline="30000" dirty="0" smtClean="0">
                <a:solidFill>
                  <a:srgbClr val="000000"/>
                </a:solidFill>
              </a:rPr>
              <a:t>2</a:t>
            </a:r>
          </a:p>
        </p:txBody>
      </p:sp>
      <p:sp useBgFill="1"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482584" y="274638"/>
            <a:ext cx="8229600" cy="805549"/>
          </a:xfrm>
        </p:spPr>
        <p:txBody>
          <a:bodyPr>
            <a:normAutofit/>
          </a:bodyPr>
          <a:lstStyle/>
          <a:p>
            <a:r>
              <a:rPr lang="en-US" dirty="0" smtClean="0"/>
              <a:t>So how were we doing 1 year ago?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5146424" y="4024069"/>
            <a:ext cx="3680014" cy="2503629"/>
            <a:chOff x="5063260" y="3954828"/>
            <a:chExt cx="3508125" cy="230924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3260" y="3954828"/>
              <a:ext cx="3508125" cy="230924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78745" y="4379479"/>
              <a:ext cx="2777225" cy="34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ATLAS+CMS Summer 2011</a:t>
              </a:r>
              <a:endParaRPr lang="en-US" dirty="0"/>
            </a:p>
          </p:txBody>
        </p:sp>
      </p:grpSp>
      <p:sp>
        <p:nvSpPr>
          <p:cNvPr id="43" name="TextBox 42"/>
          <p:cNvSpPr txBox="1"/>
          <p:nvPr/>
        </p:nvSpPr>
        <p:spPr>
          <a:xfrm rot="16200000">
            <a:off x="-781228" y="4562547"/>
            <a:ext cx="2182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Brazil Plot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423665" y="303782"/>
            <a:ext cx="8171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So how are we doing now?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159858" y="1172723"/>
            <a:ext cx="4953669" cy="2470889"/>
          </a:xfrm>
          <a:noFill/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≈5σ including announced on 4</a:t>
            </a:r>
            <a:r>
              <a:rPr lang="en-US" sz="2400" baseline="30000" dirty="0" smtClean="0">
                <a:solidFill>
                  <a:srgbClr val="000000"/>
                </a:solidFill>
              </a:rPr>
              <a:t>th</a:t>
            </a:r>
            <a:r>
              <a:rPr lang="en-US" sz="2400" dirty="0" smtClean="0">
                <a:solidFill>
                  <a:srgbClr val="000000"/>
                </a:solidFill>
              </a:rPr>
              <a:t> of July by ATLAS and CMS independently!!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ATLAS added H-&gt;WW later and published result with ≈6σ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Did we find the Higgs boson?!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 useBgFill="1"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482584" y="274638"/>
            <a:ext cx="8229600" cy="805549"/>
          </a:xfrm>
        </p:spPr>
        <p:txBody>
          <a:bodyPr>
            <a:normAutofit/>
          </a:bodyPr>
          <a:lstStyle/>
          <a:p>
            <a:r>
              <a:rPr lang="en-US" dirty="0" smtClean="0"/>
              <a:t>How were we doing 1 month ago?</a:t>
            </a:r>
            <a:endParaRPr lang="en-US" dirty="0"/>
          </a:p>
        </p:txBody>
      </p:sp>
      <p:grpSp>
        <p:nvGrpSpPr>
          <p:cNvPr id="9" name="Group 23"/>
          <p:cNvGrpSpPr/>
          <p:nvPr/>
        </p:nvGrpSpPr>
        <p:grpSpPr>
          <a:xfrm>
            <a:off x="5113527" y="1024027"/>
            <a:ext cx="4030473" cy="2677981"/>
            <a:chOff x="4571525" y="1208296"/>
            <a:chExt cx="4030473" cy="267798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1525" y="1208296"/>
              <a:ext cx="4030473" cy="267798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318994" y="1892704"/>
              <a:ext cx="1753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 July 2012</a:t>
              </a:r>
              <a:endParaRPr lang="en-US" dirty="0"/>
            </a:p>
          </p:txBody>
        </p:sp>
      </p:grpSp>
      <p:grpSp>
        <p:nvGrpSpPr>
          <p:cNvPr id="10" name="Group 47"/>
          <p:cNvGrpSpPr/>
          <p:nvPr/>
        </p:nvGrpSpPr>
        <p:grpSpPr>
          <a:xfrm>
            <a:off x="5445254" y="3706546"/>
            <a:ext cx="3534734" cy="2649804"/>
            <a:chOff x="633609" y="3814694"/>
            <a:chExt cx="3534734" cy="264980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609" y="3814694"/>
              <a:ext cx="3534734" cy="264980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07299" y="4703451"/>
              <a:ext cx="1853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D0+CDF July 2012</a:t>
              </a:r>
              <a:endParaRPr lang="en-US" dirty="0"/>
            </a:p>
          </p:txBody>
        </p:sp>
      </p:grpSp>
      <p:pic>
        <p:nvPicPr>
          <p:cNvPr id="29" name="Picture 28" descr="fig_0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81" y="3767820"/>
            <a:ext cx="3571038" cy="258853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 rot="16200000">
            <a:off x="-781228" y="4562547"/>
            <a:ext cx="2182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/>
              <a:t>p0</a:t>
            </a:r>
            <a:r>
              <a:rPr lang="en-US" sz="2400" dirty="0" smtClean="0"/>
              <a:t> Plot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24734</TotalTime>
  <Words>5606</Words>
  <Application>Microsoft Macintosh PowerPoint</Application>
  <PresentationFormat>On-screen Show (4:3)</PresentationFormat>
  <Paragraphs>818</Paragraphs>
  <Slides>76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Equation</vt:lpstr>
      <vt:lpstr>Hunting the Higgs Boson at the LHC</vt:lpstr>
      <vt:lpstr>…and finding a New Particle with a mass of around 125 GeV/c2 which could very well be… the Higgs boson!</vt:lpstr>
      <vt:lpstr>Outline of the lecture</vt:lpstr>
      <vt:lpstr>Part I: Higgs Physics and (old) history</vt:lpstr>
      <vt:lpstr>Why look for the Higgs boson?</vt:lpstr>
      <vt:lpstr>Why look for the Higgs boson?</vt:lpstr>
      <vt:lpstr>But there is more…</vt:lpstr>
      <vt:lpstr>So how were we doing 1 year ago?</vt:lpstr>
      <vt:lpstr>How were we doing 1 month ago?</vt:lpstr>
      <vt:lpstr>Slide 10</vt:lpstr>
      <vt:lpstr>Part II: Tools of the Trade The Hardware</vt:lpstr>
      <vt:lpstr>Slide 12</vt:lpstr>
      <vt:lpstr>The Large Hadron Collider</vt:lpstr>
      <vt:lpstr>Slide 14</vt:lpstr>
      <vt:lpstr>Slide 15</vt:lpstr>
      <vt:lpstr>ATLAS </vt:lpstr>
      <vt:lpstr>Slide 17</vt:lpstr>
      <vt:lpstr>Slide 18</vt:lpstr>
      <vt:lpstr>Event Reconstruction</vt:lpstr>
      <vt:lpstr>Electron &amp; Photon Reconstruction</vt:lpstr>
      <vt:lpstr>τ  hadron Reconstruction (CMS)</vt:lpstr>
      <vt:lpstr>τ Identification and Energy Scale</vt:lpstr>
      <vt:lpstr>Jet Reconstruction</vt:lpstr>
      <vt:lpstr>Transverse Missing Energy (MET)</vt:lpstr>
      <vt:lpstr>b-Jet  Identification</vt:lpstr>
      <vt:lpstr>LHC Luminosity</vt:lpstr>
      <vt:lpstr>ATLAS: Pileup Evolution: 2010</vt:lpstr>
      <vt:lpstr>ATLAS: Pileup Evolution: 2011</vt:lpstr>
      <vt:lpstr>ATLAS: Pileup Evolution: 2012</vt:lpstr>
      <vt:lpstr>Pileup &amp; Its Consequences</vt:lpstr>
      <vt:lpstr>Mitigating Pileup</vt:lpstr>
      <vt:lpstr>Hadron Collider Variables</vt:lpstr>
      <vt:lpstr>Trigger</vt:lpstr>
      <vt:lpstr>Old History – Rediscovering The SM</vt:lpstr>
      <vt:lpstr>Part II: Tools of the Trade Statistics Survival Guide</vt:lpstr>
      <vt:lpstr>The Brazil Plot</vt:lpstr>
      <vt:lpstr>The p0 Discovery Plot</vt:lpstr>
      <vt:lpstr>The Cyan Band Plot – signal strength</vt:lpstr>
      <vt:lpstr>Part III: Higgs Hunting at the LHC</vt:lpstr>
      <vt:lpstr>Slide 40</vt:lpstr>
      <vt:lpstr>Higgs Boson Decay Channels</vt:lpstr>
      <vt:lpstr>ICHEP results:</vt:lpstr>
      <vt:lpstr>Blind Analysis</vt:lpstr>
      <vt:lpstr>H-&gt;γγ</vt:lpstr>
      <vt:lpstr>Diphoton mass reconstruction</vt:lpstr>
      <vt:lpstr>Optimization wrt 2011 analysis</vt:lpstr>
      <vt:lpstr>Backgrounds</vt:lpstr>
      <vt:lpstr>Results</vt:lpstr>
      <vt:lpstr>Slide 49</vt:lpstr>
      <vt:lpstr>Results in more detail</vt:lpstr>
      <vt:lpstr>Slide 51</vt:lpstr>
      <vt:lpstr>H-&gt;ZZ(*)-&gt;4l</vt:lpstr>
      <vt:lpstr>Slide 53</vt:lpstr>
      <vt:lpstr>Slide 54</vt:lpstr>
      <vt:lpstr>Slide 55</vt:lpstr>
      <vt:lpstr>H➝bb  Searches in WH production</vt:lpstr>
      <vt:lpstr>Slide 57</vt:lpstr>
      <vt:lpstr>Slide 58</vt:lpstr>
      <vt:lpstr>Slide 59</vt:lpstr>
      <vt:lpstr>Slide 60</vt:lpstr>
      <vt:lpstr>Where We Stand</vt:lpstr>
      <vt:lpstr>Slide 62</vt:lpstr>
      <vt:lpstr>Slide 63</vt:lpstr>
      <vt:lpstr>References</vt:lpstr>
      <vt:lpstr>Statistics</vt:lpstr>
      <vt:lpstr>BACKUP SLIDES</vt:lpstr>
      <vt:lpstr>Slide 67</vt:lpstr>
      <vt:lpstr>Slide 68</vt:lpstr>
      <vt:lpstr>Particle Detectors</vt:lpstr>
      <vt:lpstr>Jets and Heavy Flavour Tagging </vt:lpstr>
      <vt:lpstr>Slide 71</vt:lpstr>
      <vt:lpstr>Slide 72</vt:lpstr>
      <vt:lpstr>The ATLAS trigger</vt:lpstr>
      <vt:lpstr>Selection method</vt:lpstr>
      <vt:lpstr>Interlude: Vector Boson Fusion</vt:lpstr>
      <vt:lpstr>Slide 76</vt:lpstr>
    </vt:vector>
  </TitlesOfParts>
  <Company>Royal Holloway University of London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Ricardo Goncalo</dc:creator>
  <cp:lastModifiedBy>Ricardo Goncalo</cp:lastModifiedBy>
  <cp:revision>70</cp:revision>
  <dcterms:created xsi:type="dcterms:W3CDTF">2013-01-03T22:12:44Z</dcterms:created>
  <dcterms:modified xsi:type="dcterms:W3CDTF">2013-01-03T22:15:37Z</dcterms:modified>
</cp:coreProperties>
</file>