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4" r:id="rId1"/>
  </p:sldMasterIdLst>
  <p:notesMasterIdLst>
    <p:notesMasterId r:id="rId31"/>
  </p:notesMasterIdLst>
  <p:handoutMasterIdLst>
    <p:handoutMasterId r:id="rId32"/>
  </p:handoutMasterIdLst>
  <p:sldIdLst>
    <p:sldId id="339" r:id="rId2"/>
    <p:sldId id="340" r:id="rId3"/>
    <p:sldId id="346" r:id="rId4"/>
    <p:sldId id="399" r:id="rId5"/>
    <p:sldId id="347" r:id="rId6"/>
    <p:sldId id="400" r:id="rId7"/>
    <p:sldId id="411" r:id="rId8"/>
    <p:sldId id="407" r:id="rId9"/>
    <p:sldId id="408" r:id="rId10"/>
    <p:sldId id="413" r:id="rId11"/>
    <p:sldId id="412" r:id="rId12"/>
    <p:sldId id="259" r:id="rId13"/>
    <p:sldId id="415" r:id="rId14"/>
    <p:sldId id="342" r:id="rId15"/>
    <p:sldId id="351" r:id="rId16"/>
    <p:sldId id="414" r:id="rId17"/>
    <p:sldId id="372" r:id="rId18"/>
    <p:sldId id="370" r:id="rId19"/>
    <p:sldId id="360" r:id="rId20"/>
    <p:sldId id="374" r:id="rId21"/>
    <p:sldId id="377" r:id="rId22"/>
    <p:sldId id="376" r:id="rId23"/>
    <p:sldId id="266" r:id="rId24"/>
    <p:sldId id="281" r:id="rId25"/>
    <p:sldId id="328" r:id="rId26"/>
    <p:sldId id="324" r:id="rId27"/>
    <p:sldId id="368" r:id="rId28"/>
    <p:sldId id="336" r:id="rId29"/>
    <p:sldId id="410" r:id="rId30"/>
  </p:sldIdLst>
  <p:sldSz cx="9144000" cy="6858000" type="screen4x3"/>
  <p:notesSz cx="6846888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737" autoAdjust="0"/>
  </p:normalViewPr>
  <p:slideViewPr>
    <p:cSldViewPr snapToGrid="0" snapToObjects="1">
      <p:cViewPr varScale="1">
        <p:scale>
          <a:sx n="59" d="100"/>
          <a:sy n="59" d="100"/>
        </p:scale>
        <p:origin x="-10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E6F28-CF8E-F647-ACA6-9F43E76684CA}" type="datetimeFigureOut">
              <a:rPr lang="en-US" smtClean="0"/>
              <a:t>26/09/14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71C60-7EC2-3146-B2CE-CE300C0D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A7B0-1A87-D848-A441-0EF5D9CE5047}" type="datetimeFigureOut">
              <a:rPr lang="en-US" smtClean="0"/>
              <a:t>26/09/14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704850"/>
            <a:ext cx="4697412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464050"/>
            <a:ext cx="5478462" cy="42275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28C-F649-1742-AB20-79E0919E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26/08/14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Noite Europeia dos Investigadores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gif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5" Type="http://schemas.openxmlformats.org/officeDocument/2006/relationships/image" Target="../media/image3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0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-detector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1" y="0"/>
            <a:ext cx="9185294" cy="598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3850"/>
            <a:ext cx="7772400" cy="2725363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Um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Universo</a:t>
            </a:r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</a:t>
            </a:r>
            <a:r>
              <a:rPr lang="en-US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Partículas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infinitamente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pequeno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o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infinitamente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grande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22660"/>
            <a:ext cx="9131427" cy="616140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(LIP)</a:t>
            </a:r>
          </a:p>
          <a:p>
            <a:pPr algn="l"/>
            <a:r>
              <a:rPr lang="en-US" dirty="0" err="1" smtClean="0">
                <a:solidFill>
                  <a:schemeClr val="tx1"/>
                </a:solidFill>
              </a:rPr>
              <a:t>Noite</a:t>
            </a:r>
            <a:r>
              <a:rPr lang="en-US" dirty="0" smtClean="0">
                <a:solidFill>
                  <a:schemeClr val="tx1"/>
                </a:solidFill>
              </a:rPr>
              <a:t> dos </a:t>
            </a:r>
            <a:r>
              <a:rPr lang="en-US" dirty="0" err="1" smtClean="0">
                <a:solidFill>
                  <a:schemeClr val="tx1"/>
                </a:solidFill>
              </a:rPr>
              <a:t>Investigadores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Planetário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Gulbenkian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 err="1" smtClean="0">
                <a:solidFill>
                  <a:schemeClr val="tx1"/>
                </a:solidFill>
              </a:rPr>
              <a:t>Lisboa</a:t>
            </a:r>
            <a:r>
              <a:rPr lang="en-US" dirty="0" smtClean="0">
                <a:solidFill>
                  <a:schemeClr val="tx1"/>
                </a:solidFill>
              </a:rPr>
              <a:t>, 26 de </a:t>
            </a:r>
            <a:r>
              <a:rPr lang="en-US" dirty="0" err="1" smtClean="0">
                <a:solidFill>
                  <a:schemeClr val="tx1"/>
                </a:solidFill>
              </a:rPr>
              <a:t>Setembro</a:t>
            </a:r>
            <a:r>
              <a:rPr lang="en-US" dirty="0" smtClean="0">
                <a:solidFill>
                  <a:schemeClr val="tx1"/>
                </a:solidFill>
              </a:rPr>
              <a:t> 2014</a:t>
            </a:r>
          </a:p>
        </p:txBody>
      </p:sp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" y="5988812"/>
            <a:ext cx="1269235" cy="859804"/>
          </a:xfrm>
          <a:prstGeom prst="rect">
            <a:avLst/>
          </a:prstGeom>
        </p:spPr>
      </p:pic>
      <p:pic>
        <p:nvPicPr>
          <p:cNvPr id="17" name="Picture 16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04" y="5929570"/>
            <a:ext cx="2026208" cy="1035773"/>
          </a:xfrm>
          <a:prstGeom prst="rect">
            <a:avLst/>
          </a:prstGeom>
        </p:spPr>
      </p:pic>
      <p:pic>
        <p:nvPicPr>
          <p:cNvPr id="19" name="Picture 18" descr="QREN_Logotipo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87" y="5998196"/>
            <a:ext cx="1024564" cy="859803"/>
          </a:xfrm>
          <a:prstGeom prst="rect">
            <a:avLst/>
          </a:prstGeom>
        </p:spPr>
      </p:pic>
      <p:pic>
        <p:nvPicPr>
          <p:cNvPr id="20" name="Picture 19" descr="Uniao_Europeia_FS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01" y="5998196"/>
            <a:ext cx="1041686" cy="859804"/>
          </a:xfrm>
          <a:prstGeom prst="rect">
            <a:avLst/>
          </a:prstGeom>
        </p:spPr>
      </p:pic>
      <p:pic>
        <p:nvPicPr>
          <p:cNvPr id="21" name="Picture 20" descr="Logo4_POP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34" y="5998196"/>
            <a:ext cx="1061267" cy="850420"/>
          </a:xfrm>
          <a:prstGeom prst="rect">
            <a:avLst/>
          </a:prstGeom>
        </p:spPr>
      </p:pic>
      <p:pic>
        <p:nvPicPr>
          <p:cNvPr id="5" name="Picture 4" descr="CERN60_logo-Portuga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11" y="6041002"/>
            <a:ext cx="1296785" cy="838727"/>
          </a:xfrm>
          <a:prstGeom prst="rect">
            <a:avLst/>
          </a:prstGeom>
        </p:spPr>
      </p:pic>
      <p:pic>
        <p:nvPicPr>
          <p:cNvPr id="7" name="Picture 6" descr="Escolher_Ciencia_180-90_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51" y="5979428"/>
            <a:ext cx="1738376" cy="8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9"/>
            <a:ext cx="9144000" cy="571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33" y="4023483"/>
            <a:ext cx="1377950" cy="13932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88793" y="562259"/>
            <a:ext cx="4918055" cy="4854428"/>
            <a:chOff x="4901751" y="1510399"/>
            <a:chExt cx="4918055" cy="4854428"/>
          </a:xfrm>
        </p:grpSpPr>
        <p:grpSp>
          <p:nvGrpSpPr>
            <p:cNvPr id="3" name="Group 8"/>
            <p:cNvGrpSpPr/>
            <p:nvPr/>
          </p:nvGrpSpPr>
          <p:grpSpPr>
            <a:xfrm>
              <a:off x="4901751" y="1510399"/>
              <a:ext cx="4918055" cy="4854428"/>
              <a:chOff x="4855781" y="2693015"/>
              <a:chExt cx="4456354" cy="4429556"/>
            </a:xfrm>
          </p:grpSpPr>
          <p:pic>
            <p:nvPicPr>
              <p:cNvPr id="7" name="Picture 6" descr="nc_cc_dsdq2_cteq6d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5781" y="2693015"/>
                <a:ext cx="4456354" cy="442955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042392" y="4570786"/>
                <a:ext cx="77105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±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95009" y="3326892"/>
                <a:ext cx="74984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90"/>
                    </a:solidFill>
                  </a:rPr>
                  <a:t>Z/γ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132723" y="3546230"/>
              <a:ext cx="827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B/W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±,0</a:t>
              </a:r>
              <a:endParaRPr lang="en-US" baseline="300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368949" y="5600849"/>
            <a:ext cx="299686" cy="1255668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Notched Right Arrow 27"/>
          <p:cNvSpPr/>
          <p:nvPr/>
        </p:nvSpPr>
        <p:spPr>
          <a:xfrm flipH="1">
            <a:off x="1037188" y="5102773"/>
            <a:ext cx="2797072" cy="1569582"/>
          </a:xfrm>
          <a:prstGeom prst="notchedRightArrow">
            <a:avLst>
              <a:gd name="adj1" fmla="val 50000"/>
              <a:gd name="adj2" fmla="val 5087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Hoje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10738" y="5600849"/>
            <a:ext cx="299686" cy="1255668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/>
          <p:cNvSpPr/>
          <p:nvPr/>
        </p:nvSpPr>
        <p:spPr>
          <a:xfrm>
            <a:off x="5419765" y="5102773"/>
            <a:ext cx="2797072" cy="1569582"/>
          </a:xfrm>
          <a:prstGeom prst="notchedRightArrow">
            <a:avLst>
              <a:gd name="adj1" fmla="val 50000"/>
              <a:gd name="adj2" fmla="val 5087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Big Bang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6324" y="562259"/>
            <a:ext cx="1284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0</a:t>
            </a:r>
            <a:endParaRPr lang="en-US" sz="4800" baseline="30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7313" y="429281"/>
            <a:ext cx="1284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Symbol"/>
              </a:rPr>
              <a:t>g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Z</a:t>
            </a:r>
            <a:r>
              <a:rPr lang="en-US" sz="4800" baseline="30000" dirty="0" smtClean="0">
                <a:solidFill>
                  <a:schemeClr val="bg1"/>
                </a:solidFill>
              </a:rPr>
              <a:t>0</a:t>
            </a:r>
            <a:endParaRPr lang="en-US" sz="4800" baseline="30000" dirty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</a:t>
            </a:r>
            <a:r>
              <a:rPr lang="en-US" sz="4800" baseline="30000" dirty="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Plus 23"/>
          <p:cNvSpPr/>
          <p:nvPr/>
        </p:nvSpPr>
        <p:spPr>
          <a:xfrm>
            <a:off x="808856" y="3386882"/>
            <a:ext cx="770622" cy="636601"/>
          </a:xfrm>
          <a:prstGeom prst="mathPlus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5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33" grpId="0" animBg="1"/>
      <p:bldP spid="12" grpId="0" animBg="1"/>
      <p:bldP spid="15" grpId="0"/>
      <p:bldP spid="36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24" y="930114"/>
            <a:ext cx="6621640" cy="4401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79" y="4031727"/>
            <a:ext cx="2029360" cy="23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>
            <a:fillRect/>
          </a:stretch>
        </p:blipFill>
        <p:spPr>
          <a:xfrm>
            <a:off x="1378231" y="770522"/>
            <a:ext cx="6427881" cy="57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Hgg-FloatingScale-Short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968" y="975302"/>
            <a:ext cx="5056984" cy="49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 agora?...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025066"/>
            <a:ext cx="8732064" cy="273199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Modelo</a:t>
            </a:r>
            <a:r>
              <a:rPr lang="en-US" b="1" dirty="0" smtClean="0">
                <a:solidFill>
                  <a:srgbClr val="FFFFFF"/>
                </a:solidFill>
              </a:rPr>
              <a:t> Standard NÃO </a:t>
            </a:r>
            <a:r>
              <a:rPr lang="en-US" b="1" dirty="0" err="1" smtClean="0">
                <a:solidFill>
                  <a:srgbClr val="FFFFFF"/>
                </a:solidFill>
              </a:rPr>
              <a:t>pode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ser</a:t>
            </a:r>
            <a:r>
              <a:rPr lang="en-US" b="1" dirty="0" smtClean="0">
                <a:solidFill>
                  <a:srgbClr val="FFFFFF"/>
                </a:solidFill>
              </a:rPr>
              <a:t> o puzzle </a:t>
            </a:r>
            <a:r>
              <a:rPr lang="en-US" b="1" dirty="0" err="1" smtClean="0">
                <a:solidFill>
                  <a:srgbClr val="FFFFFF"/>
                </a:solidFill>
              </a:rPr>
              <a:t>completo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Há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uma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dinâmica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subjacente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mecanismo</a:t>
            </a:r>
            <a:r>
              <a:rPr lang="en-US" b="1" dirty="0" smtClean="0">
                <a:solidFill>
                  <a:srgbClr val="FFFFFF"/>
                </a:solidFill>
              </a:rPr>
              <a:t> de Higgs?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força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interacções</a:t>
            </a:r>
            <a:r>
              <a:rPr lang="en-US" b="1" dirty="0" smtClean="0">
                <a:solidFill>
                  <a:srgbClr val="FFFFFF"/>
                </a:solidFill>
              </a:rPr>
              <a:t> e as </a:t>
            </a:r>
            <a:r>
              <a:rPr lang="en-US" b="1" dirty="0" err="1" smtClean="0">
                <a:solidFill>
                  <a:srgbClr val="FFFFFF"/>
                </a:solidFill>
              </a:rPr>
              <a:t>massas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partículas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tão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diferentes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 </a:t>
            </a:r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expansão</a:t>
            </a:r>
            <a:r>
              <a:rPr lang="en-US" b="1" dirty="0" smtClean="0">
                <a:solidFill>
                  <a:srgbClr val="FFFFFF"/>
                </a:solidFill>
              </a:rPr>
              <a:t> do </a:t>
            </a:r>
            <a:r>
              <a:rPr lang="en-US" b="1" dirty="0" err="1" smtClean="0">
                <a:solidFill>
                  <a:srgbClr val="FFFFFF"/>
                </a:solidFill>
              </a:rPr>
              <a:t>universo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acelerada</a:t>
            </a:r>
            <a:r>
              <a:rPr lang="en-US" b="1" dirty="0" smtClean="0">
                <a:solidFill>
                  <a:srgbClr val="FFFFFF"/>
                </a:solidFill>
              </a:rPr>
              <a:t>?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União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forças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alta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Para </a:t>
            </a:r>
            <a:r>
              <a:rPr lang="en-US" b="1" dirty="0" err="1" smtClean="0">
                <a:solidFill>
                  <a:srgbClr val="FFFFFF"/>
                </a:solidFill>
              </a:rPr>
              <a:t>onde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foi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antimatéria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matéria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/>
              <a:t>? </a:t>
            </a:r>
          </a:p>
        </p:txBody>
      </p:sp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567251" y="4218726"/>
            <a:ext cx="2929089" cy="213762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61030" y="3295396"/>
            <a:ext cx="1867460" cy="3060954"/>
            <a:chOff x="6553200" y="3185066"/>
            <a:chExt cx="1867460" cy="306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01821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752" y="36467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91352" y="3185066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3283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sv_pusselb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5" y="3293559"/>
            <a:ext cx="4064213" cy="31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02"/>
            <a:ext cx="4909147" cy="68636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47" y="3237479"/>
            <a:ext cx="4206313" cy="28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8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scura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467" y="3589793"/>
            <a:ext cx="5894066" cy="2703607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Sabemos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otação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Radiação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fundo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Microlensing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Mas </a:t>
            </a:r>
            <a:r>
              <a:rPr lang="en-US" b="1" dirty="0" err="1" smtClean="0">
                <a:solidFill>
                  <a:schemeClr val="bg1"/>
                </a:solidFill>
              </a:rPr>
              <a:t>não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sabemos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55" y="1296280"/>
            <a:ext cx="3313287" cy="3942812"/>
          </a:xfrm>
          <a:prstGeom prst="rect">
            <a:avLst/>
          </a:prstGeom>
        </p:spPr>
      </p:pic>
      <p:pic>
        <p:nvPicPr>
          <p:cNvPr id="8" name="Picture 7" descr="ngc3198_rc_bi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0" y="1298622"/>
            <a:ext cx="4929168" cy="39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270000"/>
            <a:ext cx="6350000" cy="4305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01" y="356723"/>
            <a:ext cx="6353599" cy="3700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28" y="4057694"/>
            <a:ext cx="6514427" cy="23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73" y="2223167"/>
            <a:ext cx="5479318" cy="368877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Unificação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interacções</a:t>
            </a:r>
            <a:r>
              <a:rPr lang="en-US" dirty="0" smtClean="0">
                <a:solidFill>
                  <a:srgbClr val="FFFFFF"/>
                </a:solidFill>
              </a:rPr>
              <a:t>?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1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77" y="1217143"/>
            <a:ext cx="8081557" cy="5044456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031719" y="211677"/>
            <a:ext cx="3664215" cy="2770527"/>
          </a:xfrm>
          <a:prstGeom prst="wedgeEllipseCallout">
            <a:avLst>
              <a:gd name="adj1" fmla="val -52275"/>
              <a:gd name="adj2" fmla="val 55867"/>
            </a:avLst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Há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muito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mais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por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descobrir</a:t>
            </a:r>
            <a:r>
              <a:rPr lang="en-US" sz="4000" dirty="0" smtClean="0">
                <a:solidFill>
                  <a:schemeClr val="tx1"/>
                </a:solidFill>
              </a:rPr>
              <a:t>!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Sumário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502" y="2227700"/>
            <a:ext cx="7825921" cy="30946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O </a:t>
            </a:r>
            <a:r>
              <a:rPr lang="en-US" sz="4000" dirty="0" err="1" smtClean="0">
                <a:solidFill>
                  <a:schemeClr val="bg1"/>
                </a:solidFill>
              </a:rPr>
              <a:t>que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sabemos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O </a:t>
            </a:r>
            <a:r>
              <a:rPr lang="en-US" sz="4000" dirty="0" err="1" smtClean="0">
                <a:solidFill>
                  <a:schemeClr val="bg1"/>
                </a:solidFill>
              </a:rPr>
              <a:t>que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acabámos</a:t>
            </a:r>
            <a:r>
              <a:rPr lang="en-US" sz="4000" dirty="0" smtClean="0">
                <a:solidFill>
                  <a:schemeClr val="bg1"/>
                </a:solidFill>
              </a:rPr>
              <a:t> de </a:t>
            </a:r>
            <a:r>
              <a:rPr lang="en-US" sz="4000" dirty="0" err="1" smtClean="0">
                <a:solidFill>
                  <a:schemeClr val="bg1"/>
                </a:solidFill>
              </a:rPr>
              <a:t>descobrir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O </a:t>
            </a:r>
            <a:r>
              <a:rPr lang="en-US" sz="4000" dirty="0" err="1" smtClean="0">
                <a:solidFill>
                  <a:schemeClr val="bg1"/>
                </a:solidFill>
              </a:rPr>
              <a:t>que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realmente</a:t>
            </a:r>
            <a:r>
              <a:rPr lang="en-US" sz="4000" dirty="0" smtClean="0">
                <a:solidFill>
                  <a:schemeClr val="bg1"/>
                </a:solidFill>
              </a:rPr>
              <a:t> NÃO </a:t>
            </a:r>
            <a:r>
              <a:rPr lang="en-US" sz="4000" dirty="0" err="1" smtClean="0">
                <a:solidFill>
                  <a:schemeClr val="bg1"/>
                </a:solidFill>
              </a:rPr>
              <a:t>sabemos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7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940182"/>
            <a:ext cx="6486542" cy="1143000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FFFF"/>
                </a:solidFill>
              </a:rPr>
              <a:t>Perguntas</a:t>
            </a:r>
            <a:r>
              <a:rPr lang="en-US" sz="7200" dirty="0" smtClean="0">
                <a:solidFill>
                  <a:srgbClr val="FFFFFF"/>
                </a:solidFill>
              </a:rPr>
              <a:t>?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uNo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" y="754908"/>
            <a:ext cx="3294494" cy="247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" y="3225778"/>
            <a:ext cx="4540278" cy="363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32" y="1362698"/>
            <a:ext cx="5293996" cy="37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accelerators.jpg                                               00000013HD                             B6B15C4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981" y="1436610"/>
            <a:ext cx="7772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Shape 7"/>
          <p:cNvSpPr txBox="1"/>
          <p:nvPr/>
        </p:nvSpPr>
        <p:spPr>
          <a:xfrm>
            <a:off x="180000" y="146730"/>
            <a:ext cx="4318366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dirty="0"/>
          </a:p>
        </p:txBody>
      </p:sp>
      <p:sp>
        <p:nvSpPr>
          <p:cNvPr id="5" name="TextShape 3"/>
          <p:cNvSpPr txBox="1"/>
          <p:nvPr/>
        </p:nvSpPr>
        <p:spPr>
          <a:xfrm>
            <a:off x="3635796" y="146730"/>
            <a:ext cx="5370498" cy="130477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 smtClean="0"/>
              <a:t>Proton</a:t>
            </a:r>
            <a:r>
              <a:rPr lang="pt-PT" sz="2200" dirty="0" smtClean="0"/>
              <a:t> </a:t>
            </a:r>
            <a:r>
              <a:rPr lang="pt-PT" sz="2200" dirty="0" err="1" smtClean="0"/>
              <a:t>Synchroton</a:t>
            </a:r>
            <a:r>
              <a:rPr lang="pt-PT" sz="2400" dirty="0" smtClean="0"/>
              <a:t> (PS) → </a:t>
            </a:r>
            <a:r>
              <a:rPr lang="pt-PT" sz="2400" b="1" dirty="0" smtClean="0">
                <a:solidFill>
                  <a:srgbClr val="FF0000"/>
                </a:solidFill>
              </a:rPr>
              <a:t>25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lang="pt-PT" sz="2200" dirty="0" smtClean="0"/>
          </a:p>
          <a:p>
            <a:r>
              <a:rPr lang="pt-PT" sz="2200" dirty="0" err="1" smtClean="0"/>
              <a:t>Super</a:t>
            </a:r>
            <a:r>
              <a:rPr lang="pt-PT" sz="2200" dirty="0" smtClean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 smtClean="0"/>
              <a:t>Synchrotron</a:t>
            </a:r>
            <a:r>
              <a:rPr lang="pt-PT" sz="2200" dirty="0"/>
              <a:t> </a:t>
            </a:r>
            <a:r>
              <a:rPr lang="pt-PT" sz="2200" dirty="0" smtClean="0"/>
              <a:t>(</a:t>
            </a:r>
            <a:r>
              <a:rPr lang="pt-PT" sz="2200" dirty="0"/>
              <a:t>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 smtClean="0"/>
              <a:t>Collider</a:t>
            </a:r>
            <a:r>
              <a:rPr lang="pt-PT" sz="2200" dirty="0" smtClean="0"/>
              <a:t>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0" y="3440186"/>
            <a:ext cx="2562189" cy="306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9143640" cy="5976000"/>
          </a:xfrm>
          <a:prstGeom prst="rect">
            <a:avLst/>
          </a:prstGeom>
        </p:spPr>
      </p:pic>
      <p:sp>
        <p:nvSpPr>
          <p:cNvPr id="11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 err="1"/>
              <a:t>Large</a:t>
            </a:r>
            <a:r>
              <a:rPr lang="pt-PT" sz="4000" dirty="0"/>
              <a:t> </a:t>
            </a:r>
            <a:r>
              <a:rPr lang="pt-PT" sz="4000" dirty="0" err="1"/>
              <a:t>Hadron</a:t>
            </a:r>
            <a:r>
              <a:rPr lang="pt-PT" sz="4000" dirty="0"/>
              <a:t> </a:t>
            </a:r>
            <a:r>
              <a:rPr lang="pt-PT" sz="4000" dirty="0" err="1"/>
              <a:t>Collider</a:t>
            </a:r>
            <a:r>
              <a:rPr lang="pt-PT" sz="4000" dirty="0"/>
              <a:t> </a:t>
            </a:r>
            <a:endParaRPr sz="4000" dirty="0"/>
          </a:p>
        </p:txBody>
      </p:sp>
      <p:pic>
        <p:nvPicPr>
          <p:cNvPr id="114" name="Picture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3285" y="2830407"/>
            <a:ext cx="4140715" cy="438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Como se detectam partículas</a:t>
            </a:r>
            <a:endParaRPr/>
          </a:p>
        </p:txBody>
      </p:sp>
      <p:pic>
        <p:nvPicPr>
          <p:cNvPr id="160" name="Picture 15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7084080" cy="5760000"/>
          </a:xfrm>
          <a:prstGeom prst="rect">
            <a:avLst/>
          </a:prstGeom>
        </p:spPr>
      </p:pic>
      <p:pic>
        <p:nvPicPr>
          <p:cNvPr id="161" name="Picture 160"/>
          <p:cNvPicPr/>
          <p:nvPr/>
        </p:nvPicPr>
        <p:blipFill>
          <a:blip r:embed="rId3"/>
          <a:stretch>
            <a:fillRect/>
          </a:stretch>
        </p:blipFill>
        <p:spPr>
          <a:xfrm>
            <a:off x="5919480" y="900000"/>
            <a:ext cx="328572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Higgs → 2Z → 4e</a:t>
            </a:r>
            <a:endParaRPr/>
          </a:p>
        </p:txBody>
      </p:sp>
      <p:pic>
        <p:nvPicPr>
          <p:cNvPr id="355" name="Picture 354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925920"/>
            <a:ext cx="9143640" cy="548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/>
              <a:t>Modos de produção do bosão de Higgs</a:t>
            </a:r>
            <a:endParaRPr/>
          </a:p>
        </p:txBody>
      </p:sp>
      <p:pic>
        <p:nvPicPr>
          <p:cNvPr id="327" name="Picture 326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983160"/>
            <a:ext cx="8991720" cy="5676840"/>
          </a:xfrm>
          <a:prstGeom prst="rect">
            <a:avLst/>
          </a:prstGeom>
        </p:spPr>
      </p:pic>
      <p:sp>
        <p:nvSpPr>
          <p:cNvPr id="328" name="CustomShape 2"/>
          <p:cNvSpPr/>
          <p:nvPr/>
        </p:nvSpPr>
        <p:spPr>
          <a:xfrm>
            <a:off x="0" y="5904000"/>
            <a:ext cx="1080000" cy="7200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025"/>
          </a:xfrm>
        </p:spPr>
        <p:txBody>
          <a:bodyPr/>
          <a:lstStyle/>
          <a:p>
            <a:r>
              <a:rPr lang="en-US" dirty="0" smtClean="0"/>
              <a:t>But there is more…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556" y="1417638"/>
            <a:ext cx="4657089" cy="47085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know the SM is incomplete</a:t>
            </a:r>
          </a:p>
          <a:p>
            <a:r>
              <a:rPr lang="en-US" dirty="0" smtClean="0"/>
              <a:t>For a low Higgs mass relative to the top quark mass, the </a:t>
            </a:r>
            <a:r>
              <a:rPr lang="en-US" dirty="0" err="1" smtClean="0"/>
              <a:t>quartic</a:t>
            </a:r>
            <a:r>
              <a:rPr lang="en-US" dirty="0" smtClean="0"/>
              <a:t> Higgs self-coupling runs at high energy towards lower values. </a:t>
            </a:r>
          </a:p>
          <a:p>
            <a:r>
              <a:rPr lang="en-US" dirty="0" smtClean="0"/>
              <a:t>At some point it would turn negative indicating that the vacuum is unstable. </a:t>
            </a:r>
          </a:p>
          <a:p>
            <a:r>
              <a:rPr lang="en-US" dirty="0" smtClean="0"/>
              <a:t>The universe could decay into a more stable lower energy vacuum state. </a:t>
            </a:r>
          </a:p>
          <a:p>
            <a:r>
              <a:rPr lang="en-US" dirty="0" smtClean="0"/>
              <a:t>Unless new physics appears at some energy scale</a:t>
            </a:r>
          </a:p>
          <a:p>
            <a:r>
              <a:rPr lang="en-US" dirty="0" smtClean="0"/>
              <a:t>The Higgs sector can give  important clues to constrain new physics beyond the SM </a:t>
            </a:r>
          </a:p>
          <a:p>
            <a:r>
              <a:rPr lang="en-US" dirty="0" smtClean="0"/>
              <a:t>It is a great way to search for new physics!</a:t>
            </a:r>
            <a:endParaRPr lang="en-US" dirty="0"/>
          </a:p>
        </p:txBody>
      </p:sp>
      <p:grpSp>
        <p:nvGrpSpPr>
          <p:cNvPr id="9" name="Group 19"/>
          <p:cNvGrpSpPr/>
          <p:nvPr/>
        </p:nvGrpSpPr>
        <p:grpSpPr>
          <a:xfrm>
            <a:off x="4854645" y="1102663"/>
            <a:ext cx="3644287" cy="5286314"/>
            <a:chOff x="4854645" y="1102663"/>
            <a:chExt cx="3644287" cy="52863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645" y="3853570"/>
              <a:ext cx="3644287" cy="2535407"/>
            </a:xfrm>
            <a:prstGeom prst="rect">
              <a:avLst/>
            </a:prstGeom>
          </p:spPr>
        </p:pic>
        <p:grpSp>
          <p:nvGrpSpPr>
            <p:cNvPr id="10" name="Group 17"/>
            <p:cNvGrpSpPr/>
            <p:nvPr/>
          </p:nvGrpSpPr>
          <p:grpSpPr>
            <a:xfrm>
              <a:off x="4854645" y="1102663"/>
              <a:ext cx="3644287" cy="3872535"/>
              <a:chOff x="4854645" y="1102663"/>
              <a:chExt cx="3644287" cy="3872535"/>
            </a:xfrm>
          </p:grpSpPr>
          <p:grpSp>
            <p:nvGrpSpPr>
              <p:cNvPr id="12" name="Group 16"/>
              <p:cNvGrpSpPr/>
              <p:nvPr/>
            </p:nvGrpSpPr>
            <p:grpSpPr>
              <a:xfrm>
                <a:off x="4854645" y="1102663"/>
                <a:ext cx="3644287" cy="2762777"/>
                <a:chOff x="4854645" y="1102663"/>
                <a:chExt cx="3644287" cy="2762777"/>
              </a:xfrm>
            </p:grpSpPr>
            <p:grpSp>
              <p:nvGrpSpPr>
                <p:cNvPr id="13" name="Group 8"/>
                <p:cNvGrpSpPr/>
                <p:nvPr/>
              </p:nvGrpSpPr>
              <p:grpSpPr>
                <a:xfrm>
                  <a:off x="4854645" y="1102663"/>
                  <a:ext cx="3644287" cy="2762777"/>
                  <a:chOff x="5029812" y="2722222"/>
                  <a:chExt cx="3644287" cy="2762777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812" y="2963333"/>
                    <a:ext cx="3644287" cy="252166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227043" y="2722222"/>
                    <a:ext cx="22718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0906.0954v2 [</a:t>
                    </a:r>
                    <a:r>
                      <a:rPr lang="en-US" dirty="0" err="1" smtClean="0"/>
                      <a:t>hep</a:t>
                    </a:r>
                    <a:r>
                      <a:rPr lang="en-US" dirty="0" smtClean="0"/>
                      <a:t>-ph]</a:t>
                    </a:r>
                    <a:endParaRPr lang="en-US" dirty="0"/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93817" y="3324244"/>
                  <a:ext cx="3205115" cy="1588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293817" y="4973610"/>
                <a:ext cx="3205115" cy="1588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3431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É o Higgs !</a:t>
            </a:r>
            <a:endParaRPr/>
          </a:p>
        </p:txBody>
      </p:sp>
      <p:sp>
        <p:nvSpPr>
          <p:cNvPr id="378" name="TextShape 2"/>
          <p:cNvSpPr txBox="1"/>
          <p:nvPr/>
        </p:nvSpPr>
        <p:spPr>
          <a:xfrm>
            <a:off x="164880" y="996120"/>
            <a:ext cx="4191120" cy="612360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Quais as propriedades ?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spin 0+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125.5 GeV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acoplamentos previstos pelo Modelo Padrão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r>
              <a:rPr lang="pt-PT"/>
              <a:t> 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 as incertezas ainda são grandes</a:t>
            </a:r>
            <a:endParaRPr/>
          </a:p>
          <a:p>
            <a:pPr>
              <a:buFont typeface="Wingdings" charset="2"/>
              <a:buChar char=""/>
            </a:pPr>
            <a:r>
              <a:rPr lang="pt-PT"/>
              <a:t>poderá haver mais?</a:t>
            </a:r>
            <a:endParaRPr/>
          </a:p>
          <a:p>
            <a:pPr lvl="1">
              <a:buFont typeface="Century Gothic"/>
              <a:buChar char="•"/>
            </a:pPr>
            <a:endParaRPr/>
          </a:p>
        </p:txBody>
      </p:sp>
      <p:pic>
        <p:nvPicPr>
          <p:cNvPr id="379" name="Picture 378"/>
          <p:cNvPicPr/>
          <p:nvPr/>
        </p:nvPicPr>
        <p:blipFill>
          <a:blip r:embed="rId2"/>
          <a:stretch>
            <a:fillRect/>
          </a:stretch>
        </p:blipFill>
        <p:spPr>
          <a:xfrm>
            <a:off x="4378680" y="0"/>
            <a:ext cx="4765320" cy="6150960"/>
          </a:xfrm>
          <a:prstGeom prst="rect">
            <a:avLst/>
          </a:prstGeom>
        </p:spPr>
      </p:pic>
      <p:sp>
        <p:nvSpPr>
          <p:cNvPr id="380" name="TextShape 3"/>
          <p:cNvSpPr txBox="1"/>
          <p:nvPr/>
        </p:nvSpPr>
        <p:spPr>
          <a:xfrm>
            <a:off x="4680000" y="6120000"/>
            <a:ext cx="4330800" cy="9932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Razão </a:t>
            </a:r>
            <a:r>
              <a:rPr lang="pt-PT">
                <a:latin typeface="DejaVu Serif Condensed"/>
                <a:ea typeface="DejaVu Serif Condensed"/>
              </a:rPr>
              <a:t>μ</a:t>
            </a:r>
            <a:r>
              <a:rPr lang="pt-PT"/>
              <a:t> =dados / teoria</a:t>
            </a:r>
            <a:endParaRPr/>
          </a:p>
        </p:txBody>
      </p:sp>
      <p:pic>
        <p:nvPicPr>
          <p:cNvPr id="381" name="Picture 380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2880000"/>
            <a:ext cx="3699360" cy="27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7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5" y="4309214"/>
            <a:ext cx="2078474" cy="25487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52438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86" y="271109"/>
            <a:ext cx="3496340" cy="33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1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5" name="Picture 30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8038" y="632278"/>
            <a:ext cx="4921043" cy="36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77" y="4054256"/>
            <a:ext cx="2102808" cy="28037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4578" y="3025011"/>
            <a:ext cx="94207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3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8864" y="2384713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361" y="316498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7010" y="248459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928" y="2196234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79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60" y="1904379"/>
            <a:ext cx="6744948" cy="43883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Modelo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Padrão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29025" y="3489599"/>
            <a:ext cx="4673753" cy="3252003"/>
            <a:chOff x="3819404" y="3520197"/>
            <a:chExt cx="4673753" cy="32520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9961" y="4129173"/>
              <a:ext cx="1718890" cy="24124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404" y="5015927"/>
              <a:ext cx="2641012" cy="1756273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7140971" y="3520197"/>
              <a:ext cx="1352186" cy="746752"/>
            </a:xfrm>
            <a:prstGeom prst="cloudCallout">
              <a:avLst>
                <a:gd name="adj1" fmla="val -34849"/>
                <a:gd name="adj2" fmla="val 103292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halkduster"/>
                  <a:cs typeface="Chalkduster"/>
                </a:rPr>
                <a:t>Eh! Eh!</a:t>
              </a:r>
              <a:endParaRPr lang="en-US" sz="1400" dirty="0">
                <a:solidFill>
                  <a:schemeClr val="tx1"/>
                </a:solidFill>
                <a:latin typeface="Chalkduster"/>
                <a:cs typeface="Chalkdu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45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042E-6 -4.27976E-6 L -0.12353 -0.095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6" y="-47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6" y="0"/>
            <a:ext cx="9086916" cy="6875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81" y="2050597"/>
            <a:ext cx="2765311" cy="33168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" y="1504869"/>
            <a:ext cx="3474948" cy="2032914"/>
            <a:chOff x="1679934" y="1353065"/>
            <a:chExt cx="6297831" cy="3577218"/>
          </a:xfrm>
        </p:grpSpPr>
        <p:sp>
          <p:nvSpPr>
            <p:cNvPr id="13" name="TextBox 12"/>
            <p:cNvSpPr txBox="1"/>
            <p:nvPr/>
          </p:nvSpPr>
          <p:spPr>
            <a:xfrm rot="5400000">
              <a:off x="6517009" y="2475267"/>
              <a:ext cx="2582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http://</a:t>
              </a:r>
              <a:r>
                <a:rPr lang="en-US" sz="1600" dirty="0" err="1" smtClean="0"/>
                <a:t>www.nobelprize.org</a:t>
              </a:r>
              <a:r>
                <a:rPr lang="en-US" sz="1600" dirty="0" smtClean="0"/>
                <a:t>/</a:t>
              </a:r>
              <a:endParaRPr lang="en-US" sz="16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79934" y="1354717"/>
              <a:ext cx="5959277" cy="3575566"/>
              <a:chOff x="1679934" y="1354717"/>
              <a:chExt cx="5959277" cy="357556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9934" y="1354717"/>
                <a:ext cx="5959277" cy="3575566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3847458" y="1649769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968009" y="1481511"/>
                <a:ext cx="616096" cy="66646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808627"/>
            <a:ext cx="1982331" cy="1946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677"/>
            <a:ext cx="9186017" cy="8712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o </a:t>
            </a:r>
            <a:r>
              <a:rPr lang="en-US" dirty="0" err="1" smtClean="0"/>
              <a:t>bosão</a:t>
            </a:r>
            <a:r>
              <a:rPr lang="en-US" dirty="0" smtClean="0"/>
              <a:t> </a:t>
            </a:r>
            <a:r>
              <a:rPr lang="en-US" dirty="0" err="1" smtClean="0"/>
              <a:t>acabámos</a:t>
            </a:r>
            <a:r>
              <a:rPr lang="en-US" dirty="0" smtClean="0"/>
              <a:t> de </a:t>
            </a:r>
            <a:r>
              <a:rPr lang="en-US" dirty="0" err="1" smtClean="0"/>
              <a:t>descobrir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3263701" y="488822"/>
            <a:ext cx="3071380" cy="85506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2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388" y="349624"/>
            <a:ext cx="4473490" cy="322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4960298" y="2204579"/>
            <a:ext cx="3954838" cy="3931055"/>
            <a:chOff x="4695493" y="663077"/>
            <a:chExt cx="3954838" cy="3931055"/>
          </a:xfrm>
        </p:grpSpPr>
        <p:pic>
          <p:nvPicPr>
            <p:cNvPr id="12" name="Picture 11" descr="nc_cc_dsdq2_cteq6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493" y="663077"/>
              <a:ext cx="3954838" cy="39310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80976" y="2377152"/>
              <a:ext cx="771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9799" y="1423501"/>
              <a:ext cx="74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40" y="3805946"/>
            <a:ext cx="3354440" cy="289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39" y="1455329"/>
            <a:ext cx="7344260" cy="42596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45039" y="1417638"/>
            <a:ext cx="7344260" cy="4297362"/>
            <a:chOff x="945039" y="1417638"/>
            <a:chExt cx="7344260" cy="4297362"/>
          </a:xfrm>
        </p:grpSpPr>
        <p:sp>
          <p:nvSpPr>
            <p:cNvPr id="10" name="Rectangle 9"/>
            <p:cNvSpPr/>
            <p:nvPr/>
          </p:nvSpPr>
          <p:spPr>
            <a:xfrm>
              <a:off x="945039" y="1417638"/>
              <a:ext cx="7344260" cy="4297362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461225" y="1816494"/>
              <a:ext cx="4316484" cy="3396694"/>
              <a:chOff x="-2086779" y="3101330"/>
              <a:chExt cx="2086779" cy="1890339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-2086779" y="3101330"/>
                <a:ext cx="1048404" cy="1890339"/>
              </a:xfrm>
              <a:custGeom>
                <a:avLst/>
                <a:gdLst>
                  <a:gd name="connsiteX0" fmla="*/ 0 w 1048404"/>
                  <a:gd name="connsiteY0" fmla="*/ 0 h 1890339"/>
                  <a:gd name="connsiteX1" fmla="*/ 605416 w 1048404"/>
                  <a:gd name="connsiteY1" fmla="*/ 1580202 h 1890339"/>
                  <a:gd name="connsiteX2" fmla="*/ 1048404 w 1048404"/>
                  <a:gd name="connsiteY2" fmla="*/ 1890335 h 189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8404" h="1890339">
                    <a:moveTo>
                      <a:pt x="0" y="0"/>
                    </a:moveTo>
                    <a:cubicBezTo>
                      <a:pt x="215341" y="632573"/>
                      <a:pt x="430682" y="1265146"/>
                      <a:pt x="605416" y="1580202"/>
                    </a:cubicBezTo>
                    <a:cubicBezTo>
                      <a:pt x="780150" y="1895258"/>
                      <a:pt x="1048404" y="1890335"/>
                      <a:pt x="1048404" y="1890335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 flipH="1">
                <a:off x="-1048404" y="3101330"/>
                <a:ext cx="1048404" cy="1890339"/>
              </a:xfrm>
              <a:custGeom>
                <a:avLst/>
                <a:gdLst>
                  <a:gd name="connsiteX0" fmla="*/ 0 w 1048404"/>
                  <a:gd name="connsiteY0" fmla="*/ 0 h 1890339"/>
                  <a:gd name="connsiteX1" fmla="*/ 605416 w 1048404"/>
                  <a:gd name="connsiteY1" fmla="*/ 1580202 h 1890339"/>
                  <a:gd name="connsiteX2" fmla="*/ 1048404 w 1048404"/>
                  <a:gd name="connsiteY2" fmla="*/ 1890335 h 189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8404" h="1890339">
                    <a:moveTo>
                      <a:pt x="0" y="0"/>
                    </a:moveTo>
                    <a:cubicBezTo>
                      <a:pt x="215341" y="632573"/>
                      <a:pt x="430682" y="1265146"/>
                      <a:pt x="605416" y="1580202"/>
                    </a:cubicBezTo>
                    <a:cubicBezTo>
                      <a:pt x="780150" y="1895258"/>
                      <a:pt x="1048404" y="1890335"/>
                      <a:pt x="1048404" y="1890335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Oval 13"/>
          <p:cNvSpPr/>
          <p:nvPr/>
        </p:nvSpPr>
        <p:spPr>
          <a:xfrm>
            <a:off x="6157526" y="1816494"/>
            <a:ext cx="516819" cy="4725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4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29 0.13898 -0.08041 0.27797 -0.11306 0.34908 C -0.14571 0.4202 -0.17072 0.42344 -0.19555 0.42668 " pathEditMode="relative" ptsTypes="a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5859" y="1314367"/>
            <a:ext cx="6087354" cy="476983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26" y="1314953"/>
            <a:ext cx="1727175" cy="101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438" y="1312213"/>
            <a:ext cx="1350912" cy="135091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73592" y="2095122"/>
            <a:ext cx="3504204" cy="256554"/>
            <a:chOff x="3594292" y="2322888"/>
            <a:chExt cx="3504204" cy="256554"/>
          </a:xfrm>
        </p:grpSpPr>
        <p:grpSp>
          <p:nvGrpSpPr>
            <p:cNvPr id="22" name="Group 21"/>
            <p:cNvGrpSpPr/>
            <p:nvPr/>
          </p:nvGrpSpPr>
          <p:grpSpPr>
            <a:xfrm>
              <a:off x="3594292" y="2322888"/>
              <a:ext cx="2185408" cy="221506"/>
              <a:chOff x="5755317" y="1689842"/>
              <a:chExt cx="2494470" cy="221508"/>
            </a:xfrm>
          </p:grpSpPr>
          <p:sp>
            <p:nvSpPr>
              <p:cNvPr id="23" name="Arc 2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c 2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Arc 27"/>
            <p:cNvSpPr/>
            <p:nvPr/>
          </p:nvSpPr>
          <p:spPr>
            <a:xfrm rot="10800000">
              <a:off x="5787250" y="2346334"/>
              <a:ext cx="437082" cy="221505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0800000">
              <a:off x="6224332" y="2346334"/>
              <a:ext cx="437082" cy="221505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0800000">
              <a:off x="6661414" y="2357937"/>
              <a:ext cx="437082" cy="221505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58130" y="2621376"/>
            <a:ext cx="4922303" cy="3343821"/>
            <a:chOff x="5735963" y="2832579"/>
            <a:chExt cx="3279320" cy="204148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>
              <a:off x="5918342" y="2832579"/>
              <a:ext cx="2530204" cy="2024164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6118480" y="4598894"/>
              <a:ext cx="310895" cy="257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284524" y="4239373"/>
              <a:ext cx="3482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250250" y="4253579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Im</a:t>
              </a:r>
              <a:r>
                <a:rPr lang="en-US" dirty="0" smtClean="0"/>
                <a:t>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5963" y="4504730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05859" y="1284839"/>
            <a:ext cx="472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-11 </a:t>
            </a:r>
            <a:r>
              <a:rPr lang="en-US" sz="2400" dirty="0" err="1" smtClean="0"/>
              <a:t>segundos</a:t>
            </a:r>
            <a:r>
              <a:rPr lang="en-US" sz="2400" dirty="0" smtClean="0"/>
              <a:t> </a:t>
            </a:r>
            <a:r>
              <a:rPr lang="en-US" sz="2400" dirty="0" err="1" smtClean="0"/>
              <a:t>depois</a:t>
            </a:r>
            <a:r>
              <a:rPr lang="en-US" sz="2400" dirty="0" smtClean="0"/>
              <a:t> do Big Bang…</a:t>
            </a:r>
            <a:endParaRPr lang="en-US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33" y="1917505"/>
            <a:ext cx="1377950" cy="13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9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381E-6 -2.01992E-6 L 2.57381E-6 0.49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031E-6 -3.75956E-6 C 0.01771 0.01112 0.03543 0.02224 0.05488 0.06486 C 0.07433 0.10748 0.10073 0.21219 0.11636 0.25643 C 0.13199 0.30067 0.14033 0.31527 0.14866 0.32986 " pathEditMode="relative" ptsTypes="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15403</TotalTime>
  <Words>434</Words>
  <Application>Microsoft Macintosh PowerPoint</Application>
  <PresentationFormat>On-screen Show (4:3)</PresentationFormat>
  <Paragraphs>93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Um Universo de Partículas O infinitamente pequeno e o infinitamente grande…</vt:lpstr>
      <vt:lpstr>Sumário</vt:lpstr>
      <vt:lpstr>PowerPoint Presentation</vt:lpstr>
      <vt:lpstr>PowerPoint Presentation</vt:lpstr>
      <vt:lpstr>O Modelo Padrão</vt:lpstr>
      <vt:lpstr>O que é o bosão acabámos de descobrir?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agora?... </vt:lpstr>
      <vt:lpstr>PowerPoint Presentation</vt:lpstr>
      <vt:lpstr>Matéria Escura</vt:lpstr>
      <vt:lpstr>PowerPoint Presentation</vt:lpstr>
      <vt:lpstr>Unificação das interacções? </vt:lpstr>
      <vt:lpstr>PowerPoint Presentation</vt:lpstr>
      <vt:lpstr>Perguntas?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there is more…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98</cp:revision>
  <dcterms:modified xsi:type="dcterms:W3CDTF">2014-09-27T10:34:37Z</dcterms:modified>
</cp:coreProperties>
</file>