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30"/>
  </p:notesMasterIdLst>
  <p:handoutMasterIdLst>
    <p:handoutMasterId r:id="rId31"/>
  </p:handoutMasterIdLst>
  <p:sldIdLst>
    <p:sldId id="256" r:id="rId3"/>
    <p:sldId id="290" r:id="rId4"/>
    <p:sldId id="291" r:id="rId5"/>
    <p:sldId id="323" r:id="rId6"/>
    <p:sldId id="307" r:id="rId7"/>
    <p:sldId id="302" r:id="rId8"/>
    <p:sldId id="324" r:id="rId9"/>
    <p:sldId id="326" r:id="rId10"/>
    <p:sldId id="325" r:id="rId11"/>
    <p:sldId id="303" r:id="rId12"/>
    <p:sldId id="309" r:id="rId13"/>
    <p:sldId id="317" r:id="rId14"/>
    <p:sldId id="279" r:id="rId15"/>
    <p:sldId id="280" r:id="rId16"/>
    <p:sldId id="312" r:id="rId17"/>
    <p:sldId id="320" r:id="rId18"/>
    <p:sldId id="318" r:id="rId19"/>
    <p:sldId id="294" r:id="rId20"/>
    <p:sldId id="266" r:id="rId21"/>
    <p:sldId id="274" r:id="rId22"/>
    <p:sldId id="259" r:id="rId23"/>
    <p:sldId id="293" r:id="rId24"/>
    <p:sldId id="306" r:id="rId25"/>
    <p:sldId id="313" r:id="rId26"/>
    <p:sldId id="316" r:id="rId27"/>
    <p:sldId id="314" r:id="rId28"/>
    <p:sldId id="315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-61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024143-0007-5048-A886-B8A153505270}" type="datetimeFigureOut">
              <a:rPr lang="en-US" smtClean="0"/>
              <a:t>23.09.21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BA84F-445D-1846-BE8E-E392384E89B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006275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2195276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dddb1b980d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dddb1b980d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100" b="1" i="0" u="none" strike="noStrike" baseline="0" dirty="0" err="1" smtClean="0">
                <a:solidFill>
                  <a:srgbClr val="000000"/>
                </a:solidFill>
                <a:latin typeface="Arial"/>
              </a:rPr>
              <a:t>The</a:t>
            </a:r>
            <a:r>
              <a:rPr lang="pt-PT" sz="1100" b="1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1" i="0" u="none" strike="noStrike" baseline="0" dirty="0" err="1" smtClean="0">
                <a:solidFill>
                  <a:srgbClr val="000000"/>
                </a:solidFill>
                <a:latin typeface="Arial"/>
              </a:rPr>
              <a:t>study</a:t>
            </a:r>
            <a:r>
              <a:rPr lang="pt-PT" sz="1100" b="1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1" i="0" u="none" strike="noStrike" baseline="0" dirty="0" err="1" smtClean="0">
                <a:solidFill>
                  <a:srgbClr val="000000"/>
                </a:solidFill>
                <a:latin typeface="Arial"/>
              </a:rPr>
              <a:t>of</a:t>
            </a:r>
            <a:r>
              <a:rPr lang="pt-PT" sz="1100" b="1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1" i="0" u="none" strike="noStrike" baseline="0" dirty="0" err="1" smtClean="0">
                <a:solidFill>
                  <a:srgbClr val="000000"/>
                </a:solidFill>
                <a:latin typeface="Arial"/>
              </a:rPr>
              <a:t>the</a:t>
            </a:r>
            <a:r>
              <a:rPr lang="pt-PT" sz="1100" b="1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1" i="0" u="none" strike="noStrike" baseline="0" dirty="0" err="1" smtClean="0">
                <a:solidFill>
                  <a:srgbClr val="000000"/>
                </a:solidFill>
                <a:latin typeface="Arial"/>
              </a:rPr>
              <a:t>elementary</a:t>
            </a:r>
            <a:r>
              <a:rPr lang="pt-PT" sz="1100" b="1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1" i="0" u="none" strike="noStrike" baseline="0" dirty="0" err="1" smtClean="0">
                <a:solidFill>
                  <a:srgbClr val="000000"/>
                </a:solidFill>
                <a:latin typeface="Arial"/>
              </a:rPr>
              <a:t>constituents</a:t>
            </a:r>
            <a:r>
              <a:rPr lang="pt-PT" sz="1100" b="1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1" i="0" u="none" strike="noStrike" baseline="0" dirty="0" err="1" smtClean="0">
                <a:solidFill>
                  <a:srgbClr val="000000"/>
                </a:solidFill>
                <a:latin typeface="Arial"/>
              </a:rPr>
              <a:t>of</a:t>
            </a:r>
            <a:r>
              <a:rPr lang="pt-PT" sz="1100" b="1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1" i="0" u="none" strike="noStrike" baseline="0" dirty="0" err="1" smtClean="0">
                <a:solidFill>
                  <a:srgbClr val="000000"/>
                </a:solidFill>
                <a:latin typeface="Arial"/>
              </a:rPr>
              <a:t>matter</a:t>
            </a:r>
            <a:r>
              <a:rPr lang="pt-PT" sz="1100" b="1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1" i="0" u="none" strike="noStrike" baseline="0" dirty="0" err="1" smtClean="0">
                <a:solidFill>
                  <a:srgbClr val="000000"/>
                </a:solidFill>
                <a:latin typeface="Arial"/>
              </a:rPr>
              <a:t>and</a:t>
            </a:r>
            <a:r>
              <a:rPr lang="pt-PT" sz="1100" b="1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1" i="0" u="none" strike="noStrike" baseline="0" dirty="0" err="1" smtClean="0">
                <a:solidFill>
                  <a:srgbClr val="000000"/>
                </a:solidFill>
                <a:latin typeface="Arial"/>
              </a:rPr>
              <a:t>their</a:t>
            </a:r>
            <a:r>
              <a:rPr lang="pt-PT" sz="1100" b="1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1" i="0" u="none" strike="noStrike" baseline="0" dirty="0" err="1" smtClean="0">
                <a:solidFill>
                  <a:srgbClr val="000000"/>
                </a:solidFill>
                <a:latin typeface="Arial"/>
              </a:rPr>
              <a:t>interactions</a:t>
            </a:r>
            <a:r>
              <a:rPr lang="pt-PT" sz="1100" b="1" i="0" u="none" strike="noStrike" baseline="0" dirty="0" smtClean="0">
                <a:solidFill>
                  <a:srgbClr val="000000"/>
                </a:solidFill>
                <a:latin typeface="Arial"/>
              </a:rPr>
              <a:t>. </a:t>
            </a:r>
          </a:p>
          <a:p>
            <a:r>
              <a:rPr lang="pt-PT" sz="1100" b="1" i="0" u="none" strike="noStrike" baseline="0" dirty="0" err="1" smtClean="0">
                <a:solidFill>
                  <a:srgbClr val="000000"/>
                </a:solidFill>
                <a:latin typeface="Arial"/>
              </a:rPr>
              <a:t>What</a:t>
            </a:r>
            <a:r>
              <a:rPr lang="pt-PT" sz="1100" b="1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1" i="0" u="none" strike="noStrike" baseline="0" dirty="0" err="1" smtClean="0">
                <a:solidFill>
                  <a:srgbClr val="000000"/>
                </a:solidFill>
                <a:latin typeface="Arial"/>
              </a:rPr>
              <a:t>is</a:t>
            </a:r>
            <a:r>
              <a:rPr lang="pt-PT" sz="1100" b="1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1" i="0" u="none" strike="noStrike" baseline="0" dirty="0" err="1" smtClean="0">
                <a:solidFill>
                  <a:srgbClr val="000000"/>
                </a:solidFill>
                <a:latin typeface="Arial"/>
              </a:rPr>
              <a:t>the</a:t>
            </a:r>
            <a:r>
              <a:rPr lang="pt-PT" sz="1100" b="1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1" i="0" u="none" strike="noStrike" baseline="0" dirty="0" err="1" smtClean="0">
                <a:solidFill>
                  <a:srgbClr val="000000"/>
                </a:solidFill>
                <a:latin typeface="Arial"/>
              </a:rPr>
              <a:t>Universe</a:t>
            </a:r>
            <a:r>
              <a:rPr lang="pt-PT" sz="1100" b="1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1" i="0" u="none" strike="noStrike" baseline="0" dirty="0" err="1" smtClean="0">
                <a:solidFill>
                  <a:srgbClr val="000000"/>
                </a:solidFill>
                <a:latin typeface="Arial"/>
              </a:rPr>
              <a:t>made</a:t>
            </a:r>
            <a:r>
              <a:rPr lang="pt-PT" sz="1100" b="1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1" i="0" u="none" strike="noStrike" baseline="0" dirty="0" err="1" smtClean="0">
                <a:solidFill>
                  <a:srgbClr val="000000"/>
                </a:solidFill>
                <a:latin typeface="Arial"/>
              </a:rPr>
              <a:t>of</a:t>
            </a:r>
            <a:r>
              <a:rPr lang="pt-PT" sz="1100" b="1" i="0" u="none" strike="noStrike" baseline="0" dirty="0" smtClean="0">
                <a:solidFill>
                  <a:srgbClr val="000000"/>
                </a:solidFill>
                <a:latin typeface="Arial"/>
              </a:rPr>
              <a:t>? </a:t>
            </a:r>
            <a:r>
              <a:rPr lang="pt-PT" sz="1100" b="0" i="0" u="none" strike="noStrike" baseline="0" dirty="0" smtClean="0">
                <a:solidFill>
                  <a:srgbClr val="000000"/>
                </a:solidFill>
                <a:latin typeface="Arial"/>
              </a:rPr>
              <a:t>(…</a:t>
            </a:r>
            <a:r>
              <a:rPr lang="pt-PT" sz="1100" b="0" i="0" u="none" strike="noStrike" baseline="0" dirty="0" err="1" smtClean="0">
                <a:solidFill>
                  <a:srgbClr val="000000"/>
                </a:solidFill>
                <a:latin typeface="Arial"/>
              </a:rPr>
              <a:t>how</a:t>
            </a:r>
            <a:r>
              <a:rPr lang="pt-PT" sz="1100" b="0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0" i="0" u="none" strike="noStrike" baseline="0" dirty="0" err="1" smtClean="0">
                <a:solidFill>
                  <a:srgbClr val="000000"/>
                </a:solidFill>
                <a:latin typeface="Arial"/>
              </a:rPr>
              <a:t>did</a:t>
            </a:r>
            <a:r>
              <a:rPr lang="pt-PT" sz="1100" b="0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0" i="0" u="none" strike="noStrike" baseline="0" dirty="0" err="1" smtClean="0">
                <a:solidFill>
                  <a:srgbClr val="000000"/>
                </a:solidFill>
                <a:latin typeface="Arial"/>
              </a:rPr>
              <a:t>it</a:t>
            </a:r>
            <a:r>
              <a:rPr lang="pt-PT" sz="1100" b="0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0" i="0" u="none" strike="noStrike" baseline="0" dirty="0" err="1" smtClean="0">
                <a:solidFill>
                  <a:srgbClr val="000000"/>
                </a:solidFill>
                <a:latin typeface="Arial"/>
              </a:rPr>
              <a:t>develop</a:t>
            </a:r>
            <a:r>
              <a:rPr lang="pt-PT" sz="1100" b="0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0" i="0" u="none" strike="noStrike" baseline="0" dirty="0" err="1" smtClean="0">
                <a:solidFill>
                  <a:srgbClr val="000000"/>
                </a:solidFill>
                <a:latin typeface="Arial"/>
              </a:rPr>
              <a:t>and</a:t>
            </a:r>
            <a:r>
              <a:rPr lang="pt-PT" sz="1100" b="0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0" i="0" u="none" strike="noStrike" baseline="0" dirty="0" err="1" smtClean="0">
                <a:solidFill>
                  <a:srgbClr val="000000"/>
                </a:solidFill>
                <a:latin typeface="Arial"/>
              </a:rPr>
              <a:t>how</a:t>
            </a:r>
            <a:r>
              <a:rPr lang="pt-PT" sz="1100" b="0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0" i="0" u="none" strike="noStrike" baseline="0" dirty="0" err="1" smtClean="0">
                <a:solidFill>
                  <a:srgbClr val="000000"/>
                </a:solidFill>
                <a:latin typeface="Arial"/>
              </a:rPr>
              <a:t>will</a:t>
            </a:r>
            <a:r>
              <a:rPr lang="pt-PT" sz="1100" b="0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0" i="0" u="none" strike="noStrike" baseline="0" dirty="0" err="1" smtClean="0">
                <a:solidFill>
                  <a:srgbClr val="000000"/>
                </a:solidFill>
                <a:latin typeface="Arial"/>
              </a:rPr>
              <a:t>be</a:t>
            </a:r>
            <a:r>
              <a:rPr lang="pt-PT" sz="1100" b="0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0" i="0" u="none" strike="noStrike" baseline="0" dirty="0" err="1" smtClean="0">
                <a:solidFill>
                  <a:srgbClr val="000000"/>
                </a:solidFill>
                <a:latin typeface="Arial"/>
              </a:rPr>
              <a:t>its</a:t>
            </a:r>
            <a:r>
              <a:rPr lang="pt-PT" sz="1100" b="0" i="0" u="none" strike="noStrike" baseline="0" dirty="0" smtClean="0">
                <a:solidFill>
                  <a:srgbClr val="000000"/>
                </a:solidFill>
                <a:latin typeface="Arial"/>
              </a:rPr>
              <a:t> future?) </a:t>
            </a:r>
          </a:p>
          <a:p>
            <a:r>
              <a:rPr lang="pt-PT" sz="1100" b="0" i="0" u="none" strike="noStrike" baseline="0" dirty="0" err="1" smtClean="0">
                <a:solidFill>
                  <a:srgbClr val="000000"/>
                </a:solidFill>
                <a:latin typeface="Arial"/>
              </a:rPr>
              <a:t>This</a:t>
            </a:r>
            <a:r>
              <a:rPr lang="pt-PT" sz="1100" b="0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0" i="0" u="none" strike="noStrike" baseline="0" dirty="0" err="1" smtClean="0">
                <a:solidFill>
                  <a:srgbClr val="000000"/>
                </a:solidFill>
                <a:latin typeface="Arial"/>
              </a:rPr>
              <a:t>means</a:t>
            </a:r>
            <a:r>
              <a:rPr lang="pt-PT" sz="1100" b="0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1" i="0" u="none" strike="noStrike" baseline="0" dirty="0" err="1" smtClean="0">
                <a:solidFill>
                  <a:srgbClr val="000000"/>
                </a:solidFill>
                <a:latin typeface="Arial"/>
              </a:rPr>
              <a:t>exploring</a:t>
            </a:r>
            <a:r>
              <a:rPr lang="pt-PT" sz="1100" b="1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1" i="0" u="none" strike="noStrike" baseline="0" dirty="0" err="1" smtClean="0">
                <a:solidFill>
                  <a:srgbClr val="000000"/>
                </a:solidFill>
                <a:latin typeface="Arial"/>
              </a:rPr>
              <a:t>smaller</a:t>
            </a:r>
            <a:r>
              <a:rPr lang="pt-PT" sz="1100" b="1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1" i="0" u="none" strike="noStrike" baseline="0" dirty="0" err="1" smtClean="0">
                <a:solidFill>
                  <a:srgbClr val="000000"/>
                </a:solidFill>
                <a:latin typeface="Arial"/>
              </a:rPr>
              <a:t>and</a:t>
            </a:r>
            <a:r>
              <a:rPr lang="pt-PT" sz="1100" b="1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1" i="0" u="none" strike="noStrike" baseline="0" dirty="0" err="1" smtClean="0">
                <a:solidFill>
                  <a:srgbClr val="000000"/>
                </a:solidFill>
                <a:latin typeface="Arial"/>
              </a:rPr>
              <a:t>smaller</a:t>
            </a:r>
            <a:r>
              <a:rPr lang="pt-PT" sz="1100" b="1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1" i="0" u="none" strike="noStrike" baseline="0" dirty="0" err="1" smtClean="0">
                <a:solidFill>
                  <a:srgbClr val="000000"/>
                </a:solidFill>
                <a:latin typeface="Arial"/>
              </a:rPr>
              <a:t>scales</a:t>
            </a:r>
            <a:r>
              <a:rPr lang="pt-PT" sz="1100" b="0" i="0" u="none" strike="noStrike" baseline="0" dirty="0" smtClean="0">
                <a:solidFill>
                  <a:srgbClr val="000000"/>
                </a:solidFill>
                <a:latin typeface="Arial"/>
              </a:rPr>
              <a:t>… </a:t>
            </a:r>
            <a:r>
              <a:rPr lang="pt-PT" sz="1100" b="0" i="0" u="none" strike="noStrike" baseline="0" dirty="0" err="1" smtClean="0">
                <a:solidFill>
                  <a:srgbClr val="000000"/>
                </a:solidFill>
                <a:latin typeface="Arial"/>
              </a:rPr>
              <a:t>The</a:t>
            </a:r>
            <a:r>
              <a:rPr lang="pt-PT" sz="1100" b="0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0" i="0" u="none" strike="noStrike" baseline="0" dirty="0" err="1" smtClean="0">
                <a:solidFill>
                  <a:srgbClr val="000000"/>
                </a:solidFill>
                <a:latin typeface="Arial"/>
              </a:rPr>
              <a:t>Big</a:t>
            </a:r>
            <a:r>
              <a:rPr lang="pt-PT" sz="1100" b="0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0" i="0" u="none" strike="noStrike" baseline="0" dirty="0" err="1" smtClean="0">
                <a:solidFill>
                  <a:srgbClr val="000000"/>
                </a:solidFill>
                <a:latin typeface="Arial"/>
              </a:rPr>
              <a:t>Bang</a:t>
            </a:r>
            <a:r>
              <a:rPr lang="pt-PT" sz="1100" b="0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0" i="0" u="none" strike="noStrike" baseline="0" dirty="0" err="1" smtClean="0">
                <a:solidFill>
                  <a:srgbClr val="000000"/>
                </a:solidFill>
                <a:latin typeface="Arial"/>
              </a:rPr>
              <a:t>The</a:t>
            </a:r>
            <a:r>
              <a:rPr lang="pt-PT" sz="1100" b="0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0" i="0" u="none" strike="noStrike" baseline="0" dirty="0" err="1" smtClean="0">
                <a:solidFill>
                  <a:srgbClr val="000000"/>
                </a:solidFill>
                <a:latin typeface="Arial"/>
              </a:rPr>
              <a:t>Universe</a:t>
            </a:r>
            <a:r>
              <a:rPr lang="pt-PT" sz="1100" b="0" i="0" u="none" strike="noStrike" baseline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PT" sz="1100" b="0" i="0" u="none" strike="noStrike" baseline="0" dirty="0" err="1" smtClean="0">
                <a:solidFill>
                  <a:srgbClr val="000000"/>
                </a:solidFill>
                <a:latin typeface="Arial"/>
              </a:rPr>
              <a:t>today</a:t>
            </a:r>
            <a:r>
              <a:rPr lang="pt-PT" sz="1100" b="0" i="0" u="none" strike="noStrike" baseline="0" dirty="0" smtClean="0">
                <a:solidFill>
                  <a:srgbClr val="000000"/>
                </a:solidFill>
                <a:latin typeface="Arial"/>
              </a:rPr>
              <a:t> 2 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3162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 não é uma palestra sobre o vazio interestelar. É uma palestra sobre o vazio entre os átomos, dentro dos átomos, mesmo dentro do núcleo dos átomos. </a:t>
            </a:r>
          </a:p>
          <a:p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explorar o infinitamente</a:t>
            </a:r>
            <a:r>
              <a:rPr lang="pt-P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pequeno precisamos da física de partículas!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687C4AD-02AB-B94B-ADAC-1B00D578CFCB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91673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Enormous</a:t>
            </a:r>
            <a:r>
              <a:rPr lang="pt-PT" dirty="0" smtClean="0"/>
              <a:t> </a:t>
            </a:r>
            <a:r>
              <a:rPr lang="pt-PT" dirty="0" err="1" smtClean="0"/>
              <a:t>progress</a:t>
            </a:r>
            <a:r>
              <a:rPr lang="pt-PT" dirty="0" smtClean="0"/>
              <a:t> </a:t>
            </a:r>
            <a:r>
              <a:rPr lang="pt-PT" dirty="0" err="1" smtClean="0"/>
              <a:t>made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last</a:t>
            </a:r>
            <a:r>
              <a:rPr lang="pt-PT" dirty="0" smtClean="0"/>
              <a:t> </a:t>
            </a:r>
            <a:r>
              <a:rPr lang="pt-PT" dirty="0" err="1" smtClean="0"/>
              <a:t>decade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many</a:t>
            </a:r>
            <a:r>
              <a:rPr lang="pt-PT" dirty="0" smtClean="0"/>
              <a:t> </a:t>
            </a:r>
            <a:r>
              <a:rPr lang="pt-PT" dirty="0" err="1" smtClean="0"/>
              <a:t>fronts</a:t>
            </a:r>
            <a:r>
              <a:rPr lang="pt-PT" dirty="0" smtClean="0"/>
              <a:t>:</a:t>
            </a:r>
          </a:p>
          <a:p>
            <a:r>
              <a:rPr lang="pt-PT" dirty="0" smtClean="0"/>
              <a:t>LHC </a:t>
            </a:r>
            <a:r>
              <a:rPr lang="pt-PT" dirty="0" err="1" smtClean="0"/>
              <a:t>experiments</a:t>
            </a:r>
            <a:r>
              <a:rPr lang="pt-PT" dirty="0" smtClean="0"/>
              <a:t> </a:t>
            </a:r>
            <a:r>
              <a:rPr lang="pt-PT" dirty="0" err="1" smtClean="0"/>
              <a:t>incredibly</a:t>
            </a:r>
            <a:r>
              <a:rPr lang="pt-PT" dirty="0" smtClean="0"/>
              <a:t> </a:t>
            </a:r>
            <a:r>
              <a:rPr lang="pt-PT" dirty="0" err="1" smtClean="0"/>
              <a:t>successful</a:t>
            </a:r>
            <a:r>
              <a:rPr lang="pt-PT" dirty="0" smtClean="0"/>
              <a:t> </a:t>
            </a:r>
            <a:r>
              <a:rPr lang="pt-PT" dirty="0" err="1" smtClean="0"/>
              <a:t>science</a:t>
            </a:r>
            <a:r>
              <a:rPr lang="pt-PT" dirty="0" smtClean="0"/>
              <a:t> </a:t>
            </a:r>
            <a:r>
              <a:rPr lang="pt-PT" dirty="0" err="1" smtClean="0"/>
              <a:t>powerhouses</a:t>
            </a:r>
            <a:endParaRPr lang="pt-PT" dirty="0" smtClean="0"/>
          </a:p>
          <a:p>
            <a:pPr lvl="1"/>
            <a:r>
              <a:rPr lang="pt-PT" dirty="0" smtClean="0"/>
              <a:t>&gt;1000 </a:t>
            </a:r>
            <a:r>
              <a:rPr lang="pt-PT" dirty="0" err="1" smtClean="0"/>
              <a:t>peer-reviewed</a:t>
            </a:r>
            <a:r>
              <a:rPr lang="pt-PT" dirty="0" smtClean="0"/>
              <a:t> </a:t>
            </a:r>
            <a:r>
              <a:rPr lang="pt-PT" dirty="0" err="1" smtClean="0"/>
              <a:t>papers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each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ATLAS </a:t>
            </a:r>
            <a:r>
              <a:rPr lang="pt-PT" dirty="0" err="1" smtClean="0"/>
              <a:t>and</a:t>
            </a:r>
            <a:r>
              <a:rPr lang="pt-PT" dirty="0" smtClean="0"/>
              <a:t> CMS </a:t>
            </a:r>
            <a:r>
              <a:rPr lang="pt-PT" dirty="0" err="1" smtClean="0"/>
              <a:t>experiments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LHC </a:t>
            </a:r>
          </a:p>
          <a:p>
            <a:pPr lvl="1"/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major </a:t>
            </a:r>
            <a:r>
              <a:rPr lang="pt-PT" dirty="0" err="1" smtClean="0"/>
              <a:t>discovery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opened</a:t>
            </a:r>
            <a:r>
              <a:rPr lang="pt-PT" dirty="0" smtClean="0"/>
              <a:t> </a:t>
            </a:r>
            <a:r>
              <a:rPr lang="pt-PT" dirty="0" err="1" smtClean="0"/>
              <a:t>doors</a:t>
            </a:r>
            <a:r>
              <a:rPr lang="pt-PT" dirty="0" smtClean="0"/>
              <a:t> to </a:t>
            </a:r>
            <a:r>
              <a:rPr lang="pt-PT" dirty="0" err="1" smtClean="0"/>
              <a:t>deeper</a:t>
            </a:r>
            <a:r>
              <a:rPr lang="pt-PT" dirty="0" smtClean="0"/>
              <a:t> </a:t>
            </a:r>
            <a:r>
              <a:rPr lang="pt-PT" dirty="0" err="1" smtClean="0"/>
              <a:t>questions</a:t>
            </a:r>
            <a:endParaRPr lang="pt-PT" dirty="0" smtClean="0"/>
          </a:p>
          <a:p>
            <a:r>
              <a:rPr lang="pt-PT" dirty="0" err="1" smtClean="0"/>
              <a:t>Many</a:t>
            </a:r>
            <a:r>
              <a:rPr lang="pt-PT" dirty="0" smtClean="0"/>
              <a:t> </a:t>
            </a:r>
            <a:r>
              <a:rPr lang="pt-PT" dirty="0" err="1" smtClean="0"/>
              <a:t>great</a:t>
            </a:r>
            <a:r>
              <a:rPr lang="pt-PT" dirty="0" smtClean="0"/>
              <a:t> </a:t>
            </a:r>
            <a:r>
              <a:rPr lang="pt-PT" dirty="0" err="1" smtClean="0"/>
              <a:t>results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neutrino, </a:t>
            </a:r>
            <a:r>
              <a:rPr lang="pt-PT" dirty="0" err="1" smtClean="0"/>
              <a:t>cosmic-ray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dark-matter</a:t>
            </a:r>
            <a:r>
              <a:rPr lang="pt-PT" dirty="0" smtClean="0"/>
              <a:t> </a:t>
            </a:r>
            <a:r>
              <a:rPr lang="pt-PT" dirty="0" err="1" smtClean="0"/>
              <a:t>experiments</a:t>
            </a:r>
            <a:endParaRPr lang="pt-PT" dirty="0" smtClean="0"/>
          </a:p>
          <a:p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yet</a:t>
            </a:r>
            <a:r>
              <a:rPr lang="pt-PT" dirty="0" smtClean="0"/>
              <a:t> </a:t>
            </a:r>
            <a:r>
              <a:rPr lang="pt-PT" dirty="0" err="1" smtClean="0"/>
              <a:t>there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a </a:t>
            </a:r>
            <a:r>
              <a:rPr lang="pt-PT" dirty="0" err="1" smtClean="0"/>
              <a:t>lot</a:t>
            </a:r>
            <a:r>
              <a:rPr lang="pt-PT" dirty="0" smtClean="0"/>
              <a:t> more to </a:t>
            </a:r>
            <a:r>
              <a:rPr lang="pt-PT" dirty="0" err="1" smtClean="0"/>
              <a:t>discover</a:t>
            </a:r>
            <a:r>
              <a:rPr lang="pt-PT" dirty="0" smtClean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31775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spacial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granularity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separate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close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tracking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solid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angle</a:t>
            </a:r>
            <a:r>
              <a:rPr lang="pt-PT" baseline="0" dirty="0" smtClean="0"/>
              <a:t> (b-</a:t>
            </a:r>
            <a:r>
              <a:rPr lang="pt-PT" baseline="0" dirty="0" err="1" smtClean="0"/>
              <a:t>tagging</a:t>
            </a:r>
            <a:r>
              <a:rPr lang="pt-PT" baseline="0" dirty="0" smtClean="0"/>
              <a:t>, </a:t>
            </a:r>
            <a:r>
              <a:rPr lang="pt-PT" baseline="0" dirty="0" err="1" smtClean="0"/>
              <a:t>vertex</a:t>
            </a:r>
            <a:r>
              <a:rPr lang="pt-PT" baseline="0" dirty="0" smtClean="0"/>
              <a:t> </a:t>
            </a:r>
            <a:r>
              <a:rPr lang="pt-PT" baseline="0" dirty="0" err="1" smtClean="0"/>
              <a:t>ident</a:t>
            </a:r>
            <a:r>
              <a:rPr lang="pt-PT" baseline="0" dirty="0" smtClean="0"/>
              <a:t>. </a:t>
            </a:r>
            <a:r>
              <a:rPr lang="pt-PT" baseline="0" dirty="0" err="1" smtClean="0"/>
              <a:t>Etc</a:t>
            </a:r>
            <a:r>
              <a:rPr lang="pt-PT" baseline="0" dirty="0" smtClean="0"/>
              <a:t>)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timing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information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reject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pileup</a:t>
            </a:r>
            <a:r>
              <a:rPr lang="pt-PT" baseline="0" dirty="0" smtClean="0"/>
              <a:t>: </a:t>
            </a:r>
            <a:r>
              <a:rPr lang="pt-PT" baseline="0" dirty="0" err="1" smtClean="0"/>
              <a:t>need</a:t>
            </a:r>
            <a:r>
              <a:rPr lang="pt-PT" baseline="0" dirty="0" smtClean="0"/>
              <a:t> O(mm) </a:t>
            </a:r>
            <a:r>
              <a:rPr lang="pt-PT" baseline="0" dirty="0" err="1" smtClean="0"/>
              <a:t>resolution</a:t>
            </a:r>
            <a:r>
              <a:rPr lang="pt-PT" baseline="0" dirty="0" smtClean="0"/>
              <a:t> =&gt; ~</a:t>
            </a:r>
            <a:r>
              <a:rPr lang="pt-PT" b="1" baseline="0" dirty="0" smtClean="0"/>
              <a:t>O(10ps) ; 30ps = 9mm</a:t>
            </a:r>
          </a:p>
          <a:p>
            <a:r>
              <a:rPr lang="pt-PT" baseline="0" dirty="0" err="1" smtClean="0"/>
              <a:t>Replace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damaged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detectors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with</a:t>
            </a:r>
            <a:r>
              <a:rPr lang="pt-PT" baseline="0" dirty="0" smtClean="0"/>
              <a:t> </a:t>
            </a:r>
            <a:r>
              <a:rPr lang="pt-PT" b="1" baseline="0" dirty="0" smtClean="0"/>
              <a:t>more </a:t>
            </a:r>
            <a:r>
              <a:rPr lang="pt-PT" b="1" baseline="0" dirty="0" err="1" smtClean="0"/>
              <a:t>rad.hard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technologies</a:t>
            </a:r>
            <a:endParaRPr lang="pt-PT" b="1" baseline="0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dirty="0" smtClean="0"/>
              <a:t>HGTD </a:t>
            </a:r>
            <a:r>
              <a:rPr lang="pt-PT" dirty="0" err="1" smtClean="0"/>
              <a:t>radius</a:t>
            </a:r>
            <a:r>
              <a:rPr lang="pt-PT" baseline="0" dirty="0" smtClean="0"/>
              <a:t> 120 – 640 mm ; 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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Completely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replace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Inner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Detector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with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all-silicon</a:t>
            </a:r>
            <a:endParaRPr lang="pt-PT" sz="1200" b="0" i="0" u="none" strike="noStrike" kern="1200" baseline="0" dirty="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4962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timing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information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reject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pileup</a:t>
            </a:r>
            <a:r>
              <a:rPr lang="pt-PT" baseline="0" dirty="0" smtClean="0"/>
              <a:t>: </a:t>
            </a:r>
            <a:r>
              <a:rPr lang="pt-PT" baseline="0" dirty="0" err="1" smtClean="0"/>
              <a:t>need</a:t>
            </a:r>
            <a:r>
              <a:rPr lang="pt-PT" baseline="0" dirty="0" smtClean="0"/>
              <a:t> O(mm) </a:t>
            </a:r>
            <a:r>
              <a:rPr lang="pt-PT" baseline="0" dirty="0" err="1" smtClean="0"/>
              <a:t>resolution</a:t>
            </a:r>
            <a:r>
              <a:rPr lang="pt-PT" baseline="0" dirty="0" smtClean="0"/>
              <a:t> =&gt; ~10ps</a:t>
            </a:r>
          </a:p>
          <a:p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spacial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granularity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separate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close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tracks</a:t>
            </a:r>
            <a:endParaRPr lang="pt-PT" baseline="0" dirty="0" smtClean="0"/>
          </a:p>
          <a:p>
            <a:r>
              <a:rPr lang="pt-PT" b="1" baseline="0" dirty="0" err="1" smtClean="0"/>
              <a:t>Rad.hard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technology</a:t>
            </a:r>
            <a:endParaRPr lang="pt-PT" b="1" baseline="0" dirty="0" smtClean="0"/>
          </a:p>
          <a:p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tracking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solid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angle</a:t>
            </a:r>
            <a:r>
              <a:rPr lang="pt-PT" baseline="0" dirty="0" smtClean="0"/>
              <a:t> (b-</a:t>
            </a:r>
            <a:r>
              <a:rPr lang="pt-PT" baseline="0" dirty="0" err="1" smtClean="0"/>
              <a:t>tagging</a:t>
            </a:r>
            <a:r>
              <a:rPr lang="pt-PT" baseline="0" dirty="0" smtClean="0"/>
              <a:t>, </a:t>
            </a:r>
            <a:r>
              <a:rPr lang="pt-PT" baseline="0" dirty="0" err="1" smtClean="0"/>
              <a:t>vertex</a:t>
            </a:r>
            <a:r>
              <a:rPr lang="pt-PT" baseline="0" dirty="0" smtClean="0"/>
              <a:t> </a:t>
            </a:r>
            <a:r>
              <a:rPr lang="pt-PT" baseline="0" dirty="0" err="1" smtClean="0"/>
              <a:t>ident</a:t>
            </a:r>
            <a:r>
              <a:rPr lang="pt-PT" baseline="0" dirty="0" smtClean="0"/>
              <a:t>. </a:t>
            </a:r>
            <a:r>
              <a:rPr lang="pt-PT" baseline="0" dirty="0" err="1" smtClean="0"/>
              <a:t>Etc</a:t>
            </a:r>
            <a:r>
              <a:rPr lang="pt-PT" baseline="0" dirty="0" smtClean="0"/>
              <a:t>)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2629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dddb1b980d_0_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dddb1b980d_0_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https://</a:t>
            </a:r>
            <a:r>
              <a:rPr lang="en-US" dirty="0" err="1" smtClean="0"/>
              <a:t>docs.google.com</a:t>
            </a:r>
            <a:r>
              <a:rPr lang="en-US" dirty="0" smtClean="0"/>
              <a:t>/forms/d/1mYM3yW3vMMPyp9cSqKTQqStZdBoxiNMYR1FkCO48zpI/edit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&lt;mu&gt;~40 </a:t>
            </a:r>
            <a:r>
              <a:rPr lang="pt-PT" dirty="0" err="1" smtClean="0"/>
              <a:t>in</a:t>
            </a:r>
            <a:r>
              <a:rPr lang="pt-PT" dirty="0" smtClean="0"/>
              <a:t> 2018 (</a:t>
            </a:r>
            <a:r>
              <a:rPr lang="pt-PT" dirty="0" err="1" smtClean="0"/>
              <a:t>up</a:t>
            </a:r>
            <a:r>
              <a:rPr lang="pt-PT" dirty="0" smtClean="0"/>
              <a:t> to 70-80)</a:t>
            </a:r>
          </a:p>
          <a:p>
            <a:r>
              <a:rPr lang="pt-PT" dirty="0" err="1" smtClean="0"/>
              <a:t>Showing</a:t>
            </a:r>
            <a:r>
              <a:rPr lang="pt-PT" dirty="0" smtClean="0"/>
              <a:t> </a:t>
            </a:r>
            <a:r>
              <a:rPr lang="pt-PT" dirty="0" err="1" smtClean="0"/>
              <a:t>this</a:t>
            </a:r>
            <a:r>
              <a:rPr lang="pt-PT" dirty="0" smtClean="0"/>
              <a:t> particular </a:t>
            </a:r>
            <a:r>
              <a:rPr lang="pt-PT" dirty="0" err="1" smtClean="0"/>
              <a:t>collision</a:t>
            </a:r>
            <a:r>
              <a:rPr lang="pt-PT" dirty="0" smtClean="0"/>
              <a:t> for a </a:t>
            </a:r>
            <a:r>
              <a:rPr lang="pt-PT" dirty="0" err="1" smtClean="0"/>
              <a:t>reason</a:t>
            </a:r>
            <a:r>
              <a:rPr lang="pt-PT" dirty="0" smtClean="0"/>
              <a:t>...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5855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dddb1b980d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dddb1b980d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57468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>
  <p:cSld name="Em branco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4437983" y="4878958"/>
            <a:ext cx="259104" cy="233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1887" tIns="31887" rIns="31887" bIns="31887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1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1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1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1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1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1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1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1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100"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6526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72" r:id="rId12"/>
    <p:sldLayoutId id="2147483673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microsoft.com/office/2007/relationships/hdphoto" Target="../media/hdphoto1.wdp"/><Relationship Id="rId1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microsoft.com/office/2007/relationships/hdphoto" Target="../media/hdphoto5.wdp"/><Relationship Id="rId5" Type="http://schemas.openxmlformats.org/officeDocument/2006/relationships/image" Target="../media/image42.png"/><Relationship Id="rId6" Type="http://schemas.openxmlformats.org/officeDocument/2006/relationships/image" Target="../media/image43.jpeg"/><Relationship Id="rId7" Type="http://schemas.openxmlformats.org/officeDocument/2006/relationships/image" Target="../media/image44.png"/><Relationship Id="rId8" Type="http://schemas.microsoft.com/office/2007/relationships/hdphoto" Target="../media/hdphoto6.wdp"/><Relationship Id="rId9" Type="http://schemas.openxmlformats.org/officeDocument/2006/relationships/image" Target="../media/image45.png"/><Relationship Id="rId10" Type="http://schemas.microsoft.com/office/2007/relationships/hdphoto" Target="../media/hdphoto7.wdp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microsoft.com/office/2007/relationships/hdphoto" Target="../media/hdphoto4.wdp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microsoft.com/office/2007/relationships/hdphoto" Target="../media/hdphoto8.wdp"/><Relationship Id="rId8" Type="http://schemas.openxmlformats.org/officeDocument/2006/relationships/image" Target="../media/image49.png"/><Relationship Id="rId9" Type="http://schemas.openxmlformats.org/officeDocument/2006/relationships/image" Target="../media/image43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hyperlink" Target="http://fcc-cdr.web.cern.ch/" TargetMode="External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54.png"/><Relationship Id="rId11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1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2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microsoft.com/office/2007/relationships/hdphoto" Target="../media/hdphoto3.wdp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openxmlformats.org/officeDocument/2006/relationships/image" Target="../media/image29.png"/><Relationship Id="rId13" Type="http://schemas.microsoft.com/office/2007/relationships/hdphoto" Target="../media/hdphoto5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emf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5521948" y="1732264"/>
            <a:ext cx="2382985" cy="251918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5"/>
          <p:cNvSpPr txBox="1">
            <a:spLocks noGrp="1"/>
          </p:cNvSpPr>
          <p:nvPr>
            <p:ph type="ctrTitle"/>
          </p:nvPr>
        </p:nvSpPr>
        <p:spPr>
          <a:xfrm>
            <a:off x="883511" y="2874467"/>
            <a:ext cx="8105955" cy="43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lang="pt-PT" sz="2400" b="1" dirty="0" err="1" smtClean="0">
                <a:solidFill>
                  <a:srgbClr val="6884B3"/>
                </a:solidFill>
                <a:latin typeface="Titillium Web"/>
                <a:ea typeface="Titillium Web"/>
                <a:cs typeface="Titillium Web"/>
                <a:sym typeface="Titillium Web"/>
              </a:rPr>
              <a:t>Update</a:t>
            </a:r>
            <a:r>
              <a:rPr lang="pt-PT" sz="2400" b="1" dirty="0" smtClean="0">
                <a:solidFill>
                  <a:srgbClr val="6884B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pt-PT" sz="2400" b="1" dirty="0" err="1" smtClean="0">
                <a:solidFill>
                  <a:srgbClr val="6884B3"/>
                </a:solidFill>
                <a:latin typeface="Titillium Web"/>
                <a:ea typeface="Titillium Web"/>
                <a:cs typeface="Titillium Web"/>
                <a:sym typeface="Titillium Web"/>
              </a:rPr>
              <a:t>of</a:t>
            </a:r>
            <a:r>
              <a:rPr lang="pt-PT" sz="2400" b="1" dirty="0" smtClean="0">
                <a:solidFill>
                  <a:srgbClr val="6884B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pt-PT" sz="2400" b="1" dirty="0" err="1" smtClean="0">
                <a:solidFill>
                  <a:srgbClr val="6884B3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</a:t>
            </a:r>
            <a:r>
              <a:rPr lang="pt-PT" sz="2400" b="1" dirty="0" smtClean="0">
                <a:solidFill>
                  <a:srgbClr val="6884B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pt-PT" sz="2400" b="1" dirty="0" err="1">
                <a:solidFill>
                  <a:srgbClr val="6884B3"/>
                </a:solidFill>
                <a:latin typeface="Titillium Web"/>
                <a:ea typeface="Titillium Web"/>
                <a:cs typeface="Titillium Web"/>
                <a:sym typeface="Titillium Web"/>
              </a:rPr>
              <a:t>European</a:t>
            </a:r>
            <a:r>
              <a:rPr lang="pt-PT" sz="2400" b="1" dirty="0">
                <a:solidFill>
                  <a:srgbClr val="6884B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pt-PT" sz="2400" b="1" dirty="0" err="1" smtClean="0">
                <a:solidFill>
                  <a:srgbClr val="6884B3"/>
                </a:solidFill>
                <a:latin typeface="Titillium Web"/>
                <a:ea typeface="Titillium Web"/>
                <a:cs typeface="Titillium Web"/>
                <a:sym typeface="Titillium Web"/>
              </a:rPr>
              <a:t>Strategy</a:t>
            </a:r>
            <a:r>
              <a:rPr lang="pt-PT" sz="2400" b="1" dirty="0" smtClean="0">
                <a:solidFill>
                  <a:srgbClr val="6884B3"/>
                </a:solidFill>
                <a:latin typeface="Titillium Web"/>
                <a:ea typeface="Titillium Web"/>
                <a:cs typeface="Titillium Web"/>
                <a:sym typeface="Titillium Web"/>
              </a:rPr>
              <a:t> for </a:t>
            </a:r>
            <a:r>
              <a:rPr lang="pt-PT" sz="2400" b="1" dirty="0" err="1" smtClean="0">
                <a:solidFill>
                  <a:srgbClr val="6884B3"/>
                </a:solidFill>
                <a:latin typeface="Titillium Web"/>
                <a:ea typeface="Titillium Web"/>
                <a:cs typeface="Titillium Web"/>
                <a:sym typeface="Titillium Web"/>
              </a:rPr>
              <a:t>Particle</a:t>
            </a:r>
            <a:r>
              <a:rPr lang="pt-PT" sz="2400" b="1" dirty="0" smtClean="0">
                <a:solidFill>
                  <a:srgbClr val="6884B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pt-PT" sz="2400" b="1" dirty="0" err="1" smtClean="0">
                <a:solidFill>
                  <a:srgbClr val="6884B3"/>
                </a:solidFill>
                <a:latin typeface="Titillium Web"/>
                <a:ea typeface="Titillium Web"/>
                <a:cs typeface="Titillium Web"/>
                <a:sym typeface="Titillium Web"/>
              </a:rPr>
              <a:t>Physics</a:t>
            </a:r>
            <a:endParaRPr sz="2400" b="1" dirty="0">
              <a:solidFill>
                <a:srgbClr val="6884B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1" name="Google Shape;101;p25"/>
          <p:cNvSpPr txBox="1"/>
          <p:nvPr/>
        </p:nvSpPr>
        <p:spPr>
          <a:xfrm>
            <a:off x="314877" y="1004532"/>
            <a:ext cx="8829123" cy="96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 dirty="0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European Frontier of Particle Physics</a:t>
            </a:r>
            <a:endParaRPr sz="3600" b="1" dirty="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3206"/>
            <a:ext cx="9144000" cy="1747219"/>
          </a:xfrm>
          <a:prstGeom prst="rect">
            <a:avLst/>
          </a:prstGeom>
        </p:spPr>
      </p:pic>
      <p:pic>
        <p:nvPicPr>
          <p:cNvPr id="15" name="Picture 14" descr="UC_V_FundoEscuro-branco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89" y="5830597"/>
            <a:ext cx="990600" cy="992979"/>
          </a:xfrm>
          <a:prstGeom prst="rect">
            <a:avLst/>
          </a:prstGeom>
        </p:spPr>
      </p:pic>
      <p:pic>
        <p:nvPicPr>
          <p:cNvPr id="16" name="Picture 15" descr="2017_FCT_H_branco.png"/>
          <p:cNvPicPr>
            <a:picLocks noChangeAspect="1"/>
          </p:cNvPicPr>
          <p:nvPr/>
        </p:nvPicPr>
        <p:blipFill rotWithShape="1">
          <a:blip r:embed="rId6" cstate="screen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41" r="8619"/>
          <a:stretch/>
        </p:blipFill>
        <p:spPr>
          <a:xfrm>
            <a:off x="6697132" y="5952040"/>
            <a:ext cx="2453385" cy="850593"/>
          </a:xfrm>
          <a:prstGeom prst="rect">
            <a:avLst/>
          </a:prstGeom>
        </p:spPr>
      </p:pic>
      <p:pic>
        <p:nvPicPr>
          <p:cNvPr id="17" name="Picture 16" descr="LIP-white-3100x2100.png"/>
          <p:cNvPicPr>
            <a:picLocks noChangeAspect="1"/>
          </p:cNvPicPr>
          <p:nvPr/>
        </p:nvPicPr>
        <p:blipFill>
          <a:blip r:embed="rId7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830" y="6084748"/>
            <a:ext cx="855732" cy="579689"/>
          </a:xfrm>
          <a:prstGeom prst="rect">
            <a:avLst/>
          </a:prstGeom>
        </p:spPr>
      </p:pic>
      <p:pic>
        <p:nvPicPr>
          <p:cNvPr id="18" name="Picture 17" descr="ATLAS-chrome-logo_lo.png"/>
          <p:cNvPicPr>
            <a:picLocks noChangeAspect="1"/>
          </p:cNvPicPr>
          <p:nvPr/>
        </p:nvPicPr>
        <p:blipFill>
          <a:blip r:embed="rId8" cstate="screen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955" y="6084748"/>
            <a:ext cx="1786978" cy="598928"/>
          </a:xfrm>
          <a:prstGeom prst="rect">
            <a:avLst/>
          </a:prstGeom>
        </p:spPr>
      </p:pic>
      <p:pic>
        <p:nvPicPr>
          <p:cNvPr id="19" name="Picture 18" descr="spf_fisica_particulas.png"/>
          <p:cNvPicPr>
            <a:picLocks noChangeAspect="1"/>
          </p:cNvPicPr>
          <p:nvPr/>
        </p:nvPicPr>
        <p:blipFill>
          <a:blip r:embed="rId9" cstate="screen">
            <a:lum bright="70000" contrast="-70000"/>
            <a:alphaModFix amt="6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867" y="6084748"/>
            <a:ext cx="1613327" cy="619177"/>
          </a:xfrm>
          <a:prstGeom prst="rect">
            <a:avLst/>
          </a:prstGeom>
        </p:spPr>
      </p:pic>
      <p:pic>
        <p:nvPicPr>
          <p:cNvPr id="20" name="Picture 19" descr="logo-cern.gif"/>
          <p:cNvPicPr>
            <a:picLocks noChangeAspect="1"/>
          </p:cNvPicPr>
          <p:nvPr/>
        </p:nvPicPr>
        <p:blipFill>
          <a:blip r:embed="rId10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117" y="5990731"/>
            <a:ext cx="873113" cy="873113"/>
          </a:xfrm>
          <a:prstGeom prst="rect">
            <a:avLst/>
          </a:prstGeom>
        </p:spPr>
      </p:pic>
      <p:pic>
        <p:nvPicPr>
          <p:cNvPr id="22" name="Picture 21" descr="LIP-White-Logos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79" y="4051935"/>
            <a:ext cx="1049822" cy="7111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5169" y="4458506"/>
            <a:ext cx="7219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rgbClr val="FFFFFF"/>
                </a:solidFill>
              </a:rPr>
              <a:t>Ricardo Gonçalo </a:t>
            </a:r>
            <a:r>
              <a:rPr lang="mr-IN" dirty="0" smtClean="0">
                <a:solidFill>
                  <a:srgbClr val="FFFFFF"/>
                </a:solidFill>
              </a:rPr>
              <a:t>–</a:t>
            </a:r>
            <a:r>
              <a:rPr lang="pt-PT" dirty="0" smtClean="0">
                <a:solidFill>
                  <a:srgbClr val="FFFFFF"/>
                </a:solidFill>
              </a:rPr>
              <a:t> Laboratório  de Instrumentação e Física Experimental de Partículas</a:t>
            </a:r>
            <a:endParaRPr lang="pt-PT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err="1" smtClean="0"/>
              <a:t>European</a:t>
            </a:r>
            <a:r>
              <a:rPr lang="pt-PT" dirty="0" smtClean="0"/>
              <a:t> </a:t>
            </a:r>
            <a:r>
              <a:rPr lang="pt-PT" dirty="0" err="1" smtClean="0"/>
              <a:t>Strategy</a:t>
            </a:r>
            <a:r>
              <a:rPr lang="pt-PT" dirty="0" smtClean="0"/>
              <a:t> for </a:t>
            </a:r>
            <a:r>
              <a:rPr lang="pt-PT" dirty="0" err="1" smtClean="0"/>
              <a:t>Particle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6066149" cy="3416400"/>
          </a:xfrm>
        </p:spPr>
        <p:txBody>
          <a:bodyPr>
            <a:normAutofit fontScale="92500" lnSpcReduction="10000"/>
          </a:bodyPr>
          <a:lstStyle/>
          <a:p>
            <a:r>
              <a:rPr lang="pt-PT" dirty="0" smtClean="0"/>
              <a:t>Long </a:t>
            </a:r>
            <a:r>
              <a:rPr lang="pt-PT" dirty="0" err="1" smtClean="0"/>
              <a:t>development</a:t>
            </a:r>
            <a:r>
              <a:rPr lang="pt-PT" dirty="0" smtClean="0"/>
              <a:t> </a:t>
            </a:r>
            <a:r>
              <a:rPr lang="pt-PT" dirty="0" err="1" smtClean="0"/>
              <a:t>cycles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large</a:t>
            </a:r>
            <a:r>
              <a:rPr lang="pt-PT" dirty="0" smtClean="0"/>
              <a:t> </a:t>
            </a:r>
            <a:r>
              <a:rPr lang="pt-PT" dirty="0" err="1" smtClean="0"/>
              <a:t>facilities</a:t>
            </a:r>
            <a:endParaRPr lang="pt-PT" dirty="0" smtClean="0"/>
          </a:p>
          <a:p>
            <a:pPr lvl="1"/>
            <a:r>
              <a:rPr lang="pt-PT" dirty="0" smtClean="0"/>
              <a:t>LHC: </a:t>
            </a:r>
            <a:r>
              <a:rPr lang="pt-PT" dirty="0" err="1" smtClean="0"/>
              <a:t>construction</a:t>
            </a:r>
            <a:r>
              <a:rPr lang="pt-PT" dirty="0" smtClean="0"/>
              <a:t> </a:t>
            </a:r>
            <a:r>
              <a:rPr lang="pt-PT" dirty="0" err="1" smtClean="0"/>
              <a:t>started</a:t>
            </a:r>
            <a:r>
              <a:rPr lang="pt-PT" dirty="0" smtClean="0"/>
              <a:t> 1998 </a:t>
            </a:r>
            <a:r>
              <a:rPr lang="mr-IN" dirty="0" smtClean="0"/>
              <a:t>–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run</a:t>
            </a:r>
            <a:r>
              <a:rPr lang="pt-PT" dirty="0" smtClean="0"/>
              <a:t> </a:t>
            </a:r>
            <a:r>
              <a:rPr lang="pt-PT" dirty="0" err="1" smtClean="0"/>
              <a:t>until</a:t>
            </a:r>
            <a:r>
              <a:rPr lang="pt-PT" dirty="0" smtClean="0"/>
              <a:t> 2040  </a:t>
            </a:r>
          </a:p>
          <a:p>
            <a:endParaRPr lang="pt-PT" dirty="0" smtClean="0"/>
          </a:p>
          <a:p>
            <a:r>
              <a:rPr lang="pt-PT" dirty="0" err="1" smtClean="0"/>
              <a:t>European</a:t>
            </a:r>
            <a:r>
              <a:rPr lang="pt-PT" dirty="0" smtClean="0"/>
              <a:t> </a:t>
            </a:r>
            <a:r>
              <a:rPr lang="pt-PT" dirty="0" err="1"/>
              <a:t>Strategy</a:t>
            </a:r>
            <a:r>
              <a:rPr lang="pt-PT" dirty="0"/>
              <a:t> for </a:t>
            </a:r>
            <a:r>
              <a:rPr lang="pt-PT" dirty="0" err="1"/>
              <a:t>Particle</a:t>
            </a:r>
            <a:r>
              <a:rPr lang="pt-PT" dirty="0"/>
              <a:t> </a:t>
            </a:r>
            <a:r>
              <a:rPr lang="pt-PT" dirty="0" err="1" smtClean="0"/>
              <a:t>Physics</a:t>
            </a:r>
            <a:endParaRPr lang="pt-PT" dirty="0" smtClean="0"/>
          </a:p>
          <a:p>
            <a:pPr lvl="1"/>
            <a:r>
              <a:rPr lang="pt-PT" dirty="0" err="1"/>
              <a:t>C</a:t>
            </a:r>
            <a:r>
              <a:rPr lang="pt-PT" dirty="0" err="1" smtClean="0"/>
              <a:t>ornerstone</a:t>
            </a:r>
            <a:r>
              <a:rPr lang="pt-PT" dirty="0" smtClean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Europe’s</a:t>
            </a:r>
            <a:r>
              <a:rPr lang="pt-PT" dirty="0"/>
              <a:t> </a:t>
            </a:r>
            <a:r>
              <a:rPr lang="pt-PT" dirty="0" err="1"/>
              <a:t>decision-making</a:t>
            </a:r>
            <a:r>
              <a:rPr lang="pt-PT" dirty="0"/>
              <a:t> </a:t>
            </a:r>
            <a:r>
              <a:rPr lang="pt-PT" dirty="0" err="1"/>
              <a:t>process</a:t>
            </a:r>
            <a:r>
              <a:rPr lang="pt-PT" dirty="0"/>
              <a:t> for </a:t>
            </a:r>
            <a:r>
              <a:rPr lang="pt-PT" b="1" dirty="0" err="1"/>
              <a:t>the</a:t>
            </a:r>
            <a:r>
              <a:rPr lang="pt-PT" b="1" dirty="0"/>
              <a:t> </a:t>
            </a:r>
            <a:r>
              <a:rPr lang="pt-PT" b="1" dirty="0" err="1"/>
              <a:t>long-term</a:t>
            </a:r>
            <a:r>
              <a:rPr lang="pt-PT" b="1" dirty="0"/>
              <a:t> future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 smtClean="0"/>
              <a:t>field</a:t>
            </a:r>
            <a:endParaRPr lang="pt-PT" dirty="0" smtClean="0"/>
          </a:p>
          <a:p>
            <a:pPr lvl="1"/>
            <a:r>
              <a:rPr lang="pt-PT" dirty="0" err="1" smtClean="0"/>
              <a:t>Mandated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CERN </a:t>
            </a:r>
            <a:r>
              <a:rPr lang="pt-PT" dirty="0" err="1" smtClean="0"/>
              <a:t>Council</a:t>
            </a:r>
            <a:endParaRPr lang="pt-PT" dirty="0" smtClean="0"/>
          </a:p>
          <a:p>
            <a:pPr lvl="1"/>
            <a:r>
              <a:rPr lang="pt-PT" b="1" dirty="0" err="1" smtClean="0"/>
              <a:t>Community-driven</a:t>
            </a:r>
            <a:r>
              <a:rPr lang="pt-PT" dirty="0" smtClean="0"/>
              <a:t> </a:t>
            </a:r>
            <a:r>
              <a:rPr lang="pt-PT" dirty="0" err="1" smtClean="0"/>
              <a:t>process</a:t>
            </a:r>
            <a:r>
              <a:rPr lang="pt-PT" dirty="0" smtClean="0"/>
              <a:t>: </a:t>
            </a:r>
            <a:r>
              <a:rPr lang="pt-PT" b="1" dirty="0" err="1" smtClean="0"/>
              <a:t>world</a:t>
            </a:r>
            <a:r>
              <a:rPr lang="pt-PT" b="1" dirty="0" err="1"/>
              <a:t>-wide</a:t>
            </a:r>
            <a:r>
              <a:rPr lang="pt-PT" dirty="0"/>
              <a:t> </a:t>
            </a:r>
            <a:r>
              <a:rPr lang="pt-PT" dirty="0" err="1" smtClean="0"/>
              <a:t>grass-roots</a:t>
            </a:r>
            <a:r>
              <a:rPr lang="pt-PT" dirty="0" smtClean="0"/>
              <a:t> </a:t>
            </a:r>
            <a:r>
              <a:rPr lang="pt-PT" dirty="0" err="1" smtClean="0"/>
              <a:t>consultation</a:t>
            </a:r>
            <a:endParaRPr lang="pt-PT" dirty="0" smtClean="0"/>
          </a:p>
          <a:p>
            <a:pPr lvl="1"/>
            <a:r>
              <a:rPr lang="pt-PT" dirty="0" err="1"/>
              <a:t>Close</a:t>
            </a:r>
            <a:r>
              <a:rPr lang="pt-PT" dirty="0"/>
              <a:t> </a:t>
            </a:r>
            <a:r>
              <a:rPr lang="pt-PT" dirty="0" err="1"/>
              <a:t>coordination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similar processes </a:t>
            </a:r>
            <a:r>
              <a:rPr lang="pt-PT" dirty="0" err="1"/>
              <a:t>in</a:t>
            </a:r>
            <a:r>
              <a:rPr lang="pt-PT" dirty="0"/>
              <a:t> US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Japan</a:t>
            </a:r>
            <a:r>
              <a:rPr lang="pt-PT" dirty="0"/>
              <a:t> </a:t>
            </a:r>
          </a:p>
          <a:p>
            <a:pPr lvl="1"/>
            <a:endParaRPr lang="pt-PT" dirty="0" smtClean="0"/>
          </a:p>
          <a:p>
            <a:r>
              <a:rPr lang="pt-PT" dirty="0" err="1" smtClean="0"/>
              <a:t>First</a:t>
            </a:r>
            <a:r>
              <a:rPr lang="pt-PT" dirty="0" smtClean="0"/>
              <a:t> </a:t>
            </a:r>
            <a:r>
              <a:rPr lang="pt-PT" dirty="0" err="1" smtClean="0"/>
              <a:t>strategy</a:t>
            </a:r>
            <a:r>
              <a:rPr lang="pt-PT" dirty="0" smtClean="0"/>
              <a:t> </a:t>
            </a:r>
            <a:r>
              <a:rPr lang="pt-PT" dirty="0" err="1" smtClean="0"/>
              <a:t>document</a:t>
            </a:r>
            <a:r>
              <a:rPr lang="pt-PT" dirty="0" smtClean="0"/>
              <a:t> </a:t>
            </a:r>
            <a:r>
              <a:rPr lang="pt-PT" dirty="0" err="1" smtClean="0"/>
              <a:t>approved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a </a:t>
            </a:r>
            <a:r>
              <a:rPr lang="pt-PT" dirty="0" err="1"/>
              <a:t>s</a:t>
            </a:r>
            <a:r>
              <a:rPr lang="pt-PT" dirty="0" err="1" smtClean="0"/>
              <a:t>pecial</a:t>
            </a:r>
            <a:r>
              <a:rPr lang="pt-PT" dirty="0" smtClean="0"/>
              <a:t> </a:t>
            </a:r>
            <a:r>
              <a:rPr lang="pt-PT" dirty="0" err="1"/>
              <a:t>Restricted</a:t>
            </a:r>
            <a:r>
              <a:rPr lang="pt-PT" dirty="0"/>
              <a:t> </a:t>
            </a:r>
            <a:r>
              <a:rPr lang="pt-PT" dirty="0" err="1"/>
              <a:t>Session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smtClean="0"/>
              <a:t>CERN </a:t>
            </a:r>
            <a:r>
              <a:rPr lang="pt-PT" dirty="0" err="1"/>
              <a:t>Council</a:t>
            </a:r>
            <a:r>
              <a:rPr lang="pt-PT" dirty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b="1" dirty="0" err="1"/>
              <a:t>Lisbon</a:t>
            </a:r>
            <a:r>
              <a:rPr lang="pt-PT" b="1" dirty="0"/>
              <a:t>, 14 </a:t>
            </a:r>
            <a:r>
              <a:rPr lang="pt-PT" b="1" dirty="0" err="1"/>
              <a:t>July</a:t>
            </a:r>
            <a:r>
              <a:rPr lang="pt-PT" b="1" dirty="0"/>
              <a:t> </a:t>
            </a:r>
            <a:r>
              <a:rPr lang="pt-PT" b="1" dirty="0" smtClean="0"/>
              <a:t>2006</a:t>
            </a:r>
          </a:p>
          <a:p>
            <a:pPr lvl="1"/>
            <a:r>
              <a:rPr lang="pt-PT" dirty="0" err="1"/>
              <a:t>Reviewed</a:t>
            </a:r>
            <a:r>
              <a:rPr lang="pt-PT" dirty="0"/>
              <a:t> </a:t>
            </a:r>
            <a:r>
              <a:rPr lang="pt-PT" dirty="0" err="1"/>
              <a:t>every</a:t>
            </a:r>
            <a:r>
              <a:rPr lang="pt-PT" dirty="0"/>
              <a:t> ~7 </a:t>
            </a:r>
            <a:r>
              <a:rPr lang="pt-PT" dirty="0" err="1"/>
              <a:t>years</a:t>
            </a:r>
            <a:endParaRPr lang="pt-PT" dirty="0"/>
          </a:p>
          <a:p>
            <a:pPr lvl="1"/>
            <a:r>
              <a:rPr lang="pt-PT" dirty="0" err="1" smtClean="0"/>
              <a:t>Updated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2013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recently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b="1" dirty="0" smtClean="0"/>
              <a:t>2020</a:t>
            </a:r>
          </a:p>
          <a:p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317" y="1131879"/>
            <a:ext cx="2385366" cy="34318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417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err="1" smtClean="0"/>
              <a:t>European</a:t>
            </a:r>
            <a:r>
              <a:rPr lang="pt-PT" dirty="0" smtClean="0"/>
              <a:t> </a:t>
            </a:r>
            <a:r>
              <a:rPr lang="pt-PT" dirty="0" err="1" smtClean="0"/>
              <a:t>Strategy</a:t>
            </a:r>
            <a:r>
              <a:rPr lang="pt-PT" dirty="0" smtClean="0"/>
              <a:t> for </a:t>
            </a:r>
            <a:r>
              <a:rPr lang="pt-PT" dirty="0" err="1" smtClean="0"/>
              <a:t>Particle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: 2020 </a:t>
            </a:r>
            <a:r>
              <a:rPr lang="pt-PT" dirty="0" err="1" smtClean="0"/>
              <a:t>update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6066149" cy="3416400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pt-PT" dirty="0" err="1" smtClean="0"/>
              <a:t>Full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exploitation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LHC </a:t>
            </a:r>
            <a:r>
              <a:rPr lang="pt-PT" dirty="0" err="1" smtClean="0"/>
              <a:t>and</a:t>
            </a:r>
            <a:r>
              <a:rPr lang="pt-PT" dirty="0" smtClean="0"/>
              <a:t> HL-LHC</a:t>
            </a:r>
          </a:p>
          <a:p>
            <a:pPr>
              <a:buFont typeface="+mj-lt"/>
              <a:buAutoNum type="arabicPeriod"/>
            </a:pPr>
            <a:r>
              <a:rPr lang="pt-PT" dirty="0" err="1" smtClean="0"/>
              <a:t>Next</a:t>
            </a:r>
            <a:r>
              <a:rPr lang="pt-PT" dirty="0" smtClean="0"/>
              <a:t> </a:t>
            </a:r>
            <a:r>
              <a:rPr lang="pt-PT" dirty="0" err="1" smtClean="0"/>
              <a:t>priority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b="1" dirty="0" smtClean="0"/>
              <a:t>a </a:t>
            </a:r>
            <a:r>
              <a:rPr lang="pt-PT" b="1" dirty="0" err="1" smtClean="0"/>
              <a:t>e</a:t>
            </a:r>
            <a:r>
              <a:rPr lang="pt-PT" b="1" baseline="30000" dirty="0" err="1"/>
              <a:t>+</a:t>
            </a:r>
            <a:r>
              <a:rPr lang="pt-PT" b="1" dirty="0" err="1"/>
              <a:t>e</a:t>
            </a:r>
            <a:r>
              <a:rPr lang="pt-PT" b="1" baseline="30000" dirty="0"/>
              <a:t>-</a:t>
            </a:r>
            <a:r>
              <a:rPr lang="pt-PT" b="1" dirty="0"/>
              <a:t> </a:t>
            </a:r>
            <a:r>
              <a:rPr lang="pt-PT" b="1" dirty="0" smtClean="0"/>
              <a:t>“</a:t>
            </a:r>
            <a:r>
              <a:rPr lang="pt-PT" b="1" dirty="0" err="1" smtClean="0"/>
              <a:t>Higgs</a:t>
            </a:r>
            <a:r>
              <a:rPr lang="pt-PT" b="1" dirty="0" smtClean="0"/>
              <a:t> </a:t>
            </a:r>
            <a:r>
              <a:rPr lang="pt-PT" b="1" dirty="0" err="1" smtClean="0"/>
              <a:t>factory</a:t>
            </a:r>
            <a:r>
              <a:rPr lang="pt-PT" b="1" dirty="0" smtClean="0"/>
              <a:t>”</a:t>
            </a:r>
          </a:p>
          <a:p>
            <a:pPr lvl="1"/>
            <a:r>
              <a:rPr lang="pt-PT" dirty="0" smtClean="0"/>
              <a:t>Major </a:t>
            </a:r>
            <a:r>
              <a:rPr lang="pt-PT" dirty="0" smtClean="0"/>
              <a:t>contender: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b="1" dirty="0" smtClean="0"/>
              <a:t>FCC-</a:t>
            </a:r>
            <a:r>
              <a:rPr lang="pt-PT" b="1" dirty="0" err="1" smtClean="0"/>
              <a:t>ee</a:t>
            </a:r>
            <a:r>
              <a:rPr lang="pt-PT" dirty="0" smtClean="0"/>
              <a:t> </a:t>
            </a:r>
            <a:r>
              <a:rPr lang="pt-PT" dirty="0" smtClean="0"/>
              <a:t>(</a:t>
            </a:r>
            <a:r>
              <a:rPr lang="pt-PT" dirty="0" err="1" smtClean="0"/>
              <a:t>also</a:t>
            </a:r>
            <a:r>
              <a:rPr lang="pt-PT" dirty="0" smtClean="0"/>
              <a:t> CLIC </a:t>
            </a:r>
            <a:r>
              <a:rPr lang="pt-PT" dirty="0" err="1" smtClean="0"/>
              <a:t>or</a:t>
            </a:r>
            <a:r>
              <a:rPr lang="pt-PT" dirty="0" smtClean="0"/>
              <a:t> CEPC </a:t>
            </a:r>
            <a:r>
              <a:rPr lang="pt-PT" dirty="0" err="1" smtClean="0"/>
              <a:t>elsewhere</a:t>
            </a:r>
            <a:r>
              <a:rPr lang="pt-PT" dirty="0" smtClean="0"/>
              <a:t>)</a:t>
            </a:r>
            <a:endParaRPr lang="pt-PT" dirty="0" smtClean="0"/>
          </a:p>
          <a:p>
            <a:pPr>
              <a:buFont typeface="+mj-lt"/>
              <a:buAutoNum type="arabicPeriod"/>
            </a:pPr>
            <a:r>
              <a:rPr lang="pt-PT" dirty="0" err="1"/>
              <a:t>Increased</a:t>
            </a:r>
            <a:r>
              <a:rPr lang="pt-PT" dirty="0"/>
              <a:t> R&amp;D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 smtClean="0"/>
              <a:t>enabling</a:t>
            </a:r>
            <a:r>
              <a:rPr lang="pt-PT" dirty="0" smtClean="0"/>
              <a:t> </a:t>
            </a:r>
            <a:r>
              <a:rPr lang="pt-PT" dirty="0" err="1" smtClean="0"/>
              <a:t>accelerator</a:t>
            </a:r>
            <a:r>
              <a:rPr lang="pt-PT" dirty="0" smtClean="0"/>
              <a:t> </a:t>
            </a:r>
            <a:r>
              <a:rPr lang="pt-PT" dirty="0" err="1"/>
              <a:t>technologies</a:t>
            </a:r>
            <a:r>
              <a:rPr lang="pt-PT" dirty="0"/>
              <a:t>: </a:t>
            </a:r>
            <a:endParaRPr lang="pt-PT" dirty="0" smtClean="0"/>
          </a:p>
          <a:p>
            <a:pPr lvl="1"/>
            <a:r>
              <a:rPr lang="pt-PT" dirty="0" err="1"/>
              <a:t>H</a:t>
            </a:r>
            <a:r>
              <a:rPr lang="pt-PT" dirty="0" err="1" smtClean="0"/>
              <a:t>igh</a:t>
            </a:r>
            <a:r>
              <a:rPr lang="pt-PT" dirty="0" err="1"/>
              <a:t>-field</a:t>
            </a:r>
            <a:r>
              <a:rPr lang="pt-PT" dirty="0"/>
              <a:t> </a:t>
            </a:r>
            <a:r>
              <a:rPr lang="pt-PT" dirty="0" err="1"/>
              <a:t>superconducting</a:t>
            </a:r>
            <a:r>
              <a:rPr lang="pt-PT" dirty="0"/>
              <a:t> </a:t>
            </a:r>
            <a:r>
              <a:rPr lang="pt-PT" dirty="0" err="1"/>
              <a:t>magnets</a:t>
            </a:r>
            <a:r>
              <a:rPr lang="pt-PT" dirty="0"/>
              <a:t>, </a:t>
            </a:r>
            <a:r>
              <a:rPr lang="pt-PT" dirty="0" err="1" smtClean="0"/>
              <a:t>high</a:t>
            </a:r>
            <a:r>
              <a:rPr lang="pt-PT" dirty="0" err="1"/>
              <a:t>-gradient</a:t>
            </a:r>
            <a:r>
              <a:rPr lang="pt-PT" dirty="0"/>
              <a:t> </a:t>
            </a:r>
            <a:r>
              <a:rPr lang="pt-PT" dirty="0" err="1"/>
              <a:t>accelerating</a:t>
            </a:r>
            <a:r>
              <a:rPr lang="pt-PT" dirty="0"/>
              <a:t> </a:t>
            </a:r>
            <a:r>
              <a:rPr lang="pt-PT" dirty="0" err="1"/>
              <a:t>structures</a:t>
            </a:r>
            <a:r>
              <a:rPr lang="pt-PT" dirty="0"/>
              <a:t>, plasma </a:t>
            </a:r>
            <a:r>
              <a:rPr lang="pt-PT" dirty="0" err="1"/>
              <a:t>wakefield</a:t>
            </a:r>
            <a:r>
              <a:rPr lang="pt-PT" dirty="0"/>
              <a:t>, </a:t>
            </a:r>
            <a:r>
              <a:rPr lang="pt-PT" dirty="0" err="1"/>
              <a:t>muon</a:t>
            </a:r>
            <a:r>
              <a:rPr lang="pt-PT" dirty="0"/>
              <a:t> </a:t>
            </a:r>
            <a:r>
              <a:rPr lang="pt-PT" dirty="0" err="1"/>
              <a:t>colliders</a:t>
            </a:r>
            <a:r>
              <a:rPr lang="pt-PT" dirty="0"/>
              <a:t>, </a:t>
            </a:r>
            <a:r>
              <a:rPr lang="pt-PT" dirty="0" err="1" smtClean="0"/>
              <a:t>etc</a:t>
            </a:r>
            <a:endParaRPr lang="pt-PT" dirty="0" smtClean="0"/>
          </a:p>
          <a:p>
            <a:pPr lvl="1"/>
            <a:r>
              <a:rPr lang="pt-PT" dirty="0" err="1" smtClean="0"/>
              <a:t>Support</a:t>
            </a:r>
            <a:r>
              <a:rPr lang="pt-PT" dirty="0" smtClean="0"/>
              <a:t> </a:t>
            </a:r>
            <a:r>
              <a:rPr lang="pt-PT" dirty="0" err="1" smtClean="0"/>
              <a:t>long-term</a:t>
            </a:r>
            <a:r>
              <a:rPr lang="pt-PT" dirty="0" smtClean="0"/>
              <a:t> </a:t>
            </a:r>
            <a:r>
              <a:rPr lang="pt-PT" dirty="0" err="1" smtClean="0"/>
              <a:t>goal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b="1" dirty="0" smtClean="0"/>
              <a:t>100 </a:t>
            </a:r>
            <a:r>
              <a:rPr lang="pt-PT" b="1" dirty="0" err="1" smtClean="0"/>
              <a:t>TeV</a:t>
            </a:r>
            <a:r>
              <a:rPr lang="pt-PT" b="1" dirty="0" smtClean="0"/>
              <a:t> </a:t>
            </a:r>
            <a:r>
              <a:rPr lang="pt-PT" b="1" dirty="0" err="1" smtClean="0"/>
              <a:t>hadron</a:t>
            </a:r>
            <a:r>
              <a:rPr lang="pt-PT" b="1" dirty="0" smtClean="0"/>
              <a:t> </a:t>
            </a:r>
            <a:r>
              <a:rPr lang="pt-PT" b="1" dirty="0" err="1" smtClean="0"/>
              <a:t>collider</a:t>
            </a:r>
            <a:r>
              <a:rPr lang="pt-PT" b="1" dirty="0" smtClean="0"/>
              <a:t>: FCC-</a:t>
            </a:r>
            <a:r>
              <a:rPr lang="pt-PT" b="1" dirty="0" err="1" smtClean="0"/>
              <a:t>hh</a:t>
            </a:r>
            <a:endParaRPr lang="pt-PT" b="1" dirty="0"/>
          </a:p>
          <a:p>
            <a:pPr>
              <a:buFont typeface="+mj-lt"/>
              <a:buAutoNum type="arabicPeriod"/>
            </a:pPr>
            <a:r>
              <a:rPr lang="pt-PT" dirty="0" err="1"/>
              <a:t>Support</a:t>
            </a:r>
            <a:r>
              <a:rPr lang="pt-PT" dirty="0"/>
              <a:t> </a:t>
            </a:r>
            <a:r>
              <a:rPr lang="pt-PT" dirty="0" smtClean="0"/>
              <a:t>neutrino </a:t>
            </a:r>
            <a:r>
              <a:rPr lang="pt-PT" dirty="0" err="1"/>
              <a:t>projects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US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 smtClean="0"/>
              <a:t>Japan</a:t>
            </a:r>
            <a:endParaRPr lang="pt-PT" dirty="0" smtClean="0"/>
          </a:p>
          <a:p>
            <a:pPr>
              <a:buFont typeface="+mj-lt"/>
              <a:buAutoNum type="arabicPeriod"/>
            </a:pPr>
            <a:r>
              <a:rPr lang="pt-PT" dirty="0" err="1" smtClean="0"/>
              <a:t>Support</a:t>
            </a:r>
            <a:r>
              <a:rPr lang="pt-PT" dirty="0" smtClean="0"/>
              <a:t> </a:t>
            </a:r>
            <a:r>
              <a:rPr lang="pt-PT" dirty="0" err="1"/>
              <a:t>high-impact</a:t>
            </a:r>
            <a:r>
              <a:rPr lang="pt-PT" dirty="0"/>
              <a:t> </a:t>
            </a:r>
            <a:r>
              <a:rPr lang="pt-PT" dirty="0" err="1"/>
              <a:t>scientific</a:t>
            </a:r>
            <a:r>
              <a:rPr lang="pt-PT" dirty="0"/>
              <a:t> </a:t>
            </a:r>
            <a:r>
              <a:rPr lang="pt-PT" dirty="0" err="1"/>
              <a:t>diversity</a:t>
            </a:r>
            <a:r>
              <a:rPr lang="pt-PT" dirty="0"/>
              <a:t> </a:t>
            </a:r>
            <a:r>
              <a:rPr lang="pt-PT" dirty="0" err="1"/>
              <a:t>programme</a:t>
            </a:r>
            <a:r>
              <a:rPr lang="pt-PT" dirty="0"/>
              <a:t> </a:t>
            </a:r>
            <a:r>
              <a:rPr lang="pt-PT" dirty="0" err="1"/>
              <a:t>complementary</a:t>
            </a:r>
            <a:r>
              <a:rPr lang="pt-PT" dirty="0"/>
              <a:t> to </a:t>
            </a:r>
            <a:r>
              <a:rPr lang="pt-PT" dirty="0" err="1"/>
              <a:t>high</a:t>
            </a:r>
            <a:r>
              <a:rPr lang="pt-PT" dirty="0" err="1" smtClean="0"/>
              <a:t>-</a:t>
            </a:r>
            <a:r>
              <a:rPr lang="pt-PT" dirty="0" err="1"/>
              <a:t>e</a:t>
            </a:r>
            <a:r>
              <a:rPr lang="pt-PT" dirty="0" err="1" smtClean="0"/>
              <a:t>nergy</a:t>
            </a:r>
            <a:r>
              <a:rPr lang="pt-PT" dirty="0" smtClean="0"/>
              <a:t> </a:t>
            </a:r>
            <a:r>
              <a:rPr lang="pt-PT" dirty="0" err="1" smtClean="0"/>
              <a:t>colliders</a:t>
            </a:r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317" y="1131879"/>
            <a:ext cx="2385366" cy="34318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1563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err="1">
                <a:solidFill>
                  <a:srgbClr val="FFFFFF"/>
                </a:solidFill>
              </a:rPr>
              <a:t>High-Luminosity</a:t>
            </a:r>
            <a:r>
              <a:rPr lang="pt-PT" dirty="0">
                <a:solidFill>
                  <a:srgbClr val="FFFFFF"/>
                </a:solidFill>
              </a:rPr>
              <a:t> LHC Upgrades 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707" y="1069657"/>
            <a:ext cx="4569412" cy="2243167"/>
          </a:xfrm>
        </p:spPr>
        <p:txBody>
          <a:bodyPr>
            <a:normAutofit fontScale="92500" lnSpcReduction="10000"/>
          </a:bodyPr>
          <a:lstStyle/>
          <a:p>
            <a:r>
              <a:rPr lang="pt-PT" dirty="0" err="1">
                <a:solidFill>
                  <a:srgbClr val="FFFFFF"/>
                </a:solidFill>
              </a:rPr>
              <a:t>Development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of</a:t>
            </a:r>
            <a:r>
              <a:rPr lang="pt-PT" dirty="0">
                <a:solidFill>
                  <a:srgbClr val="FFFFFF"/>
                </a:solidFill>
              </a:rPr>
              <a:t> a </a:t>
            </a:r>
            <a:r>
              <a:rPr lang="pt-PT" dirty="0" err="1">
                <a:solidFill>
                  <a:srgbClr val="FFFFFF"/>
                </a:solidFill>
              </a:rPr>
              <a:t>new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generation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of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superconducting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magnets</a:t>
            </a:r>
            <a:r>
              <a:rPr lang="pt-PT" dirty="0">
                <a:solidFill>
                  <a:srgbClr val="FFFFFF"/>
                </a:solidFill>
              </a:rPr>
              <a:t> (Nb</a:t>
            </a:r>
            <a:r>
              <a:rPr lang="pt-PT" baseline="-25000" dirty="0">
                <a:solidFill>
                  <a:srgbClr val="FFFFFF"/>
                </a:solidFill>
              </a:rPr>
              <a:t>3</a:t>
            </a:r>
            <a:r>
              <a:rPr lang="pt-PT" dirty="0">
                <a:solidFill>
                  <a:srgbClr val="FFFFFF"/>
                </a:solidFill>
              </a:rPr>
              <a:t>Sn)</a:t>
            </a:r>
          </a:p>
          <a:p>
            <a:pPr lvl="1"/>
            <a:r>
              <a:rPr lang="pt-PT" dirty="0" err="1">
                <a:solidFill>
                  <a:srgbClr val="FFFFFF"/>
                </a:solidFill>
              </a:rPr>
              <a:t>Reach</a:t>
            </a:r>
            <a:r>
              <a:rPr lang="pt-PT" dirty="0">
                <a:solidFill>
                  <a:srgbClr val="FFFFFF"/>
                </a:solidFill>
              </a:rPr>
              <a:t> 13.5 T </a:t>
            </a:r>
            <a:r>
              <a:rPr lang="pt-PT" dirty="0" err="1">
                <a:solidFill>
                  <a:srgbClr val="FFFFFF"/>
                </a:solidFill>
              </a:rPr>
              <a:t>instead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of</a:t>
            </a:r>
            <a:r>
              <a:rPr lang="pt-PT" dirty="0">
                <a:solidFill>
                  <a:srgbClr val="FFFFFF"/>
                </a:solidFill>
              </a:rPr>
              <a:t> 8 T (LHC, </a:t>
            </a:r>
            <a:r>
              <a:rPr lang="pt-PT" dirty="0" err="1">
                <a:solidFill>
                  <a:srgbClr val="FFFFFF"/>
                </a:solidFill>
              </a:rPr>
              <a:t>NbTi</a:t>
            </a:r>
            <a:r>
              <a:rPr lang="pt-PT" dirty="0">
                <a:solidFill>
                  <a:srgbClr val="FFFFFF"/>
                </a:solidFill>
              </a:rPr>
              <a:t>)</a:t>
            </a:r>
          </a:p>
          <a:p>
            <a:r>
              <a:rPr lang="pt-PT" dirty="0">
                <a:solidFill>
                  <a:srgbClr val="FFFFFF"/>
                </a:solidFill>
              </a:rPr>
              <a:t>Novel </a:t>
            </a:r>
            <a:r>
              <a:rPr lang="pt-PT" dirty="0" err="1">
                <a:solidFill>
                  <a:srgbClr val="FFFFFF"/>
                </a:solidFill>
              </a:rPr>
              <a:t>accelerator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features</a:t>
            </a:r>
            <a:endParaRPr lang="pt-PT" dirty="0">
              <a:solidFill>
                <a:srgbClr val="FFFFFF"/>
              </a:solidFill>
            </a:endParaRPr>
          </a:p>
          <a:p>
            <a:pPr lvl="1"/>
            <a:r>
              <a:rPr lang="pt-PT" dirty="0" smtClean="0">
                <a:solidFill>
                  <a:srgbClr val="FFFFFF"/>
                </a:solidFill>
              </a:rPr>
              <a:t>E.g</a:t>
            </a:r>
            <a:r>
              <a:rPr lang="pt-PT" dirty="0">
                <a:solidFill>
                  <a:srgbClr val="FFFFFF"/>
                </a:solidFill>
              </a:rPr>
              <a:t>. “</a:t>
            </a:r>
            <a:r>
              <a:rPr lang="pt-PT" dirty="0" err="1">
                <a:solidFill>
                  <a:srgbClr val="FFFFFF"/>
                </a:solidFill>
              </a:rPr>
              <a:t>crab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cavities</a:t>
            </a:r>
            <a:r>
              <a:rPr lang="pt-PT" dirty="0">
                <a:solidFill>
                  <a:srgbClr val="FFFFFF"/>
                </a:solidFill>
              </a:rPr>
              <a:t>” to </a:t>
            </a:r>
            <a:r>
              <a:rPr lang="pt-PT" dirty="0" err="1">
                <a:solidFill>
                  <a:srgbClr val="FFFFFF"/>
                </a:solidFill>
              </a:rPr>
              <a:t>tilt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beams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and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increase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collision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efficiency</a:t>
            </a:r>
            <a:endParaRPr lang="pt-PT" dirty="0">
              <a:solidFill>
                <a:srgbClr val="FFFFFF"/>
              </a:solidFill>
            </a:endParaRPr>
          </a:p>
          <a:p>
            <a:r>
              <a:rPr lang="pt-PT" dirty="0" err="1">
                <a:solidFill>
                  <a:srgbClr val="FFFFFF"/>
                </a:solidFill>
              </a:rPr>
              <a:t>Colimators</a:t>
            </a:r>
            <a:r>
              <a:rPr lang="pt-PT" dirty="0">
                <a:solidFill>
                  <a:srgbClr val="FFFFFF"/>
                </a:solidFill>
              </a:rPr>
              <a:t>, </a:t>
            </a:r>
            <a:r>
              <a:rPr lang="pt-PT" dirty="0" err="1">
                <a:solidFill>
                  <a:srgbClr val="FFFFFF"/>
                </a:solidFill>
              </a:rPr>
              <a:t>superconducting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connectors</a:t>
            </a:r>
            <a:r>
              <a:rPr lang="pt-PT" dirty="0">
                <a:solidFill>
                  <a:srgbClr val="FFFFFF"/>
                </a:solidFill>
              </a:rPr>
              <a:t>, </a:t>
            </a:r>
            <a:r>
              <a:rPr lang="pt-PT" dirty="0" smtClean="0">
                <a:solidFill>
                  <a:srgbClr val="FFFFFF"/>
                </a:solidFill>
              </a:rPr>
              <a:t>civil </a:t>
            </a:r>
            <a:r>
              <a:rPr lang="pt-PT" dirty="0" err="1" smtClean="0">
                <a:solidFill>
                  <a:srgbClr val="FFFFFF"/>
                </a:solidFill>
              </a:rPr>
              <a:t>engineering</a:t>
            </a:r>
            <a:r>
              <a:rPr lang="pt-PT" dirty="0">
                <a:solidFill>
                  <a:srgbClr val="FFFFFF"/>
                </a:solidFill>
              </a:rPr>
              <a:t>,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etc</a:t>
            </a:r>
            <a:endParaRPr lang="pt-PT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067" y="1207175"/>
            <a:ext cx="4080436" cy="358856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6787" y="3325460"/>
            <a:ext cx="4171768" cy="150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7243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ATLAS_black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 bwMode="auto">
          <a:xfrm>
            <a:off x="827584" y="699542"/>
            <a:ext cx="6696744" cy="362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4644008" y="51470"/>
            <a:ext cx="3960440" cy="2376264"/>
            <a:chOff x="4644008" y="51470"/>
            <a:chExt cx="3960440" cy="2376264"/>
          </a:xfrm>
        </p:grpSpPr>
        <p:grpSp>
          <p:nvGrpSpPr>
            <p:cNvPr id="9" name="Group 8"/>
            <p:cNvGrpSpPr/>
            <p:nvPr/>
          </p:nvGrpSpPr>
          <p:grpSpPr>
            <a:xfrm>
              <a:off x="5940152" y="51470"/>
              <a:ext cx="2664296" cy="1561395"/>
              <a:chOff x="323528" y="3340583"/>
              <a:chExt cx="2664296" cy="156139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3528" y="3412591"/>
                <a:ext cx="2664296" cy="148938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475656" y="3340583"/>
                <a:ext cx="1512168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/>
                  <a:t>New, </a:t>
                </a:r>
                <a:r>
                  <a:rPr lang="pt-PT" dirty="0" err="1" smtClean="0"/>
                  <a:t>all</a:t>
                </a:r>
                <a:r>
                  <a:rPr lang="pt-PT" dirty="0" smtClean="0"/>
                  <a:t>-Silicon </a:t>
                </a:r>
                <a:r>
                  <a:rPr lang="pt-PT" dirty="0" err="1" smtClean="0"/>
                  <a:t>tracking</a:t>
                </a:r>
                <a:r>
                  <a:rPr lang="pt-PT" dirty="0" smtClean="0"/>
                  <a:t> detector</a:t>
                </a:r>
              </a:p>
            </p:txBody>
          </p:sp>
        </p:grpSp>
        <p:cxnSp>
          <p:nvCxnSpPr>
            <p:cNvPr id="11" name="Straight Arrow Connector 10"/>
            <p:cNvCxnSpPr>
              <a:stCxn id="7" idx="1"/>
            </p:cNvCxnSpPr>
            <p:nvPr/>
          </p:nvCxnSpPr>
          <p:spPr bwMode="auto">
            <a:xfrm flipH="1">
              <a:off x="4644008" y="868172"/>
              <a:ext cx="1296144" cy="1559562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oup 30"/>
          <p:cNvGrpSpPr/>
          <p:nvPr/>
        </p:nvGrpSpPr>
        <p:grpSpPr>
          <a:xfrm>
            <a:off x="251520" y="794205"/>
            <a:ext cx="4248866" cy="1564366"/>
            <a:chOff x="251520" y="195486"/>
            <a:chExt cx="4248866" cy="1564366"/>
          </a:xfrm>
        </p:grpSpPr>
        <p:grpSp>
          <p:nvGrpSpPr>
            <p:cNvPr id="28" name="Group 27"/>
            <p:cNvGrpSpPr/>
            <p:nvPr/>
          </p:nvGrpSpPr>
          <p:grpSpPr>
            <a:xfrm>
              <a:off x="251520" y="195486"/>
              <a:ext cx="4248866" cy="864096"/>
              <a:chOff x="2699792" y="0"/>
              <a:chExt cx="4248866" cy="864096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3995935" y="0"/>
                <a:ext cx="295272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FFFFFF"/>
                    </a:solidFill>
                  </a:rPr>
                  <a:t>New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electronics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and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High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Voltage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power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supplies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and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distribution</a:t>
                </a:r>
                <a:endParaRPr lang="pt-PT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99792" y="0"/>
                <a:ext cx="1312551" cy="864096"/>
              </a:xfrm>
              <a:prstGeom prst="rect">
                <a:avLst/>
              </a:prstGeom>
            </p:spPr>
          </p:pic>
        </p:grpSp>
        <p:cxnSp>
          <p:nvCxnSpPr>
            <p:cNvPr id="29" name="Straight Arrow Connector 28"/>
            <p:cNvCxnSpPr/>
            <p:nvPr/>
          </p:nvCxnSpPr>
          <p:spPr bwMode="auto">
            <a:xfrm>
              <a:off x="1979712" y="1059582"/>
              <a:ext cx="2519717" cy="70027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4" name="Group 33"/>
          <p:cNvGrpSpPr/>
          <p:nvPr/>
        </p:nvGrpSpPr>
        <p:grpSpPr>
          <a:xfrm>
            <a:off x="323528" y="4079622"/>
            <a:ext cx="3744416" cy="864096"/>
            <a:chOff x="323528" y="3867894"/>
            <a:chExt cx="3744416" cy="86409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3528" y="3867894"/>
              <a:ext cx="1312551" cy="864096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619672" y="3867894"/>
              <a:ext cx="244827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smtClean="0">
                  <a:solidFill>
                    <a:srgbClr val="FFFFFF"/>
                  </a:solidFill>
                </a:rPr>
                <a:t>Hardware to </a:t>
              </a:r>
              <a:r>
                <a:rPr lang="pt-PT" dirty="0" err="1" smtClean="0">
                  <a:solidFill>
                    <a:srgbClr val="FFFFFF"/>
                  </a:solidFill>
                </a:rPr>
                <a:t>reconstruct</a:t>
              </a:r>
              <a:r>
                <a:rPr lang="pt-PT" dirty="0" smtClean="0">
                  <a:solidFill>
                    <a:srgbClr val="FFFFFF"/>
                  </a:solidFill>
                </a:rPr>
                <a:t> </a:t>
              </a:r>
              <a:r>
                <a:rPr lang="pt-PT" dirty="0" err="1" smtClean="0">
                  <a:solidFill>
                    <a:srgbClr val="FFFFFF"/>
                  </a:solidFill>
                </a:rPr>
                <a:t>charged</a:t>
              </a:r>
              <a:r>
                <a:rPr lang="pt-PT" dirty="0" smtClean="0">
                  <a:solidFill>
                    <a:srgbClr val="FFFFFF"/>
                  </a:solidFill>
                </a:rPr>
                <a:t> </a:t>
              </a:r>
              <a:r>
                <a:rPr lang="pt-PT" dirty="0" err="1" smtClean="0">
                  <a:solidFill>
                    <a:srgbClr val="FFFFFF"/>
                  </a:solidFill>
                </a:rPr>
                <a:t>tracks</a:t>
              </a:r>
              <a:endParaRPr lang="pt-PT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364088" y="1818653"/>
            <a:ext cx="3697991" cy="3291919"/>
            <a:chOff x="5364088" y="1818653"/>
            <a:chExt cx="3697991" cy="3291919"/>
          </a:xfrm>
        </p:grpSpPr>
        <p:grpSp>
          <p:nvGrpSpPr>
            <p:cNvPr id="40" name="Group 39"/>
            <p:cNvGrpSpPr/>
            <p:nvPr/>
          </p:nvGrpSpPr>
          <p:grpSpPr>
            <a:xfrm>
              <a:off x="5364088" y="1818653"/>
              <a:ext cx="3697991" cy="3291919"/>
              <a:chOff x="5364088" y="1818653"/>
              <a:chExt cx="3697991" cy="329191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20" b="90000" l="538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43655" flipH="1">
                <a:off x="6370664" y="1818653"/>
                <a:ext cx="2691415" cy="3291919"/>
              </a:xfrm>
              <a:prstGeom prst="rect">
                <a:avLst/>
              </a:prstGeom>
            </p:spPr>
          </p:pic>
          <p:cxnSp>
            <p:nvCxnSpPr>
              <p:cNvPr id="35" name="Straight Connector 34"/>
              <p:cNvCxnSpPr/>
              <p:nvPr/>
            </p:nvCxnSpPr>
            <p:spPr bwMode="auto">
              <a:xfrm flipH="1">
                <a:off x="5364088" y="1923678"/>
                <a:ext cx="2304256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Straight Connector 36"/>
              <p:cNvCxnSpPr>
                <a:endCxn id="13" idx="1"/>
              </p:cNvCxnSpPr>
              <p:nvPr/>
            </p:nvCxnSpPr>
            <p:spPr bwMode="auto">
              <a:xfrm flipH="1" flipV="1">
                <a:off x="5413640" y="2923221"/>
                <a:ext cx="1750648" cy="1592745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1" name="TextBox 40"/>
            <p:cNvSpPr txBox="1"/>
            <p:nvPr/>
          </p:nvSpPr>
          <p:spPr>
            <a:xfrm>
              <a:off x="7020272" y="2063398"/>
              <a:ext cx="17281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smtClean="0">
                  <a:solidFill>
                    <a:srgbClr val="FFFFFF"/>
                  </a:solidFill>
                </a:rPr>
                <a:t>New </a:t>
              </a:r>
              <a:r>
                <a:rPr lang="pt-PT" dirty="0" err="1" smtClean="0">
                  <a:solidFill>
                    <a:srgbClr val="FFFFFF"/>
                  </a:solidFill>
                </a:rPr>
                <a:t>muon</a:t>
              </a:r>
              <a:r>
                <a:rPr lang="pt-PT" dirty="0" smtClean="0">
                  <a:solidFill>
                    <a:srgbClr val="FFFFFF"/>
                  </a:solidFill>
                </a:rPr>
                <a:t> detector “</a:t>
              </a:r>
              <a:r>
                <a:rPr lang="pt-PT" dirty="0" err="1" smtClean="0">
                  <a:solidFill>
                    <a:srgbClr val="FFFFFF"/>
                  </a:solidFill>
                </a:rPr>
                <a:t>Small</a:t>
              </a:r>
              <a:r>
                <a:rPr lang="pt-PT" dirty="0" smtClean="0">
                  <a:solidFill>
                    <a:srgbClr val="FFFFFF"/>
                  </a:solidFill>
                </a:rPr>
                <a:t> </a:t>
              </a:r>
              <a:r>
                <a:rPr lang="pt-PT" dirty="0" err="1" smtClean="0">
                  <a:solidFill>
                    <a:srgbClr val="FFFFFF"/>
                  </a:solidFill>
                </a:rPr>
                <a:t>Wheel</a:t>
              </a:r>
              <a:r>
                <a:rPr lang="pt-PT" dirty="0" smtClean="0">
                  <a:solidFill>
                    <a:srgbClr val="FFFFFF"/>
                  </a:solidFill>
                </a:rPr>
                <a:t>”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44008" y="2067694"/>
            <a:ext cx="2625826" cy="2678584"/>
            <a:chOff x="4644008" y="2067694"/>
            <a:chExt cx="2625826" cy="2678584"/>
          </a:xfrm>
        </p:grpSpPr>
        <p:grpSp>
          <p:nvGrpSpPr>
            <p:cNvPr id="23" name="Group 22"/>
            <p:cNvGrpSpPr/>
            <p:nvPr/>
          </p:nvGrpSpPr>
          <p:grpSpPr>
            <a:xfrm>
              <a:off x="4947859" y="2067694"/>
              <a:ext cx="2321975" cy="2032804"/>
              <a:chOff x="4947859" y="2067694"/>
              <a:chExt cx="2321975" cy="203280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749" b="97605" l="9746" r="99153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34737">
                <a:off x="5370956" y="2308901"/>
                <a:ext cx="1898878" cy="1791597"/>
              </a:xfrm>
              <a:prstGeom prst="rect">
                <a:avLst/>
              </a:prstGeom>
            </p:spPr>
          </p:pic>
          <p:cxnSp>
            <p:nvCxnSpPr>
              <p:cNvPr id="17" name="Straight Connector 16"/>
              <p:cNvCxnSpPr/>
              <p:nvPr/>
            </p:nvCxnSpPr>
            <p:spPr bwMode="auto">
              <a:xfrm flipH="1" flipV="1">
                <a:off x="5220072" y="2067694"/>
                <a:ext cx="1152128" cy="288032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flipH="1" flipV="1">
                <a:off x="5364088" y="2571750"/>
                <a:ext cx="864096" cy="1296144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21" name="Pie 20"/>
              <p:cNvSpPr/>
              <p:nvPr/>
            </p:nvSpPr>
            <p:spPr bwMode="auto">
              <a:xfrm rot="9513934">
                <a:off x="4947859" y="2067864"/>
                <a:ext cx="504056" cy="576064"/>
              </a:xfrm>
              <a:prstGeom prst="pie">
                <a:avLst>
                  <a:gd name="adj1" fmla="val 7191657"/>
                  <a:gd name="adj2" fmla="val 15534844"/>
                </a:avLst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pt-PT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  <a:ea typeface="ＭＳ Ｐゴシック" charset="0"/>
                  <a:cs typeface="Microsoft YaHei" charset="0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4644008" y="4007614"/>
              <a:ext cx="1872208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err="1" smtClean="0">
                  <a:solidFill>
                    <a:schemeClr val="bg1"/>
                  </a:solidFill>
                </a:rPr>
                <a:t>High</a:t>
              </a:r>
              <a:r>
                <a:rPr lang="pt-PT" dirty="0" smtClean="0">
                  <a:solidFill>
                    <a:schemeClr val="bg1"/>
                  </a:solidFill>
                </a:rPr>
                <a:t> </a:t>
              </a:r>
              <a:r>
                <a:rPr lang="pt-PT" dirty="0" err="1" smtClean="0">
                  <a:solidFill>
                    <a:schemeClr val="bg1"/>
                  </a:solidFill>
                </a:rPr>
                <a:t>Granularity</a:t>
              </a:r>
              <a:r>
                <a:rPr lang="pt-PT" dirty="0" smtClean="0">
                  <a:solidFill>
                    <a:schemeClr val="bg1"/>
                  </a:solidFill>
                </a:rPr>
                <a:t> </a:t>
              </a:r>
              <a:r>
                <a:rPr lang="pt-PT" dirty="0" err="1" smtClean="0">
                  <a:solidFill>
                    <a:schemeClr val="bg1"/>
                  </a:solidFill>
                </a:rPr>
                <a:t>Timing</a:t>
              </a:r>
              <a:r>
                <a:rPr lang="pt-PT" dirty="0" smtClean="0">
                  <a:solidFill>
                    <a:schemeClr val="bg1"/>
                  </a:solidFill>
                </a:rPr>
                <a:t> Detector </a:t>
              </a:r>
            </a:p>
            <a:p>
              <a:r>
                <a:rPr lang="pt-PT" dirty="0" smtClean="0">
                  <a:solidFill>
                    <a:schemeClr val="bg1"/>
                  </a:solidFill>
                </a:rPr>
                <a:t>(30ps/</a:t>
              </a:r>
              <a:r>
                <a:rPr lang="pt-PT" dirty="0" err="1" smtClean="0">
                  <a:solidFill>
                    <a:schemeClr val="bg1"/>
                  </a:solidFill>
                </a:rPr>
                <a:t>track</a:t>
              </a:r>
              <a:r>
                <a:rPr lang="pt-PT" dirty="0" smtClean="0">
                  <a:solidFill>
                    <a:schemeClr val="bg1"/>
                  </a:solidFill>
                </a:rPr>
                <a:t>)</a:t>
              </a:r>
              <a:endParaRPr lang="pt-PT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11700" y="191023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pt-PT" dirty="0" smtClean="0">
                <a:solidFill>
                  <a:srgbClr val="FFFFFF"/>
                </a:solidFill>
              </a:rPr>
              <a:t>HL-LHC Upgrade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590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141" y1="52911" x2="11953" y2="56561"/>
                        <a14:foregroundMark x1="3880" y1="17780" x2="7396" y2="11219"/>
                        <a14:foregroundMark x1="72448" y1="57609" x2="88255" y2="72554"/>
                        <a14:foregroundMark x1="74557" y1="70458" x2="99349" y2="95613"/>
                        <a14:foregroundMark x1="56979" y1="88276" x2="66641" y2="98758"/>
                        <a14:foregroundMark x1="73307" y1="77795" x2="86328" y2="92741"/>
                        <a14:foregroundMark x1="63125" y1="77290" x2="76667" y2="98486"/>
                        <a14:foregroundMark x1="41667" y1="11491" x2="58906" y2="20419"/>
                        <a14:foregroundMark x1="41484" y1="17508" x2="58724" y2="25388"/>
                        <a14:foregroundMark x1="8802" y1="56832" x2="13542" y2="64169"/>
                        <a14:foregroundMark x1="17240" y1="63121" x2="34453" y2="67585"/>
                        <a14:foregroundMark x1="40964" y1="20148" x2="55729" y2="28533"/>
                        <a14:foregroundMark x1="44844" y1="7570" x2="65755" y2="159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7704" y="1687116"/>
            <a:ext cx="6193974" cy="345638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5496" y="3027933"/>
            <a:ext cx="4410031" cy="1815495"/>
            <a:chOff x="35496" y="3027933"/>
            <a:chExt cx="4410031" cy="1815495"/>
          </a:xfrm>
        </p:grpSpPr>
        <p:grpSp>
          <p:nvGrpSpPr>
            <p:cNvPr id="13" name="Group 12"/>
            <p:cNvGrpSpPr/>
            <p:nvPr/>
          </p:nvGrpSpPr>
          <p:grpSpPr>
            <a:xfrm>
              <a:off x="35496" y="3795886"/>
              <a:ext cx="2913181" cy="1047542"/>
              <a:chOff x="35496" y="378932"/>
              <a:chExt cx="2913181" cy="1047542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1331640" y="378932"/>
                <a:ext cx="1617037" cy="1047542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35496" y="378932"/>
                <a:ext cx="1512168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FFFFFF"/>
                    </a:solidFill>
                  </a:rPr>
                  <a:t>New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High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Granularity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Calorimeter</a:t>
                </a:r>
                <a:endParaRPr lang="pt-PT" dirty="0" smtClean="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15" name="Straight Connector 14"/>
            <p:cNvCxnSpPr/>
            <p:nvPr/>
          </p:nvCxnSpPr>
          <p:spPr bwMode="auto">
            <a:xfrm flipV="1">
              <a:off x="1619672" y="3075806"/>
              <a:ext cx="2808312" cy="79208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 flipV="1">
              <a:off x="2843808" y="3291830"/>
              <a:ext cx="1440160" cy="151216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3" name="Oval 22"/>
            <p:cNvSpPr/>
            <p:nvPr/>
          </p:nvSpPr>
          <p:spPr bwMode="auto">
            <a:xfrm rot="1810005" flipH="1">
              <a:off x="4255493" y="3027933"/>
              <a:ext cx="190034" cy="348701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pt-PT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ＭＳ Ｐゴシック" charset="0"/>
                <a:cs typeface="Microsoft YaHei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70676" y="200316"/>
            <a:ext cx="3992196" cy="3492395"/>
            <a:chOff x="870676" y="200316"/>
            <a:chExt cx="3992196" cy="3492395"/>
          </a:xfrm>
        </p:grpSpPr>
        <p:grpSp>
          <p:nvGrpSpPr>
            <p:cNvPr id="27" name="Group 26"/>
            <p:cNvGrpSpPr/>
            <p:nvPr/>
          </p:nvGrpSpPr>
          <p:grpSpPr>
            <a:xfrm>
              <a:off x="870676" y="200316"/>
              <a:ext cx="2920132" cy="2033023"/>
              <a:chOff x="870676" y="128308"/>
              <a:chExt cx="2920132" cy="2033023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936" b="93056" l="7816" r="92742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70676" y="465770"/>
                <a:ext cx="2920132" cy="1695561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062975" y="128308"/>
                <a:ext cx="251248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dirty="0" smtClean="0">
                    <a:solidFill>
                      <a:schemeClr val="bg1"/>
                    </a:solidFill>
                  </a:rPr>
                  <a:t>New  MIP </a:t>
                </a:r>
                <a:r>
                  <a:rPr lang="pt-PT" dirty="0" err="1" smtClean="0">
                    <a:solidFill>
                      <a:schemeClr val="bg1"/>
                    </a:solidFill>
                  </a:rPr>
                  <a:t>Timing</a:t>
                </a:r>
                <a:r>
                  <a:rPr lang="pt-PT" dirty="0" smtClean="0">
                    <a:solidFill>
                      <a:schemeClr val="bg1"/>
                    </a:solidFill>
                  </a:rPr>
                  <a:t> Detector (</a:t>
                </a:r>
                <a:r>
                  <a:rPr lang="pt-PT" dirty="0" err="1" smtClean="0">
                    <a:solidFill>
                      <a:schemeClr val="bg1"/>
                    </a:solidFill>
                  </a:rPr>
                  <a:t>Barrel</a:t>
                </a:r>
                <a:r>
                  <a:rPr lang="pt-PT" dirty="0" smtClean="0">
                    <a:solidFill>
                      <a:schemeClr val="bg1"/>
                    </a:solidFill>
                  </a:rPr>
                  <a:t> &amp; </a:t>
                </a:r>
                <a:r>
                  <a:rPr lang="pt-PT" dirty="0" err="1" smtClean="0">
                    <a:solidFill>
                      <a:schemeClr val="bg1"/>
                    </a:solidFill>
                  </a:rPr>
                  <a:t>Endcap</a:t>
                </a:r>
                <a:r>
                  <a:rPr lang="pt-PT" dirty="0" smtClean="0">
                    <a:solidFill>
                      <a:schemeClr val="bg1"/>
                    </a:solidFill>
                  </a:rPr>
                  <a:t>)</a:t>
                </a:r>
                <a:endParaRPr lang="pt-PT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37" name="Straight Connector 36"/>
            <p:cNvCxnSpPr>
              <a:endCxn id="44" idx="0"/>
            </p:cNvCxnSpPr>
            <p:nvPr/>
          </p:nvCxnSpPr>
          <p:spPr bwMode="auto">
            <a:xfrm>
              <a:off x="2627784" y="843558"/>
              <a:ext cx="2232919" cy="237021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2411760" y="1923678"/>
              <a:ext cx="2160240" cy="1728192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4" name="Oval 43"/>
            <p:cNvSpPr/>
            <p:nvPr/>
          </p:nvSpPr>
          <p:spPr bwMode="auto">
            <a:xfrm rot="1810005" flipH="1">
              <a:off x="4600374" y="3178980"/>
              <a:ext cx="262498" cy="513731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pt-PT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ＭＳ Ｐゴシック" charset="0"/>
                <a:cs typeface="Microsoft YaHei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779912" y="195486"/>
            <a:ext cx="4536504" cy="3240360"/>
            <a:chOff x="3779912" y="195486"/>
            <a:chExt cx="4536504" cy="3240360"/>
          </a:xfrm>
        </p:grpSpPr>
        <p:grpSp>
          <p:nvGrpSpPr>
            <p:cNvPr id="49" name="Group 48"/>
            <p:cNvGrpSpPr/>
            <p:nvPr/>
          </p:nvGrpSpPr>
          <p:grpSpPr>
            <a:xfrm>
              <a:off x="3779912" y="195486"/>
              <a:ext cx="4536504" cy="889993"/>
              <a:chOff x="4067944" y="339502"/>
              <a:chExt cx="4536504" cy="88999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67944" y="339502"/>
                <a:ext cx="2854987" cy="889993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6876256" y="339502"/>
                <a:ext cx="1728192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err="1" smtClean="0">
                    <a:solidFill>
                      <a:schemeClr val="bg1"/>
                    </a:solidFill>
                  </a:rPr>
                  <a:t>Replacement</a:t>
                </a:r>
                <a:r>
                  <a:rPr lang="pt-PT" dirty="0" smtClean="0">
                    <a:solidFill>
                      <a:schemeClr val="bg1"/>
                    </a:solidFill>
                  </a:rPr>
                  <a:t> </a:t>
                </a:r>
                <a:r>
                  <a:rPr lang="pt-PT" dirty="0" err="1" smtClean="0">
                    <a:solidFill>
                      <a:schemeClr val="bg1"/>
                    </a:solidFill>
                  </a:rPr>
                  <a:t>of</a:t>
                </a:r>
                <a:r>
                  <a:rPr lang="pt-PT" dirty="0" smtClean="0">
                    <a:solidFill>
                      <a:schemeClr val="bg1"/>
                    </a:solidFill>
                  </a:rPr>
                  <a:t> </a:t>
                </a:r>
                <a:r>
                  <a:rPr lang="pt-PT" dirty="0" err="1" smtClean="0">
                    <a:solidFill>
                      <a:schemeClr val="bg1"/>
                    </a:solidFill>
                  </a:rPr>
                  <a:t>tracking</a:t>
                </a:r>
                <a:r>
                  <a:rPr lang="pt-PT" dirty="0" smtClean="0">
                    <a:solidFill>
                      <a:schemeClr val="bg1"/>
                    </a:solidFill>
                  </a:rPr>
                  <a:t> detector</a:t>
                </a:r>
                <a:endParaRPr lang="pt-PT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50" name="Straight Connector 49"/>
            <p:cNvCxnSpPr/>
            <p:nvPr/>
          </p:nvCxnSpPr>
          <p:spPr bwMode="auto">
            <a:xfrm>
              <a:off x="4067944" y="987574"/>
              <a:ext cx="360040" cy="230425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4" name="Straight Connector 53"/>
            <p:cNvCxnSpPr/>
            <p:nvPr/>
          </p:nvCxnSpPr>
          <p:spPr bwMode="auto">
            <a:xfrm flipH="1">
              <a:off x="4788024" y="915566"/>
              <a:ext cx="1224136" cy="252028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/>
          <p:cNvGrpSpPr/>
          <p:nvPr/>
        </p:nvGrpSpPr>
        <p:grpSpPr>
          <a:xfrm>
            <a:off x="4716016" y="3291830"/>
            <a:ext cx="4104456" cy="864096"/>
            <a:chOff x="4716016" y="3147814"/>
            <a:chExt cx="4104456" cy="864096"/>
          </a:xfrm>
        </p:grpSpPr>
        <p:grpSp>
          <p:nvGrpSpPr>
            <p:cNvPr id="32" name="Group 31"/>
            <p:cNvGrpSpPr/>
            <p:nvPr/>
          </p:nvGrpSpPr>
          <p:grpSpPr>
            <a:xfrm>
              <a:off x="5580112" y="3147814"/>
              <a:ext cx="3240360" cy="864096"/>
              <a:chOff x="2699792" y="0"/>
              <a:chExt cx="3240360" cy="864096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3995936" y="0"/>
                <a:ext cx="194421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FFFFFF"/>
                    </a:solidFill>
                  </a:rPr>
                  <a:t>New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electronics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for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calorimeter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readout</a:t>
                </a:r>
                <a:endParaRPr lang="pt-PT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99792" y="0"/>
                <a:ext cx="1312551" cy="864096"/>
              </a:xfrm>
              <a:prstGeom prst="rect">
                <a:avLst/>
              </a:prstGeom>
            </p:spPr>
          </p:pic>
        </p:grpSp>
        <p:cxnSp>
          <p:nvCxnSpPr>
            <p:cNvPr id="3" name="Straight Arrow Connector 2"/>
            <p:cNvCxnSpPr>
              <a:stCxn id="35" idx="1"/>
            </p:cNvCxnSpPr>
            <p:nvPr/>
          </p:nvCxnSpPr>
          <p:spPr bwMode="auto">
            <a:xfrm flipH="1">
              <a:off x="4716016" y="3579862"/>
              <a:ext cx="864096" cy="7200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7" name="Group 16"/>
          <p:cNvGrpSpPr/>
          <p:nvPr/>
        </p:nvGrpSpPr>
        <p:grpSpPr>
          <a:xfrm>
            <a:off x="4644008" y="2283718"/>
            <a:ext cx="4499992" cy="936104"/>
            <a:chOff x="4644008" y="2211710"/>
            <a:chExt cx="4499992" cy="936104"/>
          </a:xfrm>
        </p:grpSpPr>
        <p:grpSp>
          <p:nvGrpSpPr>
            <p:cNvPr id="28" name="Group 27"/>
            <p:cNvGrpSpPr/>
            <p:nvPr/>
          </p:nvGrpSpPr>
          <p:grpSpPr>
            <a:xfrm>
              <a:off x="5578598" y="2211710"/>
              <a:ext cx="3565402" cy="864096"/>
              <a:chOff x="323528" y="3867894"/>
              <a:chExt cx="3565402" cy="864096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3528" y="3867894"/>
                <a:ext cx="1312551" cy="864096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1638177" y="3867894"/>
                <a:ext cx="225075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FFFFFF"/>
                    </a:solidFill>
                  </a:rPr>
                  <a:t>Hardware to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reconstruct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charged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tracks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(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trigger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)</a:t>
                </a:r>
                <a:endParaRPr lang="pt-PT" dirty="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6" name="Straight Arrow Connector 5"/>
            <p:cNvCxnSpPr>
              <a:stCxn id="29" idx="1"/>
            </p:cNvCxnSpPr>
            <p:nvPr/>
          </p:nvCxnSpPr>
          <p:spPr bwMode="auto">
            <a:xfrm flipH="1">
              <a:off x="4644008" y="2643758"/>
              <a:ext cx="934590" cy="50405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Group 13"/>
          <p:cNvGrpSpPr/>
          <p:nvPr/>
        </p:nvGrpSpPr>
        <p:grpSpPr>
          <a:xfrm>
            <a:off x="4788024" y="1275606"/>
            <a:ext cx="4032448" cy="936104"/>
            <a:chOff x="4788024" y="1275606"/>
            <a:chExt cx="4032448" cy="936104"/>
          </a:xfrm>
        </p:grpSpPr>
        <p:grpSp>
          <p:nvGrpSpPr>
            <p:cNvPr id="31" name="Group 30"/>
            <p:cNvGrpSpPr/>
            <p:nvPr/>
          </p:nvGrpSpPr>
          <p:grpSpPr>
            <a:xfrm>
              <a:off x="5580112" y="1275606"/>
              <a:ext cx="3240360" cy="864096"/>
              <a:chOff x="2699792" y="0"/>
              <a:chExt cx="3240360" cy="864096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3995936" y="0"/>
                <a:ext cx="1944216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FFFFFF"/>
                    </a:solidFill>
                  </a:rPr>
                  <a:t>New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electronics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for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muon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chamber</a:t>
                </a:r>
                <a:r>
                  <a:rPr lang="pt-PT" dirty="0" smtClean="0">
                    <a:solidFill>
                      <a:srgbClr val="FFFFFF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FFFFFF"/>
                    </a:solidFill>
                  </a:rPr>
                  <a:t>operation</a:t>
                </a:r>
                <a:endParaRPr lang="pt-PT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99792" y="0"/>
                <a:ext cx="1312551" cy="864096"/>
              </a:xfrm>
              <a:prstGeom prst="rect">
                <a:avLst/>
              </a:prstGeom>
            </p:spPr>
          </p:pic>
        </p:grpSp>
        <p:cxnSp>
          <p:nvCxnSpPr>
            <p:cNvPr id="11" name="Straight Arrow Connector 10"/>
            <p:cNvCxnSpPr>
              <a:stCxn id="36" idx="1"/>
            </p:cNvCxnSpPr>
            <p:nvPr/>
          </p:nvCxnSpPr>
          <p:spPr bwMode="auto">
            <a:xfrm flipH="1">
              <a:off x="4788024" y="1707654"/>
              <a:ext cx="792088" cy="50405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9618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Future Circular </a:t>
            </a:r>
            <a:r>
              <a:rPr lang="pt-PT" dirty="0" err="1" smtClean="0"/>
              <a:t>Collider</a:t>
            </a:r>
            <a:r>
              <a:rPr lang="pt-PT" dirty="0" smtClean="0"/>
              <a:t> </a:t>
            </a:r>
            <a:r>
              <a:rPr lang="pt-PT" dirty="0" err="1" smtClean="0"/>
              <a:t>Feasibility</a:t>
            </a:r>
            <a:r>
              <a:rPr lang="pt-PT" dirty="0" smtClean="0"/>
              <a:t> </a:t>
            </a:r>
            <a:r>
              <a:rPr lang="pt-PT" dirty="0" err="1" smtClean="0"/>
              <a:t>Study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249096"/>
            <a:ext cx="5886686" cy="3416400"/>
          </a:xfrm>
        </p:spPr>
        <p:txBody>
          <a:bodyPr>
            <a:normAutofit fontScale="92500" lnSpcReduction="10000"/>
          </a:bodyPr>
          <a:lstStyle/>
          <a:p>
            <a:r>
              <a:rPr lang="pt-PT" dirty="0" err="1" smtClean="0"/>
              <a:t>International</a:t>
            </a:r>
            <a:r>
              <a:rPr lang="pt-PT" dirty="0" smtClean="0"/>
              <a:t> </a:t>
            </a:r>
            <a:r>
              <a:rPr lang="pt-PT" dirty="0" err="1" smtClean="0"/>
              <a:t>study</a:t>
            </a:r>
            <a:r>
              <a:rPr lang="pt-PT" dirty="0" smtClean="0"/>
              <a:t> for FCC “Conceptual Design” as </a:t>
            </a:r>
            <a:r>
              <a:rPr lang="pt-PT" dirty="0" err="1" smtClean="0"/>
              <a:t>part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European</a:t>
            </a:r>
            <a:r>
              <a:rPr lang="pt-PT" dirty="0" smtClean="0"/>
              <a:t> </a:t>
            </a:r>
            <a:r>
              <a:rPr lang="pt-PT" dirty="0" err="1" smtClean="0"/>
              <a:t>Strategy</a:t>
            </a:r>
            <a:r>
              <a:rPr lang="pt-PT" dirty="0" smtClean="0"/>
              <a:t> </a:t>
            </a:r>
            <a:r>
              <a:rPr lang="pt-PT" dirty="0" err="1" smtClean="0"/>
              <a:t>discussion</a:t>
            </a:r>
            <a:endParaRPr lang="pt-PT" dirty="0"/>
          </a:p>
          <a:p>
            <a:pPr lvl="1"/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comprehensive</a:t>
            </a:r>
            <a:r>
              <a:rPr lang="pt-PT" dirty="0" smtClean="0"/>
              <a:t> </a:t>
            </a:r>
            <a:r>
              <a:rPr lang="pt-PT" dirty="0" err="1" smtClean="0"/>
              <a:t>study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/>
              <a:t> </a:t>
            </a:r>
            <a:r>
              <a:rPr lang="pt-PT" dirty="0" err="1" smtClean="0"/>
              <a:t>potential</a:t>
            </a:r>
            <a:r>
              <a:rPr lang="pt-PT" dirty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detector </a:t>
            </a:r>
            <a:r>
              <a:rPr lang="pt-PT" dirty="0" err="1" smtClean="0"/>
              <a:t>technologies</a:t>
            </a:r>
            <a:r>
              <a:rPr lang="pt-PT" dirty="0" smtClean="0"/>
              <a:t> </a:t>
            </a:r>
          </a:p>
          <a:p>
            <a:pPr lvl="1"/>
            <a:r>
              <a:rPr lang="pt-PT" dirty="0" smtClean="0"/>
              <a:t>1350 </a:t>
            </a:r>
            <a:r>
              <a:rPr lang="pt-PT" dirty="0" err="1" smtClean="0"/>
              <a:t>contributors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370 </a:t>
            </a:r>
            <a:r>
              <a:rPr lang="pt-PT" dirty="0" err="1" smtClean="0"/>
              <a:t>institutes</a:t>
            </a:r>
            <a:r>
              <a:rPr lang="pt-PT" dirty="0" smtClean="0"/>
              <a:t>, </a:t>
            </a:r>
            <a:r>
              <a:rPr lang="pt-PT" dirty="0" err="1" smtClean="0"/>
              <a:t>including</a:t>
            </a:r>
            <a:r>
              <a:rPr lang="pt-PT" dirty="0" smtClean="0"/>
              <a:t> LIP</a:t>
            </a:r>
          </a:p>
          <a:p>
            <a:endParaRPr lang="pt-PT" dirty="0" smtClean="0"/>
          </a:p>
          <a:p>
            <a:r>
              <a:rPr lang="pt-PT" dirty="0" err="1" smtClean="0"/>
              <a:t>Two</a:t>
            </a:r>
            <a:r>
              <a:rPr lang="pt-PT" dirty="0" smtClean="0"/>
              <a:t> </a:t>
            </a:r>
            <a:r>
              <a:rPr lang="pt-PT" dirty="0" err="1" smtClean="0"/>
              <a:t>main</a:t>
            </a:r>
            <a:r>
              <a:rPr lang="pt-PT" dirty="0" smtClean="0"/>
              <a:t> </a:t>
            </a:r>
            <a:r>
              <a:rPr lang="pt-PT" dirty="0" err="1" smtClean="0"/>
              <a:t>scenarios</a:t>
            </a:r>
            <a:r>
              <a:rPr lang="pt-PT" dirty="0" smtClean="0"/>
              <a:t> - </a:t>
            </a:r>
            <a:r>
              <a:rPr lang="pt-PT" dirty="0" err="1" smtClean="0"/>
              <a:t>using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same</a:t>
            </a:r>
            <a:r>
              <a:rPr lang="pt-PT" dirty="0" smtClean="0"/>
              <a:t> </a:t>
            </a:r>
            <a:r>
              <a:rPr lang="pt-PT" dirty="0" err="1" smtClean="0"/>
              <a:t>tunnel</a:t>
            </a:r>
            <a:r>
              <a:rPr lang="pt-PT" dirty="0" smtClean="0"/>
              <a:t>: </a:t>
            </a:r>
          </a:p>
          <a:p>
            <a:pPr lvl="1"/>
            <a:r>
              <a:rPr lang="pt-PT" b="1" dirty="0" smtClean="0"/>
              <a:t>FCC-</a:t>
            </a:r>
            <a:r>
              <a:rPr lang="pt-PT" b="1" dirty="0" err="1" smtClean="0"/>
              <a:t>ee</a:t>
            </a:r>
            <a:r>
              <a:rPr lang="pt-PT" dirty="0" smtClean="0"/>
              <a:t>: 90 to 350 </a:t>
            </a:r>
            <a:r>
              <a:rPr lang="pt-PT" dirty="0" err="1" smtClean="0"/>
              <a:t>GeV</a:t>
            </a:r>
            <a:r>
              <a:rPr lang="pt-PT" dirty="0" smtClean="0"/>
              <a:t> </a:t>
            </a:r>
            <a:r>
              <a:rPr lang="pt-PT" dirty="0" err="1" smtClean="0"/>
              <a:t>e+e</a:t>
            </a:r>
            <a:r>
              <a:rPr lang="pt-PT" dirty="0" smtClean="0"/>
              <a:t>- </a:t>
            </a:r>
            <a:r>
              <a:rPr lang="pt-PT" dirty="0" err="1" smtClean="0"/>
              <a:t>collider</a:t>
            </a:r>
            <a:endParaRPr lang="pt-PT" dirty="0" smtClean="0"/>
          </a:p>
          <a:p>
            <a:pPr lvl="1"/>
            <a:r>
              <a:rPr lang="pt-PT" b="1" dirty="0" smtClean="0"/>
              <a:t>FCC-</a:t>
            </a:r>
            <a:r>
              <a:rPr lang="pt-PT" b="1" dirty="0" err="1" smtClean="0"/>
              <a:t>hh</a:t>
            </a:r>
            <a:r>
              <a:rPr lang="pt-PT" dirty="0" smtClean="0"/>
              <a:t>: 100 </a:t>
            </a:r>
            <a:r>
              <a:rPr lang="pt-PT" dirty="0" err="1" smtClean="0"/>
              <a:t>TeV</a:t>
            </a:r>
            <a:r>
              <a:rPr lang="pt-PT" dirty="0" smtClean="0"/>
              <a:t> p-p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ion</a:t>
            </a:r>
            <a:r>
              <a:rPr lang="pt-PT" dirty="0" smtClean="0"/>
              <a:t> </a:t>
            </a:r>
            <a:r>
              <a:rPr lang="pt-PT" dirty="0" err="1" smtClean="0"/>
              <a:t>collider</a:t>
            </a:r>
            <a:endParaRPr lang="pt-PT" dirty="0" smtClean="0"/>
          </a:p>
          <a:p>
            <a:pPr lvl="1"/>
            <a:r>
              <a:rPr lang="pt-PT" dirty="0" smtClean="0"/>
              <a:t>100 km </a:t>
            </a:r>
            <a:r>
              <a:rPr lang="pt-PT" dirty="0" err="1" smtClean="0"/>
              <a:t>perimeter</a:t>
            </a:r>
            <a:r>
              <a:rPr lang="pt-PT" dirty="0" smtClean="0"/>
              <a:t> </a:t>
            </a:r>
            <a:r>
              <a:rPr lang="pt-PT" dirty="0" err="1" smtClean="0"/>
              <a:t>tunnel</a:t>
            </a:r>
            <a:r>
              <a:rPr lang="pt-PT" dirty="0" smtClean="0"/>
              <a:t>!</a:t>
            </a:r>
          </a:p>
          <a:p>
            <a:endParaRPr lang="pt-PT" dirty="0" smtClean="0"/>
          </a:p>
          <a:p>
            <a:r>
              <a:rPr lang="pt-PT" dirty="0" err="1" smtClean="0"/>
              <a:t>Evolved</a:t>
            </a:r>
            <a:r>
              <a:rPr lang="pt-PT" dirty="0" smtClean="0"/>
              <a:t> to “</a:t>
            </a:r>
            <a:r>
              <a:rPr lang="pt-PT" b="1" dirty="0" smtClean="0"/>
              <a:t>FCC </a:t>
            </a:r>
            <a:r>
              <a:rPr lang="pt-PT" b="1" dirty="0" err="1" smtClean="0"/>
              <a:t>Feasibility</a:t>
            </a:r>
            <a:r>
              <a:rPr lang="pt-PT" b="1" dirty="0" smtClean="0"/>
              <a:t> </a:t>
            </a:r>
            <a:r>
              <a:rPr lang="pt-PT" b="1" dirty="0" err="1" smtClean="0"/>
              <a:t>Study</a:t>
            </a:r>
            <a:r>
              <a:rPr lang="pt-PT" dirty="0" smtClean="0"/>
              <a:t>” </a:t>
            </a:r>
            <a:r>
              <a:rPr lang="pt-PT" dirty="0" err="1" smtClean="0"/>
              <a:t>after</a:t>
            </a:r>
            <a:r>
              <a:rPr lang="pt-PT" dirty="0" smtClean="0"/>
              <a:t> </a:t>
            </a:r>
            <a:r>
              <a:rPr lang="pt-PT" dirty="0" err="1" smtClean="0"/>
              <a:t>European</a:t>
            </a:r>
            <a:r>
              <a:rPr lang="pt-PT" dirty="0" smtClean="0"/>
              <a:t> </a:t>
            </a:r>
            <a:r>
              <a:rPr lang="pt-PT" dirty="0" err="1" smtClean="0"/>
              <a:t>Strategy</a:t>
            </a:r>
            <a:r>
              <a:rPr lang="pt-PT" dirty="0" smtClean="0"/>
              <a:t> </a:t>
            </a:r>
            <a:r>
              <a:rPr lang="pt-PT" dirty="0" err="1" smtClean="0"/>
              <a:t>approval</a:t>
            </a:r>
            <a:endParaRPr lang="pt-PT" dirty="0" smtClean="0"/>
          </a:p>
          <a:p>
            <a:endParaRPr lang="pt-PT" dirty="0"/>
          </a:p>
        </p:txBody>
      </p:sp>
      <p:grpSp>
        <p:nvGrpSpPr>
          <p:cNvPr id="10" name="Group 9"/>
          <p:cNvGrpSpPr/>
          <p:nvPr/>
        </p:nvGrpSpPr>
        <p:grpSpPr>
          <a:xfrm>
            <a:off x="6468724" y="1145685"/>
            <a:ext cx="2537226" cy="3699316"/>
            <a:chOff x="5990238" y="2713529"/>
            <a:chExt cx="2719559" cy="40899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91054" y="3067646"/>
              <a:ext cx="1313195" cy="1873981"/>
            </a:xfrm>
            <a:prstGeom prst="rect">
              <a:avLst/>
            </a:prstGeom>
            <a:ln>
              <a:solidFill>
                <a:srgbClr val="595959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7386" y="5048451"/>
              <a:ext cx="1315542" cy="1755007"/>
            </a:xfrm>
            <a:prstGeom prst="rect">
              <a:avLst/>
            </a:prstGeom>
            <a:ln>
              <a:solidFill>
                <a:srgbClr val="595959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3168" y="3049268"/>
              <a:ext cx="1263097" cy="1887180"/>
            </a:xfrm>
            <a:prstGeom prst="rect">
              <a:avLst/>
            </a:prstGeom>
            <a:ln>
              <a:solidFill>
                <a:srgbClr val="595959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82856" y="5007748"/>
              <a:ext cx="1223956" cy="1795710"/>
            </a:xfrm>
            <a:prstGeom prst="rect">
              <a:avLst/>
            </a:prstGeom>
            <a:ln>
              <a:solidFill>
                <a:srgbClr val="595959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5990238" y="2713529"/>
              <a:ext cx="27195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dirty="0">
                  <a:hlinkClick r:id="rId6"/>
                </a:rPr>
                <a:t>http://fcc-cdr.web.cern.ch/</a:t>
              </a:r>
              <a:r>
                <a:rPr lang="pt-PT" dirty="0"/>
                <a:t> 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5554" y="1214703"/>
            <a:ext cx="3308446" cy="368551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9258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543508" y="1284282"/>
            <a:ext cx="2434832" cy="3505506"/>
            <a:chOff x="6598727" y="1284281"/>
            <a:chExt cx="2545273" cy="373552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10191" y="2595042"/>
              <a:ext cx="1233809" cy="1233809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6598727" y="1284281"/>
              <a:ext cx="2545273" cy="3735529"/>
              <a:chOff x="6598727" y="1284281"/>
              <a:chExt cx="2545273" cy="3735529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10190" y="1289279"/>
                <a:ext cx="1233810" cy="1316523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24407" y="1284281"/>
                <a:ext cx="1257362" cy="1338369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12533" y="2608847"/>
                <a:ext cx="1268132" cy="1214701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98727" y="3828622"/>
                <a:ext cx="1281938" cy="1168217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16398" y="3823547"/>
                <a:ext cx="1227601" cy="1196263"/>
              </a:xfrm>
              <a:prstGeom prst="rect">
                <a:avLst/>
              </a:prstGeom>
            </p:spPr>
          </p:pic>
        </p:grp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878" y="3900715"/>
            <a:ext cx="5466728" cy="1202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Future Circular </a:t>
            </a:r>
            <a:r>
              <a:rPr lang="pt-PT" dirty="0" err="1" smtClean="0"/>
              <a:t>Collider</a:t>
            </a:r>
            <a:r>
              <a:rPr lang="pt-PT" dirty="0" smtClean="0"/>
              <a:t> </a:t>
            </a:r>
            <a:r>
              <a:rPr lang="pt-PT" dirty="0" err="1" smtClean="0"/>
              <a:t>Feasibility</a:t>
            </a:r>
            <a:r>
              <a:rPr lang="pt-PT" dirty="0" smtClean="0"/>
              <a:t> </a:t>
            </a:r>
            <a:r>
              <a:rPr lang="pt-PT" dirty="0" err="1" smtClean="0"/>
              <a:t>Study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019561"/>
            <a:ext cx="5825655" cy="3189582"/>
          </a:xfrm>
          <a:noFill/>
        </p:spPr>
        <p:txBody>
          <a:bodyPr>
            <a:normAutofit fontScale="92500" lnSpcReduction="20000"/>
          </a:bodyPr>
          <a:lstStyle/>
          <a:p>
            <a:r>
              <a:rPr lang="pt-PT" dirty="0" err="1" smtClean="0"/>
              <a:t>Comprehensive</a:t>
            </a:r>
            <a:r>
              <a:rPr lang="pt-PT" dirty="0" smtClean="0"/>
              <a:t> </a:t>
            </a:r>
            <a:r>
              <a:rPr lang="pt-PT" dirty="0" err="1"/>
              <a:t>long-term</a:t>
            </a:r>
            <a:r>
              <a:rPr lang="pt-PT" dirty="0"/>
              <a:t> </a:t>
            </a:r>
            <a:r>
              <a:rPr lang="pt-PT" dirty="0" err="1"/>
              <a:t>program</a:t>
            </a:r>
            <a:r>
              <a:rPr lang="pt-PT" dirty="0"/>
              <a:t>, </a:t>
            </a:r>
            <a:r>
              <a:rPr lang="pt-PT" dirty="0" err="1"/>
              <a:t>maximizing</a:t>
            </a:r>
            <a:r>
              <a:rPr lang="pt-PT" dirty="0"/>
              <a:t> </a:t>
            </a:r>
            <a:r>
              <a:rPr lang="pt-PT" dirty="0" err="1"/>
              <a:t>physics</a:t>
            </a:r>
            <a:r>
              <a:rPr lang="pt-PT" dirty="0"/>
              <a:t> </a:t>
            </a:r>
            <a:r>
              <a:rPr lang="pt-PT" dirty="0" err="1" smtClean="0"/>
              <a:t>opportunities</a:t>
            </a:r>
            <a:r>
              <a:rPr lang="pt-PT" dirty="0"/>
              <a:t> </a:t>
            </a:r>
            <a:r>
              <a:rPr lang="mr-IN" dirty="0" smtClean="0"/>
              <a:t>–</a:t>
            </a:r>
            <a:r>
              <a:rPr lang="pt-PT" dirty="0" smtClean="0"/>
              <a:t> </a:t>
            </a:r>
            <a:r>
              <a:rPr lang="pt-PT" dirty="0" err="1" smtClean="0"/>
              <a:t>timescale</a:t>
            </a:r>
            <a:r>
              <a:rPr lang="pt-PT" dirty="0" smtClean="0"/>
              <a:t> 2025:</a:t>
            </a:r>
            <a:endParaRPr lang="pt-PT" dirty="0"/>
          </a:p>
          <a:p>
            <a:pPr lvl="1"/>
            <a:r>
              <a:rPr lang="pt-PT" dirty="0" err="1" smtClean="0"/>
              <a:t>Stage</a:t>
            </a:r>
            <a:r>
              <a:rPr lang="pt-PT" dirty="0" smtClean="0"/>
              <a:t> </a:t>
            </a:r>
            <a:r>
              <a:rPr lang="pt-PT" dirty="0"/>
              <a:t>1: </a:t>
            </a:r>
            <a:r>
              <a:rPr lang="pt-PT" dirty="0" smtClean="0"/>
              <a:t>FCC</a:t>
            </a:r>
            <a:r>
              <a:rPr lang="pt-PT" dirty="0"/>
              <a:t>-</a:t>
            </a:r>
            <a:r>
              <a:rPr lang="pt-PT" dirty="0" err="1"/>
              <a:t>ee</a:t>
            </a:r>
            <a:r>
              <a:rPr lang="pt-PT" dirty="0"/>
              <a:t> </a:t>
            </a:r>
            <a:r>
              <a:rPr lang="pt-PT" dirty="0" smtClean="0"/>
              <a:t>as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factory</a:t>
            </a:r>
            <a:r>
              <a:rPr lang="pt-PT" dirty="0"/>
              <a:t>, </a:t>
            </a:r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smtClean="0"/>
              <a:t>top-quark </a:t>
            </a:r>
            <a:r>
              <a:rPr lang="pt-PT" dirty="0" err="1" smtClean="0"/>
              <a:t>factory</a:t>
            </a:r>
            <a:endParaRPr lang="pt-PT" dirty="0"/>
          </a:p>
          <a:p>
            <a:pPr lvl="1"/>
            <a:r>
              <a:rPr lang="pt-PT" dirty="0" err="1" smtClean="0"/>
              <a:t>Stage</a:t>
            </a:r>
            <a:r>
              <a:rPr lang="pt-PT" dirty="0" smtClean="0"/>
              <a:t> </a:t>
            </a:r>
            <a:r>
              <a:rPr lang="pt-PT" dirty="0"/>
              <a:t>2: </a:t>
            </a:r>
            <a:r>
              <a:rPr lang="pt-PT" dirty="0" smtClean="0"/>
              <a:t>FCC</a:t>
            </a:r>
            <a:r>
              <a:rPr lang="pt-PT" dirty="0"/>
              <a:t>-</a:t>
            </a:r>
            <a:r>
              <a:rPr lang="pt-PT" dirty="0" err="1"/>
              <a:t>hh</a:t>
            </a:r>
            <a:r>
              <a:rPr lang="pt-PT" dirty="0"/>
              <a:t> </a:t>
            </a:r>
            <a:r>
              <a:rPr lang="pt-PT" dirty="0" smtClean="0"/>
              <a:t>to </a:t>
            </a:r>
            <a:r>
              <a:rPr lang="pt-PT" dirty="0" err="1" smtClean="0"/>
              <a:t>reach</a:t>
            </a:r>
            <a:r>
              <a:rPr lang="pt-PT" dirty="0" smtClean="0"/>
              <a:t> </a:t>
            </a:r>
            <a:r>
              <a:rPr lang="pt-PT" dirty="0" err="1"/>
              <a:t>energy</a:t>
            </a:r>
            <a:r>
              <a:rPr lang="pt-PT" dirty="0"/>
              <a:t> </a:t>
            </a:r>
            <a:r>
              <a:rPr lang="pt-PT" dirty="0" err="1" smtClean="0"/>
              <a:t>frontier</a:t>
            </a:r>
            <a:r>
              <a:rPr lang="pt-PT" dirty="0" smtClean="0"/>
              <a:t> - </a:t>
            </a:r>
            <a:r>
              <a:rPr lang="pt-PT" dirty="0" err="1" smtClean="0"/>
              <a:t>ion</a:t>
            </a:r>
            <a:r>
              <a:rPr lang="pt-PT" dirty="0" smtClean="0"/>
              <a:t> &amp; e-h </a:t>
            </a:r>
            <a:r>
              <a:rPr lang="pt-PT" dirty="0" err="1"/>
              <a:t>options</a:t>
            </a:r>
            <a:endParaRPr lang="pt-PT" dirty="0"/>
          </a:p>
          <a:p>
            <a:r>
              <a:rPr lang="pt-PT" dirty="0" err="1" smtClean="0"/>
              <a:t>Complementary</a:t>
            </a:r>
            <a:r>
              <a:rPr lang="pt-PT" dirty="0" smtClean="0"/>
              <a:t> </a:t>
            </a:r>
            <a:r>
              <a:rPr lang="pt-PT" dirty="0" err="1"/>
              <a:t>physics</a:t>
            </a:r>
            <a:endParaRPr lang="pt-PT" dirty="0"/>
          </a:p>
          <a:p>
            <a:r>
              <a:rPr lang="pt-PT" dirty="0" err="1" smtClean="0"/>
              <a:t>Common</a:t>
            </a:r>
            <a:r>
              <a:rPr lang="pt-PT" dirty="0" smtClean="0"/>
              <a:t> </a:t>
            </a:r>
            <a:r>
              <a:rPr lang="pt-PT" dirty="0"/>
              <a:t>civil </a:t>
            </a:r>
            <a:r>
              <a:rPr lang="pt-PT" dirty="0" err="1"/>
              <a:t>engineering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technical</a:t>
            </a:r>
            <a:r>
              <a:rPr lang="pt-PT" dirty="0"/>
              <a:t> </a:t>
            </a:r>
            <a:r>
              <a:rPr lang="pt-PT" dirty="0" err="1"/>
              <a:t>infrastructures</a:t>
            </a:r>
            <a:endParaRPr lang="pt-PT" dirty="0"/>
          </a:p>
          <a:p>
            <a:r>
              <a:rPr lang="pt-PT" dirty="0" err="1" smtClean="0"/>
              <a:t>Building</a:t>
            </a:r>
            <a:r>
              <a:rPr lang="pt-PT" dirty="0" smtClean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reusing</a:t>
            </a:r>
            <a:r>
              <a:rPr lang="pt-PT" dirty="0"/>
              <a:t> </a:t>
            </a:r>
            <a:r>
              <a:rPr lang="pt-PT" dirty="0" err="1"/>
              <a:t>CERN’s</a:t>
            </a:r>
            <a:r>
              <a:rPr lang="pt-PT" dirty="0"/>
              <a:t> </a:t>
            </a:r>
            <a:r>
              <a:rPr lang="pt-PT" dirty="0" err="1"/>
              <a:t>existing</a:t>
            </a:r>
            <a:r>
              <a:rPr lang="pt-PT" dirty="0"/>
              <a:t> </a:t>
            </a:r>
            <a:r>
              <a:rPr lang="pt-PT" dirty="0" err="1"/>
              <a:t>infrastructure</a:t>
            </a:r>
            <a:endParaRPr lang="pt-PT" dirty="0"/>
          </a:p>
          <a:p>
            <a:r>
              <a:rPr lang="pt-PT" dirty="0" smtClean="0"/>
              <a:t>FCC </a:t>
            </a:r>
            <a:r>
              <a:rPr lang="pt-PT" dirty="0" err="1"/>
              <a:t>integrated</a:t>
            </a:r>
            <a:r>
              <a:rPr lang="pt-PT" dirty="0"/>
              <a:t> </a:t>
            </a:r>
            <a:r>
              <a:rPr lang="pt-PT" dirty="0" err="1"/>
              <a:t>project</a:t>
            </a:r>
            <a:r>
              <a:rPr lang="pt-PT" dirty="0"/>
              <a:t> </a:t>
            </a:r>
            <a:r>
              <a:rPr lang="pt-PT" dirty="0" err="1"/>
              <a:t>allows</a:t>
            </a:r>
            <a:r>
              <a:rPr lang="pt-PT" dirty="0"/>
              <a:t> </a:t>
            </a:r>
            <a:r>
              <a:rPr lang="pt-PT" dirty="0" err="1"/>
              <a:t>seamless</a:t>
            </a:r>
            <a:r>
              <a:rPr lang="pt-PT" dirty="0"/>
              <a:t> </a:t>
            </a:r>
            <a:r>
              <a:rPr lang="pt-PT" dirty="0" err="1"/>
              <a:t>continuation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 smtClean="0"/>
              <a:t>Particle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programme</a:t>
            </a:r>
            <a:r>
              <a:rPr lang="pt-PT" dirty="0" smtClean="0"/>
              <a:t> </a:t>
            </a:r>
            <a:r>
              <a:rPr lang="pt-PT" dirty="0" err="1"/>
              <a:t>after</a:t>
            </a:r>
            <a:r>
              <a:rPr lang="pt-PT" dirty="0"/>
              <a:t> HL-</a:t>
            </a:r>
            <a:r>
              <a:rPr lang="pt-PT" dirty="0" smtClean="0"/>
              <a:t>LHC</a:t>
            </a:r>
            <a:endParaRPr lang="pt-PT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7216" y="1297522"/>
            <a:ext cx="3236783" cy="31057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5554" y="1228508"/>
            <a:ext cx="3308446" cy="36855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/>
          <a:srcRect l="24155" t="31399" r="19381" b="31298"/>
          <a:stretch/>
        </p:blipFill>
        <p:spPr>
          <a:xfrm>
            <a:off x="6810976" y="0"/>
            <a:ext cx="2333024" cy="86699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7670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t-P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34534" y="2705001"/>
            <a:ext cx="88536" cy="84448"/>
          </a:xfrm>
          <a:prstGeom prst="rect">
            <a:avLst/>
          </a:prstGeom>
          <a:solidFill>
            <a:srgbClr val="FF00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5914570" y="1523998"/>
            <a:ext cx="175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>
                <a:solidFill>
                  <a:schemeClr val="bg1"/>
                </a:solidFill>
              </a:rPr>
              <a:t>Portugal </a:t>
            </a:r>
            <a:r>
              <a:rPr lang="pt-PT" sz="2400" dirty="0" err="1" smtClean="0">
                <a:solidFill>
                  <a:schemeClr val="bg1"/>
                </a:solidFill>
              </a:rPr>
              <a:t>will</a:t>
            </a:r>
            <a:r>
              <a:rPr lang="pt-PT" sz="2400" dirty="0" smtClean="0">
                <a:solidFill>
                  <a:schemeClr val="bg1"/>
                </a:solidFill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</a:rPr>
              <a:t>be</a:t>
            </a:r>
            <a:r>
              <a:rPr lang="pt-PT" sz="2400" dirty="0" smtClean="0">
                <a:solidFill>
                  <a:schemeClr val="bg1"/>
                </a:solidFill>
              </a:rPr>
              <a:t> </a:t>
            </a:r>
            <a:r>
              <a:rPr lang="pt-PT" sz="2400" dirty="0" err="1" smtClean="0">
                <a:solidFill>
                  <a:schemeClr val="bg1"/>
                </a:solidFill>
              </a:rPr>
              <a:t>joining</a:t>
            </a:r>
            <a:r>
              <a:rPr lang="pt-PT" sz="2400" dirty="0" smtClean="0">
                <a:solidFill>
                  <a:schemeClr val="bg1"/>
                </a:solidFill>
              </a:rPr>
              <a:t>  </a:t>
            </a:r>
            <a:r>
              <a:rPr lang="pt-PT" sz="2400" dirty="0" err="1" smtClean="0">
                <a:solidFill>
                  <a:schemeClr val="bg1"/>
                </a:solidFill>
              </a:rPr>
              <a:t>soon</a:t>
            </a:r>
            <a:r>
              <a:rPr lang="pt-PT" sz="2400" dirty="0" smtClean="0">
                <a:solidFill>
                  <a:schemeClr val="bg1"/>
                </a:solidFill>
              </a:rPr>
              <a:t>!</a:t>
            </a:r>
            <a:endParaRPr lang="pt-PT" sz="24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3466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676" y="171494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Conclusions</a:t>
            </a:r>
            <a:endParaRPr lang="pt-PT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24244" y="2382153"/>
            <a:ext cx="9019756" cy="2399022"/>
          </a:xfrm>
        </p:spPr>
        <p:txBody>
          <a:bodyPr>
            <a:normAutofit fontScale="92500"/>
          </a:bodyPr>
          <a:lstStyle/>
          <a:p>
            <a:r>
              <a:rPr lang="pt-PT" dirty="0" err="1" smtClean="0"/>
              <a:t>Particle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a </a:t>
            </a:r>
            <a:r>
              <a:rPr lang="pt-PT" b="1" dirty="0" err="1" smtClean="0"/>
              <a:t>vibrant</a:t>
            </a:r>
            <a:r>
              <a:rPr lang="pt-PT" b="1" dirty="0" smtClean="0"/>
              <a:t> </a:t>
            </a:r>
            <a:r>
              <a:rPr lang="pt-PT" b="1" dirty="0" err="1" smtClean="0"/>
              <a:t>field</a:t>
            </a:r>
            <a:r>
              <a:rPr lang="pt-PT" b="1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huge</a:t>
            </a:r>
            <a:r>
              <a:rPr lang="pt-PT" dirty="0" smtClean="0"/>
              <a:t> </a:t>
            </a:r>
            <a:r>
              <a:rPr lang="pt-PT" dirty="0" err="1" smtClean="0"/>
              <a:t>scientific</a:t>
            </a:r>
            <a:r>
              <a:rPr lang="pt-PT" dirty="0" smtClean="0"/>
              <a:t> </a:t>
            </a:r>
            <a:r>
              <a:rPr lang="pt-PT" dirty="0" err="1" smtClean="0"/>
              <a:t>activity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potential</a:t>
            </a:r>
            <a:r>
              <a:rPr lang="pt-PT" dirty="0" smtClean="0"/>
              <a:t> for </a:t>
            </a:r>
            <a:r>
              <a:rPr lang="pt-PT" dirty="0" err="1" smtClean="0"/>
              <a:t>discovery</a:t>
            </a:r>
            <a:endParaRPr lang="en-US" dirty="0"/>
          </a:p>
          <a:p>
            <a:pPr lvl="1"/>
            <a:r>
              <a:rPr lang="en-US" b="1" dirty="0" smtClean="0"/>
              <a:t>E</a:t>
            </a:r>
            <a:r>
              <a:rPr lang="pt-PT" b="1" dirty="0" err="1" smtClean="0"/>
              <a:t>xploration</a:t>
            </a:r>
            <a:r>
              <a:rPr lang="pt-PT" dirty="0" smtClean="0"/>
              <a:t> </a:t>
            </a:r>
            <a:r>
              <a:rPr lang="pt-PT" dirty="0" err="1"/>
              <a:t>at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deepest</a:t>
            </a:r>
            <a:r>
              <a:rPr lang="pt-PT" dirty="0"/>
              <a:t> </a:t>
            </a:r>
            <a:r>
              <a:rPr lang="pt-PT" dirty="0" err="1" smtClean="0"/>
              <a:t>level</a:t>
            </a:r>
            <a:r>
              <a:rPr lang="pt-PT" dirty="0" smtClean="0"/>
              <a:t>: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elementary</a:t>
            </a:r>
            <a:r>
              <a:rPr lang="pt-PT" dirty="0" smtClean="0"/>
              <a:t> </a:t>
            </a:r>
            <a:r>
              <a:rPr lang="pt-PT" dirty="0" err="1" smtClean="0"/>
              <a:t>particles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fundamental forces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Universe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Science</a:t>
            </a:r>
            <a:r>
              <a:rPr lang="pt-PT" dirty="0" smtClean="0"/>
              <a:t> (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big</a:t>
            </a:r>
            <a:r>
              <a:rPr lang="pt-PT" dirty="0" smtClean="0"/>
              <a:t> </a:t>
            </a:r>
            <a:r>
              <a:rPr lang="pt-PT" dirty="0" err="1" smtClean="0"/>
              <a:t>science</a:t>
            </a:r>
            <a:r>
              <a:rPr lang="pt-PT" dirty="0"/>
              <a:t>)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r>
              <a:rPr lang="pt-PT" dirty="0" smtClean="0"/>
              <a:t> </a:t>
            </a:r>
            <a:r>
              <a:rPr lang="pt-PT" dirty="0" err="1" smtClean="0"/>
              <a:t>amazing</a:t>
            </a:r>
            <a:r>
              <a:rPr lang="pt-PT" dirty="0" smtClean="0"/>
              <a:t> </a:t>
            </a:r>
            <a:r>
              <a:rPr lang="pt-PT" dirty="0" err="1" smtClean="0"/>
              <a:t>achievement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mankind</a:t>
            </a:r>
            <a:endParaRPr lang="pt-PT" dirty="0" smtClean="0"/>
          </a:p>
          <a:p>
            <a:pPr lvl="1"/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capacity</a:t>
            </a:r>
            <a:r>
              <a:rPr lang="pt-PT" dirty="0" smtClean="0"/>
              <a:t> to explore, </a:t>
            </a:r>
            <a:r>
              <a:rPr lang="pt-PT" dirty="0" err="1" smtClean="0"/>
              <a:t>together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peaceful</a:t>
            </a:r>
            <a:r>
              <a:rPr lang="pt-PT" dirty="0" smtClean="0"/>
              <a:t> </a:t>
            </a:r>
            <a:r>
              <a:rPr lang="pt-PT" dirty="0" err="1" smtClean="0"/>
              <a:t>collaboration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secrets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Nature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b="1" dirty="0" err="1" smtClean="0"/>
              <a:t>priceless</a:t>
            </a:r>
            <a:endParaRPr lang="pt-PT" b="1" dirty="0" smtClean="0"/>
          </a:p>
          <a:p>
            <a:endParaRPr lang="pt-PT" dirty="0"/>
          </a:p>
          <a:p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must</a:t>
            </a:r>
            <a:r>
              <a:rPr lang="pt-PT" dirty="0" smtClean="0"/>
              <a:t>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aware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our</a:t>
            </a:r>
            <a:r>
              <a:rPr lang="pt-PT" dirty="0" smtClean="0"/>
              <a:t> </a:t>
            </a:r>
            <a:r>
              <a:rPr lang="pt-PT" dirty="0" err="1" smtClean="0"/>
              <a:t>own</a:t>
            </a:r>
            <a:r>
              <a:rPr lang="pt-PT" dirty="0" smtClean="0"/>
              <a:t> </a:t>
            </a:r>
            <a:r>
              <a:rPr lang="pt-PT" dirty="0" err="1" smtClean="0"/>
              <a:t>impact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/>
              <a:t>n</a:t>
            </a:r>
            <a:r>
              <a:rPr lang="pt-PT" dirty="0" err="1" smtClean="0"/>
              <a:t>ature</a:t>
            </a:r>
            <a:r>
              <a:rPr lang="pt-PT" dirty="0" smtClean="0"/>
              <a:t> </a:t>
            </a:r>
            <a:r>
              <a:rPr lang="mr-IN" dirty="0" smtClean="0"/>
              <a:t>–</a:t>
            </a:r>
            <a:r>
              <a:rPr lang="pt-PT" dirty="0" smtClean="0"/>
              <a:t> </a:t>
            </a:r>
            <a:r>
              <a:rPr lang="pt-PT" dirty="0" err="1" smtClean="0"/>
              <a:t>ignorance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no </a:t>
            </a:r>
            <a:r>
              <a:rPr lang="pt-PT" dirty="0" err="1" smtClean="0"/>
              <a:t>longer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r>
              <a:rPr lang="pt-PT" dirty="0" smtClean="0"/>
              <a:t> </a:t>
            </a:r>
            <a:r>
              <a:rPr lang="pt-PT" dirty="0" err="1" smtClean="0"/>
              <a:t>option</a:t>
            </a:r>
            <a:r>
              <a:rPr lang="pt-PT" dirty="0" smtClean="0"/>
              <a:t>!</a:t>
            </a:r>
            <a:endParaRPr lang="pt-PT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9004"/>
          <a:stretch/>
        </p:blipFill>
        <p:spPr>
          <a:xfrm>
            <a:off x="5732141" y="264375"/>
            <a:ext cx="3232565" cy="19982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252" y="367188"/>
            <a:ext cx="507442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PT" sz="1200" b="1" dirty="0" smtClean="0"/>
              <a:t>“</a:t>
            </a:r>
            <a:r>
              <a:rPr lang="pt-PT" sz="1200" b="1" dirty="0" err="1" smtClean="0"/>
              <a:t>The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next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accelerator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and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the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next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focus</a:t>
            </a:r>
            <a:r>
              <a:rPr lang="pt-PT" sz="1200" b="1" dirty="0" smtClean="0"/>
              <a:t> for </a:t>
            </a:r>
            <a:r>
              <a:rPr lang="pt-PT" sz="1200" b="1" dirty="0" err="1" smtClean="0"/>
              <a:t>particle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physics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must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be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in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Europe</a:t>
            </a:r>
            <a:r>
              <a:rPr lang="pt-PT" sz="1200" b="1" dirty="0" smtClean="0"/>
              <a:t>. </a:t>
            </a:r>
            <a:r>
              <a:rPr lang="pt-PT" sz="1200" b="1" dirty="0" err="1" smtClean="0"/>
              <a:t>That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is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the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only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way</a:t>
            </a:r>
            <a:r>
              <a:rPr lang="pt-PT" sz="1200" b="1" dirty="0" smtClean="0"/>
              <a:t> to </a:t>
            </a:r>
            <a:r>
              <a:rPr lang="pt-PT" sz="1200" b="1" dirty="0" err="1" smtClean="0"/>
              <a:t>ensure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that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the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best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people</a:t>
            </a:r>
            <a:r>
              <a:rPr lang="pt-PT" sz="1200" b="1" dirty="0" smtClean="0"/>
              <a:t> </a:t>
            </a:r>
            <a:r>
              <a:rPr lang="pt-PT" sz="1200" b="1" dirty="0" err="1" smtClean="0"/>
              <a:t>will</a:t>
            </a:r>
            <a:r>
              <a:rPr lang="pt-PT" sz="1200" b="1" dirty="0" smtClean="0"/>
              <a:t> continue to come to </a:t>
            </a:r>
            <a:r>
              <a:rPr lang="pt-PT" sz="1200" b="1" dirty="0" err="1" smtClean="0"/>
              <a:t>Europe</a:t>
            </a:r>
            <a:r>
              <a:rPr lang="pt-PT" sz="1200" b="1" dirty="0" smtClean="0"/>
              <a:t>.”</a:t>
            </a:r>
          </a:p>
          <a:p>
            <a:endParaRPr lang="pt-PT" sz="1200" dirty="0"/>
          </a:p>
          <a:p>
            <a:r>
              <a:rPr lang="pt-PT" sz="1200" dirty="0" smtClean="0"/>
              <a:t>José Mariano Gago, </a:t>
            </a:r>
            <a:r>
              <a:rPr lang="pt-PT" sz="1200" dirty="0" err="1" smtClean="0"/>
              <a:t>Special</a:t>
            </a:r>
            <a:r>
              <a:rPr lang="pt-PT" sz="1200" dirty="0" smtClean="0"/>
              <a:t> </a:t>
            </a:r>
            <a:r>
              <a:rPr lang="pt-PT" sz="1200" dirty="0" err="1" smtClean="0"/>
              <a:t>Restricted</a:t>
            </a:r>
            <a:r>
              <a:rPr lang="pt-PT" sz="1200" dirty="0" smtClean="0"/>
              <a:t> </a:t>
            </a:r>
            <a:r>
              <a:rPr lang="pt-PT" sz="1200" dirty="0" err="1" smtClean="0"/>
              <a:t>Session</a:t>
            </a:r>
            <a:r>
              <a:rPr lang="pt-PT" sz="1200" dirty="0" smtClean="0"/>
              <a:t> </a:t>
            </a:r>
            <a:r>
              <a:rPr lang="pt-PT" sz="1200" dirty="0" err="1" smtClean="0"/>
              <a:t>of</a:t>
            </a:r>
            <a:r>
              <a:rPr lang="pt-PT" sz="1200" dirty="0" smtClean="0"/>
              <a:t> </a:t>
            </a:r>
            <a:r>
              <a:rPr lang="pt-PT" sz="1200" dirty="0" err="1" smtClean="0"/>
              <a:t>the</a:t>
            </a:r>
            <a:r>
              <a:rPr lang="pt-PT" sz="1200" dirty="0" smtClean="0"/>
              <a:t> CERN </a:t>
            </a:r>
            <a:r>
              <a:rPr lang="pt-PT" sz="1200" dirty="0" err="1" smtClean="0"/>
              <a:t>Council</a:t>
            </a:r>
            <a:r>
              <a:rPr lang="pt-PT" sz="1200" dirty="0" smtClean="0"/>
              <a:t>, 1</a:t>
            </a:r>
            <a:r>
              <a:rPr lang="pt-PT" sz="1200" baseline="30000" dirty="0" smtClean="0"/>
              <a:t>st</a:t>
            </a:r>
            <a:r>
              <a:rPr lang="pt-PT" sz="1200" dirty="0" smtClean="0"/>
              <a:t> </a:t>
            </a:r>
            <a:r>
              <a:rPr lang="pt-PT" sz="1200" dirty="0" err="1" smtClean="0"/>
              <a:t>European</a:t>
            </a:r>
            <a:r>
              <a:rPr lang="pt-PT" sz="1200" dirty="0" smtClean="0"/>
              <a:t> </a:t>
            </a:r>
            <a:r>
              <a:rPr lang="pt-PT" sz="1200" dirty="0" err="1" smtClean="0"/>
              <a:t>Strategy</a:t>
            </a:r>
            <a:r>
              <a:rPr lang="pt-PT" sz="1200" dirty="0" smtClean="0"/>
              <a:t> for </a:t>
            </a:r>
            <a:r>
              <a:rPr lang="pt-PT" sz="1200" dirty="0" err="1" smtClean="0"/>
              <a:t>Particle</a:t>
            </a:r>
            <a:r>
              <a:rPr lang="pt-PT" sz="1200" dirty="0" smtClean="0"/>
              <a:t> </a:t>
            </a:r>
            <a:r>
              <a:rPr lang="pt-PT" sz="1200" dirty="0" err="1" smtClean="0"/>
              <a:t>Physics</a:t>
            </a:r>
            <a:r>
              <a:rPr lang="pt-PT" sz="1200" dirty="0" smtClean="0"/>
              <a:t>, </a:t>
            </a:r>
            <a:r>
              <a:rPr lang="pt-PT" sz="1200" dirty="0" err="1" smtClean="0"/>
              <a:t>Lisbon</a:t>
            </a:r>
            <a:r>
              <a:rPr lang="pt-PT" sz="1200" dirty="0" smtClean="0"/>
              <a:t>, 14 </a:t>
            </a:r>
            <a:r>
              <a:rPr lang="pt-PT" sz="1200" dirty="0" err="1" smtClean="0"/>
              <a:t>July</a:t>
            </a:r>
            <a:r>
              <a:rPr lang="pt-PT" sz="1200" dirty="0" smtClean="0"/>
              <a:t> 2006</a:t>
            </a:r>
            <a:endParaRPr lang="pt-PT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18</a:t>
            </a:fld>
            <a:endParaRPr lang="uk-U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704" y="164353"/>
            <a:ext cx="3376708" cy="221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68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5"/>
          <p:cNvSpPr/>
          <p:nvPr/>
        </p:nvSpPr>
        <p:spPr>
          <a:xfrm>
            <a:off x="0" y="-7400"/>
            <a:ext cx="9144000" cy="5151000"/>
          </a:xfrm>
          <a:prstGeom prst="rect">
            <a:avLst/>
          </a:prstGeom>
          <a:solidFill>
            <a:srgbClr val="202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945" y="731581"/>
            <a:ext cx="6484018" cy="4091099"/>
          </a:xfrm>
          <a:prstGeom prst="rect">
            <a:avLst/>
          </a:prstGeom>
        </p:spPr>
      </p:pic>
      <p:pic>
        <p:nvPicPr>
          <p:cNvPr id="220" name="Google Shape;220;p35"/>
          <p:cNvPicPr preferRelativeResize="0"/>
          <p:nvPr/>
        </p:nvPicPr>
        <p:blipFill>
          <a:blip r:embed="rId4">
            <a:alphaModFix amt="54000"/>
          </a:blip>
          <a:stretch>
            <a:fillRect/>
          </a:stretch>
        </p:blipFill>
        <p:spPr>
          <a:xfrm>
            <a:off x="6339749" y="2403875"/>
            <a:ext cx="2209400" cy="240957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5"/>
          <p:cNvSpPr txBox="1"/>
          <p:nvPr/>
        </p:nvSpPr>
        <p:spPr>
          <a:xfrm>
            <a:off x="338525" y="3890275"/>
            <a:ext cx="7353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200" b="1">
                <a:solidFill>
                  <a:srgbClr val="A5B8D7"/>
                </a:solidFill>
                <a:latin typeface="Titillium Web"/>
                <a:ea typeface="Titillium Web"/>
                <a:cs typeface="Titillium Web"/>
                <a:sym typeface="Titillium Web"/>
              </a:rPr>
              <a:t>L</a:t>
            </a:r>
            <a:r>
              <a:rPr lang="pt-PT" sz="42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ET’S </a:t>
            </a:r>
            <a:r>
              <a:rPr lang="pt-PT" sz="4200" b="1">
                <a:solidFill>
                  <a:srgbClr val="A5B8D7"/>
                </a:solidFill>
                <a:latin typeface="Titillium Web"/>
                <a:ea typeface="Titillium Web"/>
                <a:cs typeface="Titillium Web"/>
                <a:sym typeface="Titillium Web"/>
              </a:rPr>
              <a:t>I</a:t>
            </a:r>
            <a:r>
              <a:rPr lang="pt-PT" sz="42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NSPIRE </a:t>
            </a:r>
            <a:r>
              <a:rPr lang="pt-PT" sz="4200" b="1">
                <a:solidFill>
                  <a:srgbClr val="A5B8D7"/>
                </a:solidFill>
                <a:latin typeface="Titillium Web"/>
                <a:ea typeface="Titillium Web"/>
                <a:cs typeface="Titillium Web"/>
                <a:sym typeface="Titillium Web"/>
              </a:rPr>
              <a:t>P</a:t>
            </a:r>
            <a:r>
              <a:rPr lang="pt-PT" sz="42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EOPLE</a:t>
            </a:r>
            <a:endParaRPr sz="4200">
              <a:solidFill>
                <a:srgbClr val="FFFFFF"/>
              </a:solidFill>
            </a:endParaRPr>
          </a:p>
        </p:txBody>
      </p:sp>
      <p:sp>
        <p:nvSpPr>
          <p:cNvPr id="222" name="Google Shape;222;p35"/>
          <p:cNvSpPr txBox="1"/>
          <p:nvPr/>
        </p:nvSpPr>
        <p:spPr>
          <a:xfrm>
            <a:off x="526088" y="338229"/>
            <a:ext cx="73536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000" dirty="0" err="1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Thank</a:t>
            </a:r>
            <a:r>
              <a:rPr lang="pt-PT" sz="4000" dirty="0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pt-PT" sz="4000" dirty="0" err="1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you</a:t>
            </a:r>
            <a:r>
              <a:rPr lang="pt-PT" sz="4000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!</a:t>
            </a:r>
            <a:endParaRPr sz="4000" dirty="0">
              <a:solidFill>
                <a:srgbClr val="FFFFFF"/>
              </a:solidFill>
            </a:endParaRPr>
          </a:p>
        </p:txBody>
      </p:sp>
      <p:pic>
        <p:nvPicPr>
          <p:cNvPr id="3" name="Picture 2" descr="LIP-White-Logo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18" y="2751692"/>
            <a:ext cx="1726262" cy="116940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19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7950"/>
          <a:stretch/>
        </p:blipFill>
        <p:spPr>
          <a:xfrm>
            <a:off x="0" y="1"/>
            <a:ext cx="9144000" cy="513487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11700" y="265586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pt-PT" dirty="0" err="1" smtClean="0">
                <a:solidFill>
                  <a:schemeClr val="bg1"/>
                </a:solidFill>
              </a:rPr>
              <a:t>What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is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particle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physics</a:t>
            </a:r>
            <a:r>
              <a:rPr lang="pt-PT" dirty="0" smtClean="0">
                <a:solidFill>
                  <a:schemeClr val="bg1"/>
                </a:solidFill>
              </a:rPr>
              <a:t>?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9608" y="3961581"/>
            <a:ext cx="1974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err="1" smtClean="0">
                <a:solidFill>
                  <a:schemeClr val="bg1"/>
                </a:solidFill>
              </a:rPr>
              <a:t>The</a:t>
            </a:r>
            <a:r>
              <a:rPr lang="pt-PT" sz="2000" dirty="0" smtClean="0">
                <a:solidFill>
                  <a:schemeClr val="bg1"/>
                </a:solidFill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</a:rPr>
              <a:t>Big</a:t>
            </a:r>
            <a:r>
              <a:rPr lang="pt-PT" sz="2000" dirty="0" smtClean="0">
                <a:solidFill>
                  <a:schemeClr val="bg1"/>
                </a:solidFill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</a:rPr>
              <a:t>Bang</a:t>
            </a:r>
            <a:endParaRPr lang="pt-PT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43522" y="3768898"/>
            <a:ext cx="1200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err="1" smtClean="0">
                <a:solidFill>
                  <a:schemeClr val="bg1"/>
                </a:solidFill>
              </a:rPr>
              <a:t>The</a:t>
            </a:r>
            <a:r>
              <a:rPr lang="pt-PT" sz="2000" dirty="0" smtClean="0">
                <a:solidFill>
                  <a:schemeClr val="bg1"/>
                </a:solidFill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</a:rPr>
              <a:t>Universe</a:t>
            </a:r>
            <a:r>
              <a:rPr lang="pt-PT" sz="2000" dirty="0" smtClean="0">
                <a:solidFill>
                  <a:schemeClr val="bg1"/>
                </a:solidFill>
              </a:rPr>
              <a:t> </a:t>
            </a:r>
            <a:r>
              <a:rPr lang="pt-PT" sz="2000" dirty="0" err="1" smtClean="0">
                <a:solidFill>
                  <a:schemeClr val="bg1"/>
                </a:solidFill>
              </a:rPr>
              <a:t>today</a:t>
            </a:r>
            <a:endParaRPr lang="pt-PT" sz="2000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606325" y="1676832"/>
            <a:ext cx="1455620" cy="2084317"/>
            <a:chOff x="4167067" y="772993"/>
            <a:chExt cx="1455620" cy="208431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44" b="99265" l="9886" r="95343">
                          <a14:foregroundMark x1="95343" y1="32190" x2="95343" y2="32190"/>
                          <a14:foregroundMark x1="30147" y1="33170" x2="30719" y2="39216"/>
                          <a14:foregroundMark x1="30882" y1="39706" x2="37908" y2="49265"/>
                          <a14:foregroundMark x1="38235" y1="49428" x2="50245" y2="53840"/>
                          <a14:foregroundMark x1="50245" y1="53840" x2="66585" y2="44281"/>
                          <a14:foregroundMark x1="66667" y1="43056" x2="68546" y2="25245"/>
                          <a14:foregroundMark x1="67892" y1="24265" x2="49183" y2="13317"/>
                          <a14:foregroundMark x1="48284" y1="13644" x2="30719" y2="31944"/>
                          <a14:foregroundMark x1="31209" y1="32680" x2="60948" y2="46242"/>
                          <a14:foregroundMark x1="60784" y1="44118" x2="57271" y2="19118"/>
                        </a14:backgroundRemoval>
                      </a14:imgEffect>
                    </a14:imgLayer>
                  </a14:imgProps>
                </a:ext>
              </a:extLst>
            </a:blip>
            <a:srcRect l="15137" r="15026"/>
            <a:stretch/>
          </p:blipFill>
          <p:spPr>
            <a:xfrm>
              <a:off x="4167067" y="772993"/>
              <a:ext cx="1455620" cy="208431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458972" y="980043"/>
              <a:ext cx="9111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800" b="1" dirty="0" err="1" smtClean="0"/>
                <a:t>You</a:t>
              </a:r>
              <a:r>
                <a:rPr lang="pt-PT" sz="1800" b="1" dirty="0" smtClean="0"/>
                <a:t> are </a:t>
              </a:r>
              <a:r>
                <a:rPr lang="pt-PT" sz="1800" b="1" dirty="0" err="1" smtClean="0"/>
                <a:t>here</a:t>
              </a:r>
              <a:endParaRPr lang="pt-PT" sz="18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21949" y="835397"/>
            <a:ext cx="1455620" cy="2084317"/>
            <a:chOff x="4167067" y="772993"/>
            <a:chExt cx="1455620" cy="208431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44" b="99265" l="9886" r="95343">
                          <a14:foregroundMark x1="95343" y1="32190" x2="95343" y2="32190"/>
                          <a14:foregroundMark x1="30147" y1="33170" x2="30719" y2="39216"/>
                          <a14:foregroundMark x1="30882" y1="39706" x2="37908" y2="49265"/>
                          <a14:foregroundMark x1="38235" y1="49428" x2="50245" y2="53840"/>
                          <a14:foregroundMark x1="50245" y1="53840" x2="66585" y2="44281"/>
                          <a14:foregroundMark x1="66667" y1="43056" x2="68546" y2="25245"/>
                          <a14:foregroundMark x1="67892" y1="24265" x2="49183" y2="13317"/>
                          <a14:foregroundMark x1="48284" y1="13644" x2="30719" y2="31944"/>
                          <a14:foregroundMark x1="31209" y1="32680" x2="60948" y2="46242"/>
                          <a14:foregroundMark x1="60784" y1="44118" x2="57271" y2="19118"/>
                        </a14:backgroundRemoval>
                      </a14:imgEffect>
                    </a14:imgLayer>
                  </a14:imgProps>
                </a:ext>
              </a:extLst>
            </a:blip>
            <a:srcRect l="15137" r="15026"/>
            <a:stretch/>
          </p:blipFill>
          <p:spPr>
            <a:xfrm>
              <a:off x="4167067" y="772993"/>
              <a:ext cx="1455620" cy="208431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445167" y="1173294"/>
              <a:ext cx="9111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b="1" dirty="0" err="1" smtClean="0"/>
                <a:t>Particle</a:t>
              </a:r>
              <a:r>
                <a:rPr lang="pt-PT" b="1" dirty="0" smtClean="0"/>
                <a:t> </a:t>
              </a:r>
              <a:r>
                <a:rPr lang="pt-PT" b="1" dirty="0" err="1" smtClean="0"/>
                <a:t>physics</a:t>
              </a:r>
              <a:endParaRPr lang="pt-PT" b="1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4589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84037"/>
            <a:ext cx="9144000" cy="5227538"/>
            <a:chOff x="0" y="406400"/>
            <a:chExt cx="9144000" cy="69700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06400"/>
              <a:ext cx="9144000" cy="697004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724128" y="4811546"/>
              <a:ext cx="3419872" cy="256490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14546" b="9868"/>
          <a:stretch/>
        </p:blipFill>
        <p:spPr>
          <a:xfrm>
            <a:off x="0" y="3312814"/>
            <a:ext cx="9144000" cy="186346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9151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9275" y="0"/>
            <a:ext cx="75647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8"/>
          <p:cNvSpPr txBox="1">
            <a:spLocks noGrp="1"/>
          </p:cNvSpPr>
          <p:nvPr>
            <p:ph type="title" idx="4294967295"/>
          </p:nvPr>
        </p:nvSpPr>
        <p:spPr>
          <a:xfrm>
            <a:off x="0" y="-1"/>
            <a:ext cx="1695300" cy="4072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 smtClean="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4</a:t>
            </a:r>
            <a:r>
              <a:rPr lang="en-US" sz="2400" b="1" baseline="30000" dirty="0" smtClean="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th</a:t>
            </a:r>
            <a:r>
              <a:rPr lang="en-US" sz="2400" b="1" dirty="0" smtClean="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 July 2012</a:t>
            </a:r>
            <a:r>
              <a:rPr lang="en-US" sz="2400" b="1" dirty="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/>
            </a:r>
            <a:br>
              <a:rPr lang="en-US" sz="2400" b="1" dirty="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-US" sz="2400" b="1" dirty="0" smtClean="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/>
            </a:r>
            <a:br>
              <a:rPr lang="en-US" sz="2400" b="1" dirty="0" smtClean="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-US" sz="2400" b="1" dirty="0" smtClean="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Discovery</a:t>
            </a:r>
            <a:r>
              <a:rPr lang="en-US" sz="2400" b="1" dirty="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/>
            </a:r>
            <a:br>
              <a:rPr lang="en-US" sz="2400" b="1" dirty="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-US" sz="2400" b="1" dirty="0" smtClean="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of the Higgs Boson</a:t>
            </a:r>
            <a:endParaRPr sz="2400" b="1" dirty="0">
              <a:solidFill>
                <a:schemeClr val="dk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mechanism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121" r="7495"/>
          <a:stretch/>
        </p:blipFill>
        <p:spPr>
          <a:xfrm>
            <a:off x="4652241" y="1159486"/>
            <a:ext cx="3644485" cy="34094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197" y="1159487"/>
            <a:ext cx="3489947" cy="329667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723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err="1" smtClean="0">
                <a:solidFill>
                  <a:srgbClr val="FFFFFF"/>
                </a:solidFill>
              </a:rPr>
              <a:t>Doing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business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with</a:t>
            </a:r>
            <a:r>
              <a:rPr lang="pt-PT" dirty="0" smtClean="0">
                <a:solidFill>
                  <a:srgbClr val="FFFFFF"/>
                </a:solidFill>
              </a:rPr>
              <a:t> CERN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700" y="1152475"/>
            <a:ext cx="8520600" cy="545346"/>
          </a:xfrm>
        </p:spPr>
        <p:txBody>
          <a:bodyPr/>
          <a:lstStyle/>
          <a:p>
            <a:r>
              <a:rPr lang="pt-PT" dirty="0" smtClean="0">
                <a:solidFill>
                  <a:srgbClr val="FFFFFF"/>
                </a:solidFill>
              </a:rPr>
              <a:t>2017 </a:t>
            </a:r>
            <a:r>
              <a:rPr lang="pt-PT" dirty="0" err="1" smtClean="0">
                <a:solidFill>
                  <a:srgbClr val="FFFFFF"/>
                </a:solidFill>
              </a:rPr>
              <a:t>survey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of</a:t>
            </a:r>
            <a:r>
              <a:rPr lang="pt-PT" dirty="0" smtClean="0">
                <a:solidFill>
                  <a:srgbClr val="FFFFFF"/>
                </a:solidFill>
              </a:rPr>
              <a:t> 669 </a:t>
            </a:r>
            <a:r>
              <a:rPr lang="pt-PT" dirty="0" err="1" smtClean="0">
                <a:solidFill>
                  <a:srgbClr val="FFFFFF"/>
                </a:solidFill>
              </a:rPr>
              <a:t>suppliers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in</a:t>
            </a:r>
            <a:r>
              <a:rPr lang="pt-PT" dirty="0" smtClean="0">
                <a:solidFill>
                  <a:srgbClr val="FFFFFF"/>
                </a:solidFill>
              </a:rPr>
              <a:t> 37 </a:t>
            </a:r>
            <a:r>
              <a:rPr lang="pt-PT" dirty="0" err="1" smtClean="0">
                <a:solidFill>
                  <a:srgbClr val="FFFFFF"/>
                </a:solidFill>
              </a:rPr>
              <a:t>countries</a:t>
            </a:r>
            <a:endParaRPr lang="pt-PT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795" y="1854698"/>
            <a:ext cx="74168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70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076765" cy="5143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030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t-P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8464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0148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t-P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8464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7721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t-P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8464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9276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51" y="2640971"/>
            <a:ext cx="8890334" cy="197199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err="1">
                <a:solidFill>
                  <a:schemeClr val="tx1"/>
                </a:solidFill>
              </a:rPr>
              <a:t>What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smtClean="0">
                <a:solidFill>
                  <a:schemeClr val="tx1"/>
                </a:solidFill>
              </a:rPr>
              <a:t>do </a:t>
            </a:r>
            <a:r>
              <a:rPr lang="pt-PT" dirty="0" err="1" smtClean="0">
                <a:solidFill>
                  <a:schemeClr val="tx1"/>
                </a:solidFill>
              </a:rPr>
              <a:t>we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know</a:t>
            </a:r>
            <a:r>
              <a:rPr lang="pt-PT" dirty="0" smtClean="0">
                <a:solidFill>
                  <a:schemeClr val="tx1"/>
                </a:solidFill>
              </a:rPr>
              <a:t> (</a:t>
            </a:r>
            <a:r>
              <a:rPr lang="pt-PT" dirty="0" err="1" smtClean="0">
                <a:solidFill>
                  <a:schemeClr val="tx1"/>
                </a:solidFill>
              </a:rPr>
              <a:t>so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far</a:t>
            </a:r>
            <a:r>
              <a:rPr lang="pt-PT" dirty="0" smtClean="0">
                <a:solidFill>
                  <a:schemeClr val="tx1"/>
                </a:solidFill>
              </a:rPr>
              <a:t>)?</a:t>
            </a:r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4" name="Left Arrow 3"/>
          <p:cNvSpPr/>
          <p:nvPr/>
        </p:nvSpPr>
        <p:spPr>
          <a:xfrm rot="19977605">
            <a:off x="289029" y="1789712"/>
            <a:ext cx="1663608" cy="1225221"/>
          </a:xfrm>
          <a:prstGeom prst="leftArrow">
            <a:avLst>
              <a:gd name="adj1" fmla="val 72134"/>
              <a:gd name="adj2" fmla="val 2982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 err="1" smtClean="0">
                <a:solidFill>
                  <a:schemeClr val="tx1"/>
                </a:solidFill>
              </a:rPr>
              <a:t>This</a:t>
            </a:r>
            <a:r>
              <a:rPr lang="pt-PT" sz="1600" b="1" dirty="0" smtClean="0">
                <a:solidFill>
                  <a:schemeClr val="tx1"/>
                </a:solidFill>
              </a:rPr>
              <a:t> </a:t>
            </a:r>
            <a:r>
              <a:rPr lang="pt-PT" sz="1600" b="1" dirty="0" err="1" smtClean="0">
                <a:solidFill>
                  <a:schemeClr val="tx1"/>
                </a:solidFill>
              </a:rPr>
              <a:t>way</a:t>
            </a:r>
            <a:r>
              <a:rPr lang="pt-PT" sz="1600" b="1" dirty="0" smtClean="0">
                <a:solidFill>
                  <a:schemeClr val="tx1"/>
                </a:solidFill>
              </a:rPr>
              <a:t> to </a:t>
            </a:r>
            <a:r>
              <a:rPr lang="pt-PT" sz="1600" b="1" dirty="0" err="1" smtClean="0">
                <a:solidFill>
                  <a:schemeClr val="tx1"/>
                </a:solidFill>
              </a:rPr>
              <a:t>Particle</a:t>
            </a:r>
            <a:r>
              <a:rPr lang="pt-PT" sz="1600" b="1" dirty="0" smtClean="0">
                <a:solidFill>
                  <a:schemeClr val="tx1"/>
                </a:solidFill>
              </a:rPr>
              <a:t> </a:t>
            </a:r>
            <a:r>
              <a:rPr lang="pt-PT" sz="1600" b="1" dirty="0" err="1" smtClean="0">
                <a:solidFill>
                  <a:schemeClr val="tx1"/>
                </a:solidFill>
              </a:rPr>
              <a:t>Physics</a:t>
            </a:r>
            <a:endParaRPr lang="pt-PT" sz="1600" b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83718"/>
            <a:ext cx="4997363" cy="33223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62765"/>
            <a:ext cx="4997363" cy="3328600"/>
          </a:xfrm>
          <a:prstGeom prst="rect">
            <a:avLst/>
          </a:prstGeom>
        </p:spPr>
      </p:pic>
      <p:pic>
        <p:nvPicPr>
          <p:cNvPr id="12" name="Picture 11" descr="matt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405" y="28536"/>
            <a:ext cx="2807806" cy="2853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8640" y="0"/>
            <a:ext cx="3939932" cy="502214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90176" y="323426"/>
            <a:ext cx="781229" cy="1009649"/>
            <a:chOff x="3892768" y="482249"/>
            <a:chExt cx="1064523" cy="135161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17" b="99167" l="0" r="9918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92768" y="482249"/>
              <a:ext cx="1062743" cy="104532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978286" y="1380640"/>
              <a:ext cx="979005" cy="45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chemeClr val="bg2"/>
                  </a:solidFill>
                  <a:latin typeface="Arial"/>
                  <a:cs typeface="Arial"/>
                </a:rPr>
                <a:t>2015</a:t>
              </a:r>
              <a:endParaRPr lang="pt-PT" sz="1600" dirty="0">
                <a:solidFill>
                  <a:schemeClr val="bg2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262820" y="4133851"/>
            <a:ext cx="781229" cy="1009649"/>
            <a:chOff x="3892768" y="482249"/>
            <a:chExt cx="1064523" cy="135161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17" b="99167" l="0" r="9918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92768" y="482249"/>
              <a:ext cx="1062743" cy="104532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978286" y="1380640"/>
              <a:ext cx="979005" cy="45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chemeClr val="bg2"/>
                  </a:solidFill>
                  <a:latin typeface="Arial"/>
                  <a:cs typeface="Arial"/>
                </a:rPr>
                <a:t>2013</a:t>
              </a:r>
              <a:endParaRPr lang="pt-PT" sz="1600" dirty="0">
                <a:solidFill>
                  <a:schemeClr val="bg2"/>
                </a:solidFill>
                <a:latin typeface="Arial"/>
                <a:cs typeface="Arial"/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7338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21919" y="1533177"/>
            <a:ext cx="4770446" cy="2524323"/>
            <a:chOff x="884788" y="2815898"/>
            <a:chExt cx="7121118" cy="2327602"/>
          </a:xfrm>
        </p:grpSpPr>
        <p:sp>
          <p:nvSpPr>
            <p:cNvPr id="5" name="Rectangle 4"/>
            <p:cNvSpPr/>
            <p:nvPr/>
          </p:nvSpPr>
          <p:spPr>
            <a:xfrm>
              <a:off x="884788" y="2815898"/>
              <a:ext cx="7121118" cy="23276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460498" y="3153912"/>
              <a:ext cx="1429312" cy="172765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8062" y="3120684"/>
              <a:ext cx="1429312" cy="1727651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3366706" y="4076034"/>
              <a:ext cx="252502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4690653" y="3289624"/>
              <a:ext cx="334886" cy="686724"/>
            </a:xfrm>
            <a:prstGeom prst="line">
              <a:avLst/>
            </a:prstGeom>
            <a:ln>
              <a:solidFill>
                <a:srgbClr val="000000"/>
              </a:solidFill>
              <a:prstDash val="solid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690653" y="3976348"/>
              <a:ext cx="334886" cy="691229"/>
            </a:xfrm>
            <a:prstGeom prst="line">
              <a:avLst/>
            </a:prstGeom>
            <a:ln>
              <a:solidFill>
                <a:srgbClr val="000000"/>
              </a:solidFill>
              <a:prstDash val="solid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4355767" y="3976348"/>
              <a:ext cx="334886" cy="99686"/>
            </a:xfrm>
            <a:prstGeom prst="line">
              <a:avLst/>
            </a:prstGeom>
            <a:ln>
              <a:solidFill>
                <a:srgbClr val="000000"/>
              </a:solidFill>
              <a:prstDash val="solid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7087801" y="3688367"/>
              <a:ext cx="2953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146590" y="4452624"/>
              <a:ext cx="77787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146589" y="4079573"/>
              <a:ext cx="55638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446817" y="3688367"/>
              <a:ext cx="2953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964269" y="4452624"/>
              <a:ext cx="77787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215018" y="4079573"/>
              <a:ext cx="55638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einsteinsho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583" y="1110942"/>
            <a:ext cx="4805255" cy="36039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360" y="1047551"/>
            <a:ext cx="7494173" cy="38017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003"/>
          <a:stretch/>
        </p:blipFill>
        <p:spPr>
          <a:xfrm>
            <a:off x="0" y="2"/>
            <a:ext cx="9144000" cy="514349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err="1">
                <a:solidFill>
                  <a:schemeClr val="bg1"/>
                </a:solidFill>
              </a:rPr>
              <a:t>How</a:t>
            </a:r>
            <a:r>
              <a:rPr lang="pt-PT" dirty="0">
                <a:solidFill>
                  <a:schemeClr val="bg1"/>
                </a:solidFill>
              </a:rPr>
              <a:t> do </a:t>
            </a:r>
            <a:r>
              <a:rPr lang="pt-PT" dirty="0" err="1">
                <a:solidFill>
                  <a:schemeClr val="bg1"/>
                </a:solidFill>
              </a:rPr>
              <a:t>we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know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all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this</a:t>
            </a:r>
            <a:r>
              <a:rPr lang="pt-PT" dirty="0" smtClean="0">
                <a:solidFill>
                  <a:schemeClr val="bg1"/>
                </a:solidFill>
              </a:rPr>
              <a:t>??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111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pace_b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046" y="1345280"/>
            <a:ext cx="4595954" cy="3334760"/>
          </a:xfrm>
          <a:prstGeom prst="rect">
            <a:avLst/>
          </a:prstGeom>
        </p:spPr>
      </p:pic>
      <p:pic>
        <p:nvPicPr>
          <p:cNvPr id="15" name="Picture 14" descr="space_bw_ne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3103"/>
            <a:ext cx="4548046" cy="32995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906" y="751903"/>
            <a:ext cx="7619819" cy="4281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5999" y="-470834"/>
            <a:ext cx="4269908" cy="33885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20976" r="24574"/>
          <a:stretch/>
        </p:blipFill>
        <p:spPr>
          <a:xfrm>
            <a:off x="9871808" y="-156944"/>
            <a:ext cx="4481025" cy="5143500"/>
          </a:xfrm>
          <a:prstGeom prst="rect">
            <a:avLst/>
          </a:prstGeom>
        </p:spPr>
      </p:pic>
      <p:pic>
        <p:nvPicPr>
          <p:cNvPr id="7" name="Picture 6" descr="fig_0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341" y="399496"/>
            <a:ext cx="6127624" cy="45975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t="4045" b="12322"/>
          <a:stretch/>
        </p:blipFill>
        <p:spPr>
          <a:xfrm>
            <a:off x="0" y="0"/>
            <a:ext cx="9144000" cy="5152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302347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pt-PT" dirty="0" err="1" smtClean="0">
                <a:solidFill>
                  <a:schemeClr val="tx1"/>
                </a:solidFill>
              </a:rPr>
              <a:t>Where</a:t>
            </a:r>
            <a:r>
              <a:rPr lang="pt-PT" dirty="0" smtClean="0">
                <a:solidFill>
                  <a:schemeClr val="tx1"/>
                </a:solidFill>
              </a:rPr>
              <a:t> are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we</a:t>
            </a:r>
            <a:r>
              <a:rPr lang="pt-PT" dirty="0" smtClean="0">
                <a:solidFill>
                  <a:schemeClr val="tx1"/>
                </a:solidFill>
              </a:rPr>
              <a:t>?</a:t>
            </a:r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236" y="1152475"/>
            <a:ext cx="4377329" cy="3416400"/>
          </a:xfrm>
        </p:spPr>
        <p:txBody>
          <a:bodyPr>
            <a:normAutofit/>
          </a:bodyPr>
          <a:lstStyle/>
          <a:p>
            <a:endParaRPr lang="pt-PT" dirty="0" smtClean="0"/>
          </a:p>
          <a:p>
            <a:endParaRPr lang="pt-P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9141" y1="52911" x2="11953" y2="56561"/>
                        <a14:foregroundMark x1="3880" y1="17780" x2="7396" y2="11219"/>
                        <a14:foregroundMark x1="72448" y1="57609" x2="88255" y2="72554"/>
                        <a14:foregroundMark x1="74557" y1="70458" x2="99349" y2="95613"/>
                        <a14:foregroundMark x1="56979" y1="88276" x2="66641" y2="98758"/>
                        <a14:foregroundMark x1="73307" y1="77795" x2="86328" y2="92741"/>
                        <a14:foregroundMark x1="63125" y1="77290" x2="76667" y2="98486"/>
                        <a14:foregroundMark x1="41667" y1="11491" x2="58906" y2="20419"/>
                        <a14:foregroundMark x1="41484" y1="17508" x2="58724" y2="25388"/>
                        <a14:foregroundMark x1="8802" y1="56832" x2="13542" y2="64169"/>
                        <a14:foregroundMark x1="17240" y1="63121" x2="34453" y2="67585"/>
                        <a14:foregroundMark x1="40964" y1="20148" x2="55729" y2="28533"/>
                        <a14:foregroundMark x1="44844" y1="7570" x2="65755" y2="15955"/>
                        <a14:backgroundMark x1="87500" y1="58191" x2="95339" y2="7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113942"/>
            <a:ext cx="3637047" cy="2029558"/>
          </a:xfrm>
          <a:prstGeom prst="rect">
            <a:avLst/>
          </a:prstGeom>
        </p:spPr>
      </p:pic>
      <p:pic>
        <p:nvPicPr>
          <p:cNvPr id="9" name="Content Placeholder 6" descr="ATLAS_black.jpg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5317" r="-334"/>
          <a:stretch/>
        </p:blipFill>
        <p:spPr>
          <a:xfrm flipH="1">
            <a:off x="4824823" y="216446"/>
            <a:ext cx="4319177" cy="248014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3674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899" y="1159487"/>
            <a:ext cx="4326101" cy="28020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CERN </a:t>
            </a:r>
            <a:r>
              <a:rPr lang="pt-PT" dirty="0" err="1" smtClean="0"/>
              <a:t>and</a:t>
            </a:r>
            <a:r>
              <a:rPr lang="pt-PT" dirty="0" smtClean="0"/>
              <a:t> Portugal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849" y="1097260"/>
            <a:ext cx="4284495" cy="4046239"/>
          </a:xfrm>
        </p:spPr>
        <p:txBody>
          <a:bodyPr>
            <a:normAutofit fontScale="85000" lnSpcReduction="20000"/>
          </a:bodyPr>
          <a:lstStyle/>
          <a:p>
            <a:r>
              <a:rPr lang="pt-PT" dirty="0" smtClean="0"/>
              <a:t>Global </a:t>
            </a:r>
            <a:r>
              <a:rPr lang="pt-PT" dirty="0" err="1" smtClean="0"/>
              <a:t>laboratory</a:t>
            </a:r>
            <a:endParaRPr lang="pt-PT" dirty="0" smtClean="0"/>
          </a:p>
          <a:p>
            <a:r>
              <a:rPr lang="pt-PT" dirty="0" smtClean="0"/>
              <a:t>~2500 staff, 800 </a:t>
            </a:r>
            <a:r>
              <a:rPr lang="pt-PT" dirty="0" err="1" smtClean="0"/>
              <a:t>fellows</a:t>
            </a:r>
            <a:endParaRPr lang="pt-PT" dirty="0" smtClean="0"/>
          </a:p>
          <a:p>
            <a:r>
              <a:rPr lang="pt-PT" dirty="0" smtClean="0"/>
              <a:t>~12000 </a:t>
            </a:r>
            <a:r>
              <a:rPr lang="pt-PT" dirty="0" err="1" smtClean="0"/>
              <a:t>users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110 </a:t>
            </a:r>
            <a:r>
              <a:rPr lang="pt-PT" dirty="0" err="1" smtClean="0"/>
              <a:t>nationalities</a:t>
            </a:r>
            <a:endParaRPr lang="pt-PT" dirty="0" smtClean="0"/>
          </a:p>
          <a:p>
            <a:r>
              <a:rPr lang="pt-PT" dirty="0" smtClean="0"/>
              <a:t>~1200 MCHF </a:t>
            </a:r>
            <a:r>
              <a:rPr lang="pt-PT" dirty="0" err="1" smtClean="0"/>
              <a:t>annual</a:t>
            </a:r>
            <a:r>
              <a:rPr lang="pt-PT" dirty="0" smtClean="0"/>
              <a:t> </a:t>
            </a:r>
            <a:r>
              <a:rPr lang="pt-PT" dirty="0" err="1" smtClean="0"/>
              <a:t>budget</a:t>
            </a:r>
            <a:endParaRPr lang="pt-PT" dirty="0" smtClean="0"/>
          </a:p>
          <a:p>
            <a:pPr lvl="1"/>
            <a:r>
              <a:rPr lang="pt-PT" dirty="0" smtClean="0"/>
              <a:t>23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states</a:t>
            </a:r>
            <a:r>
              <a:rPr lang="pt-PT" dirty="0" smtClean="0"/>
              <a:t> + 3 </a:t>
            </a:r>
            <a:r>
              <a:rPr lang="pt-PT" dirty="0" err="1" smtClean="0"/>
              <a:t>pre</a:t>
            </a:r>
            <a:r>
              <a:rPr lang="pt-PT" dirty="0" err="1"/>
              <a:t>-</a:t>
            </a:r>
            <a:r>
              <a:rPr lang="pt-PT" dirty="0" err="1" smtClean="0"/>
              <a:t>membership</a:t>
            </a:r>
            <a:endParaRPr lang="pt-PT" dirty="0" smtClean="0"/>
          </a:p>
          <a:p>
            <a:pPr lvl="1"/>
            <a:r>
              <a:rPr lang="pt-PT" dirty="0" smtClean="0"/>
              <a:t>3 </a:t>
            </a:r>
            <a:r>
              <a:rPr lang="pt-PT" dirty="0" err="1" smtClean="0"/>
              <a:t>observer</a:t>
            </a:r>
            <a:r>
              <a:rPr lang="pt-PT" dirty="0" smtClean="0"/>
              <a:t> </a:t>
            </a:r>
            <a:r>
              <a:rPr lang="pt-PT" dirty="0" err="1" smtClean="0"/>
              <a:t>states</a:t>
            </a:r>
            <a:endParaRPr lang="pt-PT" dirty="0" smtClean="0"/>
          </a:p>
          <a:p>
            <a:pPr lvl="1"/>
            <a:r>
              <a:rPr lang="pt-PT" dirty="0" smtClean="0"/>
              <a:t>34 </a:t>
            </a:r>
            <a:r>
              <a:rPr lang="pt-PT" dirty="0" err="1" smtClean="0"/>
              <a:t>states</a:t>
            </a:r>
            <a:r>
              <a:rPr lang="pt-PT" dirty="0" smtClean="0"/>
              <a:t> </a:t>
            </a:r>
            <a:r>
              <a:rPr lang="pt-PT" dirty="0" err="1" smtClean="0"/>
              <a:t>have</a:t>
            </a:r>
            <a:r>
              <a:rPr lang="pt-PT" dirty="0" smtClean="0"/>
              <a:t> </a:t>
            </a:r>
            <a:r>
              <a:rPr lang="pt-PT" dirty="0" err="1" smtClean="0"/>
              <a:t>collaboration</a:t>
            </a:r>
            <a:r>
              <a:rPr lang="pt-PT" dirty="0" smtClean="0"/>
              <a:t> </a:t>
            </a:r>
            <a:r>
              <a:rPr lang="pt-PT" dirty="0" err="1" smtClean="0"/>
              <a:t>agreements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235 Portuguese </a:t>
            </a:r>
            <a:r>
              <a:rPr lang="pt-PT" dirty="0" err="1" smtClean="0"/>
              <a:t>at</a:t>
            </a:r>
            <a:r>
              <a:rPr lang="pt-PT" dirty="0" smtClean="0"/>
              <a:t> CERN</a:t>
            </a:r>
          </a:p>
          <a:p>
            <a:pPr lvl="1"/>
            <a:r>
              <a:rPr lang="pt-PT" dirty="0" smtClean="0"/>
              <a:t>57 </a:t>
            </a:r>
            <a:r>
              <a:rPr lang="pt-PT" dirty="0" err="1" smtClean="0"/>
              <a:t>members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CERN staff</a:t>
            </a:r>
          </a:p>
          <a:p>
            <a:pPr lvl="1"/>
            <a:r>
              <a:rPr lang="pt-PT" dirty="0" smtClean="0"/>
              <a:t>106 </a:t>
            </a:r>
            <a:r>
              <a:rPr lang="pt-PT" dirty="0" err="1" smtClean="0"/>
              <a:t>Users</a:t>
            </a:r>
            <a:r>
              <a:rPr lang="pt-PT" dirty="0" smtClean="0"/>
              <a:t> (</a:t>
            </a:r>
            <a:r>
              <a:rPr lang="pt-PT" dirty="0" err="1" smtClean="0"/>
              <a:t>academics</a:t>
            </a:r>
            <a:r>
              <a:rPr lang="pt-PT" dirty="0" smtClean="0"/>
              <a:t>, </a:t>
            </a:r>
            <a:r>
              <a:rPr lang="pt-PT" dirty="0" err="1" smtClean="0"/>
              <a:t>students</a:t>
            </a:r>
            <a:r>
              <a:rPr lang="pt-PT" dirty="0" smtClean="0"/>
              <a:t> </a:t>
            </a:r>
            <a:r>
              <a:rPr lang="pt-PT" dirty="0" err="1" smtClean="0"/>
              <a:t>etc</a:t>
            </a:r>
            <a:r>
              <a:rPr lang="pt-PT" dirty="0" smtClean="0"/>
              <a:t>)</a:t>
            </a:r>
          </a:p>
          <a:p>
            <a:pPr lvl="1"/>
            <a:r>
              <a:rPr lang="pt-PT" dirty="0" smtClean="0"/>
              <a:t>~1/2 </a:t>
            </a:r>
            <a:r>
              <a:rPr lang="pt-PT" dirty="0" err="1" smtClean="0"/>
              <a:t>in</a:t>
            </a:r>
            <a:r>
              <a:rPr lang="pt-PT" dirty="0" smtClean="0"/>
              <a:t> LHC </a:t>
            </a:r>
            <a:r>
              <a:rPr lang="pt-PT" dirty="0" err="1" smtClean="0"/>
              <a:t>experiments</a:t>
            </a:r>
            <a:r>
              <a:rPr lang="pt-PT" dirty="0" smtClean="0"/>
              <a:t>; 1/3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Isolde</a:t>
            </a:r>
            <a:endParaRPr lang="pt-PT" dirty="0" smtClean="0"/>
          </a:p>
          <a:p>
            <a:pPr lvl="1"/>
            <a:r>
              <a:rPr lang="pt-PT" dirty="0" err="1" smtClean="0"/>
              <a:t>Programmes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education</a:t>
            </a:r>
            <a:r>
              <a:rPr lang="pt-PT" dirty="0" smtClean="0"/>
              <a:t>, </a:t>
            </a:r>
            <a:r>
              <a:rPr lang="pt-PT" dirty="0" err="1" smtClean="0"/>
              <a:t>engineer</a:t>
            </a:r>
            <a:r>
              <a:rPr lang="pt-PT" dirty="0" smtClean="0"/>
              <a:t> </a:t>
            </a:r>
            <a:r>
              <a:rPr lang="pt-PT" dirty="0" err="1" smtClean="0"/>
              <a:t>training</a:t>
            </a:r>
            <a:r>
              <a:rPr lang="pt-PT" dirty="0" smtClean="0"/>
              <a:t>, </a:t>
            </a:r>
            <a:r>
              <a:rPr lang="pt-PT" dirty="0" err="1" smtClean="0"/>
              <a:t>technology</a:t>
            </a:r>
            <a:r>
              <a:rPr lang="pt-PT" dirty="0" smtClean="0"/>
              <a:t> </a:t>
            </a:r>
            <a:r>
              <a:rPr lang="pt-PT" dirty="0" err="1" smtClean="0"/>
              <a:t>transfer</a:t>
            </a:r>
            <a:r>
              <a:rPr lang="pt-PT" dirty="0" smtClean="0"/>
              <a:t>, </a:t>
            </a:r>
            <a:r>
              <a:rPr lang="pt-PT" dirty="0" err="1" smtClean="0"/>
              <a:t>etc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Significant</a:t>
            </a:r>
            <a:r>
              <a:rPr lang="pt-PT" dirty="0" smtClean="0"/>
              <a:t> industrial </a:t>
            </a:r>
            <a:r>
              <a:rPr lang="pt-PT" dirty="0" err="1" smtClean="0"/>
              <a:t>return</a:t>
            </a:r>
            <a:endParaRPr lang="pt-PT" dirty="0" smtClean="0"/>
          </a:p>
          <a:p>
            <a:pPr lvl="1"/>
            <a:r>
              <a:rPr lang="pt-PT" dirty="0" smtClean="0"/>
              <a:t>Total CERN </a:t>
            </a:r>
            <a:r>
              <a:rPr lang="pt-PT" dirty="0" err="1" smtClean="0"/>
              <a:t>spending</a:t>
            </a:r>
            <a:r>
              <a:rPr lang="pt-PT" dirty="0" smtClean="0"/>
              <a:t> ~500 MCHF/</a:t>
            </a:r>
            <a:r>
              <a:rPr lang="pt-PT" dirty="0" err="1" smtClean="0"/>
              <a:t>year</a:t>
            </a:r>
            <a:endParaRPr lang="pt-PT" dirty="0" smtClean="0"/>
          </a:p>
          <a:p>
            <a:pPr lvl="1"/>
            <a:r>
              <a:rPr lang="pt-PT" dirty="0" smtClean="0"/>
              <a:t>&gt;50 </a:t>
            </a:r>
            <a:r>
              <a:rPr lang="pt-PT" dirty="0" err="1" smtClean="0"/>
              <a:t>technology-based</a:t>
            </a:r>
            <a:r>
              <a:rPr lang="pt-PT" dirty="0" smtClean="0"/>
              <a:t> Portuguese </a:t>
            </a:r>
            <a:r>
              <a:rPr lang="pt-PT" dirty="0" err="1" smtClean="0"/>
              <a:t>companies</a:t>
            </a:r>
            <a:r>
              <a:rPr lang="pt-PT" dirty="0" smtClean="0"/>
              <a:t> </a:t>
            </a:r>
            <a:r>
              <a:rPr lang="pt-PT" dirty="0" err="1" smtClean="0"/>
              <a:t>work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CERN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810976" y="863911"/>
            <a:ext cx="4333024" cy="3367014"/>
            <a:chOff x="4695086" y="850108"/>
            <a:chExt cx="4333024" cy="33670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9360" y="850108"/>
              <a:ext cx="4318750" cy="303070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695086" y="3909345"/>
              <a:ext cx="4295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 smtClean="0"/>
                <a:t>1st </a:t>
              </a:r>
              <a:r>
                <a:rPr lang="pt-PT" dirty="0" err="1" smtClean="0"/>
                <a:t>hoisting</a:t>
              </a:r>
              <a:r>
                <a:rPr lang="pt-PT" dirty="0" smtClean="0"/>
                <a:t> </a:t>
              </a:r>
              <a:r>
                <a:rPr lang="pt-PT" dirty="0" err="1" smtClean="0"/>
                <a:t>of</a:t>
              </a:r>
              <a:r>
                <a:rPr lang="pt-PT" dirty="0" smtClean="0"/>
                <a:t> Portuguese </a:t>
              </a:r>
              <a:r>
                <a:rPr lang="pt-PT" dirty="0" err="1" smtClean="0"/>
                <a:t>flag</a:t>
              </a:r>
              <a:r>
                <a:rPr lang="pt-PT" dirty="0" smtClean="0"/>
                <a:t> </a:t>
              </a:r>
              <a:r>
                <a:rPr lang="pt-PT" dirty="0" err="1" smtClean="0"/>
                <a:t>at</a:t>
              </a:r>
              <a:r>
                <a:rPr lang="pt-PT" dirty="0" smtClean="0"/>
                <a:t> CERN, 1986</a:t>
              </a:r>
              <a:endParaRPr lang="pt-PT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942" y="854671"/>
            <a:ext cx="4751954" cy="349602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6952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332942" y="1269999"/>
            <a:ext cx="4452470" cy="3003177"/>
            <a:chOff x="169724" y="1480449"/>
            <a:chExt cx="4043687" cy="2606549"/>
          </a:xfrm>
        </p:grpSpPr>
        <p:sp>
          <p:nvSpPr>
            <p:cNvPr id="5" name="TextBox 4"/>
            <p:cNvSpPr txBox="1"/>
            <p:nvPr/>
          </p:nvSpPr>
          <p:spPr>
            <a:xfrm>
              <a:off x="224118" y="3809999"/>
              <a:ext cx="39594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dirty="0" err="1"/>
                <a:t>https</a:t>
              </a:r>
              <a:r>
                <a:rPr lang="pt-PT" sz="1200" dirty="0"/>
                <a:t>://</a:t>
              </a:r>
              <a:r>
                <a:rPr lang="pt-PT" sz="1200" dirty="0" err="1"/>
                <a:t>hse.cern</a:t>
              </a:r>
              <a:r>
                <a:rPr lang="pt-PT" sz="1200" dirty="0"/>
                <a:t>/environment-report-2017-2018/</a:t>
              </a:r>
              <a:r>
                <a:rPr lang="pt-PT" sz="1200" dirty="0" err="1"/>
                <a:t>waste</a:t>
              </a:r>
              <a:endParaRPr lang="pt-PT" sz="12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724" y="1480449"/>
              <a:ext cx="4043687" cy="235943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5" y="241835"/>
            <a:ext cx="8548418" cy="755700"/>
          </a:xfrm>
        </p:spPr>
        <p:txBody>
          <a:bodyPr>
            <a:normAutofit/>
          </a:bodyPr>
          <a:lstStyle/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environment</a:t>
            </a:r>
            <a:r>
              <a:rPr lang="pt-PT" dirty="0" smtClean="0"/>
              <a:t>?</a:t>
            </a:r>
            <a:endParaRPr lang="pt-PT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1060894"/>
            <a:ext cx="4168588" cy="3755451"/>
          </a:xfrm>
        </p:spPr>
        <p:txBody>
          <a:bodyPr>
            <a:normAutofit fontScale="92500" lnSpcReduction="10000"/>
          </a:bodyPr>
          <a:lstStyle/>
          <a:p>
            <a:r>
              <a:rPr lang="pt-PT" sz="1800" dirty="0" err="1" smtClean="0"/>
              <a:t>CERN’s</a:t>
            </a:r>
            <a:r>
              <a:rPr lang="pt-PT" sz="1800" dirty="0" smtClean="0"/>
              <a:t> </a:t>
            </a:r>
            <a:r>
              <a:rPr lang="pt-PT" sz="1800" dirty="0" err="1" smtClean="0"/>
              <a:t>electrical</a:t>
            </a:r>
            <a:r>
              <a:rPr lang="pt-PT" sz="1800" dirty="0" smtClean="0"/>
              <a:t> </a:t>
            </a:r>
            <a:r>
              <a:rPr lang="pt-PT" sz="1800" dirty="0" err="1" smtClean="0"/>
              <a:t>consumption</a:t>
            </a:r>
            <a:r>
              <a:rPr lang="pt-PT" sz="1800" dirty="0" smtClean="0"/>
              <a:t> </a:t>
            </a:r>
            <a:r>
              <a:rPr lang="pt-PT" sz="1800" dirty="0" err="1" smtClean="0"/>
              <a:t>around</a:t>
            </a:r>
            <a:r>
              <a:rPr lang="pt-PT" sz="1800" dirty="0" smtClean="0"/>
              <a:t> 1.2 </a:t>
            </a:r>
            <a:r>
              <a:rPr lang="pt-PT" sz="1800" dirty="0" err="1" smtClean="0"/>
              <a:t>TWh</a:t>
            </a:r>
            <a:r>
              <a:rPr lang="pt-PT" sz="1800" dirty="0" smtClean="0"/>
              <a:t> / </a:t>
            </a:r>
            <a:r>
              <a:rPr lang="pt-PT" sz="1800" dirty="0" err="1" smtClean="0"/>
              <a:t>year</a:t>
            </a:r>
            <a:endParaRPr lang="pt-PT" sz="1800" dirty="0" smtClean="0"/>
          </a:p>
          <a:p>
            <a:pPr lvl="1"/>
            <a:r>
              <a:rPr lang="pt-PT" sz="1800" dirty="0" smtClean="0"/>
              <a:t>Similar to </a:t>
            </a:r>
            <a:r>
              <a:rPr lang="pt-PT" sz="1800" dirty="0" err="1" smtClean="0"/>
              <a:t>domestic</a:t>
            </a:r>
            <a:r>
              <a:rPr lang="pt-PT" sz="1800" dirty="0" smtClean="0"/>
              <a:t> </a:t>
            </a:r>
            <a:r>
              <a:rPr lang="pt-PT" sz="1800" dirty="0" err="1" smtClean="0"/>
              <a:t>consumption</a:t>
            </a:r>
            <a:r>
              <a:rPr lang="pt-PT" sz="1800" dirty="0" smtClean="0"/>
              <a:t> </a:t>
            </a:r>
            <a:r>
              <a:rPr lang="pt-PT" sz="1800" dirty="0" err="1" smtClean="0"/>
              <a:t>of</a:t>
            </a:r>
            <a:r>
              <a:rPr lang="pt-PT" sz="1800" dirty="0" smtClean="0"/>
              <a:t> </a:t>
            </a:r>
            <a:r>
              <a:rPr lang="pt-PT" sz="1800" dirty="0" err="1" smtClean="0"/>
              <a:t>Geneva</a:t>
            </a:r>
            <a:endParaRPr lang="pt-PT" sz="1800" dirty="0" smtClean="0"/>
          </a:p>
          <a:p>
            <a:pPr lvl="1"/>
            <a:r>
              <a:rPr lang="pt-PT" sz="1800" dirty="0" smtClean="0"/>
              <a:t>87.9% </a:t>
            </a:r>
            <a:r>
              <a:rPr lang="pt-PT" sz="1800" dirty="0" err="1" smtClean="0"/>
              <a:t>from</a:t>
            </a:r>
            <a:r>
              <a:rPr lang="pt-PT" sz="1800" dirty="0" smtClean="0"/>
              <a:t> </a:t>
            </a:r>
            <a:r>
              <a:rPr lang="pt-PT" sz="1800" dirty="0" err="1" smtClean="0"/>
              <a:t>carbon-free</a:t>
            </a:r>
            <a:r>
              <a:rPr lang="pt-PT" sz="1800" dirty="0" smtClean="0"/>
              <a:t> </a:t>
            </a:r>
            <a:r>
              <a:rPr lang="pt-PT" sz="1800" dirty="0" err="1" smtClean="0"/>
              <a:t>sources</a:t>
            </a:r>
            <a:endParaRPr lang="pt-PT" sz="1800" dirty="0" smtClean="0"/>
          </a:p>
          <a:p>
            <a:r>
              <a:rPr lang="pt-PT" sz="1800" dirty="0" smtClean="0"/>
              <a:t>A </a:t>
            </a:r>
            <a:r>
              <a:rPr lang="pt-PT" sz="1800" dirty="0" err="1" smtClean="0"/>
              <a:t>lot</a:t>
            </a:r>
            <a:r>
              <a:rPr lang="pt-PT" sz="1800" dirty="0" smtClean="0"/>
              <a:t>? </a:t>
            </a:r>
            <a:r>
              <a:rPr lang="pt-PT" sz="1800" dirty="0" err="1" smtClean="0"/>
              <a:t>Yes</a:t>
            </a:r>
            <a:r>
              <a:rPr lang="pt-PT" sz="1800" dirty="0" smtClean="0"/>
              <a:t>. </a:t>
            </a:r>
          </a:p>
          <a:p>
            <a:r>
              <a:rPr lang="pt-PT" sz="1800" dirty="0" err="1" smtClean="0"/>
              <a:t>Other</a:t>
            </a:r>
            <a:r>
              <a:rPr lang="pt-PT" sz="1800" dirty="0" smtClean="0"/>
              <a:t> </a:t>
            </a:r>
            <a:r>
              <a:rPr lang="pt-PT" sz="1800" dirty="0" err="1" smtClean="0"/>
              <a:t>sources</a:t>
            </a:r>
            <a:r>
              <a:rPr lang="pt-PT" sz="1800" dirty="0" smtClean="0"/>
              <a:t> </a:t>
            </a:r>
            <a:r>
              <a:rPr lang="pt-PT" sz="1800" dirty="0" err="1" smtClean="0"/>
              <a:t>of</a:t>
            </a:r>
            <a:r>
              <a:rPr lang="pt-PT" sz="1800" dirty="0" smtClean="0"/>
              <a:t> </a:t>
            </a:r>
            <a:r>
              <a:rPr lang="pt-PT" sz="1800" dirty="0" err="1" smtClean="0"/>
              <a:t>impact</a:t>
            </a:r>
            <a:r>
              <a:rPr lang="pt-PT" sz="1800" dirty="0" smtClean="0"/>
              <a:t>? </a:t>
            </a:r>
            <a:r>
              <a:rPr lang="pt-PT" sz="1800" dirty="0" err="1" smtClean="0"/>
              <a:t>Yes</a:t>
            </a:r>
            <a:r>
              <a:rPr lang="pt-PT" sz="1800" dirty="0" smtClean="0"/>
              <a:t>.</a:t>
            </a:r>
          </a:p>
          <a:p>
            <a:r>
              <a:rPr lang="pt-PT" sz="1800" dirty="0" err="1" smtClean="0"/>
              <a:t>Anything</a:t>
            </a:r>
            <a:r>
              <a:rPr lang="pt-PT" sz="1800" dirty="0" smtClean="0"/>
              <a:t> </a:t>
            </a:r>
            <a:r>
              <a:rPr lang="pt-PT" sz="1800" dirty="0" err="1" smtClean="0"/>
              <a:t>being</a:t>
            </a:r>
            <a:r>
              <a:rPr lang="pt-PT" sz="1800" dirty="0" smtClean="0"/>
              <a:t> </a:t>
            </a:r>
            <a:r>
              <a:rPr lang="pt-PT" sz="1800" dirty="0" err="1" smtClean="0"/>
              <a:t>done</a:t>
            </a:r>
            <a:r>
              <a:rPr lang="pt-PT" sz="1800" dirty="0" smtClean="0"/>
              <a:t> </a:t>
            </a:r>
            <a:r>
              <a:rPr lang="pt-PT" sz="1800" dirty="0" err="1" smtClean="0"/>
              <a:t>about</a:t>
            </a:r>
            <a:r>
              <a:rPr lang="pt-PT" sz="1800" dirty="0" smtClean="0"/>
              <a:t> </a:t>
            </a:r>
            <a:r>
              <a:rPr lang="pt-PT" sz="1800" dirty="0" err="1" smtClean="0"/>
              <a:t>it</a:t>
            </a:r>
            <a:r>
              <a:rPr lang="pt-PT" sz="1800" dirty="0" smtClean="0"/>
              <a:t>? </a:t>
            </a:r>
            <a:r>
              <a:rPr lang="pt-PT" sz="1800" dirty="0" err="1" smtClean="0"/>
              <a:t>Yes</a:t>
            </a:r>
            <a:r>
              <a:rPr lang="pt-PT" sz="1800" dirty="0" smtClean="0"/>
              <a:t>!</a:t>
            </a:r>
          </a:p>
          <a:p>
            <a:pPr lvl="1"/>
            <a:r>
              <a:rPr lang="pt-PT" sz="1800" dirty="0" err="1" smtClean="0"/>
              <a:t>First</a:t>
            </a:r>
            <a:r>
              <a:rPr lang="pt-PT" sz="1800" dirty="0" smtClean="0"/>
              <a:t> </a:t>
            </a:r>
            <a:r>
              <a:rPr lang="pt-PT" sz="1800" dirty="0" err="1" smtClean="0"/>
              <a:t>public</a:t>
            </a:r>
            <a:r>
              <a:rPr lang="pt-PT" sz="1800" dirty="0" smtClean="0"/>
              <a:t> </a:t>
            </a:r>
            <a:r>
              <a:rPr lang="pt-PT" sz="1800" dirty="0" err="1" smtClean="0"/>
              <a:t>Environment</a:t>
            </a:r>
            <a:r>
              <a:rPr lang="pt-PT" sz="1800" dirty="0" smtClean="0"/>
              <a:t> </a:t>
            </a:r>
            <a:r>
              <a:rPr lang="pt-PT" sz="1800" dirty="0" err="1" smtClean="0"/>
              <a:t>Report</a:t>
            </a:r>
            <a:r>
              <a:rPr lang="pt-PT" sz="1800" dirty="0" smtClean="0"/>
              <a:t> </a:t>
            </a:r>
            <a:r>
              <a:rPr lang="pt-PT" sz="1800" dirty="0" err="1" smtClean="0"/>
              <a:t>published</a:t>
            </a:r>
            <a:r>
              <a:rPr lang="pt-PT" sz="1800" dirty="0" smtClean="0"/>
              <a:t> </a:t>
            </a:r>
            <a:r>
              <a:rPr lang="pt-PT" sz="1800" dirty="0" err="1" smtClean="0"/>
              <a:t>in</a:t>
            </a:r>
            <a:r>
              <a:rPr lang="pt-PT" sz="1800" dirty="0" smtClean="0"/>
              <a:t> 2020</a:t>
            </a:r>
          </a:p>
          <a:p>
            <a:pPr lvl="1"/>
            <a:r>
              <a:rPr lang="pt-PT" sz="1800" dirty="0" err="1" smtClean="0"/>
              <a:t>CERN’s</a:t>
            </a:r>
            <a:r>
              <a:rPr lang="pt-PT" sz="1800" dirty="0" smtClean="0"/>
              <a:t> </a:t>
            </a:r>
            <a:r>
              <a:rPr lang="pt-PT" sz="1800" dirty="0" err="1" smtClean="0"/>
              <a:t>new</a:t>
            </a:r>
            <a:r>
              <a:rPr lang="pt-PT" sz="1800" dirty="0" smtClean="0"/>
              <a:t> </a:t>
            </a:r>
            <a:r>
              <a:rPr lang="pt-PT" sz="1800" dirty="0" err="1" smtClean="0"/>
              <a:t>strategy</a:t>
            </a:r>
            <a:r>
              <a:rPr lang="pt-PT" sz="1800" dirty="0" smtClean="0"/>
              <a:t> for </a:t>
            </a:r>
            <a:r>
              <a:rPr lang="pt-PT" sz="1800" dirty="0" err="1" smtClean="0"/>
              <a:t>reducing</a:t>
            </a:r>
            <a:r>
              <a:rPr lang="pt-PT" sz="1800" dirty="0" smtClean="0"/>
              <a:t> </a:t>
            </a:r>
            <a:r>
              <a:rPr lang="pt-PT" sz="1800" dirty="0" err="1" smtClean="0"/>
              <a:t>its</a:t>
            </a:r>
            <a:r>
              <a:rPr lang="pt-PT" sz="1800" dirty="0" smtClean="0"/>
              <a:t> </a:t>
            </a:r>
            <a:r>
              <a:rPr lang="pt-PT" sz="1800" dirty="0" err="1" smtClean="0"/>
              <a:t>ecological</a:t>
            </a:r>
            <a:r>
              <a:rPr lang="pt-PT" sz="1800" dirty="0" smtClean="0"/>
              <a:t> </a:t>
            </a:r>
            <a:r>
              <a:rPr lang="pt-PT" sz="1800" dirty="0" err="1" smtClean="0"/>
              <a:t>footprint</a:t>
            </a:r>
            <a:endParaRPr lang="pt-PT" sz="1800" dirty="0" smtClean="0"/>
          </a:p>
          <a:p>
            <a:endParaRPr lang="pt-PT" sz="18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7</a:t>
            </a:fld>
            <a:endParaRPr lang="uk-U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548" y="1259244"/>
            <a:ext cx="4520081" cy="30133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692" r="3527"/>
          <a:stretch/>
        </p:blipFill>
        <p:spPr>
          <a:xfrm>
            <a:off x="4138706" y="1255058"/>
            <a:ext cx="5005294" cy="303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38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8</a:t>
            </a:fld>
            <a:endParaRPr lang="uk-U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0"/>
            <a:ext cx="71671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34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5875" b="3025"/>
          <a:stretch/>
        </p:blipFill>
        <p:spPr>
          <a:xfrm>
            <a:off x="4321281" y="0"/>
            <a:ext cx="4822719" cy="5143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Can </a:t>
            </a:r>
            <a:r>
              <a:rPr lang="pt-PT" dirty="0" err="1" smtClean="0"/>
              <a:t>we</a:t>
            </a:r>
            <a:r>
              <a:rPr lang="pt-PT" dirty="0" smtClean="0"/>
              <a:t> do </a:t>
            </a:r>
            <a:r>
              <a:rPr lang="pt-PT" dirty="0" err="1" smtClean="0"/>
              <a:t>even</a:t>
            </a:r>
            <a:r>
              <a:rPr lang="pt-PT" dirty="0" smtClean="0"/>
              <a:t> </a:t>
            </a:r>
            <a:r>
              <a:rPr lang="pt-PT" dirty="0" err="1" smtClean="0"/>
              <a:t>better</a:t>
            </a:r>
            <a:r>
              <a:rPr lang="pt-PT" dirty="0" smtClean="0"/>
              <a:t>?</a:t>
            </a:r>
            <a:endParaRPr lang="pt-P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0" y="1152475"/>
            <a:ext cx="4321281" cy="3416400"/>
          </a:xfrm>
        </p:spPr>
        <p:txBody>
          <a:bodyPr>
            <a:normAutofit lnSpcReduction="10000"/>
          </a:bodyPr>
          <a:lstStyle/>
          <a:p>
            <a:r>
              <a:rPr lang="pt-PT" dirty="0" err="1" smtClean="0"/>
              <a:t>Sure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can!</a:t>
            </a:r>
          </a:p>
          <a:p>
            <a:r>
              <a:rPr lang="pt-PT" dirty="0" err="1" smtClean="0"/>
              <a:t>Science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a </a:t>
            </a:r>
            <a:r>
              <a:rPr lang="pt-PT" dirty="0" err="1" smtClean="0"/>
              <a:t>precious</a:t>
            </a:r>
            <a:r>
              <a:rPr lang="pt-PT" dirty="0" smtClean="0"/>
              <a:t> </a:t>
            </a:r>
            <a:r>
              <a:rPr lang="pt-PT" dirty="0" err="1" smtClean="0"/>
              <a:t>resource</a:t>
            </a:r>
            <a:r>
              <a:rPr lang="pt-PT" dirty="0" smtClean="0"/>
              <a:t> for </a:t>
            </a:r>
            <a:r>
              <a:rPr lang="pt-PT" dirty="0" err="1" smtClean="0"/>
              <a:t>shaping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future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planet</a:t>
            </a:r>
            <a:endParaRPr lang="pt-PT" dirty="0" smtClean="0"/>
          </a:p>
          <a:p>
            <a:r>
              <a:rPr lang="pt-PT" dirty="0" err="1" smtClean="0"/>
              <a:t>It</a:t>
            </a:r>
            <a:r>
              <a:rPr lang="pt-PT" dirty="0" smtClean="0"/>
              <a:t> </a:t>
            </a:r>
            <a:r>
              <a:rPr lang="pt-PT" dirty="0" err="1" smtClean="0"/>
              <a:t>must</a:t>
            </a:r>
            <a:r>
              <a:rPr lang="pt-PT" dirty="0" smtClean="0"/>
              <a:t> </a:t>
            </a:r>
            <a:r>
              <a:rPr lang="pt-PT" dirty="0" err="1" smtClean="0"/>
              <a:t>become</a:t>
            </a:r>
            <a:r>
              <a:rPr lang="pt-PT" dirty="0" smtClean="0"/>
              <a:t> more </a:t>
            </a:r>
            <a:r>
              <a:rPr lang="pt-PT" dirty="0" err="1" smtClean="0"/>
              <a:t>aware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its</a:t>
            </a:r>
            <a:r>
              <a:rPr lang="pt-PT" dirty="0" smtClean="0"/>
              <a:t> </a:t>
            </a:r>
            <a:r>
              <a:rPr lang="pt-PT" dirty="0" err="1" smtClean="0"/>
              <a:t>own</a:t>
            </a:r>
            <a:r>
              <a:rPr lang="pt-PT" dirty="0" smtClean="0"/>
              <a:t> </a:t>
            </a:r>
            <a:r>
              <a:rPr lang="pt-PT" dirty="0" err="1" smtClean="0"/>
              <a:t>impact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environment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do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best</a:t>
            </a:r>
            <a:r>
              <a:rPr lang="pt-PT" dirty="0" smtClean="0"/>
              <a:t> to improve </a:t>
            </a:r>
            <a:r>
              <a:rPr lang="pt-PT" dirty="0" err="1" smtClean="0"/>
              <a:t>it</a:t>
            </a:r>
            <a:endParaRPr lang="pt-PT" dirty="0" smtClean="0"/>
          </a:p>
          <a:p>
            <a:pPr marL="114300" indent="0">
              <a:buNone/>
            </a:pPr>
            <a:endParaRPr lang="pt-PT" dirty="0" smtClean="0"/>
          </a:p>
          <a:p>
            <a:pPr marL="114300" indent="0">
              <a:buNone/>
            </a:pPr>
            <a:r>
              <a:rPr lang="pt-PT" dirty="0" err="1" smtClean="0"/>
              <a:t>Example</a:t>
            </a:r>
            <a:r>
              <a:rPr lang="pt-PT" dirty="0" smtClean="0"/>
              <a:t>:</a:t>
            </a:r>
            <a:endParaRPr lang="pt-PT" dirty="0"/>
          </a:p>
          <a:p>
            <a:r>
              <a:rPr lang="pt-PT" dirty="0" err="1" smtClean="0"/>
              <a:t>At</a:t>
            </a:r>
            <a:r>
              <a:rPr lang="pt-PT" dirty="0" smtClean="0"/>
              <a:t> LIP </a:t>
            </a:r>
            <a:r>
              <a:rPr lang="pt-PT" dirty="0" err="1" smtClean="0"/>
              <a:t>we</a:t>
            </a:r>
            <a:r>
              <a:rPr lang="pt-PT" dirty="0" smtClean="0"/>
              <a:t> are </a:t>
            </a:r>
            <a:r>
              <a:rPr lang="pt-PT" dirty="0" err="1" smtClean="0"/>
              <a:t>developing</a:t>
            </a:r>
            <a:r>
              <a:rPr lang="pt-PT" dirty="0" smtClean="0"/>
              <a:t> </a:t>
            </a:r>
            <a:r>
              <a:rPr lang="pt-PT" dirty="0" err="1" smtClean="0"/>
              <a:t>new</a:t>
            </a:r>
            <a:r>
              <a:rPr lang="pt-PT" dirty="0" smtClean="0"/>
              <a:t> </a:t>
            </a:r>
            <a:r>
              <a:rPr lang="pt-PT" dirty="0" err="1" smtClean="0"/>
              <a:t>particle</a:t>
            </a:r>
            <a:r>
              <a:rPr lang="pt-PT" dirty="0" smtClean="0"/>
              <a:t> </a:t>
            </a:r>
            <a:r>
              <a:rPr lang="pt-PT" dirty="0" err="1" smtClean="0"/>
              <a:t>detectors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no (zero!) </a:t>
            </a:r>
            <a:r>
              <a:rPr lang="pt-PT" dirty="0" err="1" smtClean="0"/>
              <a:t>greenhouse</a:t>
            </a:r>
            <a:r>
              <a:rPr lang="pt-PT" dirty="0" smtClean="0"/>
              <a:t> </a:t>
            </a:r>
            <a:r>
              <a:rPr lang="pt-PT" dirty="0" err="1" smtClean="0"/>
              <a:t>gas</a:t>
            </a:r>
            <a:r>
              <a:rPr lang="pt-PT" dirty="0" smtClean="0"/>
              <a:t> </a:t>
            </a:r>
            <a:r>
              <a:rPr lang="pt-PT" dirty="0" err="1" smtClean="0"/>
              <a:t>emmission</a:t>
            </a:r>
            <a:r>
              <a:rPr lang="pt-PT" dirty="0" smtClean="0"/>
              <a:t> </a:t>
            </a:r>
          </a:p>
          <a:p>
            <a:endParaRPr lang="pt-PT" dirty="0"/>
          </a:p>
          <a:p>
            <a:pPr marL="114300" indent="0">
              <a:buNone/>
            </a:pPr>
            <a:endParaRPr lang="pt-PT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9</a:t>
            </a:fld>
            <a:endParaRPr lang="uk-U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26256"/>
          <a:stretch/>
        </p:blipFill>
        <p:spPr>
          <a:xfrm>
            <a:off x="4308758" y="0"/>
            <a:ext cx="483524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89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3D67A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11111</TotalTime>
  <Words>1323</Words>
  <Application>Microsoft Macintosh PowerPoint</Application>
  <PresentationFormat>On-screen Show (16:9)</PresentationFormat>
  <Paragraphs>181</Paragraphs>
  <Slides>27</Slides>
  <Notes>9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Simple Light</vt:lpstr>
      <vt:lpstr>Simple Light</vt:lpstr>
      <vt:lpstr>Update of the European Strategy for Particle Physics</vt:lpstr>
      <vt:lpstr>What is particle physics?</vt:lpstr>
      <vt:lpstr>What do we know (so far)?</vt:lpstr>
      <vt:lpstr>How do we know all this??</vt:lpstr>
      <vt:lpstr>Where are we?</vt:lpstr>
      <vt:lpstr>CERN and Portugal</vt:lpstr>
      <vt:lpstr>What about the environment?</vt:lpstr>
      <vt:lpstr>PowerPoint Presentation</vt:lpstr>
      <vt:lpstr>Can we do even better?</vt:lpstr>
      <vt:lpstr>European Strategy for Particle Physics</vt:lpstr>
      <vt:lpstr>European Strategy for Particle Physics: 2020 update</vt:lpstr>
      <vt:lpstr>High-Luminosity LHC Upgrades </vt:lpstr>
      <vt:lpstr>HL-LHC Upgrade</vt:lpstr>
      <vt:lpstr>PowerPoint Presentation</vt:lpstr>
      <vt:lpstr>The Future Circular Collider Feasibility Study</vt:lpstr>
      <vt:lpstr>The Future Circular Collider Feasibility Study</vt:lpstr>
      <vt:lpstr>PowerPoint Presentation</vt:lpstr>
      <vt:lpstr>Conclusions</vt:lpstr>
      <vt:lpstr>PowerPoint Presentation</vt:lpstr>
      <vt:lpstr>PowerPoint Presentation</vt:lpstr>
      <vt:lpstr>4th July 2012  Discovery of the Higgs Boson</vt:lpstr>
      <vt:lpstr>The Higgs mechanism</vt:lpstr>
      <vt:lpstr>Doing business with CERN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 uma actualização da estratégia</dc:title>
  <cp:lastModifiedBy>Ricardo Goncalo</cp:lastModifiedBy>
  <cp:revision>96</cp:revision>
  <dcterms:modified xsi:type="dcterms:W3CDTF">2021-09-29T22:26:25Z</dcterms:modified>
</cp:coreProperties>
</file>