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19" r:id="rId2"/>
    <p:sldId id="358" r:id="rId3"/>
    <p:sldId id="272" r:id="rId4"/>
    <p:sldId id="277" r:id="rId5"/>
    <p:sldId id="282" r:id="rId6"/>
    <p:sldId id="312" r:id="rId7"/>
    <p:sldId id="311" r:id="rId8"/>
    <p:sldId id="284" r:id="rId9"/>
    <p:sldId id="310" r:id="rId10"/>
    <p:sldId id="315" r:id="rId11"/>
    <p:sldId id="318" r:id="rId12"/>
    <p:sldId id="346" r:id="rId13"/>
    <p:sldId id="313" r:id="rId14"/>
    <p:sldId id="350" r:id="rId15"/>
    <p:sldId id="328" r:id="rId16"/>
    <p:sldId id="342" r:id="rId17"/>
    <p:sldId id="357" r:id="rId18"/>
    <p:sldId id="320" r:id="rId19"/>
    <p:sldId id="322" r:id="rId20"/>
    <p:sldId id="323" r:id="rId21"/>
    <p:sldId id="325" r:id="rId22"/>
    <p:sldId id="340" r:id="rId23"/>
    <p:sldId id="356" r:id="rId24"/>
    <p:sldId id="327" r:id="rId25"/>
    <p:sldId id="359" r:id="rId26"/>
    <p:sldId id="360" r:id="rId27"/>
    <p:sldId id="352" r:id="rId28"/>
    <p:sldId id="353" r:id="rId29"/>
    <p:sldId id="362" r:id="rId30"/>
    <p:sldId id="349" r:id="rId31"/>
    <p:sldId id="363" r:id="rId32"/>
    <p:sldId id="365" r:id="rId33"/>
    <p:sldId id="355" r:id="rId34"/>
    <p:sldId id="341" r:id="rId35"/>
    <p:sldId id="336" r:id="rId36"/>
    <p:sldId id="268" r:id="rId37"/>
    <p:sldId id="368" r:id="rId38"/>
    <p:sldId id="369" r:id="rId39"/>
    <p:sldId id="273" r:id="rId40"/>
    <p:sldId id="345" r:id="rId41"/>
    <p:sldId id="290" r:id="rId42"/>
    <p:sldId id="344" r:id="rId43"/>
    <p:sldId id="366" r:id="rId44"/>
    <p:sldId id="36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6" d="100"/>
          <a:sy n="76" d="100"/>
        </p:scale>
        <p:origin x="-1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29C1-09CC-224B-8272-B18E8A662A2A}" type="datetimeFigureOut">
              <a:rPr lang="en-US" smtClean="0"/>
              <a:t>06/09/18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8BA42-BD3E-0741-BA5C-95581DF589E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152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B18B-77E0-E742-9DE9-9D7F7CF1AB53}" type="datetimeFigureOut">
              <a:rPr lang="en-US" smtClean="0"/>
              <a:t>06/09/18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4BB6-B4E5-9547-BFF9-FC5A119BB24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4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/Atlas/GROUPS/PHYSICS/CONFNOTES/ATLAS-CONF-2018-021/ </a:t>
            </a:r>
            <a:r>
              <a:rPr lang="pt-PT" dirty="0" smtClean="0">
                <a:sym typeface="Wingdings"/>
              </a:rPr>
              <a:t>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9892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24/12/2017 – </a:t>
            </a:r>
            <a:r>
              <a:rPr lang="pt-PT" b="1" dirty="0" err="1" smtClean="0"/>
              <a:t>Evidence</a:t>
            </a:r>
            <a:r>
              <a:rPr lang="pt-PT" b="1" dirty="0" smtClean="0"/>
              <a:t> </a:t>
            </a:r>
            <a:r>
              <a:rPr lang="pt-PT" b="1" dirty="0" err="1" smtClean="0"/>
              <a:t>from</a:t>
            </a:r>
            <a:r>
              <a:rPr lang="pt-PT" b="1" dirty="0" smtClean="0"/>
              <a:t> ATLAS</a:t>
            </a:r>
            <a:r>
              <a:rPr lang="pt-PT" dirty="0" smtClean="0"/>
              <a:t>:</a:t>
            </a:r>
            <a:r>
              <a:rPr lang="pt-PT" baseline="0" dirty="0" smtClean="0"/>
              <a:t> </a:t>
            </a:r>
            <a:r>
              <a:rPr lang="pt-PT" dirty="0" smtClean="0"/>
              <a:t>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ττ</a:t>
            </a:r>
            <a:r>
              <a:rPr lang="pt-PT" dirty="0" smtClean="0"/>
              <a:t>, </a:t>
            </a:r>
            <a:r>
              <a:rPr lang="pt-PT" dirty="0" err="1" smtClean="0"/>
              <a:t>γγ</a:t>
            </a:r>
            <a:r>
              <a:rPr lang="pt-PT" dirty="0" smtClean="0"/>
              <a:t>, </a:t>
            </a:r>
            <a:r>
              <a:rPr lang="pt-PT" dirty="0" err="1" smtClean="0"/>
              <a:t>bb</a:t>
            </a:r>
            <a:r>
              <a:rPr lang="pt-PT" dirty="0" smtClean="0"/>
              <a:t>, VV):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3.8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08/04/2018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en-US" dirty="0" smtClean="0"/>
              <a:t>5.1 (7 </a:t>
            </a:r>
            <a:r>
              <a:rPr lang="en-US" dirty="0" err="1" smtClean="0"/>
              <a:t>TeV</a:t>
            </a:r>
            <a:r>
              <a:rPr lang="en-US" dirty="0" smtClean="0"/>
              <a:t>), 19.7 (8TeV), and 35.9 (13 </a:t>
            </a:r>
            <a:r>
              <a:rPr lang="en-US" dirty="0" err="1" smtClean="0"/>
              <a:t>TeV</a:t>
            </a:r>
            <a:r>
              <a:rPr lang="en-US" dirty="0" smtClean="0"/>
              <a:t>) fb-1:</a:t>
            </a:r>
            <a:r>
              <a:rPr lang="pt-PT" dirty="0" smtClean="0"/>
              <a:t> </a:t>
            </a:r>
            <a:r>
              <a:rPr lang="pt-PT" baseline="0" dirty="0" smtClean="0"/>
              <a:t> </a:t>
            </a:r>
            <a:r>
              <a:rPr lang="pt-PT" dirty="0" smtClean="0"/>
              <a:t>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01/06/2018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ATLAS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pt-PT" dirty="0" smtClean="0"/>
              <a:t>79.8 fb</a:t>
            </a:r>
            <a:r>
              <a:rPr lang="pt-PT" baseline="30000" dirty="0" smtClean="0"/>
              <a:t>-1</a:t>
            </a:r>
            <a:r>
              <a:rPr lang="pt-PT" dirty="0" smtClean="0"/>
              <a:t> for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γγ</a:t>
            </a:r>
            <a:r>
              <a:rPr lang="pt-PT" dirty="0" smtClean="0"/>
              <a:t>, ZZ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smtClean="0"/>
              <a:t>4l)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 (13 </a:t>
            </a:r>
            <a:r>
              <a:rPr lang="pt-PT" dirty="0" err="1" smtClean="0"/>
              <a:t>TeV</a:t>
            </a:r>
            <a:r>
              <a:rPr lang="pt-PT" dirty="0" smtClean="0"/>
              <a:t>): 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4.9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 smtClean="0"/>
              <a:t>Adding 4.5 fb-1 (7 </a:t>
            </a:r>
            <a:r>
              <a:rPr lang="en-US" dirty="0" err="1" smtClean="0"/>
              <a:t>TeV</a:t>
            </a:r>
            <a:r>
              <a:rPr lang="en-US" dirty="0" smtClean="0"/>
              <a:t>) and 20.3 fb-1 (8 </a:t>
            </a:r>
            <a:r>
              <a:rPr lang="en-US" dirty="0" err="1" smtClean="0"/>
              <a:t>TeV</a:t>
            </a:r>
            <a:r>
              <a:rPr lang="en-US" dirty="0" smtClean="0"/>
              <a:t>): 6.3 </a:t>
            </a:r>
            <a:r>
              <a:rPr lang="en-US" dirty="0" err="1" smtClean="0"/>
              <a:t>σ</a:t>
            </a:r>
            <a:r>
              <a:rPr lang="en-US" dirty="0" smtClean="0"/>
              <a:t> observed, 5.1 </a:t>
            </a:r>
            <a:r>
              <a:rPr lang="en-US" dirty="0" err="1" smtClean="0"/>
              <a:t>σ</a:t>
            </a:r>
            <a:r>
              <a:rPr lang="en-US" dirty="0" smtClean="0"/>
              <a:t> expected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226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ttH</a:t>
            </a:r>
            <a:r>
              <a:rPr lang="pt-PT" dirty="0" smtClean="0"/>
              <a:t>(ML)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/Atlas/GROUPS/PHYSICS/PAPERS/HIGG-2017-02/ 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="1" dirty="0" smtClean="0"/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http</a:t>
            </a:r>
            <a:r>
              <a:rPr lang="pt-PT" baseline="0" dirty="0" smtClean="0"/>
              <a:t>://</a:t>
            </a:r>
            <a:r>
              <a:rPr lang="pt-PT" baseline="0" dirty="0" err="1" smtClean="0"/>
              <a:t>atlas.web.cern.ch</a:t>
            </a:r>
            <a:r>
              <a:rPr lang="pt-PT" baseline="0" dirty="0" smtClean="0"/>
              <a:t>/Atlas/GROUPS/PHYSICS/PAPERS/HIGG-2017-03/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aseline="0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/HIG-17-006/</a:t>
            </a:r>
            <a:r>
              <a:rPr lang="pt-PT" dirty="0" err="1" smtClean="0"/>
              <a:t>index.htm</a:t>
            </a:r>
            <a:r>
              <a:rPr lang="pt-PT" baseline="0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468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Abril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419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tt̄H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γγ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BDT bin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ratio.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candidates,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125.4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reconstructed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anti-k</a:t>
            </a:r>
            <a:r>
              <a:rPr lang="pt-PT" sz="1200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R=0.4,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77%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electromagnetic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calorimeter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yellow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cones.	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039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/HIG-16-044/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 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https://atlas.web.cern.ch/Atlas/GROUPS/PHYSICS/CONFNOTES/ATLAS-CONF-2018-036/ 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/Atlas/GROUPS/PHYSICS/CONFNOTES/ATLAS-CONF-2018-031/fig_05.png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‘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fermiophobic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Lepton-specific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Flipped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I.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/Atlas/GROUPS/PHYSICS/CONFNOTES/ATLAS-CONF-2018-039/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smtClean="0"/>
              <a:t>VR </a:t>
            </a:r>
            <a:r>
              <a:rPr lang="pt-PT" dirty="0" err="1" smtClean="0"/>
              <a:t>jets</a:t>
            </a:r>
            <a:r>
              <a:rPr lang="pt-PT" dirty="0" smtClean="0"/>
              <a:t>: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radius</a:t>
            </a:r>
            <a:r>
              <a:rPr lang="pt-PT" dirty="0" smtClean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decreases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baseline="0" dirty="0" smtClean="0"/>
              <a:t> </a:t>
            </a:r>
            <a:r>
              <a:rPr lang="pt-PT" dirty="0" err="1" smtClean="0"/>
              <a:t>increasing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transverse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(</a:t>
            </a:r>
            <a:r>
              <a:rPr lang="pt-PT" dirty="0" err="1" smtClean="0"/>
              <a:t>pT</a:t>
            </a:r>
            <a:r>
              <a:rPr lang="pt-PT" dirty="0" smtClean="0"/>
              <a:t>)</a:t>
            </a:r>
          </a:p>
          <a:p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/Atlas/GROUPS/PHYSICS/PAPERS/HIGG-2017-04/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10 </a:t>
            </a:r>
            <a:r>
              <a:rPr lang="pt-PT" b="1" dirty="0" err="1" smtClean="0">
                <a:sym typeface="Wingdings"/>
              </a:rPr>
              <a:t>August</a:t>
            </a:r>
            <a:r>
              <a:rPr lang="pt-PT" b="1" dirty="0" smtClean="0">
                <a:sym typeface="Wingdings"/>
              </a:rPr>
              <a:t> 2018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</a:t>
            </a:r>
            <a:r>
              <a:rPr lang="pt-PT" dirty="0" err="1" smtClean="0"/>
              <a:t>CombinedSummaryPlots</a:t>
            </a:r>
            <a:r>
              <a:rPr lang="pt-PT" dirty="0" smtClean="0"/>
              <a:t>/HIGGS/ATLAS_HIGGS6100_HH_Summary/ATLAS_HIGGS6100_HH_Summary.png</a:t>
            </a:r>
          </a:p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Gavin</a:t>
            </a:r>
            <a:r>
              <a:rPr lang="pt-PT" dirty="0" smtClean="0"/>
              <a:t> </a:t>
            </a:r>
            <a:r>
              <a:rPr lang="pt-PT" dirty="0" err="1" smtClean="0"/>
              <a:t>Salam</a:t>
            </a:r>
            <a:r>
              <a:rPr lang="pt-PT" baseline="0" dirty="0" smtClean="0"/>
              <a:t> (LHCP’18) “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 smtClean="0"/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/Atlas/GROUPS/PHYSICS/CONFNOTES/ATLAS-CONF-2018-031/fig_05.png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693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High-Luminosity</a:t>
            </a:r>
            <a:r>
              <a:rPr lang="pt-PT" dirty="0" smtClean="0"/>
              <a:t> LHC (HL-LHC) (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challenges</a:t>
            </a:r>
            <a:r>
              <a:rPr lang="pt-PT" dirty="0" smtClean="0"/>
              <a:t>: 5x10^34 cm-2s-1 </a:t>
            </a:r>
            <a:r>
              <a:rPr lang="pt-PT" dirty="0" err="1" smtClean="0"/>
              <a:t>levelled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r>
              <a:rPr lang="pt-PT" dirty="0" smtClean="0"/>
              <a:t>i.e. factor 5 </a:t>
            </a:r>
            <a:r>
              <a:rPr lang="pt-PT" dirty="0" err="1" smtClean="0"/>
              <a:t>over</a:t>
            </a:r>
            <a:r>
              <a:rPr lang="pt-PT" dirty="0" smtClean="0"/>
              <a:t> design</a:t>
            </a:r>
          </a:p>
          <a:p>
            <a:r>
              <a:rPr lang="en-US" dirty="0" smtClean="0"/>
              <a:t>3 ab-1 by ~2035; requires </a:t>
            </a:r>
            <a:r>
              <a:rPr lang="en-US" dirty="0" err="1" smtClean="0"/>
              <a:t>focussing</a:t>
            </a:r>
            <a:r>
              <a:rPr lang="en-US" dirty="0" smtClean="0"/>
              <a:t> β*=15 cm; crab crossing</a:t>
            </a:r>
          </a:p>
          <a:p>
            <a:r>
              <a:rPr lang="pt-PT" dirty="0" smtClean="0"/>
              <a:t>COST: 1300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endParaRPr lang="pt-P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NbTi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used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LHC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can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only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bear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magnetic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fields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 9-10 Tesla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4949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Aug.2018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substantial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cross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LHC [13–16],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 = W; Z)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endParaRPr lang="pt-P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quark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4939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/Atlas/GROUPS/PHYSICS/PAPERS/HIGG-2017-11/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May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/Atlas/GROUPS/PHYSICS/CONFNOTES/ATLAS-CONF-2018-018/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/Atlas/GROUPS/PHYSICS/CONFNOTES/ATLAS-CONF-2018-028/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580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February 2018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atlas.web.cern.ch</a:t>
            </a:r>
            <a:r>
              <a:rPr lang="en-US" dirty="0" smtClean="0"/>
              <a:t>/Atlas/GROUPS/PHYSICS/CONFNOTES/ATLAS-CONF-2017-047/ </a:t>
            </a:r>
            <a:r>
              <a:rPr lang="en-US" dirty="0" smtClean="0">
                <a:sym typeface="Wingdings"/>
              </a:rPr>
              <a:t> combination 5 July</a:t>
            </a:r>
            <a:r>
              <a:rPr lang="en-US" baseline="0" dirty="0" smtClean="0">
                <a:sym typeface="Wingdings"/>
              </a:rPr>
              <a:t> 2017</a:t>
            </a:r>
            <a:endParaRPr lang="pt-PT" dirty="0" smtClean="0"/>
          </a:p>
          <a:p>
            <a:r>
              <a:rPr lang="pt-PT" dirty="0" smtClean="0"/>
              <a:t>ATLAS: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γγ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ZZ4l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31 </a:t>
            </a:r>
            <a:r>
              <a:rPr lang="pt-PT" dirty="0" err="1" smtClean="0"/>
              <a:t>fiducial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baseline="0" dirty="0" smtClean="0"/>
              <a:t>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,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/Atlas/GROUPS/PHYSICS/CONFNOTES/ATLAS-CONF-2018-028/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451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4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48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43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9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73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18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94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215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91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042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03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5.png"/><Relationship Id="rId5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59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59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59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59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4.png"/><Relationship Id="rId4" Type="http://schemas.openxmlformats.org/officeDocument/2006/relationships/image" Target="../media/image110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59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hyperlink" Target="https://atlas.web.cern.ch/Atlas/GROUPS/PHYSICS/CombinedSummaryPlots/HIGGS/" TargetMode="External"/><Relationship Id="rId1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9" Type="http://schemas.openxmlformats.org/officeDocument/2006/relationships/image" Target="../media/image59.png"/><Relationship Id="rId10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10.png"/><Relationship Id="rId5" Type="http://schemas.openxmlformats.org/officeDocument/2006/relationships/image" Target="../media/image128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hyperlink" Target="https://twiki.cern.ch/twiki/bin/view/AtlasPublic/WebHome%23Conference_CONF_notes_and_Public" TargetMode="External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microsoft.com/office/2007/relationships/hdphoto" Target="../media/hdphoto3.wdp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68.png"/><Relationship Id="rId6" Type="http://schemas.openxmlformats.org/officeDocument/2006/relationships/image" Target="../media/image169.jpeg"/><Relationship Id="rId7" Type="http://schemas.openxmlformats.org/officeDocument/2006/relationships/image" Target="../media/image170.png"/><Relationship Id="rId8" Type="http://schemas.microsoft.com/office/2007/relationships/hdphoto" Target="../media/hdphoto4.wdp"/><Relationship Id="rId9" Type="http://schemas.openxmlformats.org/officeDocument/2006/relationships/image" Target="../media/image171.png"/><Relationship Id="rId1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6.bin"/><Relationship Id="rId21" Type="http://schemas.openxmlformats.org/officeDocument/2006/relationships/image" Target="../media/image30.emf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31.emf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30" Type="http://schemas.openxmlformats.org/officeDocument/2006/relationships/image" Target="../media/image45.png"/><Relationship Id="rId31" Type="http://schemas.openxmlformats.org/officeDocument/2006/relationships/image" Target="../media/image46.png"/><Relationship Id="rId32" Type="http://schemas.openxmlformats.org/officeDocument/2006/relationships/image" Target="../media/image47.png"/><Relationship Id="rId9" Type="http://schemas.openxmlformats.org/officeDocument/2006/relationships/oleObject" Target="../embeddings/oleObject2.bin"/><Relationship Id="rId6" Type="http://schemas.openxmlformats.org/officeDocument/2006/relationships/image" Target="../media/image3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5.emf"/><Relationship Id="rId33" Type="http://schemas.openxmlformats.org/officeDocument/2006/relationships/image" Target="../media/image48.png"/><Relationship Id="rId34" Type="http://schemas.openxmlformats.org/officeDocument/2006/relationships/image" Target="../media/image49.png"/><Relationship Id="rId10" Type="http://schemas.openxmlformats.org/officeDocument/2006/relationships/image" Target="../media/image26.emf"/><Relationship Id="rId11" Type="http://schemas.openxmlformats.org/officeDocument/2006/relationships/oleObject" Target="../embeddings/oleObject3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28.emf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0"/>
            <a:ext cx="9217024" cy="62234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98462"/>
            <a:ext cx="9217024" cy="603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74756"/>
            <a:ext cx="792088" cy="53862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0" y="6227204"/>
            <a:ext cx="1233982" cy="630796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4" y="6238219"/>
            <a:ext cx="4182750" cy="647165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964" y="6237312"/>
            <a:ext cx="1326548" cy="698039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943" y="6237312"/>
            <a:ext cx="695953" cy="589920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512" y="1196752"/>
            <a:ext cx="9144000" cy="792088"/>
          </a:xfrm>
          <a:solidFill>
            <a:schemeClr val="tx1">
              <a:alpha val="31000"/>
            </a:schemeClr>
          </a:solidFill>
        </p:spPr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Latest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Higgs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results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from</a:t>
            </a:r>
            <a:r>
              <a:rPr lang="pt-PT" dirty="0" smtClean="0">
                <a:solidFill>
                  <a:schemeClr val="bg1"/>
                </a:solidFill>
              </a:rPr>
              <a:t> ATLAS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61640" y="3836640"/>
            <a:ext cx="7282768" cy="1968624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chemeClr val="bg1"/>
                </a:solidFill>
              </a:rPr>
              <a:t>Ricardo </a:t>
            </a:r>
            <a:r>
              <a:rPr lang="pt-PT" dirty="0" smtClean="0">
                <a:solidFill>
                  <a:schemeClr val="bg1"/>
                </a:solidFill>
              </a:rPr>
              <a:t>Gonçalo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sz="1800" dirty="0" smtClean="0">
                <a:solidFill>
                  <a:schemeClr val="bg1"/>
                </a:solidFill>
              </a:rPr>
              <a:t>LIP - Laboratório </a:t>
            </a:r>
            <a:r>
              <a:rPr lang="pt-PT" sz="1800" dirty="0">
                <a:solidFill>
                  <a:schemeClr val="bg1"/>
                </a:solidFill>
              </a:rPr>
              <a:t>de Instrumentação e Física Experimental de Partículas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Workshop </a:t>
            </a:r>
            <a:r>
              <a:rPr lang="pt-PT" dirty="0" err="1" smtClean="0">
                <a:solidFill>
                  <a:schemeClr val="bg1"/>
                </a:solidFill>
              </a:rPr>
              <a:t>on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Multi-Higgs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Models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</a:rPr>
              <a:t>2018 </a:t>
            </a:r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IST, Lisboa, Portugal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" name="Picture 1" descr="Ciencias_Logo_Azul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61" y="6274756"/>
            <a:ext cx="1004100" cy="5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0.2%</a:t>
            </a:r>
            <a:r>
              <a:rPr lang="pt-PT" dirty="0" smtClean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 </a:t>
            </a:r>
            <a:r>
              <a:rPr lang="el-GR" dirty="0" smtClean="0"/>
              <a:t>μ</a:t>
            </a:r>
            <a:r>
              <a:rPr lang="el-GR" baseline="-25000" dirty="0" smtClean="0"/>
              <a:t>VBF</a:t>
            </a:r>
            <a:r>
              <a:rPr lang="el-GR" baseline="-25000" dirty="0"/>
              <a:t>+VH</a:t>
            </a:r>
            <a:r>
              <a:rPr lang="el-GR" dirty="0"/>
              <a:t>/μ</a:t>
            </a:r>
            <a:r>
              <a:rPr lang="el-GR" baseline="-25000" dirty="0"/>
              <a:t>ggF+ttH</a:t>
            </a:r>
            <a:r>
              <a:rPr lang="el-GR" dirty="0"/>
              <a:t> = 1.06 </a:t>
            </a:r>
            <a:r>
              <a:rPr lang="el-GR" baseline="30000" dirty="0"/>
              <a:t>+0.35</a:t>
            </a:r>
            <a:r>
              <a:rPr lang="el-GR" dirty="0"/>
              <a:t> </a:t>
            </a:r>
            <a:r>
              <a:rPr lang="en-US" baseline="-25000" dirty="0" smtClean="0"/>
              <a:t>-</a:t>
            </a:r>
            <a:r>
              <a:rPr lang="el-GR" baseline="-25000" dirty="0" smtClean="0"/>
              <a:t>0.27</a:t>
            </a:r>
            <a:endParaRPr lang="en-US" baseline="-25000" dirty="0" smtClean="0"/>
          </a:p>
          <a:p>
            <a:pPr lvl="1"/>
            <a:r>
              <a:rPr lang="en-US" dirty="0" smtClean="0"/>
              <a:t>Coupling modifiers broadly consistent with SM but large uncertainty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789040"/>
            <a:ext cx="3637328" cy="2610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645024"/>
            <a:ext cx="3124511" cy="2999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38889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10</a:t>
            </a:fld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536" y="2266122"/>
            <a:ext cx="2469984" cy="7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0.2%</a:t>
            </a:r>
            <a:r>
              <a:rPr lang="pt-PT" dirty="0" smtClean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l-GR" baseline="-25000" dirty="0" smtClean="0">
                <a:solidFill>
                  <a:srgbClr val="FF0000"/>
                </a:solidFill>
              </a:rPr>
              <a:t>VBF</a:t>
            </a:r>
            <a:r>
              <a:rPr lang="el-GR" baseline="-25000" dirty="0">
                <a:solidFill>
                  <a:srgbClr val="FF0000"/>
                </a:solidFill>
              </a:rPr>
              <a:t>+VH</a:t>
            </a:r>
            <a:r>
              <a:rPr lang="el-GR" dirty="0">
                <a:solidFill>
                  <a:srgbClr val="FF0000"/>
                </a:solidFill>
              </a:rPr>
              <a:t>/μ</a:t>
            </a:r>
            <a:r>
              <a:rPr lang="el-GR" baseline="-25000" dirty="0">
                <a:solidFill>
                  <a:srgbClr val="FF0000"/>
                </a:solidFill>
              </a:rPr>
              <a:t>ggF+ttH</a:t>
            </a:r>
            <a:r>
              <a:rPr lang="el-GR" dirty="0">
                <a:solidFill>
                  <a:srgbClr val="FF0000"/>
                </a:solidFill>
              </a:rPr>
              <a:t> = 1.06 </a:t>
            </a:r>
            <a:r>
              <a:rPr lang="el-GR" baseline="30000" dirty="0">
                <a:solidFill>
                  <a:srgbClr val="FF0000"/>
                </a:solidFill>
              </a:rPr>
              <a:t>+0.35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baseline="-25000" dirty="0" smtClean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0.27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Coupling modifiers broadly consistent with SM but still large uncertainty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54212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7" y="3645024"/>
            <a:ext cx="3106602" cy="303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918" y="3573016"/>
            <a:ext cx="3232290" cy="3103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6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12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3"/>
            <a:ext cx="5904656" cy="257860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CMS </a:t>
            </a:r>
            <a:r>
              <a:rPr lang="el-GR" dirty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H</a:t>
            </a:r>
            <a:r>
              <a:rPr lang="el-GR" baseline="30000" dirty="0" smtClean="0">
                <a:solidFill>
                  <a:srgbClr val="FF0000"/>
                </a:solidFill>
              </a:rPr>
              <a:t>ZZ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pt-PT" dirty="0">
                <a:solidFill>
                  <a:srgbClr val="FF0000"/>
                </a:solidFill>
              </a:rPr>
              <a:t>= 125.26 ± 0.20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) ± 0.08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) </a:t>
            </a:r>
            <a:r>
              <a:rPr lang="pt-PT" dirty="0" err="1">
                <a:solidFill>
                  <a:srgbClr val="FF0000"/>
                </a:solidFill>
              </a:rPr>
              <a:t>GeV</a:t>
            </a:r>
            <a:r>
              <a:rPr lang="pt-PT" dirty="0"/>
              <a:t> </a:t>
            </a:r>
            <a:endParaRPr lang="en-US" dirty="0"/>
          </a:p>
          <a:p>
            <a:r>
              <a:rPr lang="pt-PT" dirty="0" smtClean="0"/>
              <a:t>New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ATLAS</a:t>
            </a:r>
          </a:p>
          <a:p>
            <a:pPr marL="457200" lvl="1" indent="0">
              <a:buNone/>
            </a:pPr>
            <a:r>
              <a:rPr lang="pt-PT" dirty="0" smtClean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 </a:t>
            </a:r>
            <a:r>
              <a:rPr lang="pt-PT" dirty="0" err="1" smtClean="0"/>
              <a:t>γγ</a:t>
            </a:r>
            <a:r>
              <a:rPr lang="pt-PT" dirty="0" smtClean="0"/>
              <a:t>:</a:t>
            </a:r>
            <a:r>
              <a:rPr lang="pt-PT" baseline="30000" dirty="0"/>
              <a:t>	</a:t>
            </a:r>
            <a:r>
              <a:rPr lang="pt-PT" baseline="30000" dirty="0" smtClean="0"/>
              <a:t>		</a:t>
            </a:r>
            <a:r>
              <a:rPr lang="el-GR" dirty="0" smtClean="0"/>
              <a:t>m</a:t>
            </a:r>
            <a:r>
              <a:rPr lang="el-GR" baseline="-25000" dirty="0" smtClean="0"/>
              <a:t>H</a:t>
            </a:r>
            <a:r>
              <a:rPr lang="el-GR" baseline="30000" dirty="0" smtClean="0"/>
              <a:t>γγ</a:t>
            </a:r>
            <a:r>
              <a:rPr lang="en-US" baseline="30000" dirty="0" smtClean="0"/>
              <a:t>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124.93</a:t>
            </a:r>
            <a:r>
              <a:rPr lang="en-US" dirty="0" smtClean="0"/>
              <a:t> </a:t>
            </a:r>
            <a:r>
              <a:rPr lang="el-GR" dirty="0" smtClean="0"/>
              <a:t>±</a:t>
            </a:r>
            <a:r>
              <a:rPr lang="en-US" dirty="0" smtClean="0"/>
              <a:t> </a:t>
            </a:r>
            <a:r>
              <a:rPr lang="el-GR" dirty="0" smtClean="0"/>
              <a:t>0.40</a:t>
            </a:r>
            <a:r>
              <a:rPr lang="en-US" dirty="0" smtClean="0"/>
              <a:t> </a:t>
            </a:r>
            <a:r>
              <a:rPr lang="el-GR" dirty="0" smtClean="0"/>
              <a:t>GeV</a:t>
            </a:r>
            <a:r>
              <a:rPr lang="el-GR" baseline="30000" dirty="0"/>
              <a:t>		</a:t>
            </a:r>
            <a:endParaRPr lang="pt-PT" dirty="0" smtClean="0"/>
          </a:p>
          <a:p>
            <a:pPr marL="457200" lvl="1" indent="0">
              <a:buNone/>
            </a:pPr>
            <a:r>
              <a:rPr lang="el-GR" dirty="0" smtClean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/>
              <a:t>:</a:t>
            </a:r>
            <a:r>
              <a:rPr lang="en-US" dirty="0" smtClean="0"/>
              <a:t> 	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baseline="30000" dirty="0" err="1" smtClean="0"/>
              <a:t>ZZ</a:t>
            </a:r>
            <a:r>
              <a:rPr lang="pt-PT" baseline="30000" dirty="0" smtClean="0"/>
              <a:t>∗ </a:t>
            </a:r>
            <a:r>
              <a:rPr lang="pt-PT" dirty="0" smtClean="0"/>
              <a:t>= 124.79 ± 0.37 </a:t>
            </a:r>
            <a:r>
              <a:rPr lang="pt-PT" dirty="0" err="1" smtClean="0"/>
              <a:t>GeV</a:t>
            </a:r>
            <a:endParaRPr lang="en-US" dirty="0" smtClean="0"/>
          </a:p>
          <a:p>
            <a:r>
              <a:rPr lang="en-US" dirty="0" smtClean="0"/>
              <a:t>Run 1+2 combination from ATLAS:  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pt-BR" dirty="0" smtClean="0">
                <a:solidFill>
                  <a:srgbClr val="FF0000"/>
                </a:solidFill>
              </a:rPr>
              <a:t>124.97 </a:t>
            </a:r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pt-BR" dirty="0" smtClean="0">
                <a:solidFill>
                  <a:srgbClr val="FF0000"/>
                </a:solidFill>
              </a:rPr>
              <a:t> 0.19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stat</a:t>
            </a:r>
            <a:r>
              <a:rPr lang="pt-BR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± </a:t>
            </a:r>
            <a:r>
              <a:rPr lang="pt-BR" dirty="0" smtClean="0">
                <a:solidFill>
                  <a:srgbClr val="FF0000"/>
                </a:solidFill>
              </a:rPr>
              <a:t>0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 smtClean="0">
                <a:solidFill>
                  <a:srgbClr val="FF0000"/>
                </a:solidFill>
              </a:rPr>
              <a:t>13 (</a:t>
            </a:r>
            <a:r>
              <a:rPr lang="pt-BR" dirty="0" err="1" smtClean="0">
                <a:solidFill>
                  <a:srgbClr val="FF0000"/>
                </a:solidFill>
              </a:rPr>
              <a:t>syst</a:t>
            </a:r>
            <a:r>
              <a:rPr lang="pt-BR" dirty="0" smtClean="0">
                <a:solidFill>
                  <a:srgbClr val="FF0000"/>
                </a:solidFill>
              </a:rPr>
              <a:t>.)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-27384"/>
            <a:ext cx="81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/>
              <a:t>arXiv:1806.00242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]/</a:t>
            </a:r>
            <a:r>
              <a:rPr lang="en-US" sz="1600" dirty="0" err="1" smtClean="0"/>
              <a:t>Phys.Lett</a:t>
            </a:r>
            <a:r>
              <a:rPr lang="en-US" sz="1600" dirty="0" smtClean="0"/>
              <a:t>. B </a:t>
            </a:r>
            <a:r>
              <a:rPr lang="en-US" sz="1600" dirty="0"/>
              <a:t>784 (2018) 345–366</a:t>
            </a:r>
            <a:endParaRPr lang="pt-PT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714606"/>
            <a:ext cx="3059832" cy="293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60" y="3587663"/>
            <a:ext cx="4320480" cy="2971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809548"/>
            <a:ext cx="2950179" cy="2893796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13</a:t>
            </a:fld>
            <a:endParaRPr lang="pt-PT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455" y="1340768"/>
            <a:ext cx="1328679" cy="872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650050">
            <a:off x="7934677" y="1852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ym typeface="Wingdings"/>
              </a:rPr>
              <a:t>1 </a:t>
            </a:r>
            <a:r>
              <a:rPr lang="pt-PT" b="1" dirty="0" err="1">
                <a:sym typeface="Wingdings"/>
              </a:rPr>
              <a:t>June</a:t>
            </a:r>
            <a:r>
              <a:rPr lang="pt-PT" b="1" dirty="0">
                <a:sym typeface="Wingdings"/>
              </a:rPr>
              <a:t> 2018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2" y="3284984"/>
            <a:ext cx="4036582" cy="678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659" y="1340768"/>
            <a:ext cx="4445081" cy="437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60"/>
            <a:ext cx="4330658" cy="4962674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r>
              <a:rPr lang="pt-PT" dirty="0" smtClean="0"/>
              <a:t> Γ</a:t>
            </a:r>
            <a:r>
              <a:rPr lang="pt-PT" baseline="-25000" dirty="0" smtClean="0"/>
              <a:t>H</a:t>
            </a:r>
            <a:r>
              <a:rPr lang="pt-PT" dirty="0" smtClean="0"/>
              <a:t>~4.1 </a:t>
            </a:r>
            <a:r>
              <a:rPr lang="pt-PT" dirty="0" err="1" smtClean="0"/>
              <a:t>MeV</a:t>
            </a:r>
            <a:endParaRPr lang="pt-PT" dirty="0" smtClean="0"/>
          </a:p>
          <a:p>
            <a:pPr lvl="1"/>
            <a:r>
              <a:rPr lang="pt-PT" dirty="0"/>
              <a:t>T</a:t>
            </a:r>
            <a:r>
              <a:rPr lang="pt-PT" dirty="0" smtClean="0"/>
              <a:t>oo </a:t>
            </a:r>
            <a:r>
              <a:rPr lang="pt-PT" dirty="0" err="1"/>
              <a:t>small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 smtClean="0"/>
              <a:t>directly</a:t>
            </a:r>
            <a:endParaRPr lang="pt-PT" dirty="0" smtClean="0"/>
          </a:p>
          <a:p>
            <a:pPr lvl="1"/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limit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CMS: </a:t>
            </a:r>
          </a:p>
          <a:p>
            <a:pPr lvl="2"/>
            <a:r>
              <a:rPr lang="pt-PT" dirty="0"/>
              <a:t>Γ</a:t>
            </a:r>
            <a:r>
              <a:rPr lang="pt-PT" baseline="-25000" dirty="0"/>
              <a:t>H </a:t>
            </a:r>
            <a:r>
              <a:rPr lang="pt-PT" dirty="0"/>
              <a:t>&lt; 1.1GeV @ 95% CL</a:t>
            </a:r>
          </a:p>
          <a:p>
            <a:r>
              <a:rPr lang="pt-PT" dirty="0" err="1" smtClean="0"/>
              <a:t>Off</a:t>
            </a:r>
            <a:r>
              <a:rPr lang="pt-PT" dirty="0" err="1"/>
              <a:t>-shell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 sensitive(*) to </a:t>
            </a:r>
            <a:r>
              <a:rPr lang="pt-PT" dirty="0"/>
              <a:t>Γ</a:t>
            </a:r>
            <a:r>
              <a:rPr lang="pt-PT" baseline="-25000" dirty="0"/>
              <a:t>H</a:t>
            </a:r>
            <a:endParaRPr lang="en-US" dirty="0" smtClean="0"/>
          </a:p>
          <a:p>
            <a:endParaRPr lang="pt-PT" dirty="0" smtClean="0"/>
          </a:p>
          <a:p>
            <a:endParaRPr lang="pt-PT" dirty="0"/>
          </a:p>
          <a:p>
            <a:r>
              <a:rPr lang="pt-PT" dirty="0" smtClean="0"/>
              <a:t>ATLAS </a:t>
            </a:r>
            <a:r>
              <a:rPr lang="pt-PT" dirty="0" err="1" smtClean="0"/>
              <a:t>measurement</a:t>
            </a:r>
            <a:r>
              <a:rPr lang="pt-PT" dirty="0" smtClean="0"/>
              <a:t>: </a:t>
            </a:r>
          </a:p>
          <a:p>
            <a:pPr lvl="1"/>
            <a:r>
              <a:rPr lang="pt-PT" b="1" dirty="0" smtClean="0">
                <a:sym typeface="Wingdings"/>
              </a:rPr>
              <a:t>pp</a:t>
            </a:r>
            <a:r>
              <a:rPr lang="pt-PT" b="1" dirty="0" smtClean="0">
                <a:sym typeface="Wingdings"/>
              </a:rPr>
              <a:t>H</a:t>
            </a:r>
            <a:r>
              <a:rPr lang="pt-PT" b="1" dirty="0" smtClean="0"/>
              <a:t>ZZ</a:t>
            </a:r>
            <a:r>
              <a:rPr lang="pt-PT" b="1" dirty="0">
                <a:sym typeface="Wingdings"/>
              </a:rPr>
              <a:t>4l </a:t>
            </a:r>
            <a:r>
              <a:rPr lang="pt-PT" dirty="0" err="1">
                <a:sym typeface="Wingdings"/>
              </a:rPr>
              <a:t>and</a:t>
            </a:r>
            <a:r>
              <a:rPr lang="pt-PT" dirty="0">
                <a:sym typeface="Wingdings"/>
              </a:rPr>
              <a:t> ZZ</a:t>
            </a:r>
            <a:r>
              <a:rPr lang="pt-PT" dirty="0" smtClean="0">
                <a:sym typeface="Wingdings"/>
              </a:rPr>
              <a:t>2l2</a:t>
            </a:r>
            <a:r>
              <a:rPr lang="el-GR" dirty="0" smtClean="0"/>
              <a:t>ν</a:t>
            </a:r>
            <a:endParaRPr lang="en-US" dirty="0"/>
          </a:p>
          <a:p>
            <a:pPr lvl="1"/>
            <a:r>
              <a:rPr lang="pt-PT" b="1" dirty="0"/>
              <a:t>m(</a:t>
            </a:r>
            <a:r>
              <a:rPr lang="pt-PT" b="1" dirty="0">
                <a:sym typeface="Wingdings"/>
              </a:rPr>
              <a:t>H</a:t>
            </a:r>
            <a:r>
              <a:rPr lang="pt-PT" b="1" dirty="0"/>
              <a:t>) &gt; 2 m(Z) </a:t>
            </a:r>
          </a:p>
          <a:p>
            <a:pPr lvl="1"/>
            <a:r>
              <a:rPr lang="pt-PT" dirty="0" smtClean="0"/>
              <a:t>36.1 </a:t>
            </a:r>
            <a:r>
              <a:rPr lang="pt-PT" dirty="0" smtClean="0"/>
              <a:t>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</a:p>
          <a:p>
            <a:pPr lvl="1"/>
            <a:r>
              <a:rPr lang="pt-PT" dirty="0" err="1" smtClean="0"/>
              <a:t>Observed</a:t>
            </a:r>
            <a:r>
              <a:rPr lang="pt-PT" dirty="0" smtClean="0"/>
              <a:t> </a:t>
            </a:r>
            <a:r>
              <a:rPr lang="pt-PT" dirty="0"/>
              <a:t>(</a:t>
            </a:r>
            <a:r>
              <a:rPr lang="pt-PT" dirty="0" err="1"/>
              <a:t>expected</a:t>
            </a:r>
            <a:r>
              <a:rPr lang="pt-PT" dirty="0"/>
              <a:t>) </a:t>
            </a:r>
            <a:r>
              <a:rPr lang="pt-PT" dirty="0" err="1" smtClean="0"/>
              <a:t>limit</a:t>
            </a:r>
            <a:r>
              <a:rPr lang="pt-PT" dirty="0" smtClean="0"/>
              <a:t>: </a:t>
            </a:r>
          </a:p>
          <a:p>
            <a:pPr lvl="2"/>
            <a:r>
              <a:rPr lang="pt-PT" dirty="0" smtClean="0">
                <a:solidFill>
                  <a:srgbClr val="FF0000"/>
                </a:solidFill>
              </a:rPr>
              <a:t>Γ</a:t>
            </a:r>
            <a:r>
              <a:rPr lang="pt-PT" baseline="-25000" dirty="0" smtClean="0">
                <a:solidFill>
                  <a:srgbClr val="FF0000"/>
                </a:solidFill>
              </a:rPr>
              <a:t>H </a:t>
            </a:r>
            <a:r>
              <a:rPr lang="pt-PT" dirty="0" smtClean="0">
                <a:solidFill>
                  <a:srgbClr val="FF0000"/>
                </a:solidFill>
              </a:rPr>
              <a:t>&lt; 14.4 </a:t>
            </a:r>
            <a:r>
              <a:rPr lang="pt-PT" dirty="0">
                <a:solidFill>
                  <a:srgbClr val="FF0000"/>
                </a:solidFill>
              </a:rPr>
              <a:t>(15.2) </a:t>
            </a:r>
            <a:r>
              <a:rPr lang="pt-PT" dirty="0" err="1" smtClean="0">
                <a:solidFill>
                  <a:srgbClr val="FF0000"/>
                </a:solidFill>
              </a:rPr>
              <a:t>MeV</a:t>
            </a:r>
            <a:endParaRPr lang="pt-PT" baseline="300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14</a:t>
            </a:fld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043608" y="-27384"/>
            <a:ext cx="81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/>
              <a:t>arXiv</a:t>
            </a:r>
            <a:r>
              <a:rPr lang="pt-PT" sz="1600" dirty="0"/>
              <a:t>:</a:t>
            </a:r>
            <a:r>
              <a:rPr lang="pt-PT" sz="1600" dirty="0" smtClean="0"/>
              <a:t>1808.01191 [</a:t>
            </a:r>
            <a:r>
              <a:rPr lang="pt-PT" sz="1600" dirty="0" err="1" smtClean="0"/>
              <a:t>hep-ex</a:t>
            </a:r>
            <a:r>
              <a:rPr lang="pt-PT" sz="1600" dirty="0"/>
              <a:t>]/HIGG-2017-06</a:t>
            </a:r>
            <a:endParaRPr lang="pt-PT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464" y="1400663"/>
            <a:ext cx="4824536" cy="4631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250" y="4149080"/>
            <a:ext cx="4953496" cy="102141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2012" y="188640"/>
            <a:ext cx="1623993" cy="898686"/>
            <a:chOff x="262012" y="578640"/>
            <a:chExt cx="1623993" cy="8986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012" y="578640"/>
              <a:ext cx="1328679" cy="87299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50050">
              <a:off x="373837" y="1107994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2 </a:t>
              </a:r>
              <a:r>
                <a:rPr lang="pt-PT" b="1" dirty="0" err="1" smtClean="0">
                  <a:sym typeface="Wingdings"/>
                </a:rPr>
                <a:t>Aug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6576" y="698438"/>
            <a:ext cx="5887824" cy="13024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2012" y="6046768"/>
            <a:ext cx="8630468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smtClean="0"/>
              <a:t>(*) Assume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                    </a:t>
            </a:r>
            <a:r>
              <a:rPr lang="pt-PT" dirty="0"/>
              <a:t> </a:t>
            </a:r>
            <a:r>
              <a:rPr lang="pt-PT" dirty="0" smtClean="0"/>
              <a:t> 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endParaRPr lang="pt-P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904" y="6131418"/>
            <a:ext cx="936104" cy="249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9448" y="6080312"/>
            <a:ext cx="2232992" cy="3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208" y="764704"/>
            <a:ext cx="3189656" cy="3060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19" y="188640"/>
            <a:ext cx="8784977" cy="6773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endParaRPr lang="pt-PT" dirty="0"/>
          </a:p>
        </p:txBody>
      </p:sp>
      <p:sp>
        <p:nvSpPr>
          <p:cNvPr id="8" name="TextBox 7"/>
          <p:cNvSpPr txBox="1"/>
          <p:nvPr/>
        </p:nvSpPr>
        <p:spPr>
          <a:xfrm>
            <a:off x="1763688" y="0"/>
            <a:ext cx="73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 smtClean="0"/>
              <a:t>ATLAS-CONF-2018-018; </a:t>
            </a:r>
            <a:r>
              <a:rPr lang="pt-PT" sz="1400" dirty="0"/>
              <a:t>ATLAS-CONF-2018-</a:t>
            </a:r>
            <a:r>
              <a:rPr lang="pt-PT" sz="1400" dirty="0" smtClean="0"/>
              <a:t>028</a:t>
            </a:r>
            <a:endParaRPr lang="pt-PT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909" y="3630499"/>
            <a:ext cx="2974988" cy="2931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568" y="435503"/>
            <a:ext cx="2952329" cy="2918517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15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103" y="3787039"/>
            <a:ext cx="3016697" cy="2926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8" y="3775431"/>
            <a:ext cx="3035752" cy="29452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5706" y="268106"/>
            <a:ext cx="1512168" cy="856638"/>
            <a:chOff x="7978075" y="1556792"/>
            <a:chExt cx="1512168" cy="856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28384" y="1556792"/>
              <a:ext cx="1109490" cy="72897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0650050">
              <a:off x="7978075" y="204409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4 </a:t>
              </a:r>
              <a:r>
                <a:rPr lang="pt-PT" b="1" dirty="0" err="1" smtClean="0">
                  <a:sym typeface="Wingdings"/>
                </a:rPr>
                <a:t>June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7504" y="3068960"/>
            <a:ext cx="1512168" cy="856638"/>
            <a:chOff x="7978075" y="1556792"/>
            <a:chExt cx="1512168" cy="85663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28384" y="1556792"/>
              <a:ext cx="1109490" cy="72897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20650050">
              <a:off x="7978075" y="204409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5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31836"/>
            <a:ext cx="5768280" cy="268097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Reached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exploration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sector!</a:t>
            </a:r>
          </a:p>
          <a:p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gluon-fusion</a:t>
            </a:r>
            <a:r>
              <a:rPr lang="pt-PT" dirty="0" smtClean="0"/>
              <a:t> </a:t>
            </a:r>
            <a:r>
              <a:rPr lang="pt-PT" dirty="0" err="1" smtClean="0"/>
              <a:t>loop</a:t>
            </a:r>
            <a:endParaRPr lang="pt-PT" dirty="0" smtClean="0"/>
          </a:p>
          <a:p>
            <a:pPr lvl="1"/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modeling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modes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8208" y="3764278"/>
            <a:ext cx="3189656" cy="30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34" y="620688"/>
            <a:ext cx="4522720" cy="38002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4" y="845292"/>
            <a:ext cx="4493719" cy="2871740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/>
              <a:t>Simplified</a:t>
            </a:r>
            <a:r>
              <a:rPr lang="pt-PT" dirty="0"/>
              <a:t> </a:t>
            </a:r>
            <a:r>
              <a:rPr lang="pt-PT" dirty="0" err="1"/>
              <a:t>template</a:t>
            </a:r>
            <a:r>
              <a:rPr lang="pt-PT" dirty="0"/>
              <a:t> cross </a:t>
            </a:r>
            <a:r>
              <a:rPr lang="pt-PT" dirty="0" err="1"/>
              <a:t>sections</a:t>
            </a:r>
            <a:r>
              <a:rPr lang="pt-PT" dirty="0"/>
              <a:t> (STXS</a:t>
            </a:r>
            <a:r>
              <a:rPr lang="pt-PT" dirty="0" smtClean="0"/>
              <a:t>):</a:t>
            </a:r>
            <a:endParaRPr lang="pt-PT" dirty="0"/>
          </a:p>
          <a:p>
            <a:pPr lvl="1"/>
            <a:r>
              <a:rPr lang="pt-PT" dirty="0" err="1" smtClean="0"/>
              <a:t>Independent</a:t>
            </a:r>
            <a:r>
              <a:rPr lang="pt-PT" dirty="0" smtClean="0"/>
              <a:t>, </a:t>
            </a:r>
            <a:r>
              <a:rPr lang="pt-PT" dirty="0" err="1" smtClean="0"/>
              <a:t>simple</a:t>
            </a:r>
            <a:r>
              <a:rPr lang="pt-PT" dirty="0" smtClean="0"/>
              <a:t> </a:t>
            </a:r>
            <a:r>
              <a:rPr lang="pt-PT" dirty="0" err="1"/>
              <a:t>fiducial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definitions</a:t>
            </a:r>
            <a:r>
              <a:rPr lang="pt-PT" dirty="0"/>
              <a:t> for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mode</a:t>
            </a:r>
            <a:endParaRPr lang="pt-PT" dirty="0"/>
          </a:p>
          <a:p>
            <a:pPr lvl="1"/>
            <a:r>
              <a:rPr lang="pt-PT" dirty="0" err="1"/>
              <a:t>Common</a:t>
            </a:r>
            <a:r>
              <a:rPr lang="pt-PT" dirty="0"/>
              <a:t> for ATLAS, CMS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  <a:p>
            <a:pPr lvl="1"/>
            <a:r>
              <a:rPr lang="pt-PT" dirty="0" err="1" smtClean="0"/>
              <a:t>Good</a:t>
            </a:r>
            <a:r>
              <a:rPr lang="pt-PT" dirty="0" smtClean="0"/>
              <a:t> balance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/>
              <a:t>experimental </a:t>
            </a:r>
            <a:r>
              <a:rPr lang="pt-PT" dirty="0" err="1"/>
              <a:t>precision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 smtClean="0"/>
              <a:t>uncertainty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16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335" y="4420930"/>
            <a:ext cx="4776665" cy="1935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48880" y="1806480"/>
            <a:ext cx="2966679" cy="3245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/>
              <a:t>ATLAS</a:t>
            </a:r>
            <a:r>
              <a:rPr lang="pt-PT" dirty="0"/>
              <a:t>-CONF-2017-</a:t>
            </a:r>
            <a:r>
              <a:rPr lang="pt-PT" dirty="0" smtClean="0"/>
              <a:t>047</a:t>
            </a:r>
            <a:r>
              <a:rPr lang="pt-PT" dirty="0"/>
              <a:t>; ATLAS-CONF-2018-028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5" y="3570190"/>
            <a:ext cx="4269209" cy="322627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6512" y="32882"/>
            <a:ext cx="1512168" cy="856638"/>
            <a:chOff x="7978075" y="1556792"/>
            <a:chExt cx="1512168" cy="856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8384" y="1556792"/>
              <a:ext cx="1109490" cy="7289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650050">
              <a:off x="7978075" y="204409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ym typeface="Wingdings"/>
                </a:rPr>
                <a:t>5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6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Yukawa</a:t>
            </a:r>
            <a:r>
              <a:rPr lang="pt-PT" dirty="0" smtClean="0"/>
              <a:t> sector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17</a:t>
            </a:fld>
            <a:endParaRPr lang="pt-P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4984" y="2452106"/>
            <a:ext cx="3912769" cy="1340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1979712" y="1296144"/>
            <a:ext cx="5361893" cy="5229200"/>
            <a:chOff x="1475656" y="1264926"/>
            <a:chExt cx="5361893" cy="52292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Oval 20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Oval 21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91005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τ</a:t>
            </a:r>
            <a:r>
              <a:rPr lang="pt-PT" dirty="0" err="1"/>
              <a:t>τ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740" y="1196752"/>
            <a:ext cx="8843755" cy="2914111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Combine </a:t>
            </a:r>
            <a:r>
              <a:rPr lang="pt-PT" dirty="0" err="1" smtClean="0"/>
              <a:t>all</a:t>
            </a:r>
            <a:r>
              <a:rPr lang="pt-PT" dirty="0" smtClean="0"/>
              <a:t> final: 𝝉</a:t>
            </a:r>
            <a:r>
              <a:rPr lang="pt-PT" baseline="-25000" dirty="0" err="1" smtClean="0"/>
              <a:t>had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endParaRPr lang="pt-PT" baseline="-25000" dirty="0" smtClean="0"/>
          </a:p>
          <a:p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targeting</a:t>
            </a:r>
            <a:r>
              <a:rPr lang="pt-PT" dirty="0" smtClean="0"/>
              <a:t>  </a:t>
            </a:r>
            <a:r>
              <a:rPr lang="pt-PT" dirty="0" err="1" smtClean="0"/>
              <a:t>boosted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mostly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r>
              <a:rPr lang="pt-PT" dirty="0" smtClean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VBF (</a:t>
            </a:r>
            <a:r>
              <a:rPr lang="pt-PT" dirty="0" err="1" smtClean="0"/>
              <a:t>additional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)</a:t>
            </a:r>
            <a:endParaRPr lang="pt-PT" dirty="0"/>
          </a:p>
          <a:p>
            <a:r>
              <a:rPr lang="pt-PT" dirty="0" err="1" smtClean="0"/>
              <a:t>Dominant</a:t>
            </a:r>
            <a:r>
              <a:rPr lang="pt-PT" dirty="0" smtClean="0"/>
              <a:t> </a:t>
            </a:r>
            <a:r>
              <a:rPr lang="pt-PT" dirty="0"/>
              <a:t>backgrounds </a:t>
            </a:r>
            <a:r>
              <a:rPr lang="pt-PT" dirty="0" err="1"/>
              <a:t>from</a:t>
            </a:r>
            <a:r>
              <a:rPr lang="pt-PT" dirty="0"/>
              <a:t> Z→𝝉𝝉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faking</a:t>
            </a:r>
            <a:r>
              <a:rPr lang="pt-PT" dirty="0"/>
              <a:t> taus</a:t>
            </a:r>
          </a:p>
          <a:p>
            <a:r>
              <a:rPr lang="pt-PT" dirty="0" err="1"/>
              <a:t>Cut-based</a:t>
            </a:r>
            <a:r>
              <a:rPr lang="pt-PT" dirty="0"/>
              <a:t>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fit</a:t>
            </a:r>
            <a:r>
              <a:rPr lang="pt-PT" dirty="0"/>
              <a:t> to m𝜏𝜏 </a:t>
            </a:r>
            <a:r>
              <a:rPr lang="pt-PT" dirty="0" err="1" smtClean="0"/>
              <a:t>distribution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13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regions</a:t>
            </a:r>
            <a:endParaRPr lang="pt-PT" dirty="0"/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uncertainties</a:t>
            </a:r>
            <a:r>
              <a:rPr lang="pt-PT" dirty="0"/>
              <a:t>: data </a:t>
            </a:r>
            <a:r>
              <a:rPr lang="pt-PT" dirty="0" err="1"/>
              <a:t>and</a:t>
            </a:r>
            <a:r>
              <a:rPr lang="pt-PT" dirty="0"/>
              <a:t> MC </a:t>
            </a:r>
            <a:r>
              <a:rPr lang="pt-PT" dirty="0" err="1"/>
              <a:t>statistics</a:t>
            </a:r>
            <a:r>
              <a:rPr lang="pt-PT" dirty="0" smtClean="0"/>
              <a:t>,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/>
              <a:t>modelling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r>
              <a:rPr lang="en-US" dirty="0" smtClean="0"/>
              <a:t>Cross section measurement (13 </a:t>
            </a:r>
            <a:r>
              <a:rPr lang="en-US" dirty="0" err="1" smtClean="0"/>
              <a:t>TeV</a:t>
            </a:r>
            <a:r>
              <a:rPr lang="en-US" dirty="0" smtClean="0"/>
              <a:t>): </a:t>
            </a:r>
          </a:p>
          <a:p>
            <a:r>
              <a:rPr lang="pt-PT" dirty="0" smtClean="0">
                <a:solidFill>
                  <a:srgbClr val="FF0000"/>
                </a:solidFill>
              </a:rPr>
              <a:t>𝝈</a:t>
            </a:r>
            <a:r>
              <a:rPr lang="pt-PT" baseline="30000" dirty="0" err="1" smtClean="0">
                <a:solidFill>
                  <a:srgbClr val="FF0000"/>
                </a:solidFill>
              </a:rPr>
              <a:t>ggF</a:t>
            </a:r>
            <a:r>
              <a:rPr lang="pt-PT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3.0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(stat.) </a:t>
            </a:r>
            <a:r>
              <a:rPr lang="en-US" baseline="30000" dirty="0" smtClean="0">
                <a:solidFill>
                  <a:srgbClr val="FF0000"/>
                </a:solidFill>
              </a:rPr>
              <a:t>+1.6</a:t>
            </a:r>
            <a:r>
              <a:rPr lang="en-US" baseline="-25000" dirty="0" smtClean="0">
                <a:solidFill>
                  <a:srgbClr val="FF0000"/>
                </a:solidFill>
              </a:rPr>
              <a:t>-1.2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(syst.)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/>
              <a:t>;  </a:t>
            </a:r>
            <a:r>
              <a:rPr lang="pt-PT" dirty="0">
                <a:solidFill>
                  <a:srgbClr val="FF0000"/>
                </a:solidFill>
              </a:rPr>
              <a:t>𝝈</a:t>
            </a:r>
            <a:r>
              <a:rPr lang="pt-PT" baseline="30000" dirty="0">
                <a:solidFill>
                  <a:srgbClr val="FF0000"/>
                </a:solidFill>
              </a:rPr>
              <a:t>VBF</a:t>
            </a:r>
            <a:r>
              <a:rPr lang="pt-PT" dirty="0">
                <a:solidFill>
                  <a:srgbClr val="FF0000"/>
                </a:solidFill>
              </a:rPr>
              <a:t> = 0.28 ± 0.09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.) ± 0.10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.) pb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Significance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36 fb</a:t>
            </a:r>
            <a:r>
              <a:rPr lang="en-US" baseline="30000" dirty="0"/>
              <a:t>-1</a:t>
            </a:r>
            <a:r>
              <a:rPr lang="en-US" dirty="0"/>
              <a:t> of 13 </a:t>
            </a:r>
            <a:r>
              <a:rPr lang="en-US" dirty="0" err="1"/>
              <a:t>TeV</a:t>
            </a:r>
            <a:r>
              <a:rPr lang="en-US" dirty="0"/>
              <a:t> data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 4.4 𝝈 observed; 4.1 𝝈 expected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dirty="0" err="1" smtClean="0"/>
              <a:t>Combining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7 </a:t>
            </a:r>
            <a:r>
              <a:rPr lang="pt-PT" dirty="0" err="1" smtClean="0"/>
              <a:t>and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6.4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5.4 </a:t>
            </a:r>
            <a:r>
              <a:rPr lang="en-US" dirty="0">
                <a:solidFill>
                  <a:srgbClr val="FF0000"/>
                </a:solidFill>
              </a:rPr>
              <a:t>𝝈 expected</a:t>
            </a:r>
            <a:endParaRPr lang="pt-PT" dirty="0">
              <a:solidFill>
                <a:srgbClr val="FF0000"/>
              </a:solidFill>
            </a:endParaRPr>
          </a:p>
          <a:p>
            <a:endParaRPr lang="pt-PT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9624" y="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110748"/>
            <a:ext cx="3419872" cy="2406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5064"/>
            <a:ext cx="3491880" cy="251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248" y="4083684"/>
            <a:ext cx="2420888" cy="2420888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18</a:t>
            </a:fld>
            <a:endParaRPr lang="pt-PT"/>
          </a:p>
        </p:txBody>
      </p:sp>
      <p:grpSp>
        <p:nvGrpSpPr>
          <p:cNvPr id="15" name="Group 14"/>
          <p:cNvGrpSpPr/>
          <p:nvPr/>
        </p:nvGrpSpPr>
        <p:grpSpPr>
          <a:xfrm>
            <a:off x="7480757" y="1415064"/>
            <a:ext cx="1750064" cy="1070374"/>
            <a:chOff x="8186532" y="1263590"/>
            <a:chExt cx="1750064" cy="10703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6532" y="1263590"/>
              <a:ext cx="1555739" cy="10221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0650050">
              <a:off x="8424428" y="196463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3 </a:t>
              </a:r>
              <a:r>
                <a:rPr lang="pt-PT" b="1" dirty="0" err="1" smtClean="0">
                  <a:sym typeface="Wingdings"/>
                </a:rPr>
                <a:t>June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4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19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0888" y="2831492"/>
            <a:ext cx="2091801" cy="2110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475789"/>
            <a:ext cx="2012796" cy="197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76872" y="188640"/>
            <a:ext cx="2326368" cy="2190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71" y="202630"/>
            <a:ext cx="8229600" cy="778098"/>
          </a:xfrm>
        </p:spPr>
        <p:txBody>
          <a:bodyPr>
            <a:normAutofit/>
          </a:bodyPr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8476184" cy="3423053"/>
          </a:xfrm>
        </p:spPr>
        <p:txBody>
          <a:bodyPr>
            <a:normAutofit fontScale="85000" lnSpcReduction="20000"/>
          </a:bodyPr>
          <a:lstStyle/>
          <a:p>
            <a:r>
              <a:rPr lang="pt-PT" b="1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access</a:t>
            </a:r>
            <a:r>
              <a:rPr lang="pt-PT" dirty="0" smtClean="0"/>
              <a:t> to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 smtClean="0"/>
          </a:p>
          <a:p>
            <a:r>
              <a:rPr lang="pt-PT" dirty="0" smtClean="0"/>
              <a:t>Experimental </a:t>
            </a:r>
            <a:r>
              <a:rPr lang="pt-PT" dirty="0" err="1" smtClean="0"/>
              <a:t>tour</a:t>
            </a:r>
            <a:r>
              <a:rPr lang="pt-PT" dirty="0" smtClean="0"/>
              <a:t>-de-force!</a:t>
            </a:r>
          </a:p>
          <a:p>
            <a:pPr lvl="1"/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/>
              <a:t>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backgrounds </a:t>
            </a:r>
          </a:p>
          <a:p>
            <a:pPr lvl="1"/>
            <a:r>
              <a:rPr lang="pt-PT" dirty="0" err="1" smtClean="0"/>
              <a:t>Small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 O</a:t>
            </a:r>
            <a:r>
              <a:rPr lang="pt-PT" dirty="0"/>
              <a:t>(0.5)pb @ 13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smtClean="0"/>
              <a:t>Use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final </a:t>
            </a:r>
            <a:r>
              <a:rPr lang="pt-PT" dirty="0" err="1" smtClean="0"/>
              <a:t>states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H</a:t>
            </a:r>
            <a:r>
              <a:rPr lang="pt-PT" b="1" dirty="0" err="1"/>
              <a:t>→</a:t>
            </a:r>
            <a:r>
              <a:rPr lang="pt-PT" b="1" dirty="0" err="1" smtClean="0"/>
              <a:t>bb</a:t>
            </a:r>
            <a:r>
              <a:rPr lang="pt-PT" dirty="0" smtClean="0"/>
              <a:t>: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</a:t>
            </a:r>
            <a:r>
              <a:rPr lang="pt-PT" dirty="0">
                <a:solidFill>
                  <a:srgbClr val="FF0000"/>
                </a:solidFill>
              </a:rPr>
              <a:t>≈</a:t>
            </a:r>
            <a:r>
              <a:rPr lang="pt-PT" dirty="0" smtClean="0">
                <a:solidFill>
                  <a:srgbClr val="FF0000"/>
                </a:solidFill>
              </a:rPr>
              <a:t>58</a:t>
            </a:r>
            <a:r>
              <a:rPr lang="pt-PT" dirty="0">
                <a:solidFill>
                  <a:srgbClr val="FF0000"/>
                </a:solidFill>
              </a:rPr>
              <a:t>%, S/</a:t>
            </a:r>
            <a:r>
              <a:rPr lang="pt-PT" dirty="0" smtClean="0">
                <a:solidFill>
                  <a:srgbClr val="FF0000"/>
                </a:solidFill>
              </a:rPr>
              <a:t>B≈1</a:t>
            </a:r>
            <a:r>
              <a:rPr lang="pt-PT" dirty="0">
                <a:solidFill>
                  <a:srgbClr val="FF0000"/>
                </a:solidFill>
              </a:rPr>
              <a:t>-6%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 err="1" smtClean="0"/>
              <a:t>Multileptons</a:t>
            </a:r>
            <a:r>
              <a:rPr lang="pt-PT" b="1" dirty="0" smtClean="0"/>
              <a:t>: </a:t>
            </a:r>
            <a:r>
              <a:rPr lang="pt-PT" dirty="0" smtClean="0"/>
              <a:t>H</a:t>
            </a:r>
            <a:r>
              <a:rPr lang="pt-PT" dirty="0"/>
              <a:t>→𝜏𝜏, H→WW</a:t>
            </a:r>
            <a:r>
              <a:rPr lang="pt-PT" dirty="0" smtClean="0"/>
              <a:t>*, H</a:t>
            </a:r>
            <a:r>
              <a:rPr lang="pt-PT" dirty="0"/>
              <a:t>→ZZ</a:t>
            </a:r>
            <a:r>
              <a:rPr lang="pt-PT" dirty="0" smtClean="0"/>
              <a:t>*</a:t>
            </a:r>
            <a:r>
              <a:rPr lang="pt-PT" b="1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30%, S/B=4-34%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/>
              <a:t>H→𝛾𝛾</a:t>
            </a:r>
            <a:r>
              <a:rPr lang="pt-PT" dirty="0"/>
              <a:t>: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 smtClean="0"/>
              <a:t>stats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0.23%, S/B=5-200% </a:t>
            </a:r>
          </a:p>
          <a:p>
            <a:pPr lvl="1"/>
            <a:r>
              <a:rPr lang="pt-PT" b="1" dirty="0" smtClean="0"/>
              <a:t>H</a:t>
            </a:r>
            <a:r>
              <a:rPr lang="pt-PT" b="1" dirty="0"/>
              <a:t>→ZZ</a:t>
            </a:r>
            <a:r>
              <a:rPr lang="pt-PT" b="1" dirty="0" smtClean="0"/>
              <a:t>*</a:t>
            </a:r>
            <a:r>
              <a:rPr lang="pt-PT" b="1" dirty="0" smtClean="0">
                <a:sym typeface="Wingdings"/>
              </a:rPr>
              <a:t>4lep</a:t>
            </a:r>
            <a:r>
              <a:rPr lang="pt-PT" dirty="0" smtClean="0">
                <a:sym typeface="Wingdings"/>
              </a:rPr>
              <a:t>: </a:t>
            </a:r>
            <a:r>
              <a:rPr lang="pt-PT" dirty="0" err="1" smtClean="0">
                <a:sym typeface="Wingdings"/>
              </a:rPr>
              <a:t>clean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but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very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low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stats</a:t>
            </a:r>
            <a:r>
              <a:rPr lang="pt-PT" dirty="0">
                <a:sym typeface="Wingdings"/>
              </a:rPr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0.01%, S/B=50-500</a:t>
            </a:r>
            <a:r>
              <a:rPr lang="pt-PT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3432" y="273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arXiv:1806.00425 [</a:t>
            </a:r>
            <a:r>
              <a:rPr lang="pt-PT" dirty="0" err="1"/>
              <a:t>hep-ex</a:t>
            </a:r>
            <a:r>
              <a:rPr lang="pt-PT" dirty="0" smtClean="0"/>
              <a:t>];</a:t>
            </a:r>
            <a:endParaRPr lang="pt-PT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48263" y="1388079"/>
            <a:ext cx="2050041" cy="1248833"/>
            <a:chOff x="7649699" y="1308533"/>
            <a:chExt cx="1840544" cy="10804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9699" y="1308533"/>
              <a:ext cx="1644452" cy="10804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650050">
              <a:off x="7978075" y="2068994"/>
              <a:ext cx="1512168" cy="31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1 </a:t>
              </a:r>
              <a:r>
                <a:rPr lang="pt-PT" b="1" dirty="0" err="1" smtClean="0">
                  <a:sym typeface="Wingdings"/>
                </a:rPr>
                <a:t>June</a:t>
              </a:r>
              <a:r>
                <a:rPr lang="pt-PT" b="1" dirty="0" smtClean="0">
                  <a:sym typeface="Wingdings"/>
                </a:rPr>
                <a:t> 2018</a:t>
              </a:r>
              <a:endParaRPr lang="pt-PT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998" y="4448754"/>
            <a:ext cx="3009864" cy="191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0906" y="4437112"/>
            <a:ext cx="1873682" cy="19746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406" y="4454961"/>
            <a:ext cx="1841500" cy="1926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8982" y="4437112"/>
            <a:ext cx="1523418" cy="19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-40684"/>
            <a:ext cx="3826768" cy="1143000"/>
          </a:xfrm>
          <a:ln>
            <a:noFill/>
          </a:ln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Outlook	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35" y="260648"/>
            <a:ext cx="4832469" cy="6095702"/>
          </a:xfrm>
          <a:noFill/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pt-PT" dirty="0" smtClean="0">
                <a:solidFill>
                  <a:schemeClr val="bg1"/>
                </a:solidFill>
              </a:rPr>
              <a:t>ATLAS </a:t>
            </a:r>
            <a:r>
              <a:rPr lang="pt-PT" dirty="0" err="1" smtClean="0">
                <a:solidFill>
                  <a:schemeClr val="bg1"/>
                </a:solidFill>
              </a:rPr>
              <a:t>and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LHC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 1 </a:t>
            </a:r>
            <a:r>
              <a:rPr lang="pt-PT" dirty="0" err="1" smtClean="0">
                <a:solidFill>
                  <a:schemeClr val="bg1"/>
                </a:solidFill>
              </a:rPr>
              <a:t>legacy</a:t>
            </a:r>
            <a:endParaRPr lang="pt-PT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Probing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125 </a:t>
            </a:r>
            <a:r>
              <a:rPr lang="pt-PT" dirty="0" err="1" smtClean="0">
                <a:solidFill>
                  <a:schemeClr val="bg1"/>
                </a:solidFill>
              </a:rPr>
              <a:t>GeV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Higgs</a:t>
            </a:r>
            <a:endParaRPr lang="pt-PT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Probing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Yukawa</a:t>
            </a:r>
            <a:r>
              <a:rPr lang="pt-PT" dirty="0" smtClean="0">
                <a:solidFill>
                  <a:schemeClr val="bg1"/>
                </a:solidFill>
              </a:rPr>
              <a:t> sector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Searching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wider</a:t>
            </a:r>
            <a:endParaRPr lang="pt-PT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long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: </a:t>
            </a:r>
            <a:r>
              <a:rPr lang="pt-PT" dirty="0" err="1" smtClean="0">
                <a:solidFill>
                  <a:schemeClr val="bg1"/>
                </a:solidFill>
              </a:rPr>
              <a:t>di-Higgs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Ricardo Gonçalo</a:t>
            </a:r>
            <a:endParaRPr lang="pt-PT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chemeClr val="bg1"/>
                </a:solidFill>
              </a:rPr>
              <a:t>Multi-Higgs Models 2018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>
                <a:solidFill>
                  <a:schemeClr val="bg1"/>
                </a:solidFill>
              </a:rPr>
              <a:t>2</a:t>
            </a:fld>
            <a:endParaRPr lang="pt-PT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06454" y="2456999"/>
            <a:ext cx="1265620" cy="899993"/>
            <a:chOff x="5175702" y="1700808"/>
            <a:chExt cx="1688195" cy="12146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b="6916"/>
            <a:stretch/>
          </p:blipFill>
          <p:spPr>
            <a:xfrm>
              <a:off x="5175702" y="1700808"/>
              <a:ext cx="1688195" cy="12146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5598277" y="2386424"/>
              <a:ext cx="638049" cy="2599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32" name="Content Placeholder 6" descr="ATLAS_black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6586359" y="758571"/>
            <a:ext cx="1874073" cy="1030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580" y="3518501"/>
            <a:ext cx="1672685" cy="699033"/>
          </a:xfrm>
          <a:prstGeom prst="rect">
            <a:avLst/>
          </a:prstGeom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62" y="5334554"/>
            <a:ext cx="16002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454" y="4430883"/>
            <a:ext cx="1453978" cy="9423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1643" y="1639501"/>
            <a:ext cx="1259311" cy="9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348" y="1267209"/>
            <a:ext cx="2678682" cy="2089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082"/>
          </a:xfrm>
        </p:spPr>
        <p:txBody>
          <a:bodyPr>
            <a:noAutofit/>
          </a:bodyPr>
          <a:lstStyle/>
          <a:p>
            <a:r>
              <a:rPr lang="pt-PT" sz="3600" dirty="0" err="1" smtClean="0"/>
              <a:t>ttH</a:t>
            </a:r>
            <a:r>
              <a:rPr lang="pt-PT" sz="3600" dirty="0" smtClean="0"/>
              <a:t> </a:t>
            </a:r>
            <a:r>
              <a:rPr lang="pt-PT" sz="3600" dirty="0" err="1" smtClean="0"/>
              <a:t>observation</a:t>
            </a:r>
            <a:r>
              <a:rPr lang="pt-PT" sz="3600" dirty="0" smtClean="0"/>
              <a:t>: </a:t>
            </a:r>
            <a:r>
              <a:rPr lang="pt-PT" sz="3600" dirty="0" err="1" smtClean="0">
                <a:sym typeface="Wingdings"/>
              </a:rPr>
              <a:t>bb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>
                <a:sym typeface="Wingdings"/>
              </a:rPr>
              <a:t>and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/>
              <a:t>Multileptons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08733"/>
            <a:ext cx="5430338" cy="5344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leptons</a:t>
            </a:r>
            <a:r>
              <a:rPr lang="pt-PT" sz="1600" b="1" dirty="0" smtClean="0">
                <a:sym typeface="Wingdings"/>
              </a:rPr>
              <a:t>)</a:t>
            </a:r>
            <a:endParaRPr lang="pt-PT" sz="1600" b="1" dirty="0" smtClean="0"/>
          </a:p>
          <a:p>
            <a:r>
              <a:rPr lang="pt-PT" sz="1600" dirty="0" err="1" smtClean="0"/>
              <a:t>Sensitive</a:t>
            </a:r>
            <a:r>
              <a:rPr lang="pt-PT" sz="1600" dirty="0" smtClean="0"/>
              <a:t> to: </a:t>
            </a:r>
            <a:r>
              <a:rPr lang="pt-PT" sz="1600" dirty="0"/>
              <a:t>H→𝜏𝜏, H→WW* </a:t>
            </a:r>
            <a:r>
              <a:rPr lang="pt-PT" sz="1600" dirty="0" err="1"/>
              <a:t>and</a:t>
            </a:r>
            <a:r>
              <a:rPr lang="pt-PT" sz="1600" dirty="0"/>
              <a:t> H→ZZ*</a:t>
            </a:r>
          </a:p>
          <a:p>
            <a:r>
              <a:rPr lang="pt-PT" sz="1600" dirty="0" smtClean="0"/>
              <a:t>Backgrounds: </a:t>
            </a:r>
            <a:r>
              <a:rPr lang="pt-PT" sz="1600" dirty="0" err="1" smtClean="0"/>
              <a:t>ttW</a:t>
            </a:r>
            <a:r>
              <a:rPr lang="pt-PT" sz="1600" dirty="0" smtClean="0"/>
              <a:t>/</a:t>
            </a:r>
            <a:r>
              <a:rPr lang="pt-PT" sz="1600" dirty="0" err="1" smtClean="0"/>
              <a:t>ttZ</a:t>
            </a:r>
            <a:r>
              <a:rPr lang="pt-PT" sz="1600" dirty="0" smtClean="0"/>
              <a:t>, </a:t>
            </a:r>
            <a:r>
              <a:rPr lang="pt-PT" sz="1600" dirty="0"/>
              <a:t>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/>
              <a:t>jets</a:t>
            </a:r>
            <a:r>
              <a:rPr lang="pt-PT" sz="1600" dirty="0"/>
              <a:t> </a:t>
            </a:r>
            <a:r>
              <a:rPr lang="pt-PT" sz="1600" dirty="0" err="1"/>
              <a:t>faking</a:t>
            </a:r>
            <a:r>
              <a:rPr lang="pt-PT" sz="1600" dirty="0"/>
              <a:t> taus </a:t>
            </a:r>
            <a:endParaRPr lang="pt-PT" sz="1600" dirty="0" smtClean="0"/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/>
              <a:t>: </a:t>
            </a:r>
            <a:r>
              <a:rPr lang="pt-PT" sz="1600" dirty="0" err="1"/>
              <a:t>signal</a:t>
            </a:r>
            <a:r>
              <a:rPr lang="pt-PT" sz="1600" dirty="0"/>
              <a:t> </a:t>
            </a:r>
            <a:r>
              <a:rPr lang="pt-PT" sz="1600" dirty="0" err="1"/>
              <a:t>modelling</a:t>
            </a:r>
            <a:r>
              <a:rPr lang="pt-PT" sz="1600" dirty="0"/>
              <a:t>, </a:t>
            </a:r>
            <a:r>
              <a:rPr lang="pt-PT" sz="1600" dirty="0" err="1"/>
              <a:t>jet</a:t>
            </a:r>
            <a:r>
              <a:rPr lang="pt-PT" sz="1600" dirty="0"/>
              <a:t> </a:t>
            </a:r>
            <a:r>
              <a:rPr lang="pt-PT" sz="1600" dirty="0" err="1" smtClean="0"/>
              <a:t>energy</a:t>
            </a:r>
            <a:r>
              <a:rPr lang="pt-PT" sz="1600" dirty="0" smtClean="0"/>
              <a:t> </a:t>
            </a:r>
            <a:r>
              <a:rPr lang="pt-PT" sz="1600" dirty="0" err="1" smtClean="0"/>
              <a:t>scale</a:t>
            </a:r>
            <a:r>
              <a:rPr lang="pt-PT" sz="1600" dirty="0" smtClean="0"/>
              <a:t> </a:t>
            </a:r>
            <a:r>
              <a:rPr lang="pt-PT" sz="1600" dirty="0" err="1"/>
              <a:t>and</a:t>
            </a:r>
            <a:r>
              <a:rPr lang="pt-PT" sz="1600" dirty="0"/>
              <a:t> 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/>
              <a:t>lepton</a:t>
            </a:r>
            <a:r>
              <a:rPr lang="pt-PT" sz="1600" dirty="0"/>
              <a:t> </a:t>
            </a:r>
            <a:r>
              <a:rPr lang="pt-PT" sz="1600" dirty="0" err="1"/>
              <a:t>estimate</a:t>
            </a:r>
            <a:endParaRPr lang="pt-PT" sz="1600" dirty="0"/>
          </a:p>
          <a:p>
            <a:r>
              <a:rPr lang="pt-PT" sz="1600" dirty="0" smtClean="0">
                <a:solidFill>
                  <a:srgbClr val="FF0000"/>
                </a:solidFill>
              </a:rPr>
              <a:t>4.1𝝈 </a:t>
            </a:r>
            <a:r>
              <a:rPr lang="pt-PT" sz="1600" dirty="0" err="1" smtClean="0">
                <a:solidFill>
                  <a:srgbClr val="FF0000"/>
                </a:solidFill>
              </a:rPr>
              <a:t>observed</a:t>
            </a:r>
            <a:r>
              <a:rPr lang="pt-PT" sz="1600" dirty="0" smtClean="0">
                <a:solidFill>
                  <a:srgbClr val="FF0000"/>
                </a:solidFill>
              </a:rPr>
              <a:t>; 2.8𝝈 </a:t>
            </a:r>
            <a:r>
              <a:rPr lang="pt-PT" sz="1600" dirty="0" err="1" smtClean="0">
                <a:solidFill>
                  <a:srgbClr val="FF0000"/>
                </a:solidFill>
              </a:rPr>
              <a:t>expected</a:t>
            </a:r>
            <a:endParaRPr lang="pt-PT" sz="1600" dirty="0"/>
          </a:p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bb</a:t>
            </a:r>
            <a:r>
              <a:rPr lang="pt-PT" sz="1600" b="1" dirty="0" smtClean="0">
                <a:sym typeface="Wingdings"/>
              </a:rPr>
              <a:t>):</a:t>
            </a:r>
          </a:p>
          <a:p>
            <a:r>
              <a:rPr lang="pt-PT" sz="1600" dirty="0" err="1" smtClean="0">
                <a:sym typeface="Wingdings"/>
              </a:rPr>
              <a:t>Profit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from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large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Hbb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branching</a:t>
            </a:r>
            <a:r>
              <a:rPr lang="pt-PT" sz="1600" dirty="0" smtClean="0">
                <a:sym typeface="Wingdings"/>
              </a:rPr>
              <a:t> ratio (58.4%)</a:t>
            </a:r>
            <a:endParaRPr lang="pt-PT" sz="1600" dirty="0"/>
          </a:p>
          <a:p>
            <a:r>
              <a:rPr lang="pt-PT" sz="1600" dirty="0" err="1" smtClean="0"/>
              <a:t>But</a:t>
            </a:r>
            <a:r>
              <a:rPr lang="pt-PT" sz="1600" dirty="0" smtClean="0"/>
              <a:t> </a:t>
            </a:r>
            <a:r>
              <a:rPr lang="pt-PT" sz="1600" dirty="0" err="1" smtClean="0"/>
              <a:t>challenging</a:t>
            </a:r>
            <a:r>
              <a:rPr lang="pt-PT" sz="1600" dirty="0" smtClean="0"/>
              <a:t> final </a:t>
            </a:r>
            <a:r>
              <a:rPr lang="pt-PT" sz="1600" dirty="0" err="1" smtClean="0"/>
              <a:t>state</a:t>
            </a:r>
            <a:r>
              <a:rPr lang="pt-PT" sz="1600" dirty="0" smtClean="0"/>
              <a:t>: </a:t>
            </a:r>
            <a:r>
              <a:rPr lang="pt-PT" sz="1600" dirty="0" err="1" smtClean="0"/>
              <a:t>large</a:t>
            </a:r>
            <a:r>
              <a:rPr lang="pt-PT" sz="1600" dirty="0" smtClean="0"/>
              <a:t> </a:t>
            </a:r>
            <a:r>
              <a:rPr lang="pt-PT" sz="1600" dirty="0" err="1" smtClean="0"/>
              <a:t>ttbb</a:t>
            </a:r>
            <a:r>
              <a:rPr lang="pt-PT" sz="1600" dirty="0" smtClean="0"/>
              <a:t> </a:t>
            </a:r>
            <a:r>
              <a:rPr lang="pt-PT" sz="1600" dirty="0" err="1" smtClean="0"/>
              <a:t>irreducible</a:t>
            </a:r>
            <a:r>
              <a:rPr lang="pt-PT" sz="1600" dirty="0" smtClean="0"/>
              <a:t> background, </a:t>
            </a:r>
            <a:r>
              <a:rPr lang="pt-PT" sz="1600" dirty="0" err="1" smtClean="0"/>
              <a:t>theory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, </a:t>
            </a:r>
            <a:r>
              <a:rPr lang="pt-PT" sz="1600" dirty="0" err="1" smtClean="0"/>
              <a:t>combinatorics</a:t>
            </a:r>
            <a:r>
              <a:rPr lang="pt-PT" sz="1600" dirty="0" smtClean="0"/>
              <a:t>...</a:t>
            </a:r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: </a:t>
            </a:r>
            <a:r>
              <a:rPr lang="pt-PT" sz="1600" dirty="0" err="1" smtClean="0"/>
              <a:t>tt+heavy</a:t>
            </a:r>
            <a:r>
              <a:rPr lang="pt-PT" sz="1600" dirty="0" smtClean="0"/>
              <a:t> </a:t>
            </a:r>
            <a:r>
              <a:rPr lang="pt-PT" sz="1600" dirty="0" err="1" smtClean="0"/>
              <a:t>flavours</a:t>
            </a:r>
            <a:r>
              <a:rPr lang="pt-PT" sz="1600" dirty="0" smtClean="0"/>
              <a:t>, b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jet</a:t>
            </a:r>
            <a:r>
              <a:rPr lang="pt-PT" sz="1600" dirty="0" smtClean="0"/>
              <a:t> </a:t>
            </a:r>
            <a:r>
              <a:rPr lang="pt-PT" sz="1600" dirty="0" err="1" smtClean="0"/>
              <a:t>calibration</a:t>
            </a:r>
            <a:endParaRPr lang="pt-PT" sz="1600" dirty="0" smtClean="0"/>
          </a:p>
          <a:p>
            <a:r>
              <a:rPr lang="pt-PT" sz="1600" dirty="0"/>
              <a:t>ATLAS: </a:t>
            </a:r>
            <a:r>
              <a:rPr lang="pt-PT" sz="1600" dirty="0" smtClean="0">
                <a:solidFill>
                  <a:srgbClr val="FF0000"/>
                </a:solidFill>
              </a:rPr>
              <a:t>1.2𝝈 </a:t>
            </a:r>
            <a:r>
              <a:rPr lang="pt-PT" sz="1600" dirty="0" err="1">
                <a:solidFill>
                  <a:srgbClr val="FF0000"/>
                </a:solidFill>
              </a:rPr>
              <a:t>observed</a:t>
            </a:r>
            <a:r>
              <a:rPr lang="pt-PT" sz="1600" dirty="0">
                <a:solidFill>
                  <a:srgbClr val="FF0000"/>
                </a:solidFill>
              </a:rPr>
              <a:t>; </a:t>
            </a:r>
            <a:r>
              <a:rPr lang="pt-PT" sz="1600" dirty="0" smtClean="0">
                <a:solidFill>
                  <a:srgbClr val="FF0000"/>
                </a:solidFill>
              </a:rPr>
              <a:t>1.6𝝈 </a:t>
            </a:r>
            <a:r>
              <a:rPr lang="pt-PT" sz="1600" dirty="0" err="1" smtClean="0">
                <a:solidFill>
                  <a:srgbClr val="FF0000"/>
                </a:solidFill>
              </a:rPr>
              <a:t>expected</a:t>
            </a:r>
            <a:endParaRPr lang="pt-PT" sz="1600" dirty="0" smtClean="0"/>
          </a:p>
          <a:p>
            <a:pPr marL="0" indent="0">
              <a:buNone/>
            </a:pPr>
            <a:r>
              <a:rPr lang="pt-PT" sz="1600" dirty="0" smtClean="0"/>
              <a:t>For </a:t>
            </a:r>
            <a:r>
              <a:rPr lang="pt-PT" sz="1600" b="1" dirty="0" err="1" smtClean="0"/>
              <a:t>both</a:t>
            </a:r>
            <a:r>
              <a:rPr lang="pt-PT" sz="1600" dirty="0" smtClean="0"/>
              <a:t> </a:t>
            </a:r>
            <a:r>
              <a:rPr lang="pt-PT" sz="1600" dirty="0" err="1" smtClean="0"/>
              <a:t>channels</a:t>
            </a:r>
            <a:r>
              <a:rPr lang="pt-PT" sz="1600" dirty="0" smtClean="0"/>
              <a:t>: </a:t>
            </a:r>
          </a:p>
          <a:p>
            <a:r>
              <a:rPr lang="pt-PT" sz="1600" dirty="0" err="1"/>
              <a:t>I</a:t>
            </a:r>
            <a:r>
              <a:rPr lang="pt-PT" sz="1600" dirty="0" err="1" smtClean="0"/>
              <a:t>ntensive</a:t>
            </a:r>
            <a:r>
              <a:rPr lang="pt-PT" sz="1600" dirty="0" smtClean="0"/>
              <a:t> use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dedicated</a:t>
            </a:r>
            <a:r>
              <a:rPr lang="pt-PT" sz="1600" dirty="0" smtClean="0"/>
              <a:t> </a:t>
            </a:r>
            <a:r>
              <a:rPr lang="pt-PT" sz="1600" dirty="0" err="1" smtClean="0"/>
              <a:t>machine</a:t>
            </a:r>
            <a:r>
              <a:rPr lang="pt-PT" sz="1600" dirty="0" smtClean="0"/>
              <a:t> </a:t>
            </a:r>
            <a:r>
              <a:rPr lang="pt-PT" sz="1600" dirty="0" err="1" smtClean="0"/>
              <a:t>learning</a:t>
            </a:r>
            <a:r>
              <a:rPr lang="pt-PT" sz="1600" dirty="0" smtClean="0"/>
              <a:t> (NN, BDT)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matrix</a:t>
            </a:r>
            <a:r>
              <a:rPr lang="pt-PT" sz="1600" dirty="0" smtClean="0"/>
              <a:t> </a:t>
            </a:r>
            <a:r>
              <a:rPr lang="pt-PT" sz="1600" dirty="0" err="1" smtClean="0"/>
              <a:t>element</a:t>
            </a:r>
            <a:r>
              <a:rPr lang="pt-PT" sz="1600" dirty="0" smtClean="0"/>
              <a:t> </a:t>
            </a:r>
            <a:r>
              <a:rPr lang="pt-PT" sz="1600" dirty="0" err="1" smtClean="0"/>
              <a:t>methods</a:t>
            </a:r>
            <a:r>
              <a:rPr lang="pt-PT" sz="1600" dirty="0" smtClean="0"/>
              <a:t>: </a:t>
            </a:r>
            <a:r>
              <a:rPr lang="pt-PT" sz="1600" dirty="0" err="1" smtClean="0"/>
              <a:t>suppress</a:t>
            </a:r>
            <a:r>
              <a:rPr lang="pt-PT" sz="1600" dirty="0" smtClean="0"/>
              <a:t> </a:t>
            </a:r>
            <a:r>
              <a:rPr lang="pt-PT" sz="1600" dirty="0" err="1" smtClean="0"/>
              <a:t>fake</a:t>
            </a:r>
            <a:r>
              <a:rPr lang="pt-PT" sz="1600" dirty="0" smtClean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, </a:t>
            </a:r>
            <a:r>
              <a:rPr lang="pt-PT" sz="1600" dirty="0" err="1" smtClean="0"/>
              <a:t>reconstruct</a:t>
            </a:r>
            <a:r>
              <a:rPr lang="pt-PT" sz="1600" dirty="0" smtClean="0"/>
              <a:t> </a:t>
            </a:r>
            <a:r>
              <a:rPr lang="pt-PT" sz="1600" dirty="0" err="1" smtClean="0"/>
              <a:t>events</a:t>
            </a:r>
            <a:r>
              <a:rPr lang="pt-PT" sz="1600" dirty="0" smtClean="0"/>
              <a:t>, </a:t>
            </a:r>
            <a:r>
              <a:rPr lang="pt-PT" sz="1600" dirty="0" err="1" smtClean="0"/>
              <a:t>flavour</a:t>
            </a:r>
            <a:r>
              <a:rPr lang="pt-PT" sz="1600" dirty="0" smtClean="0"/>
              <a:t>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/>
              <a:t>enhance</a:t>
            </a:r>
            <a:r>
              <a:rPr lang="pt-PT" sz="1600" dirty="0"/>
              <a:t> </a:t>
            </a:r>
            <a:r>
              <a:rPr lang="pt-PT" sz="1600" dirty="0" smtClean="0"/>
              <a:t>S/B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-27384"/>
            <a:ext cx="716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err="1" smtClean="0"/>
              <a:t>ttH</a:t>
            </a:r>
            <a:r>
              <a:rPr lang="pt-PT" sz="1600" dirty="0" smtClean="0"/>
              <a:t>(ML) </a:t>
            </a:r>
            <a:r>
              <a:rPr lang="pt-PT" sz="1600" dirty="0" err="1" smtClean="0"/>
              <a:t>Phys</a:t>
            </a:r>
            <a:r>
              <a:rPr lang="pt-PT" sz="1600" dirty="0"/>
              <a:t>. Rev. D 97 (2018) </a:t>
            </a:r>
            <a:r>
              <a:rPr lang="pt-PT" sz="1600" dirty="0" smtClean="0"/>
              <a:t>072003;</a:t>
            </a:r>
            <a:r>
              <a:rPr lang="pt-PT" sz="1600" dirty="0"/>
              <a:t> </a:t>
            </a:r>
            <a:r>
              <a:rPr lang="pt-PT" sz="1600" dirty="0" err="1" smtClean="0"/>
              <a:t>ttH</a:t>
            </a:r>
            <a:r>
              <a:rPr lang="pt-PT" sz="1600" dirty="0" smtClean="0"/>
              <a:t>(</a:t>
            </a:r>
            <a:r>
              <a:rPr lang="pt-PT" sz="1600" dirty="0" err="1" smtClean="0"/>
              <a:t>bb</a:t>
            </a:r>
            <a:r>
              <a:rPr lang="pt-PT" sz="1600" dirty="0"/>
              <a:t>) </a:t>
            </a:r>
            <a:r>
              <a:rPr lang="pt-PT" sz="1600" dirty="0" err="1"/>
              <a:t>Phys</a:t>
            </a:r>
            <a:r>
              <a:rPr lang="pt-PT" sz="1600" dirty="0"/>
              <a:t>. Rev. D 97 (2018) </a:t>
            </a:r>
            <a:r>
              <a:rPr lang="pt-PT" sz="1600" dirty="0" smtClean="0"/>
              <a:t>072016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0848" y="43302"/>
            <a:ext cx="2873896" cy="25902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761" y="1011747"/>
            <a:ext cx="3707904" cy="2115350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20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849" y="3769830"/>
            <a:ext cx="3266181" cy="2218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536" y="2192190"/>
            <a:ext cx="2797968" cy="38210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23904" y="3279074"/>
            <a:ext cx="2821554" cy="2708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136" y="3150631"/>
            <a:ext cx="3145795" cy="3326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0016" y="-30682"/>
            <a:ext cx="264448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7" y="4240435"/>
            <a:ext cx="3069127" cy="2356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32848" cy="648072"/>
          </a:xfrm>
        </p:spPr>
        <p:txBody>
          <a:bodyPr>
            <a:noAutofit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γγ</a:t>
            </a:r>
            <a:r>
              <a:rPr lang="pt-PT" dirty="0" smtClean="0">
                <a:sym typeface="Wingdings"/>
              </a:rPr>
              <a:t>)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0"/>
            <a:ext cx="536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1806.00425 [</a:t>
            </a:r>
            <a:r>
              <a:rPr lang="pt-PT" dirty="0" err="1" smtClean="0"/>
              <a:t>hep-ex</a:t>
            </a:r>
            <a:r>
              <a:rPr lang="pt-PT" dirty="0" smtClean="0"/>
              <a:t>]; arXiv</a:t>
            </a:r>
            <a:r>
              <a:rPr lang="pt-PT" dirty="0"/>
              <a:t>:1804.02610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713" y="1628800"/>
            <a:ext cx="3439932" cy="2341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894" y="4234445"/>
            <a:ext cx="3298751" cy="249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568" y="2961574"/>
            <a:ext cx="3430186" cy="2547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4234" y="4235362"/>
            <a:ext cx="2569894" cy="249197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pt-PT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365125"/>
          </a:xfrm>
        </p:spPr>
        <p:txBody>
          <a:bodyPr/>
          <a:lstStyle/>
          <a:p>
            <a:r>
              <a:rPr lang="pt-PT" dirty="0" err="1" smtClean="0"/>
              <a:t>Multi-Higgs</a:t>
            </a:r>
            <a:r>
              <a:rPr lang="pt-PT" dirty="0" smtClean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2018</a:t>
            </a:r>
            <a:endParaRPr lang="pt-PT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21</a:t>
            </a:fld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80728"/>
            <a:ext cx="5940152" cy="325463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/>
              <a:t>H→</a:t>
            </a:r>
            <a:r>
              <a:rPr lang="pt-PT" dirty="0" smtClean="0"/>
              <a:t>𝛾𝛾): 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BDT </a:t>
            </a:r>
            <a:r>
              <a:rPr lang="pt-PT" dirty="0" err="1" smtClean="0"/>
              <a:t>discriminant</a:t>
            </a:r>
            <a:endParaRPr lang="pt-PT" dirty="0" smtClean="0"/>
          </a:p>
          <a:p>
            <a:pPr lvl="1"/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increased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by</a:t>
            </a:r>
            <a:r>
              <a:rPr lang="pt-PT" b="1" dirty="0" smtClean="0">
                <a:solidFill>
                  <a:srgbClr val="FF0000"/>
                </a:solidFill>
              </a:rPr>
              <a:t> 50%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b="1" dirty="0" err="1" smtClean="0"/>
              <a:t>ttH</a:t>
            </a:r>
            <a:r>
              <a:rPr lang="pt-PT" b="1" dirty="0" smtClean="0"/>
              <a:t> </a:t>
            </a:r>
            <a:r>
              <a:rPr lang="pt-PT" b="1" dirty="0" err="1" smtClean="0"/>
              <a:t>combination</a:t>
            </a:r>
            <a:r>
              <a:rPr lang="pt-PT" b="1" dirty="0" smtClean="0"/>
              <a:t>: </a:t>
            </a:r>
            <a:r>
              <a:rPr lang="pt-PT" b="1" dirty="0" err="1" smtClean="0"/>
              <a:t>ttH</a:t>
            </a:r>
            <a:r>
              <a:rPr lang="pt-PT" b="1" dirty="0" smtClean="0"/>
              <a:t>(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leptons</a:t>
            </a:r>
            <a:r>
              <a:rPr lang="pt-PT" b="1" dirty="0" smtClean="0">
                <a:sym typeface="Wingdings"/>
              </a:rPr>
              <a:t> + 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bb</a:t>
            </a:r>
            <a:r>
              <a:rPr lang="pt-PT" b="1" dirty="0" smtClean="0">
                <a:sym typeface="Wingdings"/>
              </a:rPr>
              <a:t> + 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</a:t>
            </a:r>
            <a:r>
              <a:rPr lang="pt-PT" b="1" dirty="0" err="1" smtClean="0"/>
              <a:t>γγ</a:t>
            </a:r>
            <a:r>
              <a:rPr lang="pt-PT" b="1" dirty="0"/>
              <a:t>)</a:t>
            </a:r>
            <a:endParaRPr lang="pt-PT" b="1" dirty="0" smtClean="0"/>
          </a:p>
          <a:p>
            <a:r>
              <a:rPr lang="pt-PT" dirty="0" err="1" smtClean="0"/>
              <a:t>Run</a:t>
            </a:r>
            <a:r>
              <a:rPr lang="pt-PT" dirty="0" smtClean="0"/>
              <a:t> 2 data </a:t>
            </a:r>
            <a:r>
              <a:rPr lang="pt-PT" dirty="0" err="1" smtClean="0"/>
              <a:t>from</a:t>
            </a:r>
            <a:r>
              <a:rPr lang="pt-PT" dirty="0" smtClean="0"/>
              <a:t> 2015+2016+</a:t>
            </a:r>
            <a:r>
              <a:rPr lang="pt-PT" dirty="0"/>
              <a:t>2017 </a:t>
            </a:r>
            <a:r>
              <a:rPr lang="pt-PT" dirty="0" smtClean="0"/>
              <a:t>(𝛾𝛾/ZZ)</a:t>
            </a:r>
            <a:r>
              <a:rPr lang="pt-PT" dirty="0"/>
              <a:t>: </a:t>
            </a:r>
            <a:r>
              <a:rPr lang="pt-PT" dirty="0" smtClean="0"/>
              <a:t>79.8 </a:t>
            </a:r>
            <a:r>
              <a:rPr lang="pt-PT" dirty="0"/>
              <a:t>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endParaRPr lang="pt-PT" dirty="0" smtClean="0"/>
          </a:p>
          <a:p>
            <a:pPr lvl="1"/>
            <a:r>
              <a:rPr lang="pt-PT" dirty="0" smtClean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4.9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en-US" dirty="0"/>
              <a:t>Adding </a:t>
            </a:r>
            <a:r>
              <a:rPr lang="en-US" dirty="0" smtClean="0"/>
              <a:t>Run 1: </a:t>
            </a:r>
            <a:r>
              <a:rPr lang="en-US" dirty="0">
                <a:solidFill>
                  <a:srgbClr val="FF0000"/>
                </a:solidFill>
              </a:rPr>
              <a:t>6.3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observed, </a:t>
            </a:r>
            <a:r>
              <a:rPr lang="en-US" dirty="0">
                <a:solidFill>
                  <a:srgbClr val="FF0000"/>
                </a:solidFill>
              </a:rPr>
              <a:t>5.1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</a:p>
          <a:p>
            <a:r>
              <a:rPr lang="en-US" dirty="0" smtClean="0"/>
              <a:t>Measured production cross </a:t>
            </a:r>
            <a:r>
              <a:rPr lang="en-US" dirty="0"/>
              <a:t>section </a:t>
            </a:r>
            <a:r>
              <a:rPr lang="en-US" dirty="0" smtClean="0"/>
              <a:t>at 13 </a:t>
            </a:r>
            <a:r>
              <a:rPr lang="en-US" dirty="0" err="1" smtClean="0"/>
              <a:t>TeV</a:t>
            </a:r>
            <a:r>
              <a:rPr lang="en-US" dirty="0" smtClean="0"/>
              <a:t>:</a:t>
            </a:r>
          </a:p>
          <a:p>
            <a:pPr marL="5143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670 </a:t>
            </a:r>
            <a:r>
              <a:rPr lang="en-US" b="1" dirty="0" smtClean="0">
                <a:solidFill>
                  <a:srgbClr val="FF0000"/>
                </a:solidFill>
              </a:rPr>
              <a:t>± 90 </a:t>
            </a:r>
            <a:r>
              <a:rPr lang="en-US" b="1" dirty="0">
                <a:solidFill>
                  <a:srgbClr val="FF0000"/>
                </a:solidFill>
              </a:rPr>
              <a:t>(stat.) +110−</a:t>
            </a:r>
            <a:r>
              <a:rPr lang="en-US" b="1" dirty="0" smtClean="0">
                <a:solidFill>
                  <a:srgbClr val="FF0000"/>
                </a:solidFill>
              </a:rPr>
              <a:t>100 (syst.)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fb</a:t>
            </a:r>
            <a:endParaRPr lang="pt-PT" b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22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9144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02630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" y="2660"/>
            <a:ext cx="846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1808.08238</a:t>
            </a:r>
            <a:endParaRPr lang="pt-PT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 smtClean="0"/>
              <a:t>Multi-Higgs</a:t>
            </a:r>
            <a:r>
              <a:rPr lang="pt-PT" dirty="0" smtClean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2018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23</a:t>
            </a:fld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9" y="4354737"/>
            <a:ext cx="2602378" cy="1983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397" y="4354736"/>
            <a:ext cx="2444739" cy="1983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564" y="4354736"/>
            <a:ext cx="2563512" cy="198360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08303" y="2466711"/>
            <a:ext cx="2012882" cy="1252371"/>
            <a:chOff x="7683061" y="1329901"/>
            <a:chExt cx="1807182" cy="10835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650050">
              <a:off x="7978075" y="204409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ym typeface="Wingdings"/>
                </a:rPr>
                <a:t>9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208" y="3933056"/>
            <a:ext cx="2671936" cy="25639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3933056"/>
            <a:ext cx="2714276" cy="2604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3933056"/>
            <a:ext cx="2656656" cy="25493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4" y="1270247"/>
            <a:ext cx="8458902" cy="244678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b="1" dirty="0"/>
              <a:t>CERN </a:t>
            </a:r>
            <a:r>
              <a:rPr lang="pt-PT" b="1" dirty="0" err="1"/>
              <a:t>seminar</a:t>
            </a:r>
            <a:r>
              <a:rPr lang="pt-PT" b="1" dirty="0"/>
              <a:t> </a:t>
            </a:r>
            <a:r>
              <a:rPr lang="pt-PT" b="1" dirty="0" err="1"/>
              <a:t>last</a:t>
            </a:r>
            <a:r>
              <a:rPr lang="pt-PT" b="1" dirty="0"/>
              <a:t> </a:t>
            </a:r>
            <a:r>
              <a:rPr lang="pt-PT" b="1" dirty="0" err="1"/>
              <a:t>week</a:t>
            </a:r>
            <a:r>
              <a:rPr lang="pt-PT" dirty="0"/>
              <a:t>! (</a:t>
            </a:r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indico.cern.ch</a:t>
            </a:r>
            <a:r>
              <a:rPr lang="pt-PT" dirty="0"/>
              <a:t>/</a:t>
            </a:r>
            <a:r>
              <a:rPr lang="pt-PT" dirty="0" err="1"/>
              <a:t>event</a:t>
            </a:r>
            <a:r>
              <a:rPr lang="pt-PT" dirty="0"/>
              <a:t>/750541/</a:t>
            </a:r>
            <a:r>
              <a:rPr lang="pt-PT" dirty="0" smtClean="0"/>
              <a:t>)</a:t>
            </a:r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branching</a:t>
            </a:r>
            <a:r>
              <a:rPr lang="pt-PT" dirty="0"/>
              <a:t> </a:t>
            </a:r>
            <a:r>
              <a:rPr lang="pt-PT" dirty="0" err="1"/>
              <a:t>fraction</a:t>
            </a:r>
            <a:r>
              <a:rPr lang="pt-PT" dirty="0"/>
              <a:t> (58.4%) </a:t>
            </a:r>
            <a:r>
              <a:rPr lang="pt-PT" dirty="0" err="1" smtClean="0"/>
              <a:t>but</a:t>
            </a:r>
            <a:r>
              <a:rPr lang="pt-PT" dirty="0"/>
              <a:t> </a:t>
            </a:r>
            <a:r>
              <a:rPr lang="pt-PT" dirty="0" err="1" smtClean="0"/>
              <a:t>huge</a:t>
            </a:r>
            <a:r>
              <a:rPr lang="pt-PT" dirty="0" smtClean="0"/>
              <a:t> </a:t>
            </a:r>
            <a:r>
              <a:rPr lang="pt-PT" dirty="0"/>
              <a:t>background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Must</a:t>
            </a:r>
            <a:r>
              <a:rPr lang="pt-PT" dirty="0" smtClean="0"/>
              <a:t> use </a:t>
            </a:r>
            <a:r>
              <a:rPr lang="pt-PT" dirty="0" err="1" smtClean="0"/>
              <a:t>associated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: WH/ZH</a:t>
            </a:r>
            <a:endParaRPr lang="en-US" dirty="0"/>
          </a:p>
          <a:p>
            <a:pPr lvl="1"/>
            <a:r>
              <a:rPr lang="en-US" dirty="0" smtClean="0"/>
              <a:t>Require </a:t>
            </a:r>
            <a:r>
              <a:rPr lang="en-US" dirty="0"/>
              <a:t>2 </a:t>
            </a:r>
            <a:r>
              <a:rPr lang="en-US" dirty="0" smtClean="0"/>
              <a:t>b </a:t>
            </a:r>
            <a:r>
              <a:rPr lang="en-US" dirty="0"/>
              <a:t>jets + 0 (Z→𝜈𝜈)</a:t>
            </a:r>
            <a:r>
              <a:rPr lang="en-US" dirty="0" smtClean="0"/>
              <a:t>, 1 </a:t>
            </a:r>
            <a:r>
              <a:rPr lang="en-US" dirty="0"/>
              <a:t>(W→ℓ𝜈) or 2 (Z→ℓℓ) </a:t>
            </a:r>
            <a:r>
              <a:rPr lang="en-US" dirty="0" smtClean="0"/>
              <a:t>leptons</a:t>
            </a:r>
          </a:p>
          <a:p>
            <a:r>
              <a:rPr lang="pt-PT" dirty="0" err="1"/>
              <a:t>Largest</a:t>
            </a:r>
            <a:r>
              <a:rPr lang="pt-PT" dirty="0"/>
              <a:t> </a:t>
            </a:r>
            <a:r>
              <a:rPr lang="pt-PT" dirty="0" smtClean="0"/>
              <a:t>backgrounds:</a:t>
            </a:r>
          </a:p>
          <a:p>
            <a:pPr lvl="1"/>
            <a:r>
              <a:rPr lang="pt-PT" dirty="0" err="1" smtClean="0"/>
              <a:t>Z+</a:t>
            </a:r>
            <a:r>
              <a:rPr lang="pt-PT" dirty="0" err="1" smtClean="0"/>
              <a:t>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 smtClean="0"/>
              <a:t> </a:t>
            </a:r>
            <a:r>
              <a:rPr lang="pt-PT" dirty="0"/>
              <a:t>(0- </a:t>
            </a:r>
            <a:r>
              <a:rPr lang="pt-PT" dirty="0" err="1"/>
              <a:t>and</a:t>
            </a:r>
            <a:r>
              <a:rPr lang="pt-PT" dirty="0"/>
              <a:t> 2-lepton)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(1</a:t>
            </a:r>
            <a:r>
              <a:rPr lang="pt-PT" dirty="0" smtClean="0"/>
              <a:t>-lepton</a:t>
            </a:r>
            <a:r>
              <a:rPr lang="pt-PT" dirty="0"/>
              <a:t>) </a:t>
            </a:r>
          </a:p>
          <a:p>
            <a:pPr lvl="1"/>
            <a:r>
              <a:rPr lang="pt-PT" dirty="0" err="1" smtClean="0"/>
              <a:t>Irreducible</a:t>
            </a:r>
            <a:r>
              <a:rPr lang="pt-PT" dirty="0" smtClean="0"/>
              <a:t> background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/>
              <a:t>VZ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Z→</a:t>
            </a:r>
            <a:r>
              <a:rPr lang="pt-PT" dirty="0" err="1" smtClean="0"/>
              <a:t>bb</a:t>
            </a:r>
            <a:endParaRPr lang="en-US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467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35" y="4004428"/>
            <a:ext cx="2086664" cy="2546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862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4680520" cy="4745737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Harder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/>
              <a:t>spectrum</a:t>
            </a:r>
            <a:r>
              <a:rPr lang="pt-PT" dirty="0"/>
              <a:t> for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smtClean="0"/>
              <a:t>backgrounds </a:t>
            </a:r>
          </a:p>
          <a:p>
            <a:pPr lvl="1"/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to improve </a:t>
            </a:r>
            <a:r>
              <a:rPr lang="pt-PT" dirty="0"/>
              <a:t>S/B</a:t>
            </a:r>
          </a:p>
          <a:p>
            <a:r>
              <a:rPr lang="pt-PT" dirty="0"/>
              <a:t> </a:t>
            </a:r>
            <a:r>
              <a:rPr lang="pt-PT" dirty="0" smtClean="0"/>
              <a:t>Use </a:t>
            </a:r>
            <a:r>
              <a:rPr lang="pt-PT" dirty="0"/>
              <a:t>for </a:t>
            </a:r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/>
              <a:t>75 &lt;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baseline="30000" dirty="0"/>
              <a:t> </a:t>
            </a:r>
            <a:r>
              <a:rPr lang="pt-PT" dirty="0" smtClean="0"/>
              <a:t>&lt; </a:t>
            </a:r>
            <a:r>
              <a:rPr lang="pt-PT" dirty="0"/>
              <a:t>150 </a:t>
            </a:r>
            <a:r>
              <a:rPr lang="pt-PT" dirty="0" err="1" smtClean="0"/>
              <a:t>GeV</a:t>
            </a:r>
            <a:r>
              <a:rPr lang="pt-PT" dirty="0" smtClean="0"/>
              <a:t> (2</a:t>
            </a:r>
            <a:r>
              <a:rPr lang="en-US" dirty="0" smtClean="0"/>
              <a:t>ℓ only)</a:t>
            </a:r>
            <a:endParaRPr lang="pt-PT" dirty="0"/>
          </a:p>
          <a:p>
            <a:pPr lvl="1"/>
            <a:r>
              <a:rPr lang="pt-PT" dirty="0" smtClean="0"/>
              <a:t>150 </a:t>
            </a:r>
            <a:r>
              <a:rPr lang="pt-PT" dirty="0"/>
              <a:t>&lt;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baseline="30000" dirty="0"/>
              <a:t> </a:t>
            </a:r>
            <a:r>
              <a:rPr lang="pt-PT" dirty="0"/>
              <a:t>&lt; </a:t>
            </a:r>
            <a:r>
              <a:rPr lang="pt-PT" dirty="0" smtClean="0"/>
              <a:t>200 </a:t>
            </a:r>
            <a:r>
              <a:rPr lang="pt-PT" dirty="0" err="1"/>
              <a:t>GeV</a:t>
            </a:r>
            <a:endParaRPr lang="pt-PT" dirty="0"/>
          </a:p>
          <a:p>
            <a:pPr lvl="1"/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dirty="0" smtClean="0"/>
              <a:t> </a:t>
            </a:r>
            <a:r>
              <a:rPr lang="pt-PT" dirty="0"/>
              <a:t>&gt; </a:t>
            </a:r>
            <a:r>
              <a:rPr lang="pt-PT" dirty="0" smtClean="0"/>
              <a:t>200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/>
              <a:t>discriminant</a:t>
            </a:r>
            <a:r>
              <a:rPr lang="pt-PT" dirty="0"/>
              <a:t> </a:t>
            </a:r>
            <a:r>
              <a:rPr lang="pt-PT" dirty="0" err="1"/>
              <a:t>variables</a:t>
            </a:r>
            <a:r>
              <a:rPr lang="pt-PT" dirty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bb</a:t>
            </a:r>
            <a:r>
              <a:rPr lang="pt-PT" dirty="0" smtClean="0"/>
              <a:t>,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ΔR</a:t>
            </a:r>
            <a:r>
              <a:rPr lang="pt-PT" baseline="-25000" dirty="0" err="1" smtClean="0"/>
              <a:t>bb</a:t>
            </a:r>
            <a:endParaRPr lang="en-US" dirty="0" smtClean="0"/>
          </a:p>
          <a:p>
            <a:pPr lvl="1"/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resolution extremely important!</a:t>
            </a:r>
            <a:endParaRPr lang="pt-PT" dirty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24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0928" y="3521601"/>
            <a:ext cx="2597860" cy="249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996515"/>
            <a:ext cx="3106688" cy="2981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583707"/>
            <a:ext cx="1361604" cy="221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3969779"/>
            <a:ext cx="3204945" cy="254257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6444208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32240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4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38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8" y="1268760"/>
            <a:ext cx="5285589" cy="482453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2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Observed (expected) of 4.9𝝈 (4.3𝝈)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</a:rPr>
              <a:t>Observed (expected) of </a:t>
            </a:r>
            <a:r>
              <a:rPr lang="en-US" dirty="0" smtClean="0">
                <a:solidFill>
                  <a:srgbClr val="000000"/>
                </a:solidFill>
              </a:rPr>
              <a:t>4.9𝝈 (5.1𝝈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VBF: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5.4𝝈 (5.5𝝈)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</a:t>
            </a:r>
            <a:r>
              <a:rPr lang="pt-PT" b="1" dirty="0" err="1">
                <a:solidFill>
                  <a:srgbClr val="FF0000"/>
                </a:solidFill>
              </a:rPr>
              <a:t>H</a:t>
            </a:r>
            <a:r>
              <a:rPr lang="pt-PT" b="1" dirty="0" err="1">
                <a:solidFill>
                  <a:srgbClr val="FF0000"/>
                </a:solidFill>
                <a:sym typeface="Wingdings"/>
              </a:rPr>
              <a:t>bb</a:t>
            </a:r>
            <a:r>
              <a:rPr lang="pt-PT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decays</a:t>
            </a:r>
            <a:endParaRPr lang="en-US" dirty="0">
              <a:solidFill>
                <a:srgbClr val="FF0000"/>
              </a:solidFill>
            </a:endParaRP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Hγγ</a:t>
            </a:r>
            <a:r>
              <a:rPr lang="pt-PT" dirty="0" smtClean="0"/>
              <a:t>: </a:t>
            </a:r>
            <a:endParaRPr lang="pt-PT" dirty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5.3𝝈 (4.8𝝈)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VH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25</a:t>
            </a:fld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91096"/>
            <a:ext cx="3665030" cy="2637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27" y="3663594"/>
            <a:ext cx="2916061" cy="27982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808" y="991096"/>
            <a:ext cx="3665030" cy="2637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3663594"/>
            <a:ext cx="3665030" cy="2789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3256" y="1268760"/>
            <a:ext cx="6235700" cy="67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21288" y="2476500"/>
            <a:ext cx="62738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66556" y="3628288"/>
            <a:ext cx="6896100" cy="64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128" y="992737"/>
            <a:ext cx="3662750" cy="2635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816302" y="4581128"/>
            <a:ext cx="6235700" cy="711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306949" y="5597996"/>
            <a:ext cx="4699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9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308166"/>
            <a:ext cx="4030559" cy="38677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95280"/>
            <a:ext cx="4754418" cy="403657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Easy</a:t>
            </a:r>
            <a:r>
              <a:rPr lang="pt-PT" dirty="0" smtClean="0"/>
              <a:t> to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rare</a:t>
            </a:r>
            <a:endParaRPr lang="pt-PT" dirty="0" smtClean="0"/>
          </a:p>
          <a:p>
            <a:r>
              <a:rPr lang="pt-PT" dirty="0" err="1" smtClean="0"/>
              <a:t>Used</a:t>
            </a:r>
            <a:r>
              <a:rPr lang="pt-PT" dirty="0" smtClean="0"/>
              <a:t> 80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muon</a:t>
            </a:r>
            <a:r>
              <a:rPr lang="pt-PT" dirty="0" smtClean="0"/>
              <a:t> </a:t>
            </a:r>
            <a:r>
              <a:rPr lang="pt-PT" dirty="0" err="1" smtClean="0"/>
              <a:t>η</a:t>
            </a:r>
            <a:r>
              <a:rPr lang="pt-PT" dirty="0" smtClean="0"/>
              <a:t>,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μμ</a:t>
            </a:r>
            <a:r>
              <a:rPr lang="pt-PT" dirty="0" smtClean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VBF (BDT)</a:t>
            </a:r>
          </a:p>
          <a:p>
            <a:r>
              <a:rPr lang="pt-PT" dirty="0" err="1" smtClean="0"/>
              <a:t>Search</a:t>
            </a:r>
            <a:r>
              <a:rPr lang="pt-PT" dirty="0" smtClean="0"/>
              <a:t> </a:t>
            </a:r>
            <a:r>
              <a:rPr lang="pt-PT" dirty="0" err="1" smtClean="0"/>
              <a:t>peak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μμ</a:t>
            </a:r>
            <a:endParaRPr lang="pt-PT" baseline="-25000" dirty="0"/>
          </a:p>
          <a:p>
            <a:r>
              <a:rPr lang="pt-PT" dirty="0" smtClean="0"/>
              <a:t>Background</a:t>
            </a:r>
            <a:r>
              <a:rPr lang="pt-PT" dirty="0"/>
              <a:t> </a:t>
            </a:r>
            <a:r>
              <a:rPr lang="pt-PT" dirty="0" err="1" smtClean="0"/>
              <a:t>from</a:t>
            </a:r>
            <a:r>
              <a:rPr lang="pt-PT" dirty="0"/>
              <a:t> </a:t>
            </a:r>
            <a:r>
              <a:rPr lang="pt-PT" dirty="0" err="1" smtClean="0"/>
              <a:t>sidebands</a:t>
            </a:r>
            <a:r>
              <a:rPr lang="pt-PT" dirty="0" smtClean="0"/>
              <a:t> à </a:t>
            </a:r>
            <a:r>
              <a:rPr lang="pt-PT" dirty="0" err="1" smtClean="0"/>
              <a:t>la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γγ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endParaRPr lang="pt-PT" dirty="0" smtClean="0"/>
          </a:p>
          <a:p>
            <a:r>
              <a:rPr lang="pt-PT" dirty="0" smtClean="0"/>
              <a:t>95% CL </a:t>
            </a:r>
            <a:r>
              <a:rPr lang="pt-PT" dirty="0" err="1" smtClean="0"/>
              <a:t>limits</a:t>
            </a:r>
            <a:r>
              <a:rPr lang="pt-PT" dirty="0" smtClean="0"/>
              <a:t>: </a:t>
            </a:r>
          </a:p>
          <a:p>
            <a:pPr marL="457200" lvl="1" indent="0">
              <a:buNone/>
            </a:pPr>
            <a:r>
              <a:rPr lang="pt-PT" dirty="0" smtClean="0">
                <a:solidFill>
                  <a:srgbClr val="FF0000"/>
                </a:solidFill>
              </a:rPr>
              <a:t>2.1 (</a:t>
            </a:r>
            <a:r>
              <a:rPr lang="pt-PT" dirty="0" err="1" smtClean="0">
                <a:solidFill>
                  <a:srgbClr val="FF0000"/>
                </a:solidFill>
              </a:rPr>
              <a:t>obs</a:t>
            </a:r>
            <a:r>
              <a:rPr lang="pt-PT" dirty="0" smtClean="0">
                <a:solidFill>
                  <a:srgbClr val="FF0000"/>
                </a:solidFill>
              </a:rPr>
              <a:t>), 2.0 (</a:t>
            </a:r>
            <a:r>
              <a:rPr lang="pt-PT" dirty="0" err="1" smtClean="0">
                <a:solidFill>
                  <a:srgbClr val="FF0000"/>
                </a:solidFill>
              </a:rPr>
              <a:t>exp</a:t>
            </a:r>
            <a:r>
              <a:rPr lang="pt-PT" dirty="0" smtClean="0">
                <a:solidFill>
                  <a:srgbClr val="FF0000"/>
                </a:solidFill>
              </a:rPr>
              <a:t>)</a:t>
            </a:r>
          </a:p>
          <a:p>
            <a:r>
              <a:rPr lang="pt-PT" b="1" dirty="0" err="1" smtClean="0">
                <a:solidFill>
                  <a:srgbClr val="FF0000"/>
                </a:solidFill>
              </a:rPr>
              <a:t>Getting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close</a:t>
            </a:r>
            <a:r>
              <a:rPr lang="pt-PT" b="1" dirty="0" smtClean="0">
                <a:solidFill>
                  <a:srgbClr val="FF0000"/>
                </a:solidFill>
              </a:rPr>
              <a:t> to SM </a:t>
            </a:r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!</a:t>
            </a: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27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920" y="1792106"/>
            <a:ext cx="4282079" cy="4445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672" y="431652"/>
            <a:ext cx="1706153" cy="1121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ATLAS-CONF-2018-026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79" y="747478"/>
            <a:ext cx="2012882" cy="1223594"/>
            <a:chOff x="7683061" y="1329901"/>
            <a:chExt cx="1807182" cy="10586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650050">
              <a:off x="7978075" y="2068994"/>
              <a:ext cx="1512168" cy="31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2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2</a:t>
            </a:r>
            <a:r>
              <a:rPr lang="pt-PT" baseline="30000" dirty="0" smtClean="0"/>
              <a:t>nd</a:t>
            </a:r>
            <a:r>
              <a:rPr lang="pt-PT" dirty="0" smtClean="0"/>
              <a:t> </a:t>
            </a:r>
            <a:r>
              <a:rPr lang="pt-PT" dirty="0" err="1" smtClean="0"/>
              <a:t>generation</a:t>
            </a:r>
            <a:r>
              <a:rPr lang="pt-PT" dirty="0" smtClean="0"/>
              <a:t> </a:t>
            </a:r>
            <a:r>
              <a:rPr lang="pt-PT" dirty="0" err="1" smtClean="0"/>
              <a:t>Yukawa</a:t>
            </a:r>
            <a:r>
              <a:rPr lang="pt-PT" dirty="0" smtClean="0"/>
              <a:t>: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μμ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059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41" y="2095696"/>
            <a:ext cx="5147282" cy="37037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552" y="112519"/>
            <a:ext cx="4770642" cy="34310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28</a:t>
            </a:fld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7308302" y="381674"/>
            <a:ext cx="1620406" cy="1121490"/>
            <a:chOff x="7683061" y="1329901"/>
            <a:chExt cx="1454814" cy="970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7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841" y="2098829"/>
            <a:ext cx="5168671" cy="3719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177623" y="6073551"/>
            <a:ext cx="4754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(*) </a:t>
            </a:r>
            <a:r>
              <a:rPr lang="pt-PT" sz="1400" dirty="0" err="1" smtClean="0"/>
              <a:t>In</a:t>
            </a:r>
            <a:r>
              <a:rPr lang="pt-PT" sz="1400" dirty="0" smtClean="0"/>
              <a:t> </a:t>
            </a:r>
            <a:r>
              <a:rPr lang="pt-PT" sz="1400" dirty="0" err="1" smtClean="0"/>
              <a:t>determination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/>
              <a:t>κ</a:t>
            </a:r>
            <a:r>
              <a:rPr lang="pt-PT" sz="1400" baseline="-25000" dirty="0" err="1" smtClean="0"/>
              <a:t>g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κ</a:t>
            </a:r>
            <a:r>
              <a:rPr lang="pt-PT" sz="1400" baseline="-25000" dirty="0" err="1" smtClean="0"/>
              <a:t>γ</a:t>
            </a:r>
            <a:r>
              <a:rPr lang="pt-PT" sz="1400" dirty="0" smtClean="0"/>
              <a:t> -  </a:t>
            </a:r>
            <a:r>
              <a:rPr lang="pt-PT" sz="1400" dirty="0" err="1" smtClean="0"/>
              <a:t>assumption</a:t>
            </a:r>
            <a:r>
              <a:rPr lang="pt-PT" sz="1400" dirty="0" smtClean="0"/>
              <a:t> </a:t>
            </a:r>
            <a:r>
              <a:rPr lang="pt-PT" sz="1400" dirty="0" err="1" smtClean="0"/>
              <a:t>dependent</a:t>
            </a:r>
            <a:endParaRPr lang="pt-PT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96" y="1268760"/>
            <a:ext cx="4176464" cy="48574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Combined </a:t>
            </a:r>
            <a:r>
              <a:rPr lang="en-US" dirty="0" err="1" smtClean="0"/>
              <a:t>γγ</a:t>
            </a:r>
            <a:r>
              <a:rPr lang="en-US" dirty="0" smtClean="0"/>
              <a:t>, </a:t>
            </a:r>
            <a:r>
              <a:rPr lang="en-US" dirty="0"/>
              <a:t>ZZ, </a:t>
            </a:r>
            <a:r>
              <a:rPr lang="en-US" dirty="0" err="1"/>
              <a:t>WW</a:t>
            </a:r>
            <a:r>
              <a:rPr lang="en-US" dirty="0" err="1" smtClean="0"/>
              <a:t>,ττ</a:t>
            </a:r>
            <a:r>
              <a:rPr lang="en-US" dirty="0" smtClean="0"/>
              <a:t>, </a:t>
            </a:r>
            <a:r>
              <a:rPr lang="en-US" dirty="0" err="1" smtClean="0"/>
              <a:t>μμ</a:t>
            </a:r>
            <a:r>
              <a:rPr lang="en-US" dirty="0" smtClean="0"/>
              <a:t> and bb (incl. </a:t>
            </a:r>
            <a:r>
              <a:rPr lang="en-US" dirty="0" err="1" smtClean="0"/>
              <a:t>ttH+tH</a:t>
            </a:r>
            <a:r>
              <a:rPr lang="en-US" dirty="0" smtClean="0"/>
              <a:t> modes)</a:t>
            </a:r>
          </a:p>
          <a:p>
            <a:pPr lvl="1"/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79.8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√s </a:t>
            </a:r>
            <a:r>
              <a:rPr lang="en-US" dirty="0"/>
              <a:t>= 13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yields</a:t>
            </a:r>
            <a:r>
              <a:rPr lang="pt-PT" b="1" dirty="0" smtClean="0"/>
              <a:t> </a:t>
            </a:r>
            <a:r>
              <a:rPr lang="pt-PT" dirty="0" smtClean="0"/>
              <a:t>VBF </a:t>
            </a:r>
            <a:r>
              <a:rPr lang="pt-PT" dirty="0" err="1" smtClean="0"/>
              <a:t>significance</a:t>
            </a:r>
            <a:r>
              <a:rPr lang="pt-PT" dirty="0" smtClean="0"/>
              <a:t> 6.5σ (5.3σ </a:t>
            </a:r>
            <a:r>
              <a:rPr lang="pt-PT" dirty="0" err="1" smtClean="0"/>
              <a:t>expected</a:t>
            </a:r>
            <a:r>
              <a:rPr lang="pt-PT" dirty="0" smtClean="0"/>
              <a:t>) </a:t>
            </a:r>
            <a:r>
              <a:rPr lang="pt-PT" b="1" dirty="0" err="1" smtClean="0"/>
              <a:t>from</a:t>
            </a:r>
            <a:r>
              <a:rPr lang="pt-PT" b="1" dirty="0" smtClean="0"/>
              <a:t> ATLAS </a:t>
            </a:r>
            <a:r>
              <a:rPr lang="pt-PT" b="1" dirty="0" err="1" smtClean="0"/>
              <a:t>alone</a:t>
            </a:r>
            <a:endParaRPr lang="pt-PT" b="1" dirty="0" smtClean="0"/>
          </a:p>
          <a:p>
            <a:r>
              <a:rPr lang="pl-PL" dirty="0" err="1" smtClean="0">
                <a:solidFill>
                  <a:srgbClr val="FF0000"/>
                </a:solidFill>
              </a:rPr>
              <a:t>Main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production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modes</a:t>
            </a:r>
            <a:r>
              <a:rPr lang="pl-PL" dirty="0" smtClean="0">
                <a:solidFill>
                  <a:srgbClr val="FF0000"/>
                </a:solidFill>
              </a:rPr>
              <a:t> (</a:t>
            </a:r>
            <a:r>
              <a:rPr lang="pl-PL" dirty="0" err="1" smtClean="0">
                <a:solidFill>
                  <a:srgbClr val="FF0000"/>
                </a:solidFill>
              </a:rPr>
              <a:t>ggF</a:t>
            </a:r>
            <a:r>
              <a:rPr lang="pl-PL" dirty="0">
                <a:solidFill>
                  <a:srgbClr val="FF0000"/>
                </a:solidFill>
              </a:rPr>
              <a:t>, VBF, </a:t>
            </a:r>
            <a:r>
              <a:rPr lang="pl-PL" dirty="0" smtClean="0">
                <a:solidFill>
                  <a:srgbClr val="FF0000"/>
                </a:solidFill>
              </a:rPr>
              <a:t>VH, </a:t>
            </a:r>
            <a:r>
              <a:rPr lang="pl-PL" dirty="0" err="1" smtClean="0">
                <a:solidFill>
                  <a:srgbClr val="FF0000"/>
                </a:solidFill>
              </a:rPr>
              <a:t>ttH</a:t>
            </a:r>
            <a:r>
              <a:rPr lang="pl-PL" dirty="0" smtClean="0">
                <a:solidFill>
                  <a:srgbClr val="FF0000"/>
                </a:solidFill>
              </a:rPr>
              <a:t>) </a:t>
            </a:r>
            <a:r>
              <a:rPr lang="pl-PL" dirty="0" err="1" smtClean="0">
                <a:solidFill>
                  <a:srgbClr val="FF0000"/>
                </a:solidFill>
              </a:rPr>
              <a:t>have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all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observed</a:t>
            </a:r>
            <a:r>
              <a:rPr lang="pl-PL" dirty="0">
                <a:solidFill>
                  <a:srgbClr val="FF0000"/>
                </a:solidFill>
              </a:rPr>
              <a:t>!</a:t>
            </a:r>
            <a:r>
              <a:rPr lang="pl-PL" dirty="0" smtClean="0">
                <a:solidFill>
                  <a:srgbClr val="FF0000"/>
                </a:solidFill>
              </a:rPr>
              <a:t>!</a:t>
            </a:r>
          </a:p>
          <a:p>
            <a:r>
              <a:rPr lang="pl-PL" dirty="0" err="1" smtClean="0">
                <a:solidFill>
                  <a:srgbClr val="000000"/>
                </a:solidFill>
              </a:rPr>
              <a:t>Good</a:t>
            </a:r>
            <a:r>
              <a:rPr lang="pl-PL" dirty="0" smtClean="0">
                <a:solidFill>
                  <a:srgbClr val="000000"/>
                </a:solidFill>
              </a:rPr>
              <a:t> </a:t>
            </a:r>
            <a:r>
              <a:rPr lang="pl-PL" dirty="0" err="1" smtClean="0">
                <a:solidFill>
                  <a:srgbClr val="000000"/>
                </a:solidFill>
              </a:rPr>
              <a:t>agreement</a:t>
            </a:r>
            <a:r>
              <a:rPr lang="pl-PL" dirty="0" smtClean="0">
                <a:solidFill>
                  <a:srgbClr val="000000"/>
                </a:solidFill>
              </a:rPr>
              <a:t> with SM </a:t>
            </a:r>
            <a:r>
              <a:rPr lang="pl-PL" dirty="0" err="1" smtClean="0">
                <a:solidFill>
                  <a:srgbClr val="000000"/>
                </a:solidFill>
              </a:rPr>
              <a:t>predictions</a:t>
            </a:r>
            <a:endParaRPr lang="pl-PL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Overall signal </a:t>
            </a:r>
            <a:r>
              <a:rPr lang="en-US" sz="3200" dirty="0"/>
              <a:t>strength: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l-GR" dirty="0" smtClean="0">
                <a:solidFill>
                  <a:srgbClr val="FF0000"/>
                </a:solidFill>
              </a:rPr>
              <a:t>μ </a:t>
            </a:r>
            <a:r>
              <a:rPr lang="el-GR" dirty="0">
                <a:solidFill>
                  <a:srgbClr val="FF0000"/>
                </a:solidFill>
              </a:rPr>
              <a:t>= </a:t>
            </a:r>
            <a:r>
              <a:rPr lang="el-GR" dirty="0" smtClean="0">
                <a:solidFill>
                  <a:srgbClr val="FF0000"/>
                </a:solidFill>
              </a:rPr>
              <a:t>1.</a:t>
            </a:r>
            <a:r>
              <a:rPr lang="en-US" dirty="0" smtClean="0">
                <a:solidFill>
                  <a:srgbClr val="FF0000"/>
                </a:solidFill>
              </a:rPr>
              <a:t>13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baseline="30000" dirty="0">
                <a:solidFill>
                  <a:srgbClr val="FF0000"/>
                </a:solidFill>
              </a:rPr>
              <a:t>+</a:t>
            </a:r>
            <a:r>
              <a:rPr lang="el-GR" baseline="30000" dirty="0" smtClean="0">
                <a:solidFill>
                  <a:srgbClr val="FF0000"/>
                </a:solidFill>
              </a:rPr>
              <a:t>0.</a:t>
            </a:r>
            <a:r>
              <a:rPr lang="en-US" baseline="30000" dirty="0" smtClean="0">
                <a:solidFill>
                  <a:srgbClr val="FF0000"/>
                </a:solidFill>
              </a:rPr>
              <a:t>09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</a:t>
            </a:r>
            <a:r>
              <a:rPr lang="en-US" baseline="-25000" dirty="0" smtClean="0">
                <a:solidFill>
                  <a:srgbClr val="FF0000"/>
                </a:solidFill>
              </a:rPr>
              <a:t>08</a:t>
            </a:r>
            <a:endParaRPr lang="pl-PL" dirty="0" smtClean="0">
              <a:solidFill>
                <a:srgbClr val="000000"/>
              </a:solidFill>
            </a:endParaRPr>
          </a:p>
          <a:p>
            <a:r>
              <a:rPr lang="pl-PL" dirty="0" err="1" smtClean="0"/>
              <a:t>Quantified</a:t>
            </a:r>
            <a:r>
              <a:rPr lang="pl-PL" dirty="0" smtClean="0"/>
              <a:t> </a:t>
            </a:r>
            <a:r>
              <a:rPr lang="pl-PL" dirty="0" err="1" smtClean="0"/>
              <a:t>space</a:t>
            </a:r>
            <a:r>
              <a:rPr lang="pl-PL" dirty="0" smtClean="0"/>
              <a:t> for </a:t>
            </a:r>
            <a:r>
              <a:rPr lang="pl-PL" dirty="0" err="1" smtClean="0"/>
              <a:t>undetectable</a:t>
            </a:r>
            <a:r>
              <a:rPr lang="pl-PL" dirty="0" smtClean="0"/>
              <a:t> </a:t>
            </a:r>
            <a:r>
              <a:rPr lang="pl-PL" dirty="0" err="1" smtClean="0"/>
              <a:t>decays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modified</a:t>
            </a:r>
            <a:r>
              <a:rPr lang="pl-PL" dirty="0" smtClean="0"/>
              <a:t> BR (</a:t>
            </a:r>
            <a:r>
              <a:rPr lang="pl-PL" dirty="0" err="1" smtClean="0"/>
              <a:t>e.g</a:t>
            </a:r>
            <a:r>
              <a:rPr lang="pl-PL" dirty="0" smtClean="0"/>
              <a:t>. BSM </a:t>
            </a:r>
            <a:r>
              <a:rPr lang="pl-PL" dirty="0" err="1" smtClean="0"/>
              <a:t>H</a:t>
            </a:r>
            <a:r>
              <a:rPr lang="pl-PL" dirty="0" err="1" smtClean="0">
                <a:sym typeface="Wingdings"/>
              </a:rPr>
              <a:t>cc</a:t>
            </a:r>
            <a:r>
              <a:rPr lang="pl-PL" dirty="0" smtClean="0">
                <a:sym typeface="Wingdings"/>
              </a:rPr>
              <a:t>)</a:t>
            </a:r>
          </a:p>
          <a:p>
            <a:pPr lvl="1"/>
            <a:r>
              <a:rPr lang="da-DK" dirty="0" smtClean="0"/>
              <a:t>B</a:t>
            </a:r>
            <a:r>
              <a:rPr lang="da-DK" baseline="-25000" dirty="0" smtClean="0"/>
              <a:t>BSM</a:t>
            </a:r>
            <a:r>
              <a:rPr lang="da-DK" dirty="0" smtClean="0"/>
              <a:t> </a:t>
            </a:r>
            <a:r>
              <a:rPr lang="da-DK" dirty="0"/>
              <a:t>&lt; 0.13 at 95% CL</a:t>
            </a:r>
            <a:r>
              <a:rPr lang="da-DK" dirty="0" smtClean="0"/>
              <a:t>.(*) </a:t>
            </a:r>
            <a:endParaRPr lang="da-DK" dirty="0"/>
          </a:p>
          <a:p>
            <a:endParaRPr lang="pl-PL" dirty="0" smtClean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192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585"/>
          </a:xfrm>
        </p:spPr>
        <p:txBody>
          <a:bodyPr/>
          <a:lstStyle/>
          <a:p>
            <a:r>
              <a:rPr lang="pt-PT" dirty="0" err="1" smtClean="0"/>
              <a:t>Implications</a:t>
            </a:r>
            <a:r>
              <a:rPr lang="pt-PT" dirty="0" smtClean="0"/>
              <a:t> for 2HDM</a:t>
            </a:r>
            <a:endParaRPr lang="pt-PT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0170" y="1598064"/>
            <a:ext cx="3178696" cy="4525963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H(125) </a:t>
            </a:r>
            <a:r>
              <a:rPr lang="pt-PT" dirty="0" err="1" smtClean="0"/>
              <a:t>assumed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light</a:t>
            </a:r>
            <a:r>
              <a:rPr lang="pt-PT" dirty="0" smtClean="0"/>
              <a:t> CP-</a:t>
            </a:r>
            <a:r>
              <a:rPr lang="pt-PT" dirty="0" err="1" smtClean="0"/>
              <a:t>even</a:t>
            </a:r>
            <a:r>
              <a:rPr lang="pt-PT" dirty="0" smtClean="0"/>
              <a:t> neutral </a:t>
            </a:r>
            <a:r>
              <a:rPr lang="pt-PT" dirty="0" err="1" smtClean="0"/>
              <a:t>scalar</a:t>
            </a:r>
            <a:r>
              <a:rPr lang="pt-PT" dirty="0" smtClean="0"/>
              <a:t> </a:t>
            </a:r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smtClean="0"/>
              <a:t>2HDM</a:t>
            </a:r>
          </a:p>
          <a:p>
            <a:endParaRPr lang="pt-PT" dirty="0" smtClean="0"/>
          </a:p>
          <a:p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/>
              <a:t>as </a:t>
            </a:r>
            <a:r>
              <a:rPr lang="pt-PT" dirty="0" smtClean="0"/>
              <a:t>for </a:t>
            </a:r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29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636" y="1118223"/>
            <a:ext cx="2843929" cy="2742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566" y="1118223"/>
            <a:ext cx="2843930" cy="2742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636" y="3861048"/>
            <a:ext cx="2843929" cy="27428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565" y="3861046"/>
            <a:ext cx="2843931" cy="27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5576882"/>
            <a:chOff x="395536" y="179598"/>
            <a:chExt cx="8553003" cy="55768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6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2015 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5" y="4221088"/>
              <a:ext cx="420331" cy="119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3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Casting a </a:t>
            </a:r>
            <a:r>
              <a:rPr lang="pt-PT" dirty="0" err="1" smtClean="0"/>
              <a:t>wider</a:t>
            </a:r>
            <a:r>
              <a:rPr lang="pt-PT" dirty="0" smtClean="0"/>
              <a:t> </a:t>
            </a:r>
            <a:r>
              <a:rPr lang="pt-PT" dirty="0" err="1" smtClean="0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30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5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+ </a:t>
            </a:r>
            <a:r>
              <a:rPr lang="pt-PT" dirty="0" err="1" smtClean="0"/>
              <a:t>Dark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6"/>
            <a:ext cx="4851904" cy="50866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Used</a:t>
            </a:r>
            <a:r>
              <a:rPr lang="pt-PT" dirty="0" smtClean="0"/>
              <a:t> 79.8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miss</a:t>
            </a:r>
            <a:r>
              <a:rPr lang="pt-PT" dirty="0" smtClean="0"/>
              <a:t> (&gt;150GeV) </a:t>
            </a:r>
            <a:r>
              <a:rPr lang="pt-PT" dirty="0" err="1" smtClean="0"/>
              <a:t>and</a:t>
            </a:r>
            <a:r>
              <a:rPr lang="pt-PT" dirty="0" smtClean="0"/>
              <a:t> b-</a:t>
            </a:r>
            <a:r>
              <a:rPr lang="pt-PT" dirty="0" err="1" smtClean="0"/>
              <a:t>tagging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backgrounds</a:t>
            </a:r>
          </a:p>
          <a:p>
            <a:pPr lvl="1"/>
            <a:r>
              <a:rPr lang="pt-PT" dirty="0" err="1" smtClean="0"/>
              <a:t>Reconstruct</a:t>
            </a:r>
            <a:r>
              <a:rPr lang="pt-PT" dirty="0" smtClean="0"/>
              <a:t> b-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smtClean="0"/>
              <a:t>as 2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merged</a:t>
            </a:r>
            <a:r>
              <a:rPr lang="pt-PT" dirty="0" smtClean="0"/>
              <a:t> </a:t>
            </a:r>
            <a:r>
              <a:rPr lang="pt-PT" dirty="0" err="1"/>
              <a:t>variable-radius</a:t>
            </a:r>
            <a:r>
              <a:rPr lang="pt-PT" dirty="0"/>
              <a:t> (VR</a:t>
            </a:r>
            <a:r>
              <a:rPr lang="pt-PT" dirty="0" smtClean="0"/>
              <a:t>)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benchmark</a:t>
            </a:r>
            <a:r>
              <a:rPr lang="pt-PT" dirty="0" smtClean="0"/>
              <a:t>: </a:t>
            </a:r>
            <a:r>
              <a:rPr lang="pt-PT" dirty="0" err="1"/>
              <a:t>Type</a:t>
            </a:r>
            <a:r>
              <a:rPr lang="pt-PT" dirty="0"/>
              <a:t>-II </a:t>
            </a:r>
            <a:r>
              <a:rPr lang="pt-PT" dirty="0" smtClean="0"/>
              <a:t>2HDM + </a:t>
            </a:r>
            <a:r>
              <a:rPr lang="pt-PT" dirty="0"/>
              <a:t>U(1)</a:t>
            </a:r>
            <a:r>
              <a:rPr lang="pt-PT" baseline="-25000" dirty="0" smtClean="0"/>
              <a:t>Z’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/>
              <a:t> </a:t>
            </a:r>
            <a:r>
              <a:rPr lang="pt-PT" dirty="0" smtClean="0"/>
              <a:t>(Z’-2HDM)</a:t>
            </a:r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backgrounds: </a:t>
            </a:r>
            <a:r>
              <a:rPr lang="pt-PT" dirty="0" err="1" smtClean="0"/>
              <a:t>tt</a:t>
            </a:r>
            <a:r>
              <a:rPr lang="pt-PT" dirty="0" smtClean="0"/>
              <a:t>, W/</a:t>
            </a:r>
            <a:r>
              <a:rPr lang="pt-PT" dirty="0" err="1" smtClean="0"/>
              <a:t>Z+jets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A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’</a:t>
            </a:r>
            <a:r>
              <a:rPr lang="pt-PT" dirty="0" smtClean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31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4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4" y="3734411"/>
            <a:ext cx="3801055" cy="2663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6"/>
            <a:ext cx="3071192" cy="234148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520" y="8931"/>
            <a:ext cx="1620406" cy="1121490"/>
            <a:chOff x="7683061" y="1329901"/>
            <a:chExt cx="1454814" cy="9702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25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: H</a:t>
            </a:r>
            <a:r>
              <a:rPr lang="pt-PT" baseline="30000" dirty="0" smtClean="0"/>
              <a:t>+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err="1" smtClean="0">
                <a:sym typeface="Wingdings"/>
              </a:rPr>
              <a:t>tb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45" y="1268760"/>
            <a:ext cx="5140035" cy="525851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Explored</a:t>
            </a:r>
            <a:r>
              <a:rPr lang="pt-PT" dirty="0" smtClean="0"/>
              <a:t> single</a:t>
            </a:r>
            <a:r>
              <a:rPr lang="pt-PT" dirty="0"/>
              <a:t>-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dilepton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range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/>
              <a:t>+</a:t>
            </a:r>
            <a:r>
              <a:rPr lang="pt-PT" dirty="0"/>
              <a:t>: 200 – 2000 </a:t>
            </a:r>
            <a:r>
              <a:rPr lang="pt-PT" dirty="0" err="1"/>
              <a:t>GeV</a:t>
            </a:r>
            <a:endParaRPr lang="pt-PT" dirty="0"/>
          </a:p>
          <a:p>
            <a:r>
              <a:rPr lang="pt-PT" dirty="0" smtClean="0"/>
              <a:t>36.1 </a:t>
            </a:r>
            <a:r>
              <a:rPr lang="pt-PT" dirty="0"/>
              <a:t>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endParaRPr lang="pt-PT" dirty="0" smtClean="0"/>
          </a:p>
          <a:p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b-tags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A</a:t>
            </a:r>
            <a:r>
              <a:rPr lang="pt-PT" dirty="0" err="1" smtClean="0"/>
              <a:t>llow</a:t>
            </a:r>
            <a:r>
              <a:rPr lang="pt-PT" dirty="0" smtClean="0"/>
              <a:t> to </a:t>
            </a:r>
            <a:r>
              <a:rPr lang="pt-PT" dirty="0" err="1" smtClean="0"/>
              <a:t>constrain</a:t>
            </a:r>
            <a:r>
              <a:rPr lang="pt-PT" dirty="0" smtClean="0"/>
              <a:t> backgrounds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simultaneous</a:t>
            </a:r>
            <a:r>
              <a:rPr lang="pt-PT" dirty="0" smtClean="0"/>
              <a:t> </a:t>
            </a:r>
            <a:r>
              <a:rPr lang="pt-PT" dirty="0" err="1" smtClean="0"/>
              <a:t>fit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BDTs</a:t>
            </a:r>
            <a:r>
              <a:rPr lang="pt-PT" dirty="0" smtClean="0"/>
              <a:t>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Separate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background for 18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points</a:t>
            </a:r>
            <a:endParaRPr lang="pt-PT" dirty="0" smtClean="0"/>
          </a:p>
          <a:p>
            <a:pPr lvl="1"/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method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single-</a:t>
            </a:r>
            <a:r>
              <a:rPr lang="pt-PT" dirty="0" err="1" smtClean="0"/>
              <a:t>lepton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Extracted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σ</a:t>
            </a:r>
            <a:r>
              <a:rPr lang="pt-PT" dirty="0" smtClean="0"/>
              <a:t> x 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 smtClean="0"/>
              <a:t>+</a:t>
            </a:r>
            <a:r>
              <a:rPr lang="pt-PT" dirty="0"/>
              <a:t> </a:t>
            </a:r>
            <a:r>
              <a:rPr lang="pt-PT" dirty="0" smtClean="0"/>
              <a:t>- </a:t>
            </a:r>
            <a:r>
              <a:rPr lang="pt-PT" dirty="0" err="1" smtClean="0"/>
              <a:t>tan</a:t>
            </a:r>
            <a:r>
              <a:rPr lang="pt-PT" dirty="0" smtClean="0"/>
              <a:t> β plane for </a:t>
            </a:r>
            <a:r>
              <a:rPr lang="pt-PT" dirty="0" err="1" smtClean="0"/>
              <a:t>two</a:t>
            </a:r>
            <a:r>
              <a:rPr lang="pt-PT" dirty="0" smtClean="0"/>
              <a:t> MSSM </a:t>
            </a:r>
            <a:r>
              <a:rPr lang="pt-PT" dirty="0" err="1" smtClean="0"/>
              <a:t>scenarios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32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 arXiv:</a:t>
            </a:r>
            <a:r>
              <a:rPr lang="pt-PT" dirty="0" smtClean="0"/>
              <a:t>1808.03599</a:t>
            </a:r>
            <a:endParaRPr lang="pt-PT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6454"/>
            <a:ext cx="1620406" cy="1121490"/>
            <a:chOff x="7683061" y="1329901"/>
            <a:chExt cx="1454814" cy="9702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10 </a:t>
              </a:r>
              <a:r>
                <a:rPr lang="pt-PT" b="1" dirty="0" err="1" smtClean="0">
                  <a:sym typeface="Wingdings"/>
                </a:rPr>
                <a:t>Aug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815" y="1110508"/>
            <a:ext cx="2977657" cy="21024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215" y="3212976"/>
            <a:ext cx="2904585" cy="2868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35" y="3212976"/>
            <a:ext cx="4040478" cy="29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29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5" y="3535404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0" y="2106160"/>
            <a:ext cx="4030559" cy="1409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3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427984" cy="494357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λ</a:t>
            </a:r>
            <a:r>
              <a:rPr lang="pt-PT" baseline="-25000" dirty="0" err="1" smtClean="0"/>
              <a:t>HHH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probed</a:t>
            </a:r>
            <a:r>
              <a:rPr lang="pt-PT" dirty="0" smtClean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suppressed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SM</a:t>
            </a:r>
            <a:r>
              <a:rPr lang="pt-PT" dirty="0" smtClean="0"/>
              <a:t>! </a:t>
            </a:r>
          </a:p>
          <a:p>
            <a:pPr lvl="1"/>
            <a:r>
              <a:rPr lang="pt-PT" dirty="0" smtClean="0"/>
              <a:t>Negative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LO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 smtClean="0"/>
              <a:t>section</a:t>
            </a:r>
            <a:r>
              <a:rPr lang="pt-PT" dirty="0" smtClean="0"/>
              <a:t> 1500x </a:t>
            </a:r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endParaRPr lang="pt-PT" dirty="0"/>
          </a:p>
          <a:p>
            <a:r>
              <a:rPr lang="pt-PT" dirty="0" err="1" smtClean="0"/>
              <a:t>Wide</a:t>
            </a:r>
            <a:r>
              <a:rPr lang="pt-PT" dirty="0" smtClean="0"/>
              <a:t> range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smtClean="0"/>
              <a:t>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r>
              <a:rPr lang="pt-PT" dirty="0" err="1" smtClean="0">
                <a:solidFill>
                  <a:srgbClr val="000000"/>
                </a:solidFill>
              </a:rPr>
              <a:t>bbττ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analysis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  <a:endParaRPr lang="pt-PT" dirty="0" smtClean="0"/>
          </a:p>
          <a:p>
            <a:pPr lvl="1"/>
            <a:r>
              <a:rPr lang="pt-PT" dirty="0" err="1" smtClean="0"/>
              <a:t>Used</a:t>
            </a:r>
            <a:r>
              <a:rPr lang="pt-PT" dirty="0" smtClean="0"/>
              <a:t> 36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state</a:t>
            </a:r>
            <a:r>
              <a:rPr lang="pt-PT" dirty="0" smtClean="0">
                <a:solidFill>
                  <a:srgbClr val="000000"/>
                </a:solidFill>
              </a:rPr>
              <a:t> BR</a:t>
            </a:r>
            <a:r>
              <a:rPr lang="pt-PT" dirty="0">
                <a:solidFill>
                  <a:srgbClr val="000000"/>
                </a:solidFill>
              </a:rPr>
              <a:t>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</a:t>
            </a:r>
            <a:r>
              <a:rPr lang="pt-PT" dirty="0" smtClean="0">
                <a:solidFill>
                  <a:srgbClr val="000000"/>
                </a:solidFill>
              </a:rPr>
              <a:t>7%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Non-</a:t>
            </a:r>
            <a:r>
              <a:rPr lang="pt-PT" dirty="0" err="1" smtClean="0">
                <a:solidFill>
                  <a:srgbClr val="000000"/>
                </a:solidFill>
              </a:rPr>
              <a:t>Resonant</a:t>
            </a:r>
            <a:r>
              <a:rPr lang="pt-PT" dirty="0" smtClean="0">
                <a:solidFill>
                  <a:srgbClr val="000000"/>
                </a:solidFill>
              </a:rPr>
              <a:t> 95</a:t>
            </a:r>
            <a:r>
              <a:rPr lang="pt-PT" dirty="0" smtClean="0">
                <a:solidFill>
                  <a:srgbClr val="000000"/>
                </a:solidFill>
              </a:rPr>
              <a:t>% CL </a:t>
            </a:r>
            <a:r>
              <a:rPr lang="pt-PT" dirty="0" err="1" smtClean="0">
                <a:solidFill>
                  <a:srgbClr val="000000"/>
                </a:solidFill>
              </a:rPr>
              <a:t>limit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  <a:endParaRPr lang="pt-PT" dirty="0" smtClean="0">
              <a:solidFill>
                <a:srgbClr val="000000"/>
              </a:solidFill>
            </a:endParaRPr>
          </a:p>
          <a:p>
            <a:pPr marL="914400" lvl="2" indent="0">
              <a:buNone/>
            </a:pPr>
            <a:r>
              <a:rPr lang="pt-PT" b="1" dirty="0" err="1" smtClean="0">
                <a:solidFill>
                  <a:srgbClr val="000000"/>
                </a:solidFill>
              </a:rPr>
              <a:t>μ</a:t>
            </a:r>
            <a:r>
              <a:rPr lang="pt-PT" b="1" dirty="0" smtClean="0">
                <a:solidFill>
                  <a:srgbClr val="000000"/>
                </a:solidFill>
              </a:rPr>
              <a:t> </a:t>
            </a:r>
            <a:r>
              <a:rPr lang="pt-PT" b="1" dirty="0" smtClean="0">
                <a:solidFill>
                  <a:srgbClr val="000000"/>
                </a:solidFill>
              </a:rPr>
              <a:t>&lt; </a:t>
            </a:r>
            <a:r>
              <a:rPr lang="pt-PT" b="1" dirty="0" smtClean="0">
                <a:solidFill>
                  <a:srgbClr val="000000"/>
                </a:solidFill>
              </a:rPr>
              <a:t>12.7 </a:t>
            </a:r>
            <a:r>
              <a:rPr lang="pt-PT" b="1" dirty="0" err="1" smtClean="0">
                <a:solidFill>
                  <a:srgbClr val="000000"/>
                </a:solidFill>
              </a:rPr>
              <a:t>observed</a:t>
            </a:r>
            <a:r>
              <a:rPr lang="pt-PT" b="1" dirty="0" smtClean="0">
                <a:solidFill>
                  <a:srgbClr val="000000"/>
                </a:solidFill>
              </a:rPr>
              <a:t> (14.8 </a:t>
            </a:r>
            <a:r>
              <a:rPr lang="pt-PT" b="1" dirty="0" err="1" smtClean="0">
                <a:solidFill>
                  <a:srgbClr val="000000"/>
                </a:solidFill>
              </a:rPr>
              <a:t>expexcted</a:t>
            </a:r>
            <a:r>
              <a:rPr lang="pt-PT" b="1" dirty="0" smtClean="0">
                <a:solidFill>
                  <a:srgbClr val="000000"/>
                </a:solidFill>
              </a:rPr>
              <a:t>)</a:t>
            </a:r>
            <a:endParaRPr lang="pt-PT" b="1" dirty="0" smtClean="0">
              <a:solidFill>
                <a:srgbClr val="000000"/>
              </a:solidFill>
            </a:endParaRPr>
          </a:p>
          <a:p>
            <a:r>
              <a:rPr lang="pt-PT" dirty="0" err="1" smtClean="0">
                <a:solidFill>
                  <a:srgbClr val="FF0000"/>
                </a:solidFill>
              </a:rPr>
              <a:t>Combination</a:t>
            </a:r>
            <a:r>
              <a:rPr lang="pt-PT" dirty="0" smtClean="0">
                <a:solidFill>
                  <a:srgbClr val="FF0000"/>
                </a:solidFill>
              </a:rPr>
              <a:t>: </a:t>
            </a:r>
            <a:r>
              <a:rPr lang="pt-PT" dirty="0" err="1" smtClean="0">
                <a:solidFill>
                  <a:srgbClr val="FF0000"/>
                </a:solidFill>
              </a:rPr>
              <a:t>at</a:t>
            </a:r>
            <a:r>
              <a:rPr lang="pt-PT" dirty="0" smtClean="0">
                <a:solidFill>
                  <a:srgbClr val="FF0000"/>
                </a:solidFill>
              </a:rPr>
              <a:t> ≈10 x SM </a:t>
            </a:r>
            <a:r>
              <a:rPr lang="pt-PT" dirty="0" err="1" smtClean="0">
                <a:solidFill>
                  <a:srgbClr val="FF0000"/>
                </a:solidFill>
              </a:rPr>
              <a:t>sensitivity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  <a:r>
              <a:rPr lang="pt-PT" dirty="0" err="1" smtClean="0">
                <a:solidFill>
                  <a:srgbClr val="FF0000"/>
                </a:solidFill>
              </a:rPr>
              <a:t>with</a:t>
            </a:r>
            <a:r>
              <a:rPr lang="pt-PT" dirty="0" smtClean="0">
                <a:solidFill>
                  <a:srgbClr val="FF0000"/>
                </a:solidFill>
              </a:rPr>
              <a:t> 3% </a:t>
            </a:r>
            <a:r>
              <a:rPr lang="pt-PT" dirty="0" err="1" smtClean="0">
                <a:solidFill>
                  <a:srgbClr val="FF0000"/>
                </a:solidFill>
              </a:rPr>
              <a:t>of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the</a:t>
            </a:r>
            <a:r>
              <a:rPr lang="pt-PT" dirty="0" smtClean="0">
                <a:solidFill>
                  <a:srgbClr val="FF0000"/>
                </a:solidFill>
              </a:rPr>
              <a:t> HL-LHC </a:t>
            </a:r>
            <a:r>
              <a:rPr lang="pt-PT" dirty="0" err="1" smtClean="0">
                <a:solidFill>
                  <a:srgbClr val="FF0000"/>
                </a:solidFill>
              </a:rPr>
              <a:t>luminosity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33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1808.00336 [</a:t>
            </a:r>
            <a:r>
              <a:rPr lang="pt-PT" dirty="0" err="1" smtClean="0"/>
              <a:t>hep-ex</a:t>
            </a:r>
            <a:r>
              <a:rPr lang="pt-PT" dirty="0" smtClean="0"/>
              <a:t>]; </a:t>
            </a:r>
            <a:r>
              <a:rPr lang="pt-PT" dirty="0"/>
              <a:t>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2"/>
            <a:ext cx="3492077" cy="25923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289" y="4351"/>
            <a:ext cx="1630388" cy="1408425"/>
            <a:chOff x="7683061" y="1329901"/>
            <a:chExt cx="1463776" cy="121854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0650050">
              <a:off x="7909439" y="1989251"/>
              <a:ext cx="1237398" cy="55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7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2018</a:t>
              </a:r>
            </a:p>
            <a:p>
              <a:r>
                <a:rPr lang="pt-PT" b="1" dirty="0" smtClean="0">
                  <a:sym typeface="Wingdings"/>
                </a:rPr>
                <a:t>4 </a:t>
              </a:r>
              <a:r>
                <a:rPr lang="pt-PT" b="1" dirty="0" err="1" smtClean="0">
                  <a:sym typeface="Wingdings"/>
                </a:rPr>
                <a:t>Sep</a:t>
              </a:r>
              <a:r>
                <a:rPr lang="pt-PT" b="1" dirty="0" smtClean="0">
                  <a:sym typeface="Wingdings"/>
                </a:rPr>
                <a:t> 2018</a:t>
              </a:r>
              <a:endParaRPr lang="pt-PT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r>
              <a:rPr lang="pt-PT" dirty="0" smtClean="0"/>
              <a:t> </a:t>
            </a:r>
            <a:r>
              <a:rPr lang="pt-PT" dirty="0" smtClean="0">
                <a:hlinkClick r:id="rId11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4048" y="3573016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600201"/>
            <a:ext cx="3265568" cy="3133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998"/>
            <a:ext cx="5148064" cy="4181203"/>
          </a:xfrm>
        </p:spPr>
        <p:txBody>
          <a:bodyPr>
            <a:noAutofit/>
          </a:bodyPr>
          <a:lstStyle/>
          <a:p>
            <a:r>
              <a:rPr lang="pl-PL" sz="1800" dirty="0" err="1" smtClean="0"/>
              <a:t>Another</a:t>
            </a:r>
            <a:r>
              <a:rPr lang="pl-PL" sz="1800" dirty="0" smtClean="0"/>
              <a:t> </a:t>
            </a:r>
            <a:r>
              <a:rPr lang="pl-PL" sz="1800" dirty="0" err="1" smtClean="0"/>
              <a:t>milestone</a:t>
            </a:r>
            <a:r>
              <a:rPr lang="pl-PL" sz="1800" dirty="0" smtClean="0"/>
              <a:t> was </a:t>
            </a:r>
            <a:r>
              <a:rPr lang="pl-PL" sz="1800" dirty="0" err="1" smtClean="0"/>
              <a:t>crossed</a:t>
            </a:r>
            <a:r>
              <a:rPr lang="pl-PL" sz="1800" dirty="0" smtClean="0"/>
              <a:t> </a:t>
            </a:r>
            <a:r>
              <a:rPr lang="pl-PL" sz="1800" dirty="0" err="1" smtClean="0"/>
              <a:t>last</a:t>
            </a:r>
            <a:r>
              <a:rPr lang="pl-PL" sz="1800" dirty="0" smtClean="0"/>
              <a:t> </a:t>
            </a:r>
            <a:r>
              <a:rPr lang="pl-PL" sz="1800" dirty="0" err="1" smtClean="0"/>
              <a:t>week</a:t>
            </a:r>
            <a:r>
              <a:rPr lang="pl-PL" sz="1800" dirty="0" smtClean="0"/>
              <a:t> by ATLAS and CMS with the </a:t>
            </a:r>
            <a:r>
              <a:rPr lang="pl-PL" sz="1800" dirty="0" err="1" smtClean="0"/>
              <a:t>H</a:t>
            </a:r>
            <a:r>
              <a:rPr lang="pl-PL" sz="1800" dirty="0" err="1">
                <a:sym typeface="Wingdings"/>
              </a:rPr>
              <a:t></a:t>
            </a:r>
            <a:r>
              <a:rPr lang="pl-PL" sz="1800" dirty="0" err="1" smtClean="0">
                <a:sym typeface="Wingdings"/>
              </a:rPr>
              <a:t>bb</a:t>
            </a:r>
            <a:r>
              <a:rPr lang="pl-PL" sz="1800" dirty="0" smtClean="0">
                <a:sym typeface="Wingdings"/>
              </a:rPr>
              <a:t> </a:t>
            </a:r>
            <a:r>
              <a:rPr lang="pl-PL" sz="1800" dirty="0" err="1" smtClean="0">
                <a:sym typeface="Wingdings"/>
              </a:rPr>
              <a:t>observation</a:t>
            </a:r>
            <a:endParaRPr lang="pl-PL" sz="1800" dirty="0" smtClean="0"/>
          </a:p>
          <a:p>
            <a:r>
              <a:rPr lang="pl-PL" sz="1800" dirty="0" err="1" smtClean="0"/>
              <a:t>Main</a:t>
            </a:r>
            <a:r>
              <a:rPr lang="pl-PL" sz="1800" dirty="0" smtClean="0"/>
              <a:t> </a:t>
            </a:r>
            <a:r>
              <a:rPr lang="pl-PL" sz="1800" dirty="0" err="1"/>
              <a:t>production</a:t>
            </a:r>
            <a:r>
              <a:rPr lang="pl-PL" sz="1800" dirty="0"/>
              <a:t> </a:t>
            </a:r>
            <a:r>
              <a:rPr lang="pl-PL" sz="1800" dirty="0" err="1"/>
              <a:t>modes</a:t>
            </a:r>
            <a:r>
              <a:rPr lang="pl-PL" sz="1800" dirty="0"/>
              <a:t> (</a:t>
            </a:r>
            <a:r>
              <a:rPr lang="pl-PL" sz="1800" dirty="0" err="1"/>
              <a:t>ggF</a:t>
            </a:r>
            <a:r>
              <a:rPr lang="pl-PL" sz="1800" dirty="0"/>
              <a:t>, VBF, VH, </a:t>
            </a:r>
            <a:r>
              <a:rPr lang="pl-PL" sz="1800" dirty="0" err="1"/>
              <a:t>ttH</a:t>
            </a:r>
            <a:r>
              <a:rPr lang="pl-PL" sz="1800" dirty="0"/>
              <a:t>) </a:t>
            </a:r>
            <a:r>
              <a:rPr lang="pl-PL" sz="1800" dirty="0" err="1"/>
              <a:t>have</a:t>
            </a:r>
            <a:r>
              <a:rPr lang="pl-PL" sz="1800" dirty="0"/>
              <a:t> </a:t>
            </a:r>
            <a:r>
              <a:rPr lang="pl-PL" sz="1800" dirty="0" err="1"/>
              <a:t>all</a:t>
            </a:r>
            <a:r>
              <a:rPr lang="pl-PL" sz="1800" dirty="0"/>
              <a:t> </a:t>
            </a:r>
            <a:r>
              <a:rPr lang="pl-PL" sz="1800" dirty="0" err="1"/>
              <a:t>been</a:t>
            </a:r>
            <a:r>
              <a:rPr lang="pl-PL" sz="1800" dirty="0"/>
              <a:t> </a:t>
            </a:r>
            <a:r>
              <a:rPr lang="pl-PL" sz="1800" dirty="0" err="1"/>
              <a:t>observed</a:t>
            </a:r>
            <a:r>
              <a:rPr lang="pl-PL" sz="1800" dirty="0"/>
              <a:t>!</a:t>
            </a:r>
            <a:r>
              <a:rPr lang="pl-PL" sz="1800" dirty="0" smtClean="0"/>
              <a:t>!</a:t>
            </a:r>
          </a:p>
          <a:p>
            <a:r>
              <a:rPr lang="pl-PL" sz="1800" dirty="0" smtClean="0"/>
              <a:t>The </a:t>
            </a:r>
            <a:r>
              <a:rPr lang="pl-PL" sz="1800" dirty="0" err="1" smtClean="0"/>
              <a:t>Higgs</a:t>
            </a:r>
            <a:r>
              <a:rPr lang="pl-PL" sz="1800" dirty="0" smtClean="0"/>
              <a:t> </a:t>
            </a:r>
            <a:r>
              <a:rPr lang="pl-PL" sz="1800" dirty="0" err="1" smtClean="0"/>
              <a:t>sector</a:t>
            </a:r>
            <a:r>
              <a:rPr lang="pl-PL" sz="1800" dirty="0" smtClean="0"/>
              <a:t> </a:t>
            </a:r>
            <a:r>
              <a:rPr lang="pl-PL" sz="1800" dirty="0" err="1" smtClean="0"/>
              <a:t>continues</a:t>
            </a:r>
            <a:r>
              <a:rPr lang="pl-PL" sz="1800" dirty="0" smtClean="0"/>
              <a:t> to </a:t>
            </a:r>
            <a:r>
              <a:rPr lang="pl-PL" sz="1800" dirty="0" err="1" smtClean="0"/>
              <a:t>look</a:t>
            </a:r>
            <a:r>
              <a:rPr lang="pl-PL" sz="1800" dirty="0" smtClean="0"/>
              <a:t> SM-</a:t>
            </a:r>
            <a:r>
              <a:rPr lang="pl-PL" sz="1800" dirty="0" err="1" smtClean="0"/>
              <a:t>like</a:t>
            </a:r>
            <a:r>
              <a:rPr lang="pl-PL" sz="1800" dirty="0" smtClean="0"/>
              <a:t> </a:t>
            </a:r>
          </a:p>
          <a:p>
            <a:r>
              <a:rPr lang="pl-PL" sz="1800" b="1" dirty="0" smtClean="0"/>
              <a:t>But!</a:t>
            </a:r>
          </a:p>
          <a:p>
            <a:r>
              <a:rPr lang="pt-PT" sz="1800" dirty="0" err="1" smtClean="0"/>
              <a:t>We</a:t>
            </a:r>
            <a:r>
              <a:rPr lang="pt-PT" sz="1800" dirty="0" smtClean="0"/>
              <a:t> </a:t>
            </a:r>
            <a:r>
              <a:rPr lang="pt-PT" sz="1800" dirty="0" err="1" smtClean="0"/>
              <a:t>know</a:t>
            </a:r>
            <a:r>
              <a:rPr lang="pt-PT" sz="1800" dirty="0" smtClean="0"/>
              <a:t> </a:t>
            </a:r>
            <a:r>
              <a:rPr lang="pt-PT" sz="1800" dirty="0" err="1" smtClean="0"/>
              <a:t>there</a:t>
            </a:r>
            <a:r>
              <a:rPr lang="pt-PT" sz="1800" dirty="0" smtClean="0"/>
              <a:t> </a:t>
            </a:r>
            <a:r>
              <a:rPr lang="pt-PT" sz="1800" dirty="0" err="1" smtClean="0"/>
              <a:t>is</a:t>
            </a:r>
            <a:r>
              <a:rPr lang="pt-PT" sz="1800" dirty="0" smtClean="0"/>
              <a:t> </a:t>
            </a:r>
            <a:r>
              <a:rPr lang="pt-PT" sz="1800" dirty="0" err="1" smtClean="0"/>
              <a:t>new</a:t>
            </a:r>
            <a:r>
              <a:rPr lang="pt-PT" sz="1800" dirty="0" smtClean="0"/>
              <a:t> </a:t>
            </a:r>
            <a:r>
              <a:rPr lang="pt-PT" sz="1800" dirty="0" err="1" smtClean="0"/>
              <a:t>physics</a:t>
            </a:r>
            <a:r>
              <a:rPr lang="pt-PT" sz="1800" dirty="0" smtClean="0"/>
              <a:t> </a:t>
            </a:r>
            <a:r>
              <a:rPr lang="pt-PT" sz="1800" dirty="0" err="1" smtClean="0"/>
              <a:t>out</a:t>
            </a:r>
            <a:r>
              <a:rPr lang="pt-PT" sz="1800" dirty="0" smtClean="0"/>
              <a:t> </a:t>
            </a:r>
            <a:r>
              <a:rPr lang="pt-PT" sz="1800" dirty="0" err="1" smtClean="0"/>
              <a:t>there</a:t>
            </a:r>
            <a:r>
              <a:rPr lang="pt-PT" sz="1800" dirty="0" smtClean="0"/>
              <a:t>!</a:t>
            </a:r>
          </a:p>
          <a:p>
            <a:r>
              <a:rPr lang="pt-PT" sz="1800" dirty="0" err="1" smtClean="0"/>
              <a:t>We</a:t>
            </a:r>
            <a:r>
              <a:rPr lang="pt-PT" sz="1800" dirty="0" smtClean="0"/>
              <a:t> </a:t>
            </a:r>
            <a:r>
              <a:rPr lang="pt-PT" sz="1800" dirty="0" err="1"/>
              <a:t>have</a:t>
            </a:r>
            <a:r>
              <a:rPr lang="pt-PT" sz="1800" dirty="0"/>
              <a:t> </a:t>
            </a:r>
            <a:r>
              <a:rPr lang="pt-PT" sz="1800" dirty="0" err="1"/>
              <a:t>only</a:t>
            </a:r>
            <a:r>
              <a:rPr lang="pt-PT" sz="1800" dirty="0"/>
              <a:t> </a:t>
            </a:r>
            <a:r>
              <a:rPr lang="pt-PT" sz="1800" dirty="0" err="1"/>
              <a:t>collected</a:t>
            </a:r>
            <a:r>
              <a:rPr lang="pt-PT" sz="1800" dirty="0"/>
              <a:t> ≈</a:t>
            </a:r>
            <a:r>
              <a:rPr lang="pl-PL" sz="1800" dirty="0"/>
              <a:t>130 fb</a:t>
            </a:r>
            <a:r>
              <a:rPr lang="pl-PL" sz="1800" baseline="30000" dirty="0"/>
              <a:t>-1</a:t>
            </a:r>
            <a:r>
              <a:rPr lang="pl-PL" sz="1800" dirty="0"/>
              <a:t> of 3000 fb</a:t>
            </a:r>
            <a:r>
              <a:rPr lang="pl-PL" sz="1800" baseline="30000" dirty="0"/>
              <a:t>-1</a:t>
            </a:r>
            <a:r>
              <a:rPr lang="pl-PL" sz="1800" dirty="0"/>
              <a:t> of 13 </a:t>
            </a:r>
            <a:r>
              <a:rPr lang="pl-PL" sz="1800" dirty="0" err="1"/>
              <a:t>TeV</a:t>
            </a:r>
            <a:r>
              <a:rPr lang="pl-PL" sz="1800" dirty="0"/>
              <a:t> </a:t>
            </a:r>
            <a:r>
              <a:rPr lang="pl-PL" sz="1800" dirty="0" smtClean="0"/>
              <a:t>data </a:t>
            </a:r>
            <a:r>
              <a:rPr lang="pl-PL" sz="1800" dirty="0" err="1" smtClean="0"/>
              <a:t>expected</a:t>
            </a:r>
            <a:r>
              <a:rPr lang="pl-PL" sz="1800" dirty="0" smtClean="0"/>
              <a:t> </a:t>
            </a:r>
            <a:r>
              <a:rPr lang="pl-PL" sz="1800" dirty="0" err="1" smtClean="0"/>
              <a:t>at</a:t>
            </a:r>
            <a:r>
              <a:rPr lang="pl-PL" sz="1800" dirty="0" smtClean="0"/>
              <a:t> the HL-LHC</a:t>
            </a:r>
            <a:endParaRPr lang="pl-PL" sz="1800" dirty="0"/>
          </a:p>
          <a:p>
            <a:r>
              <a:rPr lang="pl-PL" sz="1800" dirty="0" smtClean="0"/>
              <a:t>We </a:t>
            </a:r>
            <a:r>
              <a:rPr lang="pl-PL" sz="1800" dirty="0" err="1" smtClean="0"/>
              <a:t>have</a:t>
            </a:r>
            <a:r>
              <a:rPr lang="pl-PL" sz="1800" dirty="0" smtClean="0"/>
              <a:t> a </a:t>
            </a:r>
            <a:r>
              <a:rPr lang="pl-PL" sz="1800" dirty="0" err="1" smtClean="0"/>
              <a:t>strong</a:t>
            </a:r>
            <a:r>
              <a:rPr lang="pl-PL" sz="1800" dirty="0" smtClean="0"/>
              <a:t> </a:t>
            </a:r>
            <a:r>
              <a:rPr lang="pl-PL" sz="1800" dirty="0" err="1" smtClean="0"/>
              <a:t>programme</a:t>
            </a:r>
            <a:r>
              <a:rPr lang="pl-PL" sz="1800" dirty="0" smtClean="0"/>
              <a:t> of precision </a:t>
            </a:r>
            <a:r>
              <a:rPr lang="pl-PL" sz="1800" dirty="0" err="1" smtClean="0"/>
              <a:t>measurements</a:t>
            </a:r>
            <a:r>
              <a:rPr lang="pl-PL" sz="1800" dirty="0" smtClean="0"/>
              <a:t> and </a:t>
            </a:r>
            <a:r>
              <a:rPr lang="pl-PL" sz="1800" dirty="0" err="1" smtClean="0"/>
              <a:t>searches</a:t>
            </a:r>
            <a:r>
              <a:rPr lang="pl-PL" sz="1800" dirty="0" smtClean="0"/>
              <a:t> for </a:t>
            </a:r>
            <a:r>
              <a:rPr lang="pl-PL" sz="1800" dirty="0" err="1" smtClean="0"/>
              <a:t>new</a:t>
            </a:r>
            <a:r>
              <a:rPr lang="pl-PL" sz="1800" dirty="0" smtClean="0"/>
              <a:t> </a:t>
            </a:r>
            <a:r>
              <a:rPr lang="pl-PL" sz="1800" dirty="0" err="1" smtClean="0"/>
              <a:t>Higgs</a:t>
            </a:r>
            <a:r>
              <a:rPr lang="pl-PL" sz="1800" dirty="0" smtClean="0"/>
              <a:t> </a:t>
            </a:r>
            <a:r>
              <a:rPr lang="pl-PL" sz="1800" dirty="0" err="1" smtClean="0"/>
              <a:t>states</a:t>
            </a:r>
            <a:r>
              <a:rPr lang="pl-PL" sz="1800" dirty="0" smtClean="0"/>
              <a:t> and </a:t>
            </a:r>
            <a:r>
              <a:rPr lang="pl-PL" sz="1800" dirty="0" err="1" smtClean="0"/>
              <a:t>decays</a:t>
            </a:r>
            <a:endParaRPr lang="pl-PL" sz="1800" dirty="0" smtClean="0"/>
          </a:p>
          <a:p>
            <a:endParaRPr lang="pl-PL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34</a:t>
            </a:fld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243088" y="5229201"/>
            <a:ext cx="874928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err="1" smtClean="0"/>
              <a:t>Overall</a:t>
            </a:r>
            <a:r>
              <a:rPr lang="pt-PT" dirty="0" smtClean="0"/>
              <a:t> </a:t>
            </a:r>
            <a:r>
              <a:rPr lang="pt-PT" dirty="0" err="1" smtClean="0"/>
              <a:t>highlight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past</a:t>
            </a:r>
            <a:r>
              <a:rPr lang="pt-PT" dirty="0" smtClean="0"/>
              <a:t> </a:t>
            </a:r>
            <a:r>
              <a:rPr lang="pt-PT" dirty="0" err="1" smtClean="0"/>
              <a:t>year</a:t>
            </a:r>
            <a:r>
              <a:rPr lang="pt-PT" dirty="0" smtClean="0"/>
              <a:t> (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personal</a:t>
            </a:r>
            <a:r>
              <a:rPr lang="pt-PT" dirty="0" smtClean="0"/>
              <a:t> </a:t>
            </a:r>
            <a:r>
              <a:rPr lang="pt-PT" dirty="0" err="1" smtClean="0"/>
              <a:t>bias</a:t>
            </a:r>
            <a:r>
              <a:rPr lang="pt-PT" dirty="0" smtClean="0"/>
              <a:t>!): </a:t>
            </a:r>
          </a:p>
          <a:p>
            <a:r>
              <a:rPr lang="pt-PT" dirty="0" smtClean="0"/>
              <a:t>“</a:t>
            </a:r>
            <a:r>
              <a:rPr lang="pt-PT" dirty="0" err="1"/>
              <a:t>The</a:t>
            </a:r>
            <a:r>
              <a:rPr lang="pt-PT" dirty="0"/>
              <a:t> &gt;5σ </a:t>
            </a:r>
            <a:r>
              <a:rPr lang="pt-PT" dirty="0" err="1"/>
              <a:t>observations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ττ</a:t>
            </a:r>
            <a:r>
              <a:rPr lang="pt-PT" dirty="0"/>
              <a:t>, </a:t>
            </a:r>
            <a:r>
              <a:rPr lang="pt-PT" dirty="0" err="1"/>
              <a:t>independently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 </a:t>
            </a:r>
            <a:r>
              <a:rPr lang="pt-PT" dirty="0" err="1"/>
              <a:t>and</a:t>
            </a:r>
            <a:r>
              <a:rPr lang="pt-PT" dirty="0"/>
              <a:t> CMS, </a:t>
            </a:r>
            <a:r>
              <a:rPr lang="pt-PT" dirty="0" err="1"/>
              <a:t>firmly</a:t>
            </a:r>
            <a:r>
              <a:rPr lang="pt-PT" dirty="0"/>
              <a:t> </a:t>
            </a:r>
            <a:r>
              <a:rPr lang="pt-PT" dirty="0" err="1"/>
              <a:t>establish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existence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kind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fundamental </a:t>
            </a:r>
            <a:r>
              <a:rPr lang="pt-PT" dirty="0" err="1"/>
              <a:t>interaction</a:t>
            </a:r>
            <a:r>
              <a:rPr lang="pt-PT" dirty="0" smtClean="0"/>
              <a:t>,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/>
              <a:t>interactions</a:t>
            </a:r>
            <a:r>
              <a:rPr lang="pt-PT" dirty="0"/>
              <a:t>.</a:t>
            </a:r>
            <a:r>
              <a:rPr lang="pt-PT" dirty="0" smtClean="0"/>
              <a:t>”</a:t>
            </a:r>
          </a:p>
          <a:p>
            <a:r>
              <a:rPr lang="pt-PT" dirty="0" err="1"/>
              <a:t>Gavin</a:t>
            </a:r>
            <a:r>
              <a:rPr lang="pt-PT" dirty="0"/>
              <a:t> </a:t>
            </a:r>
            <a:r>
              <a:rPr lang="pt-PT" dirty="0" err="1"/>
              <a:t>Salam</a:t>
            </a:r>
            <a:r>
              <a:rPr lang="pt-PT" dirty="0"/>
              <a:t> (LHCP’18)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041" y="1700808"/>
            <a:ext cx="4096233" cy="2947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8624" y="1600201"/>
            <a:ext cx="3664720" cy="263344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1398" y="1406255"/>
            <a:ext cx="3844312" cy="3680177"/>
            <a:chOff x="9040750" y="1364471"/>
            <a:chExt cx="3844312" cy="36801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0750" y="1364471"/>
              <a:ext cx="3844312" cy="36801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404648" y="2924944"/>
              <a:ext cx="1152128" cy="36004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4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r>
              <a:rPr lang="pt-PT" sz="6600" dirty="0" err="1" smtClean="0">
                <a:solidFill>
                  <a:schemeClr val="bg1"/>
                </a:solidFill>
              </a:rPr>
              <a:t>In</a:t>
            </a:r>
            <a:r>
              <a:rPr lang="pt-PT" sz="6600" dirty="0" smtClean="0">
                <a:solidFill>
                  <a:schemeClr val="bg1"/>
                </a:solidFill>
              </a:rPr>
              <a:t> </a:t>
            </a:r>
            <a:r>
              <a:rPr lang="pt-PT" sz="6600" dirty="0" err="1" smtClean="0">
                <a:solidFill>
                  <a:schemeClr val="bg1"/>
                </a:solidFill>
              </a:rPr>
              <a:t>conclusion</a:t>
            </a:r>
            <a:endParaRPr lang="pt-PT" sz="6600" dirty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35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38" y="1484784"/>
            <a:ext cx="3957699" cy="28397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877272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here</a:t>
            </a:r>
            <a:r>
              <a:rPr lang="pt-PT" dirty="0" smtClean="0"/>
              <a:t> for more: </a:t>
            </a:r>
            <a:r>
              <a:rPr lang="pt-PT" dirty="0">
                <a:hlinkClick r:id="rId4"/>
              </a:rPr>
              <a:t>ATLAS Public results </a:t>
            </a:r>
            <a:r>
              <a:rPr lang="pt-PT" dirty="0" smtClean="0">
                <a:hlinkClick r:id="rId4"/>
              </a:rPr>
              <a:t>page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560" y="4496953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558"/>
            <a:ext cx="9144620" cy="5859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6" b="89949" l="2102" r="98485">
                        <a14:foregroundMark x1="47654" y1="38330" x2="49071" y2="55537"/>
                        <a14:foregroundMark x1="53959" y1="37734" x2="55230" y2="53407"/>
                        <a14:foregroundMark x1="63832" y1="36797" x2="64174" y2="54003"/>
                        <a14:foregroundMark x1="72972" y1="35945" x2="74194" y2="51874"/>
                        <a14:foregroundMark x1="80352" y1="35264" x2="80890" y2="47530"/>
                        <a14:foregroundMark x1="90176" y1="33135" x2="90567" y2="40801"/>
                        <a14:foregroundMark x1="91789" y1="50000" x2="90909" y2="52129"/>
                        <a14:foregroundMark x1="38172" y1="40801" x2="37634" y2="54600"/>
                        <a14:foregroundMark x1="26735" y1="44463" x2="26735" y2="60733"/>
                        <a14:foregroundMark x1="19159" y1="46337" x2="20039" y2="59796"/>
                        <a14:foregroundMark x1="8798" y1="47530" x2="14223" y2="57666"/>
                        <a14:foregroundMark x1="6549" y1="37990" x2="9873" y2="37138"/>
                        <a14:backgroundMark x1="22874" y1="48552" x2="23803" y2="65843"/>
                        <a14:backgroundMark x1="28641" y1="51363" x2="29081" y2="52981"/>
                        <a14:backgroundMark x1="83040" y1="36116" x2="83236" y2="38927"/>
                        <a14:backgroundMark x1="44526" y1="43356" x2="44526" y2="5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1468116"/>
            <a:ext cx="5801710" cy="3329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4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762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Bonus</a:t>
            </a:r>
            <a:r>
              <a:rPr lang="pt-PT" dirty="0" smtClean="0">
                <a:solidFill>
                  <a:srgbClr val="FFFFFF"/>
                </a:solidFill>
              </a:rPr>
              <a:t> slides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4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0609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More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37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28"/>
            <a:ext cx="4488426" cy="5867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742" y="2420888"/>
            <a:ext cx="4789501" cy="344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6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38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8508"/>
            <a:ext cx="8639354" cy="67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02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83155"/>
          </a:xfrm>
        </p:spPr>
        <p:txBody>
          <a:bodyPr>
            <a:normAutofit/>
          </a:bodyPr>
          <a:lstStyle/>
          <a:p>
            <a:r>
              <a:rPr lang="pt-PT" dirty="0" smtClean="0"/>
              <a:t>ATLAS, CMS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96" y="1157793"/>
            <a:ext cx="8999304" cy="2055025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1: 2009 – 2013; ≈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7 </a:t>
            </a:r>
            <a:r>
              <a:rPr lang="pt-PT" dirty="0" err="1" smtClean="0"/>
              <a:t>and</a:t>
            </a:r>
            <a:r>
              <a:rPr lang="pt-PT" dirty="0" smtClean="0"/>
              <a:t> ≈ 20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per </a:t>
            </a:r>
            <a:r>
              <a:rPr lang="pt-PT" dirty="0" err="1" smtClean="0"/>
              <a:t>experiment</a:t>
            </a:r>
            <a:endParaRPr lang="pt-PT" dirty="0" smtClean="0"/>
          </a:p>
          <a:p>
            <a:r>
              <a:rPr lang="pt-PT" dirty="0" err="1" smtClean="0"/>
              <a:t>Run</a:t>
            </a:r>
            <a:r>
              <a:rPr lang="pt-PT" dirty="0" smtClean="0"/>
              <a:t> 2: 2013 – 2018; </a:t>
            </a:r>
            <a:r>
              <a:rPr lang="pt-PT" dirty="0" err="1" smtClean="0">
                <a:solidFill>
                  <a:srgbClr val="FF0000"/>
                </a:solidFill>
              </a:rPr>
              <a:t>expect</a:t>
            </a:r>
            <a:r>
              <a:rPr lang="pt-PT" dirty="0" smtClean="0">
                <a:solidFill>
                  <a:srgbClr val="FF0000"/>
                </a:solidFill>
              </a:rPr>
              <a:t> &gt; 150 fb</a:t>
            </a:r>
            <a:r>
              <a:rPr lang="pt-PT" baseline="30000" dirty="0" smtClean="0">
                <a:solidFill>
                  <a:srgbClr val="FF0000"/>
                </a:solidFill>
              </a:rPr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endParaRPr lang="pt-PT" dirty="0" smtClean="0"/>
          </a:p>
          <a:p>
            <a:r>
              <a:rPr lang="pt-PT" dirty="0" err="1" smtClean="0"/>
              <a:t>Instantaneous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smtClean="0"/>
              <a:t>2 x 10</a:t>
            </a:r>
            <a:r>
              <a:rPr lang="pt-PT" b="1" baseline="30000" dirty="0" smtClean="0"/>
              <a:t>34</a:t>
            </a:r>
            <a:r>
              <a:rPr lang="pt-PT" b="1" dirty="0" smtClean="0"/>
              <a:t> cm</a:t>
            </a:r>
            <a:r>
              <a:rPr lang="pt-PT" b="1" baseline="30000" dirty="0" smtClean="0"/>
              <a:t>-2</a:t>
            </a:r>
            <a:r>
              <a:rPr lang="pt-PT" b="1" dirty="0" smtClean="0"/>
              <a:t>s</a:t>
            </a:r>
            <a:r>
              <a:rPr lang="pt-PT" b="1" baseline="30000" dirty="0" smtClean="0"/>
              <a:t>-1</a:t>
            </a:r>
            <a:r>
              <a:rPr lang="pt-PT" b="1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2017 (</a:t>
            </a:r>
            <a:r>
              <a:rPr lang="pt-PT" dirty="0" smtClean="0">
                <a:solidFill>
                  <a:srgbClr val="FF0000"/>
                </a:solidFill>
              </a:rPr>
              <a:t>2x design!</a:t>
            </a:r>
            <a:r>
              <a:rPr lang="pt-PT" dirty="0" smtClean="0"/>
              <a:t>) </a:t>
            </a:r>
          </a:p>
          <a:p>
            <a:pPr marL="342900" lvl="1" indent="-342900">
              <a:buFont typeface="Arial"/>
              <a:buChar char="•"/>
            </a:pPr>
            <a:r>
              <a:rPr lang="pt-PT" dirty="0" err="1" smtClean="0"/>
              <a:t>Downside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pileup</a:t>
            </a:r>
            <a:r>
              <a:rPr lang="pt-PT" dirty="0"/>
              <a:t> </a:t>
            </a:r>
            <a:r>
              <a:rPr lang="pt-PT" dirty="0" smtClean="0"/>
              <a:t>=&gt; experimental </a:t>
            </a:r>
            <a:r>
              <a:rPr lang="pt-PT" dirty="0" err="1" smtClean="0"/>
              <a:t>challenge</a:t>
            </a:r>
            <a:r>
              <a:rPr lang="pt-PT" dirty="0"/>
              <a:t>!</a:t>
            </a:r>
            <a:endParaRPr lang="pt-PT" dirty="0" smtClean="0"/>
          </a:p>
          <a:p>
            <a:pPr lvl="1"/>
            <a:r>
              <a:rPr lang="pt-PT" dirty="0" err="1"/>
              <a:t>M</a:t>
            </a:r>
            <a:r>
              <a:rPr lang="pt-PT" dirty="0" err="1" smtClean="0"/>
              <a:t>ultiple</a:t>
            </a:r>
            <a:r>
              <a:rPr lang="pt-PT" dirty="0" smtClean="0"/>
              <a:t> </a:t>
            </a:r>
            <a:r>
              <a:rPr lang="pt-PT" dirty="0" err="1" smtClean="0"/>
              <a:t>vertices</a:t>
            </a:r>
            <a:r>
              <a:rPr lang="pt-PT" dirty="0" smtClean="0"/>
              <a:t>,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occupancy</a:t>
            </a:r>
            <a:r>
              <a:rPr lang="pt-PT" dirty="0" smtClean="0"/>
              <a:t>, </a:t>
            </a:r>
            <a:r>
              <a:rPr lang="pt-PT" dirty="0" err="1" smtClean="0"/>
              <a:t>degraded</a:t>
            </a:r>
            <a:r>
              <a:rPr lang="pt-PT" dirty="0" smtClean="0"/>
              <a:t> </a:t>
            </a:r>
            <a:r>
              <a:rPr lang="pt-PT" dirty="0" err="1" smtClean="0"/>
              <a:t>reconstruction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pPr lvl="1"/>
            <a:r>
              <a:rPr lang="pt-PT" dirty="0" smtClean="0"/>
              <a:t>LHC </a:t>
            </a:r>
            <a:r>
              <a:rPr lang="pt-PT" dirty="0" err="1" smtClean="0"/>
              <a:t>breaking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ground</a:t>
            </a:r>
            <a:r>
              <a:rPr lang="pt-PT" dirty="0" smtClean="0"/>
              <a:t> to </a:t>
            </a:r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 err="1" smtClean="0"/>
              <a:t>around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: </a:t>
            </a:r>
            <a:r>
              <a:rPr lang="pt-PT" dirty="0" err="1" smtClean="0"/>
              <a:t>leveling</a:t>
            </a:r>
            <a:r>
              <a:rPr lang="pt-PT" dirty="0" smtClean="0"/>
              <a:t>! 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6137" y="3099274"/>
            <a:ext cx="4565971" cy="328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42" y="3235606"/>
            <a:ext cx="4578027" cy="32897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254" y="3106117"/>
            <a:ext cx="4466988" cy="3162945"/>
            <a:chOff x="50127" y="3291286"/>
            <a:chExt cx="4466988" cy="3162945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67636EE-2441-6444-AAEF-DCC24445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7" y="3420775"/>
              <a:ext cx="4466988" cy="30334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4544" y="3291286"/>
              <a:ext cx="3425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R. </a:t>
              </a:r>
              <a:r>
                <a:rPr lang="en-US" sz="1400" dirty="0" err="1" smtClean="0"/>
                <a:t>Steerenberg</a:t>
              </a:r>
              <a:r>
                <a:rPr lang="en-US" sz="1400" dirty="0" smtClean="0"/>
                <a:t> (CERN), LHCC 30 May 2018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023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Models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2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87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EDF037A-1D4D-9342-89A7-CB80C4B6116B}"/>
              </a:ext>
            </a:extLst>
          </p:cNvPr>
          <p:cNvGrpSpPr/>
          <p:nvPr/>
        </p:nvGrpSpPr>
        <p:grpSpPr>
          <a:xfrm>
            <a:off x="614141" y="1008356"/>
            <a:ext cx="2247358" cy="1075340"/>
            <a:chOff x="6518792" y="2176720"/>
            <a:chExt cx="2247358" cy="10753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AE2B63A-7573-EC41-AB8D-F8C7667D33B5}"/>
                </a:ext>
              </a:extLst>
            </p:cNvPr>
            <p:cNvGrpSpPr/>
            <p:nvPr/>
          </p:nvGrpSpPr>
          <p:grpSpPr>
            <a:xfrm>
              <a:off x="6518792" y="2176720"/>
              <a:ext cx="2247358" cy="1075340"/>
              <a:chOff x="6625424" y="817460"/>
              <a:chExt cx="2247358" cy="10753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D4B04ECF-D295-BF49-BC84-CBDDE77B7C77}"/>
                  </a:ext>
                </a:extLst>
              </p:cNvPr>
              <p:cNvGrpSpPr/>
              <p:nvPr/>
            </p:nvGrpSpPr>
            <p:grpSpPr>
              <a:xfrm>
                <a:off x="6625424" y="817460"/>
                <a:ext cx="2206435" cy="1075340"/>
                <a:chOff x="6625424" y="817460"/>
                <a:chExt cx="2206435" cy="107534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96C98090-B61B-CC45-8A2F-32190EF6465B}"/>
                    </a:ext>
                  </a:extLst>
                </p:cNvPr>
                <p:cNvSpPr/>
                <p:nvPr/>
              </p:nvSpPr>
              <p:spPr bwMode="auto">
                <a:xfrm>
                  <a:off x="7144557" y="817460"/>
                  <a:ext cx="1017066" cy="6009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4FA45230-34C6-F447-8D4C-CA6E8EF22D3F}"/>
                    </a:ext>
                  </a:extLst>
                </p:cNvPr>
                <p:cNvSpPr/>
                <p:nvPr/>
              </p:nvSpPr>
              <p:spPr bwMode="auto">
                <a:xfrm>
                  <a:off x="7413392" y="1239915"/>
                  <a:ext cx="1017066" cy="65288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xmlns="" id="{8CA71373-1B1A-F647-8010-D073D9931B4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25424" y="1566357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xmlns="" id="{93714C19-9305-A742-A089-9BEC5783DBE9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Up-Down Arrow 3">
              <a:extLst>
                <a:ext uri="{FF2B5EF4-FFF2-40B4-BE49-F238E27FC236}">
                  <a16:creationId xmlns:a16="http://schemas.microsoft.com/office/drawing/2014/main" xmlns="" id="{16B76E87-2A48-6141-81E0-F04C5FE9C72A}"/>
                </a:ext>
              </a:extLst>
            </p:cNvPr>
            <p:cNvSpPr/>
            <p:nvPr/>
          </p:nvSpPr>
          <p:spPr bwMode="auto">
            <a:xfrm>
              <a:off x="6643960" y="2460783"/>
              <a:ext cx="209983" cy="441657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BDD14E4-6CAE-4547-926E-88F1E6E07437}"/>
              </a:ext>
            </a:extLst>
          </p:cNvPr>
          <p:cNvGrpSpPr/>
          <p:nvPr/>
        </p:nvGrpSpPr>
        <p:grpSpPr>
          <a:xfrm>
            <a:off x="6652169" y="958208"/>
            <a:ext cx="1766630" cy="984956"/>
            <a:chOff x="6645870" y="2290424"/>
            <a:chExt cx="1766630" cy="98495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855B854-8C75-2C4C-B019-B36CE2FFC653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D16F3EC-8815-5F47-A10F-C9EBD479E7D5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CA93E0D-612D-4641-AD32-CA58B069A403}"/>
                </a:ext>
              </a:extLst>
            </p:cNvPr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ACF7CBB-47B1-FB4E-9B76-B20AB2D31D24}"/>
                </a:ext>
              </a:extLst>
            </p:cNvPr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Curved Right Arrow 14">
              <a:extLst>
                <a:ext uri="{FF2B5EF4-FFF2-40B4-BE49-F238E27FC236}">
                  <a16:creationId xmlns:a16="http://schemas.microsoft.com/office/drawing/2014/main" xmlns="" id="{B8B7C06E-89A7-7241-BCF2-649FFE77D7E5}"/>
                </a:ext>
              </a:extLst>
            </p:cNvPr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854EAF6-FF6A-2647-9D95-C5416388A3F4}"/>
              </a:ext>
            </a:extLst>
          </p:cNvPr>
          <p:cNvGrpSpPr/>
          <p:nvPr/>
        </p:nvGrpSpPr>
        <p:grpSpPr>
          <a:xfrm>
            <a:off x="3601772" y="1001662"/>
            <a:ext cx="1967597" cy="993943"/>
            <a:chOff x="6606799" y="2025210"/>
            <a:chExt cx="1967597" cy="99394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9F19A62-B315-3641-B97C-7132B681737E}"/>
                </a:ext>
              </a:extLst>
            </p:cNvPr>
            <p:cNvGrpSpPr/>
            <p:nvPr/>
          </p:nvGrpSpPr>
          <p:grpSpPr>
            <a:xfrm>
              <a:off x="6606799" y="2025210"/>
              <a:ext cx="1967597" cy="993943"/>
              <a:chOff x="6713431" y="665950"/>
              <a:chExt cx="1967597" cy="99394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B2DE5E11-95E4-754F-8917-FB6C51DF1E6C}"/>
                  </a:ext>
                </a:extLst>
              </p:cNvPr>
              <p:cNvCxnSpPr/>
              <p:nvPr/>
            </p:nvCxnSpPr>
            <p:spPr bwMode="auto">
              <a:xfrm>
                <a:off x="6713431" y="665950"/>
                <a:ext cx="1967596" cy="9939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B9107888-11B0-064B-9EB1-4C2103E619EF}"/>
                  </a:ext>
                </a:extLst>
              </p:cNvPr>
              <p:cNvGrpSpPr/>
              <p:nvPr/>
            </p:nvGrpSpPr>
            <p:grpSpPr>
              <a:xfrm>
                <a:off x="6735173" y="665950"/>
                <a:ext cx="1945855" cy="993943"/>
                <a:chOff x="6735173" y="665950"/>
                <a:chExt cx="1945855" cy="993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8A0C21E9-D800-9D44-83F4-763FAA1F83CC}"/>
                    </a:ext>
                  </a:extLst>
                </p:cNvPr>
                <p:cNvSpPr/>
                <p:nvPr/>
              </p:nvSpPr>
              <p:spPr bwMode="auto">
                <a:xfrm rot="20098959">
                  <a:off x="7401222" y="912812"/>
                  <a:ext cx="1017066" cy="31613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F741B36E-1126-AC44-BD0E-D19955B62E46}"/>
                    </a:ext>
                  </a:extLst>
                </p:cNvPr>
                <p:cNvSpPr/>
                <p:nvPr/>
              </p:nvSpPr>
              <p:spPr bwMode="auto">
                <a:xfrm rot="1575684">
                  <a:off x="6982077" y="906149"/>
                  <a:ext cx="1017066" cy="314228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88FF935C-7AB8-B048-93FC-4AA8E6FB2E2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735173" y="665950"/>
                  <a:ext cx="1945855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18" name="Up-Down Arrow 17">
              <a:extLst>
                <a:ext uri="{FF2B5EF4-FFF2-40B4-BE49-F238E27FC236}">
                  <a16:creationId xmlns:a16="http://schemas.microsoft.com/office/drawing/2014/main" xmlns="" id="{F8624D3E-7FB8-3E4B-86AB-F1A603247F8E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2193" y="588876"/>
            <a:ext cx="254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Leveling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offset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89" y="598591"/>
            <a:ext cx="290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</a:t>
            </a:r>
            <a:r>
              <a:rPr lang="pt-PT" dirty="0" err="1" smtClean="0"/>
              <a:t>crossing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endParaRPr lang="pt-PT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31696" y="592612"/>
            <a:ext cx="28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β* </a:t>
            </a:r>
            <a:r>
              <a:rPr lang="pt-PT" dirty="0" err="1" smtClean="0"/>
              <a:t>reduction</a:t>
            </a:r>
            <a:endParaRPr lang="pt-PT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35" y="2986660"/>
            <a:ext cx="4110804" cy="31083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00653" y="2719217"/>
            <a:ext cx="7265308" cy="3757560"/>
            <a:chOff x="136425" y="2924500"/>
            <a:chExt cx="7265308" cy="37575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425" y="2952874"/>
              <a:ext cx="7265308" cy="37291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68260" y="2924500"/>
              <a:ext cx="2969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 err="1" smtClean="0"/>
                <a:t>Eckhard</a:t>
              </a:r>
              <a:r>
                <a:rPr lang="pt-PT" sz="1400" dirty="0" smtClean="0"/>
                <a:t> </a:t>
              </a:r>
              <a:r>
                <a:rPr lang="pt-PT" sz="1400" dirty="0" err="1" smtClean="0"/>
                <a:t>Elsen</a:t>
              </a:r>
              <a:r>
                <a:rPr lang="pt-PT" sz="1400" dirty="0" smtClean="0"/>
                <a:t>, LHCP’18</a:t>
              </a:r>
              <a:endParaRPr lang="pt-PT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6298" y="4407079"/>
              <a:ext cx="17299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β* </a:t>
              </a:r>
              <a:r>
                <a:rPr lang="pt-PT" dirty="0" err="1" smtClean="0"/>
                <a:t>reduction</a:t>
              </a:r>
              <a:endParaRPr lang="pt-PT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86242" y="4477810"/>
              <a:ext cx="493215" cy="1439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02109" y="5286933"/>
              <a:ext cx="30978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c</a:t>
              </a:r>
              <a:r>
                <a:rPr lang="pt-PT" dirty="0" err="1" smtClean="0"/>
                <a:t>rossing</a:t>
              </a:r>
              <a:r>
                <a:rPr lang="pt-PT" dirty="0" smtClean="0"/>
                <a:t> </a:t>
              </a:r>
              <a:r>
                <a:rPr lang="pt-PT" dirty="0" err="1" smtClean="0"/>
                <a:t>angle</a:t>
              </a:r>
              <a:r>
                <a:rPr lang="pt-PT" dirty="0" smtClean="0"/>
                <a:t> </a:t>
              </a:r>
              <a:r>
                <a:rPr lang="pt-PT" dirty="0" err="1" smtClean="0"/>
                <a:t>reduction</a:t>
              </a:r>
              <a:r>
                <a:rPr lang="pt-PT" dirty="0" smtClean="0"/>
                <a:t> </a:t>
              </a:r>
              <a:r>
                <a:rPr lang="pt-PT" dirty="0" err="1" smtClean="0"/>
                <a:t>steps</a:t>
              </a:r>
              <a:endParaRPr lang="pt-PT" dirty="0"/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H="1" flipV="1">
              <a:off x="2238427" y="5059565"/>
              <a:ext cx="712624" cy="2273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366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06" y="1149594"/>
            <a:ext cx="8579389" cy="13433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endParaRPr lang="pt-PT" baseline="-25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547664" y="2708920"/>
            <a:ext cx="5440403" cy="3993307"/>
            <a:chOff x="-723827" y="3321554"/>
            <a:chExt cx="5440403" cy="39933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827" y="3642453"/>
              <a:ext cx="5440403" cy="36724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48530" y="3321554"/>
              <a:ext cx="1857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LHC </a:t>
            </a:r>
            <a:r>
              <a:rPr lang="pt-PT" dirty="0" err="1" smtClean="0"/>
              <a:t>and</a:t>
            </a:r>
            <a:r>
              <a:rPr lang="pt-PT" dirty="0" smtClean="0"/>
              <a:t> HL-LHC </a:t>
            </a:r>
            <a:r>
              <a:rPr lang="pt-PT" dirty="0" err="1" smtClean="0"/>
              <a:t>timeline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4999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3133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6672"/>
            <a:ext cx="4026190" cy="35523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33026" cy="11430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LHC Upgrades</a:t>
            </a:r>
            <a:endParaRPr lang="pt-PT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417637"/>
            <a:ext cx="4392488" cy="30674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PT" sz="2000" dirty="0" err="1" smtClean="0">
                <a:solidFill>
                  <a:srgbClr val="000000"/>
                </a:solidFill>
              </a:rPr>
              <a:t>Development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of</a:t>
            </a:r>
            <a:r>
              <a:rPr lang="pt-PT" sz="2000" dirty="0" smtClean="0">
                <a:solidFill>
                  <a:srgbClr val="000000"/>
                </a:solidFill>
              </a:rPr>
              <a:t> a </a:t>
            </a:r>
            <a:r>
              <a:rPr lang="pt-PT" sz="2000" dirty="0" err="1" smtClean="0">
                <a:solidFill>
                  <a:srgbClr val="000000"/>
                </a:solidFill>
              </a:rPr>
              <a:t>new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generation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of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superconducting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magnets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with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higher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critical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field</a:t>
            </a:r>
            <a:r>
              <a:rPr lang="pt-PT" sz="2000" dirty="0" smtClean="0">
                <a:solidFill>
                  <a:srgbClr val="000000"/>
                </a:solidFill>
              </a:rPr>
              <a:t> (Nb</a:t>
            </a:r>
            <a:r>
              <a:rPr lang="pt-PT" sz="2000" baseline="-25000" dirty="0" smtClean="0">
                <a:solidFill>
                  <a:srgbClr val="000000"/>
                </a:solidFill>
              </a:rPr>
              <a:t>3</a:t>
            </a:r>
            <a:r>
              <a:rPr lang="pt-PT" sz="2000" dirty="0" smtClean="0">
                <a:solidFill>
                  <a:srgbClr val="000000"/>
                </a:solidFill>
              </a:rPr>
              <a:t>Sn):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pt-PT" sz="1600" dirty="0" smtClean="0">
                <a:solidFill>
                  <a:srgbClr val="000000"/>
                </a:solidFill>
              </a:rPr>
              <a:t>13.5 T </a:t>
            </a:r>
            <a:r>
              <a:rPr lang="pt-PT" sz="1600" dirty="0" err="1" smtClean="0">
                <a:solidFill>
                  <a:srgbClr val="000000"/>
                </a:solidFill>
              </a:rPr>
              <a:t>instead</a:t>
            </a:r>
            <a:r>
              <a:rPr lang="pt-PT" sz="1600" dirty="0" smtClean="0">
                <a:solidFill>
                  <a:srgbClr val="000000"/>
                </a:solidFill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</a:rPr>
              <a:t>of</a:t>
            </a:r>
            <a:r>
              <a:rPr lang="pt-PT" sz="1600" dirty="0" smtClean="0">
                <a:solidFill>
                  <a:srgbClr val="000000"/>
                </a:solidFill>
              </a:rPr>
              <a:t> 8 T (LHC, </a:t>
            </a:r>
            <a:r>
              <a:rPr lang="pt-PT" sz="1600" dirty="0" err="1" smtClean="0">
                <a:solidFill>
                  <a:srgbClr val="000000"/>
                </a:solidFill>
              </a:rPr>
              <a:t>NbTi</a:t>
            </a:r>
            <a:r>
              <a:rPr lang="pt-PT" sz="1600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PT" sz="2000" dirty="0" smtClean="0">
                <a:solidFill>
                  <a:srgbClr val="000000"/>
                </a:solidFill>
              </a:rPr>
              <a:t>Desenvolvimento de “</a:t>
            </a:r>
            <a:r>
              <a:rPr lang="pt-PT" sz="2000" dirty="0" err="1" smtClean="0">
                <a:solidFill>
                  <a:srgbClr val="000000"/>
                </a:solidFill>
              </a:rPr>
              <a:t>crab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cavities</a:t>
            </a:r>
            <a:r>
              <a:rPr lang="pt-PT" sz="2000" dirty="0" smtClean="0">
                <a:solidFill>
                  <a:srgbClr val="000000"/>
                </a:solidFill>
              </a:rPr>
              <a:t>”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pt-PT" sz="2000" dirty="0" smtClean="0">
                <a:solidFill>
                  <a:srgbClr val="000000"/>
                </a:solidFill>
              </a:rPr>
              <a:t>Aumentam eficiência das colisões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PT" sz="2000" dirty="0" smtClean="0">
                <a:solidFill>
                  <a:srgbClr val="000000"/>
                </a:solidFill>
              </a:rPr>
              <a:t>Colimadores, conectores, </a:t>
            </a:r>
            <a:r>
              <a:rPr lang="pt-PT" sz="2000" dirty="0" err="1" smtClean="0">
                <a:solidFill>
                  <a:srgbClr val="000000"/>
                </a:solidFill>
              </a:rPr>
              <a:t>eng</a:t>
            </a:r>
            <a:r>
              <a:rPr lang="pt-PT" sz="2000" dirty="0" smtClean="0">
                <a:solidFill>
                  <a:srgbClr val="000000"/>
                </a:solidFill>
              </a:rPr>
              <a:t>. civil, </a:t>
            </a:r>
            <a:r>
              <a:rPr lang="pt-PT" sz="2000" dirty="0" err="1" smtClean="0">
                <a:solidFill>
                  <a:srgbClr val="000000"/>
                </a:solidFill>
              </a:rPr>
              <a:t>etc</a:t>
            </a:r>
            <a:endParaRPr lang="pt-PT" sz="20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500311"/>
            <a:ext cx="3816424" cy="22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59084" y="4226303"/>
            <a:ext cx="4127715" cy="2293956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43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251520" y="932724"/>
            <a:ext cx="7848872" cy="48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68627"/>
            <a:ext cx="3960440" cy="3168352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tracking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detector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260648"/>
            <a:ext cx="4320480" cy="2592288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4096"/>
              <a:chOff x="2699792" y="0"/>
              <a:chExt cx="4320480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>
                    <a:solidFill>
                      <a:srgbClr val="000000"/>
                    </a:solidFill>
                  </a:rPr>
                  <a:t>Calorimeter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: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new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DAQ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, HV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sources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gap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scintillators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744416" cy="1152128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New </a:t>
              </a:r>
              <a:r>
                <a:rPr lang="pt-PT" dirty="0" err="1" smtClean="0">
                  <a:solidFill>
                    <a:srgbClr val="000000"/>
                  </a:solidFill>
                </a:rPr>
                <a:t>dedicated</a:t>
              </a:r>
              <a:r>
                <a:rPr lang="pt-PT" dirty="0" smtClean="0">
                  <a:solidFill>
                    <a:srgbClr val="000000"/>
                  </a:solidFill>
                </a:rPr>
                <a:t> hardware </a:t>
              </a:r>
              <a:r>
                <a:rPr lang="pt-PT" dirty="0" err="1" smtClean="0">
                  <a:solidFill>
                    <a:srgbClr val="000000"/>
                  </a:solidFill>
                </a:rPr>
                <a:t>tracking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processor</a:t>
              </a:r>
              <a:r>
                <a:rPr lang="pt-PT" dirty="0" smtClean="0">
                  <a:solidFill>
                    <a:srgbClr val="000000"/>
                  </a:solidFill>
                </a:rPr>
                <a:t> for 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13641" y="2424872"/>
            <a:ext cx="3648439" cy="4389225"/>
            <a:chOff x="5413640" y="1818653"/>
            <a:chExt cx="3648439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413640" y="1818653"/>
              <a:ext cx="3648439" cy="3291919"/>
              <a:chOff x="5413640" y="1818653"/>
              <a:chExt cx="3648439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443200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574827" y="1923678"/>
                <a:ext cx="2093517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chemeClr val="bg1"/>
                  </a:solidFill>
                </a:rPr>
                <a:t>New </a:t>
              </a:r>
              <a:r>
                <a:rPr lang="pt-PT" dirty="0" err="1" smtClean="0">
                  <a:solidFill>
                    <a:schemeClr val="bg1"/>
                  </a:solidFill>
                </a:rPr>
                <a:t>muon</a:t>
              </a:r>
              <a:r>
                <a:rPr lang="pt-PT" dirty="0" smtClean="0">
                  <a:solidFill>
                    <a:schemeClr val="bg1"/>
                  </a:solidFill>
                </a:rPr>
                <a:t> detector “</a:t>
              </a:r>
              <a:r>
                <a:rPr lang="pt-PT" dirty="0" err="1" smtClean="0">
                  <a:solidFill>
                    <a:schemeClr val="bg1"/>
                  </a:solidFill>
                </a:rPr>
                <a:t>Small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Wheel</a:t>
              </a:r>
              <a:r>
                <a:rPr lang="pt-PT" dirty="0" smtClean="0">
                  <a:solidFill>
                    <a:schemeClr val="bg1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756925"/>
            <a:ext cx="2625826" cy="3509891"/>
            <a:chOff x="4644008" y="2067694"/>
            <a:chExt cx="2625826" cy="2632418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</a:t>
              </a:r>
              <a:r>
                <a:rPr lang="pt-PT" dirty="0" err="1" smtClean="0">
                  <a:solidFill>
                    <a:srgbClr val="000000"/>
                  </a:solidFill>
                </a:rPr>
                <a:t>track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000000"/>
                </a:solidFill>
              </a:rPr>
              <a:t>R. Gonçalo - LIP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rgbClr val="000000"/>
                </a:solidFill>
              </a:rPr>
              <a:t>Ciência 2018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rgbClr val="000000"/>
                </a:solidFill>
              </a:rPr>
              <a:pPr algn="r"/>
              <a:t>44</a:t>
            </a:fld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08814" y="1843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0590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416010"/>
            <a:ext cx="9144000" cy="6037326"/>
            <a:chOff x="0" y="406400"/>
            <a:chExt cx="9144000" cy="6037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0373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68144" y="4365104"/>
              <a:ext cx="3275856" cy="2078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03" y="3202119"/>
            <a:ext cx="6660232" cy="324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9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892480" cy="226298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r>
              <a:rPr lang="pt-PT" dirty="0" err="1"/>
              <a:t>Enormous</a:t>
            </a:r>
            <a:r>
              <a:rPr lang="pt-PT" dirty="0"/>
              <a:t> </a:t>
            </a:r>
            <a:r>
              <a:rPr lang="pt-PT" dirty="0" err="1"/>
              <a:t>amount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progress</a:t>
            </a:r>
            <a:r>
              <a:rPr lang="pt-PT" dirty="0"/>
              <a:t> </a:t>
            </a:r>
            <a:r>
              <a:rPr lang="pt-PT" dirty="0" err="1"/>
              <a:t>since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6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ago</a:t>
            </a:r>
            <a:r>
              <a:rPr lang="pt-PT" dirty="0" smtClean="0"/>
              <a:t>!</a:t>
            </a:r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" y="3323980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525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88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712968" cy="226298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  <a:p>
            <a:r>
              <a:rPr lang="pt-PT" dirty="0" err="1"/>
              <a:t>Enormous</a:t>
            </a:r>
            <a:r>
              <a:rPr lang="pt-PT" dirty="0"/>
              <a:t> </a:t>
            </a:r>
            <a:r>
              <a:rPr lang="pt-PT" dirty="0" err="1"/>
              <a:t>amount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progress</a:t>
            </a:r>
            <a:r>
              <a:rPr lang="pt-PT" dirty="0"/>
              <a:t> </a:t>
            </a:r>
            <a:r>
              <a:rPr lang="pt-PT" dirty="0" err="1"/>
              <a:t>since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6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ago</a:t>
            </a:r>
            <a:r>
              <a:rPr lang="pt-PT" dirty="0" smtClean="0"/>
              <a:t>!</a:t>
            </a:r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0" y="5074196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30" y="3429000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429000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074196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8999"/>
            <a:ext cx="2706702" cy="3201518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06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Models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5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7729543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78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7738631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79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910229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0" name="Equation" r:id="rId11" imgW="266700" imgH="241300" progId="Equation.3">
                    <p:embed/>
                  </p:oleObj>
                </mc:Choice>
                <mc:Fallback>
                  <p:oleObj name="Equation" r:id="rId11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261931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1" name="Equation" r:id="rId13" imgW="266700" imgH="254000" progId="Equation.3">
                    <p:embed/>
                  </p:oleObj>
                </mc:Choice>
                <mc:Fallback>
                  <p:oleObj name="Equation" r:id="rId13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5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2694503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2" name="Equation" r:id="rId18" imgW="266700" imgH="254000" progId="Equation.3">
                    <p:embed/>
                  </p:oleObj>
                </mc:Choice>
                <mc:Fallback>
                  <p:oleObj name="Equation" r:id="rId18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8223680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3" name="Equation" r:id="rId20" imgW="279400" imgH="228600" progId="Equation.3">
                    <p:embed/>
                  </p:oleObj>
                </mc:Choice>
                <mc:Fallback>
                  <p:oleObj name="Equation" r:id="rId20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8878711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4" name="Equation" r:id="rId22" imgW="292100" imgH="241300" progId="Equation.3">
                    <p:embed/>
                  </p:oleObj>
                </mc:Choice>
                <mc:Fallback>
                  <p:oleObj name="Equation" r:id="rId22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09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1256525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31541" y="2696685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90334" y="4386666"/>
            <a:ext cx="1958130" cy="1994662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075995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1738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4068960" y="3921807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215340" y="2836204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2761334" y="4533836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132856" y="1191245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3185409" y="143801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928" y="462138"/>
            <a:ext cx="2163048" cy="631634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23477" y="462138"/>
            <a:ext cx="2314023" cy="631634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290747" y="404664"/>
            <a:ext cx="3745749" cy="717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3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Models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5018" y="4869160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 1 </a:t>
            </a:r>
            <a:r>
              <a:rPr lang="pt-PT" dirty="0" err="1" smtClean="0">
                <a:solidFill>
                  <a:schemeClr val="bg1"/>
                </a:solidFill>
              </a:rPr>
              <a:t>legacy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46299</TotalTime>
  <Words>4970</Words>
  <Application>Microsoft Macintosh PowerPoint</Application>
  <PresentationFormat>On-screen Show (4:3)</PresentationFormat>
  <Paragraphs>622</Paragraphs>
  <Slides>44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Equation</vt:lpstr>
      <vt:lpstr>Latest Higgs results from ATLAS</vt:lpstr>
      <vt:lpstr>Outlook </vt:lpstr>
      <vt:lpstr>PowerPoint Presentation</vt:lpstr>
      <vt:lpstr>PowerPoint Presentation</vt:lpstr>
      <vt:lpstr>PowerPoint Presentation</vt:lpstr>
      <vt:lpstr>Higgs @ the LHC</vt:lpstr>
      <vt:lpstr>Higgs @ the LHC</vt:lpstr>
      <vt:lpstr>PowerPoint Presentation</vt:lpstr>
      <vt:lpstr>The Run 1 legacy</vt:lpstr>
      <vt:lpstr>The Run 1 legacy</vt:lpstr>
      <vt:lpstr>The Run 1 legacy</vt:lpstr>
      <vt:lpstr>Probing the 125 GeV Higgs</vt:lpstr>
      <vt:lpstr>Higgs boson mass</vt:lpstr>
      <vt:lpstr>Higgs boson width</vt:lpstr>
      <vt:lpstr>Higgs boson cross sections</vt:lpstr>
      <vt:lpstr>PowerPoint Presentation</vt:lpstr>
      <vt:lpstr>Exploring the Yukawa sector</vt:lpstr>
      <vt:lpstr>Observation of Hττ</vt:lpstr>
      <vt:lpstr>Observation of ttH production</vt:lpstr>
      <vt:lpstr>ttH observation: bb and Multileptons</vt:lpstr>
      <vt:lpstr>ttH(Hγγ) and  Combination</vt:lpstr>
      <vt:lpstr>PowerPoint Presentation</vt:lpstr>
      <vt:lpstr>Observation of Hbb</vt:lpstr>
      <vt:lpstr>Observation of Hbb</vt:lpstr>
      <vt:lpstr>Observation of Hbb</vt:lpstr>
      <vt:lpstr>PowerPoint Presentation</vt:lpstr>
      <vt:lpstr>2nd generation Yukawa: Hμμ</vt:lpstr>
      <vt:lpstr>Combination</vt:lpstr>
      <vt:lpstr>Implications for 2HDM</vt:lpstr>
      <vt:lpstr>Casting a wider net</vt:lpstr>
      <vt:lpstr>Higgs + Dark Matter</vt:lpstr>
      <vt:lpstr>Charged Higgs: H+tb</vt:lpstr>
      <vt:lpstr>Triple Higgs coupling</vt:lpstr>
      <vt:lpstr>Summary</vt:lpstr>
      <vt:lpstr>In conclusion</vt:lpstr>
      <vt:lpstr>Bonus slides</vt:lpstr>
      <vt:lpstr>More on Combination</vt:lpstr>
      <vt:lpstr>PowerPoint Presentation</vt:lpstr>
      <vt:lpstr>ATLAS, CMS and the LHC</vt:lpstr>
      <vt:lpstr>PowerPoint Presentation</vt:lpstr>
      <vt:lpstr>Exploring the electroweak scale</vt:lpstr>
      <vt:lpstr>LHC and HL-LHC timeline</vt:lpstr>
      <vt:lpstr>LHC Upgrades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634</cp:revision>
  <dcterms:created xsi:type="dcterms:W3CDTF">2018-05-26T12:08:32Z</dcterms:created>
  <dcterms:modified xsi:type="dcterms:W3CDTF">2018-09-06T09:50:25Z</dcterms:modified>
</cp:coreProperties>
</file>