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Equation1.bin" ContentType="application/vnd.openxmlformats-officedocument.oleObject"/>
  <Override PartName="/ppt/embeddings/oleObject7.bin" ContentType="application/vnd.openxmlformats-officedocument.oleObject"/>
  <Override PartName="/ppt/embeddings/Microsoft_Equation2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82" r:id="rId3"/>
    <p:sldId id="284" r:id="rId4"/>
    <p:sldId id="265" r:id="rId5"/>
    <p:sldId id="285" r:id="rId6"/>
    <p:sldId id="304" r:id="rId7"/>
    <p:sldId id="295" r:id="rId8"/>
    <p:sldId id="296" r:id="rId9"/>
    <p:sldId id="318" r:id="rId10"/>
    <p:sldId id="321" r:id="rId11"/>
    <p:sldId id="322" r:id="rId12"/>
    <p:sldId id="339" r:id="rId13"/>
    <p:sldId id="340" r:id="rId14"/>
    <p:sldId id="326" r:id="rId15"/>
    <p:sldId id="319" r:id="rId16"/>
    <p:sldId id="324" r:id="rId17"/>
    <p:sldId id="328" r:id="rId18"/>
    <p:sldId id="330" r:id="rId19"/>
    <p:sldId id="332" r:id="rId20"/>
    <p:sldId id="333" r:id="rId21"/>
    <p:sldId id="278" r:id="rId22"/>
    <p:sldId id="310" r:id="rId23"/>
    <p:sldId id="338" r:id="rId24"/>
    <p:sldId id="279" r:id="rId25"/>
    <p:sldId id="313" r:id="rId26"/>
    <p:sldId id="307" r:id="rId27"/>
    <p:sldId id="335" r:id="rId28"/>
    <p:sldId id="334" r:id="rId29"/>
    <p:sldId id="337" r:id="rId30"/>
    <p:sldId id="302" r:id="rId31"/>
    <p:sldId id="323" r:id="rId32"/>
    <p:sldId id="275" r:id="rId33"/>
    <p:sldId id="276" r:id="rId34"/>
    <p:sldId id="264" r:id="rId35"/>
    <p:sldId id="277" r:id="rId36"/>
    <p:sldId id="33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C624D-3E8B-594F-A7D0-157A27974F86}" type="datetimeFigureOut">
              <a:rPr lang="en-US" smtClean="0"/>
              <a:t>05/09/14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33D9-8C19-4340-8812-E2D942EDE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40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903AB-3D14-184E-A2B8-9A1DD730174F}" type="datetimeFigureOut">
              <a:rPr lang="en-US" smtClean="0"/>
              <a:t>28/08/14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93EBF-E5DD-224B-AC51-D8DC8800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73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A6E89-803C-7B4B-9938-A2A977259571}" type="slidenum">
              <a:rPr lang="en-US"/>
              <a:pPr/>
              <a:t>33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4" y="4343400"/>
            <a:ext cx="5032375" cy="4114800"/>
          </a:xfrm>
        </p:spPr>
        <p:txBody>
          <a:bodyPr lIns="92135" tIns="46067" rIns="92135" bIns="4606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5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5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3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9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2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9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8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19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8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AFF5F-C1E5-8345-B7B4-00753066B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6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gif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24.emf"/><Relationship Id="rId21" Type="http://schemas.openxmlformats.org/officeDocument/2006/relationships/oleObject" Target="../embeddings/Microsoft_Equation1.bin"/><Relationship Id="rId22" Type="http://schemas.openxmlformats.org/officeDocument/2006/relationships/image" Target="../media/image25.emf"/><Relationship Id="rId23" Type="http://schemas.openxmlformats.org/officeDocument/2006/relationships/image" Target="../media/image33.png"/><Relationship Id="rId24" Type="http://schemas.openxmlformats.org/officeDocument/2006/relationships/image" Target="../media/image34.png"/><Relationship Id="rId25" Type="http://schemas.openxmlformats.org/officeDocument/2006/relationships/image" Target="../media/image35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21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22.emf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23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6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wstirlin/plots/plots.html" TargetMode="Externa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-detector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1" y="0"/>
            <a:ext cx="9185294" cy="598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857" y="2130425"/>
            <a:ext cx="8400143" cy="1470025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Higgs Physics at ATLAS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09028"/>
            <a:ext cx="9131427" cy="929772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Laboratório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Instrumentação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Experimental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 smtClean="0">
                <a:solidFill>
                  <a:schemeClr val="tx1"/>
                </a:solidFill>
              </a:rPr>
              <a:t> (LIP)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Workshop on Multi-Higgs Models </a:t>
            </a:r>
            <a:r>
              <a:rPr lang="en-US" dirty="0" smtClean="0">
                <a:solidFill>
                  <a:schemeClr val="tx1"/>
                </a:solidFill>
              </a:rPr>
              <a:t>- 2014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Lisbon, 5 September </a:t>
            </a:r>
            <a:r>
              <a:rPr lang="en-US" dirty="0" smtClean="0">
                <a:solidFill>
                  <a:schemeClr val="tx1"/>
                </a:solidFill>
              </a:rPr>
              <a:t>2014</a:t>
            </a:r>
          </a:p>
        </p:txBody>
      </p:sp>
      <p:pic>
        <p:nvPicPr>
          <p:cNvPr id="6" name="Picture 5" descr="LIP-black-3100x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" y="5988812"/>
            <a:ext cx="1269235" cy="859804"/>
          </a:xfrm>
          <a:prstGeom prst="rect">
            <a:avLst/>
          </a:prstGeom>
        </p:spPr>
      </p:pic>
      <p:pic>
        <p:nvPicPr>
          <p:cNvPr id="17" name="Picture 16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38" y="5638800"/>
            <a:ext cx="3073785" cy="1571281"/>
          </a:xfrm>
          <a:prstGeom prst="rect">
            <a:avLst/>
          </a:prstGeom>
        </p:spPr>
      </p:pic>
      <p:pic>
        <p:nvPicPr>
          <p:cNvPr id="19" name="Picture 18" descr="QREN_Logotipo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03" y="5998196"/>
            <a:ext cx="1024564" cy="859803"/>
          </a:xfrm>
          <a:prstGeom prst="rect">
            <a:avLst/>
          </a:prstGeom>
        </p:spPr>
      </p:pic>
      <p:pic>
        <p:nvPicPr>
          <p:cNvPr id="20" name="Picture 19" descr="Uniao_Europeia_FS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9" y="5998196"/>
            <a:ext cx="1041686" cy="859804"/>
          </a:xfrm>
          <a:prstGeom prst="rect">
            <a:avLst/>
          </a:prstGeom>
        </p:spPr>
      </p:pic>
      <p:pic>
        <p:nvPicPr>
          <p:cNvPr id="21" name="Picture 20" descr="Logo4_POP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62" y="5998196"/>
            <a:ext cx="1061267" cy="850420"/>
          </a:xfrm>
          <a:prstGeom prst="rect">
            <a:avLst/>
          </a:prstGeom>
        </p:spPr>
      </p:pic>
      <p:pic>
        <p:nvPicPr>
          <p:cNvPr id="23" name="Picture 22" descr="ATLAS-chrome-logo_l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21" y="5998196"/>
            <a:ext cx="2361979" cy="79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7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209"/>
            <a:ext cx="8229600" cy="6687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Higgs Boson Mass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75370"/>
            <a:ext cx="8229600" cy="138477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 combined:</a:t>
            </a:r>
            <a:r>
              <a:rPr lang="el-GR" dirty="0" smtClean="0">
                <a:solidFill>
                  <a:srgbClr val="FFFFFF"/>
                </a:solidFill>
              </a:rPr>
              <a:t> m</a:t>
            </a:r>
            <a:r>
              <a:rPr lang="el-GR" baseline="-25000" dirty="0" smtClean="0">
                <a:solidFill>
                  <a:srgbClr val="FFFFFF"/>
                </a:solidFill>
              </a:rPr>
              <a:t>H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125.36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0.37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0.18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(syst.) GeV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l-GR" dirty="0" smtClean="0">
                <a:solidFill>
                  <a:srgbClr val="FFFFFF"/>
                </a:solidFill>
              </a:rPr>
              <a:t>=125.98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0.42 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0.28 (syst.) GeV </a:t>
            </a: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ZZ</a:t>
            </a:r>
            <a:r>
              <a:rPr lang="el-GR" dirty="0" smtClean="0">
                <a:solidFill>
                  <a:srgbClr val="FFFFFF"/>
                </a:solidFill>
              </a:rPr>
              <a:t>=124.51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0.52(stat.)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0.06(syst.) GeV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CMS: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=125.03 </a:t>
            </a:r>
            <a:r>
              <a:rPr lang="en-US" baseline="30000" dirty="0" smtClean="0">
                <a:solidFill>
                  <a:srgbClr val="FFFFFF"/>
                </a:solidFill>
              </a:rPr>
              <a:t>+0.26</a:t>
            </a:r>
            <a:r>
              <a:rPr lang="en-US" baseline="-25000" dirty="0" smtClean="0">
                <a:solidFill>
                  <a:srgbClr val="FFFFFF"/>
                </a:solidFill>
              </a:rPr>
              <a:t>−0.27 </a:t>
            </a:r>
            <a:r>
              <a:rPr lang="en-US" dirty="0" smtClean="0">
                <a:solidFill>
                  <a:srgbClr val="FFFFFF"/>
                </a:solidFill>
              </a:rPr>
              <a:t>(stat.) </a:t>
            </a:r>
            <a:r>
              <a:rPr lang="en-US" baseline="30000" dirty="0" smtClean="0">
                <a:solidFill>
                  <a:srgbClr val="FFFFFF"/>
                </a:solidFill>
              </a:rPr>
              <a:t>+0.13</a:t>
            </a:r>
            <a:r>
              <a:rPr lang="en-US" baseline="-25000" dirty="0" smtClean="0">
                <a:solidFill>
                  <a:srgbClr val="FFFFFF"/>
                </a:solidFill>
              </a:rPr>
              <a:t>−0.15 </a:t>
            </a:r>
            <a:r>
              <a:rPr lang="en-US" dirty="0" smtClean="0">
                <a:solidFill>
                  <a:srgbClr val="FFFFFF"/>
                </a:solidFill>
              </a:rPr>
              <a:t>(syst.)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l-GR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99859" y="998541"/>
            <a:ext cx="4386942" cy="3476828"/>
            <a:chOff x="4299858" y="1107399"/>
            <a:chExt cx="4844143" cy="3754886"/>
          </a:xfrm>
          <a:solidFill>
            <a:schemeClr val="bg1"/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9858" y="1386016"/>
              <a:ext cx="4844142" cy="3476269"/>
            </a:xfrm>
            <a:prstGeom prst="rect">
              <a:avLst/>
            </a:prstGeom>
            <a:grpFill/>
          </p:spPr>
        </p:pic>
        <p:sp>
          <p:nvSpPr>
            <p:cNvPr id="7" name="TextBox 6"/>
            <p:cNvSpPr txBox="1"/>
            <p:nvPr/>
          </p:nvSpPr>
          <p:spPr>
            <a:xfrm>
              <a:off x="4299859" y="1107399"/>
              <a:ext cx="484414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arXiv</a:t>
              </a:r>
              <a:r>
                <a:rPr lang="en-US" dirty="0"/>
                <a:t>:</a:t>
              </a:r>
              <a:r>
                <a:rPr lang="en-US" dirty="0" smtClean="0"/>
                <a:t>1406.3827, submitted to </a:t>
              </a:r>
              <a:r>
                <a:rPr lang="en-US" dirty="0" err="1" smtClean="0"/>
                <a:t>Phys.Rev.D</a:t>
              </a:r>
              <a:r>
                <a:rPr lang="en-US" dirty="0" smtClean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200" y="998540"/>
            <a:ext cx="3631590" cy="3476829"/>
            <a:chOff x="181428" y="1192991"/>
            <a:chExt cx="3724969" cy="3573868"/>
          </a:xfrm>
        </p:grpSpPr>
        <p:pic>
          <p:nvPicPr>
            <p:cNvPr id="16" name="Picture 15" descr="CMS_Hmass_Figure_0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56979" y="1117440"/>
              <a:ext cx="3573868" cy="372496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52714" y="3852760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CMS-PAS-HIG-14-009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209"/>
            <a:ext cx="8229600" cy="6687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Higgs Boson Mass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475369"/>
            <a:ext cx="8567271" cy="221934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 combined:</a:t>
            </a:r>
            <a:r>
              <a:rPr lang="el-GR" dirty="0" smtClean="0">
                <a:solidFill>
                  <a:srgbClr val="FFFFFF"/>
                </a:solidFill>
              </a:rPr>
              <a:t> m</a:t>
            </a:r>
            <a:r>
              <a:rPr lang="el-GR" baseline="-25000" dirty="0" smtClean="0">
                <a:solidFill>
                  <a:srgbClr val="FFFFFF"/>
                </a:solidFill>
              </a:rPr>
              <a:t>H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125.36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0.37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0.18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(syst.) GeV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125.98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0.42 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0.28 (syst.) GeV </a:t>
            </a: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ZZ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124.51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0.52(stat.)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0.06(syst.) GeV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Old combination (PLB 726(2013)88): </a:t>
            </a:r>
            <a:r>
              <a:rPr lang="el-GR" dirty="0" smtClean="0">
                <a:solidFill>
                  <a:srgbClr val="FFFFFF"/>
                </a:solidFill>
              </a:rPr>
              <a:t> m</a:t>
            </a:r>
            <a:r>
              <a:rPr lang="el-GR" baseline="-25000" dirty="0" smtClean="0">
                <a:solidFill>
                  <a:srgbClr val="FFFFFF"/>
                </a:solidFill>
              </a:rPr>
              <a:t>H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125.</a:t>
            </a:r>
            <a:r>
              <a:rPr lang="en-US" dirty="0" smtClean="0">
                <a:solidFill>
                  <a:srgbClr val="FFFFFF"/>
                </a:solidFill>
              </a:rPr>
              <a:t>5 </a:t>
            </a:r>
            <a:r>
              <a:rPr lang="el-GR" dirty="0" smtClean="0">
                <a:solidFill>
                  <a:srgbClr val="FFFFFF"/>
                </a:solidFill>
              </a:rPr>
              <a:t>±0.</a:t>
            </a:r>
            <a:r>
              <a:rPr lang="en-US" dirty="0" smtClean="0">
                <a:solidFill>
                  <a:srgbClr val="FFFFFF"/>
                </a:solidFill>
              </a:rPr>
              <a:t>2 </a:t>
            </a:r>
            <a:r>
              <a:rPr lang="el-GR" dirty="0" smtClean="0">
                <a:solidFill>
                  <a:srgbClr val="FFFFFF"/>
                </a:solidFill>
              </a:rPr>
              <a:t>(stat)</a:t>
            </a:r>
            <a:r>
              <a:rPr lang="en-US" baseline="30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±0.</a:t>
            </a:r>
            <a:r>
              <a:rPr lang="en-US" dirty="0" smtClean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(syst) GeV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</a:t>
            </a:r>
            <a:r>
              <a:rPr lang="en-US" dirty="0" smtClean="0">
                <a:solidFill>
                  <a:srgbClr val="FFFFFF"/>
                </a:solidFill>
              </a:rPr>
              <a:t>6</a:t>
            </a:r>
            <a:r>
              <a:rPr lang="el-GR" dirty="0" smtClean="0">
                <a:solidFill>
                  <a:srgbClr val="FFFFFF"/>
                </a:solidFill>
              </a:rPr>
              <a:t>.8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</a:t>
            </a:r>
            <a:r>
              <a:rPr lang="el-GR" dirty="0" smtClean="0">
                <a:solidFill>
                  <a:srgbClr val="FFFFFF"/>
                </a:solidFill>
              </a:rPr>
              <a:t> 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7</a:t>
            </a:r>
            <a:r>
              <a:rPr lang="el-GR" dirty="0" smtClean="0">
                <a:solidFill>
                  <a:srgbClr val="FFFFFF"/>
                </a:solidFill>
              </a:rPr>
              <a:t> (syst.) GeV </a:t>
            </a:r>
          </a:p>
          <a:p>
            <a:r>
              <a:rPr lang="el-GR" dirty="0" smtClean="0">
                <a:solidFill>
                  <a:srgbClr val="FFFFFF"/>
                </a:solidFill>
              </a:rPr>
              <a:t>m</a:t>
            </a:r>
            <a:r>
              <a:rPr lang="el-GR" baseline="-25000" dirty="0" smtClean="0">
                <a:solidFill>
                  <a:srgbClr val="FFFFFF"/>
                </a:solidFill>
              </a:rPr>
              <a:t>ZZ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124.</a:t>
            </a:r>
            <a:r>
              <a:rPr lang="en-US" dirty="0" smtClean="0">
                <a:solidFill>
                  <a:srgbClr val="FFFFFF"/>
                </a:solidFill>
              </a:rPr>
              <a:t>3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l-GR" baseline="30000" dirty="0" smtClean="0">
                <a:solidFill>
                  <a:srgbClr val="FFFFFF"/>
                </a:solidFill>
              </a:rPr>
              <a:t>0.</a:t>
            </a:r>
            <a:r>
              <a:rPr lang="en-US" baseline="30000" dirty="0">
                <a:solidFill>
                  <a:srgbClr val="FFFFFF"/>
                </a:solidFill>
              </a:rPr>
              <a:t>6</a:t>
            </a:r>
            <a:r>
              <a:rPr lang="en-US" baseline="-25000" dirty="0" smtClean="0">
                <a:solidFill>
                  <a:srgbClr val="FFFFFF"/>
                </a:solidFill>
              </a:rPr>
              <a:t>-</a:t>
            </a:r>
            <a:r>
              <a:rPr lang="el-GR" baseline="-25000" dirty="0" smtClean="0">
                <a:solidFill>
                  <a:srgbClr val="FFFFFF"/>
                </a:solidFill>
              </a:rPr>
              <a:t>0.</a:t>
            </a:r>
            <a:r>
              <a:rPr lang="en-US" baseline="-25000" dirty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(stat.)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l-GR" baseline="30000" dirty="0" smtClean="0">
                <a:solidFill>
                  <a:srgbClr val="FFFFFF"/>
                </a:solidFill>
              </a:rPr>
              <a:t>0.</a:t>
            </a:r>
            <a:r>
              <a:rPr lang="en-US" baseline="30000" dirty="0" smtClean="0">
                <a:solidFill>
                  <a:srgbClr val="FFFFFF"/>
                </a:solidFill>
              </a:rPr>
              <a:t>5</a:t>
            </a:r>
            <a:r>
              <a:rPr lang="en-US" baseline="-25000" dirty="0" smtClean="0">
                <a:solidFill>
                  <a:srgbClr val="FFFFFF"/>
                </a:solidFill>
              </a:rPr>
              <a:t>-</a:t>
            </a:r>
            <a:r>
              <a:rPr lang="el-GR" baseline="-25000" dirty="0" smtClean="0">
                <a:solidFill>
                  <a:srgbClr val="FFFFFF"/>
                </a:solidFill>
              </a:rPr>
              <a:t>0.</a:t>
            </a:r>
            <a:r>
              <a:rPr lang="en-US" baseline="-25000" dirty="0">
                <a:solidFill>
                  <a:srgbClr val="FFFFFF"/>
                </a:solidFill>
              </a:rPr>
              <a:t>3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(syst.) GeV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evolution_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61573"/>
            <a:ext cx="3661229" cy="351379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99859" y="998541"/>
            <a:ext cx="4386942" cy="3476828"/>
            <a:chOff x="4299858" y="1107399"/>
            <a:chExt cx="4844143" cy="3754886"/>
          </a:xfrm>
          <a:solidFill>
            <a:schemeClr val="bg1"/>
          </a:solidFill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9858" y="1386016"/>
              <a:ext cx="4844142" cy="3476269"/>
            </a:xfrm>
            <a:prstGeom prst="rect">
              <a:avLst/>
            </a:prstGeom>
            <a:grpFill/>
          </p:spPr>
        </p:pic>
        <p:sp>
          <p:nvSpPr>
            <p:cNvPr id="7" name="TextBox 6"/>
            <p:cNvSpPr txBox="1"/>
            <p:nvPr/>
          </p:nvSpPr>
          <p:spPr>
            <a:xfrm>
              <a:off x="4299859" y="1107399"/>
              <a:ext cx="4844142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arXiv</a:t>
              </a:r>
              <a:r>
                <a:rPr lang="en-US" dirty="0"/>
                <a:t>:</a:t>
              </a:r>
              <a:r>
                <a:rPr lang="en-US" dirty="0" smtClean="0"/>
                <a:t>1406.3827, submitted to </a:t>
              </a:r>
              <a:r>
                <a:rPr lang="en-US" dirty="0" err="1" smtClean="0"/>
                <a:t>Phys.Rev.D</a:t>
              </a:r>
              <a:r>
                <a:rPr lang="en-US" dirty="0" smtClean="0"/>
                <a:t> 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5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12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8908040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7483586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5797065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8055488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2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52813400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3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6650404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2654128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9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bit more technically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7319"/>
            <a:ext cx="8536057" cy="534914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Assumptions:</a:t>
            </a:r>
          </a:p>
          <a:p>
            <a:pPr lvl="1"/>
            <a:r>
              <a:rPr lang="en-US" dirty="0"/>
              <a:t>Single resonance (at </a:t>
            </a:r>
            <a:r>
              <a:rPr lang="en-US" dirty="0" err="1">
                <a:solidFill>
                  <a:srgbClr val="FF6600"/>
                </a:solidFill>
              </a:rPr>
              <a:t>m</a:t>
            </a:r>
            <a:r>
              <a:rPr lang="en-US" baseline="-25000" dirty="0" err="1">
                <a:solidFill>
                  <a:srgbClr val="FF6600"/>
                </a:solidFill>
              </a:rPr>
              <a:t>H</a:t>
            </a:r>
            <a:r>
              <a:rPr lang="en-US" dirty="0">
                <a:solidFill>
                  <a:srgbClr val="FF6600"/>
                </a:solidFill>
              </a:rPr>
              <a:t> = 125.5GeV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No </a:t>
            </a:r>
            <a:r>
              <a:rPr lang="en-US" dirty="0"/>
              <a:t>modification of tensor structure of SM </a:t>
            </a:r>
            <a:r>
              <a:rPr lang="en-US" dirty="0" err="1"/>
              <a:t>Lagrangian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i.e. </a:t>
            </a:r>
            <a:r>
              <a:rPr lang="en-US" dirty="0">
                <a:solidFill>
                  <a:srgbClr val="0000FF"/>
                </a:solidFill>
              </a:rPr>
              <a:t>H has 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 = 0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</a:p>
          <a:p>
            <a:pPr lvl="1"/>
            <a:r>
              <a:rPr lang="en-US" dirty="0"/>
              <a:t>Narrow width approximation holds</a:t>
            </a:r>
          </a:p>
          <a:p>
            <a:pPr lvl="2"/>
            <a:r>
              <a:rPr lang="en-US" dirty="0"/>
              <a:t>i.e. rate for process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H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f is:</a:t>
            </a:r>
          </a:p>
          <a:p>
            <a:endParaRPr lang="en-US" dirty="0"/>
          </a:p>
          <a:p>
            <a:r>
              <a:rPr lang="en-US" b="1" dirty="0"/>
              <a:t>Free parameters </a:t>
            </a:r>
            <a:r>
              <a:rPr lang="en-US" dirty="0"/>
              <a:t>in framework:</a:t>
            </a:r>
          </a:p>
          <a:p>
            <a:pPr lvl="1"/>
            <a:r>
              <a:rPr lang="en-US" dirty="0"/>
              <a:t>Coupling scale factors: </a:t>
            </a:r>
            <a:r>
              <a:rPr lang="en-US" dirty="0" smtClean="0">
                <a:solidFill>
                  <a:srgbClr val="FF0000"/>
                </a:solidFill>
              </a:rPr>
              <a:t>κ</a:t>
            </a:r>
            <a:r>
              <a:rPr lang="en-US" baseline="-25000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 smtClean="0"/>
              <a:t>Total </a:t>
            </a:r>
            <a:r>
              <a:rPr lang="en-US" dirty="0"/>
              <a:t>Higgs width: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κ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H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 lvl="1"/>
            <a:r>
              <a:rPr lang="en-US" dirty="0"/>
              <a:t>Or ratios of coupling scale factors: </a:t>
            </a:r>
            <a:r>
              <a:rPr lang="en-US" dirty="0" err="1">
                <a:solidFill>
                  <a:srgbClr val="008000"/>
                </a:solidFill>
              </a:rPr>
              <a:t>λ</a:t>
            </a:r>
            <a:r>
              <a:rPr lang="en-US" baseline="-25000" dirty="0" err="1">
                <a:solidFill>
                  <a:srgbClr val="008000"/>
                </a:solidFill>
              </a:rPr>
              <a:t>ij</a:t>
            </a:r>
            <a:r>
              <a:rPr lang="en-US" dirty="0">
                <a:solidFill>
                  <a:srgbClr val="008000"/>
                </a:solidFill>
              </a:rPr>
              <a:t> =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i</a:t>
            </a:r>
            <a:r>
              <a:rPr lang="en-US" dirty="0">
                <a:solidFill>
                  <a:srgbClr val="008000"/>
                </a:solidFill>
              </a:rPr>
              <a:t> / </a:t>
            </a:r>
            <a:r>
              <a:rPr lang="en-US" dirty="0" err="1">
                <a:solidFill>
                  <a:srgbClr val="008000"/>
                </a:solidFill>
              </a:rPr>
              <a:t>κ</a:t>
            </a:r>
            <a:r>
              <a:rPr lang="en-US" baseline="-25000" dirty="0" err="1">
                <a:solidFill>
                  <a:srgbClr val="008000"/>
                </a:solidFill>
              </a:rPr>
              <a:t>j</a:t>
            </a:r>
            <a:endParaRPr lang="en-US" baseline="-25000" dirty="0">
              <a:solidFill>
                <a:srgbClr val="008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Tree-level motivated framework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seful for </a:t>
            </a:r>
            <a:r>
              <a:rPr lang="en-US" b="1" dirty="0" smtClean="0"/>
              <a:t>studying deviations </a:t>
            </a:r>
            <a:r>
              <a:rPr lang="en-US" dirty="0" smtClean="0"/>
              <a:t>in data with respect to expectations </a:t>
            </a:r>
          </a:p>
          <a:p>
            <a:pPr lvl="2"/>
            <a:r>
              <a:rPr lang="en-US" dirty="0" smtClean="0"/>
              <a:t>E.g. extract coupling scale factor to </a:t>
            </a:r>
            <a:r>
              <a:rPr lang="en-US" dirty="0" smtClean="0">
                <a:solidFill>
                  <a:srgbClr val="0000FF"/>
                </a:solidFill>
              </a:rPr>
              <a:t>weak bosons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by setting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Z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err="1" smtClean="0">
                <a:solidFill>
                  <a:srgbClr val="0000FF"/>
                </a:solidFill>
              </a:rPr>
              <a:t>κ</a:t>
            </a:r>
            <a:r>
              <a:rPr lang="en-US" baseline="-25000" dirty="0" err="1" smtClean="0">
                <a:solidFill>
                  <a:srgbClr val="0000FF"/>
                </a:solidFill>
              </a:rPr>
              <a:t>V</a:t>
            </a:r>
            <a:endParaRPr lang="en-US" baseline="-25000" dirty="0" smtClean="0">
              <a:solidFill>
                <a:srgbClr val="0000FF"/>
              </a:solidFill>
            </a:endParaRPr>
          </a:p>
          <a:p>
            <a:pPr lvl="1"/>
            <a:r>
              <a:rPr lang="en-US" dirty="0"/>
              <a:t>N</a:t>
            </a:r>
            <a:r>
              <a:rPr lang="en-US" dirty="0" smtClean="0"/>
              <a:t>ot same thing as fitting a new model to the data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732342"/>
              </p:ext>
            </p:extLst>
          </p:nvPr>
        </p:nvGraphicFramePr>
        <p:xfrm>
          <a:off x="5029393" y="2492427"/>
          <a:ext cx="1980814" cy="630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3" imgW="1397000" imgH="444500" progId="Equation.3">
                  <p:embed/>
                </p:oleObj>
              </mc:Choice>
              <mc:Fallback>
                <p:oleObj name="Equation" r:id="rId3" imgW="1397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393" y="2492427"/>
                        <a:ext cx="1980814" cy="630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271124"/>
              </p:ext>
            </p:extLst>
          </p:nvPr>
        </p:nvGraphicFramePr>
        <p:xfrm>
          <a:off x="4469548" y="3827933"/>
          <a:ext cx="3757496" cy="379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5" imgW="2514600" imgH="254000" progId="Equation.3">
                  <p:embed/>
                </p:oleObj>
              </mc:Choice>
              <mc:Fallback>
                <p:oleObj name="Equation" r:id="rId5" imgW="2514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69548" y="3827933"/>
                        <a:ext cx="3757496" cy="379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15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860" y="2883647"/>
            <a:ext cx="4486940" cy="3396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992"/>
            <a:ext cx="8229600" cy="81606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Higgs couplings: </a:t>
            </a:r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and H➞ZZ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35" y="1090706"/>
            <a:ext cx="8686801" cy="21814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l-GR" dirty="0" smtClean="0">
                <a:solidFill>
                  <a:srgbClr val="FFFFFF"/>
                </a:solidFill>
              </a:rPr>
              <a:t>arXiv: 1408.7084</a:t>
            </a:r>
            <a:r>
              <a:rPr lang="en-US" dirty="0" smtClean="0">
                <a:solidFill>
                  <a:srgbClr val="FFFFFF"/>
                </a:solidFill>
              </a:rPr>
              <a:t>) :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 </a:t>
            </a:r>
            <a:r>
              <a:rPr lang="en-US" dirty="0" smtClean="0">
                <a:solidFill>
                  <a:srgbClr val="FFFFFF"/>
                </a:solidFill>
              </a:rPr>
              <a:t>= 1.17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27</a:t>
            </a:r>
            <a:endParaRPr lang="el-GR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H➞ZZ (</a:t>
            </a:r>
            <a:r>
              <a:rPr lang="el-GR" dirty="0" smtClean="0">
                <a:solidFill>
                  <a:srgbClr val="FFFFFF"/>
                </a:solidFill>
              </a:rPr>
              <a:t>arXiv: 1408.5191</a:t>
            </a:r>
            <a:r>
              <a:rPr lang="en-US" dirty="0" smtClean="0">
                <a:solidFill>
                  <a:srgbClr val="FFFFFF"/>
                </a:solidFill>
              </a:rPr>
              <a:t>) :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ZZ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 </a:t>
            </a:r>
            <a:r>
              <a:rPr lang="en-US" dirty="0" smtClean="0">
                <a:solidFill>
                  <a:srgbClr val="FFFFFF"/>
                </a:solidFill>
              </a:rPr>
              <a:t>= 1.44 </a:t>
            </a:r>
            <a:r>
              <a:rPr lang="en-US" baseline="30000" dirty="0" smtClean="0">
                <a:solidFill>
                  <a:srgbClr val="FFFFFF"/>
                </a:solidFill>
              </a:rPr>
              <a:t>+0.40</a:t>
            </a:r>
            <a:r>
              <a:rPr lang="en-US" baseline="-25000" dirty="0" smtClean="0">
                <a:solidFill>
                  <a:srgbClr val="FFFFFF"/>
                </a:solidFill>
              </a:rPr>
              <a:t>-0.33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Old combination (PLB 726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smtClean="0">
                <a:solidFill>
                  <a:srgbClr val="FFFFFF"/>
                </a:solidFill>
              </a:rPr>
              <a:t>2013) 88):</a:t>
            </a:r>
            <a:endParaRPr lang="el-GR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 </a:t>
            </a:r>
            <a:r>
              <a:rPr lang="en-US" dirty="0" smtClean="0">
                <a:solidFill>
                  <a:srgbClr val="FFFFFF"/>
                </a:solidFill>
              </a:rPr>
              <a:t>= 1.55 </a:t>
            </a:r>
            <a:r>
              <a:rPr lang="en-US" baseline="30000" dirty="0" smtClean="0">
                <a:solidFill>
                  <a:srgbClr val="FFFFFF"/>
                </a:solidFill>
              </a:rPr>
              <a:t>+0.33</a:t>
            </a:r>
            <a:r>
              <a:rPr lang="en-US" baseline="-25000" dirty="0" smtClean="0">
                <a:solidFill>
                  <a:srgbClr val="FFFFFF"/>
                </a:solidFill>
              </a:rPr>
              <a:t>-0.28</a:t>
            </a:r>
            <a:endParaRPr lang="el-GR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ZZ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 </a:t>
            </a:r>
            <a:r>
              <a:rPr lang="en-US" dirty="0" smtClean="0">
                <a:solidFill>
                  <a:srgbClr val="FFFFFF"/>
                </a:solidFill>
              </a:rPr>
              <a:t>= 1.43 </a:t>
            </a:r>
            <a:r>
              <a:rPr lang="en-US" baseline="30000" dirty="0" smtClean="0">
                <a:solidFill>
                  <a:srgbClr val="FFFFFF"/>
                </a:solidFill>
              </a:rPr>
              <a:t>+0.40</a:t>
            </a:r>
            <a:r>
              <a:rPr lang="en-US" baseline="-25000" dirty="0" smtClean="0">
                <a:solidFill>
                  <a:srgbClr val="FFFFFF"/>
                </a:solidFill>
              </a:rPr>
              <a:t>-0.35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94235" y="3466353"/>
            <a:ext cx="3406588" cy="303305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Large change in </a:t>
            </a:r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!!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now SM compatible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uncertainty increased !?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H➞ZZ unchanged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evolution_coup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85" y="2779059"/>
            <a:ext cx="5265624" cy="357094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9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28"/>
            <a:ext cx="8229600" cy="59621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What happened?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1" y="1015301"/>
            <a:ext cx="5191705" cy="567834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electron and photon energy calibrations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Intercalibration</a:t>
            </a:r>
            <a:r>
              <a:rPr lang="en-US" dirty="0" smtClean="0">
                <a:solidFill>
                  <a:schemeClr val="bg1"/>
                </a:solidFill>
              </a:rPr>
              <a:t> of calorimeter layers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New map of material in front of calorimeter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Multivariate regression to calibrate e and 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Inputs: cluster position, calorimeter related quantities (deposit per layer </a:t>
            </a:r>
            <a:r>
              <a:rPr lang="en-US" dirty="0" err="1" smtClean="0">
                <a:solidFill>
                  <a:schemeClr val="bg1"/>
                </a:solidFill>
              </a:rPr>
              <a:t>etc</a:t>
            </a:r>
            <a:r>
              <a:rPr lang="en-US" dirty="0" smtClean="0">
                <a:solidFill>
                  <a:schemeClr val="bg1"/>
                </a:solidFill>
              </a:rPr>
              <a:t>), tracks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Improved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momentum scale and resolution systematics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Used large calibration samples accumulated during the run: 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err="1" smtClean="0">
                <a:solidFill>
                  <a:schemeClr val="bg1"/>
                </a:solidFill>
              </a:rPr>
              <a:t>➞ee</a:t>
            </a:r>
            <a:r>
              <a:rPr lang="en-US" dirty="0" smtClean="0">
                <a:solidFill>
                  <a:schemeClr val="bg1"/>
                </a:solidFill>
              </a:rPr>
              <a:t> (6.6M), </a:t>
            </a:r>
            <a:r>
              <a:rPr lang="en-US" dirty="0" err="1" smtClean="0">
                <a:solidFill>
                  <a:schemeClr val="bg1"/>
                </a:solidFill>
              </a:rPr>
              <a:t>Z➞μμ</a:t>
            </a:r>
            <a:r>
              <a:rPr lang="en-US" dirty="0" smtClean="0">
                <a:solidFill>
                  <a:schemeClr val="bg1"/>
                </a:solidFill>
              </a:rPr>
              <a:t> (9M), </a:t>
            </a:r>
            <a:r>
              <a:rPr lang="en-US" dirty="0" smtClean="0">
                <a:solidFill>
                  <a:schemeClr val="bg1"/>
                </a:solidFill>
              </a:rPr>
              <a:t>J/</a:t>
            </a:r>
            <a:r>
              <a:rPr lang="en-US" dirty="0" err="1" smtClean="0">
                <a:solidFill>
                  <a:schemeClr val="bg1"/>
                </a:solidFill>
              </a:rPr>
              <a:t>ψ</a:t>
            </a:r>
            <a:r>
              <a:rPr lang="en-US" dirty="0" err="1" smtClean="0">
                <a:solidFill>
                  <a:schemeClr val="bg1"/>
                </a:solidFill>
              </a:rPr>
              <a:t>➞μμ</a:t>
            </a:r>
            <a:r>
              <a:rPr lang="en-US" dirty="0" smtClean="0">
                <a:solidFill>
                  <a:schemeClr val="bg1"/>
                </a:solidFill>
              </a:rPr>
              <a:t> (6M)     to determine calibration corrections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J/</a:t>
            </a:r>
            <a:r>
              <a:rPr lang="en-US" dirty="0" err="1" smtClean="0">
                <a:solidFill>
                  <a:schemeClr val="bg1"/>
                </a:solidFill>
              </a:rPr>
              <a:t>ψ➞ee</a:t>
            </a:r>
            <a:r>
              <a:rPr lang="en-US" dirty="0" smtClean="0">
                <a:solidFill>
                  <a:schemeClr val="bg1"/>
                </a:solidFill>
              </a:rPr>
              <a:t> (0.3M), </a:t>
            </a:r>
            <a:r>
              <a:rPr lang="en-US" dirty="0" err="1" smtClean="0">
                <a:solidFill>
                  <a:schemeClr val="bg1"/>
                </a:solidFill>
              </a:rPr>
              <a:t>Z➞ee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 (6.6M), </a:t>
            </a:r>
            <a:r>
              <a:rPr lang="en-US" dirty="0" err="1" smtClean="0">
                <a:solidFill>
                  <a:schemeClr val="bg1"/>
                </a:solidFill>
              </a:rPr>
              <a:t>ϒ➞μμ</a:t>
            </a:r>
            <a:r>
              <a:rPr lang="en-US" dirty="0" smtClean="0">
                <a:solidFill>
                  <a:schemeClr val="bg1"/>
                </a:solidFill>
              </a:rPr>
              <a:t> (5M) to verify calibrations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Bottom line</a:t>
            </a:r>
            <a:r>
              <a:rPr lang="en-US" dirty="0" smtClean="0">
                <a:solidFill>
                  <a:schemeClr val="bg1"/>
                </a:solidFill>
              </a:rPr>
              <a:t>:  improved systematics from </a:t>
            </a:r>
            <a:r>
              <a:rPr lang="en-US" b="1" dirty="0" smtClean="0">
                <a:solidFill>
                  <a:schemeClr val="bg1"/>
                </a:solidFill>
              </a:rPr>
              <a:t>ultimate Run-I detector calibration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10% improvement </a:t>
            </a:r>
            <a:r>
              <a:rPr lang="en-US" dirty="0" smtClean="0">
                <a:solidFill>
                  <a:schemeClr val="bg1"/>
                </a:solidFill>
              </a:rPr>
              <a:t>on m</a:t>
            </a:r>
            <a:r>
              <a:rPr lang="el-GR" baseline="-25000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 resolution!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≈x2 improvement </a:t>
            </a:r>
            <a:r>
              <a:rPr lang="en-US" dirty="0" smtClean="0">
                <a:solidFill>
                  <a:schemeClr val="bg1"/>
                </a:solidFill>
              </a:rPr>
              <a:t>on </a:t>
            </a:r>
            <a:r>
              <a:rPr lang="el-GR" dirty="0" smtClean="0">
                <a:solidFill>
                  <a:schemeClr val="bg1"/>
                </a:solidFill>
              </a:rPr>
              <a:t>γ</a:t>
            </a:r>
            <a:r>
              <a:rPr lang="en-US" dirty="0" smtClean="0">
                <a:solidFill>
                  <a:schemeClr val="bg1"/>
                </a:solidFill>
              </a:rPr>
              <a:t> resolution systematic uncertainty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≈10% improvement </a:t>
            </a:r>
            <a:r>
              <a:rPr lang="en-US" dirty="0" smtClean="0">
                <a:solidFill>
                  <a:schemeClr val="bg1"/>
                </a:solidFill>
              </a:rPr>
              <a:t>on μ(H</a:t>
            </a:r>
            <a:r>
              <a:rPr lang="en-US" b="1" dirty="0" smtClean="0">
                <a:solidFill>
                  <a:schemeClr val="bg1"/>
                </a:solidFill>
              </a:rPr>
              <a:t>➞</a:t>
            </a:r>
            <a:r>
              <a:rPr lang="el-GR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)  uncertainty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276" y="1060124"/>
            <a:ext cx="3745253" cy="267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276" y="3809998"/>
            <a:ext cx="3745253" cy="280894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8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45" y="360232"/>
            <a:ext cx="6447997" cy="4556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2" y="360232"/>
            <a:ext cx="4626736" cy="3132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145" y="3453589"/>
            <a:ext cx="6447997" cy="4556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93" y="3580591"/>
            <a:ext cx="4445308" cy="3009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858" y="2116852"/>
            <a:ext cx="123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Muons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15529" y="2116852"/>
            <a:ext cx="204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Electrons </a:t>
            </a:r>
            <a:r>
              <a:rPr lang="en-US" b="1" dirty="0" err="1" smtClean="0"/>
              <a:t>vs</a:t>
            </a:r>
            <a:r>
              <a:rPr lang="en-US" b="1" dirty="0" smtClean="0"/>
              <a:t> pileup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75858" y="5299109"/>
            <a:ext cx="123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Photons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95780" y="4410109"/>
            <a:ext cx="142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Radiative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Z decays test sample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50571" y="3970607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= Photons from </a:t>
            </a:r>
            <a:r>
              <a:rPr lang="en-US" dirty="0" err="1" smtClean="0"/>
              <a:t>Z</a:t>
            </a:r>
            <a:r>
              <a:rPr lang="en-US" dirty="0" err="1" smtClean="0">
                <a:solidFill>
                  <a:srgbClr val="000000"/>
                </a:solidFill>
              </a:rPr>
              <a:t>➞ee</a:t>
            </a:r>
            <a:r>
              <a:rPr lang="el-GR" dirty="0" smtClean="0">
                <a:solidFill>
                  <a:srgbClr val="000000"/>
                </a:solidFill>
              </a:rPr>
              <a:t>γ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83529" y="224118"/>
            <a:ext cx="439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arXiv:1406.3827, </a:t>
            </a:r>
            <a:r>
              <a:rPr lang="en-US" dirty="0" smtClean="0"/>
              <a:t>CERN</a:t>
            </a:r>
            <a:r>
              <a:rPr lang="en-US" dirty="0"/>
              <a:t>-PH-EP-2014-153 </a:t>
            </a:r>
            <a:endParaRPr lang="en-US" dirty="0" smtClean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4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88" y="3257177"/>
            <a:ext cx="4586381" cy="3201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591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136588" y="254002"/>
            <a:ext cx="2359212" cy="642470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l-GR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105&lt;m</a:t>
            </a:r>
            <a:r>
              <a:rPr lang="el-GR" baseline="-25000" dirty="0" smtClean="0">
                <a:solidFill>
                  <a:schemeClr val="bg1"/>
                </a:solidFill>
              </a:rPr>
              <a:t>γγ</a:t>
            </a:r>
            <a:r>
              <a:rPr lang="en-US" dirty="0" smtClean="0">
                <a:solidFill>
                  <a:schemeClr val="bg1"/>
                </a:solidFill>
              </a:rPr>
              <a:t>&lt;160GeV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e/</a:t>
            </a:r>
            <a:r>
              <a:rPr lang="en-US" dirty="0" smtClean="0">
                <a:solidFill>
                  <a:schemeClr val="bg1"/>
                </a:solidFill>
              </a:rPr>
              <a:t>μ and b-jets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 e/μ,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5-6 jets incl. b-jets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 e/</a:t>
            </a:r>
            <a:r>
              <a:rPr lang="en-US" dirty="0" smtClean="0">
                <a:solidFill>
                  <a:schemeClr val="bg1"/>
                </a:solidFill>
              </a:rPr>
              <a:t>μ,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ee</a:t>
            </a:r>
            <a:r>
              <a:rPr lang="en-US" baseline="-25000" dirty="0" smtClean="0">
                <a:solidFill>
                  <a:schemeClr val="bg1"/>
                </a:solidFill>
              </a:rPr>
              <a:t>/</a:t>
            </a:r>
            <a:r>
              <a:rPr lang="en-US" baseline="-25000" dirty="0" err="1" smtClean="0">
                <a:solidFill>
                  <a:schemeClr val="bg1"/>
                </a:solidFill>
              </a:rPr>
              <a:t>μμ</a:t>
            </a:r>
            <a:r>
              <a:rPr lang="en-US" dirty="0" smtClean="0">
                <a:solidFill>
                  <a:schemeClr val="bg1"/>
                </a:solidFill>
              </a:rPr>
              <a:t> ≈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Z</a:t>
            </a:r>
            <a:endParaRPr lang="en-US" baseline="-25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 e/μ,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baseline="30000" dirty="0" err="1" smtClean="0">
                <a:solidFill>
                  <a:schemeClr val="bg1"/>
                </a:solidFill>
              </a:rPr>
              <a:t>miss</a:t>
            </a:r>
            <a:endParaRPr lang="en-US" baseline="30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High 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baseline="-25000" dirty="0" err="1" smtClean="0">
                <a:solidFill>
                  <a:schemeClr val="bg1"/>
                </a:solidFill>
              </a:rPr>
              <a:t>t</a:t>
            </a:r>
            <a:r>
              <a:rPr lang="en-US" baseline="30000" dirty="0" err="1" smtClean="0">
                <a:solidFill>
                  <a:schemeClr val="bg1"/>
                </a:solidFill>
              </a:rPr>
              <a:t>miss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 jets,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jj</a:t>
            </a:r>
            <a:r>
              <a:rPr lang="en-US" dirty="0" smtClean="0">
                <a:solidFill>
                  <a:schemeClr val="bg1"/>
                </a:solidFill>
              </a:rPr>
              <a:t> ≈ </a:t>
            </a:r>
            <a:r>
              <a:rPr lang="en-US" dirty="0" err="1" smtClean="0">
                <a:solidFill>
                  <a:schemeClr val="bg1"/>
                </a:solidFill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</a:rPr>
              <a:t>Z</a:t>
            </a:r>
            <a:r>
              <a:rPr lang="en-US" baseline="-25000" dirty="0" smtClean="0">
                <a:solidFill>
                  <a:schemeClr val="bg1"/>
                </a:solidFill>
              </a:rPr>
              <a:t>/W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err="1" smtClean="0">
                <a:solidFill>
                  <a:schemeClr val="bg1"/>
                </a:solidFill>
              </a:rPr>
              <a:t>Δη</a:t>
            </a:r>
            <a:r>
              <a:rPr lang="en-US" dirty="0" smtClean="0">
                <a:solidFill>
                  <a:schemeClr val="bg1"/>
                </a:solidFill>
              </a:rPr>
              <a:t>(lead jets)|&gt;2, BDT tight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|</a:t>
            </a:r>
            <a:r>
              <a:rPr lang="en-US" dirty="0" err="1" smtClean="0">
                <a:solidFill>
                  <a:schemeClr val="bg1"/>
                </a:solidFill>
              </a:rPr>
              <a:t>Δη</a:t>
            </a:r>
            <a:r>
              <a:rPr lang="en-US" dirty="0" smtClean="0">
                <a:solidFill>
                  <a:schemeClr val="bg1"/>
                </a:solidFill>
              </a:rPr>
              <a:t>(lead jets)|&gt;2, BDT loose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Untagged: 4 categories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Dominated by </a:t>
            </a:r>
            <a:r>
              <a:rPr lang="en-US" dirty="0" err="1" smtClean="0">
                <a:solidFill>
                  <a:schemeClr val="bg1"/>
                </a:solidFill>
              </a:rPr>
              <a:t>ggF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348442" y="911411"/>
            <a:ext cx="4495800" cy="216469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Analysis categories optimized for measuring signal strength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 set to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, as determined in </a:t>
            </a:r>
            <a:r>
              <a:rPr lang="en-US" dirty="0" smtClean="0">
                <a:solidFill>
                  <a:srgbClr val="FFFFFF"/>
                </a:solidFill>
              </a:rPr>
              <a:t>arXiv:1406.3827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20% reduction in total uncertainty with respect to an inclusive analysis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349346"/>
            <a:ext cx="1798270" cy="6163235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391" y="1135530"/>
            <a:ext cx="3927846" cy="5025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624" y="259696"/>
            <a:ext cx="8083176" cy="7712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Analysis (cont.)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8240" y="4288117"/>
            <a:ext cx="5091526" cy="2127345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H</a:t>
            </a:r>
            <a:r>
              <a:rPr lang="en-US" dirty="0" smtClean="0">
                <a:solidFill>
                  <a:srgbClr val="FFFFFF"/>
                </a:solidFill>
              </a:rPr>
              <a:t> fixed at</a:t>
            </a:r>
            <a:r>
              <a:rPr lang="en-US" dirty="0" smtClean="0">
                <a:solidFill>
                  <a:srgbClr val="FFFFFF"/>
                </a:solidFill>
              </a:rPr>
              <a:t> 125.4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l-GR" baseline="-25000" dirty="0" smtClean="0">
                <a:solidFill>
                  <a:srgbClr val="FFFFFF"/>
                </a:solidFill>
              </a:rPr>
              <a:t>γγ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 </a:t>
            </a:r>
            <a:r>
              <a:rPr lang="en-US" dirty="0" smtClean="0">
                <a:solidFill>
                  <a:srgbClr val="FFFFFF"/>
                </a:solidFill>
              </a:rPr>
              <a:t>= 1.17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27 =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 1.17 </a:t>
            </a:r>
            <a:r>
              <a:rPr lang="el-GR" dirty="0" smtClean="0">
                <a:solidFill>
                  <a:srgbClr val="FFFFFF"/>
                </a:solidFill>
              </a:rPr>
              <a:t>±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0.</a:t>
            </a:r>
            <a:r>
              <a:rPr lang="en-US" dirty="0" smtClean="0">
                <a:solidFill>
                  <a:srgbClr val="FFFFFF"/>
                </a:solidFill>
              </a:rPr>
              <a:t>23 (stat) </a:t>
            </a:r>
            <a:r>
              <a:rPr lang="en-US" baseline="30000" dirty="0" smtClean="0">
                <a:solidFill>
                  <a:srgbClr val="FFFFFF"/>
                </a:solidFill>
              </a:rPr>
              <a:t>+0.10</a:t>
            </a:r>
            <a:r>
              <a:rPr lang="en-US" baseline="-25000" dirty="0" smtClean="0">
                <a:solidFill>
                  <a:srgbClr val="FFFFFF"/>
                </a:solidFill>
              </a:rPr>
              <a:t>-0.08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 </a:t>
            </a:r>
            <a:r>
              <a:rPr lang="en-US" baseline="30000" dirty="0" smtClean="0">
                <a:solidFill>
                  <a:srgbClr val="FFFFFF"/>
                </a:solidFill>
              </a:rPr>
              <a:t>+0.12</a:t>
            </a:r>
            <a:r>
              <a:rPr lang="en-US" baseline="-25000" dirty="0" smtClean="0">
                <a:solidFill>
                  <a:srgbClr val="FFFFFF"/>
                </a:solidFill>
              </a:rPr>
              <a:t>-0.08 </a:t>
            </a:r>
            <a:r>
              <a:rPr lang="en-US" dirty="0" smtClean="0">
                <a:solidFill>
                  <a:srgbClr val="FFFFFF"/>
                </a:solidFill>
              </a:rPr>
              <a:t>(theory)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Increased statistical uncertainty due to: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Lower signal rate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Fluctuation – expected uncertainty 0.35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23" y="1030940"/>
            <a:ext cx="3164683" cy="309955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18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089391" y="1015999"/>
            <a:ext cx="3927846" cy="5354640"/>
            <a:chOff x="5014686" y="1030940"/>
            <a:chExt cx="3927846" cy="53546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4686" y="3864256"/>
              <a:ext cx="3898392" cy="252132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4686" y="1030940"/>
              <a:ext cx="3927846" cy="2874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81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110"/>
            <a:ext cx="5788212" cy="875833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H➞</a:t>
            </a:r>
            <a:r>
              <a:rPr lang="en-US" dirty="0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95" y="1021416"/>
            <a:ext cx="5952409" cy="248686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Also benefits from improved: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</a:t>
            </a:r>
            <a:r>
              <a:rPr lang="en-US" dirty="0" smtClean="0">
                <a:solidFill>
                  <a:srgbClr val="FFFFFF"/>
                </a:solidFill>
              </a:rPr>
              <a:t>lectron identification and energy measurement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Muon</a:t>
            </a:r>
            <a:r>
              <a:rPr lang="en-US" dirty="0" smtClean="0">
                <a:solidFill>
                  <a:srgbClr val="FFFFFF"/>
                </a:solidFill>
              </a:rPr>
              <a:t> momentum scale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Plus: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New VH category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Multivariate method to discriminate ZZ* (BDT</a:t>
            </a:r>
            <a:r>
              <a:rPr lang="en-US" baseline="-25000" dirty="0" smtClean="0">
                <a:solidFill>
                  <a:srgbClr val="FFFFFF"/>
                </a:solidFill>
              </a:rPr>
              <a:t>ZZ*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Improved treatment of FSR photons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2D fit to m(4l) and  </a:t>
            </a:r>
            <a:r>
              <a:rPr lang="en-US" dirty="0" smtClean="0">
                <a:solidFill>
                  <a:srgbClr val="FFFFFF"/>
                </a:solidFill>
              </a:rPr>
              <a:t>BDT</a:t>
            </a:r>
            <a:r>
              <a:rPr lang="en-US" baseline="-25000" dirty="0" smtClean="0">
                <a:solidFill>
                  <a:srgbClr val="FFFFFF"/>
                </a:solidFill>
              </a:rPr>
              <a:t>ZZ*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09" y="155110"/>
            <a:ext cx="2546132" cy="4123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13" y="3508282"/>
            <a:ext cx="2968684" cy="2848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50" y="3508281"/>
            <a:ext cx="2968686" cy="2848068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513474" y="4278876"/>
            <a:ext cx="5012652" cy="2077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Signal strength: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 = 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l-GR" dirty="0" smtClean="0">
                <a:solidFill>
                  <a:srgbClr val="FFFFFF"/>
                </a:solidFill>
              </a:rPr>
              <a:t>σ</a:t>
            </a:r>
            <a:r>
              <a:rPr lang="en-US" baseline="-25000" dirty="0" smtClean="0">
                <a:solidFill>
                  <a:srgbClr val="FFFFFF"/>
                </a:solidFill>
              </a:rPr>
              <a:t>SM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Inclusive: 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smtClean="0">
                <a:solidFill>
                  <a:srgbClr val="FFFFFF"/>
                </a:solidFill>
              </a:rPr>
              <a:t>ZZ </a:t>
            </a:r>
            <a:r>
              <a:rPr lang="en-US" dirty="0" smtClean="0">
                <a:solidFill>
                  <a:srgbClr val="FFFFFF"/>
                </a:solidFill>
              </a:rPr>
              <a:t>= 1.44 </a:t>
            </a:r>
            <a:r>
              <a:rPr lang="en-US" baseline="30000" dirty="0" smtClean="0">
                <a:solidFill>
                  <a:srgbClr val="FFFFFF"/>
                </a:solidFill>
              </a:rPr>
              <a:t>+0.34</a:t>
            </a:r>
            <a:r>
              <a:rPr lang="en-US" baseline="-25000" dirty="0" smtClean="0">
                <a:solidFill>
                  <a:srgbClr val="FFFFFF"/>
                </a:solidFill>
              </a:rPr>
              <a:t>-0.21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+0.21</a:t>
            </a:r>
            <a:r>
              <a:rPr lang="en-US" baseline="-25000" dirty="0" smtClean="0">
                <a:solidFill>
                  <a:srgbClr val="FFFFFF"/>
                </a:solidFill>
              </a:rPr>
              <a:t>-0.11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/>
            </a:r>
            <a:r>
              <a:rPr lang="en-US" dirty="0" err="1" smtClean="0">
                <a:solidFill>
                  <a:srgbClr val="FFFFFF"/>
                </a:solidFill>
              </a:rPr>
              <a:t>ggF</a:t>
            </a:r>
            <a:r>
              <a:rPr lang="en-US" dirty="0" smtClean="0">
                <a:solidFill>
                  <a:srgbClr val="FFFFFF"/>
                </a:solidFill>
              </a:rPr>
              <a:t> and VBF categories: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err="1" smtClean="0">
                <a:solidFill>
                  <a:srgbClr val="FFFFFF"/>
                </a:solidFill>
              </a:rPr>
              <a:t>ggF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 1.66 </a:t>
            </a:r>
            <a:r>
              <a:rPr lang="en-US" baseline="30000" dirty="0" smtClean="0">
                <a:solidFill>
                  <a:srgbClr val="FFFFFF"/>
                </a:solidFill>
              </a:rPr>
              <a:t>+0.45</a:t>
            </a:r>
            <a:r>
              <a:rPr lang="en-US" baseline="-25000" dirty="0" smtClean="0">
                <a:solidFill>
                  <a:srgbClr val="FFFFFF"/>
                </a:solidFill>
              </a:rPr>
              <a:t>-0.41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+0.26</a:t>
            </a:r>
            <a:r>
              <a:rPr lang="en-US" baseline="-25000" dirty="0" smtClean="0">
                <a:solidFill>
                  <a:srgbClr val="FFFFFF"/>
                </a:solidFill>
              </a:rPr>
              <a:t>-0.16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baseline="-25000" dirty="0" smtClean="0">
                <a:solidFill>
                  <a:srgbClr val="FFFFFF"/>
                </a:solidFill>
              </a:rPr>
              <a:t>VBF </a:t>
            </a:r>
            <a:r>
              <a:rPr lang="el-GR" dirty="0" smtClean="0">
                <a:solidFill>
                  <a:srgbClr val="FFFFFF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 0.26 </a:t>
            </a:r>
            <a:r>
              <a:rPr lang="en-US" baseline="30000" dirty="0" smtClean="0">
                <a:solidFill>
                  <a:srgbClr val="FFFFFF"/>
                </a:solidFill>
              </a:rPr>
              <a:t>+1.60</a:t>
            </a:r>
            <a:r>
              <a:rPr lang="en-US" baseline="-25000" dirty="0" smtClean="0">
                <a:solidFill>
                  <a:srgbClr val="FFFFFF"/>
                </a:solidFill>
              </a:rPr>
              <a:t>-0.91</a:t>
            </a:r>
            <a:r>
              <a:rPr lang="en-US" dirty="0" smtClean="0">
                <a:solidFill>
                  <a:srgbClr val="FFFFFF"/>
                </a:solidFill>
              </a:rPr>
              <a:t> (stat) </a:t>
            </a:r>
            <a:r>
              <a:rPr lang="en-US" baseline="30000" dirty="0" smtClean="0">
                <a:solidFill>
                  <a:srgbClr val="FFFFFF"/>
                </a:solidFill>
              </a:rPr>
              <a:t>+0.38</a:t>
            </a:r>
            <a:r>
              <a:rPr lang="en-US" baseline="-25000" dirty="0" smtClean="0">
                <a:solidFill>
                  <a:srgbClr val="FFFFFF"/>
                </a:solidFill>
              </a:rPr>
              <a:t>-0.23</a:t>
            </a: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dirty="0" err="1" smtClean="0">
                <a:solidFill>
                  <a:srgbClr val="FFFFFF"/>
                </a:solidFill>
              </a:rPr>
              <a:t>syst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2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56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ATLAS detector and run-I performance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ATLAS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CMS – strengths and weaknesses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Higgs Boson Mass and Couplings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Recent ATLAS mass measurement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New coupling results – what changed?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Higgs boson width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Run 2 outlook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1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66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We’ve been keeping busy…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" y="1150471"/>
            <a:ext cx="4648200" cy="55710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SM Higgs and its properties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Mass </a:t>
            </a:r>
            <a:r>
              <a:rPr lang="en-US" b="1" i="1" dirty="0">
                <a:solidFill>
                  <a:srgbClr val="FFFFFF"/>
                </a:solidFill>
              </a:rPr>
              <a:t>and couplings (</a:t>
            </a:r>
            <a:r>
              <a:rPr lang="en-US" b="1" i="1" dirty="0" err="1">
                <a:solidFill>
                  <a:srgbClr val="FFFFFF"/>
                </a:solidFill>
              </a:rPr>
              <a:t>ZZ+WW</a:t>
            </a:r>
            <a:r>
              <a:rPr lang="en-US" b="1" i="1" dirty="0" err="1" smtClean="0">
                <a:solidFill>
                  <a:srgbClr val="FFFFFF"/>
                </a:solidFill>
              </a:rPr>
              <a:t>+γγ</a:t>
            </a:r>
            <a:r>
              <a:rPr lang="en-US" b="1" i="1" dirty="0">
                <a:solidFill>
                  <a:srgbClr val="FFFFFF"/>
                </a:solidFill>
              </a:rPr>
              <a:t>): </a:t>
            </a:r>
            <a:endParaRPr lang="en-US" b="1" i="1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Phys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Lett</a:t>
            </a:r>
            <a:r>
              <a:rPr lang="en-US" dirty="0">
                <a:solidFill>
                  <a:srgbClr val="FFFFFF"/>
                </a:solidFill>
              </a:rPr>
              <a:t>. B 726 (2013), pp. 88-119 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lvl="1" indent="-342900">
              <a:buFont typeface="Arial"/>
              <a:buChar char="•"/>
            </a:pPr>
            <a:r>
              <a:rPr lang="en-US" b="1" i="1" dirty="0" smtClean="0">
                <a:solidFill>
                  <a:srgbClr val="FFFFFF"/>
                </a:solidFill>
              </a:rPr>
              <a:t>(Updated Mass): </a:t>
            </a:r>
            <a:r>
              <a:rPr lang="en-US" dirty="0" smtClean="0">
                <a:solidFill>
                  <a:srgbClr val="FFFFFF"/>
                </a:solidFill>
              </a:rPr>
              <a:t>arXiv:1406.3827 </a:t>
            </a:r>
          </a:p>
          <a:p>
            <a:pPr marL="342900" lvl="1" indent="-342900">
              <a:buFont typeface="Arial"/>
              <a:buChar char="•"/>
            </a:pPr>
            <a:r>
              <a:rPr lang="en-US" b="1" i="1" dirty="0" smtClean="0">
                <a:solidFill>
                  <a:srgbClr val="FFFFFF"/>
                </a:solidFill>
              </a:rPr>
              <a:t>(Updated Coupling </a:t>
            </a:r>
            <a:r>
              <a:rPr lang="en-US" b="1" i="1" dirty="0" err="1" smtClean="0">
                <a:solidFill>
                  <a:srgbClr val="FFFFFF"/>
                </a:solidFill>
              </a:rPr>
              <a:t>γγ</a:t>
            </a:r>
            <a:r>
              <a:rPr lang="en-US" b="1" i="1" dirty="0" smtClean="0">
                <a:solidFill>
                  <a:srgbClr val="FFFFFF"/>
                </a:solidFill>
              </a:rPr>
              <a:t>): </a:t>
            </a:r>
            <a:r>
              <a:rPr lang="en-US" dirty="0" smtClean="0">
                <a:solidFill>
                  <a:srgbClr val="FFFFFF"/>
                </a:solidFill>
              </a:rPr>
              <a:t>arXiv:1408.3827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342900" lvl="1" indent="-342900">
              <a:buFont typeface="Arial"/>
              <a:buChar char="•"/>
            </a:pPr>
            <a:r>
              <a:rPr lang="en-US" b="1" i="1" dirty="0" smtClean="0">
                <a:solidFill>
                  <a:srgbClr val="FFFFFF"/>
                </a:solidFill>
              </a:rPr>
              <a:t>(Updated Coupling </a:t>
            </a:r>
            <a:r>
              <a:rPr lang="en-US" b="1" i="1" dirty="0" smtClean="0">
                <a:solidFill>
                  <a:srgbClr val="FFFFFF"/>
                </a:solidFill>
              </a:rPr>
              <a:t>ZZ</a:t>
            </a:r>
            <a:r>
              <a:rPr lang="en-US" b="1" i="1" dirty="0" smtClean="0">
                <a:solidFill>
                  <a:srgbClr val="FFFFFF"/>
                </a:solidFill>
              </a:rPr>
              <a:t>): </a:t>
            </a:r>
            <a:r>
              <a:rPr lang="en-US" dirty="0" smtClean="0">
                <a:solidFill>
                  <a:srgbClr val="FFFFFF"/>
                </a:solidFill>
              </a:rPr>
              <a:t>arXiv:1408.5191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342900" lvl="1" indent="-342900">
              <a:buFont typeface="Arial"/>
              <a:buChar char="•"/>
            </a:pP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Spin and parity (</a:t>
            </a:r>
            <a:r>
              <a:rPr lang="en-US" b="1" i="1" dirty="0" err="1" smtClean="0">
                <a:solidFill>
                  <a:srgbClr val="FFFFFF"/>
                </a:solidFill>
              </a:rPr>
              <a:t>ZZ+WW+γγ</a:t>
            </a:r>
            <a:r>
              <a:rPr lang="en-US" b="1" i="1" dirty="0" smtClean="0">
                <a:solidFill>
                  <a:srgbClr val="FFFFFF"/>
                </a:solidFill>
              </a:rPr>
              <a:t>):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γγ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012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WW: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030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Zγ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009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bb: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079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ττ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ATLAS-CONF-2013-</a:t>
            </a:r>
            <a:r>
              <a:rPr lang="en-US" dirty="0" smtClean="0">
                <a:solidFill>
                  <a:srgbClr val="FFFFFF"/>
                </a:solidFill>
              </a:rPr>
              <a:t>108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</a:t>
            </a:r>
            <a:r>
              <a:rPr lang="en-US" b="1" i="1" dirty="0" err="1">
                <a:solidFill>
                  <a:srgbClr val="FFFFFF"/>
                </a:solidFill>
              </a:rPr>
              <a:t>μμ</a:t>
            </a:r>
            <a:r>
              <a:rPr lang="en-US" b="1" i="1" dirty="0">
                <a:solidFill>
                  <a:srgbClr val="FFFFFF"/>
                </a:solidFill>
              </a:rPr>
              <a:t>: </a:t>
            </a:r>
            <a:r>
              <a:rPr lang="en-US" dirty="0">
                <a:solidFill>
                  <a:srgbClr val="FFFFFF"/>
                </a:solidFill>
              </a:rPr>
              <a:t>ATLAS-HIGG-2013-</a:t>
            </a:r>
            <a:r>
              <a:rPr lang="en-US" dirty="0" smtClean="0">
                <a:solidFill>
                  <a:srgbClr val="FFFFFF"/>
                </a:solidFill>
              </a:rPr>
              <a:t>07</a:t>
            </a: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invisible:</a:t>
            </a:r>
            <a:br>
              <a:rPr lang="en-US" b="1" i="1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Phys. Rev. </a:t>
            </a:r>
            <a:r>
              <a:rPr lang="en-US" dirty="0" err="1">
                <a:solidFill>
                  <a:srgbClr val="FFFFFF"/>
                </a:solidFill>
              </a:rPr>
              <a:t>Lett</a:t>
            </a:r>
            <a:r>
              <a:rPr lang="en-US" dirty="0">
                <a:solidFill>
                  <a:srgbClr val="FFFFFF"/>
                </a:solidFill>
              </a:rPr>
              <a:t>. 112, 201802 (2014)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i="1" dirty="0" err="1" smtClean="0">
                <a:solidFill>
                  <a:srgbClr val="FFFFFF"/>
                </a:solidFill>
              </a:rPr>
              <a:t>ttH</a:t>
            </a:r>
            <a:r>
              <a:rPr lang="en-US" b="1" i="1" dirty="0">
                <a:solidFill>
                  <a:srgbClr val="FFFFFF"/>
                </a:solidFill>
              </a:rPr>
              <a:t>(</a:t>
            </a:r>
            <a:r>
              <a:rPr lang="en-US" b="1" i="1" dirty="0" err="1">
                <a:solidFill>
                  <a:srgbClr val="FFFFFF"/>
                </a:solidFill>
              </a:rPr>
              <a:t>γγ</a:t>
            </a:r>
            <a:r>
              <a:rPr lang="en-US" b="1" i="1" dirty="0">
                <a:solidFill>
                  <a:srgbClr val="FFFFFF"/>
                </a:solidFill>
              </a:rPr>
              <a:t>): </a:t>
            </a:r>
            <a:r>
              <a:rPr lang="en-US" dirty="0">
                <a:solidFill>
                  <a:srgbClr val="FFFFFF"/>
                </a:solidFill>
              </a:rPr>
              <a:t>ATLAS-CONF-2014-043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VH</a:t>
            </a:r>
            <a:r>
              <a:rPr lang="en-US" b="1" i="1" dirty="0">
                <a:solidFill>
                  <a:srgbClr val="FFFFFF"/>
                </a:solidFill>
              </a:rPr>
              <a:t>(WW): </a:t>
            </a:r>
            <a:r>
              <a:rPr lang="en-US" dirty="0">
                <a:solidFill>
                  <a:srgbClr val="FFFFFF"/>
                </a:solidFill>
              </a:rPr>
              <a:t>ATLAS-CONF-2013-075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Phys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Lett</a:t>
            </a:r>
            <a:r>
              <a:rPr lang="en-US" dirty="0">
                <a:solidFill>
                  <a:srgbClr val="FFFFFF"/>
                </a:solidFill>
              </a:rPr>
              <a:t>. B 726 (2013), pp. 120-14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 </a:t>
            </a:r>
            <a:r>
              <a:rPr lang="en-US" b="1" i="1" dirty="0">
                <a:solidFill>
                  <a:srgbClr val="FFFFFF"/>
                </a:solidFill>
              </a:rPr>
              <a:t>→ ZZ (on-shell cross-section </a:t>
            </a:r>
            <a:r>
              <a:rPr lang="en-US" b="1" i="1" dirty="0" smtClean="0">
                <a:solidFill>
                  <a:srgbClr val="FFFFFF"/>
                </a:solidFill>
              </a:rPr>
              <a:t>and </a:t>
            </a:r>
            <a:r>
              <a:rPr lang="en-US" b="1" i="1" dirty="0" err="1">
                <a:solidFill>
                  <a:srgbClr val="FFFFFF"/>
                </a:solidFill>
              </a:rPr>
              <a:t>pT</a:t>
            </a:r>
            <a:r>
              <a:rPr lang="en-US" b="1" i="1" dirty="0">
                <a:solidFill>
                  <a:srgbClr val="FFFFFF"/>
                </a:solidFill>
              </a:rPr>
              <a:t>): </a:t>
            </a:r>
            <a:r>
              <a:rPr lang="en-US" dirty="0">
                <a:solidFill>
                  <a:srgbClr val="FFFFFF"/>
                </a:solidFill>
              </a:rPr>
              <a:t>ATLAS-CONF-2014-044 </a:t>
            </a:r>
            <a:r>
              <a:rPr lang="en-US" b="1" i="1" dirty="0">
                <a:solidFill>
                  <a:srgbClr val="FFFFFF"/>
                </a:solidFill>
              </a:rPr>
              <a:t>(off-shell cross-section) </a:t>
            </a:r>
            <a:r>
              <a:rPr lang="en-US" dirty="0">
                <a:solidFill>
                  <a:srgbClr val="FFFFFF"/>
                </a:solidFill>
              </a:rPr>
              <a:t>ATLAS-CONF-2014-042 </a:t>
            </a:r>
            <a:endParaRPr lang="en-US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50473"/>
            <a:ext cx="4167094" cy="53489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Additional Higgs Boson searches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H/h/</a:t>
            </a:r>
            <a:r>
              <a:rPr lang="en-US" b="1" i="1" dirty="0" err="1" smtClean="0">
                <a:solidFill>
                  <a:srgbClr val="FFFFFF"/>
                </a:solidFill>
              </a:rPr>
              <a:t>A→ττ</a:t>
            </a:r>
            <a:r>
              <a:rPr lang="en-US" b="1" i="1" dirty="0" smtClean="0">
                <a:solidFill>
                  <a:srgbClr val="FFFFFF"/>
                </a:solidFill>
              </a:rPr>
              <a:t>:</a:t>
            </a:r>
            <a:br>
              <a:rPr lang="en-US" b="1" i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ATLAS-CONF-2014-049 </a:t>
            </a:r>
            <a:r>
              <a:rPr lang="en-US" b="1" dirty="0" smtClean="0">
                <a:solidFill>
                  <a:srgbClr val="FFFFFF"/>
                </a:solidFill>
              </a:rPr>
              <a:t>ATLAS-CONF-2014-005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X→hh→4b: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H+ → </a:t>
            </a:r>
            <a:r>
              <a:rPr lang="en-US" b="1" i="1" dirty="0" err="1" smtClean="0">
                <a:solidFill>
                  <a:srgbClr val="FFFFFF"/>
                </a:solidFill>
              </a:rPr>
              <a:t>τ</a:t>
            </a:r>
            <a:r>
              <a:rPr lang="en-US" b="1" i="1" dirty="0" smtClean="0">
                <a:solidFill>
                  <a:srgbClr val="FFFFFF"/>
                </a:solidFill>
              </a:rPr>
              <a:t> </a:t>
            </a:r>
            <a:r>
              <a:rPr lang="en-US" b="1" i="1" dirty="0" err="1" smtClean="0">
                <a:solidFill>
                  <a:srgbClr val="FFFFFF"/>
                </a:solidFill>
              </a:rPr>
              <a:t>ν</a:t>
            </a:r>
            <a:r>
              <a:rPr lang="en-US" b="1" i="1" dirty="0" smtClean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ATLAS-CONF-2013-090, JHEP03(2013)076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H+ → c </a:t>
            </a:r>
            <a:r>
              <a:rPr lang="en-US" b="1" i="1" dirty="0" err="1" smtClean="0">
                <a:solidFill>
                  <a:srgbClr val="FFFFFF"/>
                </a:solidFill>
              </a:rPr>
              <a:t>ss</a:t>
            </a:r>
            <a:r>
              <a:rPr lang="en-US" b="1" i="1" dirty="0" smtClean="0">
                <a:solidFill>
                  <a:srgbClr val="FFFFFF"/>
                </a:solidFill>
              </a:rPr>
              <a:t>̅ :</a:t>
            </a:r>
            <a:br>
              <a:rPr lang="en-US" b="1" i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Eur. Phys. J. C, 73 6 (2013) 2465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H → WW (2HDM): </a:t>
            </a:r>
            <a:r>
              <a:rPr lang="en-US" dirty="0" smtClean="0">
                <a:solidFill>
                  <a:srgbClr val="FFFFFF"/>
                </a:solidFill>
              </a:rPr>
              <a:t>ATLAS-CONF-2013-027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err="1" smtClean="0">
                <a:solidFill>
                  <a:srgbClr val="FFFFFF"/>
                </a:solidFill>
              </a:rPr>
              <a:t>X→hh→γγbb</a:t>
            </a:r>
            <a:r>
              <a:rPr lang="en-US" b="1" i="1" dirty="0" smtClean="0">
                <a:solidFill>
                  <a:srgbClr val="FFFFFF"/>
                </a:solidFill>
              </a:rPr>
              <a:t>: </a:t>
            </a:r>
            <a:r>
              <a:rPr lang="en-US" dirty="0" smtClean="0">
                <a:solidFill>
                  <a:srgbClr val="FFFFFF"/>
                </a:solidFill>
              </a:rPr>
              <a:t>ATLAS-HIGG-2013-29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Multi-</a:t>
            </a:r>
            <a:r>
              <a:rPr lang="en-US" b="1" i="1" dirty="0" err="1" smtClean="0">
                <a:solidFill>
                  <a:srgbClr val="FFFFFF"/>
                </a:solidFill>
              </a:rPr>
              <a:t>higgs</a:t>
            </a:r>
            <a:r>
              <a:rPr lang="en-US" b="1" i="1" dirty="0" smtClean="0">
                <a:solidFill>
                  <a:srgbClr val="FFFFFF"/>
                </a:solidFill>
              </a:rPr>
              <a:t> cascade:</a:t>
            </a:r>
            <a:br>
              <a:rPr lang="en-US" b="1" i="1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Phys. Rev. D 89, 032002 (2014)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b="1" i="1" dirty="0" smtClean="0">
                <a:solidFill>
                  <a:srgbClr val="FFFFFF"/>
                </a:solidFill>
              </a:rPr>
              <a:t>SM Higgs Couplings and New Phenomena: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ATLAS-CONF-2014-010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457" y="4437529"/>
            <a:ext cx="1826837" cy="2082202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4452467" y="4422588"/>
            <a:ext cx="2604021" cy="2196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'</a:t>
            </a:r>
            <a:r>
              <a:rPr lang="en-US" dirty="0" smtClean="0">
                <a:solidFill>
                  <a:srgbClr val="FFFFFF"/>
                </a:solidFill>
              </a:rPr>
              <a:t>It is an old maxim of mine that when you have excluded the  impossible, whatever remains, however improbable, must be the truth.'</a:t>
            </a:r>
          </a:p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FFFFFF"/>
                </a:solidFill>
              </a:rPr>
              <a:t>Sherlock Holmes</a:t>
            </a: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rgbClr val="FFFFFF"/>
                </a:solidFill>
              </a:rPr>
              <a:t>-The Beryl Coronet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46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8963640" cy="64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2191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Run II – Not </a:t>
            </a:r>
            <a:r>
              <a:rPr lang="en-US" dirty="0" smtClean="0">
                <a:solidFill>
                  <a:srgbClr val="FFFFFF"/>
                </a:solidFill>
              </a:rPr>
              <a:t>only more luminosity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74" y="958813"/>
            <a:ext cx="8711702" cy="232628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Higher </a:t>
            </a:r>
            <a:r>
              <a:rPr lang="en-US" dirty="0" err="1" smtClean="0">
                <a:solidFill>
                  <a:srgbClr val="FFFFFF"/>
                </a:solidFill>
              </a:rPr>
              <a:t>centre</a:t>
            </a:r>
            <a:r>
              <a:rPr lang="en-US" dirty="0" smtClean="0">
                <a:solidFill>
                  <a:srgbClr val="FFFFFF"/>
                </a:solidFill>
              </a:rPr>
              <a:t> of mass energy gives access to higher masses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Hugely improves potential for discovery of heavy particles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Increases cross sections limited by phase space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E.g.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 increases faster than background (factor 4)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But may make life harder for light states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E.g. only factor 2 increase for WH/ZH, </a:t>
            </a:r>
            <a:r>
              <a:rPr lang="en-US" dirty="0" err="1" smtClean="0">
                <a:solidFill>
                  <a:srgbClr val="FFFFFF"/>
                </a:solidFill>
              </a:rPr>
              <a:t>H➞bb</a:t>
            </a:r>
            <a:r>
              <a:rPr lang="en-US" dirty="0" smtClean="0">
                <a:solidFill>
                  <a:srgbClr val="FFFFFF"/>
                </a:solidFill>
              </a:rPr>
              <a:t> and more pileup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Could be compensated by use of boosted jet techniques (jet substructure)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68497" y="3162852"/>
            <a:ext cx="4126083" cy="3208582"/>
            <a:chOff x="4893431" y="1965172"/>
            <a:chExt cx="4126083" cy="3208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2958" y="2264023"/>
              <a:ext cx="3917950" cy="29097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93431" y="1965172"/>
              <a:ext cx="4126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hlinkClick r:id="rId3"/>
                </a:rPr>
                <a:t>http://www.hep.ph.ic.ac.uk/~wstirlin/plots/plots.html</a:t>
              </a:r>
              <a:r>
                <a:rPr lang="en-US" sz="1400" dirty="0" smtClean="0"/>
                <a:t>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75" y="3611113"/>
            <a:ext cx="3390284" cy="267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" y="3486592"/>
            <a:ext cx="4679086" cy="2863985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4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a very short review of the latest </a:t>
            </a:r>
            <a:r>
              <a:rPr lang="en-US" dirty="0" err="1" smtClean="0"/>
              <a:t>diboson</a:t>
            </a:r>
            <a:r>
              <a:rPr lang="en-US" dirty="0" smtClean="0"/>
              <a:t> mass and coupling results (apologies) </a:t>
            </a:r>
          </a:p>
          <a:p>
            <a:r>
              <a:rPr lang="en-US" dirty="0" smtClean="0"/>
              <a:t>Looking forward to Run II</a:t>
            </a:r>
          </a:p>
          <a:p>
            <a:pPr lvl="1"/>
            <a:r>
              <a:rPr lang="en-US" dirty="0" smtClean="0"/>
              <a:t>Improve further on the precision measurements that I mentioned (and all the ones I didn’t)</a:t>
            </a:r>
          </a:p>
          <a:p>
            <a:pPr lvl="1"/>
            <a:r>
              <a:rPr lang="en-US" dirty="0" smtClean="0"/>
              <a:t>But not all channels will become easier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20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01048" y="917970"/>
            <a:ext cx="3437228" cy="5211172"/>
            <a:chOff x="6553200" y="3185066"/>
            <a:chExt cx="1867460" cy="3060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01821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43752" y="36467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1352" y="3185066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3283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4000" y="2704323"/>
            <a:ext cx="5765800" cy="1143000"/>
          </a:xfrm>
        </p:spPr>
        <p:txBody>
          <a:bodyPr>
            <a:noAutofit/>
          </a:bodyPr>
          <a:lstStyle/>
          <a:p>
            <a:pPr algn="l"/>
            <a:r>
              <a:rPr lang="en-US" sz="6600" dirty="0" smtClean="0"/>
              <a:t>Any Questions?</a:t>
            </a:r>
            <a:endParaRPr lang="en-US" sz="66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72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4340" y="4023671"/>
            <a:ext cx="7839949" cy="2486442"/>
            <a:chOff x="714340" y="4023671"/>
            <a:chExt cx="7839949" cy="24864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340" y="4023671"/>
              <a:ext cx="2518614" cy="22876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2987" y="4147418"/>
              <a:ext cx="2371049" cy="18434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4023671"/>
              <a:ext cx="2534489" cy="248644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66" y="274638"/>
            <a:ext cx="5783975" cy="879853"/>
          </a:xfrm>
        </p:spPr>
        <p:txBody>
          <a:bodyPr>
            <a:normAutofit/>
          </a:bodyPr>
          <a:lstStyle/>
          <a:p>
            <a:r>
              <a:rPr lang="en-US" dirty="0" smtClean="0"/>
              <a:t>An example: </a:t>
            </a:r>
            <a:r>
              <a:rPr lang="en-US" dirty="0" err="1" smtClean="0"/>
              <a:t>ttH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79" y="1190126"/>
            <a:ext cx="6016442" cy="28708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Indirect constraints on </a:t>
            </a:r>
            <a:r>
              <a:rPr lang="en-US" dirty="0" smtClean="0"/>
              <a:t>top</a:t>
            </a:r>
            <a:r>
              <a:rPr lang="en-US" dirty="0"/>
              <a:t>-Higgs Yukawa </a:t>
            </a:r>
            <a:r>
              <a:rPr lang="en-US" dirty="0" smtClean="0"/>
              <a:t>coupling from loops in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ttH</a:t>
            </a:r>
            <a:r>
              <a:rPr lang="en-US" dirty="0" smtClean="0"/>
              <a:t> </a:t>
            </a:r>
            <a:r>
              <a:rPr lang="en-US" dirty="0"/>
              <a:t>vertices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ssumes </a:t>
            </a:r>
            <a:r>
              <a:rPr lang="en-US" dirty="0"/>
              <a:t>no new </a:t>
            </a:r>
            <a:r>
              <a:rPr lang="en-US" dirty="0" smtClean="0"/>
              <a:t>particles</a:t>
            </a:r>
            <a:r>
              <a:rPr lang="en-US" dirty="0"/>
              <a:t> </a:t>
            </a:r>
            <a:r>
              <a:rPr lang="en-US" dirty="0" smtClean="0"/>
              <a:t>contribute to loops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Top</a:t>
            </a:r>
            <a:r>
              <a:rPr lang="en-US" dirty="0"/>
              <a:t>-Higgs </a:t>
            </a:r>
            <a:r>
              <a:rPr lang="en-US" dirty="0" smtClean="0"/>
              <a:t>Yukawa </a:t>
            </a:r>
            <a:r>
              <a:rPr lang="en-US" dirty="0"/>
              <a:t>coupling </a:t>
            </a:r>
            <a:r>
              <a:rPr lang="en-US" dirty="0" smtClean="0"/>
              <a:t>can be measured </a:t>
            </a:r>
            <a:r>
              <a:rPr lang="en-US" dirty="0"/>
              <a:t>directly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</a:t>
            </a:r>
            <a:r>
              <a:rPr lang="en-US" dirty="0"/>
              <a:t>probing for </a:t>
            </a:r>
            <a:r>
              <a:rPr lang="en-US" dirty="0" smtClean="0"/>
              <a:t>New Physics contributions in </a:t>
            </a:r>
            <a:r>
              <a:rPr lang="en-US" dirty="0"/>
              <a:t>the </a:t>
            </a:r>
            <a:r>
              <a:rPr lang="en-US" dirty="0" err="1"/>
              <a:t>ggH</a:t>
            </a:r>
            <a:r>
              <a:rPr lang="en-US" dirty="0"/>
              <a:t> and </a:t>
            </a:r>
            <a:r>
              <a:rPr lang="en-US" dirty="0" err="1" smtClean="0"/>
              <a:t>γγH</a:t>
            </a:r>
            <a:r>
              <a:rPr lang="en-US" dirty="0" smtClean="0"/>
              <a:t> vertices</a:t>
            </a:r>
          </a:p>
          <a:p>
            <a:endParaRPr lang="en-US" dirty="0" smtClean="0"/>
          </a:p>
          <a:p>
            <a:r>
              <a:rPr lang="en-US" dirty="0" smtClean="0"/>
              <a:t>Top Yukawa coupling </a:t>
            </a:r>
            <a:r>
              <a:rPr lang="it-IT" dirty="0" err="1"/>
              <a:t>Y</a:t>
            </a:r>
            <a:r>
              <a:rPr lang="it-IT" baseline="-25000" dirty="0" err="1"/>
              <a:t>t</a:t>
            </a:r>
            <a:r>
              <a:rPr lang="it-IT" dirty="0"/>
              <a:t> = √2M</a:t>
            </a:r>
            <a:r>
              <a:rPr lang="it-IT" baseline="-25000" dirty="0"/>
              <a:t>t</a:t>
            </a:r>
            <a:r>
              <a:rPr lang="it-IT" dirty="0"/>
              <a:t>/</a:t>
            </a:r>
            <a:r>
              <a:rPr lang="it-IT" dirty="0" err="1"/>
              <a:t>vev</a:t>
            </a:r>
            <a:r>
              <a:rPr lang="it-IT" dirty="0"/>
              <a:t> = 0.996±</a:t>
            </a:r>
            <a:r>
              <a:rPr lang="it-IT" dirty="0" smtClean="0"/>
              <a:t>0.005</a:t>
            </a:r>
          </a:p>
          <a:p>
            <a:pPr lvl="1"/>
            <a:r>
              <a:rPr lang="en-US" dirty="0" smtClean="0"/>
              <a:t>Does this mean top plays a special role in EWSB?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594" y="271170"/>
            <a:ext cx="2749560" cy="37525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69" y="4030302"/>
            <a:ext cx="4280077" cy="2802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630" y="4046934"/>
            <a:ext cx="3938170" cy="27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1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017"/>
            <a:ext cx="8229600" cy="854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Direct Evidence of Fermion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086"/>
            <a:ext cx="4751448" cy="394485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/>
              <a:t>Challenging</a:t>
            </a:r>
            <a:r>
              <a:rPr lang="en-US" dirty="0" smtClean="0"/>
              <a:t> channels at the LHC! </a:t>
            </a:r>
          </a:p>
          <a:p>
            <a:pPr lvl="1"/>
            <a:r>
              <a:rPr lang="en-US" dirty="0"/>
              <a:t>Huge backgrounds (H-&gt;</a:t>
            </a:r>
            <a:r>
              <a:rPr lang="en-US" dirty="0" err="1"/>
              <a:t>bb,H</a:t>
            </a:r>
            <a:r>
              <a:rPr lang="en-US" dirty="0"/>
              <a:t>-&gt;</a:t>
            </a:r>
            <a:r>
              <a:rPr lang="en-US" dirty="0" err="1"/>
              <a:t>ττ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 low rate: H-&gt;</a:t>
            </a:r>
            <a:r>
              <a:rPr lang="en-US" dirty="0" err="1"/>
              <a:t>μμ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ATLAS:</a:t>
            </a:r>
          </a:p>
          <a:p>
            <a:pPr marL="457200" lvl="1" indent="0">
              <a:buNone/>
            </a:pPr>
            <a:r>
              <a:rPr lang="en-US" dirty="0" smtClean="0"/>
              <a:t>4.1σ evidence of H-&gt;</a:t>
            </a:r>
            <a:r>
              <a:rPr lang="en-US" dirty="0" err="1" smtClean="0"/>
              <a:t>ττ</a:t>
            </a:r>
            <a:r>
              <a:rPr lang="en-US" dirty="0" smtClean="0"/>
              <a:t> </a:t>
            </a:r>
            <a:r>
              <a:rPr lang="en-US" dirty="0"/>
              <a:t>decay </a:t>
            </a:r>
            <a:r>
              <a:rPr lang="en-US" dirty="0" smtClean="0"/>
              <a:t>3.2σ exp.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 smtClean="0">
                <a:solidFill>
                  <a:srgbClr val="008000"/>
                </a:solidFill>
              </a:rPr>
              <a:t>σ</a:t>
            </a:r>
            <a:r>
              <a:rPr lang="en-US" b="1" baseline="-25000" dirty="0" err="1" smtClean="0">
                <a:solidFill>
                  <a:srgbClr val="008000"/>
                </a:solidFill>
              </a:rPr>
              <a:t>SM</a:t>
            </a:r>
            <a:r>
              <a:rPr lang="en-US" b="1" baseline="-25000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= </a:t>
            </a:r>
            <a:r>
              <a:rPr lang="en-US" dirty="0" smtClean="0">
                <a:solidFill>
                  <a:srgbClr val="008000"/>
                </a:solidFill>
              </a:rPr>
              <a:t>1.4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0.3(</a:t>
            </a:r>
            <a:r>
              <a:rPr lang="en-US" dirty="0">
                <a:solidFill>
                  <a:srgbClr val="008000"/>
                </a:solidFill>
              </a:rPr>
              <a:t>stat) ±</a:t>
            </a:r>
            <a:r>
              <a:rPr lang="en-US" dirty="0" smtClean="0">
                <a:solidFill>
                  <a:srgbClr val="008000"/>
                </a:solidFill>
              </a:rPr>
              <a:t>0.4(</a:t>
            </a:r>
            <a:r>
              <a:rPr lang="en-US" dirty="0">
                <a:solidFill>
                  <a:srgbClr val="008000"/>
                </a:solidFill>
              </a:rPr>
              <a:t>sys)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CMS: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Combination of </a:t>
            </a:r>
            <a:r>
              <a:rPr lang="en-US" dirty="0"/>
              <a:t>H-&gt;bb and H-&gt;</a:t>
            </a:r>
            <a:r>
              <a:rPr lang="en-US" dirty="0" err="1" smtClean="0"/>
              <a:t>ττ</a:t>
            </a:r>
            <a:r>
              <a:rPr lang="en-US" dirty="0" smtClean="0"/>
              <a:t>: </a:t>
            </a:r>
          </a:p>
          <a:p>
            <a:pPr marL="457200" lvl="1" indent="0">
              <a:buNone/>
            </a:pPr>
            <a:r>
              <a:rPr lang="en-US" dirty="0" smtClean="0"/>
              <a:t>3.8σ evidence (obs.) 4.4</a:t>
            </a:r>
            <a:r>
              <a:rPr lang="en-US" dirty="0"/>
              <a:t>σ </a:t>
            </a:r>
            <a:r>
              <a:rPr lang="en-US" dirty="0" smtClean="0"/>
              <a:t>(expected)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μ = 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obs</a:t>
            </a:r>
            <a:r>
              <a:rPr lang="en-US" b="1" baseline="-25000" dirty="0">
                <a:solidFill>
                  <a:srgbClr val="008000"/>
                </a:solidFill>
              </a:rPr>
              <a:t>.</a:t>
            </a:r>
            <a:r>
              <a:rPr lang="en-US" b="1" dirty="0">
                <a:solidFill>
                  <a:srgbClr val="008000"/>
                </a:solidFill>
              </a:rPr>
              <a:t>/</a:t>
            </a:r>
            <a:r>
              <a:rPr lang="en-US" b="1" dirty="0" err="1">
                <a:solidFill>
                  <a:srgbClr val="008000"/>
                </a:solidFill>
              </a:rPr>
              <a:t>σ</a:t>
            </a:r>
            <a:r>
              <a:rPr lang="en-US" b="1" baseline="-25000" dirty="0" err="1">
                <a:solidFill>
                  <a:srgbClr val="008000"/>
                </a:solidFill>
              </a:rPr>
              <a:t>SM</a:t>
            </a:r>
            <a:r>
              <a:rPr lang="en-US" b="1" baseline="-25000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= 0.83 </a:t>
            </a:r>
            <a:r>
              <a:rPr lang="en-US" dirty="0">
                <a:solidFill>
                  <a:srgbClr val="008000"/>
                </a:solidFill>
              </a:rPr>
              <a:t>±</a:t>
            </a:r>
            <a:r>
              <a:rPr lang="en-US" dirty="0" smtClean="0">
                <a:solidFill>
                  <a:srgbClr val="008000"/>
                </a:solidFill>
              </a:rPr>
              <a:t>0.24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68347" y="1026216"/>
            <a:ext cx="3599252" cy="2880246"/>
            <a:chOff x="5368347" y="1026216"/>
            <a:chExt cx="3599252" cy="288024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8347" y="1026216"/>
              <a:ext cx="2923477" cy="270151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5400000">
              <a:off x="7390245" y="2329108"/>
              <a:ext cx="2785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ATLAS-CONF-2013-108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348" y="3727726"/>
            <a:ext cx="3076471" cy="295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7875186" y="4629543"/>
            <a:ext cx="1815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CMS 1401.6527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18672" y="4808280"/>
            <a:ext cx="5094348" cy="1682044"/>
            <a:chOff x="114300" y="4808280"/>
            <a:chExt cx="5094348" cy="1682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" y="5065941"/>
              <a:ext cx="5094348" cy="14243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341537" y="4808280"/>
              <a:ext cx="181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CMS 1401.6527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376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66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Direct Measure of Higgs Boson Width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76" y="1045882"/>
            <a:ext cx="5393765" cy="567559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Going back to latest ATLAS mass measurement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ombination of H➞</a:t>
            </a:r>
            <a:r>
              <a:rPr lang="el-GR" dirty="0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and H➞ZZ 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arXiv:1406.3827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dirty="0" smtClean="0">
                <a:solidFill>
                  <a:srgbClr val="FFFFFF"/>
                </a:solidFill>
              </a:rPr>
              <a:t>irect measurement assuming no interference between signal and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      backgrounds</a:t>
            </a:r>
          </a:p>
          <a:p>
            <a:endParaRPr lang="en-US" dirty="0">
              <a:solidFill>
                <a:srgbClr val="FFFFFF"/>
              </a:solidFill>
              <a:effectLst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Mass peak is a convolution of natural Higgs width and detector resolution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SM: </a:t>
            </a:r>
            <a:r>
              <a:rPr lang="en-US" dirty="0" err="1" smtClean="0">
                <a:solidFill>
                  <a:srgbClr val="FFFFFF"/>
                </a:solidFill>
              </a:rPr>
              <a:t>Γ</a:t>
            </a:r>
            <a:r>
              <a:rPr lang="en-US" dirty="0" smtClean="0">
                <a:solidFill>
                  <a:srgbClr val="FFFFFF"/>
                </a:solidFill>
              </a:rPr>
              <a:t> = 4 MeV &lt;&lt; resolution</a:t>
            </a:r>
          </a:p>
          <a:p>
            <a:pPr lvl="1"/>
            <a:endParaRPr lang="en-US" dirty="0">
              <a:solidFill>
                <a:srgbClr val="FFFFFF"/>
              </a:solidFill>
              <a:effectLst/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H➞ZZ➞4l :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Γ</a:t>
            </a:r>
            <a:r>
              <a:rPr lang="en-US" dirty="0" smtClean="0">
                <a:solidFill>
                  <a:srgbClr val="FFFFFF"/>
                </a:solidFill>
              </a:rPr>
              <a:t> &lt; 2.5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@ 95% C.L.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Expect 6.2 for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= 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H➞γγ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Γ</a:t>
            </a:r>
            <a:r>
              <a:rPr lang="en-US" dirty="0" smtClean="0">
                <a:solidFill>
                  <a:srgbClr val="FFFFFF"/>
                </a:solidFill>
              </a:rPr>
              <a:t> &lt; 2.5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@ 95% C.L.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Expect 6.2 for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 = 1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93" y="2546350"/>
            <a:ext cx="3940207" cy="378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8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53" y="274638"/>
            <a:ext cx="5871135" cy="6517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Indirect Measurement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53" y="1081253"/>
            <a:ext cx="5871135" cy="31470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High-mass region in </a:t>
            </a:r>
            <a:r>
              <a:rPr lang="en-US" dirty="0" smtClean="0">
                <a:solidFill>
                  <a:srgbClr val="FFFFFF"/>
                </a:solidFill>
              </a:rPr>
              <a:t>H➞ZZ </a:t>
            </a:r>
            <a:r>
              <a:rPr lang="en-US" dirty="0" smtClean="0">
                <a:solidFill>
                  <a:srgbClr val="FFFFFF"/>
                </a:solidFill>
              </a:rPr>
              <a:t> (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 &gt; 2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) provides access to total width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Kauer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err="1">
                <a:solidFill>
                  <a:srgbClr val="FFFFFF"/>
                </a:solidFill>
              </a:rPr>
              <a:t>Passarino</a:t>
            </a:r>
            <a:r>
              <a:rPr lang="en-US" dirty="0">
                <a:solidFill>
                  <a:srgbClr val="FFFFFF"/>
                </a:solidFill>
              </a:rPr>
              <a:t>, JHEP 1208 (2012) </a:t>
            </a:r>
            <a:r>
              <a:rPr lang="en-US" dirty="0" smtClean="0">
                <a:solidFill>
                  <a:srgbClr val="FFFFFF"/>
                </a:solidFill>
              </a:rPr>
              <a:t>116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Caola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err="1">
                <a:solidFill>
                  <a:srgbClr val="FFFFFF"/>
                </a:solidFill>
              </a:rPr>
              <a:t>Melnikov</a:t>
            </a:r>
            <a:r>
              <a:rPr lang="en-US" dirty="0">
                <a:solidFill>
                  <a:srgbClr val="FFFFFF"/>
                </a:solidFill>
              </a:rPr>
              <a:t>, PRD 88 (2013) 054024 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Campbell</a:t>
            </a:r>
            <a:r>
              <a:rPr lang="en-US" dirty="0">
                <a:solidFill>
                  <a:srgbClr val="FFFFFF"/>
                </a:solidFill>
              </a:rPr>
              <a:t>, Ellis, </a:t>
            </a:r>
            <a:r>
              <a:rPr lang="en-US" dirty="0" smtClean="0">
                <a:solidFill>
                  <a:srgbClr val="FFFFFF"/>
                </a:solidFill>
              </a:rPr>
              <a:t>and Williams</a:t>
            </a:r>
            <a:r>
              <a:rPr lang="en-US" dirty="0">
                <a:solidFill>
                  <a:srgbClr val="FFFFFF"/>
                </a:solidFill>
              </a:rPr>
              <a:t>, PRD 89 (2014) 053011 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Off-shell signal strength is independent of total width (depends only on couplings) – unlike on-shell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effectLst/>
              </a:rPr>
              <a:t>Assumes background is immune to any new physics affecting off-shell couplings (and so </a:t>
            </a:r>
            <a:r>
              <a:rPr lang="en-US" dirty="0" err="1" smtClean="0">
                <a:solidFill>
                  <a:srgbClr val="FFFFFF"/>
                </a:solidFill>
                <a:effectLst/>
              </a:rPr>
              <a:t>κ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 factors)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Assumes </a:t>
            </a:r>
            <a:r>
              <a:rPr lang="en-US" dirty="0" err="1" smtClean="0">
                <a:solidFill>
                  <a:srgbClr val="FFFFFF"/>
                </a:solidFill>
                <a:effectLst/>
              </a:rPr>
              <a:t>κi,off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-shell = </a:t>
            </a:r>
            <a:r>
              <a:rPr lang="en-US" dirty="0" err="1" smtClean="0">
                <a:solidFill>
                  <a:srgbClr val="FFFFFF"/>
                </a:solidFill>
                <a:effectLst/>
              </a:rPr>
              <a:t>κi,on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-shell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90" y="4458169"/>
            <a:ext cx="4412876" cy="943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90" y="5502560"/>
            <a:ext cx="4412876" cy="893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688" y="512409"/>
            <a:ext cx="2954451" cy="2834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576647"/>
            <a:ext cx="2919339" cy="28007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19799" y="89972"/>
            <a:ext cx="2919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ATLAS-CONF-2014-042 </a:t>
            </a:r>
            <a:endParaRPr lang="en-US" dirty="0" smtClean="0">
              <a:solidFill>
                <a:srgbClr val="FFFFFF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5037" y="2259180"/>
            <a:ext cx="104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40918" y="1881380"/>
            <a:ext cx="104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Backgr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73543" y="2463979"/>
            <a:ext cx="104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Sig+Bak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297333" y="2250712"/>
            <a:ext cx="105585" cy="213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25268" y="1947333"/>
            <a:ext cx="143932" cy="6811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973543" y="2040468"/>
            <a:ext cx="138459" cy="347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75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53" y="274638"/>
            <a:ext cx="5871135" cy="6517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Indirect Measurement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53" y="1081253"/>
            <a:ext cx="5871135" cy="52961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Combination </a:t>
            </a:r>
            <a:r>
              <a:rPr lang="en-US" dirty="0">
                <a:solidFill>
                  <a:srgbClr val="FFFFFF"/>
                </a:solidFill>
              </a:rPr>
              <a:t>of </a:t>
            </a:r>
            <a:r>
              <a:rPr lang="en-US" dirty="0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➞</a:t>
            </a:r>
            <a:r>
              <a:rPr lang="en-US" dirty="0" smtClean="0">
                <a:solidFill>
                  <a:srgbClr val="FFFFFF"/>
                </a:solidFill>
              </a:rPr>
              <a:t>4l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➞</a:t>
            </a:r>
            <a:r>
              <a:rPr lang="en-US" dirty="0" smtClean="0">
                <a:solidFill>
                  <a:srgbClr val="FFFFFF"/>
                </a:solidFill>
              </a:rPr>
              <a:t>2l2ν </a:t>
            </a:r>
            <a:r>
              <a:rPr lang="en-US" dirty="0">
                <a:solidFill>
                  <a:srgbClr val="FFFFFF"/>
                </a:solidFill>
              </a:rPr>
              <a:t>to fit </a:t>
            </a:r>
            <a:r>
              <a:rPr lang="en-US" dirty="0" err="1">
                <a:solidFill>
                  <a:srgbClr val="FFFFFF"/>
                </a:solidFill>
              </a:rPr>
              <a:t>μ</a:t>
            </a:r>
            <a:r>
              <a:rPr lang="en-US" baseline="-25000" dirty="0" err="1">
                <a:solidFill>
                  <a:srgbClr val="FFFFFF"/>
                </a:solidFill>
              </a:rPr>
              <a:t>off</a:t>
            </a:r>
            <a:r>
              <a:rPr lang="en-US" baseline="-25000" dirty="0">
                <a:solidFill>
                  <a:srgbClr val="FFFFFF"/>
                </a:solidFill>
              </a:rPr>
              <a:t>-</a:t>
            </a:r>
            <a:r>
              <a:rPr lang="en-US" baseline="-25000" dirty="0" smtClean="0">
                <a:solidFill>
                  <a:srgbClr val="FFFFFF"/>
                </a:solidFill>
              </a:rPr>
              <a:t>shell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➞</a:t>
            </a:r>
            <a:r>
              <a:rPr lang="en-US" dirty="0" smtClean="0">
                <a:solidFill>
                  <a:srgbClr val="FFFFFF"/>
                </a:solidFill>
              </a:rPr>
              <a:t>4l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Off-shell region </a:t>
            </a:r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US" sz="2000" dirty="0">
                <a:solidFill>
                  <a:srgbClr val="FFFFFF"/>
                </a:solidFill>
              </a:rPr>
              <a:t>4l</a:t>
            </a:r>
            <a:r>
              <a:rPr lang="en-US" dirty="0">
                <a:solidFill>
                  <a:srgbClr val="FFFFFF"/>
                </a:solidFill>
              </a:rPr>
              <a:t>=[220,1000] </a:t>
            </a:r>
            <a:r>
              <a:rPr lang="en-US" dirty="0" err="1">
                <a:solidFill>
                  <a:srgbClr val="FFFFFF"/>
                </a:solidFill>
              </a:rPr>
              <a:t>GeV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Matrix element (ME) </a:t>
            </a:r>
            <a:r>
              <a:rPr lang="en-US" dirty="0" smtClean="0">
                <a:solidFill>
                  <a:srgbClr val="FFFFFF"/>
                </a:solidFill>
              </a:rPr>
              <a:t>kinematic </a:t>
            </a:r>
            <a:r>
              <a:rPr lang="en-US" dirty="0">
                <a:solidFill>
                  <a:srgbClr val="FFFFFF"/>
                </a:solidFill>
              </a:rPr>
              <a:t>discriminant </a:t>
            </a:r>
            <a:r>
              <a:rPr lang="en-US" dirty="0" smtClean="0">
                <a:solidFill>
                  <a:srgbClr val="FFFFFF"/>
                </a:solidFill>
              </a:rPr>
              <a:t>to </a:t>
            </a:r>
            <a:r>
              <a:rPr lang="en-US" dirty="0">
                <a:solidFill>
                  <a:srgbClr val="FFFFFF"/>
                </a:solidFill>
              </a:rPr>
              <a:t>separate </a:t>
            </a:r>
            <a:r>
              <a:rPr lang="en-US" dirty="0" err="1" smtClean="0">
                <a:solidFill>
                  <a:srgbClr val="FFFFFF"/>
                </a:solidFill>
              </a:rPr>
              <a:t>gg</a:t>
            </a:r>
            <a:r>
              <a:rPr lang="en-US" dirty="0" err="1" smtClean="0">
                <a:solidFill>
                  <a:srgbClr val="FFFFFF"/>
                </a:solidFill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from </a:t>
            </a:r>
            <a:r>
              <a:rPr lang="en-US" dirty="0" err="1" smtClean="0">
                <a:solidFill>
                  <a:srgbClr val="FFFFFF"/>
                </a:solidFill>
              </a:rPr>
              <a:t>gg</a:t>
            </a:r>
            <a:r>
              <a:rPr lang="en-US" dirty="0" err="1" smtClean="0">
                <a:solidFill>
                  <a:srgbClr val="FFFFFF"/>
                </a:solidFill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err="1" smtClean="0">
                <a:solidFill>
                  <a:srgbClr val="FFFFFF"/>
                </a:solidFill>
              </a:rPr>
              <a:t>qq</a:t>
            </a:r>
            <a:r>
              <a:rPr lang="en-US" dirty="0" err="1" smtClean="0">
                <a:solidFill>
                  <a:srgbClr val="FFFFFF"/>
                </a:solidFill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➞</a:t>
            </a:r>
            <a:r>
              <a:rPr lang="en-US" dirty="0" smtClean="0">
                <a:solidFill>
                  <a:srgbClr val="FFFFFF"/>
                </a:solidFill>
              </a:rPr>
              <a:t>2l2ν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 smtClean="0">
                <a:solidFill>
                  <a:srgbClr val="FFFFFF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FFFFFF"/>
                </a:solidFill>
              </a:rPr>
              <a:t>t</a:t>
            </a:r>
            <a:r>
              <a:rPr lang="en-US" sz="2000" baseline="30000" dirty="0" err="1" smtClean="0">
                <a:solidFill>
                  <a:srgbClr val="FFFFFF"/>
                </a:solidFill>
              </a:rPr>
              <a:t>miss</a:t>
            </a:r>
            <a:r>
              <a:rPr lang="en-US" sz="2000" baseline="30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&gt; 150 </a:t>
            </a:r>
            <a:r>
              <a:rPr lang="en-US" dirty="0" err="1">
                <a:solidFill>
                  <a:srgbClr val="FFFFFF"/>
                </a:solidFill>
              </a:rPr>
              <a:t>GeV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smtClean="0">
                <a:solidFill>
                  <a:srgbClr val="FFFFFF"/>
                </a:solidFill>
              </a:rPr>
              <a:t>76 &lt;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sz="2000" dirty="0" err="1" smtClean="0">
                <a:solidFill>
                  <a:srgbClr val="FFFFFF"/>
                </a:solidFill>
              </a:rPr>
              <a:t>l</a:t>
            </a:r>
            <a:r>
              <a:rPr lang="en-US" sz="2000" baseline="-25000" dirty="0" err="1" smtClean="0">
                <a:solidFill>
                  <a:srgbClr val="FFFFFF"/>
                </a:solidFill>
              </a:rPr>
              <a:t>l</a:t>
            </a:r>
            <a:r>
              <a:rPr lang="en-US" sz="2000" baseline="-25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&lt; 106 </a:t>
            </a:r>
            <a:r>
              <a:rPr lang="en-US" dirty="0" err="1">
                <a:solidFill>
                  <a:srgbClr val="FFFFFF"/>
                </a:solidFill>
              </a:rPr>
              <a:t>GeV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- Main backgrounds: </a:t>
            </a:r>
            <a:r>
              <a:rPr lang="en-US" dirty="0" err="1" smtClean="0">
                <a:solidFill>
                  <a:srgbClr val="FFFFFF"/>
                </a:solidFill>
              </a:rPr>
              <a:t>qq</a:t>
            </a:r>
            <a:r>
              <a:rPr lang="en-US" dirty="0" err="1" smtClean="0">
                <a:solidFill>
                  <a:srgbClr val="FFFFFF"/>
                </a:solidFill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ZZ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+ </a:t>
            </a:r>
            <a:r>
              <a:rPr lang="en-US" dirty="0" err="1">
                <a:solidFill>
                  <a:srgbClr val="FFFFFF"/>
                </a:solidFill>
              </a:rPr>
              <a:t>diboson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Off –shell signal </a:t>
            </a:r>
            <a:r>
              <a:rPr lang="en-US" dirty="0">
                <a:solidFill>
                  <a:srgbClr val="FFFFFF"/>
                </a:solidFill>
              </a:rPr>
              <a:t>region: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sz="2000" dirty="0" err="1" smtClean="0">
                <a:solidFill>
                  <a:srgbClr val="FFFFFF"/>
                </a:solidFill>
              </a:rPr>
              <a:t>TZZ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&gt; 350 </a:t>
            </a:r>
            <a:r>
              <a:rPr lang="en-US" dirty="0" err="1">
                <a:solidFill>
                  <a:srgbClr val="FFFFFF"/>
                </a:solidFill>
              </a:rPr>
              <a:t>GeV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limit </a:t>
            </a:r>
            <a:r>
              <a:rPr lang="en-US" dirty="0">
                <a:solidFill>
                  <a:srgbClr val="FFFFFF"/>
                </a:solidFill>
              </a:rPr>
              <a:t>on </a:t>
            </a:r>
            <a:r>
              <a:rPr lang="en-US" dirty="0" err="1">
                <a:solidFill>
                  <a:srgbClr val="FFFFFF"/>
                </a:solidFill>
              </a:rPr>
              <a:t>μ</a:t>
            </a:r>
            <a:r>
              <a:rPr lang="en-US" sz="2000" dirty="0" err="1">
                <a:solidFill>
                  <a:srgbClr val="FFFFFF"/>
                </a:solidFill>
              </a:rPr>
              <a:t>off</a:t>
            </a:r>
            <a:r>
              <a:rPr lang="en-US" sz="2000" dirty="0">
                <a:solidFill>
                  <a:srgbClr val="FFFFFF"/>
                </a:solidFill>
              </a:rPr>
              <a:t>-shell </a:t>
            </a:r>
            <a:endParaRPr lang="en-US" dirty="0">
              <a:solidFill>
                <a:srgbClr val="FFFFFF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Small </a:t>
            </a:r>
            <a:r>
              <a:rPr lang="en-US" dirty="0">
                <a:solidFill>
                  <a:srgbClr val="FFFFFF"/>
                </a:solidFill>
              </a:rPr>
              <a:t>dependence on the </a:t>
            </a:r>
            <a:r>
              <a:rPr lang="en-US" dirty="0" smtClean="0">
                <a:solidFill>
                  <a:srgbClr val="FFFFFF"/>
                </a:solidFill>
              </a:rPr>
              <a:t>ratio </a:t>
            </a:r>
            <a:r>
              <a:rPr lang="en-US" dirty="0">
                <a:solidFill>
                  <a:srgbClr val="FFFFFF"/>
                </a:solidFill>
              </a:rPr>
              <a:t>between </a:t>
            </a:r>
            <a:r>
              <a:rPr lang="en-US" dirty="0" err="1" smtClean="0">
                <a:solidFill>
                  <a:srgbClr val="FFFFFF"/>
                </a:solidFill>
              </a:rPr>
              <a:t>gg</a:t>
            </a:r>
            <a:r>
              <a:rPr lang="en-US" dirty="0" err="1" smtClean="0">
                <a:solidFill>
                  <a:srgbClr val="FFFFFF"/>
                </a:solidFill>
              </a:rPr>
              <a:t>➞ZZ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and </a:t>
            </a:r>
            <a:r>
              <a:rPr lang="en-US" b="1" dirty="0" err="1" smtClean="0">
                <a:solidFill>
                  <a:srgbClr val="FFFFFF"/>
                </a:solidFill>
              </a:rPr>
              <a:t>gg</a:t>
            </a:r>
            <a:r>
              <a:rPr lang="en-US" dirty="0" err="1" smtClean="0">
                <a:solidFill>
                  <a:srgbClr val="FFFFFF"/>
                </a:solidFill>
              </a:rPr>
              <a:t>➞H➞ZZ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k-</a:t>
            </a:r>
            <a:r>
              <a:rPr lang="en-US" b="1" dirty="0" smtClean="0">
                <a:solidFill>
                  <a:srgbClr val="FFFFFF"/>
                </a:solidFill>
              </a:rPr>
              <a:t>factors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FFFFFF"/>
                </a:solidFill>
              </a:rPr>
              <a:t>RHB </a:t>
            </a:r>
            <a:r>
              <a:rPr lang="en-US" b="1" dirty="0">
                <a:solidFill>
                  <a:srgbClr val="FFFFFF"/>
                </a:solidFill>
              </a:rPr>
              <a:t>is ~ 1 in the </a:t>
            </a:r>
            <a:r>
              <a:rPr lang="en-US" b="1" dirty="0" err="1">
                <a:solidFill>
                  <a:srgbClr val="FFFFFF"/>
                </a:solidFill>
              </a:rPr>
              <a:t>soA</a:t>
            </a:r>
            <a:r>
              <a:rPr lang="en-US" b="1" dirty="0">
                <a:solidFill>
                  <a:srgbClr val="FFFFFF"/>
                </a:solidFill>
              </a:rPr>
              <a:t>̈ collinear approxima4on Include low-mass region (4l) to fit </a:t>
            </a:r>
            <a:r>
              <a:rPr lang="en-US" b="1" dirty="0" err="1">
                <a:solidFill>
                  <a:srgbClr val="FFFFFF"/>
                </a:solidFill>
              </a:rPr>
              <a:t>μon</a:t>
            </a:r>
            <a:r>
              <a:rPr lang="en-US" b="1" dirty="0">
                <a:solidFill>
                  <a:srgbClr val="FFFFFF"/>
                </a:solidFill>
              </a:rPr>
              <a:t>-shell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FF"/>
                </a:solidFill>
              </a:rPr>
              <a:t>Ratio </a:t>
            </a:r>
            <a:r>
              <a:rPr lang="en-US" b="1" dirty="0">
                <a:solidFill>
                  <a:srgbClr val="FFFFFF"/>
                </a:solidFill>
              </a:rPr>
              <a:t>of </a:t>
            </a:r>
            <a:r>
              <a:rPr lang="en-US" b="1" dirty="0" err="1">
                <a:solidFill>
                  <a:srgbClr val="FFFFFF"/>
                </a:solidFill>
              </a:rPr>
              <a:t>μon</a:t>
            </a:r>
            <a:r>
              <a:rPr lang="en-US" b="1" dirty="0">
                <a:solidFill>
                  <a:srgbClr val="FFFFFF"/>
                </a:solidFill>
              </a:rPr>
              <a:t>-shell/</a:t>
            </a:r>
            <a:r>
              <a:rPr lang="en-US" b="1" dirty="0" err="1">
                <a:solidFill>
                  <a:srgbClr val="FFFFFF"/>
                </a:solidFill>
              </a:rPr>
              <a:t>μoff</a:t>
            </a:r>
            <a:r>
              <a:rPr lang="en-US" b="1" dirty="0">
                <a:solidFill>
                  <a:srgbClr val="FFFFFF"/>
                </a:solidFill>
              </a:rPr>
              <a:t>-shell </a:t>
            </a:r>
            <a:r>
              <a:rPr lang="en-US" b="1" dirty="0" smtClean="0">
                <a:solidFill>
                  <a:srgbClr val="FFFFFF"/>
                </a:solidFill>
              </a:rPr>
              <a:t>gives </a:t>
            </a:r>
            <a:r>
              <a:rPr lang="en-US" b="1" dirty="0">
                <a:solidFill>
                  <a:srgbClr val="FFFFFF"/>
                </a:solidFill>
              </a:rPr>
              <a:t>ΓH </a:t>
            </a:r>
            <a:endParaRPr lang="en-US" dirty="0" smtClean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Off-shell signal strength is independent of total width (depends only on couplings) – unlike on-shell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FFFF"/>
                </a:solidFill>
                <a:effectLst/>
              </a:rPr>
              <a:t>Assumes background is immune to any new physics affecting off-shell couplings (and so </a:t>
            </a:r>
            <a:r>
              <a:rPr lang="en-US" dirty="0" err="1" smtClean="0">
                <a:solidFill>
                  <a:srgbClr val="FFFFFF"/>
                </a:solidFill>
                <a:effectLst/>
              </a:rPr>
              <a:t>κ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 factors)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Assumes </a:t>
            </a:r>
            <a:r>
              <a:rPr lang="en-US" dirty="0" err="1" smtClean="0">
                <a:solidFill>
                  <a:srgbClr val="FFFFFF"/>
                </a:solidFill>
                <a:effectLst/>
              </a:rPr>
              <a:t>κi,off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-shell = </a:t>
            </a:r>
            <a:r>
              <a:rPr lang="en-US" dirty="0" err="1" smtClean="0">
                <a:solidFill>
                  <a:srgbClr val="FFFFFF"/>
                </a:solidFill>
                <a:effectLst/>
              </a:rPr>
              <a:t>κi,on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-shell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29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19799" y="89972"/>
            <a:ext cx="2919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ATLAS-CONF-2014-042 </a:t>
            </a:r>
            <a:endParaRPr lang="en-US" dirty="0" smtClean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173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s-detector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112"/>
            <a:ext cx="9144000" cy="59618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893"/>
            <a:ext cx="8229600" cy="850219"/>
          </a:xfrm>
        </p:spPr>
        <p:txBody>
          <a:bodyPr/>
          <a:lstStyle/>
          <a:p>
            <a:r>
              <a:rPr lang="en-US" dirty="0" smtClean="0"/>
              <a:t>The ATLAS Detector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7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28" y="816428"/>
            <a:ext cx="7493000" cy="5619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791"/>
            <a:ext cx="9144000" cy="868362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Higgs in ATLAS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636" y="3818778"/>
            <a:ext cx="4275364" cy="552508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7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57" y="3692072"/>
            <a:ext cx="7935686" cy="2900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463" y="0"/>
            <a:ext cx="4735285" cy="3551464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7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217"/>
            <a:ext cx="9144000" cy="738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Trigger: </a:t>
            </a:r>
            <a:r>
              <a:rPr lang="en-US" dirty="0" err="1"/>
              <a:t>s</a:t>
            </a:r>
            <a:r>
              <a:rPr lang="en-US" dirty="0" err="1" smtClean="0"/>
              <a:t>istema</a:t>
            </a:r>
            <a:r>
              <a:rPr lang="en-US" dirty="0" smtClean="0"/>
              <a:t> de </a:t>
            </a:r>
            <a:r>
              <a:rPr lang="en-US" dirty="0" err="1" smtClean="0"/>
              <a:t>seleção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tempo real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4673"/>
            <a:ext cx="4580920" cy="378376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25 ns entre </a:t>
            </a:r>
            <a:r>
              <a:rPr lang="en-US" dirty="0" err="1" smtClean="0"/>
              <a:t>pacotes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(i.e. ≈7.5m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velocidade</a:t>
            </a:r>
            <a:r>
              <a:rPr lang="en-US" dirty="0" smtClean="0"/>
              <a:t> de 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40 </a:t>
            </a:r>
            <a:r>
              <a:rPr lang="en-US" dirty="0" err="1" smtClean="0"/>
              <a:t>milhões</a:t>
            </a:r>
            <a:r>
              <a:rPr lang="en-US" dirty="0" smtClean="0"/>
              <a:t> de </a:t>
            </a:r>
            <a:r>
              <a:rPr lang="en-US" dirty="0" err="1" smtClean="0"/>
              <a:t>cruzamentos</a:t>
            </a:r>
            <a:r>
              <a:rPr lang="en-US" dirty="0" smtClean="0"/>
              <a:t> de </a:t>
            </a:r>
            <a:r>
              <a:rPr lang="en-US" dirty="0" err="1" smtClean="0"/>
              <a:t>feixes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endParaRPr lang="en-US" dirty="0" smtClean="0"/>
          </a:p>
          <a:p>
            <a:pPr lvl="1"/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colisão</a:t>
            </a:r>
            <a:r>
              <a:rPr lang="en-US" dirty="0" smtClean="0"/>
              <a:t> </a:t>
            </a:r>
            <a:r>
              <a:rPr lang="en-US" dirty="0" err="1" smtClean="0"/>
              <a:t>daria</a:t>
            </a:r>
            <a:r>
              <a:rPr lang="en-US" dirty="0" smtClean="0"/>
              <a:t> ≈1.5Mb</a:t>
            </a:r>
          </a:p>
          <a:p>
            <a:pPr lvl="1"/>
            <a:r>
              <a:rPr lang="en-US" dirty="0" smtClean="0"/>
              <a:t>=&gt; 60Tb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r>
              <a:rPr lang="en-US" dirty="0" smtClean="0"/>
              <a:t> 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mpossível</a:t>
            </a:r>
            <a:r>
              <a:rPr lang="en-US" dirty="0" smtClean="0"/>
              <a:t> </a:t>
            </a:r>
            <a:r>
              <a:rPr lang="en-US" dirty="0" err="1" smtClean="0"/>
              <a:t>guardar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</a:t>
            </a:r>
          </a:p>
          <a:p>
            <a:pPr lvl="1"/>
            <a:r>
              <a:rPr lang="en-US" dirty="0" smtClean="0"/>
              <a:t>E </a:t>
            </a:r>
            <a:r>
              <a:rPr lang="en-US" dirty="0" err="1" smtClean="0"/>
              <a:t>desnecessário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maioria</a:t>
            </a:r>
            <a:r>
              <a:rPr lang="en-US" dirty="0" smtClean="0"/>
              <a:t> das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interesse</a:t>
            </a:r>
            <a:endParaRPr lang="en-US" dirty="0" smtClean="0"/>
          </a:p>
          <a:p>
            <a:r>
              <a:rPr lang="en-US" dirty="0" smtClean="0"/>
              <a:t>O </a:t>
            </a:r>
            <a:r>
              <a:rPr lang="en-US" dirty="0" err="1" smtClean="0"/>
              <a:t>sistema</a:t>
            </a:r>
            <a:r>
              <a:rPr lang="en-US" dirty="0" smtClean="0"/>
              <a:t> de trigger </a:t>
            </a:r>
            <a:r>
              <a:rPr lang="en-US" dirty="0" err="1" smtClean="0"/>
              <a:t>guarda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≈10-15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milhão</a:t>
            </a:r>
            <a:endParaRPr lang="en-US" dirty="0" smtClean="0"/>
          </a:p>
          <a:p>
            <a:r>
              <a:rPr lang="en-US" dirty="0" smtClean="0"/>
              <a:t>Mas tem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decidir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2,5μs!!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/>
          <a:stretch>
            <a:fillRect/>
          </a:stretch>
        </p:blipFill>
        <p:spPr>
          <a:xfrm>
            <a:off x="4398963" y="1195388"/>
            <a:ext cx="4421187" cy="525780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8963" y="1072457"/>
            <a:ext cx="4421187" cy="5410621"/>
          </a:xfrm>
          <a:prstGeom prst="rect">
            <a:avLst/>
          </a:prstGeom>
          <a:noFill/>
          <a:ln/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85416" y="4668439"/>
            <a:ext cx="4295504" cy="20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6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3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FAC0E2-3DD0-3448-9369-4476AD1AA388}" type="slidenum">
              <a:rPr lang="en-US"/>
              <a:pPr/>
              <a:t>33</a:t>
            </a:fld>
            <a:endParaRPr lang="en-US"/>
          </a:p>
        </p:txBody>
      </p:sp>
      <p:sp>
        <p:nvSpPr>
          <p:cNvPr id="13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283781" name="Rectangle 133"/>
          <p:cNvSpPr>
            <a:spLocks noChangeArrowheads="1"/>
          </p:cNvSpPr>
          <p:nvPr/>
        </p:nvSpPr>
        <p:spPr bwMode="auto">
          <a:xfrm>
            <a:off x="0" y="0"/>
            <a:ext cx="4643438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1712913" y="1074738"/>
            <a:ext cx="5983287" cy="4256087"/>
            <a:chOff x="1169" y="677"/>
            <a:chExt cx="4083" cy="2681"/>
          </a:xfrm>
        </p:grpSpPr>
        <p:pic>
          <p:nvPicPr>
            <p:cNvPr id="283651" name="Picture 3" descr="Image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677"/>
              <a:ext cx="2065" cy="1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3652" name="Text Box 4"/>
            <p:cNvSpPr txBox="1">
              <a:spLocks noChangeArrowheads="1"/>
            </p:cNvSpPr>
            <p:nvPr/>
          </p:nvSpPr>
          <p:spPr bwMode="auto">
            <a:xfrm>
              <a:off x="2945" y="2080"/>
              <a:ext cx="49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USA15</a:t>
              </a:r>
            </a:p>
          </p:txBody>
        </p:sp>
        <p:sp>
          <p:nvSpPr>
            <p:cNvPr id="283653" name="Text Box 5"/>
            <p:cNvSpPr txBox="1">
              <a:spLocks noChangeArrowheads="1"/>
            </p:cNvSpPr>
            <p:nvPr/>
          </p:nvSpPr>
          <p:spPr bwMode="auto">
            <a:xfrm>
              <a:off x="3451" y="997"/>
              <a:ext cx="429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SDX1</a:t>
              </a:r>
            </a:p>
          </p:txBody>
        </p:sp>
        <p:grpSp>
          <p:nvGrpSpPr>
            <p:cNvPr id="283654" name="Group 6"/>
            <p:cNvGrpSpPr>
              <a:grpSpLocks/>
            </p:cNvGrpSpPr>
            <p:nvPr/>
          </p:nvGrpSpPr>
          <p:grpSpPr bwMode="auto">
            <a:xfrm>
              <a:off x="1169" y="1346"/>
              <a:ext cx="1575" cy="2012"/>
              <a:chOff x="1169" y="1346"/>
              <a:chExt cx="1575" cy="2012"/>
            </a:xfrm>
          </p:grpSpPr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 flipV="1">
                <a:off x="1560" y="1510"/>
                <a:ext cx="468" cy="0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6" name="Line 8"/>
              <p:cNvSpPr>
                <a:spLocks noChangeShapeType="1"/>
              </p:cNvSpPr>
              <p:nvPr/>
            </p:nvSpPr>
            <p:spPr bwMode="auto">
              <a:xfrm>
                <a:off x="2362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7" name="Line 9"/>
              <p:cNvSpPr>
                <a:spLocks noChangeShapeType="1"/>
              </p:cNvSpPr>
              <p:nvPr/>
            </p:nvSpPr>
            <p:spPr bwMode="auto">
              <a:xfrm>
                <a:off x="241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322" y="1791"/>
                <a:ext cx="69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Gigabit Ethernet</a:t>
                </a:r>
              </a:p>
            </p:txBody>
          </p:sp>
          <p:sp>
            <p:nvSpPr>
              <p:cNvPr id="283659" name="Line 11"/>
              <p:cNvSpPr>
                <a:spLocks noChangeShapeType="1"/>
              </p:cNvSpPr>
              <p:nvPr/>
            </p:nvSpPr>
            <p:spPr bwMode="auto">
              <a:xfrm>
                <a:off x="2473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0" name="Line 12"/>
              <p:cNvSpPr>
                <a:spLocks noChangeShapeType="1"/>
              </p:cNvSpPr>
              <p:nvPr/>
            </p:nvSpPr>
            <p:spPr bwMode="auto">
              <a:xfrm>
                <a:off x="2533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1" name="Line 13"/>
              <p:cNvSpPr>
                <a:spLocks noChangeShapeType="1"/>
              </p:cNvSpPr>
              <p:nvPr/>
            </p:nvSpPr>
            <p:spPr bwMode="auto">
              <a:xfrm>
                <a:off x="2592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2" name="Line 14"/>
              <p:cNvSpPr>
                <a:spLocks noChangeShapeType="1"/>
              </p:cNvSpPr>
              <p:nvPr/>
            </p:nvSpPr>
            <p:spPr bwMode="auto">
              <a:xfrm>
                <a:off x="2310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3" name="Line 15"/>
              <p:cNvSpPr>
                <a:spLocks noChangeShapeType="1"/>
              </p:cNvSpPr>
              <p:nvPr/>
            </p:nvSpPr>
            <p:spPr bwMode="auto">
              <a:xfrm>
                <a:off x="2258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4" name="Line 16"/>
              <p:cNvSpPr>
                <a:spLocks noChangeShapeType="1"/>
              </p:cNvSpPr>
              <p:nvPr/>
            </p:nvSpPr>
            <p:spPr bwMode="auto">
              <a:xfrm>
                <a:off x="2206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5" name="Line 17"/>
              <p:cNvSpPr>
                <a:spLocks noChangeShapeType="1"/>
              </p:cNvSpPr>
              <p:nvPr/>
            </p:nvSpPr>
            <p:spPr bwMode="auto">
              <a:xfrm>
                <a:off x="215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6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1499" y="1905"/>
                <a:ext cx="82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Event data requests</a:t>
                </a:r>
              </a:p>
              <a:p>
                <a:r>
                  <a:rPr lang="en-US" sz="1000" b="0" i="1">
                    <a:cs typeface="ＭＳ Ｐゴシック" charset="0"/>
                  </a:rPr>
                  <a:t>Delete commands  </a:t>
                </a:r>
              </a:p>
            </p:txBody>
          </p:sp>
          <p:sp>
            <p:nvSpPr>
              <p:cNvPr id="283667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1228" y="2000"/>
                <a:ext cx="892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Requested event data</a:t>
                </a:r>
              </a:p>
            </p:txBody>
          </p:sp>
          <p:sp>
            <p:nvSpPr>
              <p:cNvPr id="283668" name="Line 20"/>
              <p:cNvSpPr>
                <a:spLocks noChangeShapeType="1"/>
              </p:cNvSpPr>
              <p:nvPr/>
            </p:nvSpPr>
            <p:spPr bwMode="auto">
              <a:xfrm flipH="1">
                <a:off x="1779" y="1601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3669" name="Group 21"/>
              <p:cNvGrpSpPr>
                <a:grpSpLocks/>
              </p:cNvGrpSpPr>
              <p:nvPr/>
            </p:nvGrpSpPr>
            <p:grpSpPr bwMode="auto">
              <a:xfrm>
                <a:off x="1169" y="1490"/>
                <a:ext cx="391" cy="1868"/>
                <a:chOff x="1169" y="1490"/>
                <a:chExt cx="391" cy="1868"/>
              </a:xfrm>
            </p:grpSpPr>
            <p:sp>
              <p:nvSpPr>
                <p:cNvPr id="283670" name="Text 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845" y="2504"/>
                  <a:ext cx="801" cy="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0">
                      <a:cs typeface="ＭＳ Ｐゴシック" charset="0"/>
                    </a:rPr>
                    <a:t>Regions Of Interest</a:t>
                  </a:r>
                </a:p>
              </p:txBody>
            </p:sp>
            <p:sp>
              <p:nvSpPr>
                <p:cNvPr id="28367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404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52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3" name="Rectangle 25"/>
                <p:cNvSpPr>
                  <a:spLocks noChangeArrowheads="1"/>
                </p:cNvSpPr>
                <p:nvPr/>
              </p:nvSpPr>
              <p:spPr bwMode="auto">
                <a:xfrm>
                  <a:off x="1196" y="1490"/>
                  <a:ext cx="364" cy="288"/>
                </a:xfrm>
                <a:prstGeom prst="rect">
                  <a:avLst/>
                </a:prstGeom>
                <a:solidFill>
                  <a:srgbClr val="FFF2E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000" b="0">
                      <a:cs typeface="ＭＳ Ｐゴシック" charset="0"/>
                    </a:rPr>
                    <a:t>LVL2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Super-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visor</a:t>
                  </a:r>
                  <a:endParaRPr lang="en-US" sz="2400" b="0">
                    <a:cs typeface="ＭＳ Ｐゴシック" charset="0"/>
                  </a:endParaRPr>
                </a:p>
              </p:txBody>
            </p:sp>
          </p:grpSp>
          <p:sp>
            <p:nvSpPr>
              <p:cNvPr id="283674" name="Rectangle 26"/>
              <p:cNvSpPr>
                <a:spLocks noChangeArrowheads="1"/>
              </p:cNvSpPr>
              <p:nvPr/>
            </p:nvSpPr>
            <p:spPr bwMode="auto">
              <a:xfrm>
                <a:off x="2028" y="1346"/>
                <a:ext cx="676" cy="192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900" b="0">
                    <a:cs typeface="ＭＳ Ｐゴシック" charset="0"/>
                  </a:rPr>
                  <a:t>Network switches</a:t>
                </a:r>
                <a:endParaRPr lang="en-US" sz="1200" b="0">
                  <a:cs typeface="ＭＳ Ｐゴシック" charset="0"/>
                </a:endParaRPr>
              </a:p>
            </p:txBody>
          </p:sp>
        </p:grpSp>
      </p:grpSp>
      <p:grpSp>
        <p:nvGrpSpPr>
          <p:cNvPr id="283675" name="Group 27"/>
          <p:cNvGrpSpPr>
            <a:grpSpLocks/>
          </p:cNvGrpSpPr>
          <p:nvPr/>
        </p:nvGrpSpPr>
        <p:grpSpPr bwMode="auto">
          <a:xfrm>
            <a:off x="3422650" y="704850"/>
            <a:ext cx="1590675" cy="1600200"/>
            <a:chOff x="2336" y="444"/>
            <a:chExt cx="1085" cy="1008"/>
          </a:xfrm>
        </p:grpSpPr>
        <p:sp>
          <p:nvSpPr>
            <p:cNvPr id="283676" name="Text Box 28"/>
            <p:cNvSpPr txBox="1">
              <a:spLocks noChangeArrowheads="1"/>
            </p:cNvSpPr>
            <p:nvPr/>
          </p:nvSpPr>
          <p:spPr bwMode="auto">
            <a:xfrm>
              <a:off x="2797" y="601"/>
              <a:ext cx="62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Second-</a:t>
              </a:r>
            </a:p>
            <a:p>
              <a:r>
                <a:rPr lang="en-US" sz="1000" b="0">
                  <a:cs typeface="ＭＳ Ｐゴシック" charset="0"/>
                </a:rPr>
                <a:t>level</a:t>
              </a:r>
            </a:p>
            <a:p>
              <a:r>
                <a:rPr lang="en-US" sz="1000" b="0">
                  <a:cs typeface="ＭＳ Ｐゴシック" charset="0"/>
                </a:rPr>
                <a:t>trigger</a:t>
              </a:r>
            </a:p>
          </p:txBody>
        </p:sp>
        <p:sp>
          <p:nvSpPr>
            <p:cNvPr id="283677" name="Line 29"/>
            <p:cNvSpPr>
              <a:spLocks noChangeShapeType="1"/>
            </p:cNvSpPr>
            <p:nvPr/>
          </p:nvSpPr>
          <p:spPr bwMode="auto">
            <a:xfrm flipV="1">
              <a:off x="246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8" name="Line 30"/>
            <p:cNvSpPr>
              <a:spLocks noChangeShapeType="1"/>
            </p:cNvSpPr>
            <p:nvPr/>
          </p:nvSpPr>
          <p:spPr bwMode="auto">
            <a:xfrm flipV="1">
              <a:off x="251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9" name="Line 31"/>
            <p:cNvSpPr>
              <a:spLocks noChangeShapeType="1"/>
            </p:cNvSpPr>
            <p:nvPr/>
          </p:nvSpPr>
          <p:spPr bwMode="auto">
            <a:xfrm flipV="1">
              <a:off x="2570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0" name="Line 32"/>
            <p:cNvSpPr>
              <a:spLocks noChangeShapeType="1"/>
            </p:cNvSpPr>
            <p:nvPr/>
          </p:nvSpPr>
          <p:spPr bwMode="auto">
            <a:xfrm flipV="1">
              <a:off x="262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auto">
            <a:xfrm>
              <a:off x="2652" y="1068"/>
              <a:ext cx="260" cy="96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b="0">
                  <a:cs typeface="ＭＳ Ｐゴシック" charset="0"/>
                </a:rPr>
                <a:t>pROS</a:t>
              </a:r>
              <a:endParaRPr lang="en-US" b="0">
                <a:cs typeface="ＭＳ Ｐゴシック" charset="0"/>
              </a:endParaRPr>
            </a:p>
          </p:txBody>
        </p:sp>
        <p:sp>
          <p:nvSpPr>
            <p:cNvPr id="283682" name="Line 34"/>
            <p:cNvSpPr>
              <a:spLocks noChangeShapeType="1"/>
            </p:cNvSpPr>
            <p:nvPr/>
          </p:nvSpPr>
          <p:spPr bwMode="auto">
            <a:xfrm>
              <a:off x="2668" y="1164"/>
              <a:ext cx="0" cy="185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3" name="Text Box 35"/>
            <p:cNvSpPr txBox="1">
              <a:spLocks noChangeArrowheads="1"/>
            </p:cNvSpPr>
            <p:nvPr/>
          </p:nvSpPr>
          <p:spPr bwMode="auto">
            <a:xfrm>
              <a:off x="2336" y="444"/>
              <a:ext cx="3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 500 </a:t>
              </a:r>
            </a:p>
          </p:txBody>
        </p:sp>
        <p:sp>
          <p:nvSpPr>
            <p:cNvPr id="283684" name="Text Box 36"/>
            <p:cNvSpPr txBox="1">
              <a:spLocks noChangeArrowheads="1"/>
            </p:cNvSpPr>
            <p:nvPr/>
          </p:nvSpPr>
          <p:spPr bwMode="auto">
            <a:xfrm>
              <a:off x="2691" y="1136"/>
              <a:ext cx="33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 b="0">
                  <a:cs typeface="ＭＳ Ｐゴシック" charset="0"/>
                </a:rPr>
                <a:t>stores </a:t>
              </a:r>
            </a:p>
            <a:p>
              <a:r>
                <a:rPr lang="en-US" sz="900" b="0">
                  <a:cs typeface="ＭＳ Ｐゴシック" charset="0"/>
                </a:rPr>
                <a:t>LVL2</a:t>
              </a:r>
            </a:p>
            <a:p>
              <a:r>
                <a:rPr lang="en-US" sz="900" b="0">
                  <a:cs typeface="ＭＳ Ｐゴシック" charset="0"/>
                </a:rPr>
                <a:t>output</a:t>
              </a:r>
            </a:p>
          </p:txBody>
        </p:sp>
        <p:sp>
          <p:nvSpPr>
            <p:cNvPr id="283685" name="Rectangle 37"/>
            <p:cNvSpPr>
              <a:spLocks noChangeArrowheads="1"/>
            </p:cNvSpPr>
            <p:nvPr/>
          </p:nvSpPr>
          <p:spPr bwMode="auto">
            <a:xfrm>
              <a:off x="2444" y="588"/>
              <a:ext cx="364" cy="431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0">
                  <a:cs typeface="ＭＳ Ｐゴシック" charset="0"/>
                </a:rPr>
                <a:t>LVL2 </a:t>
              </a:r>
            </a:p>
            <a:p>
              <a:pPr algn="ctr"/>
              <a:r>
                <a:rPr lang="en-US" sz="1200" b="0">
                  <a:cs typeface="ＭＳ Ｐゴシック" charset="0"/>
                </a:rPr>
                <a:t>farm</a:t>
              </a:r>
            </a:p>
          </p:txBody>
        </p:sp>
      </p:grpSp>
      <p:grpSp>
        <p:nvGrpSpPr>
          <p:cNvPr id="283686" name="Group 38"/>
          <p:cNvGrpSpPr>
            <a:grpSpLocks/>
          </p:cNvGrpSpPr>
          <p:nvPr/>
        </p:nvGrpSpPr>
        <p:grpSpPr bwMode="auto">
          <a:xfrm>
            <a:off x="4267200" y="4051300"/>
            <a:ext cx="2847975" cy="1981200"/>
            <a:chOff x="2912" y="2552"/>
            <a:chExt cx="1944" cy="1248"/>
          </a:xfrm>
        </p:grpSpPr>
        <p:sp>
          <p:nvSpPr>
            <p:cNvPr id="283687" name="Text Box 39"/>
            <p:cNvSpPr txBox="1">
              <a:spLocks noChangeArrowheads="1"/>
            </p:cNvSpPr>
            <p:nvPr/>
          </p:nvSpPr>
          <p:spPr bwMode="auto">
            <a:xfrm>
              <a:off x="4429" y="2665"/>
              <a:ext cx="42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UX15</a:t>
              </a:r>
            </a:p>
          </p:txBody>
        </p:sp>
        <p:grpSp>
          <p:nvGrpSpPr>
            <p:cNvPr id="283688" name="Group 40"/>
            <p:cNvGrpSpPr>
              <a:grpSpLocks/>
            </p:cNvGrpSpPr>
            <p:nvPr/>
          </p:nvGrpSpPr>
          <p:grpSpPr bwMode="auto">
            <a:xfrm>
              <a:off x="2912" y="2552"/>
              <a:ext cx="1248" cy="1248"/>
              <a:chOff x="2912" y="2552"/>
              <a:chExt cx="1248" cy="1248"/>
            </a:xfrm>
          </p:grpSpPr>
          <p:sp>
            <p:nvSpPr>
              <p:cNvPr id="283689" name="Rectangle 41"/>
              <p:cNvSpPr>
                <a:spLocks noChangeArrowheads="1"/>
              </p:cNvSpPr>
              <p:nvPr/>
            </p:nvSpPr>
            <p:spPr bwMode="auto">
              <a:xfrm>
                <a:off x="2964" y="2974"/>
                <a:ext cx="36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Drivers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ROD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690" name="Rectangle 42"/>
              <p:cNvSpPr>
                <a:spLocks noChangeArrowheads="1"/>
              </p:cNvSpPr>
              <p:nvPr/>
            </p:nvSpPr>
            <p:spPr bwMode="auto">
              <a:xfrm>
                <a:off x="3484" y="3358"/>
                <a:ext cx="364" cy="394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First-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level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trigger</a:t>
                </a:r>
              </a:p>
            </p:txBody>
          </p:sp>
          <p:sp>
            <p:nvSpPr>
              <p:cNvPr id="283691" name="Line 43"/>
              <p:cNvSpPr>
                <a:spLocks noChangeShapeType="1"/>
              </p:cNvSpPr>
              <p:nvPr/>
            </p:nvSpPr>
            <p:spPr bwMode="auto">
              <a:xfrm flipH="1" flipV="1">
                <a:off x="3848" y="3406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2" name="Line 44"/>
              <p:cNvSpPr>
                <a:spLocks noChangeShapeType="1"/>
              </p:cNvSpPr>
              <p:nvPr/>
            </p:nvSpPr>
            <p:spPr bwMode="auto">
              <a:xfrm>
                <a:off x="3848" y="3454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3" name="Line 45"/>
              <p:cNvSpPr>
                <a:spLocks noChangeShapeType="1"/>
              </p:cNvSpPr>
              <p:nvPr/>
            </p:nvSpPr>
            <p:spPr bwMode="auto">
              <a:xfrm rot="5400000" flipH="1">
                <a:off x="3744" y="2894"/>
                <a:ext cx="0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4" name="Line 46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49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5" name="Line 47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01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6" name="Line 48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53"/>
                <a:ext cx="6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7" name="Line 49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06"/>
                <a:ext cx="7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8" name="Text Box 50"/>
              <p:cNvSpPr txBox="1">
                <a:spLocks noChangeArrowheads="1"/>
              </p:cNvSpPr>
              <p:nvPr/>
            </p:nvSpPr>
            <p:spPr bwMode="auto">
              <a:xfrm>
                <a:off x="3250" y="2846"/>
                <a:ext cx="65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Dedicated links</a:t>
                </a:r>
              </a:p>
            </p:txBody>
          </p:sp>
          <p:sp>
            <p:nvSpPr>
              <p:cNvPr id="283699" name="Line 51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58"/>
                <a:ext cx="7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0" name="Line 52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09"/>
                <a:ext cx="7" cy="833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1" name="Line 53"/>
              <p:cNvSpPr>
                <a:spLocks noChangeShapeType="1"/>
              </p:cNvSpPr>
              <p:nvPr/>
            </p:nvSpPr>
            <p:spPr bwMode="auto">
              <a:xfrm rot="5400000" flipH="1">
                <a:off x="3406" y="3328"/>
                <a:ext cx="0" cy="156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2" name="Line 54"/>
              <p:cNvSpPr>
                <a:spLocks noChangeShapeType="1"/>
              </p:cNvSpPr>
              <p:nvPr/>
            </p:nvSpPr>
            <p:spPr bwMode="auto">
              <a:xfrm flipH="1" flipV="1">
                <a:off x="3900" y="3454"/>
                <a:ext cx="52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3" name="Line 55"/>
              <p:cNvSpPr>
                <a:spLocks noChangeShapeType="1"/>
              </p:cNvSpPr>
              <p:nvPr/>
            </p:nvSpPr>
            <p:spPr bwMode="auto">
              <a:xfrm flipH="1" flipV="1">
                <a:off x="3952" y="3550"/>
                <a:ext cx="0" cy="25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4" name="Line 56"/>
              <p:cNvSpPr>
                <a:spLocks noChangeShapeType="1"/>
              </p:cNvSpPr>
              <p:nvPr/>
            </p:nvSpPr>
            <p:spPr bwMode="auto">
              <a:xfrm flipH="1" flipV="1">
                <a:off x="3328" y="3454"/>
                <a:ext cx="104" cy="34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5" name="Line 57"/>
              <p:cNvSpPr>
                <a:spLocks noChangeShapeType="1"/>
              </p:cNvSpPr>
              <p:nvPr/>
            </p:nvSpPr>
            <p:spPr bwMode="auto">
              <a:xfrm flipH="1">
                <a:off x="2964" y="2802"/>
                <a:ext cx="98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6" name="Text Box 58"/>
              <p:cNvSpPr txBox="1">
                <a:spLocks noChangeArrowheads="1"/>
              </p:cNvSpPr>
              <p:nvPr/>
            </p:nvSpPr>
            <p:spPr bwMode="auto">
              <a:xfrm>
                <a:off x="2964" y="2814"/>
                <a:ext cx="3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VME</a:t>
                </a:r>
              </a:p>
            </p:txBody>
          </p:sp>
          <p:sp>
            <p:nvSpPr>
              <p:cNvPr id="283707" name="Text Box 59"/>
              <p:cNvSpPr txBox="1">
                <a:spLocks noChangeArrowheads="1"/>
              </p:cNvSpPr>
              <p:nvPr/>
            </p:nvSpPr>
            <p:spPr bwMode="auto">
              <a:xfrm>
                <a:off x="2912" y="2552"/>
                <a:ext cx="9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Data of events accepted</a:t>
                </a:r>
              </a:p>
              <a:p>
                <a:r>
                  <a:rPr lang="en-US" sz="1000" b="0" i="1">
                    <a:cs typeface="ＭＳ Ｐゴシック" charset="0"/>
                  </a:rPr>
                  <a:t>by first-level trigger</a:t>
                </a:r>
                <a:endParaRPr lang="en-US" sz="1000" b="0">
                  <a:cs typeface="ＭＳ Ｐゴシック" charset="0"/>
                </a:endParaRPr>
              </a:p>
            </p:txBody>
          </p:sp>
          <p:sp>
            <p:nvSpPr>
              <p:cNvPr id="283708" name="Line 60"/>
              <p:cNvSpPr>
                <a:spLocks noChangeShapeType="1"/>
              </p:cNvSpPr>
              <p:nvPr/>
            </p:nvSpPr>
            <p:spPr bwMode="auto">
              <a:xfrm flipV="1">
                <a:off x="4004" y="2552"/>
                <a:ext cx="0" cy="1248"/>
              </a:xfrm>
              <a:prstGeom prst="line">
                <a:avLst/>
              </a:prstGeom>
              <a:noFill/>
              <a:ln w="12700">
                <a:solidFill>
                  <a:srgbClr val="80004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09" name="Group 61"/>
          <p:cNvGrpSpPr>
            <a:grpSpLocks/>
          </p:cNvGrpSpPr>
          <p:nvPr/>
        </p:nvGrpSpPr>
        <p:grpSpPr bwMode="auto">
          <a:xfrm>
            <a:off x="1752600" y="4051300"/>
            <a:ext cx="4214813" cy="2622550"/>
            <a:chOff x="1196" y="2552"/>
            <a:chExt cx="2876" cy="1652"/>
          </a:xfrm>
        </p:grpSpPr>
        <p:sp>
          <p:nvSpPr>
            <p:cNvPr id="283710" name="AutoShape 62"/>
            <p:cNvSpPr>
              <a:spLocks noChangeArrowheads="1"/>
            </p:cNvSpPr>
            <p:nvPr/>
          </p:nvSpPr>
          <p:spPr bwMode="auto">
            <a:xfrm>
              <a:off x="1270" y="3896"/>
              <a:ext cx="468" cy="240"/>
            </a:xfrm>
            <a:prstGeom prst="leftArrow">
              <a:avLst>
                <a:gd name="adj1" fmla="val 50000"/>
                <a:gd name="adj2" fmla="val 487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1600" b="0">
                <a:solidFill>
                  <a:schemeClr val="accent2"/>
                </a:solidFill>
                <a:latin typeface="Times New Roman" charset="0"/>
              </a:endParaRPr>
            </a:p>
          </p:txBody>
        </p:sp>
        <p:grpSp>
          <p:nvGrpSpPr>
            <p:cNvPr id="283711" name="Group 63"/>
            <p:cNvGrpSpPr>
              <a:grpSpLocks/>
            </p:cNvGrpSpPr>
            <p:nvPr/>
          </p:nvGrpSpPr>
          <p:grpSpPr bwMode="auto">
            <a:xfrm>
              <a:off x="1196" y="2552"/>
              <a:ext cx="2876" cy="1652"/>
              <a:chOff x="1196" y="2552"/>
              <a:chExt cx="2876" cy="1652"/>
            </a:xfrm>
          </p:grpSpPr>
          <p:sp>
            <p:nvSpPr>
              <p:cNvPr id="283712" name="Rectangle 64"/>
              <p:cNvSpPr>
                <a:spLocks noChangeArrowheads="1"/>
              </p:cNvSpPr>
              <p:nvPr/>
            </p:nvSpPr>
            <p:spPr bwMode="auto">
              <a:xfrm>
                <a:off x="2028" y="2984"/>
                <a:ext cx="62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Subsystems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ROS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713" name="Line 65"/>
              <p:cNvSpPr>
                <a:spLocks noChangeShapeType="1"/>
              </p:cNvSpPr>
              <p:nvPr/>
            </p:nvSpPr>
            <p:spPr bwMode="auto">
              <a:xfrm rot="16200000" flipV="1">
                <a:off x="2807" y="327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4" name="Line 66"/>
              <p:cNvSpPr>
                <a:spLocks noChangeShapeType="1"/>
              </p:cNvSpPr>
              <p:nvPr/>
            </p:nvSpPr>
            <p:spPr bwMode="auto">
              <a:xfrm rot="16200000" flipV="1">
                <a:off x="2807" y="322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5" name="Line 67"/>
              <p:cNvSpPr>
                <a:spLocks noChangeShapeType="1"/>
              </p:cNvSpPr>
              <p:nvPr/>
            </p:nvSpPr>
            <p:spPr bwMode="auto">
              <a:xfrm rot="16200000" flipV="1">
                <a:off x="2807" y="317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6" name="Line 68"/>
              <p:cNvSpPr>
                <a:spLocks noChangeShapeType="1"/>
              </p:cNvSpPr>
              <p:nvPr/>
            </p:nvSpPr>
            <p:spPr bwMode="auto">
              <a:xfrm rot="16200000" flipV="1">
                <a:off x="2807" y="313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7" name="Line 69"/>
              <p:cNvSpPr>
                <a:spLocks noChangeShapeType="1"/>
              </p:cNvSpPr>
              <p:nvPr/>
            </p:nvSpPr>
            <p:spPr bwMode="auto">
              <a:xfrm rot="16200000" flipV="1">
                <a:off x="2808" y="3084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8" name="Line 70"/>
              <p:cNvSpPr>
                <a:spLocks noChangeShapeType="1"/>
              </p:cNvSpPr>
              <p:nvPr/>
            </p:nvSpPr>
            <p:spPr bwMode="auto">
              <a:xfrm rot="16200000" flipV="1">
                <a:off x="2807" y="303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9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2807" y="298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0" name="Line 72"/>
              <p:cNvSpPr>
                <a:spLocks noChangeShapeType="1"/>
              </p:cNvSpPr>
              <p:nvPr/>
            </p:nvSpPr>
            <p:spPr bwMode="auto">
              <a:xfrm rot="16200000" flipV="1">
                <a:off x="2807" y="293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1" name="Line 73"/>
              <p:cNvSpPr>
                <a:spLocks noChangeShapeType="1"/>
              </p:cNvSpPr>
              <p:nvPr/>
            </p:nvSpPr>
            <p:spPr bwMode="auto">
              <a:xfrm rot="16200000" flipV="1">
                <a:off x="2807" y="289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2" name="Text Box 74"/>
              <p:cNvSpPr txBox="1">
                <a:spLocks noChangeArrowheads="1"/>
              </p:cNvSpPr>
              <p:nvPr/>
            </p:nvSpPr>
            <p:spPr bwMode="auto">
              <a:xfrm>
                <a:off x="1463" y="2552"/>
                <a:ext cx="52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800040"/>
                    </a:solidFill>
                    <a:cs typeface="ＭＳ Ｐゴシック" charset="0"/>
                  </a:rPr>
                  <a:t>USA15</a:t>
                </a:r>
              </a:p>
            </p:txBody>
          </p:sp>
          <p:sp>
            <p:nvSpPr>
              <p:cNvPr id="283723" name="Text Box 75"/>
              <p:cNvSpPr txBox="1">
                <a:spLocks noChangeArrowheads="1"/>
              </p:cNvSpPr>
              <p:nvPr/>
            </p:nvSpPr>
            <p:spPr bwMode="auto">
              <a:xfrm>
                <a:off x="2648" y="2623"/>
                <a:ext cx="33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1600</a:t>
                </a:r>
              </a:p>
              <a:p>
                <a:r>
                  <a:rPr lang="en-US" sz="1000" b="0">
                    <a:cs typeface="ＭＳ Ｐゴシック" charset="0"/>
                  </a:rPr>
                  <a:t>Read-</a:t>
                </a:r>
              </a:p>
              <a:p>
                <a:r>
                  <a:rPr lang="en-US" sz="1000" b="0">
                    <a:cs typeface="ＭＳ Ｐゴシック" charset="0"/>
                  </a:rPr>
                  <a:t>Out</a:t>
                </a:r>
              </a:p>
              <a:p>
                <a:r>
                  <a:rPr lang="en-US" sz="1000" b="0">
                    <a:cs typeface="ＭＳ Ｐゴシック" charset="0"/>
                  </a:rPr>
                  <a:t>Links</a:t>
                </a:r>
              </a:p>
            </p:txBody>
          </p:sp>
          <p:sp>
            <p:nvSpPr>
              <p:cNvPr id="283724" name="Rectangle 76"/>
              <p:cNvSpPr>
                <a:spLocks noChangeArrowheads="1"/>
              </p:cNvSpPr>
              <p:nvPr/>
            </p:nvSpPr>
            <p:spPr bwMode="auto">
              <a:xfrm>
                <a:off x="1196" y="3358"/>
                <a:ext cx="364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00" b="0">
                    <a:cs typeface="ＭＳ Ｐゴシック" charset="0"/>
                  </a:rPr>
                  <a:t>RoI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Builder</a:t>
                </a:r>
                <a:endParaRPr lang="en-US" sz="2400" b="0">
                  <a:cs typeface="ＭＳ Ｐゴシック" charset="0"/>
                </a:endParaRPr>
              </a:p>
            </p:txBody>
          </p:sp>
          <p:sp>
            <p:nvSpPr>
              <p:cNvPr id="283725" name="Line 77"/>
              <p:cNvSpPr>
                <a:spLocks noChangeShapeType="1"/>
              </p:cNvSpPr>
              <p:nvPr/>
            </p:nvSpPr>
            <p:spPr bwMode="auto">
              <a:xfrm flipH="1">
                <a:off x="1560" y="3550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6" name="Line 78"/>
              <p:cNvSpPr>
                <a:spLocks noChangeShapeType="1"/>
              </p:cNvSpPr>
              <p:nvPr/>
            </p:nvSpPr>
            <p:spPr bwMode="auto">
              <a:xfrm flipH="1">
                <a:off x="1560" y="3598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7" name="Text Box 79"/>
              <p:cNvSpPr txBox="1">
                <a:spLocks noChangeArrowheads="1"/>
              </p:cNvSpPr>
              <p:nvPr/>
            </p:nvSpPr>
            <p:spPr bwMode="auto">
              <a:xfrm>
                <a:off x="1850" y="2696"/>
                <a:ext cx="33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~150</a:t>
                </a:r>
              </a:p>
              <a:p>
                <a:r>
                  <a:rPr lang="en-US" sz="1200" b="0">
                    <a:cs typeface="ＭＳ Ｐゴシック" charset="0"/>
                  </a:rPr>
                  <a:t>PCs</a:t>
                </a:r>
              </a:p>
            </p:txBody>
          </p:sp>
          <p:sp>
            <p:nvSpPr>
              <p:cNvPr id="283728" name="Text Box 80"/>
              <p:cNvSpPr txBox="1">
                <a:spLocks noChangeArrowheads="1"/>
              </p:cNvSpPr>
              <p:nvPr/>
            </p:nvSpPr>
            <p:spPr bwMode="auto">
              <a:xfrm>
                <a:off x="1763" y="3800"/>
                <a:ext cx="2309" cy="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0">
                    <a:cs typeface="ＭＳ Ｐゴシック" charset="0"/>
                  </a:rPr>
                  <a:t>Event data </a:t>
                </a:r>
                <a:r>
                  <a:rPr lang="en-US">
                    <a:cs typeface="ＭＳ Ｐゴシック" charset="0"/>
                  </a:rPr>
                  <a:t>pushed</a:t>
                </a:r>
                <a:r>
                  <a:rPr lang="en-US" b="0">
                    <a:cs typeface="ＭＳ Ｐゴシック" charset="0"/>
                  </a:rPr>
                  <a:t> @ ≤ 100 kHz, </a:t>
                </a:r>
              </a:p>
              <a:p>
                <a:r>
                  <a:rPr lang="en-US" b="0">
                    <a:cs typeface="ＭＳ Ｐゴシック" charset="0"/>
                  </a:rPr>
                  <a:t>1600 fragments of ~ 1 kByte each</a:t>
                </a:r>
              </a:p>
            </p:txBody>
          </p:sp>
        </p:grpSp>
      </p:grpSp>
      <p:grpSp>
        <p:nvGrpSpPr>
          <p:cNvPr id="283729" name="Group 81"/>
          <p:cNvGrpSpPr>
            <a:grpSpLocks/>
          </p:cNvGrpSpPr>
          <p:nvPr/>
        </p:nvGrpSpPr>
        <p:grpSpPr bwMode="auto">
          <a:xfrm>
            <a:off x="1600200" y="2228850"/>
            <a:ext cx="4191000" cy="3825875"/>
            <a:chOff x="1092" y="1404"/>
            <a:chExt cx="2860" cy="2410"/>
          </a:xfrm>
        </p:grpSpPr>
        <p:sp>
          <p:nvSpPr>
            <p:cNvPr id="283730" name="Text Box 82"/>
            <p:cNvSpPr txBox="1">
              <a:spLocks noChangeArrowheads="1"/>
            </p:cNvSpPr>
            <p:nvPr/>
          </p:nvSpPr>
          <p:spPr bwMode="auto">
            <a:xfrm>
              <a:off x="1612" y="3656"/>
              <a:ext cx="1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Timing Trigger Control (TTC)</a:t>
              </a:r>
            </a:p>
          </p:txBody>
        </p:sp>
        <p:grpSp>
          <p:nvGrpSpPr>
            <p:cNvPr id="283731" name="Group 83"/>
            <p:cNvGrpSpPr>
              <a:grpSpLocks/>
            </p:cNvGrpSpPr>
            <p:nvPr/>
          </p:nvGrpSpPr>
          <p:grpSpPr bwMode="auto">
            <a:xfrm>
              <a:off x="1092" y="1404"/>
              <a:ext cx="2860" cy="2410"/>
              <a:chOff x="1092" y="1404"/>
              <a:chExt cx="2860" cy="2410"/>
            </a:xfrm>
          </p:grpSpPr>
          <p:sp>
            <p:nvSpPr>
              <p:cNvPr id="283732" name="Line 84"/>
              <p:cNvSpPr>
                <a:spLocks noChangeShapeType="1"/>
              </p:cNvSpPr>
              <p:nvPr/>
            </p:nvSpPr>
            <p:spPr bwMode="auto">
              <a:xfrm flipV="1">
                <a:off x="1092" y="1491"/>
                <a:ext cx="0" cy="2323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3" name="Line 85"/>
              <p:cNvSpPr>
                <a:spLocks noChangeShapeType="1"/>
              </p:cNvSpPr>
              <p:nvPr/>
            </p:nvSpPr>
            <p:spPr bwMode="auto">
              <a:xfrm flipV="1">
                <a:off x="1092" y="345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4" name="Line 86"/>
              <p:cNvSpPr>
                <a:spLocks noChangeShapeType="1"/>
              </p:cNvSpPr>
              <p:nvPr/>
            </p:nvSpPr>
            <p:spPr bwMode="auto">
              <a:xfrm flipV="1">
                <a:off x="1092" y="3800"/>
                <a:ext cx="2860" cy="1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5" name="Line 87"/>
              <p:cNvSpPr>
                <a:spLocks noChangeShapeType="1"/>
              </p:cNvSpPr>
              <p:nvPr/>
            </p:nvSpPr>
            <p:spPr bwMode="auto">
              <a:xfrm flipV="1">
                <a:off x="1092" y="140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36" name="Group 88"/>
          <p:cNvGrpSpPr>
            <a:grpSpLocks/>
          </p:cNvGrpSpPr>
          <p:nvPr/>
        </p:nvGrpSpPr>
        <p:grpSpPr bwMode="auto">
          <a:xfrm>
            <a:off x="1447800" y="1771650"/>
            <a:ext cx="1524000" cy="457200"/>
            <a:chOff x="988" y="1116"/>
            <a:chExt cx="1040" cy="288"/>
          </a:xfrm>
        </p:grpSpPr>
        <p:sp>
          <p:nvSpPr>
            <p:cNvPr id="283737" name="Rectangle 89"/>
            <p:cNvSpPr>
              <a:spLocks noChangeArrowheads="1"/>
            </p:cNvSpPr>
            <p:nvPr/>
          </p:nvSpPr>
          <p:spPr bwMode="auto">
            <a:xfrm>
              <a:off x="988" y="1116"/>
              <a:ext cx="364" cy="288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DataFlow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Manager</a:t>
              </a:r>
              <a:endParaRPr lang="en-US" sz="2400" b="0">
                <a:cs typeface="ＭＳ Ｐゴシック" charset="0"/>
              </a:endParaRPr>
            </a:p>
          </p:txBody>
        </p:sp>
        <p:sp>
          <p:nvSpPr>
            <p:cNvPr id="283738" name="Line 90"/>
            <p:cNvSpPr>
              <a:spLocks noChangeShapeType="1"/>
            </p:cNvSpPr>
            <p:nvPr/>
          </p:nvSpPr>
          <p:spPr bwMode="auto">
            <a:xfrm>
              <a:off x="1352" y="1371"/>
              <a:ext cx="67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3739" name="Group 91"/>
          <p:cNvGrpSpPr>
            <a:grpSpLocks/>
          </p:cNvGrpSpPr>
          <p:nvPr/>
        </p:nvGrpSpPr>
        <p:grpSpPr bwMode="auto">
          <a:xfrm>
            <a:off x="2209800" y="704850"/>
            <a:ext cx="762000" cy="1371600"/>
            <a:chOff x="1508" y="444"/>
            <a:chExt cx="520" cy="864"/>
          </a:xfrm>
        </p:grpSpPr>
        <p:sp>
          <p:nvSpPr>
            <p:cNvPr id="283740" name="Rectangle 92"/>
            <p:cNvSpPr>
              <a:spLocks noChangeArrowheads="1"/>
            </p:cNvSpPr>
            <p:nvPr/>
          </p:nvSpPr>
          <p:spPr bwMode="auto">
            <a:xfrm>
              <a:off x="1560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Filter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(EF)</a:t>
              </a:r>
            </a:p>
          </p:txBody>
        </p:sp>
        <p:sp>
          <p:nvSpPr>
            <p:cNvPr id="283741" name="Line 93"/>
            <p:cNvSpPr>
              <a:spLocks noChangeShapeType="1"/>
            </p:cNvSpPr>
            <p:nvPr/>
          </p:nvSpPr>
          <p:spPr bwMode="auto">
            <a:xfrm flipV="1">
              <a:off x="1924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2" name="Line 94"/>
            <p:cNvSpPr>
              <a:spLocks noChangeShapeType="1"/>
            </p:cNvSpPr>
            <p:nvPr/>
          </p:nvSpPr>
          <p:spPr bwMode="auto">
            <a:xfrm flipV="1">
              <a:off x="1924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3" name="Line 95"/>
            <p:cNvSpPr>
              <a:spLocks noChangeShapeType="1"/>
            </p:cNvSpPr>
            <p:nvPr/>
          </p:nvSpPr>
          <p:spPr bwMode="auto">
            <a:xfrm flipV="1">
              <a:off x="161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4" name="Text Box 96"/>
            <p:cNvSpPr txBox="1">
              <a:spLocks noChangeArrowheads="1"/>
            </p:cNvSpPr>
            <p:nvPr/>
          </p:nvSpPr>
          <p:spPr bwMode="auto">
            <a:xfrm>
              <a:off x="1508" y="444"/>
              <a:ext cx="3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~1600</a:t>
              </a:r>
            </a:p>
          </p:txBody>
        </p:sp>
        <p:sp>
          <p:nvSpPr>
            <p:cNvPr id="283745" name="Rectangle 97"/>
            <p:cNvSpPr>
              <a:spLocks noChangeArrowheads="1"/>
            </p:cNvSpPr>
            <p:nvPr/>
          </p:nvSpPr>
          <p:spPr bwMode="auto">
            <a:xfrm>
              <a:off x="1560" y="1116"/>
              <a:ext cx="364" cy="19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Network 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switches</a:t>
              </a:r>
              <a:endParaRPr lang="en-US" sz="1200" b="0">
                <a:cs typeface="ＭＳ Ｐゴシック" charset="0"/>
              </a:endParaRPr>
            </a:p>
          </p:txBody>
        </p:sp>
        <p:sp>
          <p:nvSpPr>
            <p:cNvPr id="283746" name="Line 98"/>
            <p:cNvSpPr>
              <a:spLocks noChangeShapeType="1"/>
            </p:cNvSpPr>
            <p:nvPr/>
          </p:nvSpPr>
          <p:spPr bwMode="auto">
            <a:xfrm flipV="1">
              <a:off x="1664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7" name="Line 99"/>
            <p:cNvSpPr>
              <a:spLocks noChangeShapeType="1"/>
            </p:cNvSpPr>
            <p:nvPr/>
          </p:nvSpPr>
          <p:spPr bwMode="auto">
            <a:xfrm flipV="1">
              <a:off x="1716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8" name="Line 100"/>
            <p:cNvSpPr>
              <a:spLocks noChangeShapeType="1"/>
            </p:cNvSpPr>
            <p:nvPr/>
          </p:nvSpPr>
          <p:spPr bwMode="auto">
            <a:xfrm flipV="1">
              <a:off x="1768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9" name="Line 101"/>
            <p:cNvSpPr>
              <a:spLocks noChangeShapeType="1"/>
            </p:cNvSpPr>
            <p:nvPr/>
          </p:nvSpPr>
          <p:spPr bwMode="auto">
            <a:xfrm flipV="1">
              <a:off x="1820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0" name="Line 102"/>
            <p:cNvSpPr>
              <a:spLocks noChangeShapeType="1"/>
            </p:cNvSpPr>
            <p:nvPr/>
          </p:nvSpPr>
          <p:spPr bwMode="auto">
            <a:xfrm flipV="1">
              <a:off x="187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1" name="Line 103"/>
            <p:cNvSpPr>
              <a:spLocks noChangeShapeType="1"/>
            </p:cNvSpPr>
            <p:nvPr/>
          </p:nvSpPr>
          <p:spPr bwMode="auto">
            <a:xfrm flipV="1">
              <a:off x="1924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3752" name="Text Box 104"/>
          <p:cNvSpPr txBox="1">
            <a:spLocks noChangeArrowheads="1"/>
          </p:cNvSpPr>
          <p:nvPr/>
        </p:nvSpPr>
        <p:spPr bwMode="auto">
          <a:xfrm>
            <a:off x="127000" y="3295650"/>
            <a:ext cx="1362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cs typeface="ＭＳ Ｐゴシック" charset="0"/>
              </a:rPr>
              <a:t>Event data </a:t>
            </a:r>
          </a:p>
          <a:p>
            <a:r>
              <a:rPr lang="en-US" sz="1600">
                <a:cs typeface="ＭＳ Ｐゴシック" charset="0"/>
              </a:rPr>
              <a:t>pulled</a:t>
            </a:r>
            <a:r>
              <a:rPr lang="en-US" sz="1600" b="0">
                <a:cs typeface="ＭＳ Ｐゴシック" charset="0"/>
              </a:rPr>
              <a:t>:</a:t>
            </a:r>
          </a:p>
          <a:p>
            <a:r>
              <a:rPr lang="en-US" sz="1600" b="0">
                <a:cs typeface="ＭＳ Ｐゴシック" charset="0"/>
              </a:rPr>
              <a:t>partial events </a:t>
            </a:r>
          </a:p>
          <a:p>
            <a:r>
              <a:rPr lang="en-US" sz="1600" b="0">
                <a:cs typeface="ＭＳ Ｐゴシック" charset="0"/>
              </a:rPr>
              <a:t>@ ≤ 100 kHz, </a:t>
            </a:r>
          </a:p>
          <a:p>
            <a:r>
              <a:rPr lang="en-US" sz="1600" b="0">
                <a:cs typeface="ＭＳ Ｐゴシック" charset="0"/>
              </a:rPr>
              <a:t>full events </a:t>
            </a:r>
          </a:p>
          <a:p>
            <a:r>
              <a:rPr lang="en-US" sz="1600" b="0">
                <a:cs typeface="ＭＳ Ｐゴシック" charset="0"/>
              </a:rPr>
              <a:t>@ ~ 3 kHz</a:t>
            </a:r>
          </a:p>
          <a:p>
            <a:endParaRPr lang="en-US" sz="1600" b="0">
              <a:cs typeface="ＭＳ Ｐゴシック" charset="0"/>
            </a:endParaRPr>
          </a:p>
        </p:txBody>
      </p:sp>
      <p:sp>
        <p:nvSpPr>
          <p:cNvPr id="283753" name="AutoShape 105"/>
          <p:cNvSpPr>
            <a:spLocks noChangeArrowheads="1"/>
          </p:cNvSpPr>
          <p:nvPr/>
        </p:nvSpPr>
        <p:spPr bwMode="auto">
          <a:xfrm rot="5400000">
            <a:off x="381000" y="2686050"/>
            <a:ext cx="685800" cy="381000"/>
          </a:xfrm>
          <a:prstGeom prst="lef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54" name="Group 106"/>
          <p:cNvGrpSpPr>
            <a:grpSpLocks/>
          </p:cNvGrpSpPr>
          <p:nvPr/>
        </p:nvGrpSpPr>
        <p:grpSpPr bwMode="auto">
          <a:xfrm>
            <a:off x="228600" y="400050"/>
            <a:ext cx="3733800" cy="1203325"/>
            <a:chOff x="156" y="252"/>
            <a:chExt cx="2548" cy="758"/>
          </a:xfrm>
        </p:grpSpPr>
        <p:sp>
          <p:nvSpPr>
            <p:cNvPr id="283755" name="Text Box 107"/>
            <p:cNvSpPr txBox="1">
              <a:spLocks noChangeArrowheads="1"/>
            </p:cNvSpPr>
            <p:nvPr/>
          </p:nvSpPr>
          <p:spPr bwMode="auto">
            <a:xfrm>
              <a:off x="936" y="252"/>
              <a:ext cx="44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800040"/>
                  </a:solidFill>
                  <a:cs typeface="ＭＳ Ｐゴシック" charset="0"/>
                </a:rPr>
                <a:t>SDX1</a:t>
              </a:r>
            </a:p>
          </p:txBody>
        </p:sp>
        <p:sp>
          <p:nvSpPr>
            <p:cNvPr id="283756" name="Text Box 108"/>
            <p:cNvSpPr txBox="1">
              <a:spLocks noChangeArrowheads="1"/>
            </p:cNvSpPr>
            <p:nvPr/>
          </p:nvSpPr>
          <p:spPr bwMode="auto">
            <a:xfrm>
              <a:off x="1456" y="297"/>
              <a:ext cx="10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dual-CPU nodes</a:t>
              </a:r>
            </a:p>
          </p:txBody>
        </p:sp>
        <p:sp>
          <p:nvSpPr>
            <p:cNvPr id="283757" name="Line 109"/>
            <p:cNvSpPr>
              <a:spLocks noChangeShapeType="1"/>
            </p:cNvSpPr>
            <p:nvPr/>
          </p:nvSpPr>
          <p:spPr bwMode="auto">
            <a:xfrm flipV="1">
              <a:off x="1196" y="464"/>
              <a:ext cx="1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8" name="Line 110"/>
            <p:cNvSpPr>
              <a:spLocks noChangeShapeType="1"/>
            </p:cNvSpPr>
            <p:nvPr/>
          </p:nvSpPr>
          <p:spPr bwMode="auto">
            <a:xfrm>
              <a:off x="2652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9" name="Line 111"/>
            <p:cNvSpPr>
              <a:spLocks noChangeShapeType="1"/>
            </p:cNvSpPr>
            <p:nvPr/>
          </p:nvSpPr>
          <p:spPr bwMode="auto">
            <a:xfrm flipH="1">
              <a:off x="1144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3760" name="Group 112"/>
            <p:cNvGrpSpPr>
              <a:grpSpLocks/>
            </p:cNvGrpSpPr>
            <p:nvPr/>
          </p:nvGrpSpPr>
          <p:grpSpPr bwMode="auto">
            <a:xfrm>
              <a:off x="156" y="316"/>
              <a:ext cx="952" cy="694"/>
              <a:chOff x="156" y="316"/>
              <a:chExt cx="952" cy="694"/>
            </a:xfrm>
          </p:grpSpPr>
          <p:sp>
            <p:nvSpPr>
              <p:cNvPr id="283761" name="Text Box 113"/>
              <p:cNvSpPr txBox="1">
                <a:spLocks noChangeArrowheads="1"/>
              </p:cNvSpPr>
              <p:nvPr/>
            </p:nvSpPr>
            <p:spPr bwMode="auto">
              <a:xfrm>
                <a:off x="162" y="316"/>
                <a:ext cx="6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CERN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computer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centre</a:t>
                </a:r>
              </a:p>
            </p:txBody>
          </p:sp>
          <p:sp>
            <p:nvSpPr>
              <p:cNvPr id="283762" name="Text Box 114"/>
              <p:cNvSpPr txBox="1">
                <a:spLocks noChangeArrowheads="1"/>
              </p:cNvSpPr>
              <p:nvPr/>
            </p:nvSpPr>
            <p:spPr bwMode="auto">
              <a:xfrm>
                <a:off x="608" y="598"/>
                <a:ext cx="500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Event rate </a:t>
                </a:r>
              </a:p>
              <a:p>
                <a:r>
                  <a:rPr lang="en-US" sz="1000" b="0">
                    <a:cs typeface="ＭＳ Ｐゴシック" charset="0"/>
                  </a:rPr>
                  <a:t>~ 200 Hz</a:t>
                </a:r>
              </a:p>
            </p:txBody>
          </p:sp>
          <p:sp>
            <p:nvSpPr>
              <p:cNvPr id="283763" name="Line 115"/>
              <p:cNvSpPr>
                <a:spLocks noChangeShapeType="1"/>
              </p:cNvSpPr>
              <p:nvPr/>
            </p:nvSpPr>
            <p:spPr bwMode="auto">
              <a:xfrm flipH="1">
                <a:off x="624" y="853"/>
                <a:ext cx="468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64" name="Rectangle 116"/>
              <p:cNvSpPr>
                <a:spLocks noChangeArrowheads="1"/>
              </p:cNvSpPr>
              <p:nvPr/>
            </p:nvSpPr>
            <p:spPr bwMode="auto">
              <a:xfrm>
                <a:off x="156" y="722"/>
                <a:ext cx="468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Data 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storage</a:t>
                </a:r>
              </a:p>
            </p:txBody>
          </p:sp>
        </p:grpSp>
      </p:grpSp>
      <p:grpSp>
        <p:nvGrpSpPr>
          <p:cNvPr id="283765" name="Group 117"/>
          <p:cNvGrpSpPr>
            <a:grpSpLocks/>
          </p:cNvGrpSpPr>
          <p:nvPr/>
        </p:nvGrpSpPr>
        <p:grpSpPr bwMode="auto">
          <a:xfrm>
            <a:off x="1600200" y="704850"/>
            <a:ext cx="685800" cy="1219200"/>
            <a:chOff x="1092" y="444"/>
            <a:chExt cx="468" cy="768"/>
          </a:xfrm>
        </p:grpSpPr>
        <p:sp>
          <p:nvSpPr>
            <p:cNvPr id="283766" name="Text Box 118"/>
            <p:cNvSpPr txBox="1">
              <a:spLocks noChangeArrowheads="1"/>
            </p:cNvSpPr>
            <p:nvPr/>
          </p:nvSpPr>
          <p:spPr bwMode="auto">
            <a:xfrm>
              <a:off x="1198" y="444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6</a:t>
              </a:r>
            </a:p>
          </p:txBody>
        </p:sp>
        <p:sp>
          <p:nvSpPr>
            <p:cNvPr id="283767" name="Line 119"/>
            <p:cNvSpPr>
              <a:spLocks noChangeShapeType="1"/>
            </p:cNvSpPr>
            <p:nvPr/>
          </p:nvSpPr>
          <p:spPr bwMode="auto">
            <a:xfrm>
              <a:off x="1456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8" name="Line 120"/>
            <p:cNvSpPr>
              <a:spLocks noChangeShapeType="1"/>
            </p:cNvSpPr>
            <p:nvPr/>
          </p:nvSpPr>
          <p:spPr bwMode="auto">
            <a:xfrm>
              <a:off x="1456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9" name="Line 121"/>
            <p:cNvSpPr>
              <a:spLocks noChangeShapeType="1"/>
            </p:cNvSpPr>
            <p:nvPr/>
          </p:nvSpPr>
          <p:spPr bwMode="auto">
            <a:xfrm>
              <a:off x="1456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0" name="Rectangle 122"/>
            <p:cNvSpPr>
              <a:spLocks noChangeArrowheads="1"/>
            </p:cNvSpPr>
            <p:nvPr/>
          </p:nvSpPr>
          <p:spPr bwMode="auto">
            <a:xfrm>
              <a:off x="1092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Local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Storage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Outputs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SFO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sp>
        <p:nvSpPr>
          <p:cNvPr id="283771" name="Line 123"/>
          <p:cNvSpPr>
            <a:spLocks noChangeShapeType="1"/>
          </p:cNvSpPr>
          <p:nvPr/>
        </p:nvSpPr>
        <p:spPr bwMode="auto">
          <a:xfrm flipH="1">
            <a:off x="3048000" y="2541588"/>
            <a:ext cx="0" cy="14478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72" name="Group 124"/>
          <p:cNvGrpSpPr>
            <a:grpSpLocks/>
          </p:cNvGrpSpPr>
          <p:nvPr/>
        </p:nvGrpSpPr>
        <p:grpSpPr bwMode="auto">
          <a:xfrm>
            <a:off x="2927350" y="704850"/>
            <a:ext cx="577850" cy="1431925"/>
            <a:chOff x="1998" y="444"/>
            <a:chExt cx="394" cy="902"/>
          </a:xfrm>
        </p:grpSpPr>
        <p:sp>
          <p:nvSpPr>
            <p:cNvPr id="283773" name="Line 125"/>
            <p:cNvSpPr>
              <a:spLocks noChangeShapeType="1"/>
            </p:cNvSpPr>
            <p:nvPr/>
          </p:nvSpPr>
          <p:spPr bwMode="auto">
            <a:xfrm flipV="1">
              <a:off x="213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4" name="Line 126"/>
            <p:cNvSpPr>
              <a:spLocks noChangeShapeType="1"/>
            </p:cNvSpPr>
            <p:nvPr/>
          </p:nvSpPr>
          <p:spPr bwMode="auto">
            <a:xfrm flipV="1">
              <a:off x="2184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5" name="Line 127"/>
            <p:cNvSpPr>
              <a:spLocks noChangeShapeType="1"/>
            </p:cNvSpPr>
            <p:nvPr/>
          </p:nvSpPr>
          <p:spPr bwMode="auto">
            <a:xfrm flipV="1">
              <a:off x="223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6" name="Line 128"/>
            <p:cNvSpPr>
              <a:spLocks noChangeShapeType="1"/>
            </p:cNvSpPr>
            <p:nvPr/>
          </p:nvSpPr>
          <p:spPr bwMode="auto">
            <a:xfrm flipV="1">
              <a:off x="228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7" name="Text Box 129"/>
            <p:cNvSpPr txBox="1">
              <a:spLocks noChangeArrowheads="1"/>
            </p:cNvSpPr>
            <p:nvPr/>
          </p:nvSpPr>
          <p:spPr bwMode="auto">
            <a:xfrm>
              <a:off x="1998" y="444"/>
              <a:ext cx="3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~100 </a:t>
              </a:r>
            </a:p>
          </p:txBody>
        </p:sp>
        <p:sp>
          <p:nvSpPr>
            <p:cNvPr id="283778" name="Rectangle 130"/>
            <p:cNvSpPr>
              <a:spLocks noChangeArrowheads="1"/>
            </p:cNvSpPr>
            <p:nvPr/>
          </p:nvSpPr>
          <p:spPr bwMode="auto">
            <a:xfrm>
              <a:off x="2028" y="588"/>
              <a:ext cx="364" cy="433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Builder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Inputs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SFI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pic>
        <p:nvPicPr>
          <p:cNvPr id="283779" name="Picture 1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37088"/>
            <a:ext cx="26670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780" name="Text Box 132"/>
          <p:cNvSpPr txBox="1">
            <a:spLocks noChangeArrowheads="1"/>
          </p:cNvSpPr>
          <p:nvPr/>
        </p:nvSpPr>
        <p:spPr bwMode="auto">
          <a:xfrm>
            <a:off x="5483225" y="344488"/>
            <a:ext cx="3106738" cy="406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sz="2000" i="1">
                <a:solidFill>
                  <a:srgbClr val="000099"/>
                </a:solidFill>
                <a:cs typeface="ＭＳ Ｐゴシック" charset="0"/>
              </a:rPr>
              <a:t>Trigger / DAQ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8864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uNoi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" y="392050"/>
            <a:ext cx="3294494" cy="247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" y="3225778"/>
            <a:ext cx="4540278" cy="363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32" y="54428"/>
            <a:ext cx="5293996" cy="3726159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780" y="3866243"/>
            <a:ext cx="3974556" cy="29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0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297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Colaboração</a:t>
            </a:r>
            <a:r>
              <a:rPr lang="en-US" dirty="0" smtClean="0"/>
              <a:t> ATLAS</a:t>
            </a:r>
            <a:endParaRPr lang="en-US" dirty="0"/>
          </a:p>
        </p:txBody>
      </p:sp>
      <p:pic>
        <p:nvPicPr>
          <p:cNvPr id="3" name="Picture 2" descr="1208180_01-A4-at-144-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451"/>
            <a:ext cx="9144000" cy="6103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2604" y="1055665"/>
            <a:ext cx="2054196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3000 </a:t>
            </a:r>
            <a:r>
              <a:rPr lang="en-US" sz="2000" dirty="0" err="1" smtClean="0"/>
              <a:t>cientistas</a:t>
            </a:r>
            <a:endParaRPr lang="en-US" sz="2000" dirty="0" smtClean="0"/>
          </a:p>
          <a:p>
            <a:r>
              <a:rPr lang="en-US" sz="2000" dirty="0" smtClean="0"/>
              <a:t>(1000 </a:t>
            </a:r>
            <a:r>
              <a:rPr lang="en-US" sz="2000" dirty="0" err="1" smtClean="0"/>
              <a:t>estudantes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33 </a:t>
            </a:r>
            <a:r>
              <a:rPr lang="en-US" sz="2000" dirty="0" err="1" smtClean="0"/>
              <a:t>países</a:t>
            </a:r>
            <a:endParaRPr lang="en-US" sz="2000" dirty="0" smtClean="0"/>
          </a:p>
          <a:p>
            <a:r>
              <a:rPr lang="en-US" sz="2000" dirty="0" smtClean="0"/>
              <a:t>177 </a:t>
            </a:r>
            <a:r>
              <a:rPr lang="en-US" sz="2000" dirty="0" err="1" smtClean="0"/>
              <a:t>universidades</a:t>
            </a:r>
            <a:r>
              <a:rPr lang="en-US" sz="2000" dirty="0" smtClean="0"/>
              <a:t> e </a:t>
            </a:r>
            <a:r>
              <a:rPr lang="en-US" sz="2000" dirty="0" err="1" smtClean="0"/>
              <a:t>laboratórios</a:t>
            </a:r>
            <a:endParaRPr lang="en-US" sz="2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0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565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ATLAS detector and run-I performance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ATLAS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CMS – strengths and weaknesses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Standard Model Higgs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Bosonic</a:t>
            </a:r>
            <a:r>
              <a:rPr lang="en-US" dirty="0" smtClean="0">
                <a:solidFill>
                  <a:srgbClr val="FFFFFF"/>
                </a:solidFill>
              </a:rPr>
              <a:t> decay channels – </a:t>
            </a:r>
            <a:r>
              <a:rPr lang="en-US" dirty="0" err="1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(incl.,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)</a:t>
            </a:r>
            <a:r>
              <a:rPr lang="en-US" dirty="0" smtClean="0">
                <a:solidFill>
                  <a:srgbClr val="FFFFFF"/>
                </a:solidFill>
              </a:rPr>
              <a:t>, WW, ZZ, </a:t>
            </a:r>
            <a:r>
              <a:rPr lang="en-US" dirty="0" err="1" smtClean="0">
                <a:solidFill>
                  <a:srgbClr val="FFFFFF"/>
                </a:solidFill>
              </a:rPr>
              <a:t>Zγ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Differential analyses – </a:t>
            </a:r>
            <a:r>
              <a:rPr lang="en-US" dirty="0" err="1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, ZZ</a:t>
            </a:r>
          </a:p>
          <a:p>
            <a:pPr lvl="2"/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  <a:latin typeface="MS-PGothic"/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Couplings and Properties from </a:t>
            </a:r>
            <a:r>
              <a:rPr lang="en-US" dirty="0" err="1" smtClean="0">
                <a:solidFill>
                  <a:srgbClr val="FFFFFF"/>
                </a:solidFill>
              </a:rPr>
              <a:t>Bosonic</a:t>
            </a:r>
            <a:r>
              <a:rPr lang="en-US" dirty="0" smtClean="0">
                <a:solidFill>
                  <a:srgbClr val="FFFFFF"/>
                </a:solidFill>
              </a:rPr>
              <a:t> Channels – </a:t>
            </a:r>
            <a:r>
              <a:rPr lang="en-US" dirty="0" err="1" smtClean="0">
                <a:solidFill>
                  <a:srgbClr val="FFFFFF"/>
                </a:solidFill>
              </a:rPr>
              <a:t>incl</a:t>
            </a:r>
            <a:r>
              <a:rPr lang="en-US" dirty="0" smtClean="0">
                <a:solidFill>
                  <a:srgbClr val="FFFFFF"/>
                </a:solidFill>
              </a:rPr>
              <a:t> mass (ATLAS-CONF-2014-043)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Fermionic</a:t>
            </a:r>
            <a:r>
              <a:rPr lang="en-US" dirty="0" smtClean="0">
                <a:solidFill>
                  <a:srgbClr val="FFFFFF"/>
                </a:solidFill>
              </a:rPr>
              <a:t> decay channels – </a:t>
            </a:r>
            <a:r>
              <a:rPr lang="en-US" dirty="0" err="1" smtClean="0">
                <a:solidFill>
                  <a:srgbClr val="FFFFFF"/>
                </a:solidFill>
              </a:rPr>
              <a:t>ττ</a:t>
            </a:r>
            <a:r>
              <a:rPr lang="en-US" dirty="0" smtClean="0">
                <a:solidFill>
                  <a:srgbClr val="FFFFFF"/>
                </a:solidFill>
              </a:rPr>
              <a:t>, bb (VH,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), </a:t>
            </a:r>
            <a:r>
              <a:rPr lang="en-US" dirty="0" err="1" smtClean="0">
                <a:solidFill>
                  <a:srgbClr val="FFFFFF"/>
                </a:solidFill>
              </a:rPr>
              <a:t>μμ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>
                <a:solidFill>
                  <a:srgbClr val="FFFFFF"/>
                </a:solidFill>
                <a:latin typeface="MS-PGothic"/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ττ</a:t>
            </a:r>
            <a:r>
              <a:rPr lang="en-US" dirty="0" smtClean="0">
                <a:solidFill>
                  <a:srgbClr val="FFFFFF"/>
                </a:solidFill>
              </a:rPr>
              <a:t>, VH(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  <a:latin typeface="MS-PGothic"/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bb</a:t>
            </a:r>
            <a:r>
              <a:rPr lang="en-US" dirty="0" smtClean="0">
                <a:solidFill>
                  <a:srgbClr val="FFFFFF"/>
                </a:solidFill>
              </a:rPr>
              <a:t>), </a:t>
            </a:r>
            <a:r>
              <a:rPr lang="en-US" dirty="0" err="1" smtClean="0">
                <a:solidFill>
                  <a:srgbClr val="FFFFFF"/>
                </a:solidFill>
              </a:rPr>
              <a:t>ttH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  <a:latin typeface="MS-PGothic"/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bb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pPr lvl="2"/>
            <a:r>
              <a:rPr lang="en-US" dirty="0" err="1" smtClean="0">
                <a:solidFill>
                  <a:srgbClr val="FFFFFF"/>
                </a:solidFill>
              </a:rPr>
              <a:t>Hcc</a:t>
            </a:r>
            <a:r>
              <a:rPr lang="en-US" dirty="0" smtClean="0">
                <a:solidFill>
                  <a:srgbClr val="FFFFFF"/>
                </a:solidFill>
              </a:rPr>
              <a:t> access through H-&gt;J/Psi? http://</a:t>
            </a:r>
            <a:r>
              <a:rPr lang="en-US" dirty="0" err="1" smtClean="0">
                <a:solidFill>
                  <a:srgbClr val="FFFFFF"/>
                </a:solidFill>
              </a:rPr>
              <a:t>arxiv.org</a:t>
            </a:r>
            <a:r>
              <a:rPr lang="en-US" dirty="0" smtClean="0">
                <a:solidFill>
                  <a:srgbClr val="FFFFFF"/>
                </a:solidFill>
              </a:rPr>
              <a:t>/abs/1306.5770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Di-Higgs production – </a:t>
            </a:r>
            <a:r>
              <a:rPr lang="en-US" dirty="0" err="1" smtClean="0">
                <a:solidFill>
                  <a:srgbClr val="FFFFFF"/>
                </a:solidFill>
              </a:rPr>
              <a:t>γγbb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Beyond the Standard Model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Constraints from current measurements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Direct BSM Searches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Additional </a:t>
            </a:r>
            <a:r>
              <a:rPr lang="en-US" dirty="0" err="1" smtClean="0">
                <a:solidFill>
                  <a:srgbClr val="FFFFFF"/>
                </a:solidFill>
              </a:rPr>
              <a:t>γγ</a:t>
            </a:r>
            <a:r>
              <a:rPr lang="en-US" dirty="0" smtClean="0">
                <a:solidFill>
                  <a:srgbClr val="FFFFFF"/>
                </a:solidFill>
              </a:rPr>
              <a:t> resonances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Cascade decays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Invisible Higgs in ZH production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FCNC </a:t>
            </a:r>
            <a:r>
              <a:rPr lang="en-US" dirty="0" err="1" smtClean="0">
                <a:solidFill>
                  <a:srgbClr val="FFFFFF"/>
                </a:solidFill>
              </a:rPr>
              <a:t>t</a:t>
            </a:r>
            <a:r>
              <a:rPr lang="en-US" dirty="0" err="1" smtClean="0">
                <a:solidFill>
                  <a:srgbClr val="FFFFFF"/>
                </a:solidFill>
                <a:latin typeface="MS-PGothic"/>
              </a:rPr>
              <a:t>➞Hq</a:t>
            </a:r>
            <a:endParaRPr lang="en-US" dirty="0" smtClean="0">
              <a:solidFill>
                <a:srgbClr val="FFFFFF"/>
              </a:solidFill>
              <a:latin typeface="MS-PGothic"/>
            </a:endParaRP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MSSM 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>
                <a:solidFill>
                  <a:srgbClr val="FFFFFF"/>
                </a:solidFill>
                <a:latin typeface="MS-PGothic"/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ττ</a:t>
            </a:r>
            <a:r>
              <a:rPr lang="en-US" dirty="0" smtClean="0">
                <a:solidFill>
                  <a:srgbClr val="FFFFFF"/>
                </a:solidFill>
              </a:rPr>
              <a:t> (in circulation)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High Mass </a:t>
            </a:r>
            <a:r>
              <a:rPr lang="en-US" dirty="0" err="1" smtClean="0">
                <a:solidFill>
                  <a:srgbClr val="FFFFFF"/>
                </a:solidFill>
              </a:rPr>
              <a:t>H</a:t>
            </a:r>
            <a:r>
              <a:rPr lang="en-US" dirty="0" err="1">
                <a:solidFill>
                  <a:srgbClr val="FFFFFF"/>
                </a:solidFill>
                <a:latin typeface="MS-PGothic"/>
              </a:rPr>
              <a:t>➞</a:t>
            </a:r>
            <a:r>
              <a:rPr lang="en-US" dirty="0" err="1" smtClean="0">
                <a:solidFill>
                  <a:srgbClr val="FFFFFF"/>
                </a:solidFill>
              </a:rPr>
              <a:t>γγ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PROCURAR </a:t>
            </a:r>
            <a:r>
              <a:rPr lang="en-US" dirty="0" err="1" smtClean="0">
                <a:solidFill>
                  <a:srgbClr val="FFFFFF"/>
                </a:solidFill>
              </a:rPr>
              <a:t>em</a:t>
            </a:r>
            <a:r>
              <a:rPr lang="en-US" dirty="0" smtClean="0">
                <a:solidFill>
                  <a:srgbClr val="FFFFFF"/>
                </a:solidFill>
              </a:rPr>
              <a:t> exotics (e.g. H++) e SUSY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7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0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atlas cm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0" y="0"/>
            <a:ext cx="86192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1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05" y="3720472"/>
            <a:ext cx="3836008" cy="2756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03" y="861722"/>
            <a:ext cx="4668967" cy="3094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03" y="4398013"/>
            <a:ext cx="4668967" cy="173589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1032"/>
            <a:ext cx="8229600" cy="7050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LHC and ATLAS Performance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25571" y="1006866"/>
            <a:ext cx="4005943" cy="26723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Outstanding performance of LHC and ATLAS detector!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7.7x10</a:t>
            </a:r>
            <a:r>
              <a:rPr lang="en-US" baseline="30000" dirty="0" smtClean="0">
                <a:solidFill>
                  <a:srgbClr val="FFFFFF"/>
                </a:solidFill>
              </a:rPr>
              <a:t>33</a:t>
            </a:r>
            <a:r>
              <a:rPr lang="en-US" dirty="0" smtClean="0">
                <a:solidFill>
                  <a:srgbClr val="FFFFFF"/>
                </a:solidFill>
              </a:rPr>
              <a:t>cm</a:t>
            </a:r>
            <a:r>
              <a:rPr lang="en-US" baseline="30000" dirty="0" smtClean="0">
                <a:solidFill>
                  <a:srgbClr val="FFFFFF"/>
                </a:solidFill>
              </a:rPr>
              <a:t>-2</a:t>
            </a:r>
            <a:r>
              <a:rPr lang="en-US" dirty="0" smtClean="0">
                <a:solidFill>
                  <a:srgbClr val="FFFFFF"/>
                </a:solidFill>
              </a:rPr>
              <a:t>s</a:t>
            </a:r>
            <a:r>
              <a:rPr lang="en-US" baseline="30000" dirty="0" smtClean="0">
                <a:solidFill>
                  <a:srgbClr val="FFFFFF"/>
                </a:solidFill>
              </a:rPr>
              <a:t>-1 </a:t>
            </a:r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eak luminosity</a:t>
            </a:r>
            <a:endParaRPr lang="en-US" baseline="30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Up to ≈40 pileup interactions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95% efficiency after physics-quality data requirements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20.3 fb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at 8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4.7-4.9 fb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r>
              <a:rPr lang="en-US" dirty="0" smtClean="0">
                <a:solidFill>
                  <a:srgbClr val="FFFFFF"/>
                </a:solidFill>
              </a:rPr>
              <a:t> at 7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72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14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2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44" y="2921000"/>
            <a:ext cx="3869382" cy="3568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2" y="2921000"/>
            <a:ext cx="3993243" cy="356838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47637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Many BSM direct searches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1862" y="948305"/>
            <a:ext cx="8229600" cy="19726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SUSY spectrum explored to </a:t>
            </a:r>
            <a:r>
              <a:rPr lang="en-US" dirty="0" smtClean="0">
                <a:solidFill>
                  <a:srgbClr val="FFFFFF"/>
                </a:solidFill>
              </a:rPr>
              <a:t>≈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r>
              <a:rPr lang="en-US" dirty="0" smtClean="0">
                <a:solidFill>
                  <a:srgbClr val="FFFFFF"/>
                </a:solidFill>
              </a:rPr>
              <a:t> scale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Many other scenarios explored up to</a:t>
            </a:r>
            <a:r>
              <a:rPr lang="en-US" dirty="0" smtClean="0">
                <a:solidFill>
                  <a:srgbClr val="FFFFFF"/>
                </a:solidFill>
              </a:rPr>
              <a:t> ≈1 – ≈10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r>
              <a:rPr lang="en-US" dirty="0" smtClean="0">
                <a:solidFill>
                  <a:srgbClr val="FFFFFF"/>
                </a:solidFill>
              </a:rPr>
              <a:t>: e</a:t>
            </a:r>
            <a:r>
              <a:rPr lang="en-US" dirty="0" smtClean="0">
                <a:solidFill>
                  <a:srgbClr val="FFFFFF"/>
                </a:solidFill>
              </a:rPr>
              <a:t>xtra dimensions, new gauge bosons, Dark matter candidates, </a:t>
            </a:r>
            <a:r>
              <a:rPr lang="en-US" dirty="0" err="1" smtClean="0">
                <a:solidFill>
                  <a:srgbClr val="FFFFFF"/>
                </a:solidFill>
              </a:rPr>
              <a:t>leptoquarks</a:t>
            </a:r>
            <a:r>
              <a:rPr lang="en-US" dirty="0" smtClean="0">
                <a:solidFill>
                  <a:srgbClr val="FFFFFF"/>
                </a:solidFill>
              </a:rPr>
              <a:t>,  fermion substructure, new heavy quarks, contact interactions, </a:t>
            </a:r>
            <a:r>
              <a:rPr lang="en-US" dirty="0" err="1" smtClean="0">
                <a:solidFill>
                  <a:srgbClr val="FFFFFF"/>
                </a:solidFill>
              </a:rPr>
              <a:t>etc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Nothing new… so far!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7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3"/>
            <a:ext cx="8229600" cy="777648"/>
          </a:xfrm>
        </p:spPr>
        <p:txBody>
          <a:bodyPr/>
          <a:lstStyle/>
          <a:p>
            <a:r>
              <a:rPr lang="en-US" dirty="0" smtClean="0"/>
              <a:t>Higgs in ATLAS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80128" cy="611414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Multi-Higgs 2014, Lisboa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FF5F-C1E5-8345-B7B4-00753066BC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7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11004</TotalTime>
  <Words>2864</Words>
  <Application>Microsoft Macintosh PowerPoint</Application>
  <PresentationFormat>On-screen Show (4:3)</PresentationFormat>
  <Paragraphs>522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Equation</vt:lpstr>
      <vt:lpstr>Microsoft Equation</vt:lpstr>
      <vt:lpstr>Higgs Physics at ATLAS</vt:lpstr>
      <vt:lpstr>Outline </vt:lpstr>
      <vt:lpstr>The ATLAS Detector</vt:lpstr>
      <vt:lpstr>PowerPoint Presentation</vt:lpstr>
      <vt:lpstr>PowerPoint Presentation</vt:lpstr>
      <vt:lpstr>LHC and ATLAS Performance</vt:lpstr>
      <vt:lpstr>PowerPoint Presentation</vt:lpstr>
      <vt:lpstr>Many BSM direct searches</vt:lpstr>
      <vt:lpstr>Higgs in ATLAS</vt:lpstr>
      <vt:lpstr>Higgs Boson Mass</vt:lpstr>
      <vt:lpstr>Higgs Boson Mass</vt:lpstr>
      <vt:lpstr>Combining Higgs Channels</vt:lpstr>
      <vt:lpstr>A bit more technically</vt:lpstr>
      <vt:lpstr>Higgs couplings: H➞γγ and H➞ZZ </vt:lpstr>
      <vt:lpstr>What happened?</vt:lpstr>
      <vt:lpstr>PowerPoint Presentation</vt:lpstr>
      <vt:lpstr>H➞γγ Analysis</vt:lpstr>
      <vt:lpstr>H➞γγ Analysis (cont.)</vt:lpstr>
      <vt:lpstr>H➞ZZ Analysis </vt:lpstr>
      <vt:lpstr>We’ve been keeping busy…</vt:lpstr>
      <vt:lpstr>PowerPoint Presentation</vt:lpstr>
      <vt:lpstr>Run II – Not only more luminosity</vt:lpstr>
      <vt:lpstr>Conclusions</vt:lpstr>
      <vt:lpstr>Any Questions?</vt:lpstr>
      <vt:lpstr>An example: ttH</vt:lpstr>
      <vt:lpstr>Direct Evidence of Fermion Couplings</vt:lpstr>
      <vt:lpstr>Direct Measure of Higgs Boson Width</vt:lpstr>
      <vt:lpstr>Indirect Measurement</vt:lpstr>
      <vt:lpstr>Indirect Measurement</vt:lpstr>
      <vt:lpstr>Higgs in ATLAS</vt:lpstr>
      <vt:lpstr>PowerPoint Presentation</vt:lpstr>
      <vt:lpstr>Trigger: sistema de seleção em tempo real</vt:lpstr>
      <vt:lpstr>PowerPoint Presentation</vt:lpstr>
      <vt:lpstr>PowerPoint Presentation</vt:lpstr>
      <vt:lpstr>A Colaboração ATLAS</vt:lpstr>
      <vt:lpstr>Outline 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102</cp:revision>
  <dcterms:created xsi:type="dcterms:W3CDTF">2014-08-28T17:04:54Z</dcterms:created>
  <dcterms:modified xsi:type="dcterms:W3CDTF">2014-09-05T08:29:06Z</dcterms:modified>
</cp:coreProperties>
</file>