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media1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74" r:id="rId1"/>
  </p:sldMasterIdLst>
  <p:notesMasterIdLst>
    <p:notesMasterId r:id="rId29"/>
  </p:notesMasterIdLst>
  <p:handoutMasterIdLst>
    <p:handoutMasterId r:id="rId30"/>
  </p:handoutMasterIdLst>
  <p:sldIdLst>
    <p:sldId id="339" r:id="rId2"/>
    <p:sldId id="429" r:id="rId3"/>
    <p:sldId id="411" r:id="rId4"/>
    <p:sldId id="413" r:id="rId5"/>
    <p:sldId id="417" r:id="rId6"/>
    <p:sldId id="416" r:id="rId7"/>
    <p:sldId id="400" r:id="rId8"/>
    <p:sldId id="360" r:id="rId9"/>
    <p:sldId id="425" r:id="rId10"/>
    <p:sldId id="420" r:id="rId11"/>
    <p:sldId id="430" r:id="rId12"/>
    <p:sldId id="427" r:id="rId13"/>
    <p:sldId id="374" r:id="rId14"/>
    <p:sldId id="408" r:id="rId15"/>
    <p:sldId id="377" r:id="rId16"/>
    <p:sldId id="266" r:id="rId17"/>
    <p:sldId id="324" r:id="rId18"/>
    <p:sldId id="368" r:id="rId19"/>
    <p:sldId id="336" r:id="rId20"/>
    <p:sldId id="410" r:id="rId21"/>
    <p:sldId id="281" r:id="rId22"/>
    <p:sldId id="342" r:id="rId23"/>
    <p:sldId id="351" r:id="rId24"/>
    <p:sldId id="412" r:id="rId25"/>
    <p:sldId id="414" r:id="rId26"/>
    <p:sldId id="372" r:id="rId27"/>
    <p:sldId id="370" r:id="rId28"/>
  </p:sldIdLst>
  <p:sldSz cx="9144000" cy="6858000" type="screen4x3"/>
  <p:notesSz cx="6846888" cy="93964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5" autoAdjust="0"/>
    <p:restoredTop sz="94737" autoAdjust="0"/>
  </p:normalViewPr>
  <p:slideViewPr>
    <p:cSldViewPr snapToGrid="0" snapToObjects="1">
      <p:cViewPr varScale="1">
        <p:scale>
          <a:sx n="87" d="100"/>
          <a:sy n="87" d="100"/>
        </p:scale>
        <p:origin x="-16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1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78263" y="0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E6F28-CF8E-F647-ACA6-9F43E76684CA}" type="datetimeFigureOut">
              <a:rPr lang="en-US" smtClean="0"/>
              <a:t>28/11/14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24925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78263" y="8924925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71C60-7EC2-3146-B2CE-CE300C0DD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575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8263" y="0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9A7B0-1A87-D848-A441-0EF5D9CE5047}" type="datetimeFigureOut">
              <a:rPr lang="en-US" smtClean="0"/>
              <a:t>28/11/14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4738" y="704850"/>
            <a:ext cx="4697412" cy="3524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464050"/>
            <a:ext cx="5478462" cy="42275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24925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8263" y="8924925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2928C-F649-1742-AB20-79E0919E7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80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1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3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1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77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01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7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0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84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8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70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4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2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gif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30.png"/><Relationship Id="rId5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9.png"/><Relationship Id="rId5" Type="http://schemas.openxmlformats.org/officeDocument/2006/relationships/image" Target="../media/image17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las-detector.jpg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1" y="0"/>
            <a:ext cx="9185294" cy="5988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83850"/>
            <a:ext cx="7772400" cy="2725363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Bos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ão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de Higgs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Descoberta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Futuro</a:t>
            </a:r>
            <a:endParaRPr 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56" y="5653028"/>
            <a:ext cx="9131427" cy="324671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>
            <a:normAutofit fontScale="55000" lnSpcReduction="2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Ricardo </a:t>
            </a:r>
            <a:r>
              <a:rPr lang="en-US" dirty="0" err="1" smtClean="0">
                <a:solidFill>
                  <a:schemeClr val="tx1"/>
                </a:solidFill>
              </a:rPr>
              <a:t>Gonçalo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Laboratório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Instrumentação</a:t>
            </a:r>
            <a:r>
              <a:rPr lang="en-US" dirty="0" smtClean="0">
                <a:solidFill>
                  <a:schemeClr val="tx1"/>
                </a:solidFill>
              </a:rPr>
              <a:t> e </a:t>
            </a:r>
            <a:r>
              <a:rPr lang="en-US" dirty="0" err="1" smtClean="0">
                <a:solidFill>
                  <a:schemeClr val="tx1"/>
                </a:solidFill>
              </a:rPr>
              <a:t>Física</a:t>
            </a:r>
            <a:r>
              <a:rPr lang="en-US" dirty="0" smtClean="0">
                <a:solidFill>
                  <a:schemeClr val="tx1"/>
                </a:solidFill>
              </a:rPr>
              <a:t> Experimental de </a:t>
            </a:r>
            <a:r>
              <a:rPr lang="en-US" dirty="0" err="1" smtClean="0">
                <a:solidFill>
                  <a:schemeClr val="tx1"/>
                </a:solidFill>
              </a:rPr>
              <a:t>Partículas</a:t>
            </a:r>
            <a:r>
              <a:rPr lang="en-US" dirty="0" smtClean="0">
                <a:solidFill>
                  <a:schemeClr val="tx1"/>
                </a:solidFill>
              </a:rPr>
              <a:t> (LIP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6" name="Picture 5" descr="LIP-black-3100x21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" y="5988812"/>
            <a:ext cx="1269235" cy="859804"/>
          </a:xfrm>
          <a:prstGeom prst="rect">
            <a:avLst/>
          </a:prstGeom>
        </p:spPr>
      </p:pic>
      <p:pic>
        <p:nvPicPr>
          <p:cNvPr id="17" name="Picture 16" descr="policromatico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04" y="5929570"/>
            <a:ext cx="2026208" cy="1035773"/>
          </a:xfrm>
          <a:prstGeom prst="rect">
            <a:avLst/>
          </a:prstGeom>
        </p:spPr>
      </p:pic>
      <p:pic>
        <p:nvPicPr>
          <p:cNvPr id="19" name="Picture 18" descr="QREN_Logotipo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87" y="5998196"/>
            <a:ext cx="1024564" cy="859803"/>
          </a:xfrm>
          <a:prstGeom prst="rect">
            <a:avLst/>
          </a:prstGeom>
        </p:spPr>
      </p:pic>
      <p:pic>
        <p:nvPicPr>
          <p:cNvPr id="20" name="Picture 19" descr="Uniao_Europeia_FS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01" y="5998196"/>
            <a:ext cx="1041686" cy="859804"/>
          </a:xfrm>
          <a:prstGeom prst="rect">
            <a:avLst/>
          </a:prstGeom>
        </p:spPr>
      </p:pic>
      <p:pic>
        <p:nvPicPr>
          <p:cNvPr id="21" name="Picture 20" descr="Logo4_POPH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534" y="5998196"/>
            <a:ext cx="1061267" cy="850420"/>
          </a:xfrm>
          <a:prstGeom prst="rect">
            <a:avLst/>
          </a:prstGeom>
        </p:spPr>
      </p:pic>
      <p:pic>
        <p:nvPicPr>
          <p:cNvPr id="5" name="Picture 4" descr="CERN60_logo-Portugal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11" y="6041002"/>
            <a:ext cx="1296785" cy="838727"/>
          </a:xfrm>
          <a:prstGeom prst="rect">
            <a:avLst/>
          </a:prstGeom>
        </p:spPr>
      </p:pic>
      <p:pic>
        <p:nvPicPr>
          <p:cNvPr id="7" name="Picture 6" descr="Escolher_Ciencia_180-90_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51" y="5979428"/>
            <a:ext cx="1738376" cy="86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1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209"/>
            <a:ext cx="8229600" cy="6687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Massa do </a:t>
            </a:r>
            <a:r>
              <a:rPr lang="en-US" dirty="0" err="1" smtClean="0">
                <a:solidFill>
                  <a:schemeClr val="bg1"/>
                </a:solidFill>
              </a:rPr>
              <a:t>bos</a:t>
            </a:r>
            <a:r>
              <a:rPr lang="en-US" dirty="0" err="1" smtClean="0">
                <a:solidFill>
                  <a:schemeClr val="bg1"/>
                </a:solidFill>
              </a:rPr>
              <a:t>ão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smtClean="0">
                <a:solidFill>
                  <a:schemeClr val="bg1"/>
                </a:solidFill>
              </a:rPr>
              <a:t>Higgs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686360"/>
            <a:ext cx="8567271" cy="1445327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Últimos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resultados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  <a:r>
              <a:rPr lang="el-GR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m</a:t>
            </a:r>
            <a:r>
              <a:rPr lang="el-GR" baseline="-25000" dirty="0" smtClean="0">
                <a:solidFill>
                  <a:srgbClr val="FFFFFF"/>
                </a:solidFill>
              </a:rPr>
              <a:t>H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125.36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0.37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(stat.)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0.18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(syst.) GeV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l-GR" dirty="0" smtClean="0">
                <a:solidFill>
                  <a:srgbClr val="FFFFFF"/>
                </a:solidFill>
              </a:rPr>
              <a:t>m</a:t>
            </a:r>
            <a:r>
              <a:rPr lang="el-GR" baseline="-25000" dirty="0" smtClean="0">
                <a:solidFill>
                  <a:srgbClr val="FFFFFF"/>
                </a:solidFill>
              </a:rPr>
              <a:t>γγ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125.98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0.42 (stat.)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0.28 (syst.) GeV </a:t>
            </a:r>
          </a:p>
          <a:p>
            <a:r>
              <a:rPr lang="el-GR" dirty="0" smtClean="0">
                <a:solidFill>
                  <a:srgbClr val="FFFFFF"/>
                </a:solidFill>
              </a:rPr>
              <a:t>m</a:t>
            </a:r>
            <a:r>
              <a:rPr lang="el-GR" baseline="-25000" dirty="0" smtClean="0">
                <a:solidFill>
                  <a:srgbClr val="FFFFFF"/>
                </a:solidFill>
              </a:rPr>
              <a:t>ZZ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124.51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0.52(stat.)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0.06(syst.) GeV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evolution_m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61573"/>
            <a:ext cx="3661229" cy="351379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99859" y="998541"/>
            <a:ext cx="4386942" cy="3476828"/>
            <a:chOff x="4299858" y="1107399"/>
            <a:chExt cx="4844143" cy="3754886"/>
          </a:xfrm>
          <a:solidFill>
            <a:schemeClr val="bg1"/>
          </a:solidFill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9858" y="1386016"/>
              <a:ext cx="4844142" cy="3476269"/>
            </a:xfrm>
            <a:prstGeom prst="rect">
              <a:avLst/>
            </a:prstGeom>
            <a:grpFill/>
          </p:spPr>
        </p:pic>
        <p:sp>
          <p:nvSpPr>
            <p:cNvPr id="7" name="TextBox 6"/>
            <p:cNvSpPr txBox="1"/>
            <p:nvPr/>
          </p:nvSpPr>
          <p:spPr>
            <a:xfrm>
              <a:off x="4299859" y="1107399"/>
              <a:ext cx="4844142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arXiv</a:t>
              </a:r>
              <a:r>
                <a:rPr lang="en-US" dirty="0"/>
                <a:t>:</a:t>
              </a:r>
              <a:r>
                <a:rPr lang="en-US" dirty="0" smtClean="0"/>
                <a:t>1406.3827, submitted to </a:t>
              </a:r>
              <a:r>
                <a:rPr lang="en-US" dirty="0" err="1" smtClean="0"/>
                <a:t>Phys.Rev.D</a:t>
              </a:r>
              <a:r>
                <a:rPr lang="en-US" dirty="0" smtClean="0"/>
                <a:t> </a:t>
              </a: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5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707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 </a:t>
            </a:r>
            <a:r>
              <a:rPr lang="en-US" dirty="0" err="1" smtClean="0">
                <a:solidFill>
                  <a:schemeClr val="bg1"/>
                </a:solidFill>
              </a:rPr>
              <a:t>Bos</a:t>
            </a:r>
            <a:r>
              <a:rPr lang="en-US" dirty="0" err="1" smtClean="0">
                <a:solidFill>
                  <a:schemeClr val="bg1"/>
                </a:solidFill>
              </a:rPr>
              <a:t>ão</a:t>
            </a:r>
            <a:r>
              <a:rPr lang="en-US" dirty="0" smtClean="0">
                <a:solidFill>
                  <a:schemeClr val="bg1"/>
                </a:solidFill>
              </a:rPr>
              <a:t> de Higgs no LIP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73" y="2026495"/>
            <a:ext cx="6082830" cy="3688505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Colabor</a:t>
            </a:r>
            <a:r>
              <a:rPr lang="en-US" dirty="0" err="1" smtClean="0">
                <a:solidFill>
                  <a:srgbClr val="FFFFFF"/>
                </a:solidFill>
              </a:rPr>
              <a:t>amos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descoberta</a:t>
            </a:r>
            <a:r>
              <a:rPr lang="en-US" dirty="0" smtClean="0">
                <a:solidFill>
                  <a:srgbClr val="FFFFFF"/>
                </a:solidFill>
              </a:rPr>
              <a:t>! </a:t>
            </a: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Estudos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nos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canais</a:t>
            </a:r>
            <a:r>
              <a:rPr lang="en-US" dirty="0" smtClean="0">
                <a:solidFill>
                  <a:srgbClr val="FFFFFF"/>
                </a:solidFill>
              </a:rPr>
              <a:t> de H➝WW e </a:t>
            </a:r>
            <a:r>
              <a:rPr lang="en-US" dirty="0" err="1" smtClean="0">
                <a:solidFill>
                  <a:srgbClr val="FFFFFF"/>
                </a:solidFill>
              </a:rPr>
              <a:t>H</a:t>
            </a:r>
            <a:r>
              <a:rPr lang="en-US" dirty="0" err="1" smtClean="0">
                <a:solidFill>
                  <a:srgbClr val="FFFFFF"/>
                </a:solidFill>
              </a:rPr>
              <a:t>➝bb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Os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nossos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interesses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actuais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H➝bb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Canais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 smtClean="0">
                <a:solidFill>
                  <a:srgbClr val="FFFFFF"/>
                </a:solidFill>
              </a:rPr>
              <a:t>produç</a:t>
            </a:r>
            <a:r>
              <a:rPr lang="en-US" dirty="0" err="1" smtClean="0">
                <a:solidFill>
                  <a:srgbClr val="FFFFFF"/>
                </a:solidFill>
              </a:rPr>
              <a:t>ão</a:t>
            </a:r>
            <a:r>
              <a:rPr lang="en-US" dirty="0" smtClean="0">
                <a:solidFill>
                  <a:srgbClr val="FFFFFF"/>
                </a:solidFill>
              </a:rPr>
              <a:t>: WH, ZH, </a:t>
            </a:r>
            <a:r>
              <a:rPr lang="en-US" dirty="0" err="1" smtClean="0">
                <a:solidFill>
                  <a:srgbClr val="FFFFFF"/>
                </a:solidFill>
              </a:rPr>
              <a:t>ttH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Queremos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medir</a:t>
            </a:r>
            <a:r>
              <a:rPr lang="en-US" dirty="0" smtClean="0">
                <a:solidFill>
                  <a:srgbClr val="FFFFFF"/>
                </a:solidFill>
              </a:rPr>
              <a:t> o </a:t>
            </a:r>
            <a:r>
              <a:rPr lang="en-US" dirty="0" err="1" smtClean="0">
                <a:solidFill>
                  <a:srgbClr val="FFFFFF"/>
                </a:solidFill>
              </a:rPr>
              <a:t>acoplamento</a:t>
            </a:r>
            <a:r>
              <a:rPr lang="en-US" dirty="0" smtClean="0">
                <a:solidFill>
                  <a:srgbClr val="FFFFFF"/>
                </a:solidFill>
              </a:rPr>
              <a:t> entre o Higgs e </a:t>
            </a:r>
            <a:r>
              <a:rPr lang="en-US" dirty="0" err="1" smtClean="0">
                <a:solidFill>
                  <a:srgbClr val="FFFFFF"/>
                </a:solidFill>
              </a:rPr>
              <a:t>os</a:t>
            </a:r>
            <a:r>
              <a:rPr lang="en-US" dirty="0" smtClean="0">
                <a:solidFill>
                  <a:srgbClr val="FFFFFF"/>
                </a:solidFill>
              </a:rPr>
              <a:t> quarks b e do quark top</a:t>
            </a:r>
            <a:endParaRPr lang="en-US" dirty="0">
              <a:solidFill>
                <a:srgbClr val="FFFFFF"/>
              </a:solidFill>
            </a:endParaRP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Queremos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medir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os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</a:t>
            </a:r>
            <a:r>
              <a:rPr lang="en-US" dirty="0" err="1" smtClean="0">
                <a:solidFill>
                  <a:srgbClr val="FFFFFF"/>
                </a:solidFill>
              </a:rPr>
              <a:t>úmeros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quânticos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smtClean="0">
                <a:solidFill>
                  <a:srgbClr val="FFFFFF"/>
                </a:solidFill>
              </a:rPr>
              <a:t>CP e outros do </a:t>
            </a:r>
            <a:r>
              <a:rPr lang="en-US" dirty="0" err="1" smtClean="0">
                <a:solidFill>
                  <a:srgbClr val="FFFFFF"/>
                </a:solidFill>
              </a:rPr>
              <a:t>bos</a:t>
            </a:r>
            <a:r>
              <a:rPr lang="en-US" dirty="0" err="1" smtClean="0">
                <a:solidFill>
                  <a:srgbClr val="FFFFFF"/>
                </a:solidFill>
              </a:rPr>
              <a:t>ão</a:t>
            </a:r>
            <a:r>
              <a:rPr lang="en-US" dirty="0" smtClean="0">
                <a:solidFill>
                  <a:srgbClr val="FFFFFF"/>
                </a:solidFill>
              </a:rPr>
              <a:t> de Higgs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A </a:t>
            </a:r>
            <a:r>
              <a:rPr lang="en-US" dirty="0" err="1" smtClean="0">
                <a:solidFill>
                  <a:srgbClr val="FFFFFF"/>
                </a:solidFill>
              </a:rPr>
              <a:t>longo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prazo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>
                <a:solidFill>
                  <a:srgbClr val="FFFFFF"/>
                </a:solidFill>
              </a:rPr>
              <a:t>a</a:t>
            </a:r>
            <a:r>
              <a:rPr lang="en-US" dirty="0" err="1" smtClean="0">
                <a:solidFill>
                  <a:srgbClr val="FFFFFF"/>
                </a:solidFill>
              </a:rPr>
              <a:t>coplamentos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do Higgs a </a:t>
            </a:r>
            <a:r>
              <a:rPr lang="en-US" dirty="0" err="1">
                <a:solidFill>
                  <a:srgbClr val="FFFFFF"/>
                </a:solidFill>
              </a:rPr>
              <a:t>si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próprio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11</a:t>
            </a:fld>
            <a:endParaRPr lang="en-US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703" y="1313871"/>
            <a:ext cx="2604867" cy="15621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252" y="3726919"/>
            <a:ext cx="2600318" cy="26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6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2191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 </a:t>
            </a:r>
            <a:r>
              <a:rPr lang="en-US" dirty="0" err="1" smtClean="0">
                <a:solidFill>
                  <a:srgbClr val="FFFFFF"/>
                </a:solidFill>
              </a:rPr>
              <a:t>Futuro</a:t>
            </a:r>
            <a:r>
              <a:rPr lang="en-US" dirty="0" smtClean="0">
                <a:solidFill>
                  <a:srgbClr val="FFFFFF"/>
                </a:solidFill>
              </a:rPr>
              <a:t> do Higgs no LHC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74" y="1138742"/>
            <a:ext cx="8910926" cy="2245657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Energia</a:t>
            </a:r>
            <a:r>
              <a:rPr lang="en-US" dirty="0" smtClean="0">
                <a:solidFill>
                  <a:srgbClr val="FFFFFF"/>
                </a:solidFill>
              </a:rPr>
              <a:t> do </a:t>
            </a:r>
            <a:r>
              <a:rPr lang="en-US" dirty="0" err="1" smtClean="0">
                <a:solidFill>
                  <a:srgbClr val="FFFFFF"/>
                </a:solidFill>
              </a:rPr>
              <a:t>centro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 smtClean="0">
                <a:solidFill>
                  <a:srgbClr val="FFFFFF"/>
                </a:solidFill>
              </a:rPr>
              <a:t>massa</a:t>
            </a:r>
            <a:r>
              <a:rPr lang="en-US" dirty="0" smtClean="0">
                <a:solidFill>
                  <a:srgbClr val="FFFFFF"/>
                </a:solidFill>
              </a:rPr>
              <a:t> das </a:t>
            </a:r>
            <a:r>
              <a:rPr lang="en-US" dirty="0" err="1" smtClean="0">
                <a:solidFill>
                  <a:srgbClr val="FFFFFF"/>
                </a:solidFill>
              </a:rPr>
              <a:t>colis</a:t>
            </a:r>
            <a:r>
              <a:rPr lang="en-US" dirty="0" err="1" smtClean="0">
                <a:solidFill>
                  <a:srgbClr val="FFFFFF"/>
                </a:solidFill>
              </a:rPr>
              <a:t>ões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mais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alta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Aumenta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muito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 </a:t>
            </a:r>
            <a:r>
              <a:rPr lang="en-US" dirty="0" err="1" smtClean="0">
                <a:solidFill>
                  <a:srgbClr val="FFFFFF"/>
                </a:solidFill>
              </a:rPr>
              <a:t>capacidade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 smtClean="0">
                <a:solidFill>
                  <a:srgbClr val="FFFFFF"/>
                </a:solidFill>
              </a:rPr>
              <a:t>descobrir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part</a:t>
            </a:r>
            <a:r>
              <a:rPr lang="en-US" dirty="0" err="1" smtClean="0">
                <a:solidFill>
                  <a:srgbClr val="FFFFFF"/>
                </a:solidFill>
              </a:rPr>
              <a:t>ículas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muito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pesadas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Aumenta</a:t>
            </a:r>
            <a:r>
              <a:rPr lang="en-US" dirty="0" smtClean="0">
                <a:solidFill>
                  <a:srgbClr val="FFFFFF"/>
                </a:solidFill>
              </a:rPr>
              <a:t> a taxa de </a:t>
            </a:r>
            <a:r>
              <a:rPr lang="en-US" dirty="0" err="1" smtClean="0">
                <a:solidFill>
                  <a:srgbClr val="FFFFFF"/>
                </a:solidFill>
              </a:rPr>
              <a:t>contagem</a:t>
            </a:r>
            <a:r>
              <a:rPr lang="en-US" dirty="0" smtClean="0">
                <a:solidFill>
                  <a:srgbClr val="FFFFFF"/>
                </a:solidFill>
              </a:rPr>
              <a:t> dos </a:t>
            </a:r>
            <a:r>
              <a:rPr lang="en-US" dirty="0" err="1" smtClean="0">
                <a:solidFill>
                  <a:srgbClr val="FFFFFF"/>
                </a:solidFill>
              </a:rPr>
              <a:t>canais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 smtClean="0">
                <a:solidFill>
                  <a:srgbClr val="FFFFFF"/>
                </a:solidFill>
              </a:rPr>
              <a:t>produç</a:t>
            </a:r>
            <a:r>
              <a:rPr lang="en-US" dirty="0" err="1" smtClean="0">
                <a:solidFill>
                  <a:srgbClr val="FFFFFF"/>
                </a:solidFill>
              </a:rPr>
              <a:t>ão</a:t>
            </a:r>
            <a:r>
              <a:rPr lang="en-US" dirty="0" smtClean="0">
                <a:solidFill>
                  <a:srgbClr val="FFFFFF"/>
                </a:solidFill>
              </a:rPr>
              <a:t> do Higgs </a:t>
            </a:r>
            <a:endParaRPr lang="en-US" dirty="0" smtClean="0">
              <a:solidFill>
                <a:srgbClr val="FFFFFF"/>
              </a:solidFill>
            </a:endParaRPr>
          </a:p>
          <a:p>
            <a:pPr lvl="2"/>
            <a:r>
              <a:rPr lang="en-US" dirty="0" err="1" smtClean="0">
                <a:solidFill>
                  <a:srgbClr val="FFFFFF"/>
                </a:solidFill>
              </a:rPr>
              <a:t>Nalguns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casos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aumenta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muito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mais</a:t>
            </a:r>
            <a:r>
              <a:rPr lang="en-US" dirty="0" smtClean="0">
                <a:solidFill>
                  <a:srgbClr val="FFFFFF"/>
                </a:solidFill>
              </a:rPr>
              <a:t> do </a:t>
            </a:r>
            <a:r>
              <a:rPr lang="en-US" dirty="0" err="1" smtClean="0">
                <a:solidFill>
                  <a:srgbClr val="FFFFFF"/>
                </a:solidFill>
              </a:rPr>
              <a:t>que</a:t>
            </a:r>
            <a:r>
              <a:rPr lang="en-US" dirty="0" smtClean="0">
                <a:solidFill>
                  <a:srgbClr val="FFFFFF"/>
                </a:solidFill>
              </a:rPr>
              <a:t> o </a:t>
            </a:r>
            <a:r>
              <a:rPr lang="en-US" dirty="0" err="1" smtClean="0">
                <a:solidFill>
                  <a:srgbClr val="FFFFFF"/>
                </a:solidFill>
              </a:rPr>
              <a:t>ru</a:t>
            </a:r>
            <a:r>
              <a:rPr lang="en-US" dirty="0" err="1" smtClean="0">
                <a:solidFill>
                  <a:srgbClr val="FFFFFF"/>
                </a:solidFill>
              </a:rPr>
              <a:t>ído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 smtClean="0">
                <a:solidFill>
                  <a:srgbClr val="FFFFFF"/>
                </a:solidFill>
              </a:rPr>
              <a:t>fundo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como</a:t>
            </a:r>
            <a:r>
              <a:rPr lang="en-US" dirty="0" smtClean="0">
                <a:solidFill>
                  <a:srgbClr val="FFFFFF"/>
                </a:solidFill>
              </a:rPr>
              <a:t> o </a:t>
            </a:r>
            <a:r>
              <a:rPr lang="en-US" dirty="0" err="1" smtClean="0">
                <a:solidFill>
                  <a:srgbClr val="FFFFFF"/>
                </a:solidFill>
              </a:rPr>
              <a:t>ttH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600" dirty="0" err="1" smtClean="0">
                <a:solidFill>
                  <a:srgbClr val="FFFFFF"/>
                </a:solidFill>
              </a:rPr>
              <a:t>Temos</a:t>
            </a:r>
            <a:r>
              <a:rPr lang="en-US" sz="4600" dirty="0" smtClean="0">
                <a:solidFill>
                  <a:srgbClr val="FFFFFF"/>
                </a:solidFill>
              </a:rPr>
              <a:t> </a:t>
            </a:r>
            <a:r>
              <a:rPr lang="en-US" sz="4600" dirty="0" err="1" smtClean="0">
                <a:solidFill>
                  <a:srgbClr val="FFFFFF"/>
                </a:solidFill>
              </a:rPr>
              <a:t>muitas</a:t>
            </a:r>
            <a:r>
              <a:rPr lang="en-US" sz="4600" dirty="0" smtClean="0">
                <a:solidFill>
                  <a:srgbClr val="FFFFFF"/>
                </a:solidFill>
              </a:rPr>
              <a:t> </a:t>
            </a:r>
            <a:r>
              <a:rPr lang="en-US" sz="4600" dirty="0" err="1" smtClean="0">
                <a:solidFill>
                  <a:srgbClr val="FFFFFF"/>
                </a:solidFill>
              </a:rPr>
              <a:t>descobertas</a:t>
            </a:r>
            <a:r>
              <a:rPr lang="en-US" sz="4600" dirty="0" smtClean="0">
                <a:solidFill>
                  <a:srgbClr val="FFFFFF"/>
                </a:solidFill>
              </a:rPr>
              <a:t> </a:t>
            </a:r>
            <a:r>
              <a:rPr lang="en-US" sz="4600" dirty="0" err="1" smtClean="0">
                <a:solidFill>
                  <a:srgbClr val="FFFFFF"/>
                </a:solidFill>
              </a:rPr>
              <a:t>à</a:t>
            </a:r>
            <a:r>
              <a:rPr lang="en-US" sz="4600" dirty="0" smtClean="0">
                <a:solidFill>
                  <a:srgbClr val="FFFFFF"/>
                </a:solidFill>
              </a:rPr>
              <a:t> </a:t>
            </a:r>
            <a:r>
              <a:rPr lang="en-US" sz="4600" dirty="0" err="1" smtClean="0">
                <a:solidFill>
                  <a:srgbClr val="FFFFFF"/>
                </a:solidFill>
              </a:rPr>
              <a:t>nossa</a:t>
            </a:r>
            <a:r>
              <a:rPr lang="en-US" sz="4600" dirty="0" smtClean="0">
                <a:solidFill>
                  <a:srgbClr val="FFFFFF"/>
                </a:solidFill>
              </a:rPr>
              <a:t> </a:t>
            </a:r>
            <a:r>
              <a:rPr lang="en-US" sz="4600" dirty="0" err="1" smtClean="0">
                <a:solidFill>
                  <a:srgbClr val="FFFFFF"/>
                </a:solidFill>
              </a:rPr>
              <a:t>espera</a:t>
            </a:r>
            <a:r>
              <a:rPr lang="en-US" sz="4600" dirty="0" smtClean="0">
                <a:solidFill>
                  <a:srgbClr val="FFFFFF"/>
                </a:solidFill>
              </a:rPr>
              <a:t>!</a:t>
            </a:r>
            <a:endParaRPr lang="en-US" sz="4600" dirty="0" smtClean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94" y="3457394"/>
            <a:ext cx="3633465" cy="2863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657" y="3457394"/>
            <a:ext cx="4679086" cy="2863985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01048" y="917970"/>
            <a:ext cx="3437228" cy="5211172"/>
            <a:chOff x="6553200" y="3185066"/>
            <a:chExt cx="1867460" cy="30609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3200" y="3955996"/>
              <a:ext cx="1867460" cy="229002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101821" y="34943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543752" y="36467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391352" y="3185066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833283" y="34943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2940182"/>
            <a:ext cx="6486542" cy="1143000"/>
          </a:xfrm>
        </p:spPr>
        <p:txBody>
          <a:bodyPr>
            <a:noAutofit/>
          </a:bodyPr>
          <a:lstStyle/>
          <a:p>
            <a:r>
              <a:rPr lang="en-US" sz="7200" dirty="0" err="1" smtClean="0">
                <a:solidFill>
                  <a:srgbClr val="FFFFFF"/>
                </a:solidFill>
              </a:rPr>
              <a:t>Perguntas</a:t>
            </a:r>
            <a:r>
              <a:rPr lang="en-US" sz="7200" dirty="0" smtClean="0">
                <a:solidFill>
                  <a:srgbClr val="FFFFFF"/>
                </a:solidFill>
              </a:rPr>
              <a:t>?</a:t>
            </a:r>
            <a:endParaRPr lang="en-US" sz="7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5859" y="1314367"/>
            <a:ext cx="6087354" cy="476983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726" y="1314953"/>
            <a:ext cx="1727175" cy="1013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438" y="1312213"/>
            <a:ext cx="1350912" cy="135091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73592" y="2095122"/>
            <a:ext cx="3504204" cy="256554"/>
            <a:chOff x="3594292" y="2322888"/>
            <a:chExt cx="3504204" cy="256554"/>
          </a:xfrm>
        </p:grpSpPr>
        <p:grpSp>
          <p:nvGrpSpPr>
            <p:cNvPr id="22" name="Group 21"/>
            <p:cNvGrpSpPr/>
            <p:nvPr/>
          </p:nvGrpSpPr>
          <p:grpSpPr>
            <a:xfrm>
              <a:off x="3594292" y="2322888"/>
              <a:ext cx="2185408" cy="221506"/>
              <a:chOff x="5755317" y="1689842"/>
              <a:chExt cx="2494470" cy="221508"/>
            </a:xfrm>
          </p:grpSpPr>
          <p:sp>
            <p:nvSpPr>
              <p:cNvPr id="23" name="Arc 22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Arc 27"/>
            <p:cNvSpPr/>
            <p:nvPr/>
          </p:nvSpPr>
          <p:spPr>
            <a:xfrm rot="10800000">
              <a:off x="5787250" y="2346334"/>
              <a:ext cx="437082" cy="221505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10800000">
              <a:off x="6224332" y="2346334"/>
              <a:ext cx="437082" cy="221505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10800000">
              <a:off x="6661414" y="2357937"/>
              <a:ext cx="437082" cy="221505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58130" y="2621376"/>
            <a:ext cx="4922303" cy="3343821"/>
            <a:chOff x="5735963" y="2832579"/>
            <a:chExt cx="3279320" cy="204148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>
              <a:off x="5918342" y="2832579"/>
              <a:ext cx="2530204" cy="2024164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H="1">
              <a:off x="6118480" y="4598894"/>
              <a:ext cx="310895" cy="2578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8284524" y="4239373"/>
              <a:ext cx="34824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250250" y="4253579"/>
              <a:ext cx="765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Im</a:t>
              </a:r>
              <a:r>
                <a:rPr lang="en-US" dirty="0" smtClean="0"/>
                <a:t>(</a:t>
              </a:r>
              <a:r>
                <a:rPr lang="en-US" dirty="0" err="1" smtClean="0"/>
                <a:t>ϕ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35963" y="4504730"/>
              <a:ext cx="765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Re(</a:t>
              </a:r>
              <a:r>
                <a:rPr lang="en-US" dirty="0" err="1" smtClean="0"/>
                <a:t>ϕ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05859" y="1284839"/>
            <a:ext cx="4726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-11 </a:t>
            </a:r>
            <a:r>
              <a:rPr lang="en-US" sz="2400" dirty="0" err="1" smtClean="0"/>
              <a:t>segundos</a:t>
            </a:r>
            <a:r>
              <a:rPr lang="en-US" sz="2400" dirty="0" smtClean="0"/>
              <a:t> </a:t>
            </a:r>
            <a:r>
              <a:rPr lang="en-US" sz="2400" dirty="0" err="1" smtClean="0"/>
              <a:t>depois</a:t>
            </a:r>
            <a:r>
              <a:rPr lang="en-US" sz="2400" dirty="0" smtClean="0"/>
              <a:t> do Big Bang…</a:t>
            </a:r>
            <a:endParaRPr lang="en-US" sz="24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33" y="1917505"/>
            <a:ext cx="1377950" cy="139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9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7381E-6 -2.01992E-6 L 2.57381E-6 0.491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0031E-6 -3.75956E-6 C 0.01771 0.01112 0.03543 0.02224 0.05488 0.06486 C 0.07433 0.10748 0.10073 0.21219 0.11636 0.25643 C 0.13199 0.30067 0.14033 0.31527 0.14866 0.32986 " pathEditMode="relative" ptsTypes="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uNoir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6" y="754908"/>
            <a:ext cx="3294494" cy="2470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2" y="3225778"/>
            <a:ext cx="4540278" cy="3632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932" y="1362698"/>
            <a:ext cx="5293996" cy="37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9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0000"/>
            <a:ext cx="9143640" cy="5976000"/>
          </a:xfrm>
          <a:prstGeom prst="rect">
            <a:avLst/>
          </a:prstGeom>
        </p:spPr>
      </p:pic>
      <p:sp>
        <p:nvSpPr>
          <p:cNvPr id="113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 dirty="0" err="1"/>
              <a:t>Large</a:t>
            </a:r>
            <a:r>
              <a:rPr lang="pt-PT" sz="4000" dirty="0"/>
              <a:t> </a:t>
            </a:r>
            <a:r>
              <a:rPr lang="pt-PT" sz="4000" dirty="0" err="1"/>
              <a:t>Hadron</a:t>
            </a:r>
            <a:r>
              <a:rPr lang="pt-PT" sz="4000" dirty="0"/>
              <a:t> </a:t>
            </a:r>
            <a:r>
              <a:rPr lang="pt-PT" sz="4000" dirty="0" err="1"/>
              <a:t>Collider</a:t>
            </a:r>
            <a:r>
              <a:rPr lang="pt-PT" sz="4000" dirty="0"/>
              <a:t> </a:t>
            </a:r>
            <a:endParaRPr sz="4000" dirty="0"/>
          </a:p>
        </p:txBody>
      </p:sp>
      <p:pic>
        <p:nvPicPr>
          <p:cNvPr id="114" name="Picture 11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3285" y="2830407"/>
            <a:ext cx="4140715" cy="438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3600"/>
              <a:t>Modos de produção do bosão de Higgs</a:t>
            </a:r>
            <a:endParaRPr/>
          </a:p>
        </p:txBody>
      </p:sp>
      <p:pic>
        <p:nvPicPr>
          <p:cNvPr id="327" name="Picture 326"/>
          <p:cNvPicPr/>
          <p:nvPr/>
        </p:nvPicPr>
        <p:blipFill>
          <a:blip r:embed="rId2"/>
          <a:stretch>
            <a:fillRect/>
          </a:stretch>
        </p:blipFill>
        <p:spPr>
          <a:xfrm>
            <a:off x="180000" y="983160"/>
            <a:ext cx="8991720" cy="5676840"/>
          </a:xfrm>
          <a:prstGeom prst="rect">
            <a:avLst/>
          </a:prstGeom>
        </p:spPr>
      </p:pic>
      <p:sp>
        <p:nvSpPr>
          <p:cNvPr id="328" name="CustomShape 2"/>
          <p:cNvSpPr/>
          <p:nvPr/>
        </p:nvSpPr>
        <p:spPr>
          <a:xfrm>
            <a:off x="0" y="5904000"/>
            <a:ext cx="1080000" cy="7200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025"/>
          </a:xfrm>
        </p:spPr>
        <p:txBody>
          <a:bodyPr/>
          <a:lstStyle/>
          <a:p>
            <a:r>
              <a:rPr lang="en-US" dirty="0" smtClean="0"/>
              <a:t>But there is more…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7556" y="1417638"/>
            <a:ext cx="4657089" cy="47085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We know the SM is incomplete</a:t>
            </a:r>
          </a:p>
          <a:p>
            <a:r>
              <a:rPr lang="en-US" dirty="0" smtClean="0"/>
              <a:t>For a low Higgs mass relative to the top quark mass, the </a:t>
            </a:r>
            <a:r>
              <a:rPr lang="en-US" dirty="0" err="1" smtClean="0"/>
              <a:t>quartic</a:t>
            </a:r>
            <a:r>
              <a:rPr lang="en-US" dirty="0" smtClean="0"/>
              <a:t> Higgs self-coupling runs at high energy towards lower values. </a:t>
            </a:r>
          </a:p>
          <a:p>
            <a:r>
              <a:rPr lang="en-US" dirty="0" smtClean="0"/>
              <a:t>At some point it would turn negative indicating that the vacuum is unstable. </a:t>
            </a:r>
          </a:p>
          <a:p>
            <a:r>
              <a:rPr lang="en-US" dirty="0" smtClean="0"/>
              <a:t>The universe could decay into a more stable lower energy vacuum state. </a:t>
            </a:r>
          </a:p>
          <a:p>
            <a:r>
              <a:rPr lang="en-US" dirty="0" smtClean="0"/>
              <a:t>Unless new physics appears at some energy scale</a:t>
            </a:r>
          </a:p>
          <a:p>
            <a:r>
              <a:rPr lang="en-US" dirty="0" smtClean="0"/>
              <a:t>The Higgs sector can give  important clues to constrain new physics beyond the SM </a:t>
            </a:r>
          </a:p>
          <a:p>
            <a:r>
              <a:rPr lang="en-US" dirty="0" smtClean="0"/>
              <a:t>It is a great way to search for new physics!</a:t>
            </a:r>
            <a:endParaRPr lang="en-US" dirty="0"/>
          </a:p>
        </p:txBody>
      </p:sp>
      <p:grpSp>
        <p:nvGrpSpPr>
          <p:cNvPr id="9" name="Group 19"/>
          <p:cNvGrpSpPr/>
          <p:nvPr/>
        </p:nvGrpSpPr>
        <p:grpSpPr>
          <a:xfrm>
            <a:off x="4854645" y="1102663"/>
            <a:ext cx="3644287" cy="5286314"/>
            <a:chOff x="4854645" y="1102663"/>
            <a:chExt cx="3644287" cy="528631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4645" y="3853570"/>
              <a:ext cx="3644287" cy="2535407"/>
            </a:xfrm>
            <a:prstGeom prst="rect">
              <a:avLst/>
            </a:prstGeom>
          </p:spPr>
        </p:pic>
        <p:grpSp>
          <p:nvGrpSpPr>
            <p:cNvPr id="10" name="Group 17"/>
            <p:cNvGrpSpPr/>
            <p:nvPr/>
          </p:nvGrpSpPr>
          <p:grpSpPr>
            <a:xfrm>
              <a:off x="4854645" y="1102663"/>
              <a:ext cx="3644287" cy="3872535"/>
              <a:chOff x="4854645" y="1102663"/>
              <a:chExt cx="3644287" cy="3872535"/>
            </a:xfrm>
          </p:grpSpPr>
          <p:grpSp>
            <p:nvGrpSpPr>
              <p:cNvPr id="12" name="Group 16"/>
              <p:cNvGrpSpPr/>
              <p:nvPr/>
            </p:nvGrpSpPr>
            <p:grpSpPr>
              <a:xfrm>
                <a:off x="4854645" y="1102663"/>
                <a:ext cx="3644287" cy="2762777"/>
                <a:chOff x="4854645" y="1102663"/>
                <a:chExt cx="3644287" cy="2762777"/>
              </a:xfrm>
            </p:grpSpPr>
            <p:grpSp>
              <p:nvGrpSpPr>
                <p:cNvPr id="13" name="Group 8"/>
                <p:cNvGrpSpPr/>
                <p:nvPr/>
              </p:nvGrpSpPr>
              <p:grpSpPr>
                <a:xfrm>
                  <a:off x="4854645" y="1102663"/>
                  <a:ext cx="3644287" cy="2762777"/>
                  <a:chOff x="5029812" y="2722222"/>
                  <a:chExt cx="3644287" cy="2762777"/>
                </a:xfrm>
              </p:grpSpPr>
              <p:pic>
                <p:nvPicPr>
                  <p:cNvPr id="7" name="Picture 6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029812" y="2963333"/>
                    <a:ext cx="3644287" cy="2521666"/>
                  </a:xfrm>
                  <a:prstGeom prst="rect">
                    <a:avLst/>
                  </a:prstGeom>
                </p:spPr>
              </p:pic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6227043" y="2722222"/>
                    <a:ext cx="227188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0906.0954v2 [</a:t>
                    </a:r>
                    <a:r>
                      <a:rPr lang="en-US" dirty="0" err="1" smtClean="0"/>
                      <a:t>hep</a:t>
                    </a:r>
                    <a:r>
                      <a:rPr lang="en-US" dirty="0" smtClean="0"/>
                      <a:t>-ph]</a:t>
                    </a:r>
                    <a:endParaRPr lang="en-US" dirty="0"/>
                  </a:p>
                </p:txBody>
              </p:sp>
            </p:grp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5293817" y="3324244"/>
                  <a:ext cx="3205115" cy="1588"/>
                </a:xfrm>
                <a:prstGeom prst="line">
                  <a:avLst/>
                </a:prstGeom>
                <a:ln w="28575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5293817" y="4973610"/>
                <a:ext cx="3205115" cy="1588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34312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É o Higgs !</a:t>
            </a:r>
            <a:endParaRPr/>
          </a:p>
        </p:txBody>
      </p:sp>
      <p:sp>
        <p:nvSpPr>
          <p:cNvPr id="378" name="TextShape 2"/>
          <p:cNvSpPr txBox="1"/>
          <p:nvPr/>
        </p:nvSpPr>
        <p:spPr>
          <a:xfrm>
            <a:off x="164880" y="996120"/>
            <a:ext cx="4191120" cy="612360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/>
              <a:t>Quais as propriedades ?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spin 0+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massa 125.5 GeV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acoplamentos previstos pelo Modelo Padrão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mas as incertezas ainda são grandes</a:t>
            </a:r>
            <a:endParaRPr/>
          </a:p>
          <a:p>
            <a:pPr>
              <a:buFont typeface="Wingdings" charset="2"/>
              <a:buChar char=""/>
            </a:pPr>
            <a:r>
              <a:rPr lang="pt-PT"/>
              <a:t>poderá haver mais?</a:t>
            </a:r>
            <a:endParaRPr/>
          </a:p>
          <a:p>
            <a:pPr lvl="1">
              <a:buFont typeface="Century Gothic"/>
              <a:buChar char="•"/>
            </a:pPr>
            <a:endParaRPr/>
          </a:p>
        </p:txBody>
      </p:sp>
      <p:pic>
        <p:nvPicPr>
          <p:cNvPr id="379" name="Picture 378"/>
          <p:cNvPicPr/>
          <p:nvPr/>
        </p:nvPicPr>
        <p:blipFill>
          <a:blip r:embed="rId2"/>
          <a:stretch>
            <a:fillRect/>
          </a:stretch>
        </p:blipFill>
        <p:spPr>
          <a:xfrm>
            <a:off x="4378680" y="0"/>
            <a:ext cx="4765320" cy="6150960"/>
          </a:xfrm>
          <a:prstGeom prst="rect">
            <a:avLst/>
          </a:prstGeom>
        </p:spPr>
      </p:pic>
      <p:sp>
        <p:nvSpPr>
          <p:cNvPr id="380" name="TextShape 3"/>
          <p:cNvSpPr txBox="1"/>
          <p:nvPr/>
        </p:nvSpPr>
        <p:spPr>
          <a:xfrm>
            <a:off x="4680000" y="6120000"/>
            <a:ext cx="4330800" cy="9932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/>
              <a:t>Razão </a:t>
            </a:r>
            <a:r>
              <a:rPr lang="pt-PT">
                <a:latin typeface="DejaVu Serif Condensed"/>
                <a:ea typeface="DejaVu Serif Condensed"/>
              </a:rPr>
              <a:t>μ</a:t>
            </a:r>
            <a:r>
              <a:rPr lang="pt-PT"/>
              <a:t> =dados / teoria</a:t>
            </a:r>
            <a:endParaRPr/>
          </a:p>
        </p:txBody>
      </p:sp>
      <p:pic>
        <p:nvPicPr>
          <p:cNvPr id="381" name="Picture 380"/>
          <p:cNvPicPr/>
          <p:nvPr/>
        </p:nvPicPr>
        <p:blipFill>
          <a:blip r:embed="rId3"/>
          <a:stretch>
            <a:fillRect/>
          </a:stretch>
        </p:blipFill>
        <p:spPr>
          <a:xfrm>
            <a:off x="360000" y="2880000"/>
            <a:ext cx="3699360" cy="27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85" name="Picture 84"/>
          <p:cNvPicPr/>
          <p:nvPr/>
        </p:nvPicPr>
        <p:blipFill>
          <a:blip r:embed="rId3"/>
          <a:stretch>
            <a:fillRect/>
          </a:stretch>
        </p:blipFill>
        <p:spPr>
          <a:xfrm>
            <a:off x="1378231" y="770522"/>
            <a:ext cx="6427881" cy="572940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38342" y="1489125"/>
            <a:ext cx="4744438" cy="3283050"/>
            <a:chOff x="2538342" y="1489125"/>
            <a:chExt cx="4744438" cy="3283050"/>
          </a:xfrm>
        </p:grpSpPr>
        <p:sp>
          <p:nvSpPr>
            <p:cNvPr id="2" name="Oval 1"/>
            <p:cNvSpPr/>
            <p:nvPr/>
          </p:nvSpPr>
          <p:spPr>
            <a:xfrm>
              <a:off x="3284616" y="1489125"/>
              <a:ext cx="919691" cy="905154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3255421" y="2240095"/>
              <a:ext cx="919691" cy="905154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407784" y="2692672"/>
              <a:ext cx="919691" cy="905154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407784" y="3408035"/>
              <a:ext cx="919691" cy="905154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363089" y="2692672"/>
              <a:ext cx="919691" cy="905154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320231" y="3860612"/>
              <a:ext cx="919691" cy="905154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38342" y="3867021"/>
              <a:ext cx="919691" cy="905154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63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7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Como se detectam partículas</a:t>
            </a:r>
            <a:endParaRPr/>
          </a:p>
        </p:txBody>
      </p:sp>
      <p:pic>
        <p:nvPicPr>
          <p:cNvPr id="160" name="Picture 15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0000"/>
            <a:ext cx="7084080" cy="5760000"/>
          </a:xfrm>
          <a:prstGeom prst="rect">
            <a:avLst/>
          </a:prstGeom>
        </p:spPr>
      </p:pic>
      <p:pic>
        <p:nvPicPr>
          <p:cNvPr id="161" name="Picture 160"/>
          <p:cNvPicPr/>
          <p:nvPr/>
        </p:nvPicPr>
        <p:blipFill>
          <a:blip r:embed="rId3"/>
          <a:stretch>
            <a:fillRect/>
          </a:stretch>
        </p:blipFill>
        <p:spPr>
          <a:xfrm>
            <a:off x="5919480" y="900000"/>
            <a:ext cx="3285720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02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 agora?...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4" y="1025066"/>
            <a:ext cx="8732064" cy="273199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O </a:t>
            </a:r>
            <a:r>
              <a:rPr lang="en-US" b="1" dirty="0" err="1" smtClean="0">
                <a:solidFill>
                  <a:srgbClr val="FFFFFF"/>
                </a:solidFill>
              </a:rPr>
              <a:t>Modelo</a:t>
            </a:r>
            <a:r>
              <a:rPr lang="en-US" b="1" dirty="0" smtClean="0">
                <a:solidFill>
                  <a:srgbClr val="FFFFFF"/>
                </a:solidFill>
              </a:rPr>
              <a:t> Standard NÃO </a:t>
            </a:r>
            <a:r>
              <a:rPr lang="en-US" b="1" dirty="0" err="1" smtClean="0">
                <a:solidFill>
                  <a:srgbClr val="FFFFFF"/>
                </a:solidFill>
              </a:rPr>
              <a:t>pode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ser</a:t>
            </a:r>
            <a:r>
              <a:rPr lang="en-US" b="1" dirty="0" smtClean="0">
                <a:solidFill>
                  <a:srgbClr val="FFFFFF"/>
                </a:solidFill>
              </a:rPr>
              <a:t> o puzzle </a:t>
            </a:r>
            <a:r>
              <a:rPr lang="en-US" b="1" dirty="0" err="1" smtClean="0">
                <a:solidFill>
                  <a:srgbClr val="FFFFFF"/>
                </a:solidFill>
              </a:rPr>
              <a:t>completo</a:t>
            </a:r>
            <a:r>
              <a:rPr lang="en-US" b="1" dirty="0" smtClean="0">
                <a:solidFill>
                  <a:srgbClr val="FFFFFF"/>
                </a:solidFill>
              </a:rPr>
              <a:t>!</a:t>
            </a:r>
          </a:p>
          <a:p>
            <a:r>
              <a:rPr lang="en-US" b="1" dirty="0" err="1" smtClean="0">
                <a:solidFill>
                  <a:srgbClr val="FFFFFF"/>
                </a:solidFill>
              </a:rPr>
              <a:t>Há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uma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dinâmica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subjacente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ao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mecanismo</a:t>
            </a:r>
            <a:r>
              <a:rPr lang="en-US" b="1" dirty="0" smtClean="0">
                <a:solidFill>
                  <a:srgbClr val="FFFFFF"/>
                </a:solidFill>
              </a:rPr>
              <a:t> de Higgs?</a:t>
            </a:r>
          </a:p>
          <a:p>
            <a:r>
              <a:rPr lang="en-US" b="1" dirty="0" err="1" smtClean="0">
                <a:solidFill>
                  <a:srgbClr val="FFFFFF"/>
                </a:solidFill>
              </a:rPr>
              <a:t>Porque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é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que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força</a:t>
            </a:r>
            <a:r>
              <a:rPr lang="en-US" b="1" dirty="0" smtClean="0">
                <a:solidFill>
                  <a:srgbClr val="FFFFFF"/>
                </a:solidFill>
              </a:rPr>
              <a:t> das </a:t>
            </a:r>
            <a:r>
              <a:rPr lang="en-US" b="1" dirty="0" err="1" smtClean="0">
                <a:solidFill>
                  <a:srgbClr val="FFFFFF"/>
                </a:solidFill>
              </a:rPr>
              <a:t>interacções</a:t>
            </a:r>
            <a:r>
              <a:rPr lang="en-US" b="1" dirty="0" smtClean="0">
                <a:solidFill>
                  <a:srgbClr val="FFFFFF"/>
                </a:solidFill>
              </a:rPr>
              <a:t> e as </a:t>
            </a:r>
            <a:r>
              <a:rPr lang="en-US" b="1" dirty="0" err="1" smtClean="0">
                <a:solidFill>
                  <a:srgbClr val="FFFFFF"/>
                </a:solidFill>
              </a:rPr>
              <a:t>massas</a:t>
            </a:r>
            <a:r>
              <a:rPr lang="en-US" b="1" dirty="0" smtClean="0">
                <a:solidFill>
                  <a:srgbClr val="FFFFFF"/>
                </a:solidFill>
              </a:rPr>
              <a:t> das </a:t>
            </a:r>
            <a:r>
              <a:rPr lang="en-US" b="1" dirty="0" err="1" smtClean="0">
                <a:solidFill>
                  <a:srgbClr val="FFFFFF"/>
                </a:solidFill>
              </a:rPr>
              <a:t>partículas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são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tão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diferentes</a:t>
            </a:r>
            <a:r>
              <a:rPr lang="en-US" b="1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E </a:t>
            </a:r>
            <a:r>
              <a:rPr lang="en-US" b="1" dirty="0" err="1" smtClean="0">
                <a:solidFill>
                  <a:srgbClr val="FFFFFF"/>
                </a:solidFill>
              </a:rPr>
              <a:t>porque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é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que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expansão</a:t>
            </a:r>
            <a:r>
              <a:rPr lang="en-US" b="1" dirty="0" smtClean="0">
                <a:solidFill>
                  <a:srgbClr val="FFFFFF"/>
                </a:solidFill>
              </a:rPr>
              <a:t> do </a:t>
            </a:r>
            <a:r>
              <a:rPr lang="en-US" b="1" dirty="0" err="1" smtClean="0">
                <a:solidFill>
                  <a:srgbClr val="FFFFFF"/>
                </a:solidFill>
              </a:rPr>
              <a:t>universo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é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acelerada</a:t>
            </a:r>
            <a:r>
              <a:rPr lang="en-US" b="1" dirty="0" smtClean="0">
                <a:solidFill>
                  <a:srgbClr val="FFFFFF"/>
                </a:solidFill>
              </a:rPr>
              <a:t>? </a:t>
            </a:r>
            <a:r>
              <a:rPr lang="en-US" b="1" dirty="0" err="1" smtClean="0">
                <a:solidFill>
                  <a:srgbClr val="FFFFFF"/>
                </a:solidFill>
              </a:rPr>
              <a:t>Energia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escura</a:t>
            </a:r>
            <a:r>
              <a:rPr lang="en-US" b="1" dirty="0" smtClean="0">
                <a:solidFill>
                  <a:srgbClr val="FFFFFF"/>
                </a:solidFill>
              </a:rPr>
              <a:t>!</a:t>
            </a:r>
          </a:p>
          <a:p>
            <a:r>
              <a:rPr lang="en-US" b="1" dirty="0" err="1" smtClean="0">
                <a:solidFill>
                  <a:srgbClr val="FFFFFF"/>
                </a:solidFill>
              </a:rPr>
              <a:t>União</a:t>
            </a:r>
            <a:r>
              <a:rPr lang="en-US" b="1" dirty="0" smtClean="0">
                <a:solidFill>
                  <a:srgbClr val="FFFFFF"/>
                </a:solidFill>
              </a:rPr>
              <a:t> das </a:t>
            </a:r>
            <a:r>
              <a:rPr lang="en-US" b="1" dirty="0" err="1" smtClean="0">
                <a:solidFill>
                  <a:srgbClr val="FFFFFF"/>
                </a:solidFill>
              </a:rPr>
              <a:t>forças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alta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energia</a:t>
            </a:r>
            <a:r>
              <a:rPr lang="en-US" b="1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Para </a:t>
            </a:r>
            <a:r>
              <a:rPr lang="en-US" b="1" dirty="0" err="1" smtClean="0">
                <a:solidFill>
                  <a:srgbClr val="FFFFFF"/>
                </a:solidFill>
              </a:rPr>
              <a:t>onde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foi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antimatéria</a:t>
            </a:r>
            <a:r>
              <a:rPr lang="en-US" b="1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O </a:t>
            </a:r>
            <a:r>
              <a:rPr lang="en-US" b="1" dirty="0" err="1" smtClean="0">
                <a:solidFill>
                  <a:srgbClr val="FFFFFF"/>
                </a:solidFill>
              </a:rPr>
              <a:t>que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é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matéria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escura</a:t>
            </a:r>
            <a:r>
              <a:rPr lang="en-US" b="1" dirty="0" smtClean="0"/>
              <a:t>? </a:t>
            </a:r>
          </a:p>
        </p:txBody>
      </p:sp>
      <p:pic>
        <p:nvPicPr>
          <p:cNvPr id="26" name="Picture 25"/>
          <p:cNvPicPr/>
          <p:nvPr/>
        </p:nvPicPr>
        <p:blipFill>
          <a:blip r:embed="rId3"/>
          <a:stretch>
            <a:fillRect/>
          </a:stretch>
        </p:blipFill>
        <p:spPr>
          <a:xfrm>
            <a:off x="567251" y="4218726"/>
            <a:ext cx="2929089" cy="213762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961030" y="3295396"/>
            <a:ext cx="1867460" cy="3060954"/>
            <a:chOff x="6553200" y="3185066"/>
            <a:chExt cx="1867460" cy="306095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0" y="3955996"/>
              <a:ext cx="1867460" cy="2290024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01821" y="34943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43752" y="36467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91352" y="3185066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33283" y="34943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pic>
        <p:nvPicPr>
          <p:cNvPr id="25" name="Picture 24" descr="sv_pusselbi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585" y="3293559"/>
            <a:ext cx="4064213" cy="313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602"/>
            <a:ext cx="4909147" cy="68636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147" y="3237479"/>
            <a:ext cx="4206313" cy="28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8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724" y="930114"/>
            <a:ext cx="6621640" cy="4401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79" y="4031727"/>
            <a:ext cx="2029360" cy="23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5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026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Matéria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</a:t>
            </a:r>
            <a:r>
              <a:rPr lang="en-US" dirty="0" err="1" smtClean="0">
                <a:solidFill>
                  <a:srgbClr val="FFFFFF"/>
                </a:solidFill>
              </a:rPr>
              <a:t>scura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467" y="3589793"/>
            <a:ext cx="5894066" cy="2703607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Sabemos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que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existe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dirty="0" err="1" smtClean="0">
                <a:solidFill>
                  <a:schemeClr val="bg1"/>
                </a:solidFill>
              </a:rPr>
              <a:t>otação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galáxias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Radiação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fundo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Microlensing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Mas </a:t>
            </a:r>
            <a:r>
              <a:rPr lang="en-US" b="1" dirty="0" err="1" smtClean="0">
                <a:solidFill>
                  <a:schemeClr val="bg1"/>
                </a:solidFill>
              </a:rPr>
              <a:t>não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sabemos</a:t>
            </a:r>
            <a:r>
              <a:rPr lang="en-US" b="1" dirty="0" smtClean="0">
                <a:solidFill>
                  <a:schemeClr val="bg1"/>
                </a:solidFill>
              </a:rPr>
              <a:t> o </a:t>
            </a:r>
            <a:r>
              <a:rPr lang="en-US" b="1" dirty="0" err="1" smtClean="0">
                <a:solidFill>
                  <a:schemeClr val="bg1"/>
                </a:solidFill>
              </a:rPr>
              <a:t>que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é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055" y="1296280"/>
            <a:ext cx="3313287" cy="3942812"/>
          </a:xfrm>
          <a:prstGeom prst="rect">
            <a:avLst/>
          </a:prstGeom>
        </p:spPr>
      </p:pic>
      <p:pic>
        <p:nvPicPr>
          <p:cNvPr id="8" name="Picture 7" descr="ngc3198_rc_bi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80" y="1298622"/>
            <a:ext cx="4929168" cy="39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6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1270000"/>
            <a:ext cx="6350000" cy="4305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401" y="356723"/>
            <a:ext cx="6353599" cy="37009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928" y="4057694"/>
            <a:ext cx="6514427" cy="232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04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73" y="2223167"/>
            <a:ext cx="5479318" cy="3688779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Unificação</a:t>
            </a:r>
            <a:r>
              <a:rPr lang="en-US" dirty="0" smtClean="0">
                <a:solidFill>
                  <a:srgbClr val="FFFFFF"/>
                </a:solidFill>
              </a:rPr>
              <a:t> das </a:t>
            </a:r>
            <a:r>
              <a:rPr lang="en-US" dirty="0" err="1" smtClean="0">
                <a:solidFill>
                  <a:srgbClr val="FFFFFF"/>
                </a:solidFill>
              </a:rPr>
              <a:t>interacções</a:t>
            </a:r>
            <a:r>
              <a:rPr lang="en-US" dirty="0" smtClean="0">
                <a:solidFill>
                  <a:srgbClr val="FFFFFF"/>
                </a:solidFill>
              </a:rPr>
              <a:t>?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1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7" name="Picture 10" descr="dimuon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388" y="1721952"/>
            <a:ext cx="4473490" cy="322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4865452" y="1368807"/>
            <a:ext cx="3954838" cy="3931055"/>
            <a:chOff x="4695493" y="663077"/>
            <a:chExt cx="3954838" cy="3931055"/>
          </a:xfrm>
        </p:grpSpPr>
        <p:pic>
          <p:nvPicPr>
            <p:cNvPr id="12" name="Picture 11" descr="nc_cc_dsdq2_cteq6d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5493" y="663077"/>
              <a:ext cx="3954838" cy="393105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980976" y="2377152"/>
              <a:ext cx="771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W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±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19799" y="1423501"/>
              <a:ext cx="749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Z/γ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45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69"/>
            <a:ext cx="9144000" cy="5715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33" y="4023483"/>
            <a:ext cx="1377950" cy="13932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88793" y="562259"/>
            <a:ext cx="4918055" cy="4854428"/>
            <a:chOff x="4901751" y="1510399"/>
            <a:chExt cx="4918055" cy="4854428"/>
          </a:xfrm>
        </p:grpSpPr>
        <p:grpSp>
          <p:nvGrpSpPr>
            <p:cNvPr id="3" name="Group 8"/>
            <p:cNvGrpSpPr/>
            <p:nvPr/>
          </p:nvGrpSpPr>
          <p:grpSpPr>
            <a:xfrm>
              <a:off x="4901751" y="1510399"/>
              <a:ext cx="4918055" cy="4854428"/>
              <a:chOff x="4855781" y="2693015"/>
              <a:chExt cx="4456354" cy="4429556"/>
            </a:xfrm>
          </p:grpSpPr>
          <p:pic>
            <p:nvPicPr>
              <p:cNvPr id="7" name="Picture 6" descr="nc_cc_dsdq2_cteq6d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5781" y="2693015"/>
                <a:ext cx="4456354" cy="4429556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6042392" y="4570786"/>
                <a:ext cx="771059" cy="337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W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±</a:t>
                </a:r>
                <a:endParaRPr lang="en-US" baseline="30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095009" y="3326892"/>
                <a:ext cx="749849" cy="337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90"/>
                    </a:solidFill>
                  </a:rPr>
                  <a:t>Z/γ</a:t>
                </a:r>
                <a:endParaRPr lang="en-US" dirty="0">
                  <a:solidFill>
                    <a:srgbClr val="000090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8132723" y="3546230"/>
              <a:ext cx="827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B/W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±,0</a:t>
              </a:r>
              <a:endParaRPr lang="en-US" baseline="30000" dirty="0">
                <a:solidFill>
                  <a:srgbClr val="000090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368949" y="5600849"/>
            <a:ext cx="299686" cy="1255668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Notched Right Arrow 27"/>
          <p:cNvSpPr/>
          <p:nvPr/>
        </p:nvSpPr>
        <p:spPr>
          <a:xfrm flipH="1">
            <a:off x="1037188" y="5102773"/>
            <a:ext cx="2797072" cy="1569582"/>
          </a:xfrm>
          <a:prstGeom prst="notchedRightArrow">
            <a:avLst>
              <a:gd name="adj1" fmla="val 50000"/>
              <a:gd name="adj2" fmla="val 50877"/>
            </a:avLst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Hoje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10738" y="5600849"/>
            <a:ext cx="299686" cy="1255668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Notched Right Arrow 11"/>
          <p:cNvSpPr/>
          <p:nvPr/>
        </p:nvSpPr>
        <p:spPr>
          <a:xfrm>
            <a:off x="5419765" y="5102773"/>
            <a:ext cx="2797072" cy="1569582"/>
          </a:xfrm>
          <a:prstGeom prst="notchedRightArrow">
            <a:avLst>
              <a:gd name="adj1" fmla="val 50000"/>
              <a:gd name="adj2" fmla="val 50877"/>
            </a:avLst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Big Bang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06324" y="562259"/>
            <a:ext cx="12843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B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</a:t>
            </a:r>
            <a:r>
              <a:rPr lang="en-US" sz="4800" baseline="30000" dirty="0" smtClean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</a:t>
            </a:r>
            <a:r>
              <a:rPr lang="en-US" sz="4800" baseline="30000" dirty="0" smtClean="0">
                <a:solidFill>
                  <a:schemeClr val="bg1"/>
                </a:solidFill>
              </a:rPr>
              <a:t>-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</a:t>
            </a:r>
            <a:r>
              <a:rPr lang="en-US" sz="4800" baseline="30000" dirty="0" smtClean="0">
                <a:solidFill>
                  <a:schemeClr val="bg1"/>
                </a:solidFill>
              </a:rPr>
              <a:t>0</a:t>
            </a:r>
            <a:endParaRPr lang="en-US" sz="4800" baseline="300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7313" y="429281"/>
            <a:ext cx="12843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Symbol"/>
              </a:rPr>
              <a:t>g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Z</a:t>
            </a:r>
            <a:r>
              <a:rPr lang="en-US" sz="4800" baseline="30000" dirty="0" smtClean="0">
                <a:solidFill>
                  <a:schemeClr val="bg1"/>
                </a:solidFill>
              </a:rPr>
              <a:t>0</a:t>
            </a:r>
            <a:endParaRPr lang="en-US" sz="4800" baseline="30000" dirty="0">
              <a:solidFill>
                <a:schemeClr val="bg1"/>
              </a:solidFill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</a:t>
            </a:r>
            <a:r>
              <a:rPr lang="en-US" sz="4800" baseline="30000" dirty="0" smtClean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</a:t>
            </a:r>
            <a:r>
              <a:rPr lang="en-US" sz="4800" baseline="30000" dirty="0" smtClean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4" name="Plus 23"/>
          <p:cNvSpPr/>
          <p:nvPr/>
        </p:nvSpPr>
        <p:spPr>
          <a:xfrm>
            <a:off x="808856" y="3386882"/>
            <a:ext cx="770622" cy="636601"/>
          </a:xfrm>
          <a:prstGeom prst="mathPlus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5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  <p:bldP spid="33" grpId="0" animBg="1"/>
      <p:bldP spid="12" grpId="0" animBg="1"/>
      <p:bldP spid="15" grpId="0"/>
      <p:bldP spid="36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grpSp>
        <p:nvGrpSpPr>
          <p:cNvPr id="23554" name="Group 27"/>
          <p:cNvGrpSpPr>
            <a:grpSpLocks/>
          </p:cNvGrpSpPr>
          <p:nvPr/>
        </p:nvGrpSpPr>
        <p:grpSpPr bwMode="auto">
          <a:xfrm>
            <a:off x="5792284" y="806697"/>
            <a:ext cx="3263899" cy="3284538"/>
            <a:chOff x="5421582" y="830236"/>
            <a:chExt cx="3542215" cy="3562410"/>
          </a:xfrm>
        </p:grpSpPr>
        <p:pic>
          <p:nvPicPr>
            <p:cNvPr id="23573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1582" y="830236"/>
              <a:ext cx="3241546" cy="3562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7313357" y="2356522"/>
              <a:ext cx="2999380" cy="30150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http://</a:t>
              </a:r>
              <a:r>
                <a:rPr lang="en-US" sz="1200" dirty="0" err="1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lepewwg.web.cern.ch</a:t>
              </a:r>
              <a:r>
                <a:rPr lang="en-US" sz="1200" dirty="0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/LEPEWWG/</a:t>
              </a:r>
            </a:p>
          </p:txBody>
        </p:sp>
      </p:grpSp>
      <p:grpSp>
        <p:nvGrpSpPr>
          <p:cNvPr id="23558" name="Group 26"/>
          <p:cNvGrpSpPr>
            <a:grpSpLocks/>
          </p:cNvGrpSpPr>
          <p:nvPr/>
        </p:nvGrpSpPr>
        <p:grpSpPr bwMode="auto">
          <a:xfrm>
            <a:off x="482600" y="3702049"/>
            <a:ext cx="3685408" cy="2720975"/>
            <a:chOff x="482584" y="472657"/>
            <a:chExt cx="3937375" cy="2951643"/>
          </a:xfrm>
        </p:grpSpPr>
        <p:pic>
          <p:nvPicPr>
            <p:cNvPr id="23568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84" y="472657"/>
              <a:ext cx="3937375" cy="295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9" name="TextBox 22"/>
            <p:cNvSpPr txBox="1">
              <a:spLocks noChangeArrowheads="1"/>
            </p:cNvSpPr>
            <p:nvPr/>
          </p:nvSpPr>
          <p:spPr bwMode="auto">
            <a:xfrm>
              <a:off x="3381765" y="644489"/>
              <a:ext cx="7865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200"/>
                <a:t>July 2011</a:t>
              </a:r>
            </a:p>
          </p:txBody>
        </p:sp>
        <p:sp>
          <p:nvSpPr>
            <p:cNvPr id="23570" name="TextBox 24"/>
            <p:cNvSpPr txBox="1">
              <a:spLocks noChangeArrowheads="1"/>
            </p:cNvSpPr>
            <p:nvPr/>
          </p:nvSpPr>
          <p:spPr bwMode="auto">
            <a:xfrm rot="-5400000">
              <a:off x="3068520" y="1904908"/>
              <a:ext cx="224384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200">
                  <a:solidFill>
                    <a:srgbClr val="7F7F7F"/>
                  </a:solidFill>
                </a:rPr>
                <a:t>http://tevnphwg.fnal.gov/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898989"/>
                </a:solidFill>
              </a:rPr>
              <a:t>Ricardo Gonçalo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898989"/>
                </a:solidFill>
              </a:rPr>
              <a:t>NExT PhD Workshop - Sussex - 21/8/2012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6D745CB-A4A2-F144-B920-811529E5CF2B}" type="slidenum">
              <a:rPr lang="en-US">
                <a:solidFill>
                  <a:srgbClr val="898989"/>
                </a:solidFill>
              </a:rPr>
              <a:pPr/>
              <a:t>5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23562" name="Content Placeholder 18"/>
          <p:cNvSpPr>
            <a:spLocks noGrp="1"/>
          </p:cNvSpPr>
          <p:nvPr>
            <p:ph idx="1"/>
          </p:nvPr>
        </p:nvSpPr>
        <p:spPr>
          <a:xfrm>
            <a:off x="160338" y="885825"/>
            <a:ext cx="5284787" cy="2586038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>
                <a:solidFill>
                  <a:srgbClr val="FFFFFF"/>
                </a:solidFill>
                <a:latin typeface="Calibri" charset="0"/>
              </a:rPr>
              <a:t>Mass do </a:t>
            </a:r>
            <a:r>
              <a:rPr lang="en-US" sz="2600" dirty="0" err="1" smtClean="0">
                <a:solidFill>
                  <a:srgbClr val="FFFFFF"/>
                </a:solidFill>
                <a:latin typeface="Calibri" charset="0"/>
              </a:rPr>
              <a:t>bos</a:t>
            </a:r>
            <a:r>
              <a:rPr lang="en-US" sz="2600" dirty="0" err="1" smtClean="0">
                <a:solidFill>
                  <a:srgbClr val="FFFFFF"/>
                </a:solidFill>
                <a:latin typeface="Calibri" charset="0"/>
              </a:rPr>
              <a:t>ão</a:t>
            </a:r>
            <a:r>
              <a:rPr lang="en-US" sz="2600" dirty="0" smtClean="0">
                <a:solidFill>
                  <a:srgbClr val="FFFFFF"/>
                </a:solidFill>
                <a:latin typeface="Calibri" charset="0"/>
              </a:rPr>
              <a:t> de </a:t>
            </a:r>
            <a:r>
              <a:rPr lang="en-US" sz="2600" dirty="0" smtClean="0">
                <a:solidFill>
                  <a:srgbClr val="FFFFFF"/>
                </a:solidFill>
                <a:latin typeface="Calibri" charset="0"/>
              </a:rPr>
              <a:t>Higgs era o </a:t>
            </a:r>
            <a:r>
              <a:rPr lang="en-US" sz="2600" dirty="0" err="1" smtClean="0">
                <a:solidFill>
                  <a:srgbClr val="FFFFFF"/>
                </a:solidFill>
                <a:latin typeface="Calibri" charset="0"/>
              </a:rPr>
              <a:t>único</a:t>
            </a:r>
            <a:r>
              <a:rPr lang="en-US" sz="2600" dirty="0" smtClean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600" dirty="0" err="1" smtClean="0">
                <a:solidFill>
                  <a:srgbClr val="FFFFFF"/>
                </a:solidFill>
                <a:latin typeface="Calibri" charset="0"/>
              </a:rPr>
              <a:t>parâmetro</a:t>
            </a:r>
            <a:r>
              <a:rPr lang="en-US" sz="2600" dirty="0" smtClean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600" dirty="0" err="1" smtClean="0">
                <a:solidFill>
                  <a:srgbClr val="FFFFFF"/>
                </a:solidFill>
                <a:latin typeface="Calibri" charset="0"/>
              </a:rPr>
              <a:t>desconhecido</a:t>
            </a:r>
            <a:r>
              <a:rPr lang="en-US" sz="2600" dirty="0" smtClean="0">
                <a:solidFill>
                  <a:srgbClr val="FFFFFF"/>
                </a:solidFill>
                <a:latin typeface="Calibri" charset="0"/>
              </a:rPr>
              <a:t>!</a:t>
            </a:r>
          </a:p>
          <a:p>
            <a:pPr lvl="1"/>
            <a:r>
              <a:rPr lang="en-US" sz="2200" dirty="0" smtClean="0">
                <a:solidFill>
                  <a:srgbClr val="FFFFFF"/>
                </a:solidFill>
                <a:latin typeface="Calibri" charset="0"/>
              </a:rPr>
              <a:t>LEP </a:t>
            </a:r>
            <a:r>
              <a:rPr lang="en-US" sz="2200" dirty="0" err="1" smtClean="0">
                <a:solidFill>
                  <a:srgbClr val="FFFFFF"/>
                </a:solidFill>
                <a:latin typeface="Calibri" charset="0"/>
              </a:rPr>
              <a:t>excluíu</a:t>
            </a:r>
            <a:r>
              <a:rPr lang="en-US" sz="2200" dirty="0" smtClean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Calibri" charset="0"/>
              </a:rPr>
              <a:t>m</a:t>
            </a:r>
            <a:r>
              <a:rPr lang="en-US" sz="2200" baseline="-25000" dirty="0" err="1" smtClean="0">
                <a:solidFill>
                  <a:srgbClr val="FFFFFF"/>
                </a:solidFill>
                <a:latin typeface="Calibri" charset="0"/>
              </a:rPr>
              <a:t>H</a:t>
            </a:r>
            <a:r>
              <a:rPr lang="en-US" sz="2200" dirty="0" smtClean="0">
                <a:solidFill>
                  <a:srgbClr val="FFFFFF"/>
                </a:solidFill>
                <a:latin typeface="Calibri" charset="0"/>
              </a:rPr>
              <a:t> &lt;114.4</a:t>
            </a:r>
            <a:r>
              <a:rPr lang="en-US" sz="2200" b="1" dirty="0" smtClean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Calibri" charset="0"/>
              </a:rPr>
              <a:t>GeV</a:t>
            </a:r>
            <a:r>
              <a:rPr lang="en-US" sz="2200" dirty="0" smtClean="0">
                <a:solidFill>
                  <a:srgbClr val="FFFFFF"/>
                </a:solidFill>
                <a:latin typeface="Calibri" charset="0"/>
              </a:rPr>
              <a:t>/c</a:t>
            </a:r>
            <a:r>
              <a:rPr lang="en-US" sz="2200" baseline="30000" dirty="0" smtClean="0">
                <a:solidFill>
                  <a:srgbClr val="FFFFFF"/>
                </a:solidFill>
                <a:latin typeface="Calibri" charset="0"/>
              </a:rPr>
              <a:t>2</a:t>
            </a:r>
            <a:r>
              <a:rPr lang="en-US" sz="2200" dirty="0" smtClean="0">
                <a:solidFill>
                  <a:srgbClr val="FFFFFF"/>
                </a:solidFill>
                <a:latin typeface="Calibri" charset="0"/>
              </a:rPr>
              <a:t>  </a:t>
            </a:r>
          </a:p>
          <a:p>
            <a:pPr lvl="1"/>
            <a:r>
              <a:rPr lang="en-US" sz="2200" dirty="0" smtClean="0">
                <a:solidFill>
                  <a:srgbClr val="FFFFFF"/>
                </a:solidFill>
                <a:latin typeface="Calibri" charset="0"/>
              </a:rPr>
              <a:t>Fit de </a:t>
            </a:r>
            <a:r>
              <a:rPr lang="en-US" sz="2200" dirty="0" err="1" smtClean="0">
                <a:solidFill>
                  <a:srgbClr val="FFFFFF"/>
                </a:solidFill>
                <a:latin typeface="Calibri" charset="0"/>
              </a:rPr>
              <a:t>medidas</a:t>
            </a:r>
            <a:r>
              <a:rPr lang="en-US" sz="2200" dirty="0" smtClean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Calibri" charset="0"/>
              </a:rPr>
              <a:t>electrofracas</a:t>
            </a:r>
            <a:r>
              <a:rPr lang="en-US" sz="2200" dirty="0" smtClean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Calibri" charset="0"/>
              </a:rPr>
              <a:t>dava</a:t>
            </a:r>
            <a:r>
              <a:rPr lang="en-US" sz="2200" dirty="0" smtClean="0">
                <a:solidFill>
                  <a:srgbClr val="FFFFFF"/>
                </a:solidFill>
                <a:latin typeface="Calibri" charset="0"/>
              </a:rPr>
              <a:t> ≈100GeV/c</a:t>
            </a:r>
            <a:r>
              <a:rPr lang="en-US" sz="2200" baseline="30000" dirty="0" smtClean="0">
                <a:solidFill>
                  <a:srgbClr val="FFFFFF"/>
                </a:solidFill>
                <a:latin typeface="Calibri" charset="0"/>
              </a:rPr>
              <a:t>2</a:t>
            </a:r>
            <a:r>
              <a:rPr lang="en-US" sz="2200" dirty="0" smtClean="0">
                <a:solidFill>
                  <a:srgbClr val="FFFFFF"/>
                </a:solidFill>
                <a:latin typeface="Calibri" charset="0"/>
              </a:rPr>
              <a:t>!!</a:t>
            </a:r>
          </a:p>
          <a:p>
            <a:pPr lvl="1"/>
            <a:r>
              <a:rPr lang="en-US" sz="2200" dirty="0" err="1">
                <a:solidFill>
                  <a:srgbClr val="FFFFFF"/>
                </a:solidFill>
                <a:latin typeface="Calibri" charset="0"/>
              </a:rPr>
              <a:t>Tevatron</a:t>
            </a:r>
            <a:r>
              <a:rPr lang="en-US" sz="2200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Calibri" charset="0"/>
              </a:rPr>
              <a:t>excluíu</a:t>
            </a:r>
            <a:r>
              <a:rPr lang="en-US" sz="2200" dirty="0">
                <a:solidFill>
                  <a:srgbClr val="FFFFFF"/>
                </a:solidFill>
                <a:latin typeface="Calibri" charset="0"/>
              </a:rPr>
              <a:t> 100 – 108 </a:t>
            </a:r>
            <a:r>
              <a:rPr lang="en-US" sz="2200" dirty="0" err="1">
                <a:solidFill>
                  <a:srgbClr val="FFFFFF"/>
                </a:solidFill>
                <a:latin typeface="Calibri" charset="0"/>
              </a:rPr>
              <a:t>GeV</a:t>
            </a:r>
            <a:r>
              <a:rPr lang="en-US" sz="2200" dirty="0">
                <a:solidFill>
                  <a:srgbClr val="FFFFFF"/>
                </a:solidFill>
                <a:latin typeface="Calibri" charset="0"/>
              </a:rPr>
              <a:t>/</a:t>
            </a:r>
            <a:r>
              <a:rPr lang="en-US" sz="2200" dirty="0" smtClean="0">
                <a:solidFill>
                  <a:srgbClr val="FFFFFF"/>
                </a:solidFill>
                <a:latin typeface="Calibri" charset="0"/>
              </a:rPr>
              <a:t>c</a:t>
            </a:r>
            <a:r>
              <a:rPr lang="en-US" sz="2200" baseline="30000" dirty="0" smtClean="0">
                <a:solidFill>
                  <a:srgbClr val="FFFFFF"/>
                </a:solidFill>
                <a:latin typeface="Calibri" charset="0"/>
              </a:rPr>
              <a:t>2 </a:t>
            </a:r>
            <a:r>
              <a:rPr lang="en-US" sz="2200" dirty="0" smtClean="0">
                <a:solidFill>
                  <a:srgbClr val="FFFFFF"/>
                </a:solidFill>
                <a:latin typeface="Calibri" charset="0"/>
              </a:rPr>
              <a:t>e 156 – 177 </a:t>
            </a:r>
            <a:r>
              <a:rPr lang="en-US" sz="2200" dirty="0" err="1" smtClean="0">
                <a:solidFill>
                  <a:srgbClr val="FFFFFF"/>
                </a:solidFill>
                <a:latin typeface="Calibri" charset="0"/>
              </a:rPr>
              <a:t>GeV</a:t>
            </a:r>
            <a:r>
              <a:rPr lang="en-US" sz="2200" dirty="0">
                <a:solidFill>
                  <a:srgbClr val="FFFFFF"/>
                </a:solidFill>
                <a:latin typeface="Calibri" charset="0"/>
              </a:rPr>
              <a:t>/c</a:t>
            </a:r>
            <a:r>
              <a:rPr lang="en-US" sz="2200" baseline="30000" dirty="0">
                <a:solidFill>
                  <a:srgbClr val="FFFFFF"/>
                </a:solidFill>
                <a:latin typeface="Calibri" charset="0"/>
              </a:rPr>
              <a:t>2</a:t>
            </a:r>
            <a:r>
              <a:rPr lang="en-US" sz="2200" dirty="0">
                <a:solidFill>
                  <a:srgbClr val="FFFFFF"/>
                </a:solidFill>
                <a:latin typeface="Calibri" charset="0"/>
              </a:rPr>
              <a:t>  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457200" y="118223"/>
            <a:ext cx="8229600" cy="804862"/>
          </a:xfrm>
          <a:noFill/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Calibri" charset="0"/>
              </a:rPr>
              <a:t>No </a:t>
            </a:r>
            <a:r>
              <a:rPr lang="en-US" dirty="0" err="1" smtClean="0">
                <a:solidFill>
                  <a:srgbClr val="FFFFFF"/>
                </a:solidFill>
                <a:latin typeface="Calibri" charset="0"/>
              </a:rPr>
              <a:t>princ</a:t>
            </a:r>
            <a:r>
              <a:rPr lang="en-US" dirty="0" err="1" smtClean="0">
                <a:solidFill>
                  <a:srgbClr val="FFFFFF"/>
                </a:solidFill>
                <a:latin typeface="Calibri" charset="0"/>
              </a:rPr>
              <a:t>ípio</a:t>
            </a:r>
            <a:r>
              <a:rPr lang="en-US" dirty="0" smtClean="0">
                <a:solidFill>
                  <a:srgbClr val="FFFFFF"/>
                </a:solidFill>
                <a:latin typeface="Calibri" charset="0"/>
              </a:rPr>
              <a:t> de 2011</a:t>
            </a:r>
            <a:endParaRPr lang="en-US" dirty="0">
              <a:solidFill>
                <a:srgbClr val="FFFFFF"/>
              </a:solidFill>
              <a:latin typeface="Calibri" charset="0"/>
            </a:endParaRPr>
          </a:p>
        </p:txBody>
      </p: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4456508" y="3644473"/>
            <a:ext cx="4018208" cy="2780441"/>
            <a:chOff x="5063260" y="3954828"/>
            <a:chExt cx="3508125" cy="2309242"/>
          </a:xfrm>
        </p:grpSpPr>
        <p:pic>
          <p:nvPicPr>
            <p:cNvPr id="2356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260" y="3954828"/>
              <a:ext cx="3508125" cy="2309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7" name="TextBox 25"/>
            <p:cNvSpPr txBox="1">
              <a:spLocks noChangeArrowheads="1"/>
            </p:cNvSpPr>
            <p:nvPr/>
          </p:nvSpPr>
          <p:spPr bwMode="auto">
            <a:xfrm>
              <a:off x="5678745" y="4379479"/>
              <a:ext cx="2777225" cy="340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/>
                <a:t>ATLAS+CMS Summer 2011</a:t>
              </a:r>
            </a:p>
          </p:txBody>
        </p:sp>
      </p:grpSp>
      <p:sp>
        <p:nvSpPr>
          <p:cNvPr id="23565" name="TextBox 42"/>
          <p:cNvSpPr txBox="1">
            <a:spLocks noChangeArrowheads="1"/>
          </p:cNvSpPr>
          <p:nvPr/>
        </p:nvSpPr>
        <p:spPr bwMode="auto">
          <a:xfrm rot="-5400000">
            <a:off x="-781050" y="4562475"/>
            <a:ext cx="2182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/>
              <a:t>The Brazil Plot</a:t>
            </a:r>
          </a:p>
        </p:txBody>
      </p:sp>
    </p:spTree>
    <p:extLst>
      <p:ext uri="{BB962C8B-B14F-4D97-AF65-F5344CB8AC3E}">
        <p14:creationId xmlns:p14="http://schemas.microsoft.com/office/powerpoint/2010/main" val="230192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2" name="4l-FixedScale-NoMuProf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4564" y="843303"/>
            <a:ext cx="5508868" cy="53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82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6" y="0"/>
            <a:ext cx="9086916" cy="68757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371395" y="567128"/>
            <a:ext cx="4350450" cy="2731206"/>
            <a:chOff x="1679934" y="1354717"/>
            <a:chExt cx="5959277" cy="357556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9934" y="1354717"/>
              <a:ext cx="5959277" cy="3575566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3847458" y="1649769"/>
              <a:ext cx="616096" cy="666466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968009" y="1481511"/>
              <a:ext cx="616096" cy="666466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08627"/>
            <a:ext cx="1982331" cy="1946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673" y="2050597"/>
            <a:ext cx="2910720" cy="349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2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77" y="1217143"/>
            <a:ext cx="8081557" cy="5044456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5031719" y="211677"/>
            <a:ext cx="3664215" cy="2770527"/>
          </a:xfrm>
          <a:prstGeom prst="wedgeEllipseCallout">
            <a:avLst>
              <a:gd name="adj1" fmla="val -52275"/>
              <a:gd name="adj2" fmla="val 55867"/>
            </a:avLst>
          </a:prstGeom>
          <a:solidFill>
            <a:srgbClr val="FFFFFF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Há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muito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mais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por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investigar</a:t>
            </a:r>
            <a:r>
              <a:rPr lang="en-US" sz="4000" dirty="0" smtClean="0">
                <a:solidFill>
                  <a:schemeClr val="tx1"/>
                </a:solidFill>
              </a:rPr>
              <a:t>!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6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6656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Muitas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medidas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desde</a:t>
            </a:r>
            <a:r>
              <a:rPr lang="en-US" dirty="0" smtClean="0">
                <a:solidFill>
                  <a:srgbClr val="FFFFFF"/>
                </a:solidFill>
              </a:rPr>
              <a:t> a </a:t>
            </a:r>
            <a:r>
              <a:rPr lang="en-US" dirty="0" err="1" smtClean="0">
                <a:solidFill>
                  <a:srgbClr val="FFFFFF"/>
                </a:solidFill>
              </a:rPr>
              <a:t>descoberta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" y="1150471"/>
            <a:ext cx="4648200" cy="557100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Higgs no </a:t>
            </a:r>
            <a:r>
              <a:rPr lang="en-US" dirty="0" err="1" smtClean="0">
                <a:solidFill>
                  <a:srgbClr val="FFFFFF"/>
                </a:solidFill>
              </a:rPr>
              <a:t>Modelo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Padr</a:t>
            </a:r>
            <a:r>
              <a:rPr lang="en-US" dirty="0" err="1" smtClean="0">
                <a:solidFill>
                  <a:srgbClr val="FFFFFF"/>
                </a:solidFill>
              </a:rPr>
              <a:t>ão</a:t>
            </a:r>
            <a:r>
              <a:rPr lang="en-US" dirty="0" smtClean="0">
                <a:solidFill>
                  <a:srgbClr val="FFFFFF"/>
                </a:solidFill>
              </a:rPr>
              <a:t> e </a:t>
            </a:r>
            <a:r>
              <a:rPr lang="en-US" dirty="0" err="1" smtClean="0">
                <a:solidFill>
                  <a:srgbClr val="FFFFFF"/>
                </a:solidFill>
              </a:rPr>
              <a:t>Propriedades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Mass </a:t>
            </a:r>
            <a:r>
              <a:rPr lang="en-US" b="1" i="1" dirty="0">
                <a:solidFill>
                  <a:srgbClr val="FFFFFF"/>
                </a:solidFill>
              </a:rPr>
              <a:t>and couplings (</a:t>
            </a:r>
            <a:r>
              <a:rPr lang="en-US" b="1" i="1" dirty="0" err="1">
                <a:solidFill>
                  <a:srgbClr val="FFFFFF"/>
                </a:solidFill>
              </a:rPr>
              <a:t>ZZ+WW</a:t>
            </a:r>
            <a:r>
              <a:rPr lang="en-US" b="1" i="1" dirty="0" err="1" smtClean="0">
                <a:solidFill>
                  <a:srgbClr val="FFFFFF"/>
                </a:solidFill>
              </a:rPr>
              <a:t>+γγ</a:t>
            </a:r>
            <a:r>
              <a:rPr lang="en-US" b="1" i="1" dirty="0">
                <a:solidFill>
                  <a:srgbClr val="FFFFFF"/>
                </a:solidFill>
              </a:rPr>
              <a:t>): </a:t>
            </a:r>
            <a:endParaRPr lang="en-US" b="1" i="1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Phys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Lett</a:t>
            </a:r>
            <a:r>
              <a:rPr lang="en-US" dirty="0">
                <a:solidFill>
                  <a:srgbClr val="FFFFFF"/>
                </a:solidFill>
              </a:rPr>
              <a:t>. B 726 (2013), pp. 88-119 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b="1" i="1" dirty="0" smtClean="0">
                <a:solidFill>
                  <a:srgbClr val="FFFFFF"/>
                </a:solidFill>
              </a:rPr>
              <a:t>(Updated Mass): </a:t>
            </a:r>
            <a:r>
              <a:rPr lang="en-US" dirty="0" smtClean="0">
                <a:solidFill>
                  <a:srgbClr val="FFFFFF"/>
                </a:solidFill>
              </a:rPr>
              <a:t>arXiv:1406.3827 </a:t>
            </a:r>
          </a:p>
          <a:p>
            <a:pPr marL="342900" lvl="1" indent="-342900">
              <a:buFont typeface="Arial"/>
              <a:buChar char="•"/>
            </a:pPr>
            <a:r>
              <a:rPr lang="en-US" b="1" i="1" dirty="0" smtClean="0">
                <a:solidFill>
                  <a:srgbClr val="FFFFFF"/>
                </a:solidFill>
              </a:rPr>
              <a:t>(Updated Coupling </a:t>
            </a:r>
            <a:r>
              <a:rPr lang="en-US" b="1" i="1" dirty="0" err="1" smtClean="0">
                <a:solidFill>
                  <a:srgbClr val="FFFFFF"/>
                </a:solidFill>
              </a:rPr>
              <a:t>γγ</a:t>
            </a:r>
            <a:r>
              <a:rPr lang="en-US" b="1" i="1" dirty="0" smtClean="0">
                <a:solidFill>
                  <a:srgbClr val="FFFFFF"/>
                </a:solidFill>
              </a:rPr>
              <a:t>): </a:t>
            </a:r>
            <a:r>
              <a:rPr lang="en-US" dirty="0" smtClean="0">
                <a:solidFill>
                  <a:srgbClr val="FFFFFF"/>
                </a:solidFill>
              </a:rPr>
              <a:t>arXiv:1408.3827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pPr marL="342900" lvl="1" indent="-342900">
              <a:buFont typeface="Arial"/>
              <a:buChar char="•"/>
            </a:pPr>
            <a:r>
              <a:rPr lang="en-US" b="1" i="1" dirty="0" smtClean="0">
                <a:solidFill>
                  <a:srgbClr val="FFFFFF"/>
                </a:solidFill>
              </a:rPr>
              <a:t>(Updated Coupling ZZ): </a:t>
            </a:r>
            <a:r>
              <a:rPr lang="en-US" dirty="0" smtClean="0">
                <a:solidFill>
                  <a:srgbClr val="FFFFFF"/>
                </a:solidFill>
              </a:rPr>
              <a:t>arXiv:1408.5191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pPr marL="342900" lvl="1" indent="-342900">
              <a:buFont typeface="Arial"/>
              <a:buChar char="•"/>
            </a:pP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Spin and parity (</a:t>
            </a:r>
            <a:r>
              <a:rPr lang="en-US" b="1" i="1" dirty="0" err="1" smtClean="0">
                <a:solidFill>
                  <a:srgbClr val="FFFFFF"/>
                </a:solidFill>
              </a:rPr>
              <a:t>ZZ+WW+γγ</a:t>
            </a:r>
            <a:r>
              <a:rPr lang="en-US" b="1" i="1" dirty="0" smtClean="0">
                <a:solidFill>
                  <a:srgbClr val="FFFFFF"/>
                </a:solidFill>
              </a:rPr>
              <a:t>):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H </a:t>
            </a:r>
            <a:r>
              <a:rPr lang="en-US" b="1" i="1" dirty="0">
                <a:solidFill>
                  <a:srgbClr val="FFFFFF"/>
                </a:solidFill>
              </a:rPr>
              <a:t>→ </a:t>
            </a:r>
            <a:r>
              <a:rPr lang="en-US" b="1" i="1" dirty="0" err="1">
                <a:solidFill>
                  <a:srgbClr val="FFFFFF"/>
                </a:solidFill>
              </a:rPr>
              <a:t>γγ</a:t>
            </a:r>
            <a:r>
              <a:rPr lang="en-US" b="1" i="1" dirty="0">
                <a:solidFill>
                  <a:srgbClr val="FFFFFF"/>
                </a:solidFill>
              </a:rPr>
              <a:t>: </a:t>
            </a:r>
            <a:r>
              <a:rPr lang="en-US" dirty="0">
                <a:solidFill>
                  <a:srgbClr val="FFFFFF"/>
                </a:solidFill>
              </a:rPr>
              <a:t>ATLAS-CONF-2013-</a:t>
            </a:r>
            <a:r>
              <a:rPr lang="en-US" dirty="0" smtClean="0">
                <a:solidFill>
                  <a:srgbClr val="FFFFFF"/>
                </a:solidFill>
              </a:rPr>
              <a:t>012</a:t>
            </a:r>
          </a:p>
          <a:p>
            <a:r>
              <a:rPr lang="en-US" b="1" i="1" dirty="0" smtClean="0">
                <a:solidFill>
                  <a:srgbClr val="FFFFFF"/>
                </a:solidFill>
              </a:rPr>
              <a:t>H </a:t>
            </a:r>
            <a:r>
              <a:rPr lang="en-US" b="1" i="1" dirty="0">
                <a:solidFill>
                  <a:srgbClr val="FFFFFF"/>
                </a:solidFill>
              </a:rPr>
              <a:t>→ WW: </a:t>
            </a:r>
            <a:r>
              <a:rPr lang="en-US" dirty="0">
                <a:solidFill>
                  <a:srgbClr val="FFFFFF"/>
                </a:solidFill>
              </a:rPr>
              <a:t>ATLAS-CONF-2013-</a:t>
            </a:r>
            <a:r>
              <a:rPr lang="en-US" dirty="0" smtClean="0">
                <a:solidFill>
                  <a:srgbClr val="FFFFFF"/>
                </a:solidFill>
              </a:rPr>
              <a:t>030</a:t>
            </a:r>
          </a:p>
          <a:p>
            <a:r>
              <a:rPr lang="en-US" b="1" i="1" dirty="0" smtClean="0">
                <a:solidFill>
                  <a:srgbClr val="FFFFFF"/>
                </a:solidFill>
              </a:rPr>
              <a:t>H </a:t>
            </a:r>
            <a:r>
              <a:rPr lang="en-US" b="1" i="1" dirty="0">
                <a:solidFill>
                  <a:srgbClr val="FFFFFF"/>
                </a:solidFill>
              </a:rPr>
              <a:t>→ </a:t>
            </a:r>
            <a:r>
              <a:rPr lang="en-US" b="1" i="1" dirty="0" err="1">
                <a:solidFill>
                  <a:srgbClr val="FFFFFF"/>
                </a:solidFill>
              </a:rPr>
              <a:t>Zγ</a:t>
            </a:r>
            <a:r>
              <a:rPr lang="en-US" b="1" i="1" dirty="0">
                <a:solidFill>
                  <a:srgbClr val="FFFFFF"/>
                </a:solidFill>
              </a:rPr>
              <a:t>: </a:t>
            </a:r>
            <a:r>
              <a:rPr lang="en-US" dirty="0">
                <a:solidFill>
                  <a:srgbClr val="FFFFFF"/>
                </a:solidFill>
              </a:rPr>
              <a:t>ATLAS-CONF-2013-</a:t>
            </a:r>
            <a:r>
              <a:rPr lang="en-US" dirty="0" smtClean="0">
                <a:solidFill>
                  <a:srgbClr val="FFFFFF"/>
                </a:solidFill>
              </a:rPr>
              <a:t>009</a:t>
            </a:r>
          </a:p>
          <a:p>
            <a:r>
              <a:rPr lang="en-US" b="1" i="1" dirty="0" smtClean="0">
                <a:solidFill>
                  <a:srgbClr val="FFFFFF"/>
                </a:solidFill>
              </a:rPr>
              <a:t>H </a:t>
            </a:r>
            <a:r>
              <a:rPr lang="en-US" b="1" i="1" dirty="0">
                <a:solidFill>
                  <a:srgbClr val="FFFFFF"/>
                </a:solidFill>
              </a:rPr>
              <a:t>→ bb: </a:t>
            </a:r>
            <a:r>
              <a:rPr lang="en-US" dirty="0">
                <a:solidFill>
                  <a:srgbClr val="FFFFFF"/>
                </a:solidFill>
              </a:rPr>
              <a:t>ATLAS-CONF-2013-</a:t>
            </a:r>
            <a:r>
              <a:rPr lang="en-US" dirty="0" smtClean="0">
                <a:solidFill>
                  <a:srgbClr val="FFFFFF"/>
                </a:solidFill>
              </a:rPr>
              <a:t>079</a:t>
            </a:r>
          </a:p>
          <a:p>
            <a:r>
              <a:rPr lang="en-US" b="1" i="1" dirty="0" smtClean="0">
                <a:solidFill>
                  <a:srgbClr val="FFFFFF"/>
                </a:solidFill>
              </a:rPr>
              <a:t>H </a:t>
            </a:r>
            <a:r>
              <a:rPr lang="en-US" b="1" i="1" dirty="0">
                <a:solidFill>
                  <a:srgbClr val="FFFFFF"/>
                </a:solidFill>
              </a:rPr>
              <a:t>→ </a:t>
            </a:r>
            <a:r>
              <a:rPr lang="en-US" b="1" i="1" dirty="0" err="1">
                <a:solidFill>
                  <a:srgbClr val="FFFFFF"/>
                </a:solidFill>
              </a:rPr>
              <a:t>ττ</a:t>
            </a:r>
            <a:r>
              <a:rPr lang="en-US" b="1" i="1" dirty="0">
                <a:solidFill>
                  <a:srgbClr val="FFFFFF"/>
                </a:solidFill>
              </a:rPr>
              <a:t>: </a:t>
            </a:r>
            <a:r>
              <a:rPr lang="en-US" dirty="0">
                <a:solidFill>
                  <a:srgbClr val="FFFFFF"/>
                </a:solidFill>
              </a:rPr>
              <a:t>ATLAS-CONF-2013-</a:t>
            </a:r>
            <a:r>
              <a:rPr lang="en-US" dirty="0" smtClean="0">
                <a:solidFill>
                  <a:srgbClr val="FFFFFF"/>
                </a:solidFill>
              </a:rPr>
              <a:t>108</a:t>
            </a:r>
          </a:p>
          <a:p>
            <a:r>
              <a:rPr lang="en-US" b="1" i="1" dirty="0" smtClean="0">
                <a:solidFill>
                  <a:srgbClr val="FFFFFF"/>
                </a:solidFill>
              </a:rPr>
              <a:t>H </a:t>
            </a:r>
            <a:r>
              <a:rPr lang="en-US" b="1" i="1" dirty="0">
                <a:solidFill>
                  <a:srgbClr val="FFFFFF"/>
                </a:solidFill>
              </a:rPr>
              <a:t>→ </a:t>
            </a:r>
            <a:r>
              <a:rPr lang="en-US" b="1" i="1" dirty="0" err="1">
                <a:solidFill>
                  <a:srgbClr val="FFFFFF"/>
                </a:solidFill>
              </a:rPr>
              <a:t>μμ</a:t>
            </a:r>
            <a:r>
              <a:rPr lang="en-US" b="1" i="1" dirty="0">
                <a:solidFill>
                  <a:srgbClr val="FFFFFF"/>
                </a:solidFill>
              </a:rPr>
              <a:t>: </a:t>
            </a:r>
            <a:r>
              <a:rPr lang="en-US" dirty="0">
                <a:solidFill>
                  <a:srgbClr val="FFFFFF"/>
                </a:solidFill>
              </a:rPr>
              <a:t>ATLAS-HIGG-2013-</a:t>
            </a:r>
            <a:r>
              <a:rPr lang="en-US" dirty="0" smtClean="0">
                <a:solidFill>
                  <a:srgbClr val="FFFFFF"/>
                </a:solidFill>
              </a:rPr>
              <a:t>07</a:t>
            </a:r>
          </a:p>
          <a:p>
            <a:r>
              <a:rPr lang="en-US" b="1" i="1" dirty="0" smtClean="0">
                <a:solidFill>
                  <a:srgbClr val="FFFFFF"/>
                </a:solidFill>
              </a:rPr>
              <a:t>H </a:t>
            </a:r>
            <a:r>
              <a:rPr lang="en-US" b="1" i="1" dirty="0">
                <a:solidFill>
                  <a:srgbClr val="FFFFFF"/>
                </a:solidFill>
              </a:rPr>
              <a:t>→ invisible:</a:t>
            </a:r>
            <a:br>
              <a:rPr lang="en-US" b="1" i="1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Phys. Rev. </a:t>
            </a:r>
            <a:r>
              <a:rPr lang="en-US" dirty="0" err="1">
                <a:solidFill>
                  <a:srgbClr val="FFFFFF"/>
                </a:solidFill>
              </a:rPr>
              <a:t>Lett</a:t>
            </a:r>
            <a:r>
              <a:rPr lang="en-US" dirty="0">
                <a:solidFill>
                  <a:srgbClr val="FFFFFF"/>
                </a:solidFill>
              </a:rPr>
              <a:t>. 112, 201802 (2014)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b="1" i="1" dirty="0" err="1" smtClean="0">
                <a:solidFill>
                  <a:srgbClr val="FFFFFF"/>
                </a:solidFill>
              </a:rPr>
              <a:t>ttH</a:t>
            </a:r>
            <a:r>
              <a:rPr lang="en-US" b="1" i="1" dirty="0">
                <a:solidFill>
                  <a:srgbClr val="FFFFFF"/>
                </a:solidFill>
              </a:rPr>
              <a:t>(</a:t>
            </a:r>
            <a:r>
              <a:rPr lang="en-US" b="1" i="1" dirty="0" err="1">
                <a:solidFill>
                  <a:srgbClr val="FFFFFF"/>
                </a:solidFill>
              </a:rPr>
              <a:t>γγ</a:t>
            </a:r>
            <a:r>
              <a:rPr lang="en-US" b="1" i="1" dirty="0">
                <a:solidFill>
                  <a:srgbClr val="FFFFFF"/>
                </a:solidFill>
              </a:rPr>
              <a:t>): </a:t>
            </a:r>
            <a:r>
              <a:rPr lang="en-US" dirty="0">
                <a:solidFill>
                  <a:srgbClr val="FFFFFF"/>
                </a:solidFill>
              </a:rPr>
              <a:t>ATLAS-CONF-2014-043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VH</a:t>
            </a:r>
            <a:r>
              <a:rPr lang="en-US" b="1" i="1" dirty="0">
                <a:solidFill>
                  <a:srgbClr val="FFFFFF"/>
                </a:solidFill>
              </a:rPr>
              <a:t>(WW): </a:t>
            </a:r>
            <a:r>
              <a:rPr lang="en-US" dirty="0">
                <a:solidFill>
                  <a:srgbClr val="FFFFFF"/>
                </a:solidFill>
              </a:rPr>
              <a:t>ATLAS-CONF-2013-075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Phys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Lett</a:t>
            </a:r>
            <a:r>
              <a:rPr lang="en-US" dirty="0">
                <a:solidFill>
                  <a:srgbClr val="FFFFFF"/>
                </a:solidFill>
              </a:rPr>
              <a:t>. B 726 (2013), pp. 120-14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H </a:t>
            </a:r>
            <a:r>
              <a:rPr lang="en-US" b="1" i="1" dirty="0">
                <a:solidFill>
                  <a:srgbClr val="FFFFFF"/>
                </a:solidFill>
              </a:rPr>
              <a:t>→ ZZ (on-shell cross-section </a:t>
            </a:r>
            <a:r>
              <a:rPr lang="en-US" b="1" i="1" dirty="0" smtClean="0">
                <a:solidFill>
                  <a:srgbClr val="FFFFFF"/>
                </a:solidFill>
              </a:rPr>
              <a:t>and </a:t>
            </a:r>
            <a:r>
              <a:rPr lang="en-US" b="1" i="1" dirty="0" err="1">
                <a:solidFill>
                  <a:srgbClr val="FFFFFF"/>
                </a:solidFill>
              </a:rPr>
              <a:t>pT</a:t>
            </a:r>
            <a:r>
              <a:rPr lang="en-US" b="1" i="1" dirty="0">
                <a:solidFill>
                  <a:srgbClr val="FFFFFF"/>
                </a:solidFill>
              </a:rPr>
              <a:t>): </a:t>
            </a:r>
            <a:r>
              <a:rPr lang="en-US" dirty="0">
                <a:solidFill>
                  <a:srgbClr val="FFFFFF"/>
                </a:solidFill>
              </a:rPr>
              <a:t>ATLAS-CONF-2014-044 </a:t>
            </a:r>
            <a:r>
              <a:rPr lang="en-US" b="1" i="1" dirty="0">
                <a:solidFill>
                  <a:srgbClr val="FFFFFF"/>
                </a:solidFill>
              </a:rPr>
              <a:t>(off-shell cross-section) </a:t>
            </a:r>
            <a:r>
              <a:rPr lang="en-US" dirty="0">
                <a:solidFill>
                  <a:srgbClr val="FFFFFF"/>
                </a:solidFill>
              </a:rPr>
              <a:t>ATLAS-CONF-2014-042 </a:t>
            </a:r>
            <a:endParaRPr lang="en-US" dirty="0" smtClean="0">
              <a:solidFill>
                <a:srgbClr val="FFFFFF"/>
              </a:solidFill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50473"/>
            <a:ext cx="4167094" cy="534894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rgbClr val="FFFFFF"/>
                </a:solidFill>
              </a:rPr>
              <a:t>Procuras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 smtClean="0">
                <a:solidFill>
                  <a:srgbClr val="FFFFFF"/>
                </a:solidFill>
              </a:rPr>
              <a:t>novos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Bos</a:t>
            </a:r>
            <a:r>
              <a:rPr lang="en-US" dirty="0" err="1" smtClean="0">
                <a:solidFill>
                  <a:srgbClr val="FFFFFF"/>
                </a:solidFill>
              </a:rPr>
              <a:t>ões</a:t>
            </a:r>
            <a:r>
              <a:rPr lang="en-US" dirty="0" smtClean="0">
                <a:solidFill>
                  <a:srgbClr val="FFFFFF"/>
                </a:solidFill>
              </a:rPr>
              <a:t> de Higgs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H/h/</a:t>
            </a:r>
            <a:r>
              <a:rPr lang="en-US" b="1" i="1" dirty="0" err="1" smtClean="0">
                <a:solidFill>
                  <a:srgbClr val="FFFFFF"/>
                </a:solidFill>
              </a:rPr>
              <a:t>A→ττ</a:t>
            </a:r>
            <a:r>
              <a:rPr lang="en-US" b="1" i="1" dirty="0" smtClean="0">
                <a:solidFill>
                  <a:srgbClr val="FFFFFF"/>
                </a:solidFill>
              </a:rPr>
              <a:t>:</a:t>
            </a:r>
            <a:br>
              <a:rPr lang="en-US" b="1" i="1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ATLAS-CONF-2014-049 </a:t>
            </a:r>
            <a:r>
              <a:rPr lang="en-US" b="1" dirty="0" smtClean="0">
                <a:solidFill>
                  <a:srgbClr val="FFFFFF"/>
                </a:solidFill>
              </a:rPr>
              <a:t>ATLAS-CONF-2014-005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X→hh→4b: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H+ → </a:t>
            </a:r>
            <a:r>
              <a:rPr lang="en-US" b="1" i="1" dirty="0" err="1" smtClean="0">
                <a:solidFill>
                  <a:srgbClr val="FFFFFF"/>
                </a:solidFill>
              </a:rPr>
              <a:t>τ</a:t>
            </a:r>
            <a:r>
              <a:rPr lang="en-US" b="1" i="1" dirty="0" smtClean="0">
                <a:solidFill>
                  <a:srgbClr val="FFFFFF"/>
                </a:solidFill>
              </a:rPr>
              <a:t> </a:t>
            </a:r>
            <a:r>
              <a:rPr lang="en-US" b="1" i="1" dirty="0" err="1" smtClean="0">
                <a:solidFill>
                  <a:srgbClr val="FFFFFF"/>
                </a:solidFill>
              </a:rPr>
              <a:t>ν</a:t>
            </a:r>
            <a:r>
              <a:rPr lang="en-US" b="1" i="1" dirty="0" smtClean="0">
                <a:solidFill>
                  <a:srgbClr val="FFFFFF"/>
                </a:solidFill>
              </a:rPr>
              <a:t>: </a:t>
            </a:r>
            <a:r>
              <a:rPr lang="en-US" dirty="0" smtClean="0">
                <a:solidFill>
                  <a:srgbClr val="FFFFFF"/>
                </a:solidFill>
              </a:rPr>
              <a:t>ATLAS-CONF-2013-090, JHEP03(2013)076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H+ → c </a:t>
            </a:r>
            <a:r>
              <a:rPr lang="en-US" b="1" i="1" dirty="0" err="1" smtClean="0">
                <a:solidFill>
                  <a:srgbClr val="FFFFFF"/>
                </a:solidFill>
              </a:rPr>
              <a:t>ss</a:t>
            </a:r>
            <a:r>
              <a:rPr lang="en-US" b="1" i="1" dirty="0" smtClean="0">
                <a:solidFill>
                  <a:srgbClr val="FFFFFF"/>
                </a:solidFill>
              </a:rPr>
              <a:t>̅ :</a:t>
            </a:r>
            <a:br>
              <a:rPr lang="en-US" b="1" i="1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Eur. Phys. J. C, 73 6 (2013) 2465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H → WW (2HDM): </a:t>
            </a:r>
            <a:r>
              <a:rPr lang="en-US" dirty="0" smtClean="0">
                <a:solidFill>
                  <a:srgbClr val="FFFFFF"/>
                </a:solidFill>
              </a:rPr>
              <a:t>ATLAS-CONF-2013-027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err="1" smtClean="0">
                <a:solidFill>
                  <a:srgbClr val="FFFFFF"/>
                </a:solidFill>
              </a:rPr>
              <a:t>X→hh→γγbb</a:t>
            </a:r>
            <a:r>
              <a:rPr lang="en-US" b="1" i="1" dirty="0" smtClean="0">
                <a:solidFill>
                  <a:srgbClr val="FFFFFF"/>
                </a:solidFill>
              </a:rPr>
              <a:t>: </a:t>
            </a:r>
            <a:r>
              <a:rPr lang="en-US" dirty="0" smtClean="0">
                <a:solidFill>
                  <a:srgbClr val="FFFFFF"/>
                </a:solidFill>
              </a:rPr>
              <a:t>ATLAS-HIGG-2013-29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Multi-</a:t>
            </a:r>
            <a:r>
              <a:rPr lang="en-US" b="1" i="1" dirty="0" err="1" smtClean="0">
                <a:solidFill>
                  <a:srgbClr val="FFFFFF"/>
                </a:solidFill>
              </a:rPr>
              <a:t>higgs</a:t>
            </a:r>
            <a:r>
              <a:rPr lang="en-US" b="1" i="1" dirty="0" smtClean="0">
                <a:solidFill>
                  <a:srgbClr val="FFFFFF"/>
                </a:solidFill>
              </a:rPr>
              <a:t> cascade:</a:t>
            </a:r>
            <a:br>
              <a:rPr lang="en-US" b="1" i="1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Phys. Rev. D 89, 032002 (2014)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SM Higgs Couplings and New Phenomena: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ATLAS-CONF-2014-010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457" y="4437529"/>
            <a:ext cx="1826837" cy="2082202"/>
          </a:xfrm>
          <a:prstGeom prst="rect">
            <a:avLst/>
          </a:prstGeom>
        </p:spPr>
      </p:pic>
      <p:sp>
        <p:nvSpPr>
          <p:cNvPr id="9" name="Content Placeholder 6"/>
          <p:cNvSpPr txBox="1">
            <a:spLocks/>
          </p:cNvSpPr>
          <p:nvPr/>
        </p:nvSpPr>
        <p:spPr>
          <a:xfrm>
            <a:off x="4452467" y="4334994"/>
            <a:ext cx="2604021" cy="219635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'</a:t>
            </a:r>
            <a:r>
              <a:rPr lang="en-US" dirty="0" smtClean="0">
                <a:solidFill>
                  <a:srgbClr val="FFFFFF"/>
                </a:solidFill>
              </a:rPr>
              <a:t>It is an old maxim of mine that when you have excluded the  impossible, whatever remains, however improbable, must be the truth.'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FFFFFF"/>
                </a:solidFill>
              </a:rPr>
              <a:t>Sherlock Holmes</a:t>
            </a:r>
          </a:p>
          <a:p>
            <a:pPr marL="0" indent="0">
              <a:buFont typeface="Arial"/>
              <a:buNone/>
            </a:pPr>
            <a:r>
              <a:rPr lang="en-US" i="1" dirty="0" smtClean="0">
                <a:solidFill>
                  <a:srgbClr val="FFFFFF"/>
                </a:solidFill>
              </a:rPr>
              <a:t>-The Beryl Coronet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4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17865</TotalTime>
  <Words>843</Words>
  <Application>Microsoft Macintosh PowerPoint</Application>
  <PresentationFormat>On-screen Show (4:3)</PresentationFormat>
  <Paragraphs>151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O Bosão de Higgs Descoberta e Futuro</vt:lpstr>
      <vt:lpstr>PowerPoint Presentation</vt:lpstr>
      <vt:lpstr>PowerPoint Presentation</vt:lpstr>
      <vt:lpstr>PowerPoint Presentation</vt:lpstr>
      <vt:lpstr>No princípio de 2011</vt:lpstr>
      <vt:lpstr>PowerPoint Presentation</vt:lpstr>
      <vt:lpstr>PowerPoint Presentation</vt:lpstr>
      <vt:lpstr>PowerPoint Presentation</vt:lpstr>
      <vt:lpstr>Muitas medidas desde a descoberta!</vt:lpstr>
      <vt:lpstr>Massa do bosão de Higgs</vt:lpstr>
      <vt:lpstr>O Bosão de Higgs no LIP</vt:lpstr>
      <vt:lpstr>O Futuro do Higgs no LHC</vt:lpstr>
      <vt:lpstr>Perguntas?</vt:lpstr>
      <vt:lpstr>PowerPoint Presentation</vt:lpstr>
      <vt:lpstr>PowerPoint Presentation</vt:lpstr>
      <vt:lpstr>PowerPoint Presentation</vt:lpstr>
      <vt:lpstr>PowerPoint Presentation</vt:lpstr>
      <vt:lpstr>But there is more…</vt:lpstr>
      <vt:lpstr>PowerPoint Presentation</vt:lpstr>
      <vt:lpstr>PowerPoint Presentation</vt:lpstr>
      <vt:lpstr>PowerPoint Presentation</vt:lpstr>
      <vt:lpstr>E agora?... </vt:lpstr>
      <vt:lpstr>PowerPoint Presentation</vt:lpstr>
      <vt:lpstr>PowerPoint Presentation</vt:lpstr>
      <vt:lpstr>Matéria Escura</vt:lpstr>
      <vt:lpstr>PowerPoint Presentation</vt:lpstr>
      <vt:lpstr>Unificação das interacções?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Ricardo Goncalo</cp:lastModifiedBy>
  <cp:revision>111</cp:revision>
  <dcterms:modified xsi:type="dcterms:W3CDTF">2014-11-29T22:30:17Z</dcterms:modified>
</cp:coreProperties>
</file>