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0"/>
  </p:notesMasterIdLst>
  <p:sldIdLst>
    <p:sldId id="256" r:id="rId3"/>
    <p:sldId id="319" r:id="rId4"/>
    <p:sldId id="334" r:id="rId5"/>
    <p:sldId id="266" r:id="rId6"/>
    <p:sldId id="318" r:id="rId7"/>
    <p:sldId id="335" r:id="rId8"/>
    <p:sldId id="332" r:id="rId9"/>
    <p:sldId id="333" r:id="rId10"/>
    <p:sldId id="336" r:id="rId11"/>
    <p:sldId id="337" r:id="rId12"/>
    <p:sldId id="338" r:id="rId13"/>
    <p:sldId id="339" r:id="rId14"/>
    <p:sldId id="340" r:id="rId15"/>
    <p:sldId id="341" r:id="rId16"/>
    <p:sldId id="342" r:id="rId17"/>
    <p:sldId id="327" r:id="rId18"/>
    <p:sldId id="303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Titillium Web" pitchFamily="2" charset="77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1618"/>
    <a:srgbClr val="110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27"/>
    <p:restoredTop sz="94665"/>
  </p:normalViewPr>
  <p:slideViewPr>
    <p:cSldViewPr snapToGrid="0">
      <p:cViewPr varScale="1">
        <p:scale>
          <a:sx n="129" d="100"/>
          <a:sy n="129" d="100"/>
        </p:scale>
        <p:origin x="200" y="6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21952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dddb1b980d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dddb1b980d_0_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dddb1b980d_0_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dddb1b980d_0_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docs.google.com</a:t>
            </a:r>
            <a:r>
              <a:rPr lang="en-US" dirty="0"/>
              <a:t>/forms/d/1mYM3yW3vMMPyp9cSqKTQqStZdBoxiNMYR1FkCO48zpI/edit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nternational collaboration publishes concept design for a post-LHC future  circular collider at CERN | CERN">
            <a:extLst>
              <a:ext uri="{FF2B5EF4-FFF2-40B4-BE49-F238E27FC236}">
                <a16:creationId xmlns:a16="http://schemas.microsoft.com/office/drawing/2014/main" id="{69DD76DF-335F-3224-AA05-23D20D6840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557" b="-912"/>
          <a:stretch/>
        </p:blipFill>
        <p:spPr bwMode="auto">
          <a:xfrm>
            <a:off x="3076654" y="-2938340"/>
            <a:ext cx="4727445" cy="266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Google Shape;99;p25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5521948" y="1732264"/>
            <a:ext cx="2382985" cy="251918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5"/>
          <p:cNvSpPr txBox="1">
            <a:spLocks noGrp="1"/>
          </p:cNvSpPr>
          <p:nvPr>
            <p:ph type="ctrTitle"/>
          </p:nvPr>
        </p:nvSpPr>
        <p:spPr>
          <a:xfrm>
            <a:off x="896990" y="2602964"/>
            <a:ext cx="8105955" cy="8484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/>
            <a:r>
              <a:rPr lang="pt-PT" sz="2400" b="1" dirty="0">
                <a:solidFill>
                  <a:srgbClr val="6884B3"/>
                </a:solidFill>
                <a:latin typeface="Titillium Web"/>
                <a:ea typeface="Titillium Web"/>
                <a:cs typeface="Titillium Web"/>
                <a:sym typeface="Titillium Web"/>
              </a:rPr>
              <a:t>LIP </a:t>
            </a:r>
            <a:r>
              <a:rPr lang="pt-PT" sz="2400" b="1" dirty="0" err="1">
                <a:solidFill>
                  <a:srgbClr val="6884B3"/>
                </a:solidFill>
                <a:latin typeface="Titillium Web"/>
                <a:ea typeface="Titillium Web"/>
                <a:cs typeface="Titillium Web"/>
                <a:sym typeface="Titillium Web"/>
              </a:rPr>
              <a:t>Advisory</a:t>
            </a:r>
            <a:r>
              <a:rPr lang="pt-PT" sz="2400" b="1" dirty="0">
                <a:solidFill>
                  <a:srgbClr val="6884B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pt-PT" sz="2400" b="1" dirty="0" err="1">
                <a:solidFill>
                  <a:srgbClr val="6884B3"/>
                </a:solidFill>
                <a:latin typeface="Titillium Web"/>
                <a:ea typeface="Titillium Web"/>
                <a:cs typeface="Titillium Web"/>
                <a:sym typeface="Titillium Web"/>
              </a:rPr>
              <a:t>Board</a:t>
            </a:r>
            <a:r>
              <a:rPr lang="pt-PT" sz="2400" b="1" dirty="0">
                <a:solidFill>
                  <a:srgbClr val="6884B3"/>
                </a:solidFill>
                <a:latin typeface="Titillium Web"/>
                <a:ea typeface="Titillium Web"/>
                <a:cs typeface="Titillium Web"/>
                <a:sym typeface="Titillium Web"/>
              </a:rPr>
              <a:t> Meeting</a:t>
            </a:r>
            <a:br>
              <a:rPr lang="pt-PT" sz="2400" b="1" dirty="0">
                <a:solidFill>
                  <a:srgbClr val="6884B3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pt-PT" sz="2400" b="1" dirty="0">
                <a:solidFill>
                  <a:srgbClr val="6884B3"/>
                </a:solidFill>
                <a:latin typeface="Titillium Web"/>
                <a:ea typeface="Titillium Web"/>
                <a:cs typeface="Titillium Web"/>
                <a:sym typeface="Titillium Web"/>
              </a:rPr>
              <a:t>27 </a:t>
            </a:r>
            <a:r>
              <a:rPr lang="pt-PT" sz="2400" b="1" dirty="0" err="1">
                <a:solidFill>
                  <a:srgbClr val="6884B3"/>
                </a:solidFill>
                <a:latin typeface="Titillium Web"/>
                <a:ea typeface="Titillium Web"/>
                <a:cs typeface="Titillium Web"/>
                <a:sym typeface="Titillium Web"/>
              </a:rPr>
              <a:t>April</a:t>
            </a:r>
            <a:r>
              <a:rPr lang="pt-PT" sz="2400" b="1" dirty="0">
                <a:solidFill>
                  <a:srgbClr val="6884B3"/>
                </a:solidFill>
                <a:latin typeface="Titillium Web"/>
                <a:ea typeface="Titillium Web"/>
                <a:cs typeface="Titillium Web"/>
                <a:sym typeface="Titillium Web"/>
              </a:rPr>
              <a:t> 2023</a:t>
            </a:r>
            <a:endParaRPr sz="2400" b="1" dirty="0">
              <a:solidFill>
                <a:srgbClr val="6884B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1" name="Google Shape;101;p25"/>
          <p:cNvSpPr txBox="1"/>
          <p:nvPr/>
        </p:nvSpPr>
        <p:spPr>
          <a:xfrm>
            <a:off x="314877" y="1004532"/>
            <a:ext cx="8829123" cy="96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80000"/>
              </a:lnSpc>
              <a:buClr>
                <a:schemeClr val="dk1"/>
              </a:buClr>
              <a:buSzPts val="1100"/>
            </a:pPr>
            <a:r>
              <a:rPr lang="en-US" sz="3200" b="1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FCC Group – Future Circular Collider </a:t>
            </a:r>
            <a:endParaRPr sz="1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55884"/>
            <a:ext cx="9144000" cy="1747219"/>
          </a:xfrm>
          <a:prstGeom prst="rect">
            <a:avLst/>
          </a:prstGeom>
        </p:spPr>
      </p:pic>
      <p:pic>
        <p:nvPicPr>
          <p:cNvPr id="15" name="Picture 14" descr="UC_V_FundoEscuro-branco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89" y="5830597"/>
            <a:ext cx="990600" cy="992979"/>
          </a:xfrm>
          <a:prstGeom prst="rect">
            <a:avLst/>
          </a:prstGeom>
        </p:spPr>
      </p:pic>
      <p:pic>
        <p:nvPicPr>
          <p:cNvPr id="16" name="Picture 15" descr="2017_FCT_H_branco.png"/>
          <p:cNvPicPr>
            <a:picLocks noChangeAspect="1"/>
          </p:cNvPicPr>
          <p:nvPr/>
        </p:nvPicPr>
        <p:blipFill rotWithShape="1">
          <a:blip r:embed="rId7" cstate="screen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41" r="8619"/>
          <a:stretch/>
        </p:blipFill>
        <p:spPr>
          <a:xfrm>
            <a:off x="6697132" y="5952040"/>
            <a:ext cx="2453385" cy="850593"/>
          </a:xfrm>
          <a:prstGeom prst="rect">
            <a:avLst/>
          </a:prstGeom>
        </p:spPr>
      </p:pic>
      <p:pic>
        <p:nvPicPr>
          <p:cNvPr id="17" name="Picture 16" descr="LIP-white-3100x2100.png"/>
          <p:cNvPicPr>
            <a:picLocks noChangeAspect="1"/>
          </p:cNvPicPr>
          <p:nvPr/>
        </p:nvPicPr>
        <p:blipFill>
          <a:blip r:embed="rId8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830" y="6084748"/>
            <a:ext cx="855732" cy="579689"/>
          </a:xfrm>
          <a:prstGeom prst="rect">
            <a:avLst/>
          </a:prstGeom>
        </p:spPr>
      </p:pic>
      <p:pic>
        <p:nvPicPr>
          <p:cNvPr id="18" name="Picture 17" descr="ATLAS-chrome-logo_lo.png"/>
          <p:cNvPicPr>
            <a:picLocks noChangeAspect="1"/>
          </p:cNvPicPr>
          <p:nvPr/>
        </p:nvPicPr>
        <p:blipFill>
          <a:blip r:embed="rId9" cstate="screen"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955" y="6084748"/>
            <a:ext cx="1786978" cy="598928"/>
          </a:xfrm>
          <a:prstGeom prst="rect">
            <a:avLst/>
          </a:prstGeom>
        </p:spPr>
      </p:pic>
      <p:pic>
        <p:nvPicPr>
          <p:cNvPr id="19" name="Picture 18" descr="spf_fisica_particulas.png"/>
          <p:cNvPicPr>
            <a:picLocks noChangeAspect="1"/>
          </p:cNvPicPr>
          <p:nvPr/>
        </p:nvPicPr>
        <p:blipFill>
          <a:blip r:embed="rId10" cstate="screen">
            <a:lum bright="70000" contrast="-70000"/>
            <a:alphaModFix amt="6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867" y="6084748"/>
            <a:ext cx="1613327" cy="619177"/>
          </a:xfrm>
          <a:prstGeom prst="rect">
            <a:avLst/>
          </a:prstGeom>
        </p:spPr>
      </p:pic>
      <p:pic>
        <p:nvPicPr>
          <p:cNvPr id="20" name="Picture 19" descr="logo-cern.gif"/>
          <p:cNvPicPr>
            <a:picLocks noChangeAspect="1"/>
          </p:cNvPicPr>
          <p:nvPr/>
        </p:nvPicPr>
        <p:blipFill>
          <a:blip r:embed="rId11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117" y="5990731"/>
            <a:ext cx="873113" cy="873113"/>
          </a:xfrm>
          <a:prstGeom prst="rect">
            <a:avLst/>
          </a:prstGeom>
        </p:spPr>
      </p:pic>
      <p:pic>
        <p:nvPicPr>
          <p:cNvPr id="22" name="Picture 21" descr="LIP-White-Logos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79" y="4051935"/>
            <a:ext cx="1049822" cy="7111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5169" y="4458506"/>
            <a:ext cx="7219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FFFFFF"/>
                </a:solidFill>
              </a:rPr>
              <a:t>Ricardo Gonçalo </a:t>
            </a:r>
            <a:r>
              <a:rPr lang="mr-IN" dirty="0">
                <a:solidFill>
                  <a:srgbClr val="FFFFFF"/>
                </a:solidFill>
              </a:rPr>
              <a:t>–</a:t>
            </a:r>
            <a:r>
              <a:rPr lang="pt-PT" dirty="0">
                <a:solidFill>
                  <a:srgbClr val="FFFFFF"/>
                </a:solidFill>
              </a:rPr>
              <a:t> UC / LIP</a:t>
            </a:r>
          </a:p>
        </p:txBody>
      </p:sp>
      <p:pic>
        <p:nvPicPr>
          <p:cNvPr id="2" name="Picture 1" descr="UC_V_FundoEscuro-branco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053" y="3845317"/>
            <a:ext cx="1295073" cy="129818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EFD239-118F-1ABB-B9FB-9C8803FFEC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10</a:t>
            </a:fld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57AD97-0693-61BA-DC62-9118F949F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04" y="135584"/>
            <a:ext cx="8627166" cy="454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7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FD7F70-AE87-9A7D-B388-313C514C45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11</a:t>
            </a:fld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2C6E6D-E422-3689-4895-22B91DF90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78" y="175340"/>
            <a:ext cx="8557592" cy="451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52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D3EDF9-1F84-E3E7-43B3-0A18998DF9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12</a:t>
            </a:fld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7CF806-DFAE-38A2-1DAE-FFCCCCA3A7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33"/>
          <a:stretch/>
        </p:blipFill>
        <p:spPr>
          <a:xfrm>
            <a:off x="0" y="0"/>
            <a:ext cx="90211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85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EFC953-F768-1A04-84FF-FCE169F9F2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13</a:t>
            </a:fld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D91AB1-3DA2-2265-63A5-D439D4F5F8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05"/>
          <a:stretch/>
        </p:blipFill>
        <p:spPr>
          <a:xfrm>
            <a:off x="-1" y="-1"/>
            <a:ext cx="9144001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56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0AAE99-21F3-9902-93F5-79926D3BA8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14</a:t>
            </a:fld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DE446D-2995-D65B-ED0A-550464CE6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5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D307EC-A34D-8A43-8556-4720C3FD26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15</a:t>
            </a:fld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016716-A820-AEF0-2D64-ABAFF0BA6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696" y="0"/>
            <a:ext cx="9193696" cy="518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51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Portugal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FCC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599" y="1152475"/>
            <a:ext cx="8093787" cy="3416400"/>
          </a:xfrm>
        </p:spPr>
        <p:txBody>
          <a:bodyPr/>
          <a:lstStyle/>
          <a:p>
            <a:r>
              <a:rPr lang="pt-PT" dirty="0" err="1"/>
              <a:t>Several</a:t>
            </a:r>
            <a:r>
              <a:rPr lang="pt-PT" dirty="0"/>
              <a:t> </a:t>
            </a:r>
            <a:r>
              <a:rPr lang="pt-PT" dirty="0" err="1"/>
              <a:t>contributions</a:t>
            </a:r>
            <a:r>
              <a:rPr lang="pt-PT" dirty="0"/>
              <a:t> to </a:t>
            </a:r>
            <a:r>
              <a:rPr lang="pt-PT" dirty="0" err="1"/>
              <a:t>the</a:t>
            </a:r>
            <a:r>
              <a:rPr lang="pt-PT" dirty="0"/>
              <a:t> FCC Conceptual Design </a:t>
            </a:r>
            <a:r>
              <a:rPr lang="pt-PT" dirty="0" err="1"/>
              <a:t>Report</a:t>
            </a:r>
            <a:endParaRPr lang="pt-PT" dirty="0"/>
          </a:p>
          <a:p>
            <a:pPr lvl="1"/>
            <a:r>
              <a:rPr lang="pt-PT" dirty="0" err="1"/>
              <a:t>Physics</a:t>
            </a:r>
            <a:r>
              <a:rPr lang="pt-PT" dirty="0"/>
              <a:t>: Top, </a:t>
            </a:r>
            <a:r>
              <a:rPr lang="pt-PT" dirty="0" err="1"/>
              <a:t>Higgs</a:t>
            </a:r>
            <a:r>
              <a:rPr lang="pt-PT" dirty="0"/>
              <a:t>, </a:t>
            </a:r>
            <a:r>
              <a:rPr lang="pt-PT" dirty="0" err="1"/>
              <a:t>Heavy</a:t>
            </a:r>
            <a:r>
              <a:rPr lang="pt-PT" dirty="0"/>
              <a:t> </a:t>
            </a:r>
            <a:r>
              <a:rPr lang="pt-PT" dirty="0" err="1"/>
              <a:t>Ion</a:t>
            </a:r>
            <a:r>
              <a:rPr lang="pt-PT" dirty="0"/>
              <a:t>, </a:t>
            </a:r>
            <a:r>
              <a:rPr lang="pt-PT" dirty="0" err="1"/>
              <a:t>etc</a:t>
            </a:r>
            <a:r>
              <a:rPr lang="pt-PT" dirty="0"/>
              <a:t> </a:t>
            </a:r>
            <a:r>
              <a:rPr lang="mr-IN" dirty="0"/>
              <a:t>–</a:t>
            </a:r>
            <a:r>
              <a:rPr lang="pt-PT" dirty="0"/>
              <a:t> </a:t>
            </a:r>
            <a:r>
              <a:rPr lang="pt-PT" dirty="0" err="1"/>
              <a:t>both</a:t>
            </a:r>
            <a:r>
              <a:rPr lang="pt-PT" dirty="0"/>
              <a:t> </a:t>
            </a:r>
            <a:r>
              <a:rPr lang="pt-PT" dirty="0" err="1"/>
              <a:t>theoretical</a:t>
            </a:r>
            <a:r>
              <a:rPr lang="pt-PT" dirty="0"/>
              <a:t> </a:t>
            </a:r>
            <a:r>
              <a:rPr lang="pt-PT" dirty="0" err="1"/>
              <a:t>explorations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feasibility</a:t>
            </a:r>
            <a:r>
              <a:rPr lang="pt-PT" dirty="0"/>
              <a:t> </a:t>
            </a:r>
            <a:r>
              <a:rPr lang="pt-PT" dirty="0" err="1"/>
              <a:t>studies</a:t>
            </a:r>
            <a:endParaRPr lang="pt-PT" dirty="0"/>
          </a:p>
          <a:p>
            <a:pPr lvl="1"/>
            <a:r>
              <a:rPr lang="pt-PT" dirty="0"/>
              <a:t>Detector design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studies</a:t>
            </a:r>
            <a:endParaRPr lang="pt-PT" dirty="0"/>
          </a:p>
          <a:p>
            <a:endParaRPr lang="pt-PT" dirty="0"/>
          </a:p>
          <a:p>
            <a:r>
              <a:rPr lang="pt-PT" dirty="0" err="1"/>
              <a:t>Most</a:t>
            </a:r>
            <a:r>
              <a:rPr lang="pt-PT" dirty="0"/>
              <a:t> </a:t>
            </a:r>
            <a:r>
              <a:rPr lang="pt-PT" dirty="0" err="1"/>
              <a:t>contributors</a:t>
            </a:r>
            <a:r>
              <a:rPr lang="pt-PT" dirty="0"/>
              <a:t> </a:t>
            </a:r>
            <a:r>
              <a:rPr lang="pt-PT" dirty="0" err="1"/>
              <a:t>from</a:t>
            </a:r>
            <a:r>
              <a:rPr lang="pt-PT" dirty="0"/>
              <a:t> </a:t>
            </a:r>
          </a:p>
          <a:p>
            <a:pPr lvl="1"/>
            <a:r>
              <a:rPr lang="pt-PT" dirty="0"/>
              <a:t>LHC experimental </a:t>
            </a:r>
            <a:r>
              <a:rPr lang="pt-PT" dirty="0" err="1"/>
              <a:t>groups</a:t>
            </a:r>
            <a:endParaRPr lang="pt-PT" dirty="0"/>
          </a:p>
          <a:p>
            <a:pPr lvl="1"/>
            <a:r>
              <a:rPr lang="pt-PT" dirty="0"/>
              <a:t>LHC-</a:t>
            </a:r>
            <a:r>
              <a:rPr lang="pt-PT" dirty="0" err="1"/>
              <a:t>related</a:t>
            </a:r>
            <a:r>
              <a:rPr lang="pt-PT" dirty="0"/>
              <a:t> </a:t>
            </a:r>
            <a:r>
              <a:rPr lang="pt-PT" dirty="0" err="1"/>
              <a:t>theory</a:t>
            </a:r>
            <a:r>
              <a:rPr lang="pt-PT" dirty="0"/>
              <a:t> </a:t>
            </a:r>
            <a:r>
              <a:rPr lang="pt-PT" dirty="0" err="1"/>
              <a:t>interests</a:t>
            </a:r>
            <a:endParaRPr lang="pt-PT" dirty="0"/>
          </a:p>
          <a:p>
            <a:pPr lvl="1"/>
            <a:r>
              <a:rPr lang="pt-PT" dirty="0" err="1"/>
              <a:t>These</a:t>
            </a:r>
            <a:r>
              <a:rPr lang="pt-PT" dirty="0"/>
              <a:t> are </a:t>
            </a:r>
            <a:r>
              <a:rPr lang="pt-PT" dirty="0" err="1"/>
              <a:t>the</a:t>
            </a:r>
            <a:r>
              <a:rPr lang="pt-PT" dirty="0"/>
              <a:t> core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people</a:t>
            </a:r>
            <a:r>
              <a:rPr lang="pt-PT" dirty="0"/>
              <a:t> </a:t>
            </a:r>
            <a:r>
              <a:rPr lang="pt-PT" dirty="0" err="1"/>
              <a:t>here</a:t>
            </a:r>
            <a:r>
              <a:rPr lang="pt-PT" dirty="0"/>
              <a:t> </a:t>
            </a:r>
            <a:r>
              <a:rPr lang="pt-PT" dirty="0" err="1"/>
              <a:t>today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755" y="2097350"/>
            <a:ext cx="4246900" cy="273557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CC28C-A1F3-B134-FF77-A4B2D88CE3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97091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Portugal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European</a:t>
            </a:r>
            <a:r>
              <a:rPr lang="pt-PT" dirty="0"/>
              <a:t> </a:t>
            </a:r>
            <a:r>
              <a:rPr lang="pt-PT" dirty="0" err="1"/>
              <a:t>Strategy</a:t>
            </a:r>
            <a:r>
              <a:rPr lang="pt-PT" dirty="0"/>
              <a:t> for </a:t>
            </a:r>
            <a:r>
              <a:rPr lang="pt-PT" dirty="0" err="1"/>
              <a:t>Particle</a:t>
            </a:r>
            <a:r>
              <a:rPr lang="pt-PT" dirty="0"/>
              <a:t> </a:t>
            </a:r>
            <a:r>
              <a:rPr lang="pt-PT" dirty="0" err="1"/>
              <a:t>Physics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6066149" cy="3395336"/>
          </a:xfrm>
        </p:spPr>
        <p:txBody>
          <a:bodyPr>
            <a:normAutofit fontScale="92500" lnSpcReduction="10000"/>
          </a:bodyPr>
          <a:lstStyle/>
          <a:p>
            <a:r>
              <a:rPr lang="pt-PT" dirty="0" err="1"/>
              <a:t>Contributed</a:t>
            </a:r>
            <a:r>
              <a:rPr lang="pt-PT" dirty="0"/>
              <a:t> to </a:t>
            </a:r>
            <a:r>
              <a:rPr lang="pt-PT" dirty="0" err="1"/>
              <a:t>the</a:t>
            </a:r>
            <a:r>
              <a:rPr lang="pt-PT" dirty="0"/>
              <a:t> 2020 ESPP </a:t>
            </a:r>
            <a:r>
              <a:rPr lang="pt-PT" dirty="0" err="1"/>
              <a:t>with</a:t>
            </a:r>
            <a:r>
              <a:rPr lang="pt-PT" dirty="0"/>
              <a:t> local </a:t>
            </a:r>
            <a:r>
              <a:rPr lang="pt-PT" dirty="0" err="1"/>
              <a:t>consultation</a:t>
            </a:r>
            <a:r>
              <a:rPr lang="pt-PT" dirty="0"/>
              <a:t> </a:t>
            </a:r>
          </a:p>
          <a:p>
            <a:pPr lvl="1"/>
            <a:r>
              <a:rPr lang="pt-PT" dirty="0" err="1"/>
              <a:t>View</a:t>
            </a:r>
            <a:r>
              <a:rPr lang="pt-PT" dirty="0"/>
              <a:t> </a:t>
            </a:r>
            <a:r>
              <a:rPr lang="pt-PT" dirty="0" err="1"/>
              <a:t>that</a:t>
            </a:r>
            <a:r>
              <a:rPr lang="pt-PT" dirty="0"/>
              <a:t> </a:t>
            </a:r>
            <a:r>
              <a:rPr lang="pt-PT" dirty="0" err="1"/>
              <a:t>next</a:t>
            </a:r>
            <a:r>
              <a:rPr lang="pt-PT" dirty="0"/>
              <a:t> major </a:t>
            </a:r>
            <a:r>
              <a:rPr lang="pt-PT" dirty="0" err="1"/>
              <a:t>collider</a:t>
            </a:r>
            <a:r>
              <a:rPr lang="pt-PT" dirty="0"/>
              <a:t> </a:t>
            </a:r>
            <a:r>
              <a:rPr lang="pt-PT" dirty="0" err="1"/>
              <a:t>should</a:t>
            </a:r>
            <a:r>
              <a:rPr lang="pt-PT" dirty="0"/>
              <a:t> </a:t>
            </a:r>
            <a:r>
              <a:rPr lang="pt-PT" dirty="0" err="1"/>
              <a:t>be</a:t>
            </a:r>
            <a:r>
              <a:rPr lang="pt-PT" dirty="0"/>
              <a:t> </a:t>
            </a:r>
            <a:r>
              <a:rPr lang="pt-PT" dirty="0" err="1"/>
              <a:t>based</a:t>
            </a:r>
            <a:r>
              <a:rPr lang="pt-PT" dirty="0"/>
              <a:t> </a:t>
            </a:r>
            <a:r>
              <a:rPr lang="pt-PT" dirty="0" err="1"/>
              <a:t>at</a:t>
            </a:r>
            <a:r>
              <a:rPr lang="pt-PT" dirty="0"/>
              <a:t> CERN</a:t>
            </a:r>
          </a:p>
          <a:p>
            <a:endParaRPr lang="pt-PT" dirty="0"/>
          </a:p>
          <a:p>
            <a:r>
              <a:rPr lang="pt-PT" dirty="0" err="1"/>
              <a:t>Aligned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priorities</a:t>
            </a:r>
            <a:r>
              <a:rPr lang="pt-PT" dirty="0"/>
              <a:t> </a:t>
            </a:r>
            <a:r>
              <a:rPr lang="pt-PT" dirty="0" err="1"/>
              <a:t>set</a:t>
            </a:r>
            <a:r>
              <a:rPr lang="pt-PT" dirty="0"/>
              <a:t> </a:t>
            </a:r>
            <a:r>
              <a:rPr lang="pt-PT" dirty="0" err="1"/>
              <a:t>out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ESPP: </a:t>
            </a:r>
          </a:p>
          <a:p>
            <a:pPr marL="939800" lvl="1" indent="-342900">
              <a:buFont typeface="+mj-lt"/>
              <a:buAutoNum type="arabicPeriod"/>
            </a:pPr>
            <a:r>
              <a:rPr lang="pt-PT" dirty="0" err="1"/>
              <a:t>Full</a:t>
            </a:r>
            <a:r>
              <a:rPr lang="pt-PT" dirty="0"/>
              <a:t> </a:t>
            </a:r>
            <a:r>
              <a:rPr lang="pt-PT" dirty="0" err="1"/>
              <a:t>physics</a:t>
            </a:r>
            <a:r>
              <a:rPr lang="pt-PT" dirty="0"/>
              <a:t> </a:t>
            </a:r>
            <a:r>
              <a:rPr lang="pt-PT" dirty="0" err="1"/>
              <a:t>exploitation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LHC </a:t>
            </a:r>
            <a:r>
              <a:rPr lang="pt-PT" dirty="0" err="1"/>
              <a:t>and</a:t>
            </a:r>
            <a:r>
              <a:rPr lang="pt-PT" dirty="0"/>
              <a:t> HL-LHC</a:t>
            </a:r>
          </a:p>
          <a:p>
            <a:pPr marL="939800" lvl="1" indent="-342900">
              <a:buFont typeface="+mj-lt"/>
              <a:buAutoNum type="arabicPeriod"/>
            </a:pPr>
            <a:r>
              <a:rPr lang="pt-PT" dirty="0" err="1"/>
              <a:t>Next</a:t>
            </a:r>
            <a:r>
              <a:rPr lang="pt-PT" dirty="0"/>
              <a:t> </a:t>
            </a:r>
            <a:r>
              <a:rPr lang="pt-PT" dirty="0" err="1"/>
              <a:t>priority</a:t>
            </a:r>
            <a:r>
              <a:rPr lang="pt-PT" dirty="0"/>
              <a:t> </a:t>
            </a:r>
            <a:r>
              <a:rPr lang="pt-PT" dirty="0" err="1"/>
              <a:t>is</a:t>
            </a:r>
            <a:r>
              <a:rPr lang="pt-PT" dirty="0"/>
              <a:t> a</a:t>
            </a:r>
            <a:r>
              <a:rPr lang="pt-PT" b="1" dirty="0"/>
              <a:t> </a:t>
            </a:r>
            <a:r>
              <a:rPr lang="pt-PT" b="1" dirty="0" err="1"/>
              <a:t>e</a:t>
            </a:r>
            <a:r>
              <a:rPr lang="pt-PT" b="1" baseline="30000" dirty="0" err="1"/>
              <a:t>+</a:t>
            </a:r>
            <a:r>
              <a:rPr lang="pt-PT" b="1" dirty="0" err="1"/>
              <a:t>e</a:t>
            </a:r>
            <a:r>
              <a:rPr lang="pt-PT" b="1" baseline="30000" dirty="0"/>
              <a:t>-</a:t>
            </a:r>
            <a:r>
              <a:rPr lang="pt-PT" b="1" dirty="0"/>
              <a:t> “</a:t>
            </a:r>
            <a:r>
              <a:rPr lang="pt-PT" b="1" dirty="0" err="1"/>
              <a:t>Higgs</a:t>
            </a:r>
            <a:r>
              <a:rPr lang="pt-PT" b="1" dirty="0"/>
              <a:t> </a:t>
            </a:r>
            <a:r>
              <a:rPr lang="pt-PT" b="1" dirty="0" err="1"/>
              <a:t>factory</a:t>
            </a:r>
            <a:r>
              <a:rPr lang="pt-PT" b="1" dirty="0"/>
              <a:t>”</a:t>
            </a:r>
          </a:p>
          <a:p>
            <a:pPr marL="939800" lvl="1" indent="-342900">
              <a:buFont typeface="+mj-lt"/>
              <a:buAutoNum type="arabicPeriod"/>
            </a:pPr>
            <a:r>
              <a:rPr lang="pt-PT" dirty="0" err="1"/>
              <a:t>Increased</a:t>
            </a:r>
            <a:r>
              <a:rPr lang="pt-PT" dirty="0"/>
              <a:t> R&amp;D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enabling</a:t>
            </a:r>
            <a:r>
              <a:rPr lang="pt-PT" dirty="0"/>
              <a:t> </a:t>
            </a:r>
            <a:r>
              <a:rPr lang="pt-PT" dirty="0" err="1"/>
              <a:t>accelerator</a:t>
            </a:r>
            <a:r>
              <a:rPr lang="pt-PT" dirty="0"/>
              <a:t> </a:t>
            </a:r>
            <a:r>
              <a:rPr lang="pt-PT" dirty="0" err="1"/>
              <a:t>technologies</a:t>
            </a:r>
            <a:r>
              <a:rPr lang="pt-PT" dirty="0"/>
              <a:t>: </a:t>
            </a:r>
          </a:p>
          <a:p>
            <a:pPr marL="939800" lvl="1" indent="-342900">
              <a:buFont typeface="+mj-lt"/>
              <a:buAutoNum type="arabicPeriod"/>
            </a:pPr>
            <a:r>
              <a:rPr lang="pt-PT" dirty="0" err="1"/>
              <a:t>Support</a:t>
            </a:r>
            <a:r>
              <a:rPr lang="pt-PT" dirty="0"/>
              <a:t> neutrino </a:t>
            </a:r>
            <a:r>
              <a:rPr lang="pt-PT" dirty="0" err="1"/>
              <a:t>projects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US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Japan</a:t>
            </a:r>
            <a:endParaRPr lang="pt-PT" dirty="0"/>
          </a:p>
          <a:p>
            <a:pPr marL="939800" lvl="1" indent="-342900">
              <a:buFont typeface="+mj-lt"/>
              <a:buAutoNum type="arabicPeriod"/>
            </a:pPr>
            <a:r>
              <a:rPr lang="pt-PT" dirty="0" err="1"/>
              <a:t>Support</a:t>
            </a:r>
            <a:r>
              <a:rPr lang="pt-PT" dirty="0"/>
              <a:t> </a:t>
            </a:r>
            <a:r>
              <a:rPr lang="pt-PT" dirty="0" err="1"/>
              <a:t>high-impact</a:t>
            </a:r>
            <a:r>
              <a:rPr lang="pt-PT" dirty="0"/>
              <a:t> </a:t>
            </a:r>
            <a:r>
              <a:rPr lang="pt-PT" dirty="0" err="1"/>
              <a:t>scientific</a:t>
            </a:r>
            <a:r>
              <a:rPr lang="pt-PT" dirty="0"/>
              <a:t> </a:t>
            </a:r>
            <a:r>
              <a:rPr lang="pt-PT" dirty="0" err="1"/>
              <a:t>diversity</a:t>
            </a:r>
            <a:r>
              <a:rPr lang="pt-PT" dirty="0"/>
              <a:t> </a:t>
            </a:r>
            <a:r>
              <a:rPr lang="pt-PT" dirty="0" err="1"/>
              <a:t>programme</a:t>
            </a:r>
            <a:r>
              <a:rPr lang="pt-PT" dirty="0"/>
              <a:t> </a:t>
            </a:r>
            <a:r>
              <a:rPr lang="pt-PT" dirty="0" err="1"/>
              <a:t>complementary</a:t>
            </a:r>
            <a:r>
              <a:rPr lang="pt-PT" dirty="0"/>
              <a:t> to </a:t>
            </a:r>
            <a:r>
              <a:rPr lang="pt-PT" dirty="0" err="1"/>
              <a:t>high-energy</a:t>
            </a:r>
            <a:r>
              <a:rPr lang="pt-PT" dirty="0"/>
              <a:t> </a:t>
            </a:r>
            <a:r>
              <a:rPr lang="pt-PT" dirty="0" err="1"/>
              <a:t>colliders</a:t>
            </a:r>
            <a:endParaRPr lang="pt-PT" dirty="0"/>
          </a:p>
          <a:p>
            <a:pPr marL="596900" lvl="1" indent="0">
              <a:buNone/>
            </a:pPr>
            <a:endParaRPr lang="pt-PT" dirty="0"/>
          </a:p>
          <a:p>
            <a:r>
              <a:rPr lang="pt-PT" dirty="0" err="1"/>
              <a:t>First</a:t>
            </a:r>
            <a:r>
              <a:rPr lang="pt-PT" dirty="0"/>
              <a:t> </a:t>
            </a:r>
            <a:r>
              <a:rPr lang="pt-PT" dirty="0" err="1"/>
              <a:t>strategy</a:t>
            </a:r>
            <a:r>
              <a:rPr lang="pt-PT" dirty="0"/>
              <a:t> </a:t>
            </a:r>
            <a:r>
              <a:rPr lang="pt-PT" dirty="0" err="1"/>
              <a:t>document</a:t>
            </a:r>
            <a:r>
              <a:rPr lang="pt-PT" dirty="0"/>
              <a:t> </a:t>
            </a:r>
            <a:r>
              <a:rPr lang="pt-PT" dirty="0" err="1"/>
              <a:t>approved</a:t>
            </a:r>
            <a:r>
              <a:rPr lang="pt-PT" dirty="0"/>
              <a:t> </a:t>
            </a:r>
            <a:r>
              <a:rPr lang="pt-PT" dirty="0" err="1"/>
              <a:t>at</a:t>
            </a:r>
            <a:r>
              <a:rPr lang="pt-PT" dirty="0"/>
              <a:t> a </a:t>
            </a:r>
            <a:r>
              <a:rPr lang="pt-PT" dirty="0" err="1"/>
              <a:t>special</a:t>
            </a:r>
            <a:r>
              <a:rPr lang="pt-PT" dirty="0"/>
              <a:t> </a:t>
            </a:r>
            <a:r>
              <a:rPr lang="pt-PT" dirty="0" err="1"/>
              <a:t>Restricted</a:t>
            </a:r>
            <a:r>
              <a:rPr lang="pt-PT" dirty="0"/>
              <a:t> </a:t>
            </a:r>
            <a:r>
              <a:rPr lang="pt-PT" dirty="0" err="1"/>
              <a:t>Session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CERN </a:t>
            </a:r>
            <a:r>
              <a:rPr lang="pt-PT" dirty="0" err="1"/>
              <a:t>Council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b="1" dirty="0" err="1"/>
              <a:t>Lisbon</a:t>
            </a:r>
            <a:r>
              <a:rPr lang="pt-PT" b="1" dirty="0"/>
              <a:t>, 14 </a:t>
            </a:r>
            <a:r>
              <a:rPr lang="pt-PT" b="1" dirty="0" err="1"/>
              <a:t>July</a:t>
            </a:r>
            <a:r>
              <a:rPr lang="pt-PT" b="1" dirty="0"/>
              <a:t> 2006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317" y="1131879"/>
            <a:ext cx="2385366" cy="343187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BB6D52-6291-2544-59CE-3227F605AA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4171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61" y="-17087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pt-PT" dirty="0">
                <a:solidFill>
                  <a:srgbClr val="FFFFFF"/>
                </a:solidFill>
                <a:latin typeface="+mj-lt"/>
              </a:rPr>
              <a:t>FCC </a:t>
            </a:r>
            <a:r>
              <a:rPr lang="pt-PT" dirty="0" err="1">
                <a:solidFill>
                  <a:srgbClr val="FFFFFF"/>
                </a:solidFill>
                <a:latin typeface="+mj-lt"/>
              </a:rPr>
              <a:t>Group</a:t>
            </a:r>
            <a:endParaRPr lang="pt-PT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695" y="525797"/>
            <a:ext cx="8939732" cy="4374193"/>
          </a:xfrm>
        </p:spPr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pt-PT" dirty="0" err="1">
                <a:solidFill>
                  <a:schemeClr val="bg1"/>
                </a:solidFill>
                <a:latin typeface="+mj-lt"/>
              </a:rPr>
              <a:t>Group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dedicated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to future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collider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studies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–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main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focus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on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FCC-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ee</a:t>
            </a:r>
            <a:endParaRPr lang="pt-PT" dirty="0">
              <a:solidFill>
                <a:schemeClr val="bg1"/>
              </a:solidFill>
              <a:latin typeface="+mj-lt"/>
            </a:endParaRPr>
          </a:p>
          <a:p>
            <a:pPr marL="114300" indent="0">
              <a:buNone/>
            </a:pPr>
            <a:r>
              <a:rPr lang="pt-PT" dirty="0" err="1">
                <a:solidFill>
                  <a:schemeClr val="bg1"/>
                </a:solidFill>
                <a:latin typeface="+mj-lt"/>
              </a:rPr>
              <a:t>Increasing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cross-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talk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with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ECFA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Detector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R&amp;D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roadmap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activities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– DRD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collabs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114300" indent="0">
              <a:buNone/>
            </a:pPr>
            <a:endParaRPr lang="pt-PT" dirty="0">
              <a:solidFill>
                <a:schemeClr val="bg1"/>
              </a:solidFill>
              <a:latin typeface="+mj-lt"/>
            </a:endParaRPr>
          </a:p>
          <a:p>
            <a:pPr marL="114300" indent="0">
              <a:buNone/>
            </a:pPr>
            <a:r>
              <a:rPr lang="pt-PT" dirty="0" err="1">
                <a:solidFill>
                  <a:schemeClr val="bg1"/>
                </a:solidFill>
                <a:latin typeface="+mj-lt"/>
              </a:rPr>
              <a:t>Activity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:</a:t>
            </a:r>
          </a:p>
          <a:p>
            <a:r>
              <a:rPr lang="pt-PT" dirty="0">
                <a:solidFill>
                  <a:schemeClr val="bg1"/>
                </a:solidFill>
                <a:latin typeface="+mj-lt"/>
              </a:rPr>
              <a:t>Rad-hard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scintillator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development</a:t>
            </a:r>
            <a:endParaRPr lang="pt-PT" dirty="0">
              <a:solidFill>
                <a:schemeClr val="bg1"/>
              </a:solidFill>
              <a:latin typeface="+mj-lt"/>
            </a:endParaRPr>
          </a:p>
          <a:p>
            <a:pPr lvl="1"/>
            <a:r>
              <a:rPr lang="pt-PT" dirty="0">
                <a:solidFill>
                  <a:schemeClr val="bg1"/>
                </a:solidFill>
                <a:latin typeface="+mj-lt"/>
              </a:rPr>
              <a:t>PET/PEN samples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under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testing</a:t>
            </a:r>
            <a:endParaRPr lang="pt-PT" dirty="0">
              <a:solidFill>
                <a:schemeClr val="bg1"/>
              </a:solidFill>
              <a:latin typeface="+mj-lt"/>
            </a:endParaRPr>
          </a:p>
          <a:p>
            <a:pPr lvl="1"/>
            <a:endParaRPr lang="pt-PT" dirty="0">
              <a:solidFill>
                <a:schemeClr val="bg1"/>
              </a:solidFill>
              <a:latin typeface="+mj-lt"/>
            </a:endParaRPr>
          </a:p>
          <a:p>
            <a:r>
              <a:rPr lang="pt-PT" dirty="0" err="1">
                <a:solidFill>
                  <a:schemeClr val="bg1"/>
                </a:solidFill>
                <a:latin typeface="+mj-lt"/>
              </a:rPr>
              <a:t>Calorimeter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simulation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for FCC-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ee</a:t>
            </a:r>
            <a:endParaRPr lang="pt-PT" dirty="0">
              <a:solidFill>
                <a:schemeClr val="bg1"/>
              </a:solidFill>
              <a:latin typeface="+mj-lt"/>
            </a:endParaRPr>
          </a:p>
          <a:p>
            <a:pPr lvl="1"/>
            <a:r>
              <a:rPr lang="pt-PT" dirty="0" err="1">
                <a:solidFill>
                  <a:schemeClr val="bg1"/>
                </a:solidFill>
                <a:latin typeface="+mj-lt"/>
              </a:rPr>
              <a:t>Joined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proposed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scintillator+Fe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/Pb HCAL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option</a:t>
            </a:r>
            <a:endParaRPr lang="pt-PT" dirty="0">
              <a:solidFill>
                <a:schemeClr val="bg1"/>
              </a:solidFill>
              <a:latin typeface="+mj-lt"/>
            </a:endParaRPr>
          </a:p>
          <a:p>
            <a:pPr lvl="1"/>
            <a:r>
              <a:rPr lang="pt-PT" dirty="0" err="1">
                <a:solidFill>
                  <a:schemeClr val="bg1"/>
                </a:solidFill>
                <a:latin typeface="+mj-lt"/>
              </a:rPr>
              <a:t>Optimizing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geometry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, material,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granularity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,</a:t>
            </a:r>
          </a:p>
          <a:p>
            <a:pPr marL="596900" lvl="1" indent="0">
              <a:buNone/>
            </a:pPr>
            <a:r>
              <a:rPr lang="pt-PT" dirty="0">
                <a:solidFill>
                  <a:schemeClr val="bg1"/>
                </a:solidFill>
                <a:latin typeface="+mj-lt"/>
              </a:rPr>
              <a:t>	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depth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,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compensation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etc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,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including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M.Learning</a:t>
            </a:r>
            <a:endParaRPr lang="pt-PT" dirty="0">
              <a:solidFill>
                <a:schemeClr val="bg1"/>
              </a:solidFill>
              <a:latin typeface="+mj-lt"/>
            </a:endParaRPr>
          </a:p>
          <a:p>
            <a:endParaRPr lang="pt-PT" dirty="0">
              <a:solidFill>
                <a:schemeClr val="bg1"/>
              </a:solidFill>
              <a:latin typeface="+mj-lt"/>
            </a:endParaRPr>
          </a:p>
          <a:p>
            <a:r>
              <a:rPr lang="pt-PT" dirty="0" err="1">
                <a:solidFill>
                  <a:schemeClr val="bg1"/>
                </a:solidFill>
                <a:latin typeface="+mj-lt"/>
              </a:rPr>
              <a:t>Higgs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at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FCC-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ee</a:t>
            </a:r>
            <a:endParaRPr lang="pt-PT" dirty="0">
              <a:solidFill>
                <a:schemeClr val="bg1"/>
              </a:solidFill>
              <a:latin typeface="+mj-lt"/>
            </a:endParaRPr>
          </a:p>
          <a:p>
            <a:pPr lvl="1"/>
            <a:r>
              <a:rPr lang="pt-PT" dirty="0" err="1">
                <a:solidFill>
                  <a:schemeClr val="bg1"/>
                </a:solidFill>
                <a:latin typeface="+mj-lt"/>
              </a:rPr>
              <a:t>Pheno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.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study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of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Higgs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production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channels</a:t>
            </a:r>
            <a:endParaRPr lang="pt-PT" dirty="0">
              <a:solidFill>
                <a:schemeClr val="bg1"/>
              </a:solidFill>
              <a:latin typeface="+mj-lt"/>
            </a:endParaRPr>
          </a:p>
          <a:p>
            <a:endParaRPr lang="pt-PT" dirty="0">
              <a:solidFill>
                <a:schemeClr val="bg1"/>
              </a:solidFill>
              <a:latin typeface="+mj-lt"/>
            </a:endParaRPr>
          </a:p>
          <a:p>
            <a:r>
              <a:rPr lang="pt-PT" dirty="0">
                <a:solidFill>
                  <a:schemeClr val="bg1"/>
                </a:solidFill>
                <a:latin typeface="+mj-lt"/>
              </a:rPr>
              <a:t>3-jet cross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section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and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event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shapes</a:t>
            </a:r>
            <a:endParaRPr lang="pt-PT" dirty="0">
              <a:solidFill>
                <a:schemeClr val="bg1"/>
              </a:solidFill>
              <a:latin typeface="+mj-lt"/>
            </a:endParaRPr>
          </a:p>
          <a:p>
            <a:pPr lvl="1"/>
            <a:r>
              <a:rPr lang="pt-PT" dirty="0" err="1">
                <a:solidFill>
                  <a:schemeClr val="bg1"/>
                </a:solidFill>
                <a:latin typeface="+mj-lt"/>
              </a:rPr>
              <a:t>Preparing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for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ultra-precise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measurement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marL="596900" lvl="1" indent="0">
              <a:buNone/>
            </a:pPr>
            <a:r>
              <a:rPr lang="pt-PT" dirty="0" err="1">
                <a:solidFill>
                  <a:schemeClr val="bg1"/>
                </a:solidFill>
                <a:latin typeface="+mj-lt"/>
              </a:rPr>
              <a:t>of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𝞪</a:t>
            </a:r>
            <a:r>
              <a:rPr lang="pt-PT" baseline="-25000" dirty="0">
                <a:solidFill>
                  <a:schemeClr val="bg1"/>
                </a:solidFill>
                <a:latin typeface="+mj-lt"/>
              </a:rPr>
              <a:t>s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at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FCC-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ee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 Z-pole </a:t>
            </a:r>
            <a:r>
              <a:rPr lang="pt-PT" dirty="0" err="1">
                <a:solidFill>
                  <a:schemeClr val="bg1"/>
                </a:solidFill>
                <a:latin typeface="+mj-lt"/>
              </a:rPr>
              <a:t>run</a:t>
            </a:r>
            <a:endParaRPr lang="pt-PT" dirty="0">
              <a:solidFill>
                <a:schemeClr val="bg1"/>
              </a:solidFill>
              <a:latin typeface="+mj-lt"/>
            </a:endParaRPr>
          </a:p>
          <a:p>
            <a:endParaRPr lang="pt-PT" dirty="0">
              <a:solidFill>
                <a:schemeClr val="bg1"/>
              </a:solidFill>
              <a:latin typeface="+mj-lt"/>
            </a:endParaRPr>
          </a:p>
          <a:p>
            <a:endParaRPr lang="pt-PT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D94846-E470-6878-AF28-5959A9955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496" y="1563955"/>
            <a:ext cx="2083149" cy="11725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F53012-1317-1723-0D84-92991D737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814" y="1399693"/>
            <a:ext cx="1985490" cy="13955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8493C7-DCA9-20D1-579A-8CE9472CD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155" y="2824395"/>
            <a:ext cx="1985490" cy="14255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E29FC1-F4AE-AEA2-9876-81BEC134C2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4877" y="4241258"/>
            <a:ext cx="1276767" cy="445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F974DF-EA72-DBD2-4E47-22A06A014DC3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7100752" y="2887901"/>
            <a:ext cx="1911552" cy="1425565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CA39F7A-9B31-8343-490E-423B42682E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67290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D1C34-2899-8B8E-7675-965229FCF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H" dirty="0">
                <a:solidFill>
                  <a:schemeClr val="bg1"/>
                </a:solidFill>
              </a:rPr>
              <a:t>Strengths, Weaknesses, Opportunities and Threats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63BEB-5BB7-0E70-A059-E4C434F389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Strengths: 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Experienced team from different LIP sites and universities – access to students</a:t>
            </a:r>
          </a:p>
          <a:p>
            <a:r>
              <a:rPr lang="en-GB" dirty="0">
                <a:solidFill>
                  <a:schemeClr val="bg1"/>
                </a:solidFill>
              </a:rPr>
              <a:t>Weaknesses: 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Little researcher time devoted to FCC – not the main interest of researchers in the group </a:t>
            </a:r>
          </a:p>
          <a:p>
            <a:r>
              <a:rPr lang="en-GB" dirty="0">
                <a:solidFill>
                  <a:schemeClr val="bg1"/>
                </a:solidFill>
              </a:rPr>
              <a:t>Opportunities: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Contributing to feasibility study – long-term, unique facility in particle physics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Good opportunity for student training 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Technological studies have wide applicability</a:t>
            </a:r>
          </a:p>
          <a:p>
            <a:r>
              <a:rPr lang="en-GB" dirty="0">
                <a:solidFill>
                  <a:schemeClr val="bg1"/>
                </a:solidFill>
              </a:rPr>
              <a:t>Threats: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Shortness of dedicated research time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Limited specific funding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1133EA-190E-E251-8CBA-9A71532ED5BA}"/>
              </a:ext>
            </a:extLst>
          </p:cNvPr>
          <p:cNvSpPr txBox="1"/>
          <p:nvPr/>
        </p:nvSpPr>
        <p:spPr>
          <a:xfrm>
            <a:off x="311700" y="4483498"/>
            <a:ext cx="862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solidFill>
                  <a:schemeClr val="bg1"/>
                </a:solidFill>
                <a:latin typeface="+mj-lt"/>
              </a:rPr>
              <a:t>Team</a:t>
            </a:r>
            <a:r>
              <a:rPr lang="en-CH" dirty="0">
                <a:solidFill>
                  <a:schemeClr val="bg1"/>
                </a:solidFill>
                <a:latin typeface="+mj-lt"/>
              </a:rPr>
              <a:t>: </a:t>
            </a:r>
            <a:r>
              <a:rPr lang="en-GB" dirty="0" err="1">
                <a:solidFill>
                  <a:srgbClr val="FFFFFF"/>
                </a:solidFill>
                <a:effectLst/>
                <a:latin typeface="+mj-lt"/>
              </a:rPr>
              <a:t>Grigorios</a:t>
            </a:r>
            <a:r>
              <a:rPr lang="en-GB" dirty="0">
                <a:solidFill>
                  <a:srgbClr val="FFFFFF"/>
                </a:solidFill>
                <a:effectLst/>
                <a:latin typeface="+mj-lt"/>
              </a:rPr>
              <a:t> </a:t>
            </a:r>
            <a:r>
              <a:rPr lang="en-GB" dirty="0" err="1">
                <a:solidFill>
                  <a:srgbClr val="FFFFFF"/>
                </a:solidFill>
                <a:effectLst/>
                <a:latin typeface="+mj-lt"/>
              </a:rPr>
              <a:t>Chachamis</a:t>
            </a:r>
            <a:r>
              <a:rPr lang="en-GB" dirty="0">
                <a:solidFill>
                  <a:srgbClr val="FFFFFF"/>
                </a:solidFill>
                <a:effectLst/>
                <a:latin typeface="+mj-lt"/>
              </a:rPr>
              <a:t>, Guilherme </a:t>
            </a:r>
            <a:r>
              <a:rPr lang="en-GB" dirty="0" err="1">
                <a:solidFill>
                  <a:srgbClr val="FFFFFF"/>
                </a:solidFill>
                <a:effectLst/>
                <a:latin typeface="+mj-lt"/>
              </a:rPr>
              <a:t>Milhano</a:t>
            </a:r>
            <a:r>
              <a:rPr lang="en-GB" dirty="0">
                <a:solidFill>
                  <a:srgbClr val="FFFFFF"/>
                </a:solidFill>
                <a:effectLst/>
                <a:latin typeface="+mj-lt"/>
              </a:rPr>
              <a:t>, </a:t>
            </a:r>
            <a:r>
              <a:rPr lang="en-GB" dirty="0" err="1">
                <a:solidFill>
                  <a:srgbClr val="FFFFFF"/>
                </a:solidFill>
                <a:effectLst/>
                <a:latin typeface="+mj-lt"/>
              </a:rPr>
              <a:t>Inês</a:t>
            </a:r>
            <a:r>
              <a:rPr lang="en-GB" dirty="0">
                <a:solidFill>
                  <a:srgbClr val="FFFFFF"/>
                </a:solidFill>
                <a:effectLst/>
                <a:latin typeface="+mj-lt"/>
              </a:rPr>
              <a:t> Ochoa, João Nuno Pires, Michele </a:t>
            </a:r>
            <a:r>
              <a:rPr lang="en-GB" dirty="0" err="1">
                <a:solidFill>
                  <a:srgbClr val="FFFFFF"/>
                </a:solidFill>
                <a:effectLst/>
                <a:latin typeface="+mj-lt"/>
              </a:rPr>
              <a:t>Gallinaro</a:t>
            </a:r>
            <a:r>
              <a:rPr lang="en-GB" dirty="0">
                <a:solidFill>
                  <a:srgbClr val="FFFFFF"/>
                </a:solidFill>
                <a:effectLst/>
                <a:latin typeface="+mj-lt"/>
              </a:rPr>
              <a:t>, Patricia Conde, </a:t>
            </a:r>
            <a:r>
              <a:rPr lang="en-GB" dirty="0" err="1">
                <a:solidFill>
                  <a:srgbClr val="FFFFFF"/>
                </a:solidFill>
                <a:effectLst/>
                <a:latin typeface="+mj-lt"/>
              </a:rPr>
              <a:t>Rute</a:t>
            </a:r>
            <a:r>
              <a:rPr lang="en-GB" dirty="0">
                <a:solidFill>
                  <a:srgbClr val="FFFFFF"/>
                </a:solidFill>
                <a:effectLst/>
                <a:latin typeface="+mj-lt"/>
              </a:rPr>
              <a:t> Pedro, Beatriz Pinheiro Pereira (PhD), Francisco </a:t>
            </a:r>
            <a:r>
              <a:rPr lang="en-GB" dirty="0" err="1">
                <a:solidFill>
                  <a:srgbClr val="FFFFFF"/>
                </a:solidFill>
                <a:effectLst/>
                <a:latin typeface="+mj-lt"/>
              </a:rPr>
              <a:t>Casalinho</a:t>
            </a:r>
            <a:r>
              <a:rPr lang="en-GB" dirty="0">
                <a:solidFill>
                  <a:srgbClr val="FFFFFF"/>
                </a:solidFill>
                <a:effectLst/>
                <a:latin typeface="+mj-lt"/>
              </a:rPr>
              <a:t> (MSc), Joana Reis (MSc)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0FD455-7D58-DF00-EA8C-11FD8C9560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31451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5"/>
          <p:cNvSpPr/>
          <p:nvPr/>
        </p:nvSpPr>
        <p:spPr>
          <a:xfrm>
            <a:off x="0" y="-7400"/>
            <a:ext cx="9144000" cy="5151000"/>
          </a:xfrm>
          <a:prstGeom prst="rect">
            <a:avLst/>
          </a:prstGeom>
          <a:solidFill>
            <a:srgbClr val="202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945" y="731581"/>
            <a:ext cx="6484018" cy="4091099"/>
          </a:xfrm>
          <a:prstGeom prst="rect">
            <a:avLst/>
          </a:prstGeom>
        </p:spPr>
      </p:pic>
      <p:pic>
        <p:nvPicPr>
          <p:cNvPr id="220" name="Google Shape;220;p35"/>
          <p:cNvPicPr preferRelativeResize="0"/>
          <p:nvPr/>
        </p:nvPicPr>
        <p:blipFill>
          <a:blip r:embed="rId4">
            <a:alphaModFix amt="54000"/>
          </a:blip>
          <a:stretch>
            <a:fillRect/>
          </a:stretch>
        </p:blipFill>
        <p:spPr>
          <a:xfrm>
            <a:off x="6339749" y="2403875"/>
            <a:ext cx="2209400" cy="240957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5"/>
          <p:cNvSpPr txBox="1"/>
          <p:nvPr/>
        </p:nvSpPr>
        <p:spPr>
          <a:xfrm>
            <a:off x="338525" y="3890275"/>
            <a:ext cx="7353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200" b="1">
                <a:solidFill>
                  <a:srgbClr val="A5B8D7"/>
                </a:solidFill>
                <a:latin typeface="Titillium Web"/>
                <a:ea typeface="Titillium Web"/>
                <a:cs typeface="Titillium Web"/>
                <a:sym typeface="Titillium Web"/>
              </a:rPr>
              <a:t>L</a:t>
            </a:r>
            <a:r>
              <a:rPr lang="pt-PT" sz="42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ET’S </a:t>
            </a:r>
            <a:r>
              <a:rPr lang="pt-PT" sz="4200" b="1">
                <a:solidFill>
                  <a:srgbClr val="A5B8D7"/>
                </a:solidFill>
                <a:latin typeface="Titillium Web"/>
                <a:ea typeface="Titillium Web"/>
                <a:cs typeface="Titillium Web"/>
                <a:sym typeface="Titillium Web"/>
              </a:rPr>
              <a:t>I</a:t>
            </a:r>
            <a:r>
              <a:rPr lang="pt-PT" sz="42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NSPIRE </a:t>
            </a:r>
            <a:r>
              <a:rPr lang="pt-PT" sz="4200" b="1">
                <a:solidFill>
                  <a:srgbClr val="A5B8D7"/>
                </a:solidFill>
                <a:latin typeface="Titillium Web"/>
                <a:ea typeface="Titillium Web"/>
                <a:cs typeface="Titillium Web"/>
                <a:sym typeface="Titillium Web"/>
              </a:rPr>
              <a:t>P</a:t>
            </a:r>
            <a:r>
              <a:rPr lang="pt-PT" sz="42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EOPLE</a:t>
            </a:r>
            <a:endParaRPr sz="4200">
              <a:solidFill>
                <a:srgbClr val="FFFFFF"/>
              </a:solidFill>
            </a:endParaRPr>
          </a:p>
        </p:txBody>
      </p:sp>
      <p:sp>
        <p:nvSpPr>
          <p:cNvPr id="222" name="Google Shape;222;p35"/>
          <p:cNvSpPr txBox="1"/>
          <p:nvPr/>
        </p:nvSpPr>
        <p:spPr>
          <a:xfrm>
            <a:off x="526088" y="338229"/>
            <a:ext cx="73536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000" dirty="0" err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Bonus</a:t>
            </a:r>
            <a:r>
              <a:rPr lang="pt-PT" sz="4000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slides</a:t>
            </a:r>
            <a:endParaRPr sz="4000" dirty="0">
              <a:solidFill>
                <a:srgbClr val="FFFFFF"/>
              </a:solidFill>
            </a:endParaRPr>
          </a:p>
        </p:txBody>
      </p:sp>
      <p:pic>
        <p:nvPicPr>
          <p:cNvPr id="3" name="Picture 2" descr="LIP-White-Logo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18" y="2751692"/>
            <a:ext cx="1726262" cy="116940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032F28-9A7F-198D-B346-77B4BAC41A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4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pt-P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34534" y="2705001"/>
            <a:ext cx="88536" cy="84448"/>
          </a:xfrm>
          <a:prstGeom prst="rect">
            <a:avLst/>
          </a:prstGeom>
          <a:solidFill>
            <a:srgbClr val="FF0000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5B953C-A96A-322F-A343-7FFC2EF2BE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3346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834E6-0E5B-895E-A3D4-8D22B5F65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H" dirty="0"/>
              <a:t>FCC-ee: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462D25-24A2-516B-9848-B0FD8B5F65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6</a:t>
            </a:fld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19C43B-D3AA-68E1-1AF3-9913E3BD1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801" y="24563"/>
            <a:ext cx="68611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25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B892D-A983-5723-88C2-F38C0411A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effectLst/>
                <a:latin typeface="Calibri" panose="020F0502020204030204" pitchFamily="34" charset="0"/>
              </a:rPr>
              <a:t>Hadronic calorimetry at FCC-</a:t>
            </a:r>
            <a:r>
              <a:rPr lang="en-GB" b="1" dirty="0" err="1">
                <a:effectLst/>
                <a:latin typeface="Calibri" panose="020F0502020204030204" pitchFamily="34" charset="0"/>
              </a:rPr>
              <a:t>hh</a:t>
            </a:r>
            <a:endParaRPr lang="en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C3BF7B-D95F-52C8-C2A9-50CC966ED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5045491" cy="3416400"/>
          </a:xfrm>
        </p:spPr>
        <p:txBody>
          <a:bodyPr/>
          <a:lstStyle/>
          <a:p>
            <a:r>
              <a:rPr lang="en-GB" dirty="0">
                <a:effectLst/>
                <a:latin typeface="Calibri" panose="020F0502020204030204" pitchFamily="34" charset="0"/>
              </a:rPr>
              <a:t>For FCC-</a:t>
            </a:r>
            <a:r>
              <a:rPr lang="en-GB" dirty="0" err="1">
                <a:effectLst/>
                <a:latin typeface="Calibri" panose="020F0502020204030204" pitchFamily="34" charset="0"/>
              </a:rPr>
              <a:t>hh</a:t>
            </a:r>
            <a:r>
              <a:rPr lang="en-GB" dirty="0">
                <a:effectLst/>
                <a:latin typeface="Calibri" panose="020F0502020204030204" pitchFamily="34" charset="0"/>
              </a:rPr>
              <a:t> a barrel hadron calorimeter </a:t>
            </a:r>
            <a:r>
              <a:rPr lang="en-GB" dirty="0" err="1">
                <a:effectLst/>
                <a:latin typeface="Calibri" panose="020F0502020204030204" pitchFamily="34" charset="0"/>
              </a:rPr>
              <a:t>Tilecal</a:t>
            </a:r>
            <a:r>
              <a:rPr lang="en-GB" dirty="0">
                <a:effectLst/>
                <a:latin typeface="Calibri" panose="020F0502020204030204" pitchFamily="34" charset="0"/>
              </a:rPr>
              <a:t> like in the central region is straight forward</a:t>
            </a:r>
          </a:p>
          <a:p>
            <a:r>
              <a:rPr lang="en-GB" dirty="0">
                <a:effectLst/>
                <a:latin typeface="Calibri" panose="020F0502020204030204" pitchFamily="34" charset="0"/>
              </a:rPr>
              <a:t>Better granularity and new photosensors are key to get better performance keeping a low cost</a:t>
            </a:r>
          </a:p>
          <a:p>
            <a:r>
              <a:rPr lang="en-GB" dirty="0">
                <a:effectLst/>
                <a:latin typeface="Calibri" panose="020F0502020204030204" pitchFamily="34" charset="0"/>
              </a:rPr>
              <a:t>Radiation hardness of the scintillators and WLS </a:t>
            </a:r>
            <a:r>
              <a:rPr lang="en-GB" dirty="0" err="1">
                <a:effectLst/>
                <a:latin typeface="Calibri" panose="020F0502020204030204" pitchFamily="34" charset="0"/>
              </a:rPr>
              <a:t>fibers</a:t>
            </a:r>
            <a:r>
              <a:rPr lang="en-GB" dirty="0">
                <a:effectLst/>
                <a:latin typeface="Calibri" panose="020F0502020204030204" pitchFamily="34" charset="0"/>
              </a:rPr>
              <a:t> are potential issues, improvement needed </a:t>
            </a:r>
            <a:r>
              <a:rPr lang="en-GB" dirty="0" err="1">
                <a:effectLst/>
                <a:latin typeface="Calibri" panose="020F0502020204030204" pitchFamily="34" charset="0"/>
              </a:rPr>
              <a:t>tocope</a:t>
            </a:r>
            <a:r>
              <a:rPr lang="en-GB" dirty="0">
                <a:effectLst/>
                <a:latin typeface="Calibri" panose="020F0502020204030204" pitchFamily="34" charset="0"/>
              </a:rPr>
              <a:t> with ~10 </a:t>
            </a:r>
            <a:r>
              <a:rPr lang="en-GB" dirty="0" err="1">
                <a:effectLst/>
                <a:latin typeface="Calibri" panose="020F0502020204030204" pitchFamily="34" charset="0"/>
              </a:rPr>
              <a:t>kGy</a:t>
            </a:r>
            <a:endParaRPr lang="en-GB" dirty="0">
              <a:effectLst/>
              <a:latin typeface="Calibri" panose="020F0502020204030204" pitchFamily="34" charset="0"/>
            </a:endParaRPr>
          </a:p>
          <a:p>
            <a:endParaRPr lang="en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9F58CD-961D-4DB4-6523-18D423E6B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968" y="1530074"/>
            <a:ext cx="3696114" cy="266120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ADEB63-F96C-5AEF-C536-65BD8CF530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94757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8F7AC1-E671-E529-468F-43C71C18E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effectLst/>
                <a:latin typeface="Calibri" panose="020F0502020204030204" pitchFamily="34" charset="0"/>
              </a:rPr>
              <a:t>Design for FCC-</a:t>
            </a:r>
            <a:r>
              <a:rPr lang="en-GB" b="1" dirty="0" err="1">
                <a:effectLst/>
                <a:latin typeface="Calibri" panose="020F0502020204030204" pitchFamily="34" charset="0"/>
              </a:rPr>
              <a:t>ee</a:t>
            </a:r>
            <a:r>
              <a:rPr lang="en-GB" b="1" dirty="0">
                <a:effectLst/>
                <a:latin typeface="Calibri" panose="020F0502020204030204" pitchFamily="34" charset="0"/>
              </a:rPr>
              <a:t> central calorimeter system</a:t>
            </a:r>
            <a:br>
              <a:rPr lang="en-GB" dirty="0">
                <a:effectLst/>
                <a:latin typeface="Calibri" panose="020F0502020204030204" pitchFamily="34" charset="0"/>
              </a:rPr>
            </a:br>
            <a:endParaRPr lang="en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C4D6EB-879E-E334-F797-CC2749E56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882" y="1017725"/>
            <a:ext cx="7146235" cy="3487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098F43-2A47-C69B-E376-B7DACA730FD4}"/>
              </a:ext>
            </a:extLst>
          </p:cNvPr>
          <p:cNvSpPr txBox="1"/>
          <p:nvPr/>
        </p:nvSpPr>
        <p:spPr>
          <a:xfrm>
            <a:off x="467139" y="4505409"/>
            <a:ext cx="8289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effectLst/>
                <a:latin typeface="Arial" panose="020B0604020202020204" pitchFamily="34" charset="0"/>
              </a:rPr>
              <a:t>A </a:t>
            </a:r>
            <a:r>
              <a:rPr lang="en-GB" b="1" dirty="0">
                <a:effectLst/>
                <a:latin typeface="Arial" panose="020B0604020202020204" pitchFamily="34" charset="0"/>
              </a:rPr>
              <a:t>new</a:t>
            </a:r>
            <a:r>
              <a:rPr lang="en-GB" dirty="0">
                <a:effectLst/>
                <a:latin typeface="Arial" panose="020B0604020202020204" pitchFamily="34" charset="0"/>
              </a:rPr>
              <a:t> proposal for a  HCAL alternative: scintillating tile barrel calorimeter with Fe/Pb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E0CBF-CFB7-A114-4416-9CCA02DA99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63106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1CA6A-47D7-9F39-6963-6710B89BEC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9</a:t>
            </a:fld>
            <a:endParaRPr lang="pt-P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3B9B6E-B958-47DF-E24C-F77A3B706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68" y="175341"/>
            <a:ext cx="8774389" cy="462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9130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3D67A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3935</TotalTime>
  <Words>488</Words>
  <Application>Microsoft Macintosh PowerPoint</Application>
  <PresentationFormat>On-screen Show (16:9)</PresentationFormat>
  <Paragraphs>82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Titillium Web</vt:lpstr>
      <vt:lpstr>Simple Light</vt:lpstr>
      <vt:lpstr>Simple Light</vt:lpstr>
      <vt:lpstr>LIP Advisory Board Meeting 27 April 2023</vt:lpstr>
      <vt:lpstr>FCC Group</vt:lpstr>
      <vt:lpstr>Strengths, Weaknesses, Opportunities and Threats </vt:lpstr>
      <vt:lpstr>PowerPoint Presentation</vt:lpstr>
      <vt:lpstr>PowerPoint Presentation</vt:lpstr>
      <vt:lpstr>FCC-ee:</vt:lpstr>
      <vt:lpstr>Hadronic calorimetry at FCC-hh</vt:lpstr>
      <vt:lpstr>Design for FCC-ee central calorimeter system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Portugal and the FCC</vt:lpstr>
      <vt:lpstr>Portugal and the European Strategy for Particle Physics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 uma actualização da estratégia</dc:title>
  <cp:lastModifiedBy>Ricardo Goncalo</cp:lastModifiedBy>
  <cp:revision>122</cp:revision>
  <dcterms:modified xsi:type="dcterms:W3CDTF">2023-04-26T23:30:41Z</dcterms:modified>
</cp:coreProperties>
</file>