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32" r:id="rId2"/>
    <p:sldId id="309" r:id="rId3"/>
    <p:sldId id="330" r:id="rId4"/>
    <p:sldId id="337" r:id="rId5"/>
    <p:sldId id="310" r:id="rId6"/>
    <p:sldId id="301" r:id="rId7"/>
    <p:sldId id="325" r:id="rId8"/>
    <p:sldId id="339" r:id="rId9"/>
    <p:sldId id="327" r:id="rId10"/>
    <p:sldId id="346" r:id="rId11"/>
    <p:sldId id="323" r:id="rId12"/>
    <p:sldId id="311" r:id="rId13"/>
    <p:sldId id="319" r:id="rId14"/>
    <p:sldId id="315" r:id="rId15"/>
    <p:sldId id="312" r:id="rId16"/>
    <p:sldId id="297" r:id="rId17"/>
    <p:sldId id="335" r:id="rId18"/>
    <p:sldId id="34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9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55293-CD05-5742-B9D6-EB93932482F2}" type="datetimeFigureOut">
              <a:rPr lang="en-US" smtClean="0"/>
              <a:t>13/02/19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FA0B2-CAC2-424D-9C02-7E1B93F0842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0807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LHC </a:t>
            </a:r>
            <a:r>
              <a:rPr lang="pt-PT" dirty="0" err="1" smtClean="0"/>
              <a:t>Running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2x</a:t>
            </a:r>
            <a:r>
              <a:rPr lang="pt-PT" baseline="0" dirty="0" smtClean="0"/>
              <a:t> design </a:t>
            </a:r>
            <a:r>
              <a:rPr lang="pt-PT" baseline="0" dirty="0" err="1" smtClean="0"/>
              <a:t>luminosity</a:t>
            </a:r>
            <a:endParaRPr lang="pt-PT" baseline="0" dirty="0" smtClean="0"/>
          </a:p>
          <a:p>
            <a:r>
              <a:rPr lang="pt-PT" baseline="0" dirty="0" err="1" smtClean="0"/>
              <a:t>Expect</a:t>
            </a:r>
            <a:r>
              <a:rPr lang="pt-PT" baseline="0" dirty="0" smtClean="0"/>
              <a:t> 150/pb </a:t>
            </a:r>
            <a:r>
              <a:rPr lang="pt-PT" baseline="0" dirty="0" err="1" smtClean="0"/>
              <a:t>by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year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533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UPGRADE: (LIP </a:t>
            </a:r>
            <a:r>
              <a:rPr lang="pt-PT" baseline="0" dirty="0" err="1" smtClean="0"/>
              <a:t>areas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in</a:t>
            </a:r>
            <a:r>
              <a:rPr lang="pt-PT" baseline="0" dirty="0" smtClean="0"/>
              <a:t> </a:t>
            </a:r>
            <a:r>
              <a:rPr lang="pt-PT" baseline="0" dirty="0" err="1" smtClean="0"/>
              <a:t>red</a:t>
            </a:r>
            <a:r>
              <a:rPr lang="pt-PT" baseline="0" dirty="0" smtClean="0"/>
              <a:t>)</a:t>
            </a:r>
          </a:p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</a:t>
            </a:r>
            <a:r>
              <a:rPr lang="pt-PT" b="1" baseline="0" dirty="0" smtClean="0"/>
              <a:t>O(10ps) ; 30ps = 9mm</a:t>
            </a:r>
          </a:p>
          <a:p>
            <a:r>
              <a:rPr lang="pt-PT" baseline="0" dirty="0" err="1" smtClean="0"/>
              <a:t>Replace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damaged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detectors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with</a:t>
            </a:r>
            <a:r>
              <a:rPr lang="pt-PT" baseline="0" dirty="0" smtClean="0"/>
              <a:t> </a:t>
            </a:r>
            <a:r>
              <a:rPr lang="pt-PT" b="1" baseline="0" dirty="0" smtClean="0"/>
              <a:t>more </a:t>
            </a:r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technologies</a:t>
            </a:r>
            <a:endParaRPr lang="pt-PT" b="1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HGTD </a:t>
            </a:r>
            <a:r>
              <a:rPr lang="pt-PT" dirty="0" err="1" smtClean="0"/>
              <a:t>radius</a:t>
            </a:r>
            <a:r>
              <a:rPr lang="pt-PT" baseline="0" dirty="0" smtClean="0"/>
              <a:t> 120 – 640 mm ; 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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Completely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replace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Inner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Detector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with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all-silicon</a:t>
            </a:r>
            <a:endParaRPr lang="pt-PT" sz="1200" b="0" i="0" u="none" strike="noStrike" kern="1200" baseline="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4962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Now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: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discovery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announced</a:t>
            </a:r>
            <a:r>
              <a:rPr lang="pt-PT" baseline="0" dirty="0" smtClean="0"/>
              <a:t> to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world</a:t>
            </a:r>
            <a:endParaRPr lang="pt-PT" baseline="0" dirty="0" smtClean="0"/>
          </a:p>
          <a:p>
            <a:r>
              <a:rPr lang="pt-PT" baseline="0" dirty="0" smtClean="0"/>
              <a:t>Helena </a:t>
            </a:r>
            <a:r>
              <a:rPr lang="pt-PT" baseline="0" dirty="0" err="1" smtClean="0"/>
              <a:t>will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talk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about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Heavy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Ions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next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A0B2-CAC2-424D-9C02-7E1B93F08426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4480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VH </a:t>
            </a:r>
            <a:r>
              <a:rPr lang="pt-PT" dirty="0" err="1" smtClean="0"/>
              <a:t>channel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H</a:t>
            </a:r>
            <a:r>
              <a:rPr lang="pt-PT" dirty="0" smtClean="0">
                <a:sym typeface="Wingdings"/>
              </a:rPr>
              <a:t> </a:t>
            </a:r>
            <a:r>
              <a:rPr lang="pt-PT" dirty="0" err="1" smtClean="0">
                <a:sym typeface="Wingdings"/>
              </a:rPr>
              <a:t>bb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observed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last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year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after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many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years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searching</a:t>
            </a:r>
            <a:r>
              <a:rPr lang="pt-PT" dirty="0" smtClean="0">
                <a:sym typeface="Wingdings"/>
              </a:rPr>
              <a:t>  </a:t>
            </a:r>
            <a:r>
              <a:rPr lang="pt-PT" dirty="0" err="1" smtClean="0">
                <a:sym typeface="Wingdings"/>
              </a:rPr>
              <a:t>one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of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LIP’s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involvements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A0B2-CAC2-424D-9C02-7E1B93F08426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7429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other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area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LIP: </a:t>
            </a:r>
            <a:r>
              <a:rPr lang="pt-PT" dirty="0" err="1" smtClean="0"/>
              <a:t>ttH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 </a:t>
            </a:r>
            <a:r>
              <a:rPr lang="pt-PT" dirty="0" err="1" smtClean="0"/>
              <a:t>last</a:t>
            </a:r>
            <a:r>
              <a:rPr lang="pt-PT" dirty="0" smtClean="0"/>
              <a:t> </a:t>
            </a:r>
            <a:r>
              <a:rPr lang="pt-PT" dirty="0" err="1" smtClean="0"/>
              <a:t>year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tt̄H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γγ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BDT bin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largest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 ratio.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candidates,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diphoton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125.4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six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reconstructed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anti-k</a:t>
            </a:r>
            <a:r>
              <a:rPr lang="pt-PT" sz="1200" kern="1200" baseline="-25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algorithm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R=0.4,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including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b-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77%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efficiency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working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photons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correspond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green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towers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electromagnetic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calorimeter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(b-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are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yellow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pt-P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blue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cones.	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5039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Now</a:t>
            </a:r>
            <a:r>
              <a:rPr lang="pt-PT" dirty="0" smtClean="0"/>
              <a:t> </a:t>
            </a:r>
            <a:r>
              <a:rPr lang="pt-PT" dirty="0" err="1" smtClean="0"/>
              <a:t>they</a:t>
            </a:r>
            <a:r>
              <a:rPr lang="pt-PT" baseline="0" dirty="0" smtClean="0"/>
              <a:t> can </a:t>
            </a:r>
            <a:r>
              <a:rPr lang="pt-PT" baseline="0" dirty="0" err="1" smtClean="0"/>
              <a:t>be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used</a:t>
            </a:r>
            <a:r>
              <a:rPr lang="pt-PT" baseline="0" dirty="0" smtClean="0"/>
              <a:t> as </a:t>
            </a:r>
            <a:r>
              <a:rPr lang="pt-PT" baseline="0" dirty="0" err="1" smtClean="0"/>
              <a:t>tools</a:t>
            </a:r>
            <a:r>
              <a:rPr lang="pt-PT" baseline="0" dirty="0" smtClean="0"/>
              <a:t> to </a:t>
            </a:r>
            <a:r>
              <a:rPr lang="pt-PT" baseline="0" dirty="0" err="1" smtClean="0"/>
              <a:t>probe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Higgs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A0B2-CAC2-424D-9C02-7E1B93F08426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9450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Example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near</a:t>
            </a:r>
            <a:r>
              <a:rPr lang="pt-PT" dirty="0" smtClean="0"/>
              <a:t> future: </a:t>
            </a:r>
            <a:r>
              <a:rPr lang="pt-PT" dirty="0" err="1" smtClean="0"/>
              <a:t>find</a:t>
            </a:r>
            <a:r>
              <a:rPr lang="pt-PT" dirty="0" smtClean="0"/>
              <a:t> </a:t>
            </a:r>
            <a:r>
              <a:rPr lang="pt-PT" dirty="0" err="1" smtClean="0"/>
              <a:t>if</a:t>
            </a:r>
            <a:r>
              <a:rPr lang="pt-PT" baseline="0" dirty="0" smtClean="0"/>
              <a:t> CP quantum </a:t>
            </a:r>
            <a:r>
              <a:rPr lang="pt-PT" baseline="0" dirty="0" err="1" smtClean="0"/>
              <a:t>numbers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hold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surprise</a:t>
            </a:r>
            <a:r>
              <a:rPr lang="pt-PT" baseline="0" dirty="0" smtClean="0"/>
              <a:t> </a:t>
            </a:r>
            <a:r>
              <a:rPr lang="pt-PT" baseline="0" dirty="0" smtClean="0">
                <a:sym typeface="Wingdings"/>
              </a:rPr>
              <a:t> </a:t>
            </a:r>
            <a:r>
              <a:rPr lang="pt-PT" baseline="0" dirty="0" err="1" smtClean="0">
                <a:sym typeface="Wingdings"/>
              </a:rPr>
              <a:t>using</a:t>
            </a:r>
            <a:r>
              <a:rPr lang="pt-PT" baseline="0" dirty="0" smtClean="0">
                <a:sym typeface="Wingdings"/>
              </a:rPr>
              <a:t> a </a:t>
            </a:r>
            <a:r>
              <a:rPr lang="pt-PT" baseline="0" dirty="0" err="1" smtClean="0">
                <a:sym typeface="Wingdings"/>
              </a:rPr>
              <a:t>method</a:t>
            </a:r>
            <a:r>
              <a:rPr lang="pt-PT" baseline="0" dirty="0" smtClean="0">
                <a:sym typeface="Wingdings"/>
              </a:rPr>
              <a:t> </a:t>
            </a:r>
            <a:r>
              <a:rPr lang="pt-PT" baseline="0" dirty="0" err="1" smtClean="0">
                <a:sym typeface="Wingdings"/>
              </a:rPr>
              <a:t>proposed</a:t>
            </a:r>
            <a:r>
              <a:rPr lang="pt-PT" baseline="0" dirty="0" smtClean="0">
                <a:sym typeface="Wingdings"/>
              </a:rPr>
              <a:t> </a:t>
            </a:r>
            <a:r>
              <a:rPr lang="pt-PT" baseline="0" dirty="0" err="1" smtClean="0">
                <a:sym typeface="Wingdings"/>
              </a:rPr>
              <a:t>by</a:t>
            </a:r>
            <a:r>
              <a:rPr lang="pt-PT" baseline="0" dirty="0" smtClean="0">
                <a:sym typeface="Wingdings"/>
              </a:rPr>
              <a:t> </a:t>
            </a:r>
            <a:r>
              <a:rPr lang="pt-PT" baseline="0" dirty="0" err="1" smtClean="0">
                <a:sym typeface="Wingdings"/>
              </a:rPr>
              <a:t>us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A0B2-CAC2-424D-9C02-7E1B93F08426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3164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More </a:t>
            </a:r>
            <a:r>
              <a:rPr lang="pt-PT" dirty="0" err="1" smtClean="0"/>
              <a:t>info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smtClean="0"/>
              <a:t>...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A0B2-CAC2-424D-9C02-7E1B93F08426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5769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Th</a:t>
            </a:r>
            <a:r>
              <a:rPr lang="pt-PT" dirty="0" smtClean="0"/>
              <a:t> </a:t>
            </a:r>
            <a:r>
              <a:rPr lang="pt-PT" dirty="0" err="1" smtClean="0"/>
              <a:t>only</a:t>
            </a:r>
            <a:r>
              <a:rPr lang="pt-PT" dirty="0" smtClean="0"/>
              <a:t> </a:t>
            </a:r>
            <a:r>
              <a:rPr lang="pt-PT" dirty="0" err="1" smtClean="0"/>
              <a:t>experiment</a:t>
            </a:r>
            <a:r>
              <a:rPr lang="pt-PT" dirty="0" smtClean="0"/>
              <a:t> I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its</a:t>
            </a:r>
            <a:r>
              <a:rPr lang="pt-PT" dirty="0" smtClean="0"/>
              <a:t> </a:t>
            </a:r>
            <a:r>
              <a:rPr lang="pt-PT" dirty="0" err="1" smtClean="0"/>
              <a:t>own</a:t>
            </a:r>
            <a:r>
              <a:rPr lang="pt-PT" dirty="0" smtClean="0"/>
              <a:t> </a:t>
            </a:r>
            <a:r>
              <a:rPr lang="pt-PT" dirty="0" err="1" smtClean="0"/>
              <a:t>super-hero</a:t>
            </a:r>
            <a:r>
              <a:rPr lang="pt-PT" dirty="0" smtClean="0"/>
              <a:t>!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A0B2-CAC2-424D-9C02-7E1B93F08426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67248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3000 </a:t>
            </a:r>
            <a:r>
              <a:rPr lang="pt-PT" dirty="0" err="1" smtClean="0"/>
              <a:t>physicists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engineers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including</a:t>
            </a:r>
            <a:r>
              <a:rPr lang="pt-PT" baseline="0" dirty="0" smtClean="0"/>
              <a:t> 1000 </a:t>
            </a:r>
            <a:r>
              <a:rPr lang="pt-PT" baseline="0" dirty="0" err="1" smtClean="0"/>
              <a:t>postgraduate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students</a:t>
            </a:r>
            <a:endParaRPr lang="pt-P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A0B2-CAC2-424D-9C02-7E1B93F08426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4326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Parts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experiment</a:t>
            </a:r>
            <a:r>
              <a:rPr lang="pt-PT" baseline="0" dirty="0" smtClean="0"/>
              <a:t> </a:t>
            </a:r>
            <a:r>
              <a:rPr lang="pt-PT" baseline="0" dirty="0" smtClean="0">
                <a:sym typeface="Wingdings"/>
              </a:rPr>
              <a:t> LIP </a:t>
            </a:r>
            <a:r>
              <a:rPr lang="pt-PT" baseline="0" dirty="0" err="1" smtClean="0">
                <a:sym typeface="Wingdings"/>
              </a:rPr>
              <a:t>contributed</a:t>
            </a:r>
            <a:r>
              <a:rPr lang="pt-PT" baseline="0" dirty="0" smtClean="0">
                <a:sym typeface="Wingdings"/>
              </a:rPr>
              <a:t> to </a:t>
            </a:r>
            <a:r>
              <a:rPr lang="pt-PT" baseline="0" dirty="0" err="1" smtClean="0">
                <a:sym typeface="Wingdings"/>
              </a:rPr>
              <a:t>the</a:t>
            </a:r>
            <a:r>
              <a:rPr lang="pt-PT" baseline="0" dirty="0" smtClean="0">
                <a:sym typeface="Wingdings"/>
              </a:rPr>
              <a:t> </a:t>
            </a:r>
            <a:r>
              <a:rPr lang="pt-PT" baseline="0" dirty="0" err="1" smtClean="0">
                <a:sym typeface="Wingdings"/>
              </a:rPr>
              <a:t>TileCal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A0B2-CAC2-424D-9C02-7E1B93F08426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0035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LIP</a:t>
            </a:r>
            <a:r>
              <a:rPr lang="pt-PT" baseline="0" dirty="0" smtClean="0"/>
              <a:t> </a:t>
            </a:r>
            <a:r>
              <a:rPr lang="pt-PT" baseline="0" dirty="0" err="1" smtClean="0"/>
              <a:t>made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important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contribution</a:t>
            </a:r>
            <a:r>
              <a:rPr lang="pt-PT" baseline="0" dirty="0" smtClean="0"/>
              <a:t> to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TileCal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A0B2-CAC2-424D-9C02-7E1B93F08426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171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Phases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project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A0B2-CAC2-424D-9C02-7E1B93F08426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571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Wavelength</a:t>
            </a:r>
            <a:r>
              <a:rPr lang="pt-PT" dirty="0" smtClean="0"/>
              <a:t> </a:t>
            </a:r>
            <a:r>
              <a:rPr lang="pt-PT" dirty="0" err="1" smtClean="0"/>
              <a:t>fibres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which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take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light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from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scintillators</a:t>
            </a:r>
            <a:r>
              <a:rPr lang="pt-PT" baseline="0" dirty="0" smtClean="0"/>
              <a:t> to </a:t>
            </a:r>
            <a:r>
              <a:rPr lang="pt-PT" baseline="0" dirty="0" err="1" smtClean="0"/>
              <a:t>PMTs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adapt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wavelength</a:t>
            </a:r>
            <a:r>
              <a:rPr lang="pt-PT" baseline="0" dirty="0" smtClean="0"/>
              <a:t> </a:t>
            </a:r>
            <a:r>
              <a:rPr lang="pt-PT" baseline="0" dirty="0" smtClean="0">
                <a:sym typeface="Wingdings"/>
              </a:rPr>
              <a:t> </a:t>
            </a:r>
            <a:r>
              <a:rPr lang="pt-PT" baseline="0" dirty="0" err="1" smtClean="0">
                <a:sym typeface="Wingdings"/>
              </a:rPr>
              <a:t>made</a:t>
            </a:r>
            <a:r>
              <a:rPr lang="pt-PT" baseline="0" dirty="0" smtClean="0">
                <a:sym typeface="Wingdings"/>
              </a:rPr>
              <a:t> </a:t>
            </a:r>
            <a:r>
              <a:rPr lang="pt-PT" baseline="0" dirty="0" err="1" smtClean="0">
                <a:sym typeface="Wingdings"/>
              </a:rPr>
              <a:t>at</a:t>
            </a:r>
            <a:r>
              <a:rPr lang="pt-PT" baseline="0" dirty="0" smtClean="0">
                <a:sym typeface="Wingdings"/>
              </a:rPr>
              <a:t> LIP</a:t>
            </a:r>
          </a:p>
          <a:p>
            <a:pPr marL="171450" indent="-171450">
              <a:buFont typeface="Wingdings" charset="0"/>
              <a:buChar char="à"/>
            </a:pPr>
            <a:r>
              <a:rPr lang="pt-PT" baseline="0" dirty="0" err="1" smtClean="0">
                <a:sym typeface="Wingdings"/>
              </a:rPr>
              <a:t>Quality</a:t>
            </a:r>
            <a:r>
              <a:rPr lang="pt-PT" baseline="0" dirty="0" smtClean="0">
                <a:sym typeface="Wingdings"/>
              </a:rPr>
              <a:t> </a:t>
            </a:r>
            <a:r>
              <a:rPr lang="pt-PT" baseline="0" dirty="0" err="1" smtClean="0">
                <a:sym typeface="Wingdings"/>
              </a:rPr>
              <a:t>control</a:t>
            </a:r>
            <a:r>
              <a:rPr lang="pt-PT" baseline="0" dirty="0" smtClean="0">
                <a:sym typeface="Wingdings"/>
              </a:rPr>
              <a:t> </a:t>
            </a:r>
            <a:r>
              <a:rPr lang="pt-PT" baseline="0" dirty="0" err="1" smtClean="0">
                <a:sym typeface="Wingdings"/>
              </a:rPr>
              <a:t>instrument</a:t>
            </a:r>
            <a:r>
              <a:rPr lang="pt-PT" baseline="0" dirty="0" smtClean="0">
                <a:sym typeface="Wingdings"/>
              </a:rPr>
              <a:t>: </a:t>
            </a:r>
            <a:r>
              <a:rPr lang="pt-PT" baseline="0" dirty="0" err="1" smtClean="0">
                <a:sym typeface="Wingdings"/>
              </a:rPr>
              <a:t>fibres</a:t>
            </a:r>
            <a:r>
              <a:rPr lang="pt-PT" baseline="0" dirty="0" smtClean="0">
                <a:sym typeface="Wingdings"/>
              </a:rPr>
              <a:t> </a:t>
            </a:r>
            <a:r>
              <a:rPr lang="pt-PT" baseline="0" dirty="0" err="1" smtClean="0">
                <a:sym typeface="Wingdings"/>
              </a:rPr>
              <a:t>tested</a:t>
            </a:r>
            <a:r>
              <a:rPr lang="pt-PT" baseline="0" dirty="0" smtClean="0">
                <a:sym typeface="Wingdings"/>
              </a:rPr>
              <a:t> </a:t>
            </a:r>
            <a:r>
              <a:rPr lang="pt-PT" baseline="0" dirty="0" err="1" smtClean="0">
                <a:sym typeface="Wingdings"/>
              </a:rPr>
              <a:t>at</a:t>
            </a:r>
            <a:r>
              <a:rPr lang="pt-PT" baseline="0" dirty="0" smtClean="0">
                <a:sym typeface="Wingdings"/>
              </a:rPr>
              <a:t> LIP</a:t>
            </a:r>
          </a:p>
          <a:p>
            <a:pPr marL="171450" indent="-171450">
              <a:buFont typeface="Wingdings" charset="0"/>
              <a:buChar char="à"/>
            </a:pPr>
            <a:r>
              <a:rPr lang="pt-PT" baseline="0" dirty="0" err="1" smtClean="0">
                <a:sym typeface="Wingdings"/>
              </a:rPr>
              <a:t>One</a:t>
            </a:r>
            <a:r>
              <a:rPr lang="pt-PT" baseline="0" dirty="0" smtClean="0">
                <a:sym typeface="Wingdings"/>
              </a:rPr>
              <a:t> Tile module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A0B2-CAC2-424D-9C02-7E1B93F08426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8208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A6E89-803C-7B4B-9938-A2A977259571}" type="slidenum">
              <a:rPr lang="en-US"/>
              <a:pPr/>
              <a:t>9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4" y="4343400"/>
            <a:ext cx="5032375" cy="4114800"/>
          </a:xfrm>
        </p:spPr>
        <p:txBody>
          <a:bodyPr lIns="92135" tIns="46067" rIns="92135" bIns="46067"/>
          <a:lstStyle/>
          <a:p>
            <a:r>
              <a:rPr lang="en-US" dirty="0" smtClean="0"/>
              <a:t>Other important contribution over last 10</a:t>
            </a:r>
            <a:r>
              <a:rPr lang="en-US" baseline="0" dirty="0" smtClean="0"/>
              <a:t> years: trigger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charset="0"/>
              <a:buChar char="à"/>
            </a:pPr>
            <a:r>
              <a:rPr lang="pt-PT" dirty="0" err="1" smtClean="0">
                <a:sym typeface="Wingdings"/>
              </a:rPr>
              <a:t>Main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area</a:t>
            </a:r>
            <a:r>
              <a:rPr lang="pt-PT" dirty="0" smtClean="0">
                <a:sym typeface="Wingdings"/>
              </a:rPr>
              <a:t>:</a:t>
            </a:r>
            <a:r>
              <a:rPr lang="pt-PT" baseline="0" dirty="0" smtClean="0">
                <a:sym typeface="Wingdings"/>
              </a:rPr>
              <a:t> </a:t>
            </a:r>
            <a:r>
              <a:rPr lang="pt-PT" baseline="0" dirty="0" err="1" smtClean="0">
                <a:sym typeface="Wingdings"/>
              </a:rPr>
              <a:t>jet</a:t>
            </a:r>
            <a:r>
              <a:rPr lang="pt-PT" baseline="0" dirty="0" smtClean="0">
                <a:sym typeface="Wingdings"/>
              </a:rPr>
              <a:t> </a:t>
            </a:r>
            <a:r>
              <a:rPr lang="pt-PT" baseline="0" dirty="0" err="1" smtClean="0">
                <a:sym typeface="Wingdings"/>
              </a:rPr>
              <a:t>trigger</a:t>
            </a:r>
            <a:endParaRPr lang="pt-PT" baseline="0" dirty="0" smtClean="0">
              <a:sym typeface="Wingdings"/>
            </a:endParaRPr>
          </a:p>
          <a:p>
            <a:pPr marL="171450" indent="-171450">
              <a:buFont typeface="Wingdings" charset="0"/>
              <a:buChar char="à"/>
            </a:pPr>
            <a:r>
              <a:rPr lang="pt-PT" baseline="0" dirty="0" smtClean="0">
                <a:sym typeface="Wingdings"/>
              </a:rPr>
              <a:t>GPU-</a:t>
            </a:r>
            <a:r>
              <a:rPr lang="pt-PT" baseline="0" dirty="0" err="1" smtClean="0">
                <a:sym typeface="Wingdings"/>
              </a:rPr>
              <a:t>based</a:t>
            </a:r>
            <a:r>
              <a:rPr lang="pt-PT" baseline="0" dirty="0" smtClean="0">
                <a:sym typeface="Wingdings"/>
              </a:rPr>
              <a:t> </a:t>
            </a:r>
            <a:r>
              <a:rPr lang="pt-PT" baseline="0" dirty="0" err="1" smtClean="0">
                <a:sym typeface="Wingdings"/>
              </a:rPr>
              <a:t>clustering</a:t>
            </a:r>
            <a:r>
              <a:rPr lang="pt-PT" baseline="0" dirty="0" smtClean="0">
                <a:sym typeface="Wingdings"/>
              </a:rPr>
              <a:t> for </a:t>
            </a:r>
            <a:r>
              <a:rPr lang="pt-PT" baseline="0" dirty="0" err="1" smtClean="0">
                <a:sym typeface="Wingdings"/>
              </a:rPr>
              <a:t>the</a:t>
            </a:r>
            <a:r>
              <a:rPr lang="pt-PT" baseline="0" dirty="0" smtClean="0">
                <a:sym typeface="Wingdings"/>
              </a:rPr>
              <a:t> upgrade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A0B2-CAC2-424D-9C02-7E1B93F08426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7526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C5C8-9B5E-A143-9E9C-D5204F383DC1}" type="datetimeFigureOut">
              <a:rPr lang="en-US" smtClean="0"/>
              <a:t>13/02/19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9054-B644-E542-9B81-F992552955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923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C5C8-9B5E-A143-9E9C-D5204F383DC1}" type="datetimeFigureOut">
              <a:rPr lang="en-US" smtClean="0"/>
              <a:t>13/02/19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9054-B644-E542-9B81-F992552955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50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C5C8-9B5E-A143-9E9C-D5204F383DC1}" type="datetimeFigureOut">
              <a:rPr lang="en-US" smtClean="0"/>
              <a:t>13/02/19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9054-B644-E542-9B81-F992552955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26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C5C8-9B5E-A143-9E9C-D5204F383DC1}" type="datetimeFigureOut">
              <a:rPr lang="en-US" smtClean="0"/>
              <a:t>13/02/19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9054-B644-E542-9B81-F992552955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9349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C5C8-9B5E-A143-9E9C-D5204F383DC1}" type="datetimeFigureOut">
              <a:rPr lang="en-US" smtClean="0"/>
              <a:t>13/02/19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9054-B644-E542-9B81-F992552955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6190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C5C8-9B5E-A143-9E9C-D5204F383DC1}" type="datetimeFigureOut">
              <a:rPr lang="en-US" smtClean="0"/>
              <a:t>13/02/19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9054-B644-E542-9B81-F992552955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1420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C5C8-9B5E-A143-9E9C-D5204F383DC1}" type="datetimeFigureOut">
              <a:rPr lang="en-US" smtClean="0"/>
              <a:t>13/02/19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9054-B644-E542-9B81-F992552955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586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C5C8-9B5E-A143-9E9C-D5204F383DC1}" type="datetimeFigureOut">
              <a:rPr lang="en-US" smtClean="0"/>
              <a:t>13/02/19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9054-B644-E542-9B81-F992552955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0512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C5C8-9B5E-A143-9E9C-D5204F383DC1}" type="datetimeFigureOut">
              <a:rPr lang="en-US" smtClean="0"/>
              <a:t>13/02/19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9054-B644-E542-9B81-F992552955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0924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C5C8-9B5E-A143-9E9C-D5204F383DC1}" type="datetimeFigureOut">
              <a:rPr lang="en-US" smtClean="0"/>
              <a:t>13/02/19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9054-B644-E542-9B81-F992552955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5467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C5C8-9B5E-A143-9E9C-D5204F383DC1}" type="datetimeFigureOut">
              <a:rPr lang="en-US" smtClean="0"/>
              <a:t>13/02/19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9054-B644-E542-9B81-F992552955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18151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2C5C8-9B5E-A143-9E9C-D5204F383DC1}" type="datetimeFigureOut">
              <a:rPr lang="en-US" smtClean="0"/>
              <a:t>13/02/19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49054-B644-E542-9B81-F992552955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705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1.wdp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7" Type="http://schemas.openxmlformats.org/officeDocument/2006/relationships/image" Target="../media/image30.png"/><Relationship Id="rId8" Type="http://schemas.microsoft.com/office/2007/relationships/hdphoto" Target="../media/hdphoto3.wdp"/><Relationship Id="rId9" Type="http://schemas.openxmlformats.org/officeDocument/2006/relationships/image" Target="../media/image31.png"/><Relationship Id="rId1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microsoft.com/office/2007/relationships/hdphoto" Target="../media/hdphoto5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mailto:atlasinfo@lip.pt" TargetMode="External"/><Relationship Id="rId5" Type="http://schemas.openxmlformats.org/officeDocument/2006/relationships/image" Target="../media/image43.png"/><Relationship Id="rId6" Type="http://schemas.microsoft.com/office/2007/relationships/hdphoto" Target="../media/hdphoto6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microsoft.com/office/2007/relationships/hdphoto" Target="../media/hdphoto1.wdp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6.png"/><Relationship Id="rId5" Type="http://schemas.microsoft.com/office/2007/relationships/hdphoto" Target="../media/hdphoto1.wdp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16.wmf"/><Relationship Id="rId8" Type="http://schemas.openxmlformats.org/officeDocument/2006/relationships/image" Target="../media/image17.jpe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1567" r="13957"/>
          <a:stretch/>
        </p:blipFill>
        <p:spPr>
          <a:xfrm>
            <a:off x="0" y="0"/>
            <a:ext cx="9144001" cy="5925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9317"/>
            <a:ext cx="8229600" cy="1143000"/>
          </a:xfrm>
          <a:solidFill>
            <a:srgbClr val="FFFFFF">
              <a:alpha val="69000"/>
            </a:srgbClr>
          </a:solidFill>
        </p:spPr>
        <p:txBody>
          <a:bodyPr>
            <a:normAutofit/>
          </a:bodyPr>
          <a:lstStyle/>
          <a:p>
            <a:r>
              <a:rPr lang="pt-PT" dirty="0" smtClean="0">
                <a:solidFill>
                  <a:srgbClr val="000000"/>
                </a:solidFill>
              </a:rPr>
              <a:t>Investigação na Experiência </a:t>
            </a:r>
            <a:r>
              <a:rPr lang="pt-PT" dirty="0" smtClean="0">
                <a:solidFill>
                  <a:srgbClr val="000000"/>
                </a:solidFill>
              </a:rPr>
              <a:t>ATLAS</a:t>
            </a:r>
            <a:endParaRPr lang="pt-PT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754" y="5994483"/>
            <a:ext cx="5160246" cy="7876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7" y="5972414"/>
            <a:ext cx="1270000" cy="833072"/>
          </a:xfrm>
          <a:prstGeom prst="rect">
            <a:avLst/>
          </a:prstGeom>
        </p:spPr>
      </p:pic>
      <p:pic>
        <p:nvPicPr>
          <p:cNvPr id="6" name="Picture 5" descr="ATLAS-chrome-logo-blue_l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39" y="5972414"/>
            <a:ext cx="2415765" cy="80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0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6926"/>
            <a:ext cx="9144000" cy="1975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755" y="819826"/>
            <a:ext cx="4554471" cy="3338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52" y="819826"/>
            <a:ext cx="4100957" cy="333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1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TLAS_black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 bwMode="auto">
          <a:xfrm>
            <a:off x="251520" y="932724"/>
            <a:ext cx="7848872" cy="483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644008" y="68627"/>
            <a:ext cx="3960440" cy="3168352"/>
            <a:chOff x="4644008" y="51470"/>
            <a:chExt cx="3960440" cy="2376264"/>
          </a:xfrm>
        </p:grpSpPr>
        <p:grpSp>
          <p:nvGrpSpPr>
            <p:cNvPr id="9" name="Group 8"/>
            <p:cNvGrpSpPr/>
            <p:nvPr/>
          </p:nvGrpSpPr>
          <p:grpSpPr>
            <a:xfrm>
              <a:off x="5940152" y="51470"/>
              <a:ext cx="2664296" cy="1561395"/>
              <a:chOff x="323528" y="3340583"/>
              <a:chExt cx="2664296" cy="156139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528" y="3412591"/>
                <a:ext cx="2664296" cy="14893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475656" y="3340583"/>
                <a:ext cx="1512168" cy="484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New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tracking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detector</a:t>
                </a:r>
              </a:p>
            </p:txBody>
          </p:sp>
        </p:grpSp>
        <p:cxnSp>
          <p:nvCxnSpPr>
            <p:cNvPr id="11" name="Straight Arrow Connector 10"/>
            <p:cNvCxnSpPr>
              <a:stCxn id="7" idx="1"/>
            </p:cNvCxnSpPr>
            <p:nvPr/>
          </p:nvCxnSpPr>
          <p:spPr bwMode="auto">
            <a:xfrm flipH="1">
              <a:off x="4644008" y="868172"/>
              <a:ext cx="1296144" cy="155956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251520" y="260648"/>
            <a:ext cx="4320480" cy="2592288"/>
            <a:chOff x="251520" y="195486"/>
            <a:chExt cx="4320480" cy="1944216"/>
          </a:xfrm>
        </p:grpSpPr>
        <p:grpSp>
          <p:nvGrpSpPr>
            <p:cNvPr id="28" name="Group 27"/>
            <p:cNvGrpSpPr/>
            <p:nvPr/>
          </p:nvGrpSpPr>
          <p:grpSpPr>
            <a:xfrm>
              <a:off x="251520" y="195486"/>
              <a:ext cx="4320480" cy="864096"/>
              <a:chOff x="2699792" y="0"/>
              <a:chExt cx="4320480" cy="86409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995936" y="0"/>
                <a:ext cx="3024336" cy="692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err="1" smtClean="0">
                    <a:solidFill>
                      <a:srgbClr val="000000"/>
                    </a:solidFill>
                  </a:rPr>
                  <a:t>Calorimeter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: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new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DAQ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electronics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,</a:t>
                </a:r>
                <a:r>
                  <a:rPr lang="pt-PT" b="1" dirty="0" smtClean="0">
                    <a:solidFill>
                      <a:srgbClr val="FF0000"/>
                    </a:solidFill>
                  </a:rPr>
                  <a:t> HV </a:t>
                </a:r>
                <a:r>
                  <a:rPr lang="pt-PT" b="1" dirty="0" err="1" smtClean="0">
                    <a:solidFill>
                      <a:srgbClr val="FF0000"/>
                    </a:solidFill>
                  </a:rPr>
                  <a:t>sources</a:t>
                </a:r>
                <a:r>
                  <a:rPr lang="pt-PT" b="1" dirty="0" smtClean="0">
                    <a:solidFill>
                      <a:srgbClr val="000000"/>
                    </a:solidFill>
                  </a:rPr>
                  <a:t> 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and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gap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scintillators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29" name="Straight Arrow Connector 28"/>
            <p:cNvCxnSpPr/>
            <p:nvPr/>
          </p:nvCxnSpPr>
          <p:spPr bwMode="auto">
            <a:xfrm>
              <a:off x="1979712" y="1059582"/>
              <a:ext cx="2592288" cy="108012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/>
          <p:nvPr/>
        </p:nvGrpSpPr>
        <p:grpSpPr>
          <a:xfrm>
            <a:off x="323528" y="5439496"/>
            <a:ext cx="3744416" cy="1152128"/>
            <a:chOff x="323528" y="3867894"/>
            <a:chExt cx="3744416" cy="86409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3867894"/>
              <a:ext cx="1312551" cy="86409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619672" y="3867894"/>
              <a:ext cx="2448272" cy="6924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000000"/>
                  </a:solidFill>
                </a:rPr>
                <a:t>New </a:t>
              </a:r>
              <a:r>
                <a:rPr lang="pt-PT" dirty="0" err="1" smtClean="0">
                  <a:solidFill>
                    <a:srgbClr val="000000"/>
                  </a:solidFill>
                </a:rPr>
                <a:t>dedicated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b="1" dirty="0" smtClean="0">
                  <a:solidFill>
                    <a:srgbClr val="FF0000"/>
                  </a:solidFill>
                </a:rPr>
                <a:t>hardware </a:t>
              </a:r>
              <a:r>
                <a:rPr lang="pt-PT" b="1" dirty="0" err="1" smtClean="0">
                  <a:solidFill>
                    <a:srgbClr val="FF0000"/>
                  </a:solidFill>
                </a:rPr>
                <a:t>tracking</a:t>
              </a:r>
              <a:r>
                <a:rPr lang="pt-PT" b="1" dirty="0" smtClean="0">
                  <a:solidFill>
                    <a:srgbClr val="FF0000"/>
                  </a:solidFill>
                </a:rPr>
                <a:t> </a:t>
              </a:r>
              <a:r>
                <a:rPr lang="pt-PT" b="1" dirty="0" err="1" smtClean="0">
                  <a:solidFill>
                    <a:srgbClr val="FF0000"/>
                  </a:solidFill>
                </a:rPr>
                <a:t>co-processor</a:t>
              </a:r>
              <a:r>
                <a:rPr lang="pt-PT" dirty="0" smtClean="0">
                  <a:solidFill>
                    <a:srgbClr val="FF0000"/>
                  </a:solidFill>
                </a:rPr>
                <a:t> </a:t>
              </a:r>
              <a:r>
                <a:rPr lang="pt-PT" dirty="0" smtClean="0">
                  <a:solidFill>
                    <a:srgbClr val="000000"/>
                  </a:solidFill>
                </a:rPr>
                <a:t>for </a:t>
              </a:r>
              <a:r>
                <a:rPr lang="pt-PT" dirty="0" err="1" smtClean="0">
                  <a:solidFill>
                    <a:srgbClr val="000000"/>
                  </a:solidFill>
                </a:rPr>
                <a:t>trigger</a:t>
              </a:r>
              <a:endParaRPr lang="pt-PT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13641" y="2424872"/>
            <a:ext cx="3648439" cy="4389225"/>
            <a:chOff x="5413640" y="1818653"/>
            <a:chExt cx="3648439" cy="3291919"/>
          </a:xfrm>
        </p:grpSpPr>
        <p:grpSp>
          <p:nvGrpSpPr>
            <p:cNvPr id="40" name="Group 39"/>
            <p:cNvGrpSpPr/>
            <p:nvPr/>
          </p:nvGrpSpPr>
          <p:grpSpPr>
            <a:xfrm>
              <a:off x="5413640" y="1818653"/>
              <a:ext cx="3648439" cy="3291919"/>
              <a:chOff x="5413640" y="1818653"/>
              <a:chExt cx="3648439" cy="329191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20" b="90000" l="538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443200" flipH="1">
                <a:off x="6370664" y="1818653"/>
                <a:ext cx="2691415" cy="3291919"/>
              </a:xfrm>
              <a:prstGeom prst="rect">
                <a:avLst/>
              </a:prstGeom>
            </p:spPr>
          </p:pic>
          <p:cxnSp>
            <p:nvCxnSpPr>
              <p:cNvPr id="35" name="Straight Connector 34"/>
              <p:cNvCxnSpPr/>
              <p:nvPr/>
            </p:nvCxnSpPr>
            <p:spPr bwMode="auto">
              <a:xfrm flipH="1">
                <a:off x="5574827" y="1923678"/>
                <a:ext cx="2093517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>
                <a:endCxn id="13" idx="1"/>
              </p:cNvCxnSpPr>
              <p:nvPr/>
            </p:nvCxnSpPr>
            <p:spPr bwMode="auto">
              <a:xfrm flipH="1" flipV="1">
                <a:off x="5413640" y="2923221"/>
                <a:ext cx="1750648" cy="159274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7020272" y="2063398"/>
              <a:ext cx="1728192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chemeClr val="bg1"/>
                  </a:solidFill>
                </a:rPr>
                <a:t>New </a:t>
              </a:r>
              <a:r>
                <a:rPr lang="pt-PT" dirty="0" err="1" smtClean="0">
                  <a:solidFill>
                    <a:schemeClr val="bg1"/>
                  </a:solidFill>
                </a:rPr>
                <a:t>muon</a:t>
              </a:r>
              <a:r>
                <a:rPr lang="pt-PT" dirty="0" smtClean="0">
                  <a:solidFill>
                    <a:schemeClr val="bg1"/>
                  </a:solidFill>
                </a:rPr>
                <a:t> detector “</a:t>
              </a:r>
              <a:r>
                <a:rPr lang="pt-PT" dirty="0" err="1" smtClean="0">
                  <a:solidFill>
                    <a:schemeClr val="bg1"/>
                  </a:solidFill>
                </a:rPr>
                <a:t>Small</a:t>
              </a:r>
              <a:r>
                <a:rPr lang="pt-PT" dirty="0" smtClean="0">
                  <a:solidFill>
                    <a:schemeClr val="bg1"/>
                  </a:solidFill>
                </a:rPr>
                <a:t> </a:t>
              </a:r>
              <a:r>
                <a:rPr lang="pt-PT" dirty="0" err="1" smtClean="0">
                  <a:solidFill>
                    <a:schemeClr val="bg1"/>
                  </a:solidFill>
                </a:rPr>
                <a:t>Wheel</a:t>
              </a:r>
              <a:r>
                <a:rPr lang="pt-PT" dirty="0" smtClean="0">
                  <a:solidFill>
                    <a:schemeClr val="bg1"/>
                  </a:solidFill>
                </a:rPr>
                <a:t>”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44008" y="2756925"/>
            <a:ext cx="2625826" cy="3509891"/>
            <a:chOff x="4644008" y="2067694"/>
            <a:chExt cx="2625826" cy="2632418"/>
          </a:xfrm>
        </p:grpSpPr>
        <p:grpSp>
          <p:nvGrpSpPr>
            <p:cNvPr id="23" name="Group 22"/>
            <p:cNvGrpSpPr/>
            <p:nvPr/>
          </p:nvGrpSpPr>
          <p:grpSpPr>
            <a:xfrm>
              <a:off x="4947859" y="2067694"/>
              <a:ext cx="2321975" cy="2032804"/>
              <a:chOff x="4947859" y="2067694"/>
              <a:chExt cx="2321975" cy="203280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49" b="97605" l="9746" r="99153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34737">
                <a:off x="5370956" y="2308901"/>
                <a:ext cx="1898878" cy="1791597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H="1" flipV="1">
                <a:off x="5220072" y="2067694"/>
                <a:ext cx="1152128" cy="288032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364088" y="2571750"/>
                <a:ext cx="864096" cy="1296144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Pie 20"/>
              <p:cNvSpPr/>
              <p:nvPr/>
            </p:nvSpPr>
            <p:spPr bwMode="auto">
              <a:xfrm rot="9513934">
                <a:off x="4947859" y="2067864"/>
                <a:ext cx="504056" cy="576064"/>
              </a:xfrm>
              <a:prstGeom prst="pie">
                <a:avLst>
                  <a:gd name="adj1" fmla="val 7191657"/>
                  <a:gd name="adj2" fmla="val 15534844"/>
                </a:avLst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pt-PT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Microsoft YaHei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644008" y="4007614"/>
              <a:ext cx="1872208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err="1" smtClean="0">
                  <a:solidFill>
                    <a:srgbClr val="000000"/>
                  </a:solidFill>
                </a:rPr>
                <a:t>High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Granualrity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Timing</a:t>
              </a:r>
              <a:r>
                <a:rPr lang="pt-PT" dirty="0" smtClean="0">
                  <a:solidFill>
                    <a:srgbClr val="000000"/>
                  </a:solidFill>
                </a:rPr>
                <a:t> Detector </a:t>
              </a:r>
            </a:p>
            <a:p>
              <a:r>
                <a:rPr lang="pt-PT" dirty="0" smtClean="0">
                  <a:solidFill>
                    <a:srgbClr val="000000"/>
                  </a:solidFill>
                </a:rPr>
                <a:t>(30ps/</a:t>
              </a:r>
              <a:r>
                <a:rPr lang="pt-PT" dirty="0" err="1" smtClean="0">
                  <a:solidFill>
                    <a:srgbClr val="000000"/>
                  </a:solidFill>
                </a:rPr>
                <a:t>track</a:t>
              </a:r>
              <a:r>
                <a:rPr lang="pt-PT" dirty="0" smtClean="0">
                  <a:solidFill>
                    <a:srgbClr val="000000"/>
                  </a:solidFill>
                </a:rPr>
                <a:t>)</a:t>
              </a:r>
              <a:endParaRPr lang="pt-PT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rgbClr val="000000"/>
                </a:solidFill>
              </a:rPr>
              <a:t>R. Gonçalo - LIP</a:t>
            </a:r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36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rgbClr val="000000"/>
                </a:solidFill>
              </a:rPr>
              <a:t>Ciência 2018</a:t>
            </a:r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38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rgbClr val="000000"/>
                </a:solidFill>
              </a:rPr>
              <a:pPr algn="r"/>
              <a:t>11</a:t>
            </a:fld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08814" y="18438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3158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4139" y="-7481"/>
            <a:ext cx="10984771" cy="6865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845" y="195719"/>
            <a:ext cx="3457366" cy="250613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Models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12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35018" y="4869160"/>
            <a:ext cx="8229600" cy="1143000"/>
          </a:xfrm>
        </p:spPr>
        <p:txBody>
          <a:bodyPr>
            <a:normAutofit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Run</a:t>
            </a:r>
            <a:r>
              <a:rPr lang="pt-PT" dirty="0" smtClean="0">
                <a:solidFill>
                  <a:schemeClr val="bg1"/>
                </a:solidFill>
              </a:rPr>
              <a:t> 1 </a:t>
            </a:r>
            <a:r>
              <a:rPr lang="pt-PT" dirty="0" err="1" smtClean="0">
                <a:solidFill>
                  <a:schemeClr val="bg1"/>
                </a:solidFill>
              </a:rPr>
              <a:t>legacy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6321"/>
            <a:ext cx="9144000" cy="60388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43162"/>
            <a:ext cx="8229600" cy="1143000"/>
          </a:xfrm>
        </p:spPr>
        <p:txBody>
          <a:bodyPr>
            <a:normAutofit/>
          </a:bodyPr>
          <a:lstStyle/>
          <a:p>
            <a:r>
              <a:rPr lang="pt-PT" sz="6000" dirty="0" err="1" smtClean="0">
                <a:solidFill>
                  <a:srgbClr val="FFFFFF"/>
                </a:solidFill>
              </a:rPr>
              <a:t>Higgs</a:t>
            </a:r>
            <a:r>
              <a:rPr lang="pt-PT" sz="6000" dirty="0" smtClean="0">
                <a:solidFill>
                  <a:srgbClr val="FFFFFF"/>
                </a:solidFill>
              </a:rPr>
              <a:t> </a:t>
            </a:r>
            <a:r>
              <a:rPr lang="pt-PT" sz="6000" dirty="0" err="1" smtClean="0">
                <a:solidFill>
                  <a:srgbClr val="FFFFFF"/>
                </a:solidFill>
              </a:rPr>
              <a:t>decay</a:t>
            </a:r>
            <a:r>
              <a:rPr lang="pt-PT" sz="6000" dirty="0" smtClean="0">
                <a:solidFill>
                  <a:srgbClr val="FFFFFF"/>
                </a:solidFill>
              </a:rPr>
              <a:t> to b-quarks</a:t>
            </a:r>
            <a:endParaRPr lang="pt-PT" sz="6000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13</a:t>
            </a:fld>
            <a:endParaRPr lang="pt-PT"/>
          </a:p>
        </p:txBody>
      </p:sp>
      <p:sp>
        <p:nvSpPr>
          <p:cNvPr id="10" name="TextBox 9"/>
          <p:cNvSpPr txBox="1"/>
          <p:nvPr/>
        </p:nvSpPr>
        <p:spPr>
          <a:xfrm rot="20650050">
            <a:off x="7636894" y="3292201"/>
            <a:ext cx="1684288" cy="4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ym typeface="Wingdings"/>
              </a:rPr>
              <a:t>9</a:t>
            </a:r>
            <a:r>
              <a:rPr lang="pt-PT" b="1" dirty="0" smtClean="0">
                <a:sym typeface="Wingdings"/>
              </a:rPr>
              <a:t>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</a:t>
            </a:r>
            <a:r>
              <a:rPr lang="pt-PT" b="1" dirty="0">
                <a:sym typeface="Wingdings"/>
              </a:rPr>
              <a:t>2018</a:t>
            </a:r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27617">
            <a:off x="268222" y="3604154"/>
            <a:ext cx="5711956" cy="273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9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14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2800"/>
            <a:ext cx="9144000" cy="604520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457200" y="74094"/>
            <a:ext cx="8229600" cy="9559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6000" dirty="0" err="1" smtClean="0">
                <a:solidFill>
                  <a:srgbClr val="FFFFFF"/>
                </a:solidFill>
              </a:rPr>
              <a:t>Higgs</a:t>
            </a:r>
            <a:r>
              <a:rPr lang="pt-PT" sz="6000" dirty="0" smtClean="0">
                <a:solidFill>
                  <a:srgbClr val="FFFFFF"/>
                </a:solidFill>
              </a:rPr>
              <a:t> </a:t>
            </a:r>
            <a:r>
              <a:rPr lang="pt-PT" sz="6000" dirty="0" err="1" smtClean="0">
                <a:solidFill>
                  <a:srgbClr val="FFFFFF"/>
                </a:solidFill>
              </a:rPr>
              <a:t>production</a:t>
            </a:r>
            <a:r>
              <a:rPr lang="pt-PT" sz="6000" dirty="0" smtClean="0">
                <a:solidFill>
                  <a:srgbClr val="FFFFFF"/>
                </a:solidFill>
              </a:rPr>
              <a:t> </a:t>
            </a:r>
            <a:r>
              <a:rPr lang="pt-PT" sz="6000" dirty="0" err="1" smtClean="0">
                <a:solidFill>
                  <a:srgbClr val="FFFFFF"/>
                </a:solidFill>
              </a:rPr>
              <a:t>with</a:t>
            </a:r>
            <a:r>
              <a:rPr lang="pt-PT" sz="6000" dirty="0" smtClean="0">
                <a:solidFill>
                  <a:srgbClr val="FFFFFF"/>
                </a:solidFill>
              </a:rPr>
              <a:t> top quarks</a:t>
            </a:r>
            <a:endParaRPr lang="pt-PT" sz="60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27617">
            <a:off x="268222" y="3604154"/>
            <a:ext cx="5711956" cy="273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6916"/>
          <a:stretch/>
        </p:blipFill>
        <p:spPr>
          <a:xfrm>
            <a:off x="127000" y="501650"/>
            <a:ext cx="8872510" cy="6383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8098"/>
          </a:xfrm>
        </p:spPr>
        <p:txBody>
          <a:bodyPr/>
          <a:lstStyle/>
          <a:p>
            <a:r>
              <a:rPr lang="pt-PT" dirty="0" err="1" smtClean="0"/>
              <a:t>Probing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125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15</a:t>
            </a:fld>
            <a:endParaRPr lang="pt-PT"/>
          </a:p>
        </p:txBody>
      </p:sp>
      <p:grpSp>
        <p:nvGrpSpPr>
          <p:cNvPr id="91" name="Group 90"/>
          <p:cNvGrpSpPr/>
          <p:nvPr/>
        </p:nvGrpSpPr>
        <p:grpSpPr>
          <a:xfrm>
            <a:off x="1942728" y="3793268"/>
            <a:ext cx="4645496" cy="1903179"/>
            <a:chOff x="1907704" y="3264234"/>
            <a:chExt cx="4645496" cy="190317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6740" t="13147" r="18180" b="30369"/>
            <a:stretch/>
          </p:blipFill>
          <p:spPr>
            <a:xfrm>
              <a:off x="1907704" y="3264234"/>
              <a:ext cx="4645496" cy="18929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580112" y="4659582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BSM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4008" y="3548882"/>
              <a:ext cx="1717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Triple </a:t>
              </a:r>
              <a:r>
                <a:rPr lang="pt-PT" sz="1600" dirty="0" err="1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coupling</a:t>
              </a:r>
              <a:r>
                <a:rPr lang="pt-PT" sz="16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 λ</a:t>
              </a:r>
              <a:r>
                <a:rPr lang="pt-PT" sz="1600" baseline="-250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3</a:t>
              </a:r>
              <a:endParaRPr lang="pt-PT" sz="1600" baseline="-25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2152" y="3662318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2HDM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15816" y="4500408"/>
              <a:ext cx="137579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solidFill>
                    <a:srgbClr val="D9D9D9"/>
                  </a:solidFill>
                  <a:latin typeface="Times"/>
                  <a:cs typeface="Times"/>
                </a:rPr>
                <a:t>Yukawa</a:t>
              </a:r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 </a:t>
              </a:r>
            </a:p>
            <a:p>
              <a:r>
                <a:rPr lang="pt-PT" sz="1600" dirty="0" err="1" smtClean="0">
                  <a:solidFill>
                    <a:srgbClr val="D9D9D9"/>
                  </a:solidFill>
                  <a:latin typeface="Times"/>
                  <a:cs typeface="Times"/>
                </a:rPr>
                <a:t>couplings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445220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Ribs</a:t>
              </a:r>
              <a:endParaRPr lang="pt-PT" sz="1600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23465" y="401859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Aorta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388060" y="4047619"/>
              <a:ext cx="1615988" cy="245477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88060" y="4106942"/>
              <a:ext cx="383468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5" idx="1"/>
            </p:cNvCxnSpPr>
            <p:nvPr/>
          </p:nvCxnSpPr>
          <p:spPr>
            <a:xfrm flipH="1" flipV="1">
              <a:off x="4860032" y="4047619"/>
              <a:ext cx="563433" cy="14025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0" idx="1"/>
            </p:cNvCxnSpPr>
            <p:nvPr/>
          </p:nvCxnSpPr>
          <p:spPr>
            <a:xfrm flipH="1" flipV="1">
              <a:off x="4427984" y="3548882"/>
              <a:ext cx="216024" cy="1692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342" b="58099" l="63053" r="74177"/>
                      </a14:imgEffect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61662" t="31372" r="24432" b="38931"/>
            <a:stretch/>
          </p:blipFill>
          <p:spPr>
            <a:xfrm>
              <a:off x="4620765" y="4303317"/>
              <a:ext cx="478533" cy="864096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 flipH="1" flipV="1">
              <a:off x="5045474" y="4644875"/>
              <a:ext cx="563432" cy="18398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432914" y="4579869"/>
              <a:ext cx="258494" cy="9199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432914" y="4671861"/>
              <a:ext cx="410894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432914" y="4694188"/>
              <a:ext cx="410894" cy="39905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518794" y="3413603"/>
              <a:ext cx="173358" cy="471538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907704" y="3810526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latin typeface="Times"/>
                  <a:cs typeface="Times"/>
                </a:rPr>
                <a:t>Clavicle</a:t>
              </a:r>
              <a:endParaRPr lang="pt-PT" sz="1600" dirty="0">
                <a:latin typeface="Times"/>
                <a:cs typeface="Times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3771528" y="4579869"/>
              <a:ext cx="296416" cy="248991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771528" y="4828860"/>
              <a:ext cx="296416" cy="29155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596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3769"/>
            <a:ext cx="9144000" cy="3873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54" y="591406"/>
            <a:ext cx="8799091" cy="15716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1910" y="2998596"/>
            <a:ext cx="2675234" cy="2675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7007" y="233962"/>
            <a:ext cx="357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/>
              <a:t>Phys</a:t>
            </a:r>
            <a:r>
              <a:rPr lang="pt-PT" dirty="0"/>
              <a:t>. Rev. D 96, 013004 (2017)</a:t>
            </a:r>
          </a:p>
        </p:txBody>
      </p:sp>
    </p:spTree>
    <p:extLst>
      <p:ext uri="{BB962C8B-B14F-4D97-AF65-F5344CB8AC3E}">
        <p14:creationId xmlns:p14="http://schemas.microsoft.com/office/powerpoint/2010/main" val="364724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1567" r="13957"/>
          <a:stretch/>
        </p:blipFill>
        <p:spPr>
          <a:xfrm>
            <a:off x="0" y="0"/>
            <a:ext cx="9144001" cy="5925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7976"/>
            <a:ext cx="8229600" cy="1336491"/>
          </a:xfrm>
          <a:solidFill>
            <a:srgbClr val="FFFFFF">
              <a:alpha val="69000"/>
            </a:srgbClr>
          </a:solidFill>
        </p:spPr>
        <p:txBody>
          <a:bodyPr>
            <a:normAutofit fontScale="90000"/>
          </a:bodyPr>
          <a:lstStyle/>
          <a:p>
            <a:r>
              <a:rPr lang="pt-PT" dirty="0" err="1" smtClean="0">
                <a:solidFill>
                  <a:srgbClr val="000000"/>
                </a:solidFill>
              </a:rPr>
              <a:t>https</a:t>
            </a:r>
            <a:r>
              <a:rPr lang="pt-PT" dirty="0" smtClean="0">
                <a:solidFill>
                  <a:srgbClr val="000000"/>
                </a:solidFill>
              </a:rPr>
              <a:t>://</a:t>
            </a:r>
            <a:r>
              <a:rPr lang="pt-PT" dirty="0" err="1" smtClean="0">
                <a:solidFill>
                  <a:srgbClr val="000000"/>
                </a:solidFill>
              </a:rPr>
              <a:t>www.lip.pt</a:t>
            </a:r>
            <a:r>
              <a:rPr lang="pt-PT" dirty="0" smtClean="0">
                <a:solidFill>
                  <a:srgbClr val="000000"/>
                </a:solidFill>
              </a:rPr>
              <a:t>/atlas/</a:t>
            </a:r>
            <a:r>
              <a:rPr lang="pt-PT" dirty="0">
                <a:solidFill>
                  <a:srgbClr val="000000"/>
                </a:solidFill>
              </a:rPr>
              <a:t/>
            </a:r>
            <a:br>
              <a:rPr lang="pt-PT" dirty="0">
                <a:solidFill>
                  <a:srgbClr val="000000"/>
                </a:solidFill>
              </a:rPr>
            </a:br>
            <a:r>
              <a:rPr lang="pt-PT" dirty="0">
                <a:solidFill>
                  <a:srgbClr val="000000"/>
                </a:solidFill>
                <a:hlinkClick r:id="rId4"/>
              </a:rPr>
              <a:t>atlasinfo@lip.pt</a:t>
            </a:r>
            <a:r>
              <a:rPr lang="pt-PT" dirty="0">
                <a:solidFill>
                  <a:srgbClr val="000000"/>
                </a:solidFill>
              </a:rPr>
              <a:t> </a:t>
            </a:r>
            <a:endParaRPr lang="pt-PT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147" b="99430" l="353" r="99612">
                        <a14:foregroundMark x1="15243" y1="95928" x2="15243" y2="95928"/>
                        <a14:foregroundMark x1="69442" y1="41694" x2="69442" y2="41694"/>
                        <a14:foregroundMark x1="69936" y1="33388" x2="69936" y2="33388"/>
                        <a14:foregroundMark x1="68243" y1="36564" x2="70466" y2="34121"/>
                        <a14:foregroundMark x1="70819" y1="34528" x2="71842" y2="40065"/>
                        <a14:foregroundMark x1="93084" y1="49593" x2="94989" y2="52769"/>
                        <a14:foregroundMark x1="91884" y1="49593" x2="90367" y2="52769"/>
                        <a14:foregroundMark x1="52470" y1="19137" x2="50917" y2="19951"/>
                        <a14:foregroundMark x1="66020" y1="45277" x2="67396" y2="43648"/>
                        <a14:foregroundMark x1="17149" y1="27850" x2="18701" y2="27850"/>
                        <a14:backgroundMark x1="88814" y1="55130" x2="77488" y2="50814"/>
                        <a14:backgroundMark x1="58469" y1="16775" x2="65138" y2="26629"/>
                        <a14:backgroundMark x1="65843" y1="32166" x2="66514" y2="41694"/>
                      </a14:backgroundRemoval>
                    </a14:imgEffect>
                  </a14:imgLayer>
                </a14:imgProps>
              </a:ext>
            </a:extLst>
          </a:blip>
          <a:srcRect t="3687"/>
          <a:stretch/>
        </p:blipFill>
        <p:spPr>
          <a:xfrm>
            <a:off x="0" y="3041902"/>
            <a:ext cx="9144000" cy="381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1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054100"/>
            <a:ext cx="7124700" cy="47371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3C894-3991-0644-9FE4-60404E02D4CB}" type="datetime1">
              <a:rPr lang="en-US" smtClean="0"/>
              <a:t>13/02/19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Inside View 2017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552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99993" y="384286"/>
            <a:ext cx="4448546" cy="2540658"/>
            <a:chOff x="4499993" y="384286"/>
            <a:chExt cx="4448546" cy="2540658"/>
          </a:xfrm>
        </p:grpSpPr>
        <p:sp>
          <p:nvSpPr>
            <p:cNvPr id="7" name="Rectangle 6"/>
            <p:cNvSpPr/>
            <p:nvPr/>
          </p:nvSpPr>
          <p:spPr>
            <a:xfrm>
              <a:off x="6732240" y="384286"/>
              <a:ext cx="1500349" cy="308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Mont Blanc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88840" y="1259718"/>
              <a:ext cx="1259699" cy="50266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DDDDDD"/>
                  </a:solidFill>
                </a:rPr>
                <a:t>ATLAS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>
            <a:xfrm flipH="1">
              <a:off x="4499993" y="538491"/>
              <a:ext cx="2232247" cy="29822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1"/>
            </p:cNvCxnSpPr>
            <p:nvPr/>
          </p:nvCxnSpPr>
          <p:spPr>
            <a:xfrm flipH="1">
              <a:off x="7020272" y="1511051"/>
              <a:ext cx="668568" cy="1413893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</a:t>
            </a:fld>
            <a:endParaRPr lang="pt-PT"/>
          </a:p>
        </p:txBody>
      </p:sp>
      <p:pic>
        <p:nvPicPr>
          <p:cNvPr id="14" name="Content Placeholder 6" descr="ATLAS_black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>
            <a:off x="1020777" y="2339838"/>
            <a:ext cx="7630194" cy="41954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60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Escola de Professores CERN - 8/9/2017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0"/>
            <a:ext cx="4461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4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1208180_01-A4-at-144-dpi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29" b="99722" l="2910" r="91393">
                        <a14:foregroundMark x1="79814" y1="53479" x2="79814" y2="53479"/>
                        <a14:foregroundMark x1="21269" y1="70083" x2="21269" y2="70083"/>
                        <a14:foregroundMark x1="45356" y1="75881" x2="45356" y2="75881"/>
                        <a14:foregroundMark x1="81393" y1="47959" x2="81393" y2="47959"/>
                        <a14:foregroundMark x1="82477" y1="40584" x2="82477" y2="40584"/>
                        <a14:foregroundMark x1="67337" y1="88776" x2="67337" y2="88776"/>
                        <a14:foregroundMark x1="60310" y1="87199" x2="60310" y2="87199"/>
                        <a14:foregroundMark x1="58359" y1="86132" x2="58359" y2="86132"/>
                        <a14:foregroundMark x1="61362" y1="84833" x2="59969" y2="85343"/>
                        <a14:foregroundMark x1="51703" y1="76902" x2="53282" y2="79824"/>
                        <a14:foregroundMark x1="45728" y1="73748" x2="45728" y2="73748"/>
                        <a14:foregroundMark x1="45201" y1="79035" x2="45201" y2="79035"/>
                        <a14:foregroundMark x1="41331" y1="80891" x2="41331" y2="80891"/>
                        <a14:foregroundMark x1="72446" y1="85900" x2="72446" y2="85900"/>
                        <a14:foregroundMark x1="75944" y1="88776" x2="75944" y2="88776"/>
                        <a14:backgroundMark x1="79659" y1="68738" x2="79659" y2="68738"/>
                        <a14:backgroundMark x1="64706" y1="21104" x2="64706" y2="21104"/>
                        <a14:backgroundMark x1="80867" y1="71382" x2="80867" y2="71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0" t="18127" r="14240"/>
          <a:stretch/>
        </p:blipFill>
        <p:spPr>
          <a:xfrm>
            <a:off x="707404" y="1093100"/>
            <a:ext cx="7910062" cy="57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1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84300" y="5417926"/>
            <a:ext cx="3085207" cy="107721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 cmpd="sng">
            <a:noFill/>
            <a:miter lim="800000"/>
            <a:headEnd/>
            <a:tailEnd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Solenoid: </a:t>
            </a:r>
            <a:r>
              <a:rPr lang="en-US" sz="1600" dirty="0" smtClean="0">
                <a:solidFill>
                  <a:srgbClr val="FFFFFF"/>
                </a:solidFill>
              </a:rPr>
              <a:t> B = 2 T</a:t>
            </a:r>
            <a:endParaRPr lang="en-US" sz="1600" b="1" dirty="0" smtClean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Inner Tracker: 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|</a:t>
            </a:r>
            <a:r>
              <a:rPr lang="en-US" sz="1600" dirty="0" smtClean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dirty="0" smtClean="0">
                <a:solidFill>
                  <a:schemeClr val="bg1"/>
                </a:solidFill>
              </a:rPr>
              <a:t>| &lt; 2.5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Si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p</a:t>
            </a:r>
            <a:r>
              <a:rPr lang="en-US" sz="1600" dirty="0" smtClean="0">
                <a:solidFill>
                  <a:srgbClr val="FFFFFF"/>
                </a:solidFill>
              </a:rPr>
              <a:t>ixels/strips and Trans</a:t>
            </a:r>
            <a:r>
              <a:rPr lang="en-US" sz="1600" dirty="0">
                <a:solidFill>
                  <a:srgbClr val="FFFFFF"/>
                </a:solidFill>
              </a:rPr>
              <a:t>. Rad. Det</a:t>
            </a:r>
            <a:r>
              <a:rPr lang="en-US" sz="1600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sz="1600" dirty="0" err="1" smtClean="0">
                <a:solidFill>
                  <a:srgbClr val="FFFFFF"/>
                </a:solidFill>
                <a:sym typeface="Symbol" pitchFamily="-110" charset="2"/>
              </a:rPr>
              <a:t></a:t>
            </a:r>
            <a:r>
              <a:rPr lang="en-US" sz="1600" dirty="0" err="1">
                <a:solidFill>
                  <a:srgbClr val="FFFFFF"/>
                </a:solidFill>
              </a:rPr>
              <a:t>/p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dirty="0" smtClean="0">
                <a:solidFill>
                  <a:srgbClr val="FFFFFF"/>
                </a:solidFill>
              </a:rPr>
              <a:t> = 0.05% </a:t>
            </a:r>
            <a:r>
              <a:rPr lang="en-US" sz="1600" dirty="0" err="1">
                <a:solidFill>
                  <a:srgbClr val="FFFFFF"/>
                </a:solidFill>
              </a:rPr>
              <a:t>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baseline="-250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(</a:t>
            </a:r>
            <a:r>
              <a:rPr lang="en-US" sz="1600" dirty="0" err="1">
                <a:solidFill>
                  <a:srgbClr val="FFFFFF"/>
                </a:solidFill>
              </a:rPr>
              <a:t>GeV</a:t>
            </a:r>
            <a:r>
              <a:rPr lang="en-US" sz="1600" dirty="0">
                <a:solidFill>
                  <a:srgbClr val="FFFFFF"/>
                </a:solidFill>
              </a:rPr>
              <a:t>) </a:t>
            </a:r>
            <a:r>
              <a:rPr lang="en-US" sz="1600" dirty="0" err="1">
                <a:solidFill>
                  <a:srgbClr val="FFFFFF"/>
                </a:solidFill>
                <a:sym typeface="Symbol" pitchFamily="-110" charset="2"/>
              </a:rPr>
              <a:t></a:t>
            </a:r>
            <a:r>
              <a:rPr lang="en-US" sz="1600" dirty="0">
                <a:solidFill>
                  <a:srgbClr val="FFFFFF"/>
                </a:solidFill>
                <a:sym typeface="Symbol" pitchFamily="-110" charset="2"/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1%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995" y="169333"/>
            <a:ext cx="3834512" cy="831774"/>
          </a:xfrm>
          <a:prstGeom prst="rect">
            <a:avLst/>
          </a:prstGeom>
          <a:solidFill>
            <a:srgbClr val="5896E5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sz="16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Muon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 Spectrometer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:</a:t>
            </a:r>
            <a:r>
              <a:rPr lang="en-US" sz="1600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|</a:t>
            </a:r>
            <a:r>
              <a:rPr lang="en-US" sz="1600" b="1" dirty="0" smtClean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b="1" dirty="0" smtClean="0">
                <a:solidFill>
                  <a:schemeClr val="bg1"/>
                </a:solidFill>
              </a:rPr>
              <a:t>| &lt; 2.7</a:t>
            </a:r>
            <a:endParaRPr lang="en-US" sz="1600" b="1" dirty="0" smtClean="0">
              <a:solidFill>
                <a:schemeClr val="bg1"/>
              </a:solidFill>
              <a:ea typeface="ＭＳ Ｐゴシック" pitchFamily="-110" charset="-128"/>
              <a:cs typeface="ＭＳ Ｐゴシック" pitchFamily="-110" charset="-128"/>
              <a:sym typeface="Symbol" pitchFamily="-110" charset="2"/>
            </a:endParaRPr>
          </a:p>
          <a:p>
            <a:pPr eaLnBrk="0" hangingPunct="0"/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A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ir-core toroid + gas-based </a:t>
            </a:r>
            <a:r>
              <a:rPr lang="en-US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muon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chambers</a:t>
            </a:r>
            <a:endParaRPr lang="en-US" sz="1600" dirty="0" smtClean="0">
              <a:solidFill>
                <a:schemeClr val="bg1">
                  <a:lumMod val="85000"/>
                  <a:lumOff val="15000"/>
                </a:schemeClr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/>
            <a:r>
              <a:rPr lang="en-US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σ/p</a:t>
            </a:r>
            <a:r>
              <a:rPr lang="en-US" sz="1600" baseline="-250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</a:t>
            </a:r>
            <a:r>
              <a:rPr lang="en-US" sz="1600" baseline="-25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= 2% @ 50GeV</a:t>
            </a:r>
            <a:r>
              <a:rPr lang="en-US" sz="1600" baseline="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to 10% @ 1TeV (ID+MS)</a:t>
            </a:r>
            <a:endParaRPr lang="en-US" sz="16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2552251" y="1001107"/>
            <a:ext cx="1676095" cy="12011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11988" y="169333"/>
            <a:ext cx="2776435" cy="831773"/>
          </a:xfrm>
          <a:prstGeom prst="rect">
            <a:avLst/>
          </a:prstGeom>
          <a:solidFill>
            <a:srgbClr val="FFB04F"/>
          </a:solidFill>
          <a:ln>
            <a:noFill/>
          </a:ln>
          <a:effectLst>
            <a:outerShdw blurRad="53975" dist="762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EM calorimeter: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|</a:t>
            </a:r>
            <a:r>
              <a:rPr lang="en-US" sz="1600" dirty="0" smtClean="0">
                <a:solidFill>
                  <a:schemeClr val="tx1"/>
                </a:solidFill>
                <a:sym typeface="Symbol" pitchFamily="-110" charset="2"/>
              </a:rPr>
              <a:t></a:t>
            </a:r>
            <a:r>
              <a:rPr lang="en-US" sz="1600" dirty="0" smtClean="0">
                <a:solidFill>
                  <a:schemeClr val="tx1"/>
                </a:solidFill>
              </a:rPr>
              <a:t>| &lt; 2.5 (3.2)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Pb-LAr</a:t>
            </a:r>
            <a:r>
              <a:rPr lang="en-US" sz="1600" dirty="0" smtClean="0">
                <a:solidFill>
                  <a:srgbClr val="000000"/>
                </a:solidFill>
              </a:rPr>
              <a:t> accordion sampling</a:t>
            </a:r>
          </a:p>
          <a:p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</a:t>
            </a:r>
            <a:r>
              <a:rPr lang="en-US" sz="1600" dirty="0" smtClean="0">
                <a:solidFill>
                  <a:srgbClr val="000000"/>
                </a:solidFill>
              </a:rPr>
              <a:t>/E = 10%/</a:t>
            </a:r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</a:t>
            </a:r>
            <a:r>
              <a:rPr lang="en-US" sz="1600" dirty="0" smtClean="0">
                <a:solidFill>
                  <a:srgbClr val="000000"/>
                </a:solidFill>
              </a:rPr>
              <a:t>E </a:t>
            </a:r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 0.7%</a:t>
            </a:r>
            <a:endParaRPr lang="es-ES_tradnl" sz="1600" dirty="0" smtClean="0">
              <a:solidFill>
                <a:srgbClr val="000000"/>
              </a:solidFill>
              <a:sym typeface="Symbol" pitchFamily="-110" charset="2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5305780" y="1001106"/>
            <a:ext cx="1694426" cy="2244455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398790" y="5031477"/>
            <a:ext cx="2673949" cy="1070873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DDDDDD"/>
                </a:solidFill>
              </a:rPr>
              <a:t>Hadronic</a:t>
            </a:r>
            <a:r>
              <a:rPr lang="en-US" b="1" dirty="0" smtClean="0">
                <a:solidFill>
                  <a:srgbClr val="DDDDDD"/>
                </a:solidFill>
              </a:rPr>
              <a:t> calorimeter: </a:t>
            </a:r>
          </a:p>
          <a:p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Fe/scintillator / Cu/W-</a:t>
            </a:r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LAr</a:t>
            </a:r>
            <a:endParaRPr lang="en-US" dirty="0" smtClean="0">
              <a:solidFill>
                <a:srgbClr val="DDDDDD"/>
              </a:solidFill>
              <a:sym typeface="Symbol" pitchFamily="-110" charset="2"/>
            </a:endParaRPr>
          </a:p>
          <a:p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</a:t>
            </a:r>
            <a:r>
              <a:rPr lang="en-US" dirty="0" err="1" smtClean="0">
                <a:solidFill>
                  <a:srgbClr val="DDDDDD"/>
                </a:solidFill>
              </a:rPr>
              <a:t>/E</a:t>
            </a:r>
            <a:r>
              <a:rPr lang="en-US" baseline="-25000" dirty="0" err="1" smtClean="0">
                <a:solidFill>
                  <a:srgbClr val="DDDDDD"/>
                </a:solidFill>
              </a:rPr>
              <a:t>jet</a:t>
            </a:r>
            <a:r>
              <a:rPr lang="en-US" dirty="0" smtClean="0">
                <a:solidFill>
                  <a:srgbClr val="DDDDDD"/>
                </a:solidFill>
              </a:rPr>
              <a:t>= 50%/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</a:t>
            </a:r>
            <a:r>
              <a:rPr lang="en-US" dirty="0" smtClean="0">
                <a:solidFill>
                  <a:srgbClr val="DDDDDD"/>
                </a:solidFill>
              </a:rPr>
              <a:t>E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 </a:t>
            </a:r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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 3% 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5305780" y="3858002"/>
            <a:ext cx="1093010" cy="170891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V="1">
            <a:off x="2926904" y="3552578"/>
            <a:ext cx="1815918" cy="186534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3298883" y="4233333"/>
            <a:ext cx="2675459" cy="1869017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69850" dist="1143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= 44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en-GB" dirty="0" err="1" smtClean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25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endParaRPr lang="en-US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7000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tonnes</a:t>
            </a:r>
            <a:endParaRPr lang="en-US" dirty="0" smtClean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≈10</a:t>
            </a:r>
            <a:r>
              <a:rPr lang="en-US" b="1" baseline="300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8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electronic channels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2-level trigger reducing 40 MHz collision rate to 1 kHz of events to tape</a:t>
            </a:r>
          </a:p>
        </p:txBody>
      </p:sp>
      <p:cxnSp>
        <p:nvCxnSpPr>
          <p:cNvPr id="25" name="Straight Arrow Connector 24"/>
          <p:cNvCxnSpPr>
            <a:stCxn id="10" idx="2"/>
          </p:cNvCxnSpPr>
          <p:nvPr/>
        </p:nvCxnSpPr>
        <p:spPr>
          <a:xfrm flipH="1">
            <a:off x="1448085" y="1001107"/>
            <a:ext cx="1104166" cy="105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Models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</a:t>
            </a:fld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188510" y="3228321"/>
            <a:ext cx="2169620" cy="201002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2221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26/06/17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OCJF 2017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678" y="1154626"/>
            <a:ext cx="6136861" cy="4558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8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0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2"/>
          <p:cNvSpPr txBox="1">
            <a:spLocks noChangeArrowheads="1"/>
          </p:cNvSpPr>
          <p:nvPr/>
        </p:nvSpPr>
        <p:spPr bwMode="auto">
          <a:xfrm>
            <a:off x="1" y="483839"/>
            <a:ext cx="84579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dirty="0" smtClean="0">
                <a:latin typeface="+mj-lt"/>
                <a:cs typeface="Times New Roman" charset="0"/>
              </a:rPr>
              <a:t>Etapas </a:t>
            </a:r>
            <a:r>
              <a:rPr lang="pt-PT" dirty="0">
                <a:latin typeface="+mj-lt"/>
                <a:cs typeface="Times New Roman" charset="0"/>
              </a:rPr>
              <a:t>do </a:t>
            </a:r>
            <a:r>
              <a:rPr lang="pt-PT" dirty="0" err="1">
                <a:latin typeface="+mj-lt"/>
                <a:cs typeface="Times New Roman" charset="0"/>
              </a:rPr>
              <a:t>projecto</a:t>
            </a:r>
            <a:r>
              <a:rPr lang="pt-PT" dirty="0">
                <a:latin typeface="+mj-lt"/>
                <a:cs typeface="Times New Roman" charset="0"/>
              </a:rPr>
              <a:t> </a:t>
            </a:r>
            <a:r>
              <a:rPr lang="pt-PT" dirty="0" err="1">
                <a:latin typeface="+mj-lt"/>
                <a:cs typeface="Times New Roman" charset="0"/>
              </a:rPr>
              <a:t>Tilecal</a:t>
            </a:r>
            <a:r>
              <a:rPr lang="pt-PT" dirty="0">
                <a:latin typeface="+mj-lt"/>
                <a:cs typeface="Times New Roman" charset="0"/>
              </a:rPr>
              <a:t> (1993-</a:t>
            </a:r>
            <a:r>
              <a:rPr lang="pt-PT" dirty="0" smtClean="0">
                <a:latin typeface="+mj-lt"/>
                <a:cs typeface="Times New Roman" charset="0"/>
              </a:rPr>
              <a:t>2009)</a:t>
            </a:r>
            <a:endParaRPr lang="pt-PT" dirty="0">
              <a:latin typeface="+mj-lt"/>
              <a:cs typeface="Times New Roman" charset="0"/>
            </a:endParaRPr>
          </a:p>
        </p:txBody>
      </p:sp>
      <p:sp>
        <p:nvSpPr>
          <p:cNvPr id="55298" name="Text Box 9"/>
          <p:cNvSpPr txBox="1">
            <a:spLocks noChangeArrowheads="1"/>
          </p:cNvSpPr>
          <p:nvPr/>
        </p:nvSpPr>
        <p:spPr bwMode="auto">
          <a:xfrm>
            <a:off x="2437717" y="5359051"/>
            <a:ext cx="236295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latin typeface="+mn-lt"/>
                <a:cs typeface="Times New Roman" charset="0"/>
              </a:rPr>
              <a:t>2004-2006 Instalação </a:t>
            </a:r>
            <a:endParaRPr lang="pt-PT" sz="1400">
              <a:solidFill>
                <a:srgbClr val="0066FF"/>
              </a:solidFill>
              <a:latin typeface="+mn-lt"/>
              <a:cs typeface="Times New Roman" charset="0"/>
            </a:endParaRPr>
          </a:p>
        </p:txBody>
      </p:sp>
      <p:pic>
        <p:nvPicPr>
          <p:cNvPr id="55299" name="Picture 6" descr="l_endc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r="8305"/>
          <a:stretch>
            <a:fillRect/>
          </a:stretch>
        </p:blipFill>
        <p:spPr bwMode="auto">
          <a:xfrm>
            <a:off x="2361492" y="3530250"/>
            <a:ext cx="2225167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9" descr="submodu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b="15625"/>
          <a:stretch>
            <a:fillRect/>
          </a:stretch>
        </p:blipFill>
        <p:spPr bwMode="auto">
          <a:xfrm>
            <a:off x="2210509" y="1168050"/>
            <a:ext cx="226621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2" descr="haflbarr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 t="4025" r="13008" b="6038"/>
          <a:stretch>
            <a:fillRect/>
          </a:stretch>
        </p:blipFill>
        <p:spPr bwMode="auto">
          <a:xfrm>
            <a:off x="4495777" y="1015650"/>
            <a:ext cx="213574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 descr="C:\WNT\Profiles\bdg\Desktop\hamamatsu\tb1996comb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t="8337" r="16673"/>
          <a:stretch>
            <a:fillRect/>
          </a:stretch>
        </p:blipFill>
        <p:spPr bwMode="auto">
          <a:xfrm>
            <a:off x="152449" y="1168050"/>
            <a:ext cx="2014084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17"/>
          <p:cNvSpPr>
            <a:spLocks noChangeArrowheads="1"/>
          </p:cNvSpPr>
          <p:nvPr/>
        </p:nvSpPr>
        <p:spPr bwMode="auto">
          <a:xfrm>
            <a:off x="0" y="2768251"/>
            <a:ext cx="21592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400" dirty="0">
                <a:solidFill>
                  <a:srgbClr val="FF0000"/>
                </a:solidFill>
                <a:cs typeface="Times New Roman" charset="0"/>
              </a:rPr>
              <a:t>1993-1995 R&amp;D-protótipos</a:t>
            </a:r>
          </a:p>
        </p:txBody>
      </p:sp>
      <p:sp>
        <p:nvSpPr>
          <p:cNvPr id="55304" name="Rectangle 18"/>
          <p:cNvSpPr>
            <a:spLocks noChangeArrowheads="1"/>
          </p:cNvSpPr>
          <p:nvPr/>
        </p:nvSpPr>
        <p:spPr bwMode="auto">
          <a:xfrm>
            <a:off x="4343327" y="2768251"/>
            <a:ext cx="21648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cs typeface="Times New Roman" charset="0"/>
              </a:rPr>
              <a:t>1999-2002 Instrumentação</a:t>
            </a:r>
          </a:p>
        </p:txBody>
      </p:sp>
      <p:sp>
        <p:nvSpPr>
          <p:cNvPr id="55305" name="Rectangle 19"/>
          <p:cNvSpPr>
            <a:spLocks noChangeArrowheads="1"/>
          </p:cNvSpPr>
          <p:nvPr/>
        </p:nvSpPr>
        <p:spPr bwMode="auto">
          <a:xfrm>
            <a:off x="2411331" y="2758726"/>
            <a:ext cx="1824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cs typeface="Times New Roman" charset="0"/>
              </a:rPr>
              <a:t>1996-2002:construção</a:t>
            </a:r>
          </a:p>
        </p:txBody>
      </p:sp>
      <p:pic>
        <p:nvPicPr>
          <p:cNvPr id="5530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50" y="1168050"/>
            <a:ext cx="2316050" cy="15240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7" name="Rectangle 21"/>
          <p:cNvSpPr>
            <a:spLocks noChangeArrowheads="1"/>
          </p:cNvSpPr>
          <p:nvPr/>
        </p:nvSpPr>
        <p:spPr bwMode="auto">
          <a:xfrm>
            <a:off x="6933491" y="2692051"/>
            <a:ext cx="282030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PT" sz="1400">
                <a:solidFill>
                  <a:srgbClr val="FF0000"/>
                </a:solidFill>
                <a:cs typeface="Times New Roman" charset="0"/>
              </a:rPr>
              <a:t>1999-2004: Electrónica</a:t>
            </a:r>
          </a:p>
        </p:txBody>
      </p:sp>
      <p:sp>
        <p:nvSpPr>
          <p:cNvPr id="55309" name="Rectangle 23"/>
          <p:cNvSpPr>
            <a:spLocks noChangeArrowheads="1"/>
          </p:cNvSpPr>
          <p:nvPr/>
        </p:nvSpPr>
        <p:spPr bwMode="auto">
          <a:xfrm>
            <a:off x="152449" y="5359051"/>
            <a:ext cx="18736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PT" sz="1400">
                <a:solidFill>
                  <a:srgbClr val="FF0000"/>
                </a:solidFill>
                <a:cs typeface="Times New Roman" charset="0"/>
              </a:rPr>
              <a:t>2002-2004: calibrações</a:t>
            </a:r>
            <a:endParaRPr lang="pt-PT" sz="1400">
              <a:cs typeface="Times New Roman" charset="0"/>
            </a:endParaRPr>
          </a:p>
        </p:txBody>
      </p:sp>
      <p:pic>
        <p:nvPicPr>
          <p:cNvPr id="55310" name="Picture 17" descr="tbea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r="11539"/>
          <a:stretch>
            <a:fillRect/>
          </a:stretch>
        </p:blipFill>
        <p:spPr bwMode="auto">
          <a:xfrm>
            <a:off x="152449" y="3530250"/>
            <a:ext cx="2132819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1" name="Rectangle 16"/>
          <p:cNvSpPr>
            <a:spLocks noChangeArrowheads="1"/>
          </p:cNvSpPr>
          <p:nvPr/>
        </p:nvSpPr>
        <p:spPr bwMode="auto">
          <a:xfrm>
            <a:off x="4495776" y="5359050"/>
            <a:ext cx="184958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cs typeface="Times New Roman" charset="0"/>
              </a:rPr>
              <a:t>2007-2009 certificação</a:t>
            </a:r>
          </a:p>
          <a:p>
            <a:pPr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cs typeface="Times New Roman" charset="0"/>
              </a:rPr>
              <a:t>      (raios cósmicos)</a:t>
            </a:r>
            <a:endParaRPr lang="pt-PT" sz="1400">
              <a:solidFill>
                <a:srgbClr val="0066FF"/>
              </a:solidFill>
              <a:cs typeface="Times New Roman" charset="0"/>
            </a:endParaRPr>
          </a:p>
        </p:txBody>
      </p:sp>
      <p:sp>
        <p:nvSpPr>
          <p:cNvPr id="55312" name="Rectangle 17"/>
          <p:cNvSpPr>
            <a:spLocks noChangeArrowheads="1"/>
          </p:cNvSpPr>
          <p:nvPr/>
        </p:nvSpPr>
        <p:spPr bwMode="auto">
          <a:xfrm>
            <a:off x="6776646" y="5310825"/>
            <a:ext cx="2258881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cs typeface="Times New Roman" charset="0"/>
              </a:rPr>
              <a:t>2009--</a:t>
            </a:r>
            <a:r>
              <a:rPr lang="pt-PT" sz="1400">
                <a:solidFill>
                  <a:srgbClr val="FF0000"/>
                </a:solidFill>
                <a:cs typeface="Times New Roman" charset="0"/>
                <a:sym typeface="Wingdings" charset="0"/>
              </a:rPr>
              <a:t></a:t>
            </a:r>
            <a:r>
              <a:rPr lang="pt-PT" sz="1400">
                <a:solidFill>
                  <a:srgbClr val="FF0000"/>
                </a:solidFill>
                <a:cs typeface="Times New Roman" charset="0"/>
              </a:rPr>
              <a:t>: aquisição/análise dados LHC</a:t>
            </a:r>
          </a:p>
          <a:p>
            <a:pPr>
              <a:spcBef>
                <a:spcPct val="50000"/>
              </a:spcBef>
            </a:pPr>
            <a:r>
              <a:rPr lang="pt-PT" sz="1200">
                <a:solidFill>
                  <a:srgbClr val="FF0000"/>
                </a:solidFill>
                <a:cs typeface="Times New Roman" charset="0"/>
              </a:rPr>
              <a:t>  </a:t>
            </a:r>
          </a:p>
        </p:txBody>
      </p:sp>
      <p:pic>
        <p:nvPicPr>
          <p:cNvPr id="55313" name="Picture 8" descr="2008 event displ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2695" r="33218" b="35030"/>
          <a:stretch>
            <a:fillRect/>
          </a:stretch>
        </p:blipFill>
        <p:spPr bwMode="auto">
          <a:xfrm>
            <a:off x="4648225" y="3301650"/>
            <a:ext cx="2027276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4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70"/>
          <a:stretch>
            <a:fillRect/>
          </a:stretch>
        </p:blipFill>
        <p:spPr bwMode="auto">
          <a:xfrm>
            <a:off x="6782509" y="3301651"/>
            <a:ext cx="2361491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CERN - 8/9/2017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6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378" y="1253851"/>
            <a:ext cx="3612376" cy="48165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699549" y="1253850"/>
            <a:ext cx="3661499" cy="4831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3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Escola de Professores CERN - 8/9/2017</a:t>
            </a:r>
            <a:endParaRPr lang="en-US"/>
          </a:p>
        </p:txBody>
      </p:sp>
      <p:sp>
        <p:nvSpPr>
          <p:cNvPr id="13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FAC0E2-3DD0-3448-9369-4476AD1AA388}" type="slidenum">
              <a:rPr lang="en-US"/>
              <a:pPr/>
              <a:t>9</a:t>
            </a:fld>
            <a:endParaRPr lang="en-US"/>
          </a:p>
        </p:txBody>
      </p:sp>
      <p:sp>
        <p:nvSpPr>
          <p:cNvPr id="13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283781" name="Rectangle 133"/>
          <p:cNvSpPr>
            <a:spLocks noChangeArrowheads="1"/>
          </p:cNvSpPr>
          <p:nvPr/>
        </p:nvSpPr>
        <p:spPr bwMode="auto">
          <a:xfrm>
            <a:off x="0" y="0"/>
            <a:ext cx="4643438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3650" name="Group 2"/>
          <p:cNvGrpSpPr>
            <a:grpSpLocks/>
          </p:cNvGrpSpPr>
          <p:nvPr/>
        </p:nvGrpSpPr>
        <p:grpSpPr bwMode="auto">
          <a:xfrm>
            <a:off x="1712913" y="1074738"/>
            <a:ext cx="5983287" cy="4256087"/>
            <a:chOff x="1169" y="677"/>
            <a:chExt cx="4083" cy="2681"/>
          </a:xfrm>
        </p:grpSpPr>
        <p:pic>
          <p:nvPicPr>
            <p:cNvPr id="283651" name="Picture 3" descr="Image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" y="677"/>
              <a:ext cx="2065" cy="1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83652" name="Text Box 4"/>
            <p:cNvSpPr txBox="1">
              <a:spLocks noChangeArrowheads="1"/>
            </p:cNvSpPr>
            <p:nvPr/>
          </p:nvSpPr>
          <p:spPr bwMode="auto">
            <a:xfrm>
              <a:off x="2945" y="2080"/>
              <a:ext cx="497" cy="1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00040"/>
              </a:solidFill>
              <a:miter lim="800000"/>
              <a:headEnd type="non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rgbClr val="800040"/>
                  </a:solidFill>
                  <a:latin typeface="Verdana" charset="0"/>
                  <a:cs typeface="ＭＳ Ｐゴシック" charset="0"/>
                </a:rPr>
                <a:t>USA15</a:t>
              </a:r>
            </a:p>
          </p:txBody>
        </p:sp>
        <p:sp>
          <p:nvSpPr>
            <p:cNvPr id="283653" name="Text Box 5"/>
            <p:cNvSpPr txBox="1">
              <a:spLocks noChangeArrowheads="1"/>
            </p:cNvSpPr>
            <p:nvPr/>
          </p:nvSpPr>
          <p:spPr bwMode="auto">
            <a:xfrm>
              <a:off x="3451" y="997"/>
              <a:ext cx="429" cy="1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00040"/>
              </a:solidFill>
              <a:miter lim="800000"/>
              <a:headEnd type="non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rgbClr val="800040"/>
                  </a:solidFill>
                  <a:latin typeface="Verdana" charset="0"/>
                  <a:cs typeface="ＭＳ Ｐゴシック" charset="0"/>
                </a:rPr>
                <a:t>SDX1</a:t>
              </a:r>
            </a:p>
          </p:txBody>
        </p:sp>
        <p:grpSp>
          <p:nvGrpSpPr>
            <p:cNvPr id="283654" name="Group 6"/>
            <p:cNvGrpSpPr>
              <a:grpSpLocks/>
            </p:cNvGrpSpPr>
            <p:nvPr/>
          </p:nvGrpSpPr>
          <p:grpSpPr bwMode="auto">
            <a:xfrm>
              <a:off x="1169" y="1346"/>
              <a:ext cx="1575" cy="2012"/>
              <a:chOff x="1169" y="1346"/>
              <a:chExt cx="1575" cy="2012"/>
            </a:xfrm>
          </p:grpSpPr>
          <p:sp>
            <p:nvSpPr>
              <p:cNvPr id="283655" name="Line 7"/>
              <p:cNvSpPr>
                <a:spLocks noChangeShapeType="1"/>
              </p:cNvSpPr>
              <p:nvPr/>
            </p:nvSpPr>
            <p:spPr bwMode="auto">
              <a:xfrm flipV="1">
                <a:off x="1560" y="1510"/>
                <a:ext cx="468" cy="0"/>
              </a:xfrm>
              <a:prstGeom prst="line">
                <a:avLst/>
              </a:prstGeom>
              <a:noFill/>
              <a:ln w="9525">
                <a:solidFill>
                  <a:srgbClr val="333399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56" name="Line 8"/>
              <p:cNvSpPr>
                <a:spLocks noChangeShapeType="1"/>
              </p:cNvSpPr>
              <p:nvPr/>
            </p:nvSpPr>
            <p:spPr bwMode="auto">
              <a:xfrm>
                <a:off x="2362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57" name="Line 9"/>
              <p:cNvSpPr>
                <a:spLocks noChangeShapeType="1"/>
              </p:cNvSpPr>
              <p:nvPr/>
            </p:nvSpPr>
            <p:spPr bwMode="auto">
              <a:xfrm>
                <a:off x="2414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58" name="Text Box 10"/>
              <p:cNvSpPr txBox="1">
                <a:spLocks noChangeArrowheads="1"/>
              </p:cNvSpPr>
              <p:nvPr/>
            </p:nvSpPr>
            <p:spPr bwMode="auto">
              <a:xfrm rot="-5400000">
                <a:off x="2322" y="1791"/>
                <a:ext cx="69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cs typeface="ＭＳ Ｐゴシック" charset="0"/>
                  </a:rPr>
                  <a:t>Gigabit Ethernet</a:t>
                </a:r>
              </a:p>
            </p:txBody>
          </p:sp>
          <p:sp>
            <p:nvSpPr>
              <p:cNvPr id="283659" name="Line 11"/>
              <p:cNvSpPr>
                <a:spLocks noChangeShapeType="1"/>
              </p:cNvSpPr>
              <p:nvPr/>
            </p:nvSpPr>
            <p:spPr bwMode="auto">
              <a:xfrm>
                <a:off x="2473" y="1518"/>
                <a:ext cx="8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0" name="Line 12"/>
              <p:cNvSpPr>
                <a:spLocks noChangeShapeType="1"/>
              </p:cNvSpPr>
              <p:nvPr/>
            </p:nvSpPr>
            <p:spPr bwMode="auto">
              <a:xfrm>
                <a:off x="2533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1" name="Line 13"/>
              <p:cNvSpPr>
                <a:spLocks noChangeShapeType="1"/>
              </p:cNvSpPr>
              <p:nvPr/>
            </p:nvSpPr>
            <p:spPr bwMode="auto">
              <a:xfrm>
                <a:off x="2592" y="1518"/>
                <a:ext cx="8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2" name="Line 14"/>
              <p:cNvSpPr>
                <a:spLocks noChangeShapeType="1"/>
              </p:cNvSpPr>
              <p:nvPr/>
            </p:nvSpPr>
            <p:spPr bwMode="auto">
              <a:xfrm>
                <a:off x="2310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3" name="Line 15"/>
              <p:cNvSpPr>
                <a:spLocks noChangeShapeType="1"/>
              </p:cNvSpPr>
              <p:nvPr/>
            </p:nvSpPr>
            <p:spPr bwMode="auto">
              <a:xfrm>
                <a:off x="2258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4" name="Line 16"/>
              <p:cNvSpPr>
                <a:spLocks noChangeShapeType="1"/>
              </p:cNvSpPr>
              <p:nvPr/>
            </p:nvSpPr>
            <p:spPr bwMode="auto">
              <a:xfrm>
                <a:off x="2206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5" name="Line 17"/>
              <p:cNvSpPr>
                <a:spLocks noChangeShapeType="1"/>
              </p:cNvSpPr>
              <p:nvPr/>
            </p:nvSpPr>
            <p:spPr bwMode="auto">
              <a:xfrm>
                <a:off x="2154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6" name="Text Box 18"/>
              <p:cNvSpPr txBox="1">
                <a:spLocks noChangeArrowheads="1"/>
              </p:cNvSpPr>
              <p:nvPr/>
            </p:nvSpPr>
            <p:spPr bwMode="auto">
              <a:xfrm rot="-5400000">
                <a:off x="1499" y="1905"/>
                <a:ext cx="822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 i="1">
                    <a:cs typeface="ＭＳ Ｐゴシック" charset="0"/>
                  </a:rPr>
                  <a:t>Event data requests</a:t>
                </a:r>
              </a:p>
              <a:p>
                <a:r>
                  <a:rPr lang="en-US" sz="1000" b="0" i="1">
                    <a:cs typeface="ＭＳ Ｐゴシック" charset="0"/>
                  </a:rPr>
                  <a:t>Delete commands  </a:t>
                </a:r>
              </a:p>
            </p:txBody>
          </p:sp>
          <p:sp>
            <p:nvSpPr>
              <p:cNvPr id="283667" name="Text Box 19"/>
              <p:cNvSpPr txBox="1">
                <a:spLocks noChangeArrowheads="1"/>
              </p:cNvSpPr>
              <p:nvPr/>
            </p:nvSpPr>
            <p:spPr bwMode="auto">
              <a:xfrm rot="-5400000">
                <a:off x="1228" y="2000"/>
                <a:ext cx="892" cy="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 i="1">
                    <a:cs typeface="ＭＳ Ｐゴシック" charset="0"/>
                  </a:rPr>
                  <a:t>Requested event data</a:t>
                </a:r>
              </a:p>
            </p:txBody>
          </p:sp>
          <p:sp>
            <p:nvSpPr>
              <p:cNvPr id="283668" name="Line 20"/>
              <p:cNvSpPr>
                <a:spLocks noChangeShapeType="1"/>
              </p:cNvSpPr>
              <p:nvPr/>
            </p:nvSpPr>
            <p:spPr bwMode="auto">
              <a:xfrm flipH="1">
                <a:off x="1779" y="1601"/>
                <a:ext cx="0" cy="912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3669" name="Group 21"/>
              <p:cNvGrpSpPr>
                <a:grpSpLocks/>
              </p:cNvGrpSpPr>
              <p:nvPr/>
            </p:nvGrpSpPr>
            <p:grpSpPr bwMode="auto">
              <a:xfrm>
                <a:off x="1169" y="1490"/>
                <a:ext cx="391" cy="1868"/>
                <a:chOff x="1169" y="1490"/>
                <a:chExt cx="391" cy="1868"/>
              </a:xfrm>
            </p:grpSpPr>
            <p:sp>
              <p:nvSpPr>
                <p:cNvPr id="283670" name="Text Box 2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845" y="2504"/>
                  <a:ext cx="801" cy="1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0">
                      <a:cs typeface="ＭＳ Ｐゴシック" charset="0"/>
                    </a:rPr>
                    <a:t>Regions Of Interest</a:t>
                  </a:r>
                </a:p>
              </p:txBody>
            </p:sp>
            <p:sp>
              <p:nvSpPr>
                <p:cNvPr id="28367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404" y="177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3672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352" y="177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3673" name="Rectangle 25"/>
                <p:cNvSpPr>
                  <a:spLocks noChangeArrowheads="1"/>
                </p:cNvSpPr>
                <p:nvPr/>
              </p:nvSpPr>
              <p:spPr bwMode="auto">
                <a:xfrm>
                  <a:off x="1196" y="1490"/>
                  <a:ext cx="364" cy="288"/>
                </a:xfrm>
                <a:prstGeom prst="rect">
                  <a:avLst/>
                </a:prstGeom>
                <a:solidFill>
                  <a:srgbClr val="FFF2E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000" b="0">
                      <a:cs typeface="ＭＳ Ｐゴシック" charset="0"/>
                    </a:rPr>
                    <a:t>LVL2</a:t>
                  </a:r>
                </a:p>
                <a:p>
                  <a:pPr algn="ctr"/>
                  <a:r>
                    <a:rPr lang="en-US" sz="1000" b="0">
                      <a:cs typeface="ＭＳ Ｐゴシック" charset="0"/>
                    </a:rPr>
                    <a:t>Super-</a:t>
                  </a:r>
                </a:p>
                <a:p>
                  <a:pPr algn="ctr"/>
                  <a:r>
                    <a:rPr lang="en-US" sz="1000" b="0">
                      <a:cs typeface="ＭＳ Ｐゴシック" charset="0"/>
                    </a:rPr>
                    <a:t>visor</a:t>
                  </a:r>
                  <a:endParaRPr lang="en-US" sz="2400" b="0">
                    <a:cs typeface="ＭＳ Ｐゴシック" charset="0"/>
                  </a:endParaRPr>
                </a:p>
              </p:txBody>
            </p:sp>
          </p:grpSp>
          <p:sp>
            <p:nvSpPr>
              <p:cNvPr id="283674" name="Rectangle 26"/>
              <p:cNvSpPr>
                <a:spLocks noChangeArrowheads="1"/>
              </p:cNvSpPr>
              <p:nvPr/>
            </p:nvSpPr>
            <p:spPr bwMode="auto">
              <a:xfrm>
                <a:off x="2028" y="1346"/>
                <a:ext cx="676" cy="192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900" b="0">
                    <a:cs typeface="ＭＳ Ｐゴシック" charset="0"/>
                  </a:rPr>
                  <a:t>Network switches</a:t>
                </a:r>
                <a:endParaRPr lang="en-US" sz="1200" b="0">
                  <a:cs typeface="ＭＳ Ｐゴシック" charset="0"/>
                </a:endParaRPr>
              </a:p>
            </p:txBody>
          </p:sp>
        </p:grpSp>
      </p:grpSp>
      <p:grpSp>
        <p:nvGrpSpPr>
          <p:cNvPr id="283675" name="Group 27"/>
          <p:cNvGrpSpPr>
            <a:grpSpLocks/>
          </p:cNvGrpSpPr>
          <p:nvPr/>
        </p:nvGrpSpPr>
        <p:grpSpPr bwMode="auto">
          <a:xfrm>
            <a:off x="3422650" y="704850"/>
            <a:ext cx="1590675" cy="1600200"/>
            <a:chOff x="2336" y="444"/>
            <a:chExt cx="1085" cy="1008"/>
          </a:xfrm>
        </p:grpSpPr>
        <p:sp>
          <p:nvSpPr>
            <p:cNvPr id="283676" name="Text Box 28"/>
            <p:cNvSpPr txBox="1">
              <a:spLocks noChangeArrowheads="1"/>
            </p:cNvSpPr>
            <p:nvPr/>
          </p:nvSpPr>
          <p:spPr bwMode="auto">
            <a:xfrm>
              <a:off x="2797" y="601"/>
              <a:ext cx="62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0">
                  <a:cs typeface="ＭＳ Ｐゴシック" charset="0"/>
                </a:rPr>
                <a:t>Second-</a:t>
              </a:r>
            </a:p>
            <a:p>
              <a:r>
                <a:rPr lang="en-US" sz="1000" b="0">
                  <a:cs typeface="ＭＳ Ｐゴシック" charset="0"/>
                </a:rPr>
                <a:t>level</a:t>
              </a:r>
            </a:p>
            <a:p>
              <a:r>
                <a:rPr lang="en-US" sz="1000" b="0">
                  <a:cs typeface="ＭＳ Ｐゴシック" charset="0"/>
                </a:rPr>
                <a:t>trigger</a:t>
              </a:r>
            </a:p>
          </p:txBody>
        </p:sp>
        <p:sp>
          <p:nvSpPr>
            <p:cNvPr id="283677" name="Line 29"/>
            <p:cNvSpPr>
              <a:spLocks noChangeShapeType="1"/>
            </p:cNvSpPr>
            <p:nvPr/>
          </p:nvSpPr>
          <p:spPr bwMode="auto">
            <a:xfrm flipV="1">
              <a:off x="2466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78" name="Line 30"/>
            <p:cNvSpPr>
              <a:spLocks noChangeShapeType="1"/>
            </p:cNvSpPr>
            <p:nvPr/>
          </p:nvSpPr>
          <p:spPr bwMode="auto">
            <a:xfrm flipV="1">
              <a:off x="2518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79" name="Line 31"/>
            <p:cNvSpPr>
              <a:spLocks noChangeShapeType="1"/>
            </p:cNvSpPr>
            <p:nvPr/>
          </p:nvSpPr>
          <p:spPr bwMode="auto">
            <a:xfrm flipV="1">
              <a:off x="2570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80" name="Line 32"/>
            <p:cNvSpPr>
              <a:spLocks noChangeShapeType="1"/>
            </p:cNvSpPr>
            <p:nvPr/>
          </p:nvSpPr>
          <p:spPr bwMode="auto">
            <a:xfrm flipV="1">
              <a:off x="2622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81" name="Rectangle 33"/>
            <p:cNvSpPr>
              <a:spLocks noChangeArrowheads="1"/>
            </p:cNvSpPr>
            <p:nvPr/>
          </p:nvSpPr>
          <p:spPr bwMode="auto">
            <a:xfrm>
              <a:off x="2652" y="1068"/>
              <a:ext cx="260" cy="96"/>
            </a:xfrm>
            <a:prstGeom prst="rect">
              <a:avLst/>
            </a:prstGeom>
            <a:solidFill>
              <a:srgbClr val="FFF2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700" b="0">
                  <a:cs typeface="ＭＳ Ｐゴシック" charset="0"/>
                </a:rPr>
                <a:t>pROS</a:t>
              </a:r>
              <a:endParaRPr lang="en-US" b="0">
                <a:cs typeface="ＭＳ Ｐゴシック" charset="0"/>
              </a:endParaRPr>
            </a:p>
          </p:txBody>
        </p:sp>
        <p:sp>
          <p:nvSpPr>
            <p:cNvPr id="283682" name="Line 34"/>
            <p:cNvSpPr>
              <a:spLocks noChangeShapeType="1"/>
            </p:cNvSpPr>
            <p:nvPr/>
          </p:nvSpPr>
          <p:spPr bwMode="auto">
            <a:xfrm>
              <a:off x="2668" y="1164"/>
              <a:ext cx="0" cy="185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83" name="Text Box 35"/>
            <p:cNvSpPr txBox="1">
              <a:spLocks noChangeArrowheads="1"/>
            </p:cNvSpPr>
            <p:nvPr/>
          </p:nvSpPr>
          <p:spPr bwMode="auto">
            <a:xfrm>
              <a:off x="2336" y="444"/>
              <a:ext cx="38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~ 500 </a:t>
              </a:r>
            </a:p>
          </p:txBody>
        </p:sp>
        <p:sp>
          <p:nvSpPr>
            <p:cNvPr id="283684" name="Text Box 36"/>
            <p:cNvSpPr txBox="1">
              <a:spLocks noChangeArrowheads="1"/>
            </p:cNvSpPr>
            <p:nvPr/>
          </p:nvSpPr>
          <p:spPr bwMode="auto">
            <a:xfrm>
              <a:off x="2691" y="1136"/>
              <a:ext cx="332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900" b="0">
                  <a:cs typeface="ＭＳ Ｐゴシック" charset="0"/>
                </a:rPr>
                <a:t>stores </a:t>
              </a:r>
            </a:p>
            <a:p>
              <a:r>
                <a:rPr lang="en-US" sz="900" b="0">
                  <a:cs typeface="ＭＳ Ｐゴシック" charset="0"/>
                </a:rPr>
                <a:t>LVL2</a:t>
              </a:r>
            </a:p>
            <a:p>
              <a:r>
                <a:rPr lang="en-US" sz="900" b="0">
                  <a:cs typeface="ＭＳ Ｐゴシック" charset="0"/>
                </a:rPr>
                <a:t>output</a:t>
              </a:r>
            </a:p>
          </p:txBody>
        </p:sp>
        <p:sp>
          <p:nvSpPr>
            <p:cNvPr id="283685" name="Rectangle 37"/>
            <p:cNvSpPr>
              <a:spLocks noChangeArrowheads="1"/>
            </p:cNvSpPr>
            <p:nvPr/>
          </p:nvSpPr>
          <p:spPr bwMode="auto">
            <a:xfrm>
              <a:off x="2444" y="588"/>
              <a:ext cx="364" cy="431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0">
                  <a:cs typeface="ＭＳ Ｐゴシック" charset="0"/>
                </a:rPr>
                <a:t>LVL2 </a:t>
              </a:r>
            </a:p>
            <a:p>
              <a:pPr algn="ctr"/>
              <a:r>
                <a:rPr lang="en-US" sz="1200" b="0">
                  <a:cs typeface="ＭＳ Ｐゴシック" charset="0"/>
                </a:rPr>
                <a:t>farm</a:t>
              </a:r>
            </a:p>
          </p:txBody>
        </p:sp>
      </p:grpSp>
      <p:grpSp>
        <p:nvGrpSpPr>
          <p:cNvPr id="283686" name="Group 38"/>
          <p:cNvGrpSpPr>
            <a:grpSpLocks/>
          </p:cNvGrpSpPr>
          <p:nvPr/>
        </p:nvGrpSpPr>
        <p:grpSpPr bwMode="auto">
          <a:xfrm>
            <a:off x="4267200" y="4051300"/>
            <a:ext cx="2847975" cy="1981200"/>
            <a:chOff x="2912" y="2552"/>
            <a:chExt cx="1944" cy="1248"/>
          </a:xfrm>
        </p:grpSpPr>
        <p:sp>
          <p:nvSpPr>
            <p:cNvPr id="283687" name="Text Box 39"/>
            <p:cNvSpPr txBox="1">
              <a:spLocks noChangeArrowheads="1"/>
            </p:cNvSpPr>
            <p:nvPr/>
          </p:nvSpPr>
          <p:spPr bwMode="auto">
            <a:xfrm>
              <a:off x="4429" y="2665"/>
              <a:ext cx="427" cy="1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00040"/>
              </a:solidFill>
              <a:miter lim="800000"/>
              <a:headEnd type="non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rgbClr val="800040"/>
                  </a:solidFill>
                  <a:latin typeface="Verdana" charset="0"/>
                  <a:cs typeface="ＭＳ Ｐゴシック" charset="0"/>
                </a:rPr>
                <a:t>UX15</a:t>
              </a:r>
            </a:p>
          </p:txBody>
        </p:sp>
        <p:grpSp>
          <p:nvGrpSpPr>
            <p:cNvPr id="283688" name="Group 40"/>
            <p:cNvGrpSpPr>
              <a:grpSpLocks/>
            </p:cNvGrpSpPr>
            <p:nvPr/>
          </p:nvGrpSpPr>
          <p:grpSpPr bwMode="auto">
            <a:xfrm>
              <a:off x="2912" y="2552"/>
              <a:ext cx="1248" cy="1248"/>
              <a:chOff x="2912" y="2552"/>
              <a:chExt cx="1248" cy="1248"/>
            </a:xfrm>
          </p:grpSpPr>
          <p:sp>
            <p:nvSpPr>
              <p:cNvPr id="283689" name="Rectangle 41"/>
              <p:cNvSpPr>
                <a:spLocks noChangeArrowheads="1"/>
              </p:cNvSpPr>
              <p:nvPr/>
            </p:nvSpPr>
            <p:spPr bwMode="auto">
              <a:xfrm>
                <a:off x="2964" y="2974"/>
                <a:ext cx="364" cy="528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rgbClr val="4C4C4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b="0">
                    <a:cs typeface="ＭＳ Ｐゴシック" charset="0"/>
                  </a:rPr>
                  <a:t>Read-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Out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Drivers</a:t>
                </a:r>
              </a:p>
              <a:p>
                <a:pPr algn="ctr"/>
                <a:r>
                  <a:rPr lang="en-US" sz="1000" b="0">
                    <a:cs typeface="ＭＳ Ｐゴシック" charset="0"/>
                  </a:rPr>
                  <a:t>(</a:t>
                </a:r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ROD</a:t>
                </a:r>
                <a:r>
                  <a:rPr lang="en-US" sz="1200" b="0">
                    <a:cs typeface="ＭＳ Ｐゴシック" charset="0"/>
                  </a:rPr>
                  <a:t>s</a:t>
                </a:r>
                <a:r>
                  <a:rPr lang="en-US" sz="1000" b="0">
                    <a:cs typeface="ＭＳ Ｐゴシック" charset="0"/>
                  </a:rPr>
                  <a:t>)</a:t>
                </a:r>
                <a:endParaRPr lang="en-US" sz="1200" b="0">
                  <a:cs typeface="ＭＳ Ｐゴシック" charset="0"/>
                </a:endParaRPr>
              </a:p>
            </p:txBody>
          </p:sp>
          <p:sp>
            <p:nvSpPr>
              <p:cNvPr id="283690" name="Rectangle 42"/>
              <p:cNvSpPr>
                <a:spLocks noChangeArrowheads="1"/>
              </p:cNvSpPr>
              <p:nvPr/>
            </p:nvSpPr>
            <p:spPr bwMode="auto">
              <a:xfrm>
                <a:off x="3484" y="3358"/>
                <a:ext cx="364" cy="394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b="0">
                    <a:cs typeface="ＭＳ Ｐゴシック" charset="0"/>
                  </a:rPr>
                  <a:t>First-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level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trigger</a:t>
                </a:r>
              </a:p>
            </p:txBody>
          </p:sp>
          <p:sp>
            <p:nvSpPr>
              <p:cNvPr id="283691" name="Line 43"/>
              <p:cNvSpPr>
                <a:spLocks noChangeShapeType="1"/>
              </p:cNvSpPr>
              <p:nvPr/>
            </p:nvSpPr>
            <p:spPr bwMode="auto">
              <a:xfrm flipH="1" flipV="1">
                <a:off x="3848" y="3406"/>
                <a:ext cx="312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2" name="Line 44"/>
              <p:cNvSpPr>
                <a:spLocks noChangeShapeType="1"/>
              </p:cNvSpPr>
              <p:nvPr/>
            </p:nvSpPr>
            <p:spPr bwMode="auto">
              <a:xfrm>
                <a:off x="3848" y="3454"/>
                <a:ext cx="31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3" name="Line 45"/>
              <p:cNvSpPr>
                <a:spLocks noChangeShapeType="1"/>
              </p:cNvSpPr>
              <p:nvPr/>
            </p:nvSpPr>
            <p:spPr bwMode="auto">
              <a:xfrm rot="5400000" flipH="1">
                <a:off x="3744" y="2894"/>
                <a:ext cx="0" cy="832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4" name="Line 46"/>
              <p:cNvSpPr>
                <a:spLocks noChangeShapeType="1"/>
              </p:cNvSpPr>
              <p:nvPr/>
            </p:nvSpPr>
            <p:spPr bwMode="auto">
              <a:xfrm rot="-5400000" flipH="1" flipV="1">
                <a:off x="3742" y="2849"/>
                <a:ext cx="6" cy="831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5" name="Line 47"/>
              <p:cNvSpPr>
                <a:spLocks noChangeShapeType="1"/>
              </p:cNvSpPr>
              <p:nvPr/>
            </p:nvSpPr>
            <p:spPr bwMode="auto">
              <a:xfrm rot="-5400000" flipH="1" flipV="1">
                <a:off x="3742" y="2801"/>
                <a:ext cx="6" cy="831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6" name="Line 48"/>
              <p:cNvSpPr>
                <a:spLocks noChangeShapeType="1"/>
              </p:cNvSpPr>
              <p:nvPr/>
            </p:nvSpPr>
            <p:spPr bwMode="auto">
              <a:xfrm rot="-5400000" flipH="1" flipV="1">
                <a:off x="3741" y="2753"/>
                <a:ext cx="6" cy="832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7" name="Line 49"/>
              <p:cNvSpPr>
                <a:spLocks noChangeShapeType="1"/>
              </p:cNvSpPr>
              <p:nvPr/>
            </p:nvSpPr>
            <p:spPr bwMode="auto">
              <a:xfrm rot="-5400000" flipH="1" flipV="1">
                <a:off x="3741" y="2706"/>
                <a:ext cx="7" cy="831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8" name="Text Box 50"/>
              <p:cNvSpPr txBox="1">
                <a:spLocks noChangeArrowheads="1"/>
              </p:cNvSpPr>
              <p:nvPr/>
            </p:nvSpPr>
            <p:spPr bwMode="auto">
              <a:xfrm>
                <a:off x="3250" y="2846"/>
                <a:ext cx="65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cs typeface="ＭＳ Ｐゴシック" charset="0"/>
                  </a:rPr>
                  <a:t>Dedicated links</a:t>
                </a:r>
              </a:p>
            </p:txBody>
          </p:sp>
          <p:sp>
            <p:nvSpPr>
              <p:cNvPr id="283699" name="Line 51"/>
              <p:cNvSpPr>
                <a:spLocks noChangeShapeType="1"/>
              </p:cNvSpPr>
              <p:nvPr/>
            </p:nvSpPr>
            <p:spPr bwMode="auto">
              <a:xfrm rot="-5400000" flipH="1" flipV="1">
                <a:off x="3740" y="2658"/>
                <a:ext cx="7" cy="832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0" name="Line 52"/>
              <p:cNvSpPr>
                <a:spLocks noChangeShapeType="1"/>
              </p:cNvSpPr>
              <p:nvPr/>
            </p:nvSpPr>
            <p:spPr bwMode="auto">
              <a:xfrm rot="-5400000" flipH="1" flipV="1">
                <a:off x="3740" y="2609"/>
                <a:ext cx="7" cy="833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1" name="Line 53"/>
              <p:cNvSpPr>
                <a:spLocks noChangeShapeType="1"/>
              </p:cNvSpPr>
              <p:nvPr/>
            </p:nvSpPr>
            <p:spPr bwMode="auto">
              <a:xfrm rot="5400000" flipH="1">
                <a:off x="3406" y="3328"/>
                <a:ext cx="0" cy="156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2" name="Line 54"/>
              <p:cNvSpPr>
                <a:spLocks noChangeShapeType="1"/>
              </p:cNvSpPr>
              <p:nvPr/>
            </p:nvSpPr>
            <p:spPr bwMode="auto">
              <a:xfrm flipH="1" flipV="1">
                <a:off x="3900" y="3454"/>
                <a:ext cx="52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3" name="Line 55"/>
              <p:cNvSpPr>
                <a:spLocks noChangeShapeType="1"/>
              </p:cNvSpPr>
              <p:nvPr/>
            </p:nvSpPr>
            <p:spPr bwMode="auto">
              <a:xfrm flipH="1" flipV="1">
                <a:off x="3952" y="3550"/>
                <a:ext cx="0" cy="25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4" name="Line 56"/>
              <p:cNvSpPr>
                <a:spLocks noChangeShapeType="1"/>
              </p:cNvSpPr>
              <p:nvPr/>
            </p:nvSpPr>
            <p:spPr bwMode="auto">
              <a:xfrm flipH="1" flipV="1">
                <a:off x="3328" y="3454"/>
                <a:ext cx="104" cy="34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5" name="Line 57"/>
              <p:cNvSpPr>
                <a:spLocks noChangeShapeType="1"/>
              </p:cNvSpPr>
              <p:nvPr/>
            </p:nvSpPr>
            <p:spPr bwMode="auto">
              <a:xfrm flipH="1">
                <a:off x="2964" y="2802"/>
                <a:ext cx="988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6" name="Text Box 58"/>
              <p:cNvSpPr txBox="1">
                <a:spLocks noChangeArrowheads="1"/>
              </p:cNvSpPr>
              <p:nvPr/>
            </p:nvSpPr>
            <p:spPr bwMode="auto">
              <a:xfrm>
                <a:off x="2964" y="2814"/>
                <a:ext cx="32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0">
                    <a:cs typeface="ＭＳ Ｐゴシック" charset="0"/>
                  </a:rPr>
                  <a:t>VME</a:t>
                </a:r>
              </a:p>
            </p:txBody>
          </p:sp>
          <p:sp>
            <p:nvSpPr>
              <p:cNvPr id="283707" name="Text Box 59"/>
              <p:cNvSpPr txBox="1">
                <a:spLocks noChangeArrowheads="1"/>
              </p:cNvSpPr>
              <p:nvPr/>
            </p:nvSpPr>
            <p:spPr bwMode="auto">
              <a:xfrm>
                <a:off x="2912" y="2552"/>
                <a:ext cx="97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 i="1">
                    <a:cs typeface="ＭＳ Ｐゴシック" charset="0"/>
                  </a:rPr>
                  <a:t>Data of events accepted</a:t>
                </a:r>
              </a:p>
              <a:p>
                <a:r>
                  <a:rPr lang="en-US" sz="1000" b="0" i="1">
                    <a:cs typeface="ＭＳ Ｐゴシック" charset="0"/>
                  </a:rPr>
                  <a:t>by first-level trigger</a:t>
                </a:r>
                <a:endParaRPr lang="en-US" sz="1000" b="0">
                  <a:cs typeface="ＭＳ Ｐゴシック" charset="0"/>
                </a:endParaRPr>
              </a:p>
            </p:txBody>
          </p:sp>
          <p:sp>
            <p:nvSpPr>
              <p:cNvPr id="283708" name="Line 60"/>
              <p:cNvSpPr>
                <a:spLocks noChangeShapeType="1"/>
              </p:cNvSpPr>
              <p:nvPr/>
            </p:nvSpPr>
            <p:spPr bwMode="auto">
              <a:xfrm flipV="1">
                <a:off x="4004" y="2552"/>
                <a:ext cx="0" cy="1248"/>
              </a:xfrm>
              <a:prstGeom prst="line">
                <a:avLst/>
              </a:prstGeom>
              <a:noFill/>
              <a:ln w="12700">
                <a:solidFill>
                  <a:srgbClr val="80004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3709" name="Group 61"/>
          <p:cNvGrpSpPr>
            <a:grpSpLocks/>
          </p:cNvGrpSpPr>
          <p:nvPr/>
        </p:nvGrpSpPr>
        <p:grpSpPr bwMode="auto">
          <a:xfrm>
            <a:off x="1752600" y="4051300"/>
            <a:ext cx="4214813" cy="2622550"/>
            <a:chOff x="1196" y="2552"/>
            <a:chExt cx="2876" cy="1652"/>
          </a:xfrm>
        </p:grpSpPr>
        <p:sp>
          <p:nvSpPr>
            <p:cNvPr id="283710" name="AutoShape 62"/>
            <p:cNvSpPr>
              <a:spLocks noChangeArrowheads="1"/>
            </p:cNvSpPr>
            <p:nvPr/>
          </p:nvSpPr>
          <p:spPr bwMode="auto">
            <a:xfrm>
              <a:off x="1270" y="3896"/>
              <a:ext cx="468" cy="240"/>
            </a:xfrm>
            <a:prstGeom prst="leftArrow">
              <a:avLst>
                <a:gd name="adj1" fmla="val 50000"/>
                <a:gd name="adj2" fmla="val 487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en-US" sz="1600" b="0">
                <a:solidFill>
                  <a:schemeClr val="accent2"/>
                </a:solidFill>
                <a:latin typeface="Times New Roman" charset="0"/>
              </a:endParaRPr>
            </a:p>
          </p:txBody>
        </p:sp>
        <p:grpSp>
          <p:nvGrpSpPr>
            <p:cNvPr id="283711" name="Group 63"/>
            <p:cNvGrpSpPr>
              <a:grpSpLocks/>
            </p:cNvGrpSpPr>
            <p:nvPr/>
          </p:nvGrpSpPr>
          <p:grpSpPr bwMode="auto">
            <a:xfrm>
              <a:off x="1196" y="2552"/>
              <a:ext cx="2876" cy="1652"/>
              <a:chOff x="1196" y="2552"/>
              <a:chExt cx="2876" cy="1652"/>
            </a:xfrm>
          </p:grpSpPr>
          <p:sp>
            <p:nvSpPr>
              <p:cNvPr id="283712" name="Rectangle 64"/>
              <p:cNvSpPr>
                <a:spLocks noChangeArrowheads="1"/>
              </p:cNvSpPr>
              <p:nvPr/>
            </p:nvSpPr>
            <p:spPr bwMode="auto">
              <a:xfrm>
                <a:off x="2028" y="2984"/>
                <a:ext cx="624" cy="528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b="0">
                    <a:cs typeface="ＭＳ Ｐゴシック" charset="0"/>
                  </a:rPr>
                  <a:t>Read-Out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Subsystems</a:t>
                </a:r>
              </a:p>
              <a:p>
                <a:pPr algn="ctr"/>
                <a:r>
                  <a:rPr lang="en-US" sz="1000" b="0">
                    <a:cs typeface="ＭＳ Ｐゴシック" charset="0"/>
                  </a:rPr>
                  <a:t>(</a:t>
                </a:r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ROS</a:t>
                </a:r>
                <a:r>
                  <a:rPr lang="en-US" sz="1200" b="0">
                    <a:cs typeface="ＭＳ Ｐゴシック" charset="0"/>
                  </a:rPr>
                  <a:t>s</a:t>
                </a:r>
                <a:r>
                  <a:rPr lang="en-US" sz="1000" b="0">
                    <a:cs typeface="ＭＳ Ｐゴシック" charset="0"/>
                  </a:rPr>
                  <a:t>)</a:t>
                </a:r>
                <a:endParaRPr lang="en-US" sz="1200" b="0">
                  <a:cs typeface="ＭＳ Ｐゴシック" charset="0"/>
                </a:endParaRPr>
              </a:p>
            </p:txBody>
          </p:sp>
          <p:sp>
            <p:nvSpPr>
              <p:cNvPr id="283713" name="Line 65"/>
              <p:cNvSpPr>
                <a:spLocks noChangeShapeType="1"/>
              </p:cNvSpPr>
              <p:nvPr/>
            </p:nvSpPr>
            <p:spPr bwMode="auto">
              <a:xfrm rot="16200000" flipV="1">
                <a:off x="2807" y="3275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4" name="Line 66"/>
              <p:cNvSpPr>
                <a:spLocks noChangeShapeType="1"/>
              </p:cNvSpPr>
              <p:nvPr/>
            </p:nvSpPr>
            <p:spPr bwMode="auto">
              <a:xfrm rot="16200000" flipV="1">
                <a:off x="2807" y="3227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5" name="Line 67"/>
              <p:cNvSpPr>
                <a:spLocks noChangeShapeType="1"/>
              </p:cNvSpPr>
              <p:nvPr/>
            </p:nvSpPr>
            <p:spPr bwMode="auto">
              <a:xfrm rot="16200000" flipV="1">
                <a:off x="2807" y="3179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6" name="Line 68"/>
              <p:cNvSpPr>
                <a:spLocks noChangeShapeType="1"/>
              </p:cNvSpPr>
              <p:nvPr/>
            </p:nvSpPr>
            <p:spPr bwMode="auto">
              <a:xfrm rot="16200000" flipV="1">
                <a:off x="2807" y="3131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7" name="Line 69"/>
              <p:cNvSpPr>
                <a:spLocks noChangeShapeType="1"/>
              </p:cNvSpPr>
              <p:nvPr/>
            </p:nvSpPr>
            <p:spPr bwMode="auto">
              <a:xfrm rot="16200000" flipV="1">
                <a:off x="2808" y="3084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8" name="Line 70"/>
              <p:cNvSpPr>
                <a:spLocks noChangeShapeType="1"/>
              </p:cNvSpPr>
              <p:nvPr/>
            </p:nvSpPr>
            <p:spPr bwMode="auto">
              <a:xfrm rot="16200000" flipV="1">
                <a:off x="2807" y="3035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9" name="Line 71"/>
              <p:cNvSpPr>
                <a:spLocks noChangeShapeType="1"/>
              </p:cNvSpPr>
              <p:nvPr/>
            </p:nvSpPr>
            <p:spPr bwMode="auto">
              <a:xfrm rot="16200000" flipV="1">
                <a:off x="2807" y="2987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0" name="Line 72"/>
              <p:cNvSpPr>
                <a:spLocks noChangeShapeType="1"/>
              </p:cNvSpPr>
              <p:nvPr/>
            </p:nvSpPr>
            <p:spPr bwMode="auto">
              <a:xfrm rot="16200000" flipV="1">
                <a:off x="2807" y="2939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1" name="Line 73"/>
              <p:cNvSpPr>
                <a:spLocks noChangeShapeType="1"/>
              </p:cNvSpPr>
              <p:nvPr/>
            </p:nvSpPr>
            <p:spPr bwMode="auto">
              <a:xfrm rot="16200000" flipV="1">
                <a:off x="2807" y="2891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2" name="Text Box 74"/>
              <p:cNvSpPr txBox="1">
                <a:spLocks noChangeArrowheads="1"/>
              </p:cNvSpPr>
              <p:nvPr/>
            </p:nvSpPr>
            <p:spPr bwMode="auto">
              <a:xfrm>
                <a:off x="1463" y="2552"/>
                <a:ext cx="52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800040"/>
                    </a:solidFill>
                    <a:cs typeface="ＭＳ Ｐゴシック" charset="0"/>
                  </a:rPr>
                  <a:t>USA15</a:t>
                </a:r>
              </a:p>
            </p:txBody>
          </p:sp>
          <p:sp>
            <p:nvSpPr>
              <p:cNvPr id="283723" name="Text Box 75"/>
              <p:cNvSpPr txBox="1">
                <a:spLocks noChangeArrowheads="1"/>
              </p:cNvSpPr>
              <p:nvPr/>
            </p:nvSpPr>
            <p:spPr bwMode="auto">
              <a:xfrm>
                <a:off x="2648" y="2623"/>
                <a:ext cx="33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cs typeface="ＭＳ Ｐゴシック" charset="0"/>
                  </a:rPr>
                  <a:t>1600</a:t>
                </a:r>
              </a:p>
              <a:p>
                <a:r>
                  <a:rPr lang="en-US" sz="1000" b="0">
                    <a:cs typeface="ＭＳ Ｐゴシック" charset="0"/>
                  </a:rPr>
                  <a:t>Read-</a:t>
                </a:r>
              </a:p>
              <a:p>
                <a:r>
                  <a:rPr lang="en-US" sz="1000" b="0">
                    <a:cs typeface="ＭＳ Ｐゴシック" charset="0"/>
                  </a:rPr>
                  <a:t>Out</a:t>
                </a:r>
              </a:p>
              <a:p>
                <a:r>
                  <a:rPr lang="en-US" sz="1000" b="0">
                    <a:cs typeface="ＭＳ Ｐゴシック" charset="0"/>
                  </a:rPr>
                  <a:t>Links</a:t>
                </a:r>
              </a:p>
            </p:txBody>
          </p:sp>
          <p:sp>
            <p:nvSpPr>
              <p:cNvPr id="283724" name="Rectangle 76"/>
              <p:cNvSpPr>
                <a:spLocks noChangeArrowheads="1"/>
              </p:cNvSpPr>
              <p:nvPr/>
            </p:nvSpPr>
            <p:spPr bwMode="auto">
              <a:xfrm>
                <a:off x="1196" y="3358"/>
                <a:ext cx="364" cy="288"/>
              </a:xfrm>
              <a:prstGeom prst="rect">
                <a:avLst/>
              </a:prstGeom>
              <a:solidFill>
                <a:srgbClr val="FFF2E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00" b="0">
                    <a:cs typeface="ＭＳ Ｐゴシック" charset="0"/>
                  </a:rPr>
                  <a:t>RoI</a:t>
                </a:r>
              </a:p>
              <a:p>
                <a:pPr algn="ctr"/>
                <a:r>
                  <a:rPr lang="en-US" sz="1000" b="0">
                    <a:cs typeface="ＭＳ Ｐゴシック" charset="0"/>
                  </a:rPr>
                  <a:t>Builder</a:t>
                </a:r>
                <a:endParaRPr lang="en-US" sz="2400" b="0">
                  <a:cs typeface="ＭＳ Ｐゴシック" charset="0"/>
                </a:endParaRPr>
              </a:p>
            </p:txBody>
          </p:sp>
          <p:sp>
            <p:nvSpPr>
              <p:cNvPr id="283725" name="Line 77"/>
              <p:cNvSpPr>
                <a:spLocks noChangeShapeType="1"/>
              </p:cNvSpPr>
              <p:nvPr/>
            </p:nvSpPr>
            <p:spPr bwMode="auto">
              <a:xfrm flipH="1">
                <a:off x="1560" y="3550"/>
                <a:ext cx="1924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6" name="Line 78"/>
              <p:cNvSpPr>
                <a:spLocks noChangeShapeType="1"/>
              </p:cNvSpPr>
              <p:nvPr/>
            </p:nvSpPr>
            <p:spPr bwMode="auto">
              <a:xfrm flipH="1">
                <a:off x="1560" y="3598"/>
                <a:ext cx="1924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7" name="Text Box 79"/>
              <p:cNvSpPr txBox="1">
                <a:spLocks noChangeArrowheads="1"/>
              </p:cNvSpPr>
              <p:nvPr/>
            </p:nvSpPr>
            <p:spPr bwMode="auto">
              <a:xfrm>
                <a:off x="1850" y="2696"/>
                <a:ext cx="33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0">
                    <a:cs typeface="ＭＳ Ｐゴシック" charset="0"/>
                  </a:rPr>
                  <a:t>~150</a:t>
                </a:r>
              </a:p>
              <a:p>
                <a:r>
                  <a:rPr lang="en-US" sz="1200" b="0">
                    <a:cs typeface="ＭＳ Ｐゴシック" charset="0"/>
                  </a:rPr>
                  <a:t>PCs</a:t>
                </a:r>
              </a:p>
            </p:txBody>
          </p:sp>
          <p:sp>
            <p:nvSpPr>
              <p:cNvPr id="283728" name="Text Box 80"/>
              <p:cNvSpPr txBox="1">
                <a:spLocks noChangeArrowheads="1"/>
              </p:cNvSpPr>
              <p:nvPr/>
            </p:nvSpPr>
            <p:spPr bwMode="auto">
              <a:xfrm>
                <a:off x="1763" y="3800"/>
                <a:ext cx="2309" cy="4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0">
                    <a:cs typeface="ＭＳ Ｐゴシック" charset="0"/>
                  </a:rPr>
                  <a:t>Event data </a:t>
                </a:r>
                <a:r>
                  <a:rPr lang="en-US">
                    <a:cs typeface="ＭＳ Ｐゴシック" charset="0"/>
                  </a:rPr>
                  <a:t>pushed</a:t>
                </a:r>
                <a:r>
                  <a:rPr lang="en-US" b="0">
                    <a:cs typeface="ＭＳ Ｐゴシック" charset="0"/>
                  </a:rPr>
                  <a:t> @ ≤ 100 kHz, </a:t>
                </a:r>
              </a:p>
              <a:p>
                <a:r>
                  <a:rPr lang="en-US" b="0">
                    <a:cs typeface="ＭＳ Ｐゴシック" charset="0"/>
                  </a:rPr>
                  <a:t>1600 fragments of ~ 1 kByte each</a:t>
                </a:r>
              </a:p>
            </p:txBody>
          </p:sp>
        </p:grpSp>
      </p:grpSp>
      <p:grpSp>
        <p:nvGrpSpPr>
          <p:cNvPr id="283729" name="Group 81"/>
          <p:cNvGrpSpPr>
            <a:grpSpLocks/>
          </p:cNvGrpSpPr>
          <p:nvPr/>
        </p:nvGrpSpPr>
        <p:grpSpPr bwMode="auto">
          <a:xfrm>
            <a:off x="1600200" y="2228850"/>
            <a:ext cx="4191000" cy="3825875"/>
            <a:chOff x="1092" y="1404"/>
            <a:chExt cx="2860" cy="2410"/>
          </a:xfrm>
        </p:grpSpPr>
        <p:sp>
          <p:nvSpPr>
            <p:cNvPr id="283730" name="Text Box 82"/>
            <p:cNvSpPr txBox="1">
              <a:spLocks noChangeArrowheads="1"/>
            </p:cNvSpPr>
            <p:nvPr/>
          </p:nvSpPr>
          <p:spPr bwMode="auto">
            <a:xfrm>
              <a:off x="1612" y="3656"/>
              <a:ext cx="114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b="0">
                  <a:cs typeface="ＭＳ Ｐゴシック" charset="0"/>
                </a:rPr>
                <a:t>Timing Trigger Control (TTC)</a:t>
              </a:r>
            </a:p>
          </p:txBody>
        </p:sp>
        <p:grpSp>
          <p:nvGrpSpPr>
            <p:cNvPr id="283731" name="Group 83"/>
            <p:cNvGrpSpPr>
              <a:grpSpLocks/>
            </p:cNvGrpSpPr>
            <p:nvPr/>
          </p:nvGrpSpPr>
          <p:grpSpPr bwMode="auto">
            <a:xfrm>
              <a:off x="1092" y="1404"/>
              <a:ext cx="2860" cy="2410"/>
              <a:chOff x="1092" y="1404"/>
              <a:chExt cx="2860" cy="2410"/>
            </a:xfrm>
          </p:grpSpPr>
          <p:sp>
            <p:nvSpPr>
              <p:cNvPr id="283732" name="Line 84"/>
              <p:cNvSpPr>
                <a:spLocks noChangeShapeType="1"/>
              </p:cNvSpPr>
              <p:nvPr/>
            </p:nvSpPr>
            <p:spPr bwMode="auto">
              <a:xfrm flipV="1">
                <a:off x="1092" y="1491"/>
                <a:ext cx="0" cy="2323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33" name="Line 85"/>
              <p:cNvSpPr>
                <a:spLocks noChangeShapeType="1"/>
              </p:cNvSpPr>
              <p:nvPr/>
            </p:nvSpPr>
            <p:spPr bwMode="auto">
              <a:xfrm flipV="1">
                <a:off x="1092" y="3454"/>
                <a:ext cx="104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34" name="Line 86"/>
              <p:cNvSpPr>
                <a:spLocks noChangeShapeType="1"/>
              </p:cNvSpPr>
              <p:nvPr/>
            </p:nvSpPr>
            <p:spPr bwMode="auto">
              <a:xfrm flipV="1">
                <a:off x="1092" y="3800"/>
                <a:ext cx="2860" cy="1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35" name="Line 87"/>
              <p:cNvSpPr>
                <a:spLocks noChangeShapeType="1"/>
              </p:cNvSpPr>
              <p:nvPr/>
            </p:nvSpPr>
            <p:spPr bwMode="auto">
              <a:xfrm flipV="1">
                <a:off x="1092" y="1404"/>
                <a:ext cx="104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3736" name="Group 88"/>
          <p:cNvGrpSpPr>
            <a:grpSpLocks/>
          </p:cNvGrpSpPr>
          <p:nvPr/>
        </p:nvGrpSpPr>
        <p:grpSpPr bwMode="auto">
          <a:xfrm>
            <a:off x="1447800" y="1771650"/>
            <a:ext cx="1524000" cy="457200"/>
            <a:chOff x="988" y="1116"/>
            <a:chExt cx="1040" cy="288"/>
          </a:xfrm>
        </p:grpSpPr>
        <p:sp>
          <p:nvSpPr>
            <p:cNvPr id="283737" name="Rectangle 89"/>
            <p:cNvSpPr>
              <a:spLocks noChangeArrowheads="1"/>
            </p:cNvSpPr>
            <p:nvPr/>
          </p:nvSpPr>
          <p:spPr bwMode="auto">
            <a:xfrm>
              <a:off x="988" y="1116"/>
              <a:ext cx="364" cy="288"/>
            </a:xfrm>
            <a:prstGeom prst="rect">
              <a:avLst/>
            </a:prstGeom>
            <a:solidFill>
              <a:srgbClr val="FFF2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900" b="0">
                  <a:cs typeface="ＭＳ Ｐゴシック" charset="0"/>
                </a:rPr>
                <a:t>DataFlow</a:t>
              </a:r>
            </a:p>
            <a:p>
              <a:pPr algn="ctr"/>
              <a:r>
                <a:rPr lang="en-US" sz="900" b="0">
                  <a:cs typeface="ＭＳ Ｐゴシック" charset="0"/>
                </a:rPr>
                <a:t>Manager</a:t>
              </a:r>
              <a:endParaRPr lang="en-US" sz="2400" b="0">
                <a:cs typeface="ＭＳ Ｐゴシック" charset="0"/>
              </a:endParaRPr>
            </a:p>
          </p:txBody>
        </p:sp>
        <p:sp>
          <p:nvSpPr>
            <p:cNvPr id="283738" name="Line 90"/>
            <p:cNvSpPr>
              <a:spLocks noChangeShapeType="1"/>
            </p:cNvSpPr>
            <p:nvPr/>
          </p:nvSpPr>
          <p:spPr bwMode="auto">
            <a:xfrm>
              <a:off x="1352" y="1371"/>
              <a:ext cx="676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3739" name="Group 91"/>
          <p:cNvGrpSpPr>
            <a:grpSpLocks/>
          </p:cNvGrpSpPr>
          <p:nvPr/>
        </p:nvGrpSpPr>
        <p:grpSpPr bwMode="auto">
          <a:xfrm>
            <a:off x="2209800" y="704850"/>
            <a:ext cx="762000" cy="1371600"/>
            <a:chOff x="1508" y="444"/>
            <a:chExt cx="520" cy="864"/>
          </a:xfrm>
        </p:grpSpPr>
        <p:sp>
          <p:nvSpPr>
            <p:cNvPr id="283740" name="Rectangle 92"/>
            <p:cNvSpPr>
              <a:spLocks noChangeArrowheads="1"/>
            </p:cNvSpPr>
            <p:nvPr/>
          </p:nvSpPr>
          <p:spPr bwMode="auto">
            <a:xfrm>
              <a:off x="1560" y="588"/>
              <a:ext cx="364" cy="43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 b="0">
                  <a:cs typeface="ＭＳ Ｐゴシック" charset="0"/>
                </a:rPr>
                <a:t>Event</a:t>
              </a:r>
            </a:p>
            <a:p>
              <a:pPr algn="ctr"/>
              <a:r>
                <a:rPr lang="en-US" sz="1000" b="0">
                  <a:cs typeface="ＭＳ Ｐゴシック" charset="0"/>
                </a:rPr>
                <a:t>Filter</a:t>
              </a:r>
            </a:p>
            <a:p>
              <a:pPr algn="ctr"/>
              <a:r>
                <a:rPr lang="en-US" sz="1000" b="0">
                  <a:cs typeface="ＭＳ Ｐゴシック" charset="0"/>
                </a:rPr>
                <a:t>(EF)</a:t>
              </a:r>
            </a:p>
          </p:txBody>
        </p:sp>
        <p:sp>
          <p:nvSpPr>
            <p:cNvPr id="283741" name="Line 93"/>
            <p:cNvSpPr>
              <a:spLocks noChangeShapeType="1"/>
            </p:cNvSpPr>
            <p:nvPr/>
          </p:nvSpPr>
          <p:spPr bwMode="auto">
            <a:xfrm flipV="1">
              <a:off x="1924" y="1020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2" name="Line 94"/>
            <p:cNvSpPr>
              <a:spLocks noChangeShapeType="1"/>
            </p:cNvSpPr>
            <p:nvPr/>
          </p:nvSpPr>
          <p:spPr bwMode="auto">
            <a:xfrm flipV="1">
              <a:off x="1924" y="972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3" name="Line 95"/>
            <p:cNvSpPr>
              <a:spLocks noChangeShapeType="1"/>
            </p:cNvSpPr>
            <p:nvPr/>
          </p:nvSpPr>
          <p:spPr bwMode="auto">
            <a:xfrm flipV="1">
              <a:off x="1612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4" name="Text Box 96"/>
            <p:cNvSpPr txBox="1">
              <a:spLocks noChangeArrowheads="1"/>
            </p:cNvSpPr>
            <p:nvPr/>
          </p:nvSpPr>
          <p:spPr bwMode="auto">
            <a:xfrm>
              <a:off x="1508" y="444"/>
              <a:ext cx="3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~1600</a:t>
              </a:r>
            </a:p>
          </p:txBody>
        </p:sp>
        <p:sp>
          <p:nvSpPr>
            <p:cNvPr id="283745" name="Rectangle 97"/>
            <p:cNvSpPr>
              <a:spLocks noChangeArrowheads="1"/>
            </p:cNvSpPr>
            <p:nvPr/>
          </p:nvSpPr>
          <p:spPr bwMode="auto">
            <a:xfrm>
              <a:off x="1560" y="1116"/>
              <a:ext cx="364" cy="19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900" b="0">
                  <a:cs typeface="ＭＳ Ｐゴシック" charset="0"/>
                </a:rPr>
                <a:t>Network </a:t>
              </a:r>
            </a:p>
            <a:p>
              <a:pPr algn="ctr"/>
              <a:r>
                <a:rPr lang="en-US" sz="900" b="0">
                  <a:cs typeface="ＭＳ Ｐゴシック" charset="0"/>
                </a:rPr>
                <a:t>switches</a:t>
              </a:r>
              <a:endParaRPr lang="en-US" sz="1200" b="0">
                <a:cs typeface="ＭＳ Ｐゴシック" charset="0"/>
              </a:endParaRPr>
            </a:p>
          </p:txBody>
        </p:sp>
        <p:sp>
          <p:nvSpPr>
            <p:cNvPr id="283746" name="Line 98"/>
            <p:cNvSpPr>
              <a:spLocks noChangeShapeType="1"/>
            </p:cNvSpPr>
            <p:nvPr/>
          </p:nvSpPr>
          <p:spPr bwMode="auto">
            <a:xfrm flipV="1">
              <a:off x="1664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7" name="Line 99"/>
            <p:cNvSpPr>
              <a:spLocks noChangeShapeType="1"/>
            </p:cNvSpPr>
            <p:nvPr/>
          </p:nvSpPr>
          <p:spPr bwMode="auto">
            <a:xfrm flipV="1">
              <a:off x="1716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8" name="Line 100"/>
            <p:cNvSpPr>
              <a:spLocks noChangeShapeType="1"/>
            </p:cNvSpPr>
            <p:nvPr/>
          </p:nvSpPr>
          <p:spPr bwMode="auto">
            <a:xfrm flipV="1">
              <a:off x="1768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9" name="Line 101"/>
            <p:cNvSpPr>
              <a:spLocks noChangeShapeType="1"/>
            </p:cNvSpPr>
            <p:nvPr/>
          </p:nvSpPr>
          <p:spPr bwMode="auto">
            <a:xfrm flipV="1">
              <a:off x="1820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50" name="Line 102"/>
            <p:cNvSpPr>
              <a:spLocks noChangeShapeType="1"/>
            </p:cNvSpPr>
            <p:nvPr/>
          </p:nvSpPr>
          <p:spPr bwMode="auto">
            <a:xfrm flipV="1">
              <a:off x="1872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51" name="Line 103"/>
            <p:cNvSpPr>
              <a:spLocks noChangeShapeType="1"/>
            </p:cNvSpPr>
            <p:nvPr/>
          </p:nvSpPr>
          <p:spPr bwMode="auto">
            <a:xfrm flipV="1">
              <a:off x="1924" y="924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3752" name="Text Box 104"/>
          <p:cNvSpPr txBox="1">
            <a:spLocks noChangeArrowheads="1"/>
          </p:cNvSpPr>
          <p:nvPr/>
        </p:nvSpPr>
        <p:spPr bwMode="auto">
          <a:xfrm>
            <a:off x="127000" y="3295650"/>
            <a:ext cx="13620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cs typeface="ＭＳ Ｐゴシック" charset="0"/>
              </a:rPr>
              <a:t>Event data </a:t>
            </a:r>
          </a:p>
          <a:p>
            <a:r>
              <a:rPr lang="en-US" sz="1600">
                <a:cs typeface="ＭＳ Ｐゴシック" charset="0"/>
              </a:rPr>
              <a:t>pulled</a:t>
            </a:r>
            <a:r>
              <a:rPr lang="en-US" sz="1600" b="0">
                <a:cs typeface="ＭＳ Ｐゴシック" charset="0"/>
              </a:rPr>
              <a:t>:</a:t>
            </a:r>
          </a:p>
          <a:p>
            <a:r>
              <a:rPr lang="en-US" sz="1600" b="0">
                <a:cs typeface="ＭＳ Ｐゴシック" charset="0"/>
              </a:rPr>
              <a:t>partial events </a:t>
            </a:r>
          </a:p>
          <a:p>
            <a:r>
              <a:rPr lang="en-US" sz="1600" b="0">
                <a:cs typeface="ＭＳ Ｐゴシック" charset="0"/>
              </a:rPr>
              <a:t>@ ≤ 100 kHz, </a:t>
            </a:r>
          </a:p>
          <a:p>
            <a:r>
              <a:rPr lang="en-US" sz="1600" b="0">
                <a:cs typeface="ＭＳ Ｐゴシック" charset="0"/>
              </a:rPr>
              <a:t>full events </a:t>
            </a:r>
          </a:p>
          <a:p>
            <a:r>
              <a:rPr lang="en-US" sz="1600" b="0">
                <a:cs typeface="ＭＳ Ｐゴシック" charset="0"/>
              </a:rPr>
              <a:t>@ ~ 3 kHz</a:t>
            </a:r>
          </a:p>
          <a:p>
            <a:endParaRPr lang="en-US" sz="1600" b="0">
              <a:cs typeface="ＭＳ Ｐゴシック" charset="0"/>
            </a:endParaRPr>
          </a:p>
        </p:txBody>
      </p:sp>
      <p:sp>
        <p:nvSpPr>
          <p:cNvPr id="283753" name="AutoShape 105"/>
          <p:cNvSpPr>
            <a:spLocks noChangeArrowheads="1"/>
          </p:cNvSpPr>
          <p:nvPr/>
        </p:nvSpPr>
        <p:spPr bwMode="auto">
          <a:xfrm rot="5400000">
            <a:off x="381000" y="2686050"/>
            <a:ext cx="685800" cy="381000"/>
          </a:xfrm>
          <a:prstGeom prst="leftArrow">
            <a:avLst>
              <a:gd name="adj1" fmla="val 50000"/>
              <a:gd name="adj2" fmla="val 4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3754" name="Group 106"/>
          <p:cNvGrpSpPr>
            <a:grpSpLocks/>
          </p:cNvGrpSpPr>
          <p:nvPr/>
        </p:nvGrpSpPr>
        <p:grpSpPr bwMode="auto">
          <a:xfrm>
            <a:off x="228600" y="400050"/>
            <a:ext cx="3733800" cy="1203325"/>
            <a:chOff x="156" y="252"/>
            <a:chExt cx="2548" cy="758"/>
          </a:xfrm>
        </p:grpSpPr>
        <p:sp>
          <p:nvSpPr>
            <p:cNvPr id="283755" name="Text Box 107"/>
            <p:cNvSpPr txBox="1">
              <a:spLocks noChangeArrowheads="1"/>
            </p:cNvSpPr>
            <p:nvPr/>
          </p:nvSpPr>
          <p:spPr bwMode="auto">
            <a:xfrm>
              <a:off x="936" y="252"/>
              <a:ext cx="44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800040"/>
                  </a:solidFill>
                  <a:cs typeface="ＭＳ Ｐゴシック" charset="0"/>
                </a:rPr>
                <a:t>SDX1</a:t>
              </a:r>
            </a:p>
          </p:txBody>
        </p:sp>
        <p:sp>
          <p:nvSpPr>
            <p:cNvPr id="283756" name="Text Box 108"/>
            <p:cNvSpPr txBox="1">
              <a:spLocks noChangeArrowheads="1"/>
            </p:cNvSpPr>
            <p:nvPr/>
          </p:nvSpPr>
          <p:spPr bwMode="auto">
            <a:xfrm>
              <a:off x="1456" y="297"/>
              <a:ext cx="10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dual-CPU nodes</a:t>
              </a:r>
            </a:p>
          </p:txBody>
        </p:sp>
        <p:sp>
          <p:nvSpPr>
            <p:cNvPr id="283757" name="Line 109"/>
            <p:cNvSpPr>
              <a:spLocks noChangeShapeType="1"/>
            </p:cNvSpPr>
            <p:nvPr/>
          </p:nvSpPr>
          <p:spPr bwMode="auto">
            <a:xfrm flipV="1">
              <a:off x="1196" y="464"/>
              <a:ext cx="14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58" name="Line 110"/>
            <p:cNvSpPr>
              <a:spLocks noChangeShapeType="1"/>
            </p:cNvSpPr>
            <p:nvPr/>
          </p:nvSpPr>
          <p:spPr bwMode="auto">
            <a:xfrm>
              <a:off x="2652" y="464"/>
              <a:ext cx="5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59" name="Line 111"/>
            <p:cNvSpPr>
              <a:spLocks noChangeShapeType="1"/>
            </p:cNvSpPr>
            <p:nvPr/>
          </p:nvSpPr>
          <p:spPr bwMode="auto">
            <a:xfrm flipH="1">
              <a:off x="1144" y="464"/>
              <a:ext cx="5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3760" name="Group 112"/>
            <p:cNvGrpSpPr>
              <a:grpSpLocks/>
            </p:cNvGrpSpPr>
            <p:nvPr/>
          </p:nvGrpSpPr>
          <p:grpSpPr bwMode="auto">
            <a:xfrm>
              <a:off x="156" y="316"/>
              <a:ext cx="952" cy="694"/>
              <a:chOff x="156" y="316"/>
              <a:chExt cx="952" cy="694"/>
            </a:xfrm>
          </p:grpSpPr>
          <p:sp>
            <p:nvSpPr>
              <p:cNvPr id="283761" name="Text Box 113"/>
              <p:cNvSpPr txBox="1">
                <a:spLocks noChangeArrowheads="1"/>
              </p:cNvSpPr>
              <p:nvPr/>
            </p:nvSpPr>
            <p:spPr bwMode="auto">
              <a:xfrm>
                <a:off x="162" y="316"/>
                <a:ext cx="62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CERN </a:t>
                </a:r>
              </a:p>
              <a:p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computer </a:t>
                </a:r>
              </a:p>
              <a:p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centre</a:t>
                </a:r>
              </a:p>
            </p:txBody>
          </p:sp>
          <p:sp>
            <p:nvSpPr>
              <p:cNvPr id="283762" name="Text Box 114"/>
              <p:cNvSpPr txBox="1">
                <a:spLocks noChangeArrowheads="1"/>
              </p:cNvSpPr>
              <p:nvPr/>
            </p:nvSpPr>
            <p:spPr bwMode="auto">
              <a:xfrm>
                <a:off x="608" y="598"/>
                <a:ext cx="500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cs typeface="ＭＳ Ｐゴシック" charset="0"/>
                  </a:rPr>
                  <a:t>Event rate </a:t>
                </a:r>
              </a:p>
              <a:p>
                <a:r>
                  <a:rPr lang="en-US" sz="1000" b="0">
                    <a:cs typeface="ＭＳ Ｐゴシック" charset="0"/>
                  </a:rPr>
                  <a:t>~ 200 Hz</a:t>
                </a:r>
              </a:p>
            </p:txBody>
          </p:sp>
          <p:sp>
            <p:nvSpPr>
              <p:cNvPr id="283763" name="Line 115"/>
              <p:cNvSpPr>
                <a:spLocks noChangeShapeType="1"/>
              </p:cNvSpPr>
              <p:nvPr/>
            </p:nvSpPr>
            <p:spPr bwMode="auto">
              <a:xfrm flipH="1">
                <a:off x="624" y="853"/>
                <a:ext cx="468" cy="0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64" name="Rectangle 116"/>
              <p:cNvSpPr>
                <a:spLocks noChangeArrowheads="1"/>
              </p:cNvSpPr>
              <p:nvPr/>
            </p:nvSpPr>
            <p:spPr bwMode="auto">
              <a:xfrm>
                <a:off x="156" y="722"/>
                <a:ext cx="468" cy="288"/>
              </a:xfrm>
              <a:prstGeom prst="rect">
                <a:avLst/>
              </a:prstGeom>
              <a:solidFill>
                <a:srgbClr val="FFF2E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b="0">
                    <a:cs typeface="ＭＳ Ｐゴシック" charset="0"/>
                  </a:rPr>
                  <a:t>Data 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storage</a:t>
                </a:r>
              </a:p>
            </p:txBody>
          </p:sp>
        </p:grpSp>
      </p:grpSp>
      <p:grpSp>
        <p:nvGrpSpPr>
          <p:cNvPr id="283765" name="Group 117"/>
          <p:cNvGrpSpPr>
            <a:grpSpLocks/>
          </p:cNvGrpSpPr>
          <p:nvPr/>
        </p:nvGrpSpPr>
        <p:grpSpPr bwMode="auto">
          <a:xfrm>
            <a:off x="1600200" y="704850"/>
            <a:ext cx="685800" cy="1219200"/>
            <a:chOff x="1092" y="444"/>
            <a:chExt cx="468" cy="768"/>
          </a:xfrm>
        </p:grpSpPr>
        <p:sp>
          <p:nvSpPr>
            <p:cNvPr id="283766" name="Text Box 118"/>
            <p:cNvSpPr txBox="1">
              <a:spLocks noChangeArrowheads="1"/>
            </p:cNvSpPr>
            <p:nvPr/>
          </p:nvSpPr>
          <p:spPr bwMode="auto">
            <a:xfrm>
              <a:off x="1198" y="444"/>
              <a:ext cx="1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6</a:t>
              </a:r>
            </a:p>
          </p:txBody>
        </p:sp>
        <p:sp>
          <p:nvSpPr>
            <p:cNvPr id="283767" name="Line 119"/>
            <p:cNvSpPr>
              <a:spLocks noChangeShapeType="1"/>
            </p:cNvSpPr>
            <p:nvPr/>
          </p:nvSpPr>
          <p:spPr bwMode="auto">
            <a:xfrm>
              <a:off x="1456" y="972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68" name="Line 120"/>
            <p:cNvSpPr>
              <a:spLocks noChangeShapeType="1"/>
            </p:cNvSpPr>
            <p:nvPr/>
          </p:nvSpPr>
          <p:spPr bwMode="auto">
            <a:xfrm>
              <a:off x="1456" y="1020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69" name="Line 121"/>
            <p:cNvSpPr>
              <a:spLocks noChangeShapeType="1"/>
            </p:cNvSpPr>
            <p:nvPr/>
          </p:nvSpPr>
          <p:spPr bwMode="auto">
            <a:xfrm>
              <a:off x="1456" y="924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0" name="Rectangle 122"/>
            <p:cNvSpPr>
              <a:spLocks noChangeArrowheads="1"/>
            </p:cNvSpPr>
            <p:nvPr/>
          </p:nvSpPr>
          <p:spPr bwMode="auto">
            <a:xfrm>
              <a:off x="1092" y="588"/>
              <a:ext cx="364" cy="43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 b="0">
                  <a:cs typeface="ＭＳ Ｐゴシック" charset="0"/>
                </a:rPr>
                <a:t>Local</a:t>
              </a:r>
            </a:p>
            <a:p>
              <a:pPr algn="ctr"/>
              <a:r>
                <a:rPr lang="en-US" sz="1000" b="0">
                  <a:cs typeface="ＭＳ Ｐゴシック" charset="0"/>
                </a:rPr>
                <a:t>Storage</a:t>
              </a:r>
            </a:p>
            <a:p>
              <a:pPr algn="ctr"/>
              <a:r>
                <a:rPr lang="en-US" sz="600" b="0">
                  <a:cs typeface="ＭＳ Ｐゴシック" charset="0"/>
                </a:rPr>
                <a:t>SubFarm</a:t>
              </a:r>
            </a:p>
            <a:p>
              <a:pPr algn="ctr"/>
              <a:r>
                <a:rPr lang="en-US" sz="600" b="0">
                  <a:cs typeface="ＭＳ Ｐゴシック" charset="0"/>
                </a:rPr>
                <a:t>Outputs</a:t>
              </a:r>
              <a:endParaRPr lang="en-US" sz="1000" b="0">
                <a:cs typeface="ＭＳ Ｐゴシック" charset="0"/>
              </a:endParaRPr>
            </a:p>
            <a:p>
              <a:pPr algn="ctr"/>
              <a:r>
                <a:rPr lang="en-US" sz="900" b="0">
                  <a:cs typeface="ＭＳ Ｐゴシック" charset="0"/>
                </a:rPr>
                <a:t>(</a:t>
              </a:r>
              <a:r>
                <a:rPr lang="en-US" sz="900">
                  <a:solidFill>
                    <a:srgbClr val="FF0000"/>
                  </a:solidFill>
                  <a:cs typeface="ＭＳ Ｐゴシック" charset="0"/>
                </a:rPr>
                <a:t>SFO</a:t>
              </a:r>
              <a:r>
                <a:rPr lang="en-US" sz="900" b="0">
                  <a:cs typeface="ＭＳ Ｐゴシック" charset="0"/>
                </a:rPr>
                <a:t>s)</a:t>
              </a:r>
              <a:endParaRPr lang="en-US" sz="1000" b="0">
                <a:cs typeface="ＭＳ Ｐゴシック" charset="0"/>
              </a:endParaRPr>
            </a:p>
          </p:txBody>
        </p:sp>
      </p:grpSp>
      <p:sp>
        <p:nvSpPr>
          <p:cNvPr id="283771" name="Line 123"/>
          <p:cNvSpPr>
            <a:spLocks noChangeShapeType="1"/>
          </p:cNvSpPr>
          <p:nvPr/>
        </p:nvSpPr>
        <p:spPr bwMode="auto">
          <a:xfrm flipH="1">
            <a:off x="3048000" y="2541588"/>
            <a:ext cx="0" cy="14478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3772" name="Group 124"/>
          <p:cNvGrpSpPr>
            <a:grpSpLocks/>
          </p:cNvGrpSpPr>
          <p:nvPr/>
        </p:nvGrpSpPr>
        <p:grpSpPr bwMode="auto">
          <a:xfrm>
            <a:off x="2927350" y="704850"/>
            <a:ext cx="577850" cy="1431925"/>
            <a:chOff x="1998" y="444"/>
            <a:chExt cx="394" cy="902"/>
          </a:xfrm>
        </p:grpSpPr>
        <p:sp>
          <p:nvSpPr>
            <p:cNvPr id="283773" name="Line 125"/>
            <p:cNvSpPr>
              <a:spLocks noChangeShapeType="1"/>
            </p:cNvSpPr>
            <p:nvPr/>
          </p:nvSpPr>
          <p:spPr bwMode="auto">
            <a:xfrm flipV="1">
              <a:off x="2132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4" name="Line 126"/>
            <p:cNvSpPr>
              <a:spLocks noChangeShapeType="1"/>
            </p:cNvSpPr>
            <p:nvPr/>
          </p:nvSpPr>
          <p:spPr bwMode="auto">
            <a:xfrm flipV="1">
              <a:off x="2184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5" name="Line 127"/>
            <p:cNvSpPr>
              <a:spLocks noChangeShapeType="1"/>
            </p:cNvSpPr>
            <p:nvPr/>
          </p:nvSpPr>
          <p:spPr bwMode="auto">
            <a:xfrm flipV="1">
              <a:off x="2236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6" name="Line 128"/>
            <p:cNvSpPr>
              <a:spLocks noChangeShapeType="1"/>
            </p:cNvSpPr>
            <p:nvPr/>
          </p:nvSpPr>
          <p:spPr bwMode="auto">
            <a:xfrm flipV="1">
              <a:off x="2288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7" name="Text Box 129"/>
            <p:cNvSpPr txBox="1">
              <a:spLocks noChangeArrowheads="1"/>
            </p:cNvSpPr>
            <p:nvPr/>
          </p:nvSpPr>
          <p:spPr bwMode="auto">
            <a:xfrm>
              <a:off x="1998" y="444"/>
              <a:ext cx="35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~100 </a:t>
              </a:r>
            </a:p>
          </p:txBody>
        </p:sp>
        <p:sp>
          <p:nvSpPr>
            <p:cNvPr id="283778" name="Rectangle 130"/>
            <p:cNvSpPr>
              <a:spLocks noChangeArrowheads="1"/>
            </p:cNvSpPr>
            <p:nvPr/>
          </p:nvSpPr>
          <p:spPr bwMode="auto">
            <a:xfrm>
              <a:off x="2028" y="588"/>
              <a:ext cx="364" cy="433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 b="0">
                  <a:cs typeface="ＭＳ Ｐゴシック" charset="0"/>
                </a:rPr>
                <a:t>Event</a:t>
              </a:r>
            </a:p>
            <a:p>
              <a:pPr algn="ctr"/>
              <a:r>
                <a:rPr lang="en-US" sz="1000" b="0">
                  <a:cs typeface="ＭＳ Ｐゴシック" charset="0"/>
                </a:rPr>
                <a:t>Builder</a:t>
              </a:r>
            </a:p>
            <a:p>
              <a:pPr algn="ctr"/>
              <a:r>
                <a:rPr lang="en-US" sz="600" b="0">
                  <a:cs typeface="ＭＳ Ｐゴシック" charset="0"/>
                </a:rPr>
                <a:t>SubFarm</a:t>
              </a:r>
            </a:p>
            <a:p>
              <a:pPr algn="ctr"/>
              <a:r>
                <a:rPr lang="en-US" sz="600" b="0">
                  <a:cs typeface="ＭＳ Ｐゴシック" charset="0"/>
                </a:rPr>
                <a:t>Inputs</a:t>
              </a:r>
              <a:endParaRPr lang="en-US" sz="1000" b="0">
                <a:cs typeface="ＭＳ Ｐゴシック" charset="0"/>
              </a:endParaRPr>
            </a:p>
            <a:p>
              <a:pPr algn="ctr"/>
              <a:r>
                <a:rPr lang="en-US" sz="900" b="0">
                  <a:cs typeface="ＭＳ Ｐゴシック" charset="0"/>
                </a:rPr>
                <a:t>(</a:t>
              </a:r>
              <a:r>
                <a:rPr lang="en-US" sz="900">
                  <a:solidFill>
                    <a:srgbClr val="FF0000"/>
                  </a:solidFill>
                  <a:cs typeface="ＭＳ Ｐゴシック" charset="0"/>
                </a:rPr>
                <a:t>SFI</a:t>
              </a:r>
              <a:r>
                <a:rPr lang="en-US" sz="900" b="0">
                  <a:cs typeface="ＭＳ Ｐゴシック" charset="0"/>
                </a:rPr>
                <a:t>s)</a:t>
              </a:r>
              <a:endParaRPr lang="en-US" sz="1000" b="0">
                <a:cs typeface="ＭＳ Ｐゴシック" charset="0"/>
              </a:endParaRPr>
            </a:p>
          </p:txBody>
        </p:sp>
      </p:grpSp>
      <p:pic>
        <p:nvPicPr>
          <p:cNvPr id="283779" name="Picture 1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37088"/>
            <a:ext cx="2667000" cy="17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780" name="Text Box 132"/>
          <p:cNvSpPr txBox="1">
            <a:spLocks noChangeArrowheads="1"/>
          </p:cNvSpPr>
          <p:nvPr/>
        </p:nvSpPr>
        <p:spPr bwMode="auto">
          <a:xfrm>
            <a:off x="5483225" y="344488"/>
            <a:ext cx="3106738" cy="4064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sz="2000" i="1" dirty="0">
                <a:solidFill>
                  <a:srgbClr val="000099"/>
                </a:solidFill>
                <a:cs typeface="ＭＳ Ｐゴシック" charset="0"/>
              </a:rPr>
              <a:t>Trigger / DAQ architecture</a:t>
            </a:r>
          </a:p>
        </p:txBody>
      </p:sp>
    </p:spTree>
    <p:extLst>
      <p:ext uri="{BB962C8B-B14F-4D97-AF65-F5344CB8AC3E}">
        <p14:creationId xmlns:p14="http://schemas.microsoft.com/office/powerpoint/2010/main" val="399198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984</Words>
  <Application>Microsoft Macintosh PowerPoint</Application>
  <PresentationFormat>On-screen Show (4:3)</PresentationFormat>
  <Paragraphs>214</Paragraphs>
  <Slides>18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Investigação na Experiência 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Run 1 legacy</vt:lpstr>
      <vt:lpstr>Higgs decay to b-quarks</vt:lpstr>
      <vt:lpstr>PowerPoint Presentation</vt:lpstr>
      <vt:lpstr>Probing the 125 GeV Higgs</vt:lpstr>
      <vt:lpstr>PowerPoint Presentation</vt:lpstr>
      <vt:lpstr>https://www.lip.pt/atlas/ atlasinfo@lip.pt 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53</cp:revision>
  <dcterms:created xsi:type="dcterms:W3CDTF">2017-02-08T00:12:13Z</dcterms:created>
  <dcterms:modified xsi:type="dcterms:W3CDTF">2019-02-13T21:54:26Z</dcterms:modified>
</cp:coreProperties>
</file>