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9" r:id="rId4"/>
    <p:sldId id="268" r:id="rId5"/>
    <p:sldId id="269" r:id="rId6"/>
    <p:sldId id="270" r:id="rId7"/>
    <p:sldId id="265" r:id="rId8"/>
    <p:sldId id="271" r:id="rId9"/>
    <p:sldId id="261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7A14-8F3F-6348-9BCB-F5B9540F48D7}" type="datetimeFigureOut">
              <a:rPr lang="en-US" smtClean="0"/>
              <a:t>08.07.22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A73E-3F74-0045-B99F-58275C51A34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03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495E-0871-2B4C-AE50-D9105B33A616}" type="datetimeFigureOut">
              <a:rPr lang="en-US" smtClean="0"/>
              <a:t>08.07.22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2A-FDA8-AA4B-ABEA-47E3DBDE912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63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ddb1b980d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ddb1b980d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docs.google.com</a:t>
            </a:r>
            <a:r>
              <a:rPr lang="en-US" dirty="0" smtClean="0"/>
              <a:t>/forms/d/1mYM3yW3vMMPyp9cSqKTQqStZdBoxiNMYR1FkCO48zpI/edit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35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249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91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4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13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46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008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55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00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00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456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36A6-A604-AC42-A176-18449974529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66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85" r="5632"/>
          <a:stretch/>
        </p:blipFill>
        <p:spPr>
          <a:xfrm>
            <a:off x="-1" y="0"/>
            <a:ext cx="9144001" cy="589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5172"/>
            <a:ext cx="7772400" cy="1470025"/>
          </a:xfrm>
        </p:spPr>
        <p:txBody>
          <a:bodyPr>
            <a:normAutofit/>
          </a:bodyPr>
          <a:lstStyle/>
          <a:p>
            <a:r>
              <a:rPr lang="pt-PT" sz="8800" dirty="0" smtClean="0">
                <a:solidFill>
                  <a:srgbClr val="FFFFFF"/>
                </a:solidFill>
              </a:rPr>
              <a:t>FCC </a:t>
            </a:r>
            <a:r>
              <a:rPr lang="pt-PT" sz="8800" dirty="0" smtClean="0">
                <a:solidFill>
                  <a:srgbClr val="FFFFFF"/>
                </a:solidFill>
              </a:rPr>
              <a:t>@ LIP</a:t>
            </a:r>
            <a:endParaRPr lang="pt-PT" sz="8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</a:t>
            </a:r>
            <a:endParaRPr lang="pt-PT" dirty="0"/>
          </a:p>
        </p:txBody>
      </p:sp>
      <p:sp>
        <p:nvSpPr>
          <p:cNvPr id="20" name="Rectangle 19"/>
          <p:cNvSpPr/>
          <p:nvPr/>
        </p:nvSpPr>
        <p:spPr>
          <a:xfrm>
            <a:off x="-1" y="5830597"/>
            <a:ext cx="9144001" cy="10274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 descr="2017_FCT_H_branco.png"/>
          <p:cNvPicPr>
            <a:picLocks noChangeAspect="1"/>
          </p:cNvPicPr>
          <p:nvPr/>
        </p:nvPicPr>
        <p:blipFill rotWithShape="1">
          <a:blip r:embed="rId3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1" r="8619"/>
          <a:stretch/>
        </p:blipFill>
        <p:spPr>
          <a:xfrm>
            <a:off x="6697132" y="5952040"/>
            <a:ext cx="2453385" cy="850593"/>
          </a:xfrm>
          <a:prstGeom prst="rect">
            <a:avLst/>
          </a:prstGeom>
        </p:spPr>
      </p:pic>
      <p:pic>
        <p:nvPicPr>
          <p:cNvPr id="7" name="Picture 6" descr="LIP-white-3100x2100.png"/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317" y="6122528"/>
            <a:ext cx="855732" cy="5796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821" y="6045546"/>
            <a:ext cx="1625600" cy="736600"/>
          </a:xfrm>
          <a:prstGeom prst="rect">
            <a:avLst/>
          </a:prstGeom>
        </p:spPr>
      </p:pic>
      <p:pic>
        <p:nvPicPr>
          <p:cNvPr id="19" name="Picture 18" descr="CERN.eps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57" y="5966017"/>
            <a:ext cx="880856" cy="891983"/>
          </a:xfrm>
          <a:prstGeom prst="rect">
            <a:avLst/>
          </a:prstGeom>
        </p:spPr>
      </p:pic>
      <p:pic>
        <p:nvPicPr>
          <p:cNvPr id="5" name="Picture 4" descr="UC_V_FundoEscuro-branc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" y="5830597"/>
            <a:ext cx="990600" cy="99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3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0" y="-9867"/>
            <a:ext cx="9144000" cy="6868000"/>
          </a:xfrm>
          <a:prstGeom prst="rect">
            <a:avLst/>
          </a:prstGeom>
          <a:solidFill>
            <a:srgbClr val="202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45" y="975442"/>
            <a:ext cx="6484018" cy="5454799"/>
          </a:xfrm>
          <a:prstGeom prst="rect">
            <a:avLst/>
          </a:prstGeom>
        </p:spPr>
      </p:pic>
      <p:pic>
        <p:nvPicPr>
          <p:cNvPr id="220" name="Google Shape;220;p35"/>
          <p:cNvPicPr preferRelativeResize="0"/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6339749" y="3205167"/>
            <a:ext cx="2209400" cy="321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5"/>
          <p:cNvSpPr txBox="1"/>
          <p:nvPr/>
        </p:nvSpPr>
        <p:spPr>
          <a:xfrm>
            <a:off x="338525" y="5187033"/>
            <a:ext cx="73536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200" b="1">
                <a:solidFill>
                  <a:srgbClr val="A5B8D7"/>
                </a:solidFill>
                <a:latin typeface="Titillium Web"/>
                <a:ea typeface="Titillium Web"/>
                <a:cs typeface="Titillium Web"/>
                <a:sym typeface="Titillium Web"/>
              </a:rPr>
              <a:t>L</a:t>
            </a:r>
            <a:r>
              <a:rPr lang="pt-PT" sz="4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ET’S </a:t>
            </a:r>
            <a:r>
              <a:rPr lang="pt-PT" sz="4200" b="1">
                <a:solidFill>
                  <a:srgbClr val="A5B8D7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lang="pt-PT" sz="4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NSPIRE </a:t>
            </a:r>
            <a:r>
              <a:rPr lang="pt-PT" sz="4200" b="1">
                <a:solidFill>
                  <a:srgbClr val="A5B8D7"/>
                </a:solidFill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pt-PT" sz="42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EOPLE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222" name="Google Shape;222;p35"/>
          <p:cNvSpPr txBox="1"/>
          <p:nvPr/>
        </p:nvSpPr>
        <p:spPr>
          <a:xfrm>
            <a:off x="526088" y="450973"/>
            <a:ext cx="735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dirty="0" err="1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</a:t>
            </a:r>
            <a:r>
              <a:rPr lang="pt-PT" sz="40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pt-PT" sz="4000" dirty="0" err="1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</a:t>
            </a:r>
            <a:r>
              <a:rPr lang="pt-PT" sz="40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!</a:t>
            </a: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3" name="Picture 2" descr="LIP-White-Logo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8" y="3668923"/>
            <a:ext cx="1726262" cy="15592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5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15900"/>
            <a:ext cx="8547100" cy="6413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427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812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8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9116" r="1588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7"/>
            <a:ext cx="9144000" cy="763600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smtClean="0"/>
              <a:t>FCC </a:t>
            </a:r>
            <a:r>
              <a:rPr lang="pt-PT" dirty="0" err="1" smtClean="0"/>
              <a:t>Feasibility</a:t>
            </a:r>
            <a:r>
              <a:rPr lang="pt-PT" dirty="0" smtClean="0"/>
              <a:t> </a:t>
            </a:r>
            <a:r>
              <a:rPr lang="pt-PT" dirty="0" err="1" smtClean="0"/>
              <a:t>Study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1665461"/>
            <a:ext cx="9144001" cy="4555200"/>
          </a:xfrm>
          <a:solidFill>
            <a:srgbClr val="FFFFFF">
              <a:alpha val="70000"/>
            </a:srgbClr>
          </a:solidFill>
        </p:spPr>
        <p:txBody>
          <a:bodyPr>
            <a:normAutofit fontScale="85000" lnSpcReduction="10000"/>
          </a:bodyPr>
          <a:lstStyle/>
          <a:p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study</a:t>
            </a:r>
            <a:r>
              <a:rPr lang="pt-PT" dirty="0" smtClean="0"/>
              <a:t> for FCC “Conceptual Design” as </a:t>
            </a:r>
            <a:r>
              <a:rPr lang="pt-PT" dirty="0" err="1" smtClean="0"/>
              <a:t>part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Strategy</a:t>
            </a:r>
            <a:r>
              <a:rPr lang="pt-PT" dirty="0" smtClean="0"/>
              <a:t> </a:t>
            </a:r>
            <a:r>
              <a:rPr lang="pt-PT" dirty="0" err="1" smtClean="0"/>
              <a:t>discussion</a:t>
            </a:r>
            <a:endParaRPr lang="pt-PT" dirty="0"/>
          </a:p>
          <a:p>
            <a:pPr lvl="1"/>
            <a:r>
              <a:rPr lang="pt-PT" dirty="0" err="1" smtClean="0"/>
              <a:t>Comprehensive</a:t>
            </a:r>
            <a:r>
              <a:rPr lang="pt-PT" dirty="0" smtClean="0"/>
              <a:t> </a:t>
            </a:r>
            <a:r>
              <a:rPr lang="pt-PT" dirty="0" err="1" smtClean="0"/>
              <a:t>study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physics</a:t>
            </a:r>
            <a:r>
              <a:rPr lang="pt-PT" dirty="0"/>
              <a:t> </a:t>
            </a:r>
            <a:r>
              <a:rPr lang="pt-PT" dirty="0" smtClean="0"/>
              <a:t>case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enabling</a:t>
            </a:r>
            <a:r>
              <a:rPr lang="pt-PT" dirty="0" smtClean="0"/>
              <a:t> </a:t>
            </a:r>
            <a:r>
              <a:rPr lang="pt-PT" dirty="0" err="1" smtClean="0"/>
              <a:t>technologies</a:t>
            </a:r>
            <a:r>
              <a:rPr lang="pt-PT" dirty="0" smtClean="0"/>
              <a:t> </a:t>
            </a:r>
          </a:p>
          <a:p>
            <a:pPr lvl="1"/>
            <a:r>
              <a:rPr lang="pt-PT" dirty="0" smtClean="0"/>
              <a:t>1350 </a:t>
            </a:r>
            <a:r>
              <a:rPr lang="pt-PT" dirty="0" err="1" smtClean="0"/>
              <a:t>contributors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370 </a:t>
            </a:r>
            <a:r>
              <a:rPr lang="pt-PT" dirty="0" err="1" smtClean="0"/>
              <a:t>institutes</a:t>
            </a:r>
            <a:r>
              <a:rPr lang="pt-PT" dirty="0" smtClean="0"/>
              <a:t>, </a:t>
            </a:r>
            <a:r>
              <a:rPr lang="pt-PT" dirty="0" err="1" smtClean="0"/>
              <a:t>including</a:t>
            </a:r>
            <a:r>
              <a:rPr lang="pt-PT" dirty="0" smtClean="0"/>
              <a:t> LIP</a:t>
            </a:r>
          </a:p>
          <a:p>
            <a:endParaRPr lang="pt-PT" dirty="0" smtClean="0"/>
          </a:p>
          <a:p>
            <a:r>
              <a:rPr lang="pt-PT" dirty="0" err="1" smtClean="0"/>
              <a:t>Mainly</a:t>
            </a:r>
            <a:r>
              <a:rPr lang="pt-PT" dirty="0" smtClean="0"/>
              <a:t> </a:t>
            </a:r>
            <a:r>
              <a:rPr lang="pt-PT" dirty="0" err="1" smtClean="0"/>
              <a:t>two</a:t>
            </a:r>
            <a:r>
              <a:rPr lang="pt-PT" dirty="0" smtClean="0"/>
              <a:t> </a:t>
            </a:r>
            <a:r>
              <a:rPr lang="pt-PT" dirty="0" err="1" smtClean="0"/>
              <a:t>accelerators</a:t>
            </a:r>
            <a:r>
              <a:rPr lang="pt-PT" dirty="0" smtClean="0"/>
              <a:t>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tunnel</a:t>
            </a:r>
            <a:r>
              <a:rPr lang="pt-PT" dirty="0"/>
              <a:t>:</a:t>
            </a:r>
            <a:r>
              <a:rPr lang="pt-PT" dirty="0" smtClean="0"/>
              <a:t> </a:t>
            </a:r>
            <a:endParaRPr lang="pt-PT" dirty="0" smtClean="0"/>
          </a:p>
          <a:p>
            <a:pPr lvl="1"/>
            <a:r>
              <a:rPr lang="pt-PT" b="1" dirty="0" smtClean="0"/>
              <a:t>FCC-</a:t>
            </a:r>
            <a:r>
              <a:rPr lang="pt-PT" b="1" dirty="0" err="1" smtClean="0"/>
              <a:t>ee</a:t>
            </a:r>
            <a:r>
              <a:rPr lang="pt-PT" dirty="0" smtClean="0"/>
              <a:t>: </a:t>
            </a:r>
            <a:r>
              <a:rPr lang="pt-PT" dirty="0" smtClean="0"/>
              <a:t>90, 240 </a:t>
            </a:r>
            <a:r>
              <a:rPr lang="pt-PT" dirty="0" smtClean="0"/>
              <a:t>to 350 </a:t>
            </a:r>
            <a:r>
              <a:rPr lang="pt-PT" dirty="0" err="1" smtClean="0"/>
              <a:t>GeV</a:t>
            </a:r>
            <a:r>
              <a:rPr lang="pt-PT" dirty="0" smtClean="0"/>
              <a:t> </a:t>
            </a:r>
            <a:r>
              <a:rPr lang="pt-PT" dirty="0" err="1" smtClean="0"/>
              <a:t>e+e</a:t>
            </a:r>
            <a:r>
              <a:rPr lang="pt-PT" dirty="0" smtClean="0"/>
              <a:t>- </a:t>
            </a:r>
            <a:r>
              <a:rPr lang="pt-PT" dirty="0" err="1" smtClean="0"/>
              <a:t>collider</a:t>
            </a:r>
            <a:endParaRPr lang="pt-PT" dirty="0" smtClean="0"/>
          </a:p>
          <a:p>
            <a:pPr lvl="1"/>
            <a:r>
              <a:rPr lang="pt-PT" b="1" dirty="0" smtClean="0"/>
              <a:t>FCC-</a:t>
            </a:r>
            <a:r>
              <a:rPr lang="pt-PT" b="1" dirty="0" err="1" smtClean="0"/>
              <a:t>hh</a:t>
            </a:r>
            <a:r>
              <a:rPr lang="pt-PT" dirty="0" smtClean="0"/>
              <a:t>: 100 </a:t>
            </a:r>
            <a:r>
              <a:rPr lang="pt-PT" dirty="0" err="1" smtClean="0"/>
              <a:t>TeV</a:t>
            </a:r>
            <a:r>
              <a:rPr lang="pt-PT" dirty="0" smtClean="0"/>
              <a:t> p-p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ion</a:t>
            </a:r>
            <a:r>
              <a:rPr lang="pt-PT" dirty="0" smtClean="0"/>
              <a:t> </a:t>
            </a:r>
            <a:r>
              <a:rPr lang="pt-PT" dirty="0" err="1" smtClean="0"/>
              <a:t>collider</a:t>
            </a:r>
            <a:endParaRPr lang="pt-PT" dirty="0" smtClean="0"/>
          </a:p>
          <a:p>
            <a:pPr lvl="1"/>
            <a:r>
              <a:rPr lang="pt-PT" dirty="0" smtClean="0"/>
              <a:t>80 - 100 km </a:t>
            </a:r>
            <a:r>
              <a:rPr lang="pt-PT" dirty="0" err="1" smtClean="0"/>
              <a:t>perimeter</a:t>
            </a:r>
            <a:r>
              <a:rPr lang="pt-PT" dirty="0" smtClean="0"/>
              <a:t> </a:t>
            </a:r>
            <a:r>
              <a:rPr lang="pt-PT" dirty="0" err="1" smtClean="0"/>
              <a:t>tunnel</a:t>
            </a:r>
            <a:r>
              <a:rPr lang="pt-PT" dirty="0" smtClean="0"/>
              <a:t>!</a:t>
            </a:r>
          </a:p>
          <a:p>
            <a:endParaRPr lang="pt-PT" dirty="0" smtClean="0"/>
          </a:p>
          <a:p>
            <a:r>
              <a:rPr lang="pt-PT" dirty="0" err="1" smtClean="0"/>
              <a:t>Evolved</a:t>
            </a:r>
            <a:r>
              <a:rPr lang="pt-PT" dirty="0" smtClean="0"/>
              <a:t> to “</a:t>
            </a:r>
            <a:r>
              <a:rPr lang="pt-PT" b="1" dirty="0" smtClean="0"/>
              <a:t>FCC </a:t>
            </a:r>
            <a:r>
              <a:rPr lang="pt-PT" b="1" dirty="0" err="1" smtClean="0"/>
              <a:t>Feasibility</a:t>
            </a:r>
            <a:r>
              <a:rPr lang="pt-PT" b="1" dirty="0" smtClean="0"/>
              <a:t> </a:t>
            </a:r>
            <a:r>
              <a:rPr lang="pt-PT" b="1" dirty="0" err="1" smtClean="0"/>
              <a:t>Study</a:t>
            </a:r>
            <a:r>
              <a:rPr lang="pt-PT" dirty="0" smtClean="0"/>
              <a:t>” </a:t>
            </a:r>
            <a:r>
              <a:rPr lang="pt-PT" dirty="0" err="1" smtClean="0"/>
              <a:t>approved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CERN </a:t>
            </a:r>
            <a:r>
              <a:rPr lang="pt-PT" dirty="0" err="1" smtClean="0"/>
              <a:t>Council</a:t>
            </a:r>
            <a:r>
              <a:rPr lang="pt-PT" dirty="0" smtClean="0"/>
              <a:t> </a:t>
            </a:r>
            <a:r>
              <a:rPr lang="pt-PT" dirty="0" smtClean="0"/>
              <a:t>to </a:t>
            </a:r>
            <a:r>
              <a:rPr lang="pt-PT" b="1" dirty="0" err="1" smtClean="0"/>
              <a:t>conclude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2025</a:t>
            </a:r>
            <a:endParaRPr lang="pt-PT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Future Circular </a:t>
            </a:r>
            <a:r>
              <a:rPr lang="pt-PT" dirty="0" err="1" smtClean="0">
                <a:solidFill>
                  <a:srgbClr val="FFFFFF"/>
                </a:solidFill>
              </a:rPr>
              <a:t>Collider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018"/>
          <a:stretch/>
        </p:blipFill>
        <p:spPr>
          <a:xfrm>
            <a:off x="0" y="1417638"/>
            <a:ext cx="9144000" cy="45767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756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FCC-</a:t>
            </a:r>
            <a:r>
              <a:rPr lang="pt-PT" dirty="0" err="1" smtClean="0">
                <a:solidFill>
                  <a:schemeClr val="bg1"/>
                </a:solidFill>
              </a:rPr>
              <a:t>ee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Physics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 err="1" smtClean="0">
                <a:solidFill>
                  <a:schemeClr val="bg1"/>
                </a:solidFill>
              </a:rPr>
              <a:t>Landscape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760"/>
            <a:ext cx="9144000" cy="450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55" y="6139907"/>
            <a:ext cx="4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FFFFFF"/>
                </a:solidFill>
              </a:rPr>
              <a:t>Mogens</a:t>
            </a:r>
            <a:r>
              <a:rPr lang="pt-PT" dirty="0" smtClean="0">
                <a:solidFill>
                  <a:srgbClr val="FFFFFF"/>
                </a:solidFill>
              </a:rPr>
              <a:t> Dam, CERN EP&amp;RD </a:t>
            </a:r>
            <a:r>
              <a:rPr lang="pt-PT" dirty="0" err="1" smtClean="0">
                <a:solidFill>
                  <a:srgbClr val="FFFFFF"/>
                </a:solidFill>
              </a:rPr>
              <a:t>Days</a:t>
            </a:r>
            <a:r>
              <a:rPr lang="pt-PT" dirty="0" smtClean="0">
                <a:solidFill>
                  <a:srgbClr val="FFFFFF"/>
                </a:solidFill>
              </a:rPr>
              <a:t>, </a:t>
            </a:r>
            <a:r>
              <a:rPr lang="pt-PT" dirty="0" err="1" smtClean="0">
                <a:solidFill>
                  <a:srgbClr val="FFFFFF"/>
                </a:solidFill>
              </a:rPr>
              <a:t>Jun</a:t>
            </a:r>
            <a:r>
              <a:rPr lang="pt-PT" dirty="0" smtClean="0">
                <a:solidFill>
                  <a:srgbClr val="FFFFFF"/>
                </a:solidFill>
              </a:rPr>
              <a:t> 2022 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7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Detector </a:t>
            </a:r>
            <a:r>
              <a:rPr lang="pt-PT" dirty="0" err="1" smtClean="0">
                <a:solidFill>
                  <a:srgbClr val="FFFFFF"/>
                </a:solidFill>
              </a:rPr>
              <a:t>Requirements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274"/>
            <a:ext cx="9144000" cy="4509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955" y="6139907"/>
            <a:ext cx="4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FFFFFF"/>
                </a:solidFill>
              </a:rPr>
              <a:t>Mogens</a:t>
            </a:r>
            <a:r>
              <a:rPr lang="pt-PT" dirty="0" smtClean="0">
                <a:solidFill>
                  <a:srgbClr val="FFFFFF"/>
                </a:solidFill>
              </a:rPr>
              <a:t> Dam, CERN EP&amp;RD </a:t>
            </a:r>
            <a:r>
              <a:rPr lang="pt-PT" dirty="0" err="1" smtClean="0">
                <a:solidFill>
                  <a:srgbClr val="FFFFFF"/>
                </a:solidFill>
              </a:rPr>
              <a:t>Days</a:t>
            </a:r>
            <a:r>
              <a:rPr lang="pt-PT" dirty="0" smtClean="0">
                <a:solidFill>
                  <a:srgbClr val="FFFFFF"/>
                </a:solidFill>
              </a:rPr>
              <a:t>, </a:t>
            </a:r>
            <a:r>
              <a:rPr lang="pt-PT" dirty="0" err="1" smtClean="0">
                <a:solidFill>
                  <a:srgbClr val="FFFFFF"/>
                </a:solidFill>
              </a:rPr>
              <a:t>Jun</a:t>
            </a:r>
            <a:r>
              <a:rPr lang="pt-PT" dirty="0" smtClean="0">
                <a:solidFill>
                  <a:srgbClr val="FFFFFF"/>
                </a:solidFill>
              </a:rPr>
              <a:t> 2022 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4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96542"/>
          </a:xfrm>
        </p:spPr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Detector </a:t>
            </a:r>
            <a:r>
              <a:rPr lang="pt-PT" dirty="0" err="1" smtClean="0">
                <a:solidFill>
                  <a:srgbClr val="FFFFFF"/>
                </a:solidFill>
              </a:rPr>
              <a:t>Concepts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942"/>
            <a:ext cx="9144000" cy="4548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955" y="5958462"/>
            <a:ext cx="4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solidFill>
                  <a:srgbClr val="FFFFFF"/>
                </a:solidFill>
              </a:rPr>
              <a:t>Mogens</a:t>
            </a:r>
            <a:r>
              <a:rPr lang="pt-PT" dirty="0" smtClean="0">
                <a:solidFill>
                  <a:srgbClr val="FFFFFF"/>
                </a:solidFill>
              </a:rPr>
              <a:t> Dam, CERN EP&amp;RD </a:t>
            </a:r>
            <a:r>
              <a:rPr lang="pt-PT" dirty="0" err="1" smtClean="0">
                <a:solidFill>
                  <a:srgbClr val="FFFFFF"/>
                </a:solidFill>
              </a:rPr>
              <a:t>Days</a:t>
            </a:r>
            <a:r>
              <a:rPr lang="pt-PT" dirty="0" smtClean="0">
                <a:solidFill>
                  <a:srgbClr val="FFFFFF"/>
                </a:solidFill>
              </a:rPr>
              <a:t>, </a:t>
            </a:r>
            <a:r>
              <a:rPr lang="pt-PT" dirty="0" err="1" smtClean="0">
                <a:solidFill>
                  <a:srgbClr val="FFFFFF"/>
                </a:solidFill>
              </a:rPr>
              <a:t>Jun</a:t>
            </a:r>
            <a:r>
              <a:rPr lang="pt-PT" dirty="0" smtClean="0">
                <a:solidFill>
                  <a:srgbClr val="FFFFFF"/>
                </a:solidFill>
              </a:rPr>
              <a:t> 2022 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08.07.22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Jornadas LIP 2022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541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7"/>
            <a:ext cx="9144000" cy="7636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@LIP: Performance </a:t>
            </a:r>
            <a:r>
              <a:rPr lang="pt-PT" dirty="0" err="1"/>
              <a:t>Studies</a:t>
            </a:r>
            <a:r>
              <a:rPr lang="pt-PT" dirty="0"/>
              <a:t> </a:t>
            </a:r>
            <a:r>
              <a:rPr lang="pt-PT" dirty="0" smtClean="0"/>
              <a:t>for FCC-</a:t>
            </a:r>
            <a:r>
              <a:rPr lang="pt-PT" dirty="0" err="1" smtClean="0"/>
              <a:t>ee</a:t>
            </a:r>
            <a:r>
              <a:rPr lang="pt-PT" dirty="0" smtClean="0"/>
              <a:t> </a:t>
            </a:r>
            <a:r>
              <a:rPr lang="pt-PT" dirty="0" err="1"/>
              <a:t>HCal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142675"/>
            <a:ext cx="5560253" cy="4333828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Requirements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precision</a:t>
            </a:r>
            <a:r>
              <a:rPr lang="pt-PT" dirty="0" smtClean="0"/>
              <a:t> </a:t>
            </a:r>
            <a:r>
              <a:rPr lang="pt-PT" dirty="0" err="1" smtClean="0"/>
              <a:t>goals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High</a:t>
            </a:r>
            <a:r>
              <a:rPr lang="pt-PT" dirty="0" smtClean="0"/>
              <a:t> </a:t>
            </a:r>
            <a:r>
              <a:rPr lang="pt-PT" dirty="0" err="1"/>
              <a:t>granularity</a:t>
            </a:r>
            <a:endParaRPr lang="pt-PT" dirty="0"/>
          </a:p>
          <a:p>
            <a:pPr lvl="1"/>
            <a:r>
              <a:rPr lang="pt-PT" dirty="0" err="1" smtClean="0"/>
              <a:t>Good</a:t>
            </a:r>
            <a:r>
              <a:rPr lang="pt-PT" dirty="0" smtClean="0"/>
              <a:t> </a:t>
            </a:r>
            <a:r>
              <a:rPr lang="pt-PT" dirty="0" err="1"/>
              <a:t>energy</a:t>
            </a:r>
            <a:r>
              <a:rPr lang="pt-PT" dirty="0"/>
              <a:t> </a:t>
            </a:r>
            <a:r>
              <a:rPr lang="pt-PT" dirty="0" err="1"/>
              <a:t>resolution</a:t>
            </a:r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/>
              <a:t>HCal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 smtClean="0"/>
              <a:t>composed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endParaRPr lang="pt-PT" dirty="0"/>
          </a:p>
          <a:p>
            <a:pPr lvl="1"/>
            <a:r>
              <a:rPr lang="pt-PT" dirty="0" smtClean="0"/>
              <a:t>10 </a:t>
            </a:r>
            <a:r>
              <a:rPr lang="pt-PT" dirty="0" err="1"/>
              <a:t>readout</a:t>
            </a:r>
            <a:r>
              <a:rPr lang="pt-PT" dirty="0"/>
              <a:t> </a:t>
            </a:r>
            <a:r>
              <a:rPr lang="pt-PT" dirty="0" err="1"/>
              <a:t>layers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</a:t>
            </a:r>
            <a:r>
              <a:rPr lang="pt-PT" dirty="0" smtClean="0"/>
              <a:t>R</a:t>
            </a:r>
            <a:endParaRPr lang="pt-PT" dirty="0"/>
          </a:p>
          <a:p>
            <a:pPr lvl="1"/>
            <a:r>
              <a:rPr lang="pt-PT" dirty="0" err="1" smtClean="0"/>
              <a:t>Steel</a:t>
            </a:r>
            <a:r>
              <a:rPr lang="pt-PT" dirty="0" smtClean="0"/>
              <a:t>, </a:t>
            </a:r>
            <a:r>
              <a:rPr lang="pt-PT" dirty="0" err="1"/>
              <a:t>l</a:t>
            </a:r>
            <a:r>
              <a:rPr lang="pt-PT" dirty="0" err="1" smtClean="0"/>
              <a:t>ead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/>
              <a:t>s</a:t>
            </a:r>
            <a:r>
              <a:rPr lang="pt-PT" dirty="0" err="1" smtClean="0"/>
              <a:t>cintillator</a:t>
            </a:r>
            <a:r>
              <a:rPr lang="pt-PT" dirty="0" smtClean="0"/>
              <a:t> </a:t>
            </a:r>
            <a:r>
              <a:rPr lang="pt-PT" dirty="0" err="1" smtClean="0"/>
              <a:t>plates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started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scintillator</a:t>
            </a:r>
            <a:r>
              <a:rPr lang="pt-PT" dirty="0"/>
              <a:t> tile </a:t>
            </a:r>
            <a:r>
              <a:rPr lang="pt-PT" dirty="0" err="1"/>
              <a:t>sampling</a:t>
            </a:r>
            <a:r>
              <a:rPr lang="pt-PT" dirty="0"/>
              <a:t> </a:t>
            </a:r>
            <a:r>
              <a:rPr lang="pt-PT" dirty="0" err="1"/>
              <a:t>calorimeter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a </a:t>
            </a:r>
            <a:r>
              <a:rPr lang="pt-PT" dirty="0" err="1"/>
              <a:t>particle</a:t>
            </a:r>
            <a:r>
              <a:rPr lang="pt-PT" dirty="0"/>
              <a:t> </a:t>
            </a:r>
            <a:r>
              <a:rPr lang="pt-PT" dirty="0" err="1"/>
              <a:t>gun</a:t>
            </a:r>
            <a:r>
              <a:rPr lang="pt-PT" dirty="0"/>
              <a:t> </a:t>
            </a:r>
            <a:r>
              <a:rPr lang="pt-PT" dirty="0" err="1"/>
              <a:t>of</a:t>
            </a:r>
            <a:endParaRPr lang="pt-PT" dirty="0"/>
          </a:p>
          <a:p>
            <a:pPr lvl="1"/>
            <a:r>
              <a:rPr lang="pt-PT" dirty="0" smtClean="0"/>
              <a:t>20 </a:t>
            </a:r>
            <a:r>
              <a:rPr lang="pt-PT" dirty="0" err="1"/>
              <a:t>GeV</a:t>
            </a:r>
            <a:r>
              <a:rPr lang="pt-PT" dirty="0"/>
              <a:t> </a:t>
            </a:r>
            <a:r>
              <a:rPr lang="pt-PT" dirty="0" err="1"/>
              <a:t>charged</a:t>
            </a:r>
            <a:r>
              <a:rPr lang="pt-PT" dirty="0"/>
              <a:t> </a:t>
            </a:r>
            <a:r>
              <a:rPr lang="pt-PT" dirty="0" err="1"/>
              <a:t>pions</a:t>
            </a:r>
            <a:r>
              <a:rPr lang="pt-PT" dirty="0"/>
              <a:t> </a:t>
            </a:r>
            <a:r>
              <a:rPr lang="pt-PT" dirty="0" smtClean="0"/>
              <a:t>(Figures)</a:t>
            </a:r>
            <a:endParaRPr lang="pt-PT" dirty="0"/>
          </a:p>
          <a:p>
            <a:pPr lvl="1"/>
            <a:r>
              <a:rPr lang="pt-PT" dirty="0" smtClean="0"/>
              <a:t>20 </a:t>
            </a:r>
            <a:r>
              <a:rPr lang="pt-PT" dirty="0" err="1"/>
              <a:t>GeV</a:t>
            </a:r>
            <a:r>
              <a:rPr lang="pt-PT" dirty="0"/>
              <a:t> </a:t>
            </a:r>
            <a:r>
              <a:rPr lang="pt-PT" dirty="0" err="1"/>
              <a:t>Muons</a:t>
            </a:r>
            <a:endParaRPr lang="pt-PT" dirty="0"/>
          </a:p>
          <a:p>
            <a:pPr lvl="1"/>
            <a:r>
              <a:rPr lang="pt-PT" dirty="0" smtClean="0"/>
              <a:t>45 </a:t>
            </a:r>
            <a:r>
              <a:rPr lang="pt-PT" dirty="0" err="1"/>
              <a:t>GeV</a:t>
            </a:r>
            <a:r>
              <a:rPr lang="pt-PT" dirty="0"/>
              <a:t> </a:t>
            </a:r>
            <a:r>
              <a:rPr lang="pt-PT" dirty="0" err="1"/>
              <a:t>electrons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01" y="975168"/>
            <a:ext cx="2968966" cy="2861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01" y="3831095"/>
            <a:ext cx="2968966" cy="28484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8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creenshot 2022-07-06 at 13.42.26.png" descr="Screenshot 2022-07-06 at 13.42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1315" y="3542282"/>
            <a:ext cx="3789162" cy="27477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567"/>
            <a:ext cx="9144000" cy="763600"/>
          </a:xfrm>
        </p:spPr>
        <p:txBody>
          <a:bodyPr>
            <a:normAutofit fontScale="90000"/>
          </a:bodyPr>
          <a:lstStyle/>
          <a:p>
            <a:r>
              <a:rPr lang="pt-PT" dirty="0"/>
              <a:t>@LIP: </a:t>
            </a:r>
            <a:r>
              <a:rPr lang="pt-PT" dirty="0" smtClean="0"/>
              <a:t>QCD </a:t>
            </a:r>
            <a:r>
              <a:rPr lang="pt-PT" dirty="0" err="1" smtClean="0"/>
              <a:t>Precision</a:t>
            </a:r>
            <a:r>
              <a:rPr lang="pt-PT" dirty="0" smtClean="0"/>
              <a:t> </a:t>
            </a:r>
            <a:r>
              <a:rPr lang="pt-PT" dirty="0" err="1" smtClean="0"/>
              <a:t>Programme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FCC-</a:t>
            </a:r>
            <a:r>
              <a:rPr lang="pt-PT" dirty="0" err="1" smtClean="0"/>
              <a:t>ee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100667"/>
            <a:ext cx="5693906" cy="5511330"/>
          </a:xfrm>
        </p:spPr>
        <p:txBody>
          <a:bodyPr>
            <a:noAutofit/>
          </a:bodyPr>
          <a:lstStyle/>
          <a:p>
            <a:r>
              <a:rPr lang="pt-PT" sz="2000" dirty="0" err="1" smtClean="0"/>
              <a:t>Clean</a:t>
            </a:r>
            <a:r>
              <a:rPr lang="pt-PT" sz="2000" dirty="0" smtClean="0"/>
              <a:t> </a:t>
            </a:r>
            <a:r>
              <a:rPr lang="pt-PT" sz="2000" dirty="0" err="1" smtClean="0"/>
              <a:t>environment</a:t>
            </a:r>
            <a:r>
              <a:rPr lang="pt-PT" sz="2000" dirty="0"/>
              <a:t>!</a:t>
            </a:r>
            <a:r>
              <a:rPr lang="pt-PT" sz="2000" dirty="0" smtClean="0"/>
              <a:t> No </a:t>
            </a:r>
            <a:r>
              <a:rPr lang="pt-PT" sz="2000" dirty="0" err="1"/>
              <a:t>parton</a:t>
            </a:r>
            <a:r>
              <a:rPr lang="pt-PT" sz="2000" dirty="0"/>
              <a:t> </a:t>
            </a:r>
            <a:r>
              <a:rPr lang="pt-PT" sz="2000" dirty="0" err="1"/>
              <a:t>distributions</a:t>
            </a:r>
            <a:r>
              <a:rPr lang="pt-PT" sz="2000" dirty="0"/>
              <a:t> </a:t>
            </a:r>
            <a:r>
              <a:rPr lang="pt-PT" sz="2000" dirty="0" err="1"/>
              <a:t>functions</a:t>
            </a:r>
            <a:r>
              <a:rPr lang="pt-PT" sz="2000" dirty="0"/>
              <a:t>, </a:t>
            </a:r>
            <a:r>
              <a:rPr lang="pt-PT" sz="2000" dirty="0" err="1"/>
              <a:t>hadron</a:t>
            </a:r>
            <a:r>
              <a:rPr lang="pt-PT" sz="2000" dirty="0"/>
              <a:t> </a:t>
            </a:r>
            <a:r>
              <a:rPr lang="pt-PT" sz="2000" dirty="0" err="1"/>
              <a:t>remnant</a:t>
            </a:r>
            <a:r>
              <a:rPr lang="pt-PT" sz="2000" dirty="0"/>
              <a:t>, </a:t>
            </a:r>
            <a:r>
              <a:rPr lang="pt-PT" sz="2000" dirty="0" err="1" smtClean="0"/>
              <a:t>or</a:t>
            </a:r>
            <a:r>
              <a:rPr lang="pt-PT" sz="2000" dirty="0" smtClean="0"/>
              <a:t> </a:t>
            </a:r>
            <a:r>
              <a:rPr lang="pt-PT" sz="2000" dirty="0" err="1" smtClean="0"/>
              <a:t>underlying</a:t>
            </a:r>
            <a:r>
              <a:rPr lang="pt-PT" sz="2000" dirty="0" smtClean="0"/>
              <a:t> </a:t>
            </a:r>
            <a:r>
              <a:rPr lang="pt-PT" sz="2000" dirty="0" err="1" smtClean="0"/>
              <a:t>event</a:t>
            </a:r>
            <a:r>
              <a:rPr lang="pt-PT" sz="2000" dirty="0" smtClean="0"/>
              <a:t>!</a:t>
            </a:r>
            <a:endParaRPr lang="pt-PT" sz="2000" dirty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/>
          </a:p>
          <a:p>
            <a:endParaRPr lang="pt-PT" sz="2000" dirty="0" smtClean="0"/>
          </a:p>
          <a:p>
            <a:endParaRPr lang="pt-PT" sz="2000" dirty="0" smtClean="0"/>
          </a:p>
          <a:p>
            <a:pPr marL="114300" indent="0">
              <a:buNone/>
            </a:pPr>
            <a:endParaRPr lang="pt-PT" sz="2000" dirty="0" smtClean="0"/>
          </a:p>
          <a:p>
            <a:r>
              <a:rPr lang="pt-PT" sz="2000" dirty="0" err="1" smtClean="0"/>
              <a:t>Theory</a:t>
            </a:r>
            <a:r>
              <a:rPr lang="pt-PT" sz="2000" dirty="0" smtClean="0"/>
              <a:t> </a:t>
            </a:r>
            <a:r>
              <a:rPr lang="pt-PT" sz="2000" dirty="0" err="1"/>
              <a:t>challenges</a:t>
            </a:r>
            <a:r>
              <a:rPr lang="pt-PT" sz="2000" dirty="0"/>
              <a:t>:</a:t>
            </a:r>
          </a:p>
          <a:p>
            <a:pPr lvl="1"/>
            <a:r>
              <a:rPr lang="pt-PT" sz="1600" dirty="0" err="1"/>
              <a:t>Extend</a:t>
            </a:r>
            <a:r>
              <a:rPr lang="pt-PT" sz="1600" dirty="0"/>
              <a:t> </a:t>
            </a:r>
            <a:r>
              <a:rPr lang="pt-PT" sz="1600" dirty="0" smtClean="0"/>
              <a:t>NNLOJET </a:t>
            </a:r>
            <a:r>
              <a:rPr lang="pt-PT" sz="1600" dirty="0" err="1"/>
              <a:t>program</a:t>
            </a:r>
            <a:r>
              <a:rPr lang="pt-PT" sz="1600" dirty="0"/>
              <a:t> to </a:t>
            </a:r>
            <a:r>
              <a:rPr lang="pt-PT" sz="1600" dirty="0" err="1"/>
              <a:t>describe</a:t>
            </a:r>
            <a:r>
              <a:rPr lang="pt-PT" sz="1600" dirty="0"/>
              <a:t> </a:t>
            </a:r>
            <a:r>
              <a:rPr lang="pt-PT" sz="1600" dirty="0" err="1"/>
              <a:t>e+e</a:t>
            </a:r>
            <a:r>
              <a:rPr lang="pt-PT" sz="1600" dirty="0"/>
              <a:t>-  </a:t>
            </a:r>
            <a:r>
              <a:rPr lang="pt-PT" sz="1600" dirty="0" err="1"/>
              <a:t>collisions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higher-order</a:t>
            </a:r>
            <a:r>
              <a:rPr lang="pt-PT" sz="1600" dirty="0"/>
              <a:t> </a:t>
            </a:r>
            <a:r>
              <a:rPr lang="pt-PT" sz="1600" dirty="0" err="1"/>
              <a:t>perturbative</a:t>
            </a:r>
            <a:r>
              <a:rPr lang="pt-PT" sz="1600" dirty="0"/>
              <a:t> QCD </a:t>
            </a:r>
            <a:r>
              <a:rPr lang="pt-PT" sz="1600" dirty="0" err="1"/>
              <a:t>effects</a:t>
            </a:r>
            <a:endParaRPr lang="pt-PT" sz="1600" dirty="0"/>
          </a:p>
          <a:p>
            <a:pPr lvl="1"/>
            <a:r>
              <a:rPr lang="pt-PT" sz="1600" dirty="0" err="1" smtClean="0"/>
              <a:t>Calculate</a:t>
            </a:r>
            <a:r>
              <a:rPr lang="pt-PT" sz="1600" dirty="0" smtClean="0"/>
              <a:t> </a:t>
            </a:r>
            <a:r>
              <a:rPr lang="pt-PT" sz="1600" b="1" dirty="0" err="1"/>
              <a:t>e</a:t>
            </a:r>
            <a:r>
              <a:rPr lang="pt-PT" sz="1600" b="1" baseline="30000" dirty="0" err="1"/>
              <a:t>+</a:t>
            </a:r>
            <a:r>
              <a:rPr lang="pt-PT" sz="1600" b="1" dirty="0" err="1"/>
              <a:t>e</a:t>
            </a:r>
            <a:r>
              <a:rPr lang="pt-PT" sz="1600" b="1" baseline="30000" dirty="0"/>
              <a:t>-</a:t>
            </a:r>
            <a:r>
              <a:rPr lang="pt-PT" sz="1600" b="1" dirty="0"/>
              <a:t> → 3 </a:t>
            </a:r>
            <a:r>
              <a:rPr lang="pt-PT" sz="1600" b="1" dirty="0" smtClean="0"/>
              <a:t>j</a:t>
            </a:r>
            <a:r>
              <a:rPr lang="pt-PT" sz="1600" dirty="0" smtClean="0"/>
              <a:t> </a:t>
            </a:r>
            <a:r>
              <a:rPr lang="pt-PT" sz="1600" dirty="0" err="1"/>
              <a:t>at</a:t>
            </a:r>
            <a:r>
              <a:rPr lang="pt-PT" sz="1600" dirty="0"/>
              <a:t> N3LO 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 smtClean="0"/>
              <a:t>include</a:t>
            </a:r>
            <a:r>
              <a:rPr lang="pt-PT" sz="1600" dirty="0" smtClean="0"/>
              <a:t> </a:t>
            </a:r>
            <a:r>
              <a:rPr lang="pt-PT" sz="1600" dirty="0" err="1"/>
              <a:t>massive</a:t>
            </a:r>
            <a:r>
              <a:rPr lang="pt-PT" sz="1600" dirty="0"/>
              <a:t> b-quark </a:t>
            </a:r>
            <a:r>
              <a:rPr lang="pt-PT" sz="1600" dirty="0" err="1"/>
              <a:t>effects</a:t>
            </a:r>
            <a:r>
              <a:rPr lang="pt-PT" sz="1600" dirty="0"/>
              <a:t> </a:t>
            </a:r>
            <a:endParaRPr lang="pt-PT" sz="1600" dirty="0" smtClean="0"/>
          </a:p>
          <a:p>
            <a:pPr lvl="1"/>
            <a:r>
              <a:rPr lang="pt-PT" sz="1600" dirty="0" err="1" smtClean="0"/>
              <a:t>Search</a:t>
            </a:r>
            <a:r>
              <a:rPr lang="pt-PT" sz="1600" dirty="0" smtClean="0"/>
              <a:t> for </a:t>
            </a:r>
            <a:r>
              <a:rPr lang="pt-PT" sz="1600" dirty="0" err="1" smtClean="0"/>
              <a:t>observables</a:t>
            </a:r>
            <a:r>
              <a:rPr lang="pt-PT" sz="1600" dirty="0" smtClean="0"/>
              <a:t> </a:t>
            </a:r>
            <a:r>
              <a:rPr lang="pt-PT" sz="1600" dirty="0" err="1"/>
              <a:t>with</a:t>
            </a:r>
            <a:r>
              <a:rPr lang="pt-PT" sz="1600" dirty="0"/>
              <a:t> </a:t>
            </a:r>
            <a:r>
              <a:rPr lang="pt-PT" sz="1600" dirty="0" err="1"/>
              <a:t>smaller</a:t>
            </a:r>
            <a:r>
              <a:rPr lang="pt-PT" sz="1600" dirty="0"/>
              <a:t> </a:t>
            </a:r>
            <a:r>
              <a:rPr lang="pt-PT" sz="1600" dirty="0" err="1"/>
              <a:t>hadronization</a:t>
            </a:r>
            <a:r>
              <a:rPr lang="pt-PT" sz="1600" dirty="0"/>
              <a:t> </a:t>
            </a:r>
            <a:r>
              <a:rPr lang="pt-PT" sz="1600" dirty="0" err="1"/>
              <a:t>corrections</a:t>
            </a:r>
            <a:r>
              <a:rPr lang="pt-PT" sz="1600" dirty="0"/>
              <a:t> </a:t>
            </a:r>
            <a:r>
              <a:rPr lang="pt-PT" sz="1600" dirty="0" smtClean="0"/>
              <a:t>(e.g</a:t>
            </a:r>
            <a:r>
              <a:rPr lang="pt-PT" sz="1600" dirty="0"/>
              <a:t>., </a:t>
            </a:r>
            <a:r>
              <a:rPr lang="pt-PT" sz="1600" dirty="0" err="1"/>
              <a:t>groomed</a:t>
            </a:r>
            <a:r>
              <a:rPr lang="pt-PT" sz="1600" dirty="0"/>
              <a:t> </a:t>
            </a:r>
            <a:r>
              <a:rPr lang="pt-PT" sz="1600" dirty="0" err="1"/>
              <a:t>event</a:t>
            </a:r>
            <a:r>
              <a:rPr lang="pt-PT" sz="1600" dirty="0"/>
              <a:t> </a:t>
            </a:r>
            <a:r>
              <a:rPr lang="pt-PT" sz="1600" dirty="0" err="1" smtClean="0"/>
              <a:t>shapes</a:t>
            </a:r>
            <a:r>
              <a:rPr lang="pt-PT" sz="1600" dirty="0" smtClean="0"/>
              <a:t>)</a:t>
            </a:r>
          </a:p>
        </p:txBody>
      </p:sp>
      <p:pic>
        <p:nvPicPr>
          <p:cNvPr id="7" name="output-onlinepngtools-2.png" descr="output-onlinepngtools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8447" y="939437"/>
            <a:ext cx="3016971" cy="2249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eenshot 2022-07-06 at 14.17.36.png" descr="Screenshot 2022-07-06 at 14.17.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1320" y="3062201"/>
            <a:ext cx="1229192" cy="342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creenshot 2022-07-06 at 14.19.35.png" descr="Screenshot 2022-07-06 at 14.19.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3907" y="3108398"/>
            <a:ext cx="1860841" cy="28547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➞"/>
          <p:cNvSpPr txBox="1"/>
          <p:nvPr/>
        </p:nvSpPr>
        <p:spPr>
          <a:xfrm>
            <a:off x="7540546" y="3094428"/>
            <a:ext cx="30296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➞</a:t>
            </a:r>
          </a:p>
        </p:txBody>
      </p:sp>
      <p:pic>
        <p:nvPicPr>
          <p:cNvPr id="13" name="Screenshot 2022-07-06 at 13.43.58.png" descr="Screenshot 2022-07-06 at 13.43.5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67510" y="6273557"/>
            <a:ext cx="3671802" cy="319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3-jet rate measurement at LEP and ⍺s extraction"/>
          <p:cNvSpPr txBox="1"/>
          <p:nvPr/>
        </p:nvSpPr>
        <p:spPr>
          <a:xfrm>
            <a:off x="5653212" y="3560525"/>
            <a:ext cx="2197413" cy="4761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normAutofit fontScale="85000" lnSpcReduction="20000"/>
          </a:bodyPr>
          <a:lstStyle/>
          <a:p>
            <a:pPr defTabSz="246451">
              <a:spcBef>
                <a:spcPts val="1758"/>
              </a:spcBef>
              <a:defRPr sz="1800" b="1" i="1">
                <a:latin typeface="Optima"/>
                <a:ea typeface="Optima"/>
                <a:cs typeface="Optima"/>
                <a:sym typeface="Optima"/>
              </a:defRPr>
            </a:pPr>
            <a:r>
              <a:rPr dirty="0"/>
              <a:t>3-jet rate measurement at LEP </a:t>
            </a:r>
            <a:r>
              <a:rPr lang="en-US" dirty="0" smtClean="0"/>
              <a:t>and</a:t>
            </a:r>
            <a:r>
              <a:rPr dirty="0" smtClean="0"/>
              <a:t> </a:t>
            </a:r>
            <a:r>
              <a:rPr dirty="0"/>
              <a:t>⍺</a:t>
            </a:r>
            <a:r>
              <a:rPr baseline="-5999" dirty="0"/>
              <a:t>s </a:t>
            </a:r>
            <a:r>
              <a:rPr dirty="0"/>
              <a:t>extraction</a:t>
            </a:r>
          </a:p>
        </p:txBody>
      </p:sp>
      <p:pic>
        <p:nvPicPr>
          <p:cNvPr id="15" name="Screenshot 2022-07-06 at 14.21.42.png" descr="Screenshot 2022-07-06 at 14.21.4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5500" y="1927810"/>
            <a:ext cx="3918794" cy="18331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474133" y="3794468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solidFill>
                  <a:srgbClr val="FF0000"/>
                </a:solidFill>
              </a:rPr>
              <a:t>Aim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one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order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of</a:t>
            </a:r>
            <a:r>
              <a:rPr lang="pt-PT" b="1" dirty="0">
                <a:solidFill>
                  <a:srgbClr val="FF0000"/>
                </a:solidFill>
              </a:rPr>
              <a:t> magnitude </a:t>
            </a:r>
            <a:r>
              <a:rPr lang="pt-PT" b="1" dirty="0" err="1">
                <a:solidFill>
                  <a:srgbClr val="FF0000"/>
                </a:solidFill>
              </a:rPr>
              <a:t>improvement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in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the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precision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err="1">
                <a:solidFill>
                  <a:srgbClr val="FF0000"/>
                </a:solidFill>
              </a:rPr>
              <a:t>of</a:t>
            </a:r>
            <a:r>
              <a:rPr lang="pt-PT" b="1" dirty="0">
                <a:solidFill>
                  <a:srgbClr val="FF0000"/>
                </a:solidFill>
              </a:rPr>
              <a:t> ⍺</a:t>
            </a:r>
            <a:r>
              <a:rPr lang="pt-PT" b="1" baseline="-5999" dirty="0">
                <a:solidFill>
                  <a:srgbClr val="FF0000"/>
                </a:solidFill>
              </a:rPr>
              <a:t>s </a:t>
            </a:r>
            <a:r>
              <a:rPr lang="pt-PT" b="1" dirty="0" err="1">
                <a:solidFill>
                  <a:srgbClr val="FF0000"/>
                </a:solidFill>
              </a:rPr>
              <a:t>with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b="1" dirty="0" smtClean="0">
                <a:solidFill>
                  <a:srgbClr val="FF0000"/>
                </a:solidFill>
              </a:rPr>
              <a:t>FCC-</a:t>
            </a:r>
            <a:r>
              <a:rPr lang="pt-PT" b="1" dirty="0" err="1" smtClean="0">
                <a:solidFill>
                  <a:srgbClr val="FF0000"/>
                </a:solidFill>
              </a:rPr>
              <a:t>ee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7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34534" y="3606668"/>
            <a:ext cx="88536" cy="11259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4834464" y="2173061"/>
            <a:ext cx="404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>
                <a:solidFill>
                  <a:schemeClr val="bg1"/>
                </a:solidFill>
              </a:rPr>
              <a:t>We</a:t>
            </a:r>
            <a:r>
              <a:rPr lang="pt-PT" sz="2400" dirty="0" smtClean="0">
                <a:solidFill>
                  <a:schemeClr val="bg1"/>
                </a:solidFill>
              </a:rPr>
              <a:t> are </a:t>
            </a:r>
            <a:r>
              <a:rPr lang="pt-PT" sz="2400" dirty="0" err="1" smtClean="0">
                <a:solidFill>
                  <a:schemeClr val="bg1"/>
                </a:solidFill>
              </a:rPr>
              <a:t>now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part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of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err="1" smtClean="0">
                <a:solidFill>
                  <a:schemeClr val="bg1"/>
                </a:solidFill>
              </a:rPr>
              <a:t>the</a:t>
            </a:r>
            <a:r>
              <a:rPr lang="pt-PT" sz="2400" dirty="0" smtClean="0">
                <a:solidFill>
                  <a:schemeClr val="bg1"/>
                </a:solidFill>
              </a:rPr>
              <a:t> FCC!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08.07.22</a:t>
            </a:r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Jornadas LIP 2022</a:t>
            </a:r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36A6-A604-AC42-A176-18449974529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354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376</Words>
  <Application>Microsoft Macintosh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FCC @ LIP</vt:lpstr>
      <vt:lpstr>The FCC Feasibility Study</vt:lpstr>
      <vt:lpstr>Future Circular Collider</vt:lpstr>
      <vt:lpstr>FCC-ee Physics Landscape</vt:lpstr>
      <vt:lpstr>Detector Requirements</vt:lpstr>
      <vt:lpstr>Detector Concepts</vt:lpstr>
      <vt:lpstr>@LIP: Performance Studies for FCC-ee HCal</vt:lpstr>
      <vt:lpstr>@LIP: QCD Precision Programme at FCC-ee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Group</dc:title>
  <dc:creator>Ricardo Goncalo</dc:creator>
  <cp:lastModifiedBy>Ricardo Goncalo</cp:lastModifiedBy>
  <cp:revision>10</cp:revision>
  <dcterms:created xsi:type="dcterms:W3CDTF">2022-06-20T13:06:32Z</dcterms:created>
  <dcterms:modified xsi:type="dcterms:W3CDTF">2022-07-08T14:12:30Z</dcterms:modified>
</cp:coreProperties>
</file>