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19" r:id="rId2"/>
    <p:sldId id="577" r:id="rId3"/>
    <p:sldId id="517" r:id="rId4"/>
    <p:sldId id="573" r:id="rId5"/>
    <p:sldId id="574" r:id="rId6"/>
    <p:sldId id="575" r:id="rId7"/>
    <p:sldId id="576" r:id="rId8"/>
    <p:sldId id="523" r:id="rId9"/>
    <p:sldId id="578" r:id="rId10"/>
    <p:sldId id="579" r:id="rId11"/>
    <p:sldId id="580" r:id="rId12"/>
    <p:sldId id="582" r:id="rId13"/>
    <p:sldId id="581" r:id="rId14"/>
    <p:sldId id="583" r:id="rId15"/>
    <p:sldId id="584" r:id="rId16"/>
    <p:sldId id="585" r:id="rId17"/>
    <p:sldId id="586" r:id="rId18"/>
    <p:sldId id="519" r:id="rId19"/>
    <p:sldId id="588" r:id="rId20"/>
    <p:sldId id="587" r:id="rId21"/>
    <p:sldId id="589" r:id="rId22"/>
    <p:sldId id="591" r:id="rId23"/>
    <p:sldId id="598" r:id="rId24"/>
    <p:sldId id="601" r:id="rId25"/>
    <p:sldId id="521" r:id="rId26"/>
    <p:sldId id="592" r:id="rId27"/>
    <p:sldId id="594" r:id="rId28"/>
    <p:sldId id="593" r:id="rId29"/>
    <p:sldId id="596" r:id="rId30"/>
    <p:sldId id="597" r:id="rId31"/>
    <p:sldId id="522" r:id="rId32"/>
    <p:sldId id="600" r:id="rId33"/>
    <p:sldId id="527" r:id="rId34"/>
    <p:sldId id="528" r:id="rId35"/>
    <p:sldId id="599" r:id="rId36"/>
    <p:sldId id="559" r:id="rId37"/>
    <p:sldId id="561" r:id="rId38"/>
    <p:sldId id="529" r:id="rId39"/>
    <p:sldId id="530" r:id="rId40"/>
    <p:sldId id="531" r:id="rId41"/>
    <p:sldId id="532" r:id="rId42"/>
    <p:sldId id="533" r:id="rId43"/>
    <p:sldId id="602" r:id="rId44"/>
    <p:sldId id="603" r:id="rId45"/>
    <p:sldId id="604" r:id="rId46"/>
    <p:sldId id="605" r:id="rId47"/>
    <p:sldId id="606" r:id="rId48"/>
    <p:sldId id="607" r:id="rId49"/>
    <p:sldId id="608" r:id="rId50"/>
    <p:sldId id="609" r:id="rId51"/>
    <p:sldId id="497" r:id="rId52"/>
    <p:sldId id="498" r:id="rId53"/>
    <p:sldId id="499" r:id="rId54"/>
    <p:sldId id="500" r:id="rId55"/>
    <p:sldId id="496" r:id="rId56"/>
    <p:sldId id="401" r:id="rId57"/>
    <p:sldId id="268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61" d="100"/>
          <a:sy n="61" d="100"/>
        </p:scale>
        <p:origin x="-1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029C1-09CC-224B-8272-B18E8A662A2A}" type="datetimeFigureOut">
              <a:rPr lang="en-US" smtClean="0"/>
              <a:t>17.02.22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8BA42-BD3E-0741-BA5C-95581DF589E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2152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AB18B-77E0-E742-9DE9-9D7F7CF1AB53}" type="datetimeFigureOut">
              <a:rPr lang="en-US" smtClean="0"/>
              <a:t>17.02.22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B4BB6-B4E5-9547-BFF9-FC5A119BB24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4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endParaRPr lang="en-US" dirty="0" smtClean="0"/>
          </a:p>
          <a:p>
            <a:r>
              <a:rPr lang="en-US" dirty="0" err="1" smtClean="0"/>
              <a:t>detetores</a:t>
            </a:r>
            <a:r>
              <a:rPr lang="en-US" dirty="0" smtClean="0"/>
              <a:t> de </a:t>
            </a:r>
            <a:r>
              <a:rPr lang="en-US" dirty="0" err="1" smtClean="0"/>
              <a:t>Silício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pixeis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central</a:t>
            </a:r>
          </a:p>
          <a:p>
            <a:pPr lvl="1"/>
            <a:r>
              <a:rPr lang="en-US" dirty="0" err="1" smtClean="0"/>
              <a:t>faixas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</a:t>
            </a:r>
            <a:r>
              <a:rPr lang="en-US" dirty="0" err="1" smtClean="0"/>
              <a:t>intermédia</a:t>
            </a:r>
            <a:r>
              <a:rPr lang="en-US" baseline="0" dirty="0" smtClean="0"/>
              <a:t> </a:t>
            </a:r>
          </a:p>
          <a:p>
            <a:pPr lvl="0"/>
            <a:r>
              <a:rPr lang="en-US" dirty="0" err="1" smtClean="0"/>
              <a:t>detetores</a:t>
            </a:r>
            <a:r>
              <a:rPr lang="en-US" dirty="0" smtClean="0"/>
              <a:t> de </a:t>
            </a:r>
            <a:r>
              <a:rPr lang="en-US" dirty="0" err="1" smtClean="0"/>
              <a:t>radiação</a:t>
            </a:r>
            <a:r>
              <a:rPr lang="en-US" dirty="0" smtClean="0"/>
              <a:t> de </a:t>
            </a:r>
            <a:r>
              <a:rPr lang="en-US" dirty="0" err="1" smtClean="0"/>
              <a:t>transição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gás</a:t>
            </a:r>
            <a:r>
              <a:rPr lang="en-US" baseline="0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9371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~10ps</a:t>
            </a:r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endParaRPr lang="pt-PT" baseline="0" dirty="0" smtClean="0"/>
          </a:p>
          <a:p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technology</a:t>
            </a:r>
            <a:endParaRPr lang="pt-PT" b="1" baseline="0" dirty="0" smtClean="0"/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629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Orçamento: 1 370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r>
              <a:rPr lang="pt-PT" baseline="0" dirty="0" smtClean="0"/>
              <a:t> </a:t>
            </a:r>
            <a:r>
              <a:rPr lang="pt-PT" dirty="0" smtClean="0"/>
              <a:t>– suportado por &gt;25 países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9665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WEB FAZ 30 ANOS!!!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402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Quando as partículas têm energia suficiente (mesmo as partículas neutras)</a:t>
            </a:r>
            <a:r>
              <a:rPr lang="pt-PT" baseline="0" dirty="0" smtClean="0"/>
              <a:t> produzem chuveiros de muitas novas partículas, cada uma leva uma fração da sua energia</a:t>
            </a:r>
          </a:p>
          <a:p>
            <a:r>
              <a:rPr lang="pt-PT" baseline="0" dirty="0" smtClean="0"/>
              <a:t>Exemplo, chuveiro eletromagnético </a:t>
            </a:r>
          </a:p>
          <a:p>
            <a:r>
              <a:rPr lang="pt-PT" baseline="0" dirty="0" smtClean="0"/>
              <a:t>Se pudermos medir a energia de todas estas partículas, medimos a energia da partícula inicial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243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Quando as partículas têm energia suficiente (mesmo as partículas neutras)</a:t>
            </a:r>
            <a:r>
              <a:rPr lang="pt-PT" baseline="0" dirty="0" smtClean="0"/>
              <a:t> produzem chuveiros de muitas novas partículas, cada uma leva uma fração da sua energia</a:t>
            </a:r>
          </a:p>
          <a:p>
            <a:r>
              <a:rPr lang="pt-PT" baseline="0" dirty="0" smtClean="0"/>
              <a:t>Exemplo, chuveiro eletromagnético </a:t>
            </a:r>
          </a:p>
          <a:p>
            <a:r>
              <a:rPr lang="pt-PT" baseline="0" dirty="0" smtClean="0"/>
              <a:t>Se pudermos medir a energia de todas estas partículas, medimos a energia da partícula inicial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2438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"/>
            </a:pPr>
            <a:r>
              <a:rPr lang="pt-PT" sz="2200" dirty="0" smtClean="0"/>
              <a:t>Calorímetro </a:t>
            </a:r>
            <a:r>
              <a:rPr lang="pt-PT" sz="2200" dirty="0" err="1" smtClean="0"/>
              <a:t>hadrónico</a:t>
            </a:r>
            <a:r>
              <a:rPr lang="pt-PT" sz="2200" dirty="0" smtClean="0"/>
              <a:t> da região central</a:t>
            </a:r>
            <a:endParaRPr lang="pt-PT" dirty="0" smtClean="0"/>
          </a:p>
          <a:p>
            <a:pPr lvl="1">
              <a:buFont typeface="Century Gothic"/>
              <a:buChar char="•"/>
            </a:pPr>
            <a:r>
              <a:rPr lang="pt-PT" sz="2000" dirty="0" smtClean="0"/>
              <a:t>matriz de aço com telhas cintilantes</a:t>
            </a:r>
            <a:endParaRPr lang="pt-PT" dirty="0" smtClean="0"/>
          </a:p>
          <a:p>
            <a:pPr lvl="1">
              <a:buFont typeface="Century Gothic"/>
              <a:buChar char="•"/>
            </a:pPr>
            <a:r>
              <a:rPr lang="pt-PT" sz="2000" dirty="0" smtClean="0"/>
              <a:t>luz transportada por fibra ópticas </a:t>
            </a:r>
            <a:r>
              <a:rPr lang="pt-PT" dirty="0" smtClean="0"/>
              <a:t>(deslocadoras do comprimento de onda)</a:t>
            </a:r>
            <a:r>
              <a:rPr lang="pt-PT" sz="2000" dirty="0" smtClean="0"/>
              <a:t> até os fotomultiplicadores</a:t>
            </a:r>
            <a:endParaRPr lang="pt-PT" dirty="0" smtClean="0"/>
          </a:p>
          <a:p>
            <a:pPr lvl="1">
              <a:buFont typeface="Century Gothic"/>
              <a:buChar char="•"/>
            </a:pPr>
            <a:r>
              <a:rPr lang="pt-PT" sz="2000" dirty="0" smtClean="0"/>
              <a:t>cada célula lida por 2 fotomultiplicadores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5563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Quatro tecnologias</a:t>
            </a:r>
          </a:p>
          <a:p>
            <a:pPr>
              <a:buFont typeface="Century Gothic"/>
              <a:buChar char="•"/>
            </a:pPr>
            <a:r>
              <a:rPr lang="pt-PT" dirty="0" smtClean="0"/>
              <a:t>Uns mais rápidos (RPC, CSC), para </a:t>
            </a:r>
            <a:r>
              <a:rPr lang="pt-PT" dirty="0" err="1" smtClean="0"/>
              <a:t>trigger</a:t>
            </a:r>
            <a:endParaRPr lang="pt-PT" dirty="0" smtClean="0"/>
          </a:p>
          <a:p>
            <a:pPr>
              <a:buFont typeface="Century Gothic"/>
              <a:buChar char="•"/>
            </a:pPr>
            <a:r>
              <a:rPr lang="pt-PT" dirty="0" smtClean="0"/>
              <a:t>Outros mais precisos (MDT, TGC) para a medição da trajetória</a:t>
            </a:r>
          </a:p>
          <a:p>
            <a:pPr>
              <a:buFont typeface="Century Gothic"/>
              <a:buNone/>
            </a:pPr>
            <a:r>
              <a:rPr lang="en-US" dirty="0" err="1" smtClean="0"/>
              <a:t>Uns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região</a:t>
            </a:r>
            <a:r>
              <a:rPr lang="en-US" dirty="0" smtClean="0"/>
              <a:t> central (MDT, RPC), </a:t>
            </a:r>
          </a:p>
          <a:p>
            <a:pPr>
              <a:buFont typeface="Century Gothic"/>
              <a:buChar char="•"/>
            </a:pPr>
            <a:r>
              <a:rPr lang="en-US" dirty="0" smtClean="0"/>
              <a:t>Outros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resistentes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radiação</a:t>
            </a:r>
            <a:r>
              <a:rPr lang="en-US" dirty="0" smtClean="0"/>
              <a:t> (CSC, TGC)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região</a:t>
            </a:r>
            <a:r>
              <a:rPr lang="en-US" dirty="0" smtClean="0"/>
              <a:t> a </a:t>
            </a:r>
            <a:r>
              <a:rPr lang="en-US" dirty="0" err="1" smtClean="0"/>
              <a:t>ângulos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baixos</a:t>
            </a:r>
            <a:endParaRPr lang="en-US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RPC: </a:t>
            </a:r>
            <a:r>
              <a:rPr lang="pt-PT" dirty="0" err="1" smtClean="0"/>
              <a:t>resistive</a:t>
            </a:r>
            <a:r>
              <a:rPr lang="pt-PT" dirty="0" smtClean="0"/>
              <a:t> </a:t>
            </a:r>
            <a:r>
              <a:rPr lang="pt-PT" dirty="0" err="1" smtClean="0"/>
              <a:t>plate</a:t>
            </a:r>
            <a:r>
              <a:rPr lang="pt-PT" dirty="0" smtClean="0"/>
              <a:t> </a:t>
            </a:r>
            <a:r>
              <a:rPr lang="pt-PT" dirty="0" err="1" smtClean="0"/>
              <a:t>chamber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CSC: </a:t>
            </a:r>
            <a:r>
              <a:rPr lang="pt-PT" dirty="0" err="1" smtClean="0"/>
              <a:t>cathode</a:t>
            </a:r>
            <a:r>
              <a:rPr lang="pt-PT" dirty="0" smtClean="0"/>
              <a:t> strip </a:t>
            </a:r>
            <a:r>
              <a:rPr lang="pt-PT" dirty="0" err="1" smtClean="0"/>
              <a:t>chamber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MDT: </a:t>
            </a:r>
            <a:r>
              <a:rPr lang="pt-PT" dirty="0" err="1" smtClean="0"/>
              <a:t>monitored</a:t>
            </a:r>
            <a:r>
              <a:rPr lang="pt-PT" dirty="0" smtClean="0"/>
              <a:t> </a:t>
            </a:r>
            <a:r>
              <a:rPr lang="pt-PT" dirty="0" err="1" smtClean="0"/>
              <a:t>drift</a:t>
            </a:r>
            <a:r>
              <a:rPr lang="pt-PT" dirty="0" smtClean="0"/>
              <a:t> </a:t>
            </a:r>
            <a:r>
              <a:rPr lang="pt-PT" dirty="0" err="1" smtClean="0"/>
              <a:t>tubes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TGC: </a:t>
            </a:r>
            <a:r>
              <a:rPr lang="pt-PT" dirty="0" err="1" smtClean="0"/>
              <a:t>thin</a:t>
            </a:r>
            <a:r>
              <a:rPr lang="pt-PT" dirty="0" smtClean="0"/>
              <a:t> </a:t>
            </a:r>
            <a:r>
              <a:rPr lang="pt-PT" dirty="0" err="1" smtClean="0"/>
              <a:t>gap</a:t>
            </a:r>
            <a:r>
              <a:rPr lang="pt-PT" dirty="0" smtClean="0"/>
              <a:t> </a:t>
            </a:r>
            <a:r>
              <a:rPr lang="pt-PT" dirty="0" err="1" smtClean="0"/>
              <a:t>chamber</a:t>
            </a:r>
            <a:endParaRPr lang="pt-PT" dirty="0" smtClean="0"/>
          </a:p>
          <a:p>
            <a:pPr>
              <a:buFont typeface="Century Gothic"/>
              <a:buChar char="•"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4007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Jactos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as </a:t>
            </a:r>
            <a:r>
              <a:rPr lang="en-US" dirty="0" err="1" smtClean="0"/>
              <a:t>assinaturas</a:t>
            </a:r>
            <a:r>
              <a:rPr lang="en-US" dirty="0" smtClean="0"/>
              <a:t> </a:t>
            </a:r>
            <a:r>
              <a:rPr lang="en-US" dirty="0" err="1" smtClean="0"/>
              <a:t>experimentais</a:t>
            </a:r>
            <a:r>
              <a:rPr lang="en-US" dirty="0" smtClean="0"/>
              <a:t> dos quarks e </a:t>
            </a:r>
            <a:r>
              <a:rPr lang="en-US" dirty="0" err="1" smtClean="0"/>
              <a:t>gluões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Feixes</a:t>
            </a:r>
            <a:r>
              <a:rPr lang="en-US" dirty="0" smtClean="0"/>
              <a:t> </a:t>
            </a:r>
            <a:r>
              <a:rPr lang="en-US" dirty="0" err="1" smtClean="0"/>
              <a:t>colimados</a:t>
            </a:r>
            <a:r>
              <a:rPr lang="en-US" dirty="0" smtClean="0"/>
              <a:t> de </a:t>
            </a:r>
            <a:r>
              <a:rPr lang="en-US" dirty="0" err="1" smtClean="0"/>
              <a:t>hadrões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depositam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calorímetros</a:t>
            </a:r>
            <a:r>
              <a:rPr lang="en-US" dirty="0" smtClean="0"/>
              <a:t> (</a:t>
            </a:r>
            <a:r>
              <a:rPr lang="en-US" dirty="0" err="1" smtClean="0"/>
              <a:t>hadrónico</a:t>
            </a:r>
            <a:r>
              <a:rPr lang="en-US" dirty="0" smtClean="0"/>
              <a:t> e </a:t>
            </a:r>
            <a:r>
              <a:rPr lang="en-US" dirty="0" err="1" smtClean="0"/>
              <a:t>electromagnético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Importantes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muitos</a:t>
            </a:r>
            <a:r>
              <a:rPr lang="en-US" dirty="0" smtClean="0"/>
              <a:t> </a:t>
            </a:r>
            <a:r>
              <a:rPr lang="en-US" dirty="0" err="1" smtClean="0"/>
              <a:t>estudos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, </a:t>
            </a:r>
            <a:r>
              <a:rPr lang="en-US" dirty="0" err="1" smtClean="0"/>
              <a:t>desde</a:t>
            </a:r>
            <a:r>
              <a:rPr lang="en-US" dirty="0" smtClean="0"/>
              <a:t> QCD </a:t>
            </a:r>
            <a:r>
              <a:rPr lang="en-US" dirty="0" err="1" smtClean="0"/>
              <a:t>até</a:t>
            </a:r>
            <a:r>
              <a:rPr lang="en-US" dirty="0" smtClean="0"/>
              <a:t> Higgs e </a:t>
            </a:r>
            <a:r>
              <a:rPr lang="en-US" dirty="0" err="1" smtClean="0"/>
              <a:t>física</a:t>
            </a:r>
            <a:r>
              <a:rPr lang="en-US" dirty="0" smtClean="0"/>
              <a:t> nova (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pesadas</a:t>
            </a:r>
            <a:r>
              <a:rPr lang="en-US" dirty="0" smtClean="0"/>
              <a:t> a </a:t>
            </a:r>
            <a:r>
              <a:rPr lang="en-US" dirty="0" err="1" smtClean="0"/>
              <a:t>decaír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quarks)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975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Grp="1" noChangeArrowheads="1"/>
          </p:cNvSpPr>
          <p:nvPr>
            <p:ph type="sldNum"/>
          </p:nvPr>
        </p:nvSpPr>
        <p:spPr>
          <a:xfrm>
            <a:off x="3885338" y="8684665"/>
            <a:ext cx="2971045" cy="457862"/>
          </a:xfrm>
          <a:prstGeom prst="rect">
            <a:avLst/>
          </a:prstGeom>
          <a:ln/>
        </p:spPr>
        <p:txBody>
          <a:bodyPr/>
          <a:lstStyle/>
          <a:p>
            <a:fld id="{9D49CD62-C3BC-4ACE-BBB5-8BC8878F91B7}" type="slidenum">
              <a:rPr lang="en-GB"/>
              <a:pPr/>
              <a:t>36</a:t>
            </a:fld>
            <a:endParaRPr lang="en-GB"/>
          </a:p>
        </p:txBody>
      </p:sp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924334" y="685947"/>
            <a:ext cx="5007733" cy="34297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708" tIns="45354" rIns="90708" bIns="45354" anchor="ctr"/>
          <a:lstStyle/>
          <a:p>
            <a:endParaRPr lang="pt-PT"/>
          </a:p>
        </p:txBody>
      </p:sp>
      <p:sp>
        <p:nvSpPr>
          <p:cNvPr id="409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721" y="4343840"/>
            <a:ext cx="5009334" cy="419319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51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Um dia vamos calibrar a resposta do calorímetro a fotões com o </a:t>
            </a:r>
            <a:r>
              <a:rPr lang="pt-PT" dirty="0" err="1" smtClean="0"/>
              <a:t>Higgs</a:t>
            </a:r>
            <a:r>
              <a:rPr lang="pt-PT" dirty="0" smtClean="0"/>
              <a:t>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FD87-A83E-904D-AD3D-6D785F4D6772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9383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High-Luminosity</a:t>
            </a:r>
            <a:r>
              <a:rPr lang="pt-PT" dirty="0" smtClean="0"/>
              <a:t> LHC (HL-LHC) (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challenges</a:t>
            </a:r>
            <a:r>
              <a:rPr lang="pt-PT" dirty="0" smtClean="0"/>
              <a:t>: 5x10^34 cm-2s-1 </a:t>
            </a:r>
            <a:r>
              <a:rPr lang="pt-PT" dirty="0" err="1" smtClean="0"/>
              <a:t>levelled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r>
              <a:rPr lang="pt-PT" dirty="0" smtClean="0"/>
              <a:t>i.e. factor 5 </a:t>
            </a:r>
            <a:r>
              <a:rPr lang="pt-PT" dirty="0" err="1" smtClean="0"/>
              <a:t>over</a:t>
            </a:r>
            <a:r>
              <a:rPr lang="pt-PT" dirty="0" smtClean="0"/>
              <a:t> design</a:t>
            </a:r>
          </a:p>
          <a:p>
            <a:r>
              <a:rPr lang="en-US" dirty="0" smtClean="0"/>
              <a:t>3 ab-1 by ~2035; requires </a:t>
            </a:r>
            <a:r>
              <a:rPr lang="en-US" dirty="0" err="1" smtClean="0"/>
              <a:t>focussing</a:t>
            </a:r>
            <a:r>
              <a:rPr lang="en-US" dirty="0" smtClean="0"/>
              <a:t> β*=15 cm; crab crossing</a:t>
            </a:r>
          </a:p>
          <a:p>
            <a:r>
              <a:rPr lang="pt-PT" dirty="0" smtClean="0"/>
              <a:t>COST: 1300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endParaRPr lang="pt-P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NbTi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used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LHC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can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only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bear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magnetic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fields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to 9-10 Tesla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494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4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48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439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6529B4B-467E-0E41-9425-A39036ABB9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9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9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73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318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94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215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91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042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03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emf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microsoft.com/office/2007/relationships/hdphoto" Target="../media/hdphoto2.wdp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7" Type="http://schemas.openxmlformats.org/officeDocument/2006/relationships/image" Target="../media/image88.png"/><Relationship Id="rId8" Type="http://schemas.microsoft.com/office/2007/relationships/hdphoto" Target="../media/hdphoto3.wdp"/><Relationship Id="rId9" Type="http://schemas.openxmlformats.org/officeDocument/2006/relationships/image" Target="../media/image89.png"/><Relationship Id="rId1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microsoft.com/office/2007/relationships/hdphoto" Target="../media/hdphoto5.wdp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microsoft.com/office/2007/relationships/hdphoto" Target="../media/hdphoto6.wdp"/><Relationship Id="rId8" Type="http://schemas.openxmlformats.org/officeDocument/2006/relationships/image" Target="../media/image93.png"/><Relationship Id="rId9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emf"/><Relationship Id="rId5" Type="http://schemas.openxmlformats.org/officeDocument/2006/relationships/image" Target="../media/image105.jpe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6"/>
            <a:ext cx="9144000" cy="59724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107504" y="1844824"/>
            <a:ext cx="9251504" cy="1758057"/>
          </a:xfrm>
          <a:solidFill>
            <a:schemeClr val="tx1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pt-PT" sz="5400" dirty="0" err="1" smtClean="0">
                <a:solidFill>
                  <a:schemeClr val="bg1"/>
                </a:solidFill>
              </a:rPr>
              <a:t>Collider-Based</a:t>
            </a:r>
            <a:r>
              <a:rPr lang="pt-PT" sz="5400" dirty="0" smtClean="0">
                <a:solidFill>
                  <a:schemeClr val="bg1"/>
                </a:solidFill>
              </a:rPr>
              <a:t> </a:t>
            </a:r>
            <a:r>
              <a:rPr lang="pt-PT" sz="5400" dirty="0" err="1" smtClean="0">
                <a:solidFill>
                  <a:schemeClr val="bg1"/>
                </a:solidFill>
              </a:rPr>
              <a:t>Experiments</a:t>
            </a:r>
            <a:r>
              <a:rPr lang="pt-PT" sz="5400" dirty="0" smtClean="0">
                <a:solidFill>
                  <a:schemeClr val="bg1"/>
                </a:solidFill>
              </a:rPr>
              <a:t/>
            </a:r>
            <a:br>
              <a:rPr lang="pt-PT" sz="5400" dirty="0" smtClean="0">
                <a:solidFill>
                  <a:schemeClr val="bg1"/>
                </a:solidFill>
              </a:rPr>
            </a:br>
            <a:r>
              <a:rPr lang="pt-PT" sz="4800" dirty="0" err="1">
                <a:solidFill>
                  <a:srgbClr val="FFFFFF"/>
                </a:solidFill>
              </a:rPr>
              <a:t>Lecture</a:t>
            </a:r>
            <a:r>
              <a:rPr lang="pt-PT" sz="4800" dirty="0">
                <a:solidFill>
                  <a:srgbClr val="FFFFFF"/>
                </a:solidFill>
              </a:rPr>
              <a:t> 2</a:t>
            </a:r>
            <a:endParaRPr lang="pt-PT" sz="5400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31640" y="4221088"/>
            <a:ext cx="6400800" cy="1368152"/>
          </a:xfrm>
          <a:solidFill>
            <a:schemeClr val="tx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Ricardo Gonçalo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sz="1800" dirty="0" smtClean="0">
                <a:solidFill>
                  <a:srgbClr val="FFFFFF"/>
                </a:solidFill>
              </a:rPr>
              <a:t>Universidade de Coimbra</a:t>
            </a:r>
          </a:p>
          <a:p>
            <a:r>
              <a:rPr lang="pt-PT" sz="1800" dirty="0" smtClean="0">
                <a:solidFill>
                  <a:srgbClr val="FFFFFF"/>
                </a:solidFill>
              </a:rPr>
              <a:t>Laboratório </a:t>
            </a:r>
            <a:r>
              <a:rPr lang="pt-PT" sz="1800" dirty="0">
                <a:solidFill>
                  <a:srgbClr val="FFFFFF"/>
                </a:solidFill>
              </a:rPr>
              <a:t>de Instrumentação e Física Experimental de </a:t>
            </a:r>
            <a:r>
              <a:rPr lang="pt-PT" sz="1800" dirty="0" smtClean="0">
                <a:solidFill>
                  <a:srgbClr val="FFFFFF"/>
                </a:solidFill>
              </a:rPr>
              <a:t>Partículas</a:t>
            </a:r>
            <a:endParaRPr lang="pt-PT" sz="1800" dirty="0">
              <a:solidFill>
                <a:srgbClr val="FFFFFF"/>
              </a:solidFill>
            </a:endParaRPr>
          </a:p>
        </p:txBody>
      </p:sp>
      <p:pic>
        <p:nvPicPr>
          <p:cNvPr id="14" name="Picture 13" descr="UC_V_FundoEscuro-branc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5830597"/>
            <a:ext cx="990600" cy="992979"/>
          </a:xfrm>
          <a:prstGeom prst="rect">
            <a:avLst/>
          </a:prstGeom>
        </p:spPr>
      </p:pic>
      <p:pic>
        <p:nvPicPr>
          <p:cNvPr id="15" name="Picture 14" descr="2017_FCT_H_branco.png"/>
          <p:cNvPicPr>
            <a:picLocks noChangeAspect="1"/>
          </p:cNvPicPr>
          <p:nvPr/>
        </p:nvPicPr>
        <p:blipFill rotWithShape="1">
          <a:blip r:embed="rId4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6697132" y="5952040"/>
            <a:ext cx="2453385" cy="850593"/>
          </a:xfrm>
          <a:prstGeom prst="rect">
            <a:avLst/>
          </a:prstGeom>
        </p:spPr>
      </p:pic>
      <p:pic>
        <p:nvPicPr>
          <p:cNvPr id="16" name="Picture 15" descr="LIP-white-3100x2100.png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30" y="6084748"/>
            <a:ext cx="855732" cy="579689"/>
          </a:xfrm>
          <a:prstGeom prst="rect">
            <a:avLst/>
          </a:prstGeom>
        </p:spPr>
      </p:pic>
      <p:pic>
        <p:nvPicPr>
          <p:cNvPr id="17" name="Picture 16" descr="ATLAS-chrome-logo_lo.png"/>
          <p:cNvPicPr>
            <a:picLocks noChangeAspect="1"/>
          </p:cNvPicPr>
          <p:nvPr/>
        </p:nvPicPr>
        <p:blipFill>
          <a:blip r:embed="rId6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55" y="6084748"/>
            <a:ext cx="1786978" cy="598928"/>
          </a:xfrm>
          <a:prstGeom prst="rect">
            <a:avLst/>
          </a:prstGeom>
        </p:spPr>
      </p:pic>
      <p:pic>
        <p:nvPicPr>
          <p:cNvPr id="18" name="Picture 17" descr="spf_fisica_particulas.png"/>
          <p:cNvPicPr>
            <a:picLocks noChangeAspect="1"/>
          </p:cNvPicPr>
          <p:nvPr/>
        </p:nvPicPr>
        <p:blipFill>
          <a:blip r:embed="rId7" cstate="screen">
            <a:lum bright="70000" contrast="-70000"/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67" y="6084748"/>
            <a:ext cx="1613327" cy="619177"/>
          </a:xfrm>
          <a:prstGeom prst="rect">
            <a:avLst/>
          </a:prstGeom>
        </p:spPr>
      </p:pic>
      <p:pic>
        <p:nvPicPr>
          <p:cNvPr id="19" name="Picture 18" descr="logo-cern.gif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17" y="5990731"/>
            <a:ext cx="873113" cy="8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7"/>
    </mc:Choice>
    <mc:Fallback xmlns="">
      <p:transition xmlns:p14="http://schemas.microsoft.com/office/powerpoint/2010/main" spd="slow" advTm="142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558800"/>
            <a:ext cx="89535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0" y="1021074"/>
            <a:ext cx="8585200" cy="550427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err="1" smtClean="0"/>
              <a:t>Multiple</a:t>
            </a:r>
            <a:r>
              <a:rPr lang="pt-PT" dirty="0" smtClean="0"/>
              <a:t> </a:t>
            </a:r>
            <a:r>
              <a:rPr lang="pt-PT" dirty="0" err="1" smtClean="0"/>
              <a:t>scattering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370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12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90500"/>
            <a:ext cx="89535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4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err="1" smtClean="0"/>
              <a:t>Dead</a:t>
            </a:r>
            <a:r>
              <a:rPr lang="pt-PT" dirty="0" smtClean="0"/>
              <a:t> material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13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9" y="1052736"/>
            <a:ext cx="8272230" cy="53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5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43" y="548680"/>
            <a:ext cx="8229600" cy="1143000"/>
          </a:xfrm>
        </p:spPr>
        <p:txBody>
          <a:bodyPr/>
          <a:lstStyle/>
          <a:p>
            <a:pPr algn="r"/>
            <a:r>
              <a:rPr lang="pt-PT" dirty="0" err="1" smtClean="0">
                <a:solidFill>
                  <a:srgbClr val="000000"/>
                </a:solidFill>
              </a:rPr>
              <a:t>Calorimetry</a:t>
            </a:r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14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" y="1879978"/>
            <a:ext cx="916699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Calorimeters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585"/>
            <a:ext cx="9144000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6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16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1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0498"/>
          </a:xfrm>
        </p:spPr>
        <p:txBody>
          <a:bodyPr/>
          <a:lstStyle/>
          <a:p>
            <a:r>
              <a:rPr lang="pt-PT" dirty="0" err="1" smtClean="0"/>
              <a:t>Electromagnetic</a:t>
            </a:r>
            <a:r>
              <a:rPr lang="pt-PT" dirty="0" smtClean="0"/>
              <a:t> </a:t>
            </a:r>
            <a:r>
              <a:rPr lang="pt-PT" dirty="0" err="1" smtClean="0"/>
              <a:t>calorimeters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17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75136"/>
            <a:ext cx="8686800" cy="52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901700"/>
            <a:ext cx="3810000" cy="505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Calorimetry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18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97" y="2222378"/>
            <a:ext cx="7175500" cy="3188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5" y="1417638"/>
            <a:ext cx="7175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19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algn="r"/>
            <a:r>
              <a:rPr lang="pt-PT" dirty="0" err="1" smtClean="0"/>
              <a:t>Tracking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084"/>
          <a:stretch/>
        </p:blipFill>
        <p:spPr>
          <a:xfrm>
            <a:off x="0" y="1732026"/>
            <a:ext cx="9144000" cy="46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8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"/>
            <a:ext cx="9144000" cy="5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5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21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1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22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6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1950"/>
          </a:xfrm>
        </p:spPr>
        <p:txBody>
          <a:bodyPr/>
          <a:lstStyle/>
          <a:p>
            <a:r>
              <a:rPr lang="pt-PT" dirty="0" err="1" smtClean="0"/>
              <a:t>Hadronic</a:t>
            </a:r>
            <a:r>
              <a:rPr lang="pt-PT" dirty="0" smtClean="0"/>
              <a:t> </a:t>
            </a:r>
            <a:r>
              <a:rPr lang="pt-PT" dirty="0" err="1" smtClean="0"/>
              <a:t>calorimeters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23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588"/>
            <a:ext cx="9144000" cy="51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4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482600"/>
            <a:ext cx="72771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551" y="1345013"/>
            <a:ext cx="5764326" cy="3766637"/>
          </a:xfrm>
          <a:prstGeom prst="rect">
            <a:avLst/>
          </a:prstGeom>
        </p:spPr>
      </p:pic>
      <p:sp>
        <p:nvSpPr>
          <p:cNvPr id="199" name="TextShape 2"/>
          <p:cNvSpPr txBox="1"/>
          <p:nvPr/>
        </p:nvSpPr>
        <p:spPr>
          <a:xfrm>
            <a:off x="3008880" y="4740120"/>
            <a:ext cx="6135120" cy="2117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11" y="1502347"/>
            <a:ext cx="2731040" cy="4277060"/>
          </a:xfrm>
          <a:prstGeom prst="rect">
            <a:avLst/>
          </a:prstGeom>
        </p:spPr>
      </p:pic>
      <p:pic>
        <p:nvPicPr>
          <p:cNvPr id="197" name="Picture 196"/>
          <p:cNvPicPr/>
          <p:nvPr/>
        </p:nvPicPr>
        <p:blipFill>
          <a:blip r:embed="rId5"/>
          <a:stretch>
            <a:fillRect/>
          </a:stretch>
        </p:blipFill>
        <p:spPr>
          <a:xfrm>
            <a:off x="298534" y="1502347"/>
            <a:ext cx="3159360" cy="4277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419" y="1502347"/>
            <a:ext cx="5757581" cy="4277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7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011"/>
          </a:xfrm>
        </p:spPr>
        <p:txBody>
          <a:bodyPr/>
          <a:lstStyle/>
          <a:p>
            <a:r>
              <a:rPr lang="pt-PT" dirty="0" err="1" smtClean="0"/>
              <a:t>Types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calorimeter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26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8649"/>
            <a:ext cx="8229600" cy="51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17638"/>
            <a:ext cx="7740352" cy="4709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Sampling</a:t>
            </a:r>
            <a:r>
              <a:rPr lang="pt-PT" dirty="0" smtClean="0"/>
              <a:t> </a:t>
            </a:r>
            <a:r>
              <a:rPr lang="pt-PT" dirty="0" err="1" smtClean="0"/>
              <a:t>calorimeters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27</a:t>
            </a:fld>
            <a:endParaRPr lang="pt-PT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749727" y="1473877"/>
            <a:ext cx="7604381" cy="466196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6409200" y="1708625"/>
            <a:ext cx="2590800" cy="180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3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Homogeneous</a:t>
            </a:r>
            <a:r>
              <a:rPr lang="pt-PT" dirty="0" smtClean="0"/>
              <a:t> </a:t>
            </a:r>
            <a:r>
              <a:rPr lang="pt-PT" dirty="0" err="1" smtClean="0"/>
              <a:t>calorimeters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28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03" y="1417638"/>
            <a:ext cx="8172400" cy="497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7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58482"/>
            <a:ext cx="8686800" cy="5277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Fluctuations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409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/>
          <p:cNvPicPr/>
          <p:nvPr/>
        </p:nvPicPr>
        <p:blipFill>
          <a:blip r:embed="rId3"/>
          <a:stretch>
            <a:fillRect/>
          </a:stretch>
        </p:blipFill>
        <p:spPr>
          <a:xfrm>
            <a:off x="372535" y="1056600"/>
            <a:ext cx="8229600" cy="549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1018"/>
            <a:ext cx="9144000" cy="5872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962"/>
          </a:xfrm>
        </p:spPr>
        <p:txBody>
          <a:bodyPr>
            <a:normAutofit/>
          </a:bodyPr>
          <a:lstStyle/>
          <a:p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201" y="3573016"/>
            <a:ext cx="4581799" cy="13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482"/>
          <a:stretch/>
        </p:blipFill>
        <p:spPr>
          <a:xfrm>
            <a:off x="899592" y="1417638"/>
            <a:ext cx="7092280" cy="47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0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/>
          <p:nvPr/>
        </p:nvPicPr>
        <p:blipFill>
          <a:blip r:embed="rId3"/>
          <a:stretch>
            <a:fillRect/>
          </a:stretch>
        </p:blipFill>
        <p:spPr>
          <a:xfrm>
            <a:off x="287866" y="795869"/>
            <a:ext cx="8398933" cy="5960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0648" cy="1031760"/>
          </a:xfrm>
        </p:spPr>
        <p:txBody>
          <a:bodyPr>
            <a:norm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detectors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PT" dirty="0" err="1" smtClean="0"/>
              <a:t>Event</a:t>
            </a:r>
            <a:r>
              <a:rPr lang="pt-PT" dirty="0" smtClean="0"/>
              <a:t> </a:t>
            </a:r>
            <a:r>
              <a:rPr lang="pt-PT" dirty="0" err="1" smtClean="0"/>
              <a:t>reconstruction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32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" y="1435906"/>
            <a:ext cx="9144000" cy="483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2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0688"/>
          </a:xfrm>
        </p:spPr>
        <p:txBody>
          <a:bodyPr/>
          <a:lstStyle/>
          <a:p>
            <a:r>
              <a:rPr lang="pt-PT" dirty="0" smtClean="0"/>
              <a:t>Muões, leptões </a:t>
            </a:r>
            <a:r>
              <a:rPr lang="pt-PT" dirty="0" err="1" smtClean="0"/>
              <a:t>τ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51358" y="4913420"/>
            <a:ext cx="8229600" cy="1605817"/>
          </a:xfrm>
        </p:spPr>
        <p:txBody>
          <a:bodyPr>
            <a:normAutofit fontScale="77500" lnSpcReduction="20000"/>
          </a:bodyPr>
          <a:lstStyle/>
          <a:p>
            <a:r>
              <a:rPr lang="pt-PT" dirty="0" smtClean="0"/>
              <a:t>Em constante evolução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/>
              <a:t>calibrar</a:t>
            </a:r>
            <a:r>
              <a:rPr lang="en-US" dirty="0"/>
              <a:t> e </a:t>
            </a:r>
            <a:r>
              <a:rPr lang="en-US" dirty="0" err="1"/>
              <a:t>alinhar</a:t>
            </a:r>
            <a:r>
              <a:rPr lang="en-US" dirty="0"/>
              <a:t> </a:t>
            </a:r>
            <a:r>
              <a:rPr lang="en-US" dirty="0" err="1"/>
              <a:t>detetores</a:t>
            </a:r>
            <a:r>
              <a:rPr lang="en-US" dirty="0" smtClean="0"/>
              <a:t>, </a:t>
            </a:r>
            <a:r>
              <a:rPr lang="en-US" dirty="0" err="1" smtClean="0"/>
              <a:t>melhorar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de </a:t>
            </a:r>
            <a:r>
              <a:rPr lang="en-US" dirty="0" err="1" smtClean="0"/>
              <a:t>reconstrução</a:t>
            </a:r>
            <a:r>
              <a:rPr lang="en-US" dirty="0" smtClean="0"/>
              <a:t>, </a:t>
            </a:r>
            <a:r>
              <a:rPr lang="en-US" dirty="0" err="1" smtClean="0"/>
              <a:t>calibrar</a:t>
            </a:r>
            <a:r>
              <a:rPr lang="en-US" dirty="0" smtClean="0"/>
              <a:t> </a:t>
            </a:r>
            <a:r>
              <a:rPr lang="en-US" dirty="0" err="1" smtClean="0"/>
              <a:t>algoritmos</a:t>
            </a:r>
            <a:endParaRPr lang="pt-PT" dirty="0" smtClean="0"/>
          </a:p>
          <a:p>
            <a:r>
              <a:rPr lang="pt-PT" dirty="0" smtClean="0"/>
              <a:t>Emprega técnicas sofisticadas de análise incluindo de aprendizagem automática (</a:t>
            </a:r>
            <a:r>
              <a:rPr lang="pt-PT" dirty="0" err="1" smtClean="0"/>
              <a:t>machine</a:t>
            </a:r>
            <a:r>
              <a:rPr lang="pt-PT" dirty="0" smtClean="0"/>
              <a:t> </a:t>
            </a:r>
            <a:r>
              <a:rPr lang="pt-PT" dirty="0" err="1" smtClean="0"/>
              <a:t>learning</a:t>
            </a:r>
            <a:r>
              <a:rPr lang="pt-PT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33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49" y="1205326"/>
            <a:ext cx="4775200" cy="346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00" y="1461624"/>
            <a:ext cx="2882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276" y="1885362"/>
            <a:ext cx="6652088" cy="3824951"/>
          </a:xfrm>
          <a:prstGeom prst="rect">
            <a:avLst/>
          </a:prstGeom>
        </p:spPr>
      </p:pic>
      <p:sp>
        <p:nvSpPr>
          <p:cNvPr id="182" name="TextShape 2"/>
          <p:cNvSpPr txBox="1"/>
          <p:nvPr/>
        </p:nvSpPr>
        <p:spPr>
          <a:xfrm>
            <a:off x="457200" y="1885362"/>
            <a:ext cx="401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183" name="TextShape 3"/>
          <p:cNvSpPr txBox="1"/>
          <p:nvPr/>
        </p:nvSpPr>
        <p:spPr>
          <a:xfrm>
            <a:off x="4669200" y="1885362"/>
            <a:ext cx="401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591" y="1233749"/>
            <a:ext cx="3736460" cy="4476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72161"/>
            <a:ext cx="4714391" cy="38381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11124" y="274638"/>
            <a:ext cx="4714391" cy="805362"/>
          </a:xfrm>
        </p:spPr>
        <p:txBody>
          <a:bodyPr>
            <a:normAutofit/>
          </a:bodyPr>
          <a:lstStyle/>
          <a:p>
            <a:r>
              <a:rPr lang="pt-PT" dirty="0" smtClean="0"/>
              <a:t>Jatos </a:t>
            </a:r>
            <a:r>
              <a:rPr lang="pt-PT" dirty="0" err="1" smtClean="0"/>
              <a:t>hadrónicos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2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/>
          <a:lstStyle/>
          <a:p>
            <a:pPr algn="r"/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Systems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35</a:t>
            </a:fld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27777"/>
          <a:stretch/>
        </p:blipFill>
        <p:spPr>
          <a:xfrm>
            <a:off x="20315" y="1700808"/>
            <a:ext cx="9144000" cy="440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192213" y="71438"/>
            <a:ext cx="7058640" cy="4946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b="1" dirty="0">
                <a:solidFill>
                  <a:srgbClr val="FF0000"/>
                </a:solidFill>
                <a:latin typeface="Arial"/>
                <a:cs typeface="Arial"/>
              </a:rPr>
              <a:t>Signal and background in the LHC package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291138" y="539750"/>
            <a:ext cx="3349625" cy="575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>
                <a:solidFill>
                  <a:srgbClr val="000000"/>
                </a:solidFill>
                <a:latin typeface="Arial"/>
                <a:cs typeface="Arial"/>
              </a:rPr>
              <a:t>LHC generates trash at huge rates</a:t>
            </a: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DC23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DC23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DC23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DC23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DC23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DC2300"/>
              </a:solidFill>
              <a:latin typeface="Arial"/>
              <a:cs typeface="Arial"/>
            </a:endParaRPr>
          </a:p>
          <a:p>
            <a:pPr>
              <a:lnSpc>
                <a:spcPct val="10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>
                <a:solidFill>
                  <a:srgbClr val="DC2300"/>
                </a:solidFill>
                <a:latin typeface="Arial"/>
                <a:cs typeface="Arial"/>
              </a:rPr>
              <a:t>And the interesting particles we are looking for are rare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5C6826-D5FC-4F98-93F2-7A675BA92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92088"/>
            <a:ext cx="4397475" cy="566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69B0B5-6C25-4535-AA46-B9D3FF69B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03" y="1410097"/>
            <a:ext cx="2647950" cy="86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8BE31F-7D73-4216-9A0D-97BF4D217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54743"/>
            <a:ext cx="1581150" cy="69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8FCF22-AF71-434B-84DF-8C6CDE75C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03" y="3327939"/>
            <a:ext cx="2333625" cy="733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BF9ECC5-2A4A-4D43-9AA3-1ECCEB259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65" y="4711799"/>
            <a:ext cx="2657475" cy="7334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302B2FAA-A384-4D6A-815E-7A3CE7767B08}"/>
              </a:ext>
            </a:extLst>
          </p:cNvPr>
          <p:cNvCxnSpPr/>
          <p:nvPr/>
        </p:nvCxnSpPr>
        <p:spPr>
          <a:xfrm flipH="1">
            <a:off x="2195736" y="2276872"/>
            <a:ext cx="3407167" cy="45019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2BB37CAE-F612-4594-9EEB-26DE9A46275D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195736" y="2802406"/>
            <a:ext cx="3600400" cy="81597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32954048-330B-47BD-A648-1DD2A1D7BB36}"/>
              </a:ext>
            </a:extLst>
          </p:cNvPr>
          <p:cNvCxnSpPr>
            <a:cxnSpLocks/>
          </p:cNvCxnSpPr>
          <p:nvPr/>
        </p:nvCxnSpPr>
        <p:spPr>
          <a:xfrm flipH="1">
            <a:off x="2195736" y="3419475"/>
            <a:ext cx="3407167" cy="1018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1D27688D-E4D1-4C74-A561-ED11F39DD708}"/>
              </a:ext>
            </a:extLst>
          </p:cNvPr>
          <p:cNvCxnSpPr>
            <a:cxnSpLocks/>
          </p:cNvCxnSpPr>
          <p:nvPr/>
        </p:nvCxnSpPr>
        <p:spPr>
          <a:xfrm flipH="1" flipV="1">
            <a:off x="2051721" y="4797152"/>
            <a:ext cx="3312544" cy="13925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45408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274638"/>
            <a:ext cx="8002587" cy="63341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/>
                <a:cs typeface="Arial"/>
              </a:rPr>
              <a:t>Trigger systems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23950"/>
            <a:ext cx="4319588" cy="5184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Much of LHC physics means cross sections at least ~</a:t>
            </a:r>
            <a:r>
              <a:rPr lang="en-US" sz="1800" dirty="0">
                <a:solidFill>
                  <a:srgbClr val="FF3300"/>
                </a:solidFill>
              </a:rPr>
              <a:t>10</a:t>
            </a:r>
            <a:r>
              <a:rPr lang="en-US" sz="1800" baseline="30000" dirty="0">
                <a:solidFill>
                  <a:srgbClr val="FF3300"/>
                </a:solidFill>
              </a:rPr>
              <a:t>6</a:t>
            </a:r>
            <a:r>
              <a:rPr lang="en-US" sz="1800" dirty="0">
                <a:solidFill>
                  <a:srgbClr val="FF3300"/>
                </a:solidFill>
              </a:rPr>
              <a:t> times smaller </a:t>
            </a:r>
            <a:r>
              <a:rPr lang="en-US" sz="1800" dirty="0"/>
              <a:t>than total cross section</a:t>
            </a:r>
          </a:p>
          <a:p>
            <a:pPr>
              <a:lnSpc>
                <a:spcPct val="80000"/>
              </a:lnSpc>
            </a:pPr>
            <a:endParaRPr lang="en-US" sz="1800" baseline="30000" dirty="0"/>
          </a:p>
          <a:p>
            <a:pPr>
              <a:lnSpc>
                <a:spcPct val="80000"/>
              </a:lnSpc>
            </a:pPr>
            <a:r>
              <a:rPr lang="en-US" sz="1800" dirty="0"/>
              <a:t>25ns bunch crossing interval (</a:t>
            </a:r>
            <a:r>
              <a:rPr lang="en-US" sz="1800" dirty="0">
                <a:solidFill>
                  <a:srgbClr val="FF3300"/>
                </a:solidFill>
              </a:rPr>
              <a:t>40 MHz</a:t>
            </a:r>
            <a:r>
              <a:rPr lang="en-US" sz="1800" dirty="0"/>
              <a:t>)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Offline storing/processing: </a:t>
            </a:r>
            <a:r>
              <a:rPr lang="en-US" sz="1800" dirty="0">
                <a:solidFill>
                  <a:srgbClr val="FF3300"/>
                </a:solidFill>
              </a:rPr>
              <a:t>~1000 Hz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In one second at design luminosity: 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40 000 000 bunch crossings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~2000 W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~500 Z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~10 top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~0.1 Higgs events</a:t>
            </a:r>
          </a:p>
          <a:p>
            <a:pPr lvl="1">
              <a:lnSpc>
                <a:spcPct val="80000"/>
              </a:lnSpc>
            </a:pPr>
            <a:r>
              <a:rPr lang="en-US" sz="1600" b="1" dirty="0"/>
              <a:t>1000 events written out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The right 1000 events should be written out!</a:t>
            </a: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7956376" y="465313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88C660-AD5C-41C0-B91C-C007B98738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FCABE57-9D69-43D9-B2D3-45BC55506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6104"/>
            <a:ext cx="4397475" cy="566124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29B4B-467E-0E41-9425-A39036ABB95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3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7"/>
          <p:cNvGrpSpPr/>
          <p:nvPr/>
        </p:nvGrpSpPr>
        <p:grpSpPr>
          <a:xfrm>
            <a:off x="4918234" y="968375"/>
            <a:ext cx="4225765" cy="5750868"/>
            <a:chOff x="4376500" y="664730"/>
            <a:chExt cx="4676184" cy="613103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76500" y="664730"/>
              <a:ext cx="4676184" cy="613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186991" y="5191893"/>
              <a:ext cx="3062343" cy="101362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6200000" flipV="1">
              <a:off x="5072803" y="3725940"/>
              <a:ext cx="5077844" cy="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299770" y="885680"/>
              <a:ext cx="712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7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TeV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217"/>
            <a:ext cx="9144000" cy="738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99" y="968376"/>
            <a:ext cx="4398963" cy="34764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Critical system!</a:t>
            </a:r>
          </a:p>
          <a:p>
            <a:r>
              <a:rPr lang="en-US" dirty="0" smtClean="0"/>
              <a:t>Use all the tricks in the book</a:t>
            </a:r>
          </a:p>
          <a:p>
            <a:r>
              <a:rPr lang="en-US" dirty="0" smtClean="0"/>
              <a:t>For LHC: multi-level trigger system</a:t>
            </a:r>
          </a:p>
          <a:p>
            <a:r>
              <a:rPr lang="en-US" dirty="0" smtClean="0"/>
              <a:t>Fast electronics for 1</a:t>
            </a:r>
            <a:r>
              <a:rPr lang="en-US" baseline="30000" dirty="0" smtClean="0"/>
              <a:t>st</a:t>
            </a:r>
            <a:r>
              <a:rPr lang="en-US" dirty="0" smtClean="0"/>
              <a:t> level</a:t>
            </a:r>
          </a:p>
          <a:p>
            <a:r>
              <a:rPr lang="en-US" dirty="0" smtClean="0"/>
              <a:t>Fast algorithms running on large CPU farm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38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19" y="1078135"/>
            <a:ext cx="4281280" cy="55387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99" y="4444852"/>
            <a:ext cx="4777135" cy="200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12" y="0"/>
            <a:ext cx="765497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Análise de dados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69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01600"/>
            <a:ext cx="87376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1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7" y="2221899"/>
            <a:ext cx="3234784" cy="3202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Desafios: </a:t>
            </a:r>
            <a:r>
              <a:rPr lang="pt-PT" dirty="0" err="1" smtClean="0"/>
              <a:t>Biiiig</a:t>
            </a:r>
            <a:r>
              <a:rPr lang="pt-PT" dirty="0" smtClean="0"/>
              <a:t> Data!!!</a:t>
            </a:r>
            <a:endParaRPr lang="pt-PT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64820" y="1600200"/>
            <a:ext cx="3676640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Dados gerados por cada experiência antes do </a:t>
            </a:r>
            <a:r>
              <a:rPr lang="pt-PT" dirty="0" err="1" smtClean="0"/>
              <a:t>trigger</a:t>
            </a:r>
            <a:r>
              <a:rPr lang="pt-PT" dirty="0" smtClean="0"/>
              <a:t> semelhantes ao tráfego mundial na internet</a:t>
            </a:r>
          </a:p>
          <a:p>
            <a:r>
              <a:rPr lang="pt-PT" dirty="0" smtClean="0"/>
              <a:t>Centro de computadores do CERN não chega para tratar os dados guardados</a:t>
            </a:r>
          </a:p>
          <a:p>
            <a:r>
              <a:rPr lang="pt-PT" dirty="0" smtClean="0"/>
              <a:t>LHC </a:t>
            </a:r>
            <a:r>
              <a:rPr lang="pt-PT" dirty="0" err="1" smtClean="0"/>
              <a:t>Computing</a:t>
            </a:r>
            <a:r>
              <a:rPr lang="pt-PT" dirty="0" smtClean="0"/>
              <a:t> </a:t>
            </a:r>
            <a:r>
              <a:rPr lang="pt-PT" dirty="0" err="1" smtClean="0"/>
              <a:t>Grid</a:t>
            </a:r>
            <a:r>
              <a:rPr lang="pt-PT" dirty="0" smtClean="0"/>
              <a:t>!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40</a:t>
            </a:fld>
            <a:endParaRPr lang="pt-PT"/>
          </a:p>
        </p:txBody>
      </p:sp>
      <p:pic>
        <p:nvPicPr>
          <p:cNvPr id="6" name="Shape 208"/>
          <p:cNvPicPr preferRelativeResize="0"/>
          <p:nvPr/>
        </p:nvPicPr>
        <p:blipFill rotWithShape="1">
          <a:blip r:embed="rId3">
            <a:alphaModFix/>
          </a:blip>
          <a:srcRect l="1782" r="1961"/>
          <a:stretch/>
        </p:blipFill>
        <p:spPr>
          <a:xfrm>
            <a:off x="171438" y="2222634"/>
            <a:ext cx="5297788" cy="32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33" y="2222634"/>
            <a:ext cx="5297787" cy="35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4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72" y="2846685"/>
            <a:ext cx="4896887" cy="2319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772" y="2833985"/>
            <a:ext cx="4887683" cy="2328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39" y="39775"/>
            <a:ext cx="8229600" cy="995099"/>
          </a:xfrm>
        </p:spPr>
        <p:txBody>
          <a:bodyPr/>
          <a:lstStyle/>
          <a:p>
            <a:r>
              <a:rPr lang="pt-PT" dirty="0" smtClean="0">
                <a:solidFill>
                  <a:schemeClr val="bg1"/>
                </a:solidFill>
              </a:rPr>
              <a:t>Desafios: </a:t>
            </a:r>
            <a:r>
              <a:rPr lang="pt-PT" dirty="0" err="1" smtClean="0">
                <a:solidFill>
                  <a:schemeClr val="bg1"/>
                </a:solidFill>
              </a:rPr>
              <a:t>Pileup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913" y="1192009"/>
            <a:ext cx="8811543" cy="1024287"/>
          </a:xfrm>
        </p:spPr>
        <p:txBody>
          <a:bodyPr>
            <a:normAutofit lnSpcReduction="1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O preço a pagar pela luminosidade: múltiplas colisões simultâneas de protões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41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39" y="2207909"/>
            <a:ext cx="4439783" cy="3123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A1E596E-3B74-B649-AFBB-9D8AB5B7B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90779" y="1729801"/>
            <a:ext cx="2982355" cy="415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8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135"/>
          </a:xfrm>
        </p:spPr>
        <p:txBody>
          <a:bodyPr/>
          <a:lstStyle/>
          <a:p>
            <a:r>
              <a:rPr lang="pt-PT" dirty="0" smtClean="0"/>
              <a:t>Desafios: Calibração</a:t>
            </a:r>
            <a:endParaRPr lang="pt-PT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4271737"/>
            <a:ext cx="5194299" cy="2459919"/>
          </a:xfrm>
        </p:spPr>
        <p:txBody>
          <a:bodyPr>
            <a:normAutofit fontScale="62500" lnSpcReduction="20000"/>
          </a:bodyPr>
          <a:lstStyle/>
          <a:p>
            <a:r>
              <a:rPr lang="pt-PT" dirty="0" smtClean="0"/>
              <a:t>Extremamente importante!</a:t>
            </a:r>
          </a:p>
          <a:p>
            <a:r>
              <a:rPr lang="pt-PT" dirty="0" smtClean="0"/>
              <a:t>Cada </a:t>
            </a:r>
            <a:r>
              <a:rPr lang="pt-PT" dirty="0" err="1" smtClean="0"/>
              <a:t>sub</a:t>
            </a:r>
            <a:r>
              <a:rPr lang="pt-PT" dirty="0" smtClean="0"/>
              <a:t>-detetor tem múltiplos métodos de alinhamento e calibração</a:t>
            </a:r>
          </a:p>
          <a:p>
            <a:r>
              <a:rPr lang="pt-PT" dirty="0" smtClean="0"/>
              <a:t>A melhor precisão é normalmente obtida usando os próprios dados de muitas colisões</a:t>
            </a:r>
          </a:p>
          <a:p>
            <a:r>
              <a:rPr lang="pt-PT" dirty="0" smtClean="0"/>
              <a:t>Precisamos da melhor calibração possível para os objetos de física: e, </a:t>
            </a:r>
            <a:r>
              <a:rPr lang="pt-PT" dirty="0" err="1" smtClean="0"/>
              <a:t>μ</a:t>
            </a:r>
            <a:r>
              <a:rPr lang="pt-PT" dirty="0" smtClean="0"/>
              <a:t>, </a:t>
            </a:r>
            <a:r>
              <a:rPr lang="pt-PT" dirty="0" err="1" smtClean="0"/>
              <a:t>τ</a:t>
            </a:r>
            <a:r>
              <a:rPr lang="pt-PT" dirty="0" smtClean="0"/>
              <a:t>, jatos, </a:t>
            </a:r>
            <a:r>
              <a:rPr lang="pt-PT" dirty="0" err="1" smtClean="0"/>
              <a:t>etc</a:t>
            </a:r>
            <a:endParaRPr lang="pt-P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42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515" y="1264687"/>
            <a:ext cx="3089285" cy="3089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55" y="935726"/>
            <a:ext cx="4507201" cy="3230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7B86742-2070-8D4D-9BBE-EB4F0B38F8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1011899" y="145391"/>
            <a:ext cx="3247186" cy="47946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300" y="4441662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3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pPr algn="r"/>
            <a:r>
              <a:rPr lang="pt-PT" dirty="0" smtClean="0"/>
              <a:t>LHC Upgrade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Instr.Det.Rad. 2/2/2022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680"/>
            <a:ext cx="9144000" cy="44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1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0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45</a:t>
            </a:fld>
            <a:endParaRPr lang="pt-PT"/>
          </a:p>
        </p:txBody>
      </p:sp>
      <p:grpSp>
        <p:nvGrpSpPr>
          <p:cNvPr id="8" name="Group 7"/>
          <p:cNvGrpSpPr/>
          <p:nvPr/>
        </p:nvGrpSpPr>
        <p:grpSpPr>
          <a:xfrm>
            <a:off x="0" y="406400"/>
            <a:ext cx="9144000" cy="6037326"/>
            <a:chOff x="0" y="406400"/>
            <a:chExt cx="9144000" cy="6037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6400"/>
              <a:ext cx="9144000" cy="60373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68144" y="4365104"/>
              <a:ext cx="3275856" cy="2078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03" y="3202119"/>
            <a:ext cx="6660232" cy="324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8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93"/>
    </mc:Choice>
    <mc:Fallback xmlns="">
      <p:transition xmlns:p14="http://schemas.microsoft.com/office/powerpoint/2010/main" spd="slow" advTm="461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226" y="1556793"/>
            <a:ext cx="4748913" cy="42484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800" dirty="0" smtClean="0">
                <a:solidFill>
                  <a:srgbClr val="000000"/>
                </a:solidFill>
              </a:rPr>
              <a:t>LHC Upgrades  </a:t>
            </a:r>
            <a:endParaRPr lang="pt-PT" sz="4800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196752"/>
            <a:ext cx="4752528" cy="35283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Desenvolvimento de nova geração de ímanes supercondutores (Nb</a:t>
            </a:r>
            <a:r>
              <a:rPr lang="pt-PT" sz="2400" baseline="-25000" dirty="0" smtClean="0">
                <a:solidFill>
                  <a:srgbClr val="000000"/>
                </a:solidFill>
              </a:rPr>
              <a:t>3</a:t>
            </a:r>
            <a:r>
              <a:rPr lang="pt-PT" sz="2400" dirty="0" smtClean="0">
                <a:solidFill>
                  <a:srgbClr val="000000"/>
                </a:solidFill>
              </a:rPr>
              <a:t>Sn):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pt-PT" sz="2400" dirty="0" smtClean="0">
                <a:solidFill>
                  <a:srgbClr val="000000"/>
                </a:solidFill>
              </a:rPr>
              <a:t>13.5 T em vez de 8 T (LHC, </a:t>
            </a:r>
            <a:r>
              <a:rPr lang="pt-PT" sz="2400" dirty="0" err="1" smtClean="0">
                <a:solidFill>
                  <a:srgbClr val="000000"/>
                </a:solidFill>
              </a:rPr>
              <a:t>NbTi</a:t>
            </a:r>
            <a:r>
              <a:rPr lang="pt-PT" sz="24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Desenvolvimento de “</a:t>
            </a:r>
            <a:r>
              <a:rPr lang="pt-PT" sz="2400" dirty="0" err="1" smtClean="0">
                <a:solidFill>
                  <a:srgbClr val="000000"/>
                </a:solidFill>
              </a:rPr>
              <a:t>crab</a:t>
            </a:r>
            <a:r>
              <a:rPr lang="pt-PT" sz="2400" dirty="0" smtClean="0">
                <a:solidFill>
                  <a:srgbClr val="000000"/>
                </a:solidFill>
              </a:rPr>
              <a:t> </a:t>
            </a:r>
            <a:r>
              <a:rPr lang="pt-PT" sz="2400" dirty="0" err="1" smtClean="0">
                <a:solidFill>
                  <a:srgbClr val="000000"/>
                </a:solidFill>
              </a:rPr>
              <a:t>cavities</a:t>
            </a:r>
            <a:r>
              <a:rPr lang="pt-PT" sz="2400" dirty="0" smtClean="0">
                <a:solidFill>
                  <a:srgbClr val="000000"/>
                </a:solidFill>
              </a:rPr>
              <a:t>”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pt-PT" sz="2400" dirty="0" smtClean="0">
                <a:solidFill>
                  <a:srgbClr val="000000"/>
                </a:solidFill>
              </a:rPr>
              <a:t>Aumentam eficiência das colisões</a:t>
            </a:r>
          </a:p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Colimadores, conectores, </a:t>
            </a:r>
            <a:r>
              <a:rPr lang="pt-PT" sz="2400" dirty="0" err="1" smtClean="0">
                <a:solidFill>
                  <a:srgbClr val="000000"/>
                </a:solidFill>
              </a:rPr>
              <a:t>eng</a:t>
            </a:r>
            <a:r>
              <a:rPr lang="pt-PT" sz="2400" dirty="0" smtClean="0">
                <a:solidFill>
                  <a:srgbClr val="000000"/>
                </a:solidFill>
              </a:rPr>
              <a:t>. civil, </a:t>
            </a:r>
            <a:r>
              <a:rPr lang="pt-PT" sz="2400" dirty="0" err="1" smtClean="0">
                <a:solidFill>
                  <a:srgbClr val="000000"/>
                </a:solidFill>
              </a:rPr>
              <a:t>etc</a:t>
            </a:r>
            <a:endParaRPr lang="pt-PT" sz="24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500311"/>
            <a:ext cx="3816424" cy="22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324528" y="1124745"/>
            <a:ext cx="3826294" cy="2293956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</p:pic>
      <p:sp>
        <p:nvSpPr>
          <p:cNvPr id="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46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310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EDF037A-1D4D-9342-89A7-CB80C4B6116B}"/>
              </a:ext>
            </a:extLst>
          </p:cNvPr>
          <p:cNvGrpSpPr/>
          <p:nvPr/>
        </p:nvGrpSpPr>
        <p:grpSpPr>
          <a:xfrm>
            <a:off x="614141" y="1008356"/>
            <a:ext cx="2247358" cy="1075340"/>
            <a:chOff x="6518792" y="2176720"/>
            <a:chExt cx="2247358" cy="107534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AE2B63A-7573-EC41-AB8D-F8C7667D33B5}"/>
                </a:ext>
              </a:extLst>
            </p:cNvPr>
            <p:cNvGrpSpPr/>
            <p:nvPr/>
          </p:nvGrpSpPr>
          <p:grpSpPr>
            <a:xfrm>
              <a:off x="6518792" y="2176720"/>
              <a:ext cx="2247358" cy="1075340"/>
              <a:chOff x="6625424" y="817460"/>
              <a:chExt cx="2247358" cy="10753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D4B04ECF-D295-BF49-BC84-CBDDE77B7C77}"/>
                  </a:ext>
                </a:extLst>
              </p:cNvPr>
              <p:cNvGrpSpPr/>
              <p:nvPr/>
            </p:nvGrpSpPr>
            <p:grpSpPr>
              <a:xfrm>
                <a:off x="6625424" y="817460"/>
                <a:ext cx="2206435" cy="1075340"/>
                <a:chOff x="6625424" y="817460"/>
                <a:chExt cx="2206435" cy="107534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xmlns="" id="{96C98090-B61B-CC45-8A2F-32190EF6465B}"/>
                    </a:ext>
                  </a:extLst>
                </p:cNvPr>
                <p:cNvSpPr/>
                <p:nvPr/>
              </p:nvSpPr>
              <p:spPr bwMode="auto">
                <a:xfrm>
                  <a:off x="7144557" y="817460"/>
                  <a:ext cx="1017066" cy="60090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4FA45230-34C6-F447-8D4C-CA6E8EF22D3F}"/>
                    </a:ext>
                  </a:extLst>
                </p:cNvPr>
                <p:cNvSpPr/>
                <p:nvPr/>
              </p:nvSpPr>
              <p:spPr bwMode="auto">
                <a:xfrm>
                  <a:off x="7413392" y="1239915"/>
                  <a:ext cx="1017066" cy="652885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xmlns="" id="{8CA71373-1B1A-F647-8010-D073D9931B45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25424" y="1566357"/>
                  <a:ext cx="2206435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xmlns="" id="{93714C19-9305-A742-A089-9BEC5783DBE9}"/>
                  </a:ext>
                </a:extLst>
              </p:cNvPr>
              <p:cNvCxnSpPr/>
              <p:nvPr/>
            </p:nvCxnSpPr>
            <p:spPr bwMode="auto">
              <a:xfrm>
                <a:off x="6716072" y="1111384"/>
                <a:ext cx="2156710" cy="1331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" name="Up-Down Arrow 3">
              <a:extLst>
                <a:ext uri="{FF2B5EF4-FFF2-40B4-BE49-F238E27FC236}">
                  <a16:creationId xmlns:a16="http://schemas.microsoft.com/office/drawing/2014/main" xmlns="" id="{16B76E87-2A48-6141-81E0-F04C5FE9C72A}"/>
                </a:ext>
              </a:extLst>
            </p:cNvPr>
            <p:cNvSpPr/>
            <p:nvPr/>
          </p:nvSpPr>
          <p:spPr bwMode="auto">
            <a:xfrm>
              <a:off x="6643960" y="2460783"/>
              <a:ext cx="209983" cy="441657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BDD14E4-6CAE-4547-926E-88F1E6E07437}"/>
              </a:ext>
            </a:extLst>
          </p:cNvPr>
          <p:cNvGrpSpPr/>
          <p:nvPr/>
        </p:nvGrpSpPr>
        <p:grpSpPr>
          <a:xfrm>
            <a:off x="6652169" y="958208"/>
            <a:ext cx="1766630" cy="984956"/>
            <a:chOff x="6645870" y="2290424"/>
            <a:chExt cx="1766630" cy="98495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855B854-8C75-2C4C-B019-B36CE2FFC653}"/>
                </a:ext>
              </a:extLst>
            </p:cNvPr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D16F3EC-8815-5F47-A10F-C9EBD479E7D5}"/>
                </a:ext>
              </a:extLst>
            </p:cNvPr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CA93E0D-612D-4641-AD32-CA58B069A403}"/>
                </a:ext>
              </a:extLst>
            </p:cNvPr>
            <p:cNvSpPr/>
            <p:nvPr/>
          </p:nvSpPr>
          <p:spPr bwMode="auto">
            <a:xfrm>
              <a:off x="7106730" y="2981245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ACF7CBB-47B1-FB4E-9B76-B20AB2D31D24}"/>
                </a:ext>
              </a:extLst>
            </p:cNvPr>
            <p:cNvSpPr/>
            <p:nvPr/>
          </p:nvSpPr>
          <p:spPr bwMode="auto">
            <a:xfrm>
              <a:off x="7359568" y="2981245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Curved Right Arrow 14">
              <a:extLst>
                <a:ext uri="{FF2B5EF4-FFF2-40B4-BE49-F238E27FC236}">
                  <a16:creationId xmlns:a16="http://schemas.microsoft.com/office/drawing/2014/main" xmlns="" id="{B8B7C06E-89A7-7241-BCF2-649FFE77D7E5}"/>
                </a:ext>
              </a:extLst>
            </p:cNvPr>
            <p:cNvSpPr/>
            <p:nvPr/>
          </p:nvSpPr>
          <p:spPr bwMode="auto">
            <a:xfrm>
              <a:off x="6645870" y="2468875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854EAF6-FF6A-2647-9D95-C5416388A3F4}"/>
              </a:ext>
            </a:extLst>
          </p:cNvPr>
          <p:cNvGrpSpPr/>
          <p:nvPr/>
        </p:nvGrpSpPr>
        <p:grpSpPr>
          <a:xfrm>
            <a:off x="3601772" y="1001662"/>
            <a:ext cx="1967597" cy="993943"/>
            <a:chOff x="6606799" y="2025210"/>
            <a:chExt cx="1967597" cy="99394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9F19A62-B315-3641-B97C-7132B681737E}"/>
                </a:ext>
              </a:extLst>
            </p:cNvPr>
            <p:cNvGrpSpPr/>
            <p:nvPr/>
          </p:nvGrpSpPr>
          <p:grpSpPr>
            <a:xfrm>
              <a:off x="6606799" y="2025210"/>
              <a:ext cx="1967597" cy="993943"/>
              <a:chOff x="6713431" y="665950"/>
              <a:chExt cx="1967597" cy="99394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xmlns="" id="{B2DE5E11-95E4-754F-8917-FB6C51DF1E6C}"/>
                  </a:ext>
                </a:extLst>
              </p:cNvPr>
              <p:cNvCxnSpPr/>
              <p:nvPr/>
            </p:nvCxnSpPr>
            <p:spPr bwMode="auto">
              <a:xfrm>
                <a:off x="6713431" y="665950"/>
                <a:ext cx="1967596" cy="99394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B9107888-11B0-064B-9EB1-4C2103E619EF}"/>
                  </a:ext>
                </a:extLst>
              </p:cNvPr>
              <p:cNvGrpSpPr/>
              <p:nvPr/>
            </p:nvGrpSpPr>
            <p:grpSpPr>
              <a:xfrm>
                <a:off x="6735173" y="665950"/>
                <a:ext cx="1945855" cy="993943"/>
                <a:chOff x="6735173" y="665950"/>
                <a:chExt cx="1945855" cy="99394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8A0C21E9-D800-9D44-83F4-763FAA1F83CC}"/>
                    </a:ext>
                  </a:extLst>
                </p:cNvPr>
                <p:cNvSpPr/>
                <p:nvPr/>
              </p:nvSpPr>
              <p:spPr bwMode="auto">
                <a:xfrm rot="20098959">
                  <a:off x="7401222" y="912812"/>
                  <a:ext cx="1017066" cy="31613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F741B36E-1126-AC44-BD0E-D19955B62E46}"/>
                    </a:ext>
                  </a:extLst>
                </p:cNvPr>
                <p:cNvSpPr/>
                <p:nvPr/>
              </p:nvSpPr>
              <p:spPr bwMode="auto">
                <a:xfrm rot="1575684">
                  <a:off x="6982077" y="906149"/>
                  <a:ext cx="1017066" cy="314228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xmlns="" id="{88FF935C-7AB8-B048-93FC-4AA8E6FB2E2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735173" y="665950"/>
                  <a:ext cx="1945855" cy="993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sp>
          <p:nvSpPr>
            <p:cNvPr id="18" name="Up-Down Arrow 17">
              <a:extLst>
                <a:ext uri="{FF2B5EF4-FFF2-40B4-BE49-F238E27FC236}">
                  <a16:creationId xmlns:a16="http://schemas.microsoft.com/office/drawing/2014/main" xmlns="" id="{F8624D3E-7FB8-3E4B-86AB-F1A603247F8E}"/>
                </a:ext>
              </a:extLst>
            </p:cNvPr>
            <p:cNvSpPr/>
            <p:nvPr/>
          </p:nvSpPr>
          <p:spPr bwMode="auto">
            <a:xfrm>
              <a:off x="6631263" y="2134166"/>
              <a:ext cx="132003" cy="774359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2193" y="588876"/>
            <a:ext cx="254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Leveling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r>
              <a:rPr lang="pt-PT" dirty="0" smtClean="0"/>
              <a:t> offset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389" y="598591"/>
            <a:ext cx="290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</a:t>
            </a:r>
            <a:r>
              <a:rPr lang="pt-PT" dirty="0" err="1" smtClean="0"/>
              <a:t>crossing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endParaRPr lang="pt-PT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331696" y="592612"/>
            <a:ext cx="28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β* </a:t>
            </a:r>
            <a:r>
              <a:rPr lang="pt-PT" dirty="0" err="1" smtClean="0"/>
              <a:t>reduction</a:t>
            </a:r>
            <a:endParaRPr lang="pt-PT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35" y="2986660"/>
            <a:ext cx="4110804" cy="310831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00653" y="2719217"/>
            <a:ext cx="7265308" cy="3757560"/>
            <a:chOff x="136425" y="2924500"/>
            <a:chExt cx="7265308" cy="37575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425" y="2952874"/>
              <a:ext cx="7265308" cy="37291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68260" y="2924500"/>
              <a:ext cx="2969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400" dirty="0" err="1" smtClean="0"/>
                <a:t>Eckhard</a:t>
              </a:r>
              <a:r>
                <a:rPr lang="pt-PT" sz="1400" dirty="0" smtClean="0"/>
                <a:t> </a:t>
              </a:r>
              <a:r>
                <a:rPr lang="pt-PT" sz="1400" dirty="0" err="1" smtClean="0"/>
                <a:t>Elsen</a:t>
              </a:r>
              <a:r>
                <a:rPr lang="pt-PT" sz="1400" dirty="0" smtClean="0"/>
                <a:t>, LHCP’18</a:t>
              </a:r>
              <a:endParaRPr lang="pt-PT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56298" y="4407079"/>
              <a:ext cx="17299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β* </a:t>
              </a:r>
              <a:r>
                <a:rPr lang="pt-PT" dirty="0" err="1" smtClean="0"/>
                <a:t>reduction</a:t>
              </a:r>
              <a:endParaRPr lang="pt-PT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986242" y="4477810"/>
              <a:ext cx="493215" cy="1439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402109" y="5286933"/>
              <a:ext cx="309788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c</a:t>
              </a:r>
              <a:r>
                <a:rPr lang="pt-PT" dirty="0" err="1" smtClean="0"/>
                <a:t>rossing</a:t>
              </a:r>
              <a:r>
                <a:rPr lang="pt-PT" dirty="0" smtClean="0"/>
                <a:t> </a:t>
              </a:r>
              <a:r>
                <a:rPr lang="pt-PT" dirty="0" err="1" smtClean="0"/>
                <a:t>angle</a:t>
              </a:r>
              <a:r>
                <a:rPr lang="pt-PT" dirty="0" smtClean="0"/>
                <a:t> </a:t>
              </a:r>
              <a:r>
                <a:rPr lang="pt-PT" dirty="0" err="1" smtClean="0"/>
                <a:t>reduction</a:t>
              </a:r>
              <a:r>
                <a:rPr lang="pt-PT" dirty="0" smtClean="0"/>
                <a:t> </a:t>
              </a:r>
              <a:r>
                <a:rPr lang="pt-PT" dirty="0" err="1" smtClean="0"/>
                <a:t>steps</a:t>
              </a:r>
              <a:endParaRPr lang="pt-PT" dirty="0"/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>
            <a:xfrm flipH="1" flipV="1">
              <a:off x="2238427" y="5059565"/>
              <a:ext cx="712624" cy="2273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072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827584" y="1259302"/>
            <a:ext cx="6696744" cy="41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68627"/>
            <a:ext cx="3960440" cy="3168352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Novo detetor de traços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260648"/>
            <a:ext cx="4320480" cy="2592288"/>
            <a:chOff x="251520" y="195486"/>
            <a:chExt cx="4320480" cy="194421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320480" cy="864096"/>
              <a:chOff x="2699792" y="0"/>
              <a:chExt cx="4320480" cy="8640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6" y="0"/>
                <a:ext cx="3024336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>
                    <a:solidFill>
                      <a:srgbClr val="000000"/>
                    </a:solidFill>
                  </a:rPr>
                  <a:t>,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 fontes de alta tensão e cintiladores do calorímetro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92288" cy="108012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5439496"/>
            <a:ext cx="3744416" cy="1152128"/>
            <a:chOff x="323528" y="3867894"/>
            <a:chExt cx="3744416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0000"/>
                  </a:solidFill>
                </a:rPr>
                <a:t>Hardware para reconstruir traços carregados (</a:t>
              </a:r>
              <a:r>
                <a:rPr lang="pt-PT" dirty="0" err="1" smtClean="0">
                  <a:solidFill>
                    <a:srgbClr val="000000"/>
                  </a:solidFill>
                </a:rPr>
                <a:t>trigger</a:t>
              </a:r>
              <a:r>
                <a:rPr lang="pt-PT" dirty="0" smtClean="0">
                  <a:solidFill>
                    <a:srgbClr val="000000"/>
                  </a:solidFill>
                </a:rPr>
                <a:t>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4089" y="2424872"/>
            <a:ext cx="3697991" cy="4389225"/>
            <a:chOff x="5364088" y="1818653"/>
            <a:chExt cx="3697991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364088" y="1818653"/>
              <a:ext cx="3697991" cy="3291919"/>
              <a:chOff x="5364088" y="1818653"/>
              <a:chExt cx="3697991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43655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364088" y="1923678"/>
                <a:ext cx="2304256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FF"/>
                  </a:solidFill>
                </a:rPr>
                <a:t>Novo detetor de muões “</a:t>
              </a:r>
              <a:r>
                <a:rPr lang="pt-PT" dirty="0" err="1" smtClean="0">
                  <a:solidFill>
                    <a:srgbClr val="FFFFFF"/>
                  </a:solidFill>
                </a:rPr>
                <a:t>Small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Wheel</a:t>
              </a:r>
              <a:r>
                <a:rPr lang="pt-PT" dirty="0" smtClean="0">
                  <a:solidFill>
                    <a:srgbClr val="FFFFFF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756925"/>
            <a:ext cx="2625826" cy="3509891"/>
            <a:chOff x="4644008" y="2067694"/>
            <a:chExt cx="2625826" cy="2632418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High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Granualrity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Timing</a:t>
              </a:r>
              <a:r>
                <a:rPr lang="pt-PT" dirty="0" smtClean="0">
                  <a:solidFill>
                    <a:srgbClr val="000000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000000"/>
                  </a:solidFill>
                </a:rPr>
                <a:t>(30ps/traço)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48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284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2609528"/>
            <a:ext cx="6193974" cy="38438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497" y="4037245"/>
            <a:ext cx="4410031" cy="2420660"/>
            <a:chOff x="35496" y="3027933"/>
            <a:chExt cx="4410031" cy="1815495"/>
          </a:xfrm>
        </p:grpSpPr>
        <p:grpSp>
          <p:nvGrpSpPr>
            <p:cNvPr id="13" name="Group 12"/>
            <p:cNvGrpSpPr/>
            <p:nvPr/>
          </p:nvGrpSpPr>
          <p:grpSpPr>
            <a:xfrm>
              <a:off x="35496" y="3795886"/>
              <a:ext cx="2913181" cy="1047542"/>
              <a:chOff x="35496" y="378932"/>
              <a:chExt cx="2913181" cy="104754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331640" y="378932"/>
                <a:ext cx="1617037" cy="104754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496" y="378932"/>
                <a:ext cx="1512168" cy="692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Novo </a:t>
                </a:r>
                <a:r>
                  <a:rPr lang="pt-PT" dirty="0" err="1" smtClean="0"/>
                  <a:t>High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Granularity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Calorimeter</a:t>
                </a:r>
                <a:endParaRPr lang="pt-PT" dirty="0" smtClean="0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 bwMode="auto">
            <a:xfrm flipV="1">
              <a:off x="1619672" y="3075806"/>
              <a:ext cx="2808312" cy="7920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43808" y="3291830"/>
              <a:ext cx="1440160" cy="151216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Oval 22"/>
            <p:cNvSpPr/>
            <p:nvPr/>
          </p:nvSpPr>
          <p:spPr bwMode="auto">
            <a:xfrm rot="1810005" flipH="1">
              <a:off x="4255493" y="3027933"/>
              <a:ext cx="190034" cy="348701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36512" y="-27384"/>
            <a:ext cx="4899384" cy="4950999"/>
            <a:chOff x="-36512" y="-20538"/>
            <a:chExt cx="4899384" cy="3713249"/>
          </a:xfrm>
        </p:grpSpPr>
        <p:grpSp>
          <p:nvGrpSpPr>
            <p:cNvPr id="27" name="Group 26"/>
            <p:cNvGrpSpPr/>
            <p:nvPr/>
          </p:nvGrpSpPr>
          <p:grpSpPr>
            <a:xfrm>
              <a:off x="-36512" y="-20538"/>
              <a:ext cx="3096344" cy="2088232"/>
              <a:chOff x="-36512" y="-92546"/>
              <a:chExt cx="3096344" cy="208823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36" b="93056" l="7816" r="927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775" y="300125"/>
                <a:ext cx="2920132" cy="169556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-36512" y="-92546"/>
                <a:ext cx="3096344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smtClean="0"/>
                  <a:t>Novo MIP </a:t>
                </a:r>
                <a:r>
                  <a:rPr lang="pt-PT" dirty="0" err="1" smtClean="0"/>
                  <a:t>Timing</a:t>
                </a:r>
                <a:r>
                  <a:rPr lang="pt-PT" dirty="0" smtClean="0"/>
                  <a:t> Detector (</a:t>
                </a:r>
                <a:r>
                  <a:rPr lang="pt-PT" dirty="0" err="1" smtClean="0"/>
                  <a:t>Barrel</a:t>
                </a:r>
                <a:r>
                  <a:rPr lang="pt-PT" dirty="0" smtClean="0"/>
                  <a:t> &amp; </a:t>
                </a:r>
                <a:r>
                  <a:rPr lang="pt-PT" dirty="0" err="1" smtClean="0"/>
                  <a:t>Endcap</a:t>
                </a:r>
                <a:r>
                  <a:rPr lang="pt-PT" dirty="0" smtClean="0"/>
                  <a:t>)</a:t>
                </a:r>
                <a:endParaRPr lang="pt-PT" dirty="0"/>
              </a:p>
            </p:txBody>
          </p:sp>
        </p:grpSp>
        <p:cxnSp>
          <p:nvCxnSpPr>
            <p:cNvPr id="37" name="Straight Connector 36"/>
            <p:cNvCxnSpPr>
              <a:endCxn id="44" idx="0"/>
            </p:cNvCxnSpPr>
            <p:nvPr/>
          </p:nvCxnSpPr>
          <p:spPr bwMode="auto">
            <a:xfrm>
              <a:off x="2627784" y="843558"/>
              <a:ext cx="2232919" cy="237021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411760" y="1923678"/>
              <a:ext cx="2160240" cy="17281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Oval 43"/>
            <p:cNvSpPr/>
            <p:nvPr/>
          </p:nvSpPr>
          <p:spPr bwMode="auto">
            <a:xfrm rot="1810005" flipH="1">
              <a:off x="4600374" y="3178980"/>
              <a:ext cx="262498" cy="51373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79912" y="260648"/>
            <a:ext cx="4536504" cy="4320480"/>
            <a:chOff x="3779912" y="195486"/>
            <a:chExt cx="4536504" cy="3240360"/>
          </a:xfrm>
        </p:grpSpPr>
        <p:grpSp>
          <p:nvGrpSpPr>
            <p:cNvPr id="49" name="Group 48"/>
            <p:cNvGrpSpPr/>
            <p:nvPr/>
          </p:nvGrpSpPr>
          <p:grpSpPr>
            <a:xfrm>
              <a:off x="3779912" y="195486"/>
              <a:ext cx="4536504" cy="889993"/>
              <a:chOff x="4067944" y="339502"/>
              <a:chExt cx="4536504" cy="88999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7944" y="339502"/>
                <a:ext cx="2854987" cy="88999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876256" y="339502"/>
                <a:ext cx="1728192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Substituição do detetor </a:t>
                </a:r>
                <a:r>
                  <a:rPr lang="pt-PT" dirty="0">
                    <a:solidFill>
                      <a:srgbClr val="000000"/>
                    </a:solidFill>
                  </a:rPr>
                  <a:t>de 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traços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50" name="Straight Connector 49"/>
            <p:cNvCxnSpPr/>
            <p:nvPr/>
          </p:nvCxnSpPr>
          <p:spPr bwMode="auto">
            <a:xfrm>
              <a:off x="4067944" y="987574"/>
              <a:ext cx="360040" cy="230425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4788024" y="915566"/>
              <a:ext cx="1224136" cy="252028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4716016" y="4389107"/>
            <a:ext cx="4104456" cy="1152128"/>
            <a:chOff x="4716016" y="3147814"/>
            <a:chExt cx="4104456" cy="864096"/>
          </a:xfrm>
        </p:grpSpPr>
        <p:grpSp>
          <p:nvGrpSpPr>
            <p:cNvPr id="32" name="Group 31"/>
            <p:cNvGrpSpPr/>
            <p:nvPr/>
          </p:nvGrpSpPr>
          <p:grpSpPr>
            <a:xfrm>
              <a:off x="5580112" y="3147814"/>
              <a:ext cx="3240360" cy="864096"/>
              <a:chOff x="2699792" y="0"/>
              <a:chExt cx="3240360" cy="86409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995936" y="0"/>
                <a:ext cx="1944216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do calorímetro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3" name="Straight Arrow Connector 2"/>
            <p:cNvCxnSpPr>
              <a:stCxn id="35" idx="1"/>
            </p:cNvCxnSpPr>
            <p:nvPr/>
          </p:nvCxnSpPr>
          <p:spPr bwMode="auto">
            <a:xfrm flipH="1">
              <a:off x="4716016" y="3579862"/>
              <a:ext cx="864096" cy="7200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644008" y="3044957"/>
            <a:ext cx="4499992" cy="1248139"/>
            <a:chOff x="4644008" y="2211710"/>
            <a:chExt cx="4499992" cy="936104"/>
          </a:xfrm>
        </p:grpSpPr>
        <p:grpSp>
          <p:nvGrpSpPr>
            <p:cNvPr id="28" name="Group 27"/>
            <p:cNvGrpSpPr/>
            <p:nvPr/>
          </p:nvGrpSpPr>
          <p:grpSpPr>
            <a:xfrm>
              <a:off x="5578598" y="2211710"/>
              <a:ext cx="3565402" cy="864096"/>
              <a:chOff x="323528" y="3867894"/>
              <a:chExt cx="3565402" cy="86409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528" y="3867894"/>
                <a:ext cx="1312551" cy="86409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638177" y="3867894"/>
                <a:ext cx="2250753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Hardware para reconstruir traços carregados (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trigger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)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6" name="Straight Arrow Connector 5"/>
            <p:cNvCxnSpPr>
              <a:stCxn id="29" idx="1"/>
            </p:cNvCxnSpPr>
            <p:nvPr/>
          </p:nvCxnSpPr>
          <p:spPr bwMode="auto">
            <a:xfrm flipH="1">
              <a:off x="4644008" y="2643758"/>
              <a:ext cx="934590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4788024" y="1700808"/>
            <a:ext cx="4032448" cy="1248139"/>
            <a:chOff x="4788024" y="1275606"/>
            <a:chExt cx="4032448" cy="936104"/>
          </a:xfrm>
        </p:grpSpPr>
        <p:grpSp>
          <p:nvGrpSpPr>
            <p:cNvPr id="31" name="Group 30"/>
            <p:cNvGrpSpPr/>
            <p:nvPr/>
          </p:nvGrpSpPr>
          <p:grpSpPr>
            <a:xfrm>
              <a:off x="5580112" y="1275606"/>
              <a:ext cx="3240360" cy="864096"/>
              <a:chOff x="2699792" y="0"/>
              <a:chExt cx="3240360" cy="864096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3995936" y="0"/>
                <a:ext cx="1944216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e câmaras de muões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>
              <a:stCxn id="36" idx="1"/>
            </p:cNvCxnSpPr>
            <p:nvPr/>
          </p:nvCxnSpPr>
          <p:spPr bwMode="auto">
            <a:xfrm flipH="1">
              <a:off x="4788024" y="1707654"/>
              <a:ext cx="792088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40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rgbClr val="000000"/>
                </a:solidFill>
              </a:rPr>
              <a:t>Ciência 2018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41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rgbClr val="000000"/>
                </a:solidFill>
              </a:rPr>
              <a:pPr algn="r"/>
              <a:t>49</a:t>
            </a:fld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344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68" y="945769"/>
            <a:ext cx="8011492" cy="543555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483"/>
          </a:xfrm>
        </p:spPr>
        <p:txBody>
          <a:bodyPr/>
          <a:lstStyle/>
          <a:p>
            <a:r>
              <a:rPr lang="pt-PT" dirty="0" err="1" smtClean="0"/>
              <a:t>Momentum</a:t>
            </a:r>
            <a:r>
              <a:rPr lang="pt-PT" dirty="0" smtClean="0"/>
              <a:t> </a:t>
            </a:r>
            <a:r>
              <a:rPr lang="pt-PT" dirty="0" err="1" smtClean="0"/>
              <a:t>measurement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7552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96" y="0"/>
            <a:ext cx="9161496" cy="5046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36" y="1220755"/>
            <a:ext cx="6660232" cy="400603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3525011"/>
            <a:ext cx="436146" cy="576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9462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PT" dirty="0" smtClean="0"/>
              <a:t>Melhoramentos das experiências cruciais para funcionar no ambiente do HL-LHC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Alguns em construção, muitos em fase de R&amp;D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Vão permitir acumular dados únicos na fronteira da alta energia durante 10 anos</a:t>
            </a: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50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323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920" y="754946"/>
            <a:ext cx="8229600" cy="1143000"/>
          </a:xfrm>
        </p:spPr>
        <p:txBody>
          <a:bodyPr/>
          <a:lstStyle/>
          <a:p>
            <a:pPr algn="r"/>
            <a:r>
              <a:rPr lang="pt-PT" dirty="0" smtClean="0"/>
              <a:t>Impacto na sociedade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Instr.Det.Rad. 2/2/2022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2428153"/>
            <a:ext cx="9144000" cy="3800547"/>
            <a:chOff x="0" y="2140911"/>
            <a:chExt cx="9144000" cy="3800547"/>
          </a:xfrm>
        </p:grpSpPr>
        <p:sp>
          <p:nvSpPr>
            <p:cNvPr id="8" name="Rectangle 7"/>
            <p:cNvSpPr/>
            <p:nvPr/>
          </p:nvSpPr>
          <p:spPr>
            <a:xfrm>
              <a:off x="0" y="2140911"/>
              <a:ext cx="9144000" cy="38005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538"/>
            <a:stretch/>
          </p:blipFill>
          <p:spPr>
            <a:xfrm>
              <a:off x="5507144" y="2336203"/>
              <a:ext cx="3571940" cy="34369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448" y="2336204"/>
              <a:ext cx="4883068" cy="3436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91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20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6" y="952939"/>
            <a:ext cx="9158378" cy="50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4450"/>
          </a:xfrm>
        </p:spPr>
        <p:txBody>
          <a:bodyPr/>
          <a:lstStyle/>
          <a:p>
            <a:r>
              <a:rPr lang="pt-PT" dirty="0">
                <a:solidFill>
                  <a:srgbClr val="FFFFFF"/>
                </a:solidFill>
              </a:rPr>
              <a:t>Impacto na Sociedade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52</a:t>
            </a:fld>
            <a:endParaRPr lang="pt-PT"/>
          </a:p>
        </p:txBody>
      </p:sp>
      <p:sp>
        <p:nvSpPr>
          <p:cNvPr id="6" name="TextBox 5"/>
          <p:cNvSpPr txBox="1"/>
          <p:nvPr/>
        </p:nvSpPr>
        <p:spPr>
          <a:xfrm>
            <a:off x="2463909" y="2252238"/>
            <a:ext cx="598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 smtClean="0">
                <a:solidFill>
                  <a:srgbClr val="FFFFFF"/>
                </a:solidFill>
              </a:rPr>
              <a:t>Imagiologia médica</a:t>
            </a:r>
            <a:endParaRPr lang="pt-PT" sz="5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9184" y="5434572"/>
            <a:ext cx="6266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dirty="0" err="1" smtClean="0">
                <a:solidFill>
                  <a:srgbClr val="FFFFFF"/>
                </a:solidFill>
              </a:rPr>
              <a:t>World</a:t>
            </a:r>
            <a:r>
              <a:rPr lang="pt-PT" sz="6000" dirty="0" smtClean="0">
                <a:solidFill>
                  <a:srgbClr val="FFFFFF"/>
                </a:solidFill>
              </a:rPr>
              <a:t> </a:t>
            </a:r>
            <a:r>
              <a:rPr lang="pt-PT" sz="6000" dirty="0" err="1" smtClean="0">
                <a:solidFill>
                  <a:srgbClr val="FFFFFF"/>
                </a:solidFill>
              </a:rPr>
              <a:t>Wide</a:t>
            </a:r>
            <a:r>
              <a:rPr lang="pt-PT" sz="6000" dirty="0" smtClean="0">
                <a:solidFill>
                  <a:srgbClr val="FFFFFF"/>
                </a:solidFill>
              </a:rPr>
              <a:t> Web</a:t>
            </a:r>
            <a:endParaRPr lang="pt-PT" sz="6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999588"/>
            <a:ext cx="5368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rgbClr val="FFFFFF"/>
                </a:solidFill>
              </a:rPr>
              <a:t>Exploração do espaço</a:t>
            </a:r>
            <a:endParaRPr lang="pt-PT" sz="4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6103" y="4106565"/>
            <a:ext cx="3117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rgbClr val="FFFFFF"/>
                </a:solidFill>
              </a:rPr>
              <a:t>Ciclo Solar</a:t>
            </a:r>
            <a:endParaRPr lang="pt-PT" sz="40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090903"/>
            <a:ext cx="3851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rgbClr val="FFFFFF"/>
                </a:solidFill>
              </a:rPr>
              <a:t>Radioterapia</a:t>
            </a:r>
            <a:endParaRPr lang="pt-PT" sz="4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8216" y="1013411"/>
            <a:ext cx="38518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 smtClean="0">
                <a:solidFill>
                  <a:srgbClr val="FFFFFF"/>
                </a:solidFill>
              </a:rPr>
              <a:t>Prototerapia</a:t>
            </a:r>
            <a:endParaRPr lang="pt-PT" sz="4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6943" y="3570323"/>
            <a:ext cx="5181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>
                <a:solidFill>
                  <a:srgbClr val="FFFFFF"/>
                </a:solidFill>
              </a:rPr>
              <a:t>Tomografia de muões</a:t>
            </a:r>
          </a:p>
          <a:p>
            <a:pPr algn="ctr"/>
            <a:r>
              <a:rPr lang="pt-PT" sz="4000" dirty="0" smtClean="0">
                <a:solidFill>
                  <a:srgbClr val="FFFFFF"/>
                </a:solidFill>
              </a:rPr>
              <a:t>(Pirâmide de Gizé)</a:t>
            </a:r>
            <a:endParaRPr lang="pt-PT" sz="4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4249" y="847113"/>
            <a:ext cx="3446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800" dirty="0" smtClean="0">
                <a:solidFill>
                  <a:srgbClr val="FFFFFF"/>
                </a:solidFill>
              </a:rPr>
              <a:t>Computação na </a:t>
            </a:r>
            <a:r>
              <a:rPr lang="pt-PT" sz="4800" dirty="0" err="1" smtClean="0">
                <a:solidFill>
                  <a:srgbClr val="FFFFFF"/>
                </a:solidFill>
              </a:rPr>
              <a:t>grid</a:t>
            </a:r>
            <a:endParaRPr lang="pt-PT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8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53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244" y="420010"/>
            <a:ext cx="3465437" cy="3456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63" y="4159726"/>
            <a:ext cx="5891673" cy="2241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524" y="420010"/>
            <a:ext cx="32633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rgbClr val="FFFFFF"/>
                </a:solidFill>
              </a:rPr>
              <a:t>Tomografia de emissão de </a:t>
            </a:r>
            <a:r>
              <a:rPr lang="pt-PT" sz="3600" dirty="0" smtClean="0">
                <a:solidFill>
                  <a:srgbClr val="FFFFFF"/>
                </a:solidFill>
              </a:rPr>
              <a:t>positrões (PET)</a:t>
            </a:r>
            <a:endParaRPr lang="pt-PT" sz="3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599" y="4159726"/>
            <a:ext cx="28063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600" dirty="0" smtClean="0">
                <a:solidFill>
                  <a:srgbClr val="FFFFFF"/>
                </a:solidFill>
              </a:rPr>
              <a:t>Terapia com feixes de protões</a:t>
            </a:r>
            <a:endParaRPr lang="pt-PT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7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lphasat_in_orbi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0" y="3114864"/>
            <a:ext cx="4665370" cy="3712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950246" cy="1143000"/>
          </a:xfrm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Exploração Espacial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54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726" y="2567091"/>
            <a:ext cx="3185083" cy="3109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280" y="274638"/>
            <a:ext cx="3546340" cy="245974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flipH="1">
            <a:off x="361070" y="1512971"/>
            <a:ext cx="4645647" cy="3432737"/>
            <a:chOff x="4475052" y="648589"/>
            <a:chExt cx="7896510" cy="6127348"/>
          </a:xfrm>
        </p:grpSpPr>
        <p:grpSp>
          <p:nvGrpSpPr>
            <p:cNvPr id="10" name="Group 17"/>
            <p:cNvGrpSpPr/>
            <p:nvPr/>
          </p:nvGrpSpPr>
          <p:grpSpPr>
            <a:xfrm>
              <a:off x="4475052" y="648589"/>
              <a:ext cx="7896510" cy="6127348"/>
              <a:chOff x="1313834" y="138194"/>
              <a:chExt cx="7896510" cy="612734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313834" y="2868832"/>
                <a:ext cx="3777216" cy="3396710"/>
                <a:chOff x="1058602" y="2161086"/>
                <a:chExt cx="3777216" cy="3396710"/>
              </a:xfrm>
            </p:grpSpPr>
            <p:pic>
              <p:nvPicPr>
                <p:cNvPr id="16" name="Picture 15" descr="TDP8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8602" y="2161086"/>
                  <a:ext cx="3777216" cy="3396710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 rot="857780">
                  <a:off x="2393774" y="2191648"/>
                  <a:ext cx="2088231" cy="936104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sz="2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579900" y="2259589"/>
                  <a:ext cx="6445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PT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rPr>
                    <a:t>MFS</a:t>
                  </a:r>
                </a:p>
              </p:txBody>
            </p:sp>
          </p:grp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0281" y="138194"/>
                <a:ext cx="3660063" cy="6114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3"/>
              <p:cNvSpPr/>
              <p:nvPr/>
            </p:nvSpPr>
            <p:spPr>
              <a:xfrm>
                <a:off x="7884369" y="1756413"/>
                <a:ext cx="504057" cy="57606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2000">
                  <a:latin typeface="Calibri" panose="020F0502020204030204" pitchFamily="34" charset="0"/>
                </a:endParaRPr>
              </a:p>
            </p:txBody>
          </p:sp>
          <p:cxnSp>
            <p:nvCxnSpPr>
              <p:cNvPr id="15" name="Straight Arrow Connector 14"/>
              <p:cNvCxnSpPr>
                <a:endCxn id="14" idx="2"/>
              </p:cNvCxnSpPr>
              <p:nvPr/>
            </p:nvCxnSpPr>
            <p:spPr>
              <a:xfrm flipV="1">
                <a:off x="4817382" y="2044446"/>
                <a:ext cx="3066987" cy="92288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571691" y="6317391"/>
              <a:ext cx="1237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AlphaBUS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73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3308" y="3710"/>
            <a:ext cx="9147308" cy="978423"/>
          </a:xfrm>
        </p:spPr>
        <p:txBody>
          <a:bodyPr>
            <a:normAutofit/>
          </a:bodyPr>
          <a:lstStyle/>
          <a:p>
            <a:r>
              <a:rPr lang="pt-PT" sz="3600" dirty="0" smtClean="0"/>
              <a:t>Física (Experimental) de Partículas em Portugal</a:t>
            </a:r>
            <a:endParaRPr lang="pt-PT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7321" y="1123262"/>
            <a:ext cx="4109824" cy="2810716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>
                <a:solidFill>
                  <a:srgbClr val="000000"/>
                </a:solidFill>
              </a:rPr>
              <a:t>Lisboa, Coimbra, Minho</a:t>
            </a:r>
          </a:p>
          <a:p>
            <a:r>
              <a:rPr lang="pt-PT" sz="2400" dirty="0">
                <a:solidFill>
                  <a:srgbClr val="000000"/>
                </a:solidFill>
              </a:rPr>
              <a:t>200 membros 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90 </a:t>
            </a:r>
            <a:r>
              <a:rPr lang="pt-PT" sz="2400" dirty="0">
                <a:solidFill>
                  <a:srgbClr val="000000"/>
                </a:solidFill>
              </a:rPr>
              <a:t>doutorados 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75 estudantes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25 </a:t>
            </a:r>
            <a:r>
              <a:rPr lang="pt-PT" sz="2400" dirty="0">
                <a:solidFill>
                  <a:srgbClr val="000000"/>
                </a:solidFill>
              </a:rPr>
              <a:t>engenheiros </a:t>
            </a:r>
            <a:r>
              <a:rPr lang="pt-PT" sz="2400" dirty="0" smtClean="0">
                <a:solidFill>
                  <a:srgbClr val="000000"/>
                </a:solidFill>
              </a:rPr>
              <a:t>e administrativos</a:t>
            </a:r>
          </a:p>
          <a:p>
            <a:pPr marL="0" indent="0">
              <a:buNone/>
            </a:pPr>
            <a:r>
              <a:rPr lang="pt-PT" sz="3500" dirty="0" err="1" smtClean="0">
                <a:solidFill>
                  <a:srgbClr val="000000"/>
                </a:solidFill>
              </a:rPr>
              <a:t>www.lip.pt</a:t>
            </a:r>
            <a:endParaRPr lang="pt-PT" sz="35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Instr.Det.Rad. 2/2/2022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676E-F17A-984C-8F53-9E3D0E561D73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401" y="4286801"/>
            <a:ext cx="9130599" cy="2069549"/>
            <a:chOff x="51919" y="3428114"/>
            <a:chExt cx="9092080" cy="19300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9" y="3428114"/>
              <a:ext cx="4557668" cy="19300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6332" y="3428114"/>
              <a:ext cx="4557667" cy="193007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131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13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9" y="1168400"/>
            <a:ext cx="9144000" cy="4513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8401"/>
            <a:ext cx="5603302" cy="276557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351545" y="1228457"/>
            <a:ext cx="5609699" cy="2705522"/>
            <a:chOff x="3351545" y="1228457"/>
            <a:chExt cx="5609699" cy="270552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621" y="1228457"/>
              <a:ext cx="5481623" cy="270552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6107582" y="2177619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Oval 27"/>
            <p:cNvSpPr/>
            <p:nvPr/>
          </p:nvSpPr>
          <p:spPr>
            <a:xfrm>
              <a:off x="6196487" y="2101437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Oval 28"/>
            <p:cNvSpPr/>
            <p:nvPr/>
          </p:nvSpPr>
          <p:spPr>
            <a:xfrm>
              <a:off x="4651316" y="2048090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Oval 29"/>
            <p:cNvSpPr/>
            <p:nvPr/>
          </p:nvSpPr>
          <p:spPr>
            <a:xfrm>
              <a:off x="4951884" y="3475963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1" name="Oval 30"/>
            <p:cNvSpPr/>
            <p:nvPr/>
          </p:nvSpPr>
          <p:spPr>
            <a:xfrm>
              <a:off x="6103349" y="2169153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2" name="Oval 31"/>
            <p:cNvSpPr/>
            <p:nvPr/>
          </p:nvSpPr>
          <p:spPr>
            <a:xfrm>
              <a:off x="4758268" y="2098174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351545" y="2607699"/>
              <a:ext cx="5609437" cy="604583"/>
            </a:xfrm>
            <a:custGeom>
              <a:avLst/>
              <a:gdLst>
                <a:gd name="connsiteX0" fmla="*/ 0 w 5609437"/>
                <a:gd name="connsiteY0" fmla="*/ 408938 h 604583"/>
                <a:gd name="connsiteX1" fmla="*/ 1905092 w 5609437"/>
                <a:gd name="connsiteY1" fmla="*/ 3191 h 604583"/>
                <a:gd name="connsiteX2" fmla="*/ 3721985 w 5609437"/>
                <a:gd name="connsiteY2" fmla="*/ 602991 h 604583"/>
                <a:gd name="connsiteX3" fmla="*/ 5609437 w 5609437"/>
                <a:gd name="connsiteY3" fmla="*/ 144320 h 6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9437" h="604583">
                  <a:moveTo>
                    <a:pt x="0" y="408938"/>
                  </a:moveTo>
                  <a:cubicBezTo>
                    <a:pt x="642380" y="189893"/>
                    <a:pt x="1284761" y="-29151"/>
                    <a:pt x="1905092" y="3191"/>
                  </a:cubicBezTo>
                  <a:cubicBezTo>
                    <a:pt x="2525423" y="35533"/>
                    <a:pt x="3104594" y="579470"/>
                    <a:pt x="3721985" y="602991"/>
                  </a:cubicBezTo>
                  <a:cubicBezTo>
                    <a:pt x="4339376" y="626513"/>
                    <a:pt x="4974406" y="385416"/>
                    <a:pt x="5609437" y="1443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3" name="Oval 32"/>
            <p:cNvSpPr/>
            <p:nvPr/>
          </p:nvSpPr>
          <p:spPr>
            <a:xfrm>
              <a:off x="5311483" y="2544465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93937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56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888"/>
            <a:ext cx="8041752" cy="6027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56350"/>
            <a:ext cx="9185294" cy="52322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800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Ricardo Gonçalo (UC/LIP)     Qualquer duvida: </a:t>
            </a:r>
            <a:r>
              <a:rPr lang="pt-PT" sz="2800" dirty="0" err="1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jgoncalo@lip.pt</a:t>
            </a:r>
            <a:endParaRPr lang="pt-PT" sz="2800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2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122" y="0"/>
            <a:ext cx="8229600" cy="762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Bonus</a:t>
            </a:r>
            <a:r>
              <a:rPr lang="pt-PT" dirty="0" smtClean="0">
                <a:solidFill>
                  <a:srgbClr val="FFFFFF"/>
                </a:solidFill>
              </a:rPr>
              <a:t> slides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pt-PT" dirty="0" smtClean="0"/>
              <a:t>a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844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28600"/>
            <a:ext cx="8953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28600"/>
            <a:ext cx="8953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9804" cy="7045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ATLAS Magnetic Field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86343" y="4869160"/>
            <a:ext cx="5003285" cy="1584176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Strong</a:t>
            </a:r>
            <a:r>
              <a:rPr lang="pt-PT" dirty="0" smtClean="0"/>
              <a:t> </a:t>
            </a:r>
            <a:r>
              <a:rPr lang="pt-PT" dirty="0" err="1" smtClean="0"/>
              <a:t>magnetic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r>
              <a:rPr lang="pt-PT" dirty="0" smtClean="0"/>
              <a:t> (2 </a:t>
            </a:r>
            <a:r>
              <a:rPr lang="mr-IN" dirty="0" smtClean="0"/>
              <a:t>–</a:t>
            </a:r>
            <a:r>
              <a:rPr lang="pt-PT" dirty="0" smtClean="0"/>
              <a:t> 4 T) </a:t>
            </a:r>
            <a:r>
              <a:rPr lang="pt-PT" dirty="0" err="1" smtClean="0"/>
              <a:t>in</a:t>
            </a:r>
            <a:r>
              <a:rPr lang="pt-PT" dirty="0" smtClean="0"/>
              <a:t> a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r>
              <a:rPr lang="pt-PT" dirty="0" smtClean="0"/>
              <a:t> volume</a:t>
            </a:r>
          </a:p>
          <a:p>
            <a:endParaRPr lang="pt-PT" dirty="0" smtClean="0"/>
          </a:p>
          <a:p>
            <a:r>
              <a:rPr lang="en-US" dirty="0" smtClean="0"/>
              <a:t>Complicated field map needs to be well </a:t>
            </a:r>
            <a:r>
              <a:rPr lang="en-US" dirty="0" err="1" smtClean="0"/>
              <a:t>modelled</a:t>
            </a:r>
            <a:r>
              <a:rPr lang="en-US" dirty="0" smtClean="0"/>
              <a:t> in reconstruction software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907" y="1126948"/>
            <a:ext cx="5015093" cy="3365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1" y="979168"/>
            <a:ext cx="3399583" cy="285529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49" y="3963378"/>
            <a:ext cx="3589459" cy="23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6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68" y="1230932"/>
            <a:ext cx="8142808" cy="548628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6294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Momentum</a:t>
            </a:r>
            <a:r>
              <a:rPr lang="pt-PT" dirty="0" smtClean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/>
              <a:t>u</a:t>
            </a:r>
            <a:r>
              <a:rPr lang="pt-PT" dirty="0" err="1" smtClean="0"/>
              <a:t>ncertainty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736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33527</TotalTime>
  <Words>1732</Words>
  <Application>Microsoft Macintosh PowerPoint</Application>
  <PresentationFormat>On-screen Show (4:3)</PresentationFormat>
  <Paragraphs>372</Paragraphs>
  <Slides>57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Collider-Based Experiments Lecture 2</vt:lpstr>
      <vt:lpstr>Tracking</vt:lpstr>
      <vt:lpstr>Tracking detectors</vt:lpstr>
      <vt:lpstr>PowerPoint Presentation</vt:lpstr>
      <vt:lpstr>Momentum measurement</vt:lpstr>
      <vt:lpstr>PowerPoint Presentation</vt:lpstr>
      <vt:lpstr>PowerPoint Presentation</vt:lpstr>
      <vt:lpstr>ATLAS Magnetic Field</vt:lpstr>
      <vt:lpstr>Momentum measurement uncertainty</vt:lpstr>
      <vt:lpstr>PowerPoint Presentation</vt:lpstr>
      <vt:lpstr>Multiple scattering</vt:lpstr>
      <vt:lpstr>PowerPoint Presentation</vt:lpstr>
      <vt:lpstr>Dead material in ATLAS </vt:lpstr>
      <vt:lpstr>Calorimetry</vt:lpstr>
      <vt:lpstr>Calorimeters</vt:lpstr>
      <vt:lpstr>PowerPoint Presentation</vt:lpstr>
      <vt:lpstr>Electromagnetic calorimeters</vt:lpstr>
      <vt:lpstr>Calorimetry</vt:lpstr>
      <vt:lpstr>PowerPoint Presentation</vt:lpstr>
      <vt:lpstr>PowerPoint Presentation</vt:lpstr>
      <vt:lpstr>PowerPoint Presentation</vt:lpstr>
      <vt:lpstr>PowerPoint Presentation</vt:lpstr>
      <vt:lpstr>Hadronic calorimeters</vt:lpstr>
      <vt:lpstr>PowerPoint Presentation</vt:lpstr>
      <vt:lpstr>PowerPoint Presentation</vt:lpstr>
      <vt:lpstr>Types of calorimeter</vt:lpstr>
      <vt:lpstr>Sampling calorimeters</vt:lpstr>
      <vt:lpstr>Homogeneous calorimeters</vt:lpstr>
      <vt:lpstr>Fluctuations and resolution</vt:lpstr>
      <vt:lpstr>Energy resolution</vt:lpstr>
      <vt:lpstr>Muon detectors</vt:lpstr>
      <vt:lpstr>Event reconstruction</vt:lpstr>
      <vt:lpstr>Muões, leptões τ, etc</vt:lpstr>
      <vt:lpstr>Jatos hadrónicos</vt:lpstr>
      <vt:lpstr>Trigger Systems</vt:lpstr>
      <vt:lpstr>PowerPoint Presentation</vt:lpstr>
      <vt:lpstr>Trigger systems</vt:lpstr>
      <vt:lpstr>Trigger systems</vt:lpstr>
      <vt:lpstr>Análise de dados</vt:lpstr>
      <vt:lpstr>Desafios: Biiiig Data!!!</vt:lpstr>
      <vt:lpstr>Desafios: Pileup</vt:lpstr>
      <vt:lpstr>Desafios: Calibração</vt:lpstr>
      <vt:lpstr>LHC Upgrade</vt:lpstr>
      <vt:lpstr>PowerPoint Presentation</vt:lpstr>
      <vt:lpstr>PowerPoint Presentation</vt:lpstr>
      <vt:lpstr>LHC Upgrades  </vt:lpstr>
      <vt:lpstr>PowerPoint Presentation</vt:lpstr>
      <vt:lpstr>PowerPoint Presentation</vt:lpstr>
      <vt:lpstr>PowerPoint Presentation</vt:lpstr>
      <vt:lpstr>PowerPoint Presentation</vt:lpstr>
      <vt:lpstr>Impacto na sociedade</vt:lpstr>
      <vt:lpstr>Impacto na Sociedade</vt:lpstr>
      <vt:lpstr>PowerPoint Presentation</vt:lpstr>
      <vt:lpstr>Exploração Espacial</vt:lpstr>
      <vt:lpstr>Física (Experimental) de Partículas em Portugal</vt:lpstr>
      <vt:lpstr>PowerPoint Presentation</vt:lpstr>
      <vt:lpstr>Bonus slides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632</cp:revision>
  <dcterms:created xsi:type="dcterms:W3CDTF">2018-05-26T12:08:32Z</dcterms:created>
  <dcterms:modified xsi:type="dcterms:W3CDTF">2022-02-17T22:38:06Z</dcterms:modified>
</cp:coreProperties>
</file>