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319" r:id="rId2"/>
    <p:sldId id="485" r:id="rId3"/>
    <p:sldId id="486" r:id="rId4"/>
    <p:sldId id="504" r:id="rId5"/>
    <p:sldId id="487" r:id="rId6"/>
    <p:sldId id="460" r:id="rId7"/>
    <p:sldId id="512" r:id="rId8"/>
    <p:sldId id="447" r:id="rId9"/>
    <p:sldId id="502" r:id="rId10"/>
    <p:sldId id="277" r:id="rId11"/>
    <p:sldId id="558" r:id="rId12"/>
    <p:sldId id="570" r:id="rId13"/>
    <p:sldId id="571" r:id="rId14"/>
    <p:sldId id="572" r:id="rId15"/>
    <p:sldId id="446" r:id="rId16"/>
    <p:sldId id="557" r:id="rId17"/>
    <p:sldId id="526" r:id="rId18"/>
    <p:sldId id="490" r:id="rId19"/>
    <p:sldId id="441" r:id="rId20"/>
    <p:sldId id="282" r:id="rId21"/>
    <p:sldId id="387" r:id="rId22"/>
    <p:sldId id="345" r:id="rId23"/>
    <p:sldId id="388" r:id="rId24"/>
    <p:sldId id="389" r:id="rId25"/>
    <p:sldId id="391" r:id="rId26"/>
    <p:sldId id="552" r:id="rId27"/>
    <p:sldId id="553" r:id="rId28"/>
    <p:sldId id="401" r:id="rId29"/>
    <p:sldId id="268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Objects="1">
      <p:cViewPr varScale="1">
        <p:scale>
          <a:sx n="72" d="100"/>
          <a:sy n="72" d="100"/>
        </p:scale>
        <p:origin x="-19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handoutMaster" Target="handoutMasters/handout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6029C1-09CC-224B-8272-B18E8A662A2A}" type="datetimeFigureOut">
              <a:rPr lang="en-US" smtClean="0"/>
              <a:t>03.02.22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68BA42-BD3E-0741-BA5C-95581DF589ED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2215268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AAB18B-77E0-E742-9DE9-9D7F7CF1AB53}" type="datetimeFigureOut">
              <a:rPr lang="en-US" smtClean="0"/>
              <a:t>03.02.22</a:t>
            </a:fld>
            <a:endParaRPr lang="pt-P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0B4BB6-B4E5-9547-BFF9-FC5A119BB241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864540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LHC </a:t>
            </a:r>
            <a:r>
              <a:rPr lang="pt-PT" dirty="0" err="1" smtClean="0"/>
              <a:t>Running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 2x</a:t>
            </a:r>
            <a:r>
              <a:rPr lang="pt-PT" baseline="0" dirty="0" smtClean="0"/>
              <a:t> design </a:t>
            </a:r>
            <a:r>
              <a:rPr lang="pt-PT" baseline="0" dirty="0" err="1" smtClean="0"/>
              <a:t>luminosity</a:t>
            </a:r>
            <a:endParaRPr lang="pt-PT" baseline="0" dirty="0" smtClean="0"/>
          </a:p>
          <a:p>
            <a:r>
              <a:rPr lang="pt-PT" baseline="0" dirty="0" err="1" smtClean="0"/>
              <a:t>Expect</a:t>
            </a:r>
            <a:r>
              <a:rPr lang="pt-PT" baseline="0" dirty="0" smtClean="0"/>
              <a:t> 150/pb </a:t>
            </a:r>
            <a:r>
              <a:rPr lang="pt-PT" baseline="0" dirty="0" err="1" smtClean="0"/>
              <a:t>by</a:t>
            </a:r>
            <a:r>
              <a:rPr lang="pt-PT" baseline="0" dirty="0" smtClean="0"/>
              <a:t> </a:t>
            </a:r>
            <a:r>
              <a:rPr lang="pt-PT" baseline="0" dirty="0" err="1" smtClean="0"/>
              <a:t>end</a:t>
            </a:r>
            <a:r>
              <a:rPr lang="pt-PT" baseline="0" dirty="0" smtClean="0"/>
              <a:t> </a:t>
            </a:r>
            <a:r>
              <a:rPr lang="pt-PT" baseline="0" dirty="0" err="1" smtClean="0"/>
              <a:t>of</a:t>
            </a:r>
            <a:r>
              <a:rPr lang="pt-PT" baseline="0" dirty="0" smtClean="0"/>
              <a:t> </a:t>
            </a:r>
            <a:r>
              <a:rPr lang="pt-PT" baseline="0" dirty="0" err="1" smtClean="0"/>
              <a:t>this</a:t>
            </a:r>
            <a:r>
              <a:rPr lang="pt-PT" baseline="0" dirty="0" smtClean="0"/>
              <a:t> </a:t>
            </a:r>
            <a:r>
              <a:rPr lang="pt-PT" baseline="0" dirty="0" err="1" smtClean="0"/>
              <a:t>year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435331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 não é uma palestra sobre o vazio interestelar. É uma palestra sobre o vazio entre os átomos, dentro dos átomos, mesmo dentro do núcleo dos átomos. </a:t>
            </a:r>
          </a:p>
          <a:p>
            <a:r>
              <a:rPr lang="pt-P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 explorar o infinitamente</a:t>
            </a:r>
            <a:r>
              <a:rPr lang="pt-P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pequeno precisamos da física de partículas!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87C4AD-02AB-B94B-ADAC-1B00D578CFCB}" type="slidenum">
              <a:rPr lang="pt-PT" smtClean="0"/>
              <a:t>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916739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3525" cy="4006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High-Luminosity</a:t>
            </a:r>
            <a:r>
              <a:rPr lang="pt-PT" dirty="0" smtClean="0"/>
              <a:t> LHC (HL-LHC) (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challenges</a:t>
            </a:r>
            <a:r>
              <a:rPr lang="pt-PT" dirty="0" smtClean="0"/>
              <a:t>: 5x10^34 cm-2s-1 </a:t>
            </a:r>
            <a:r>
              <a:rPr lang="pt-PT" dirty="0" err="1" smtClean="0"/>
              <a:t>levelled</a:t>
            </a:r>
            <a:r>
              <a:rPr lang="pt-PT" dirty="0" smtClean="0"/>
              <a:t>;</a:t>
            </a:r>
            <a:r>
              <a:rPr lang="pt-PT" baseline="0" dirty="0" smtClean="0"/>
              <a:t> </a:t>
            </a:r>
            <a:r>
              <a:rPr lang="pt-PT" dirty="0" smtClean="0"/>
              <a:t>i.e. factor 5 </a:t>
            </a:r>
            <a:r>
              <a:rPr lang="pt-PT" dirty="0" err="1" smtClean="0"/>
              <a:t>over</a:t>
            </a:r>
            <a:r>
              <a:rPr lang="pt-PT" dirty="0" smtClean="0"/>
              <a:t> design</a:t>
            </a:r>
          </a:p>
          <a:p>
            <a:r>
              <a:rPr lang="en-US" dirty="0" smtClean="0"/>
              <a:t>3 ab-1 by ~2035; requires </a:t>
            </a:r>
            <a:r>
              <a:rPr lang="en-US" dirty="0" err="1" smtClean="0"/>
              <a:t>focussing</a:t>
            </a:r>
            <a:r>
              <a:rPr lang="en-US" dirty="0" smtClean="0"/>
              <a:t> β*=15 cm; crab crossing</a:t>
            </a:r>
          </a:p>
          <a:p>
            <a:r>
              <a:rPr lang="pt-PT" dirty="0" smtClean="0"/>
              <a:t>COST: 1300 MCHF; 100</a:t>
            </a:r>
            <a:r>
              <a:rPr lang="pt-PT" baseline="0" dirty="0" smtClean="0"/>
              <a:t> MCHF/</a:t>
            </a:r>
            <a:r>
              <a:rPr lang="pt-PT" baseline="0" dirty="0" err="1" smtClean="0"/>
              <a:t>year</a:t>
            </a:r>
            <a:r>
              <a:rPr lang="pt-PT" baseline="0" dirty="0" smtClean="0"/>
              <a:t> </a:t>
            </a:r>
            <a:r>
              <a:rPr lang="pt-PT" baseline="0" dirty="0" err="1" smtClean="0"/>
              <a:t>operation</a:t>
            </a:r>
            <a:endParaRPr lang="pt-PT" dirty="0" smtClean="0"/>
          </a:p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lang="pt-PT" sz="1200" kern="12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(</a:t>
            </a:r>
            <a:r>
              <a:rPr lang="pt-PT" sz="1200" kern="120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NbTi</a:t>
            </a:r>
            <a:r>
              <a:rPr lang="pt-PT" sz="1200" kern="12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) </a:t>
            </a:r>
            <a:r>
              <a:rPr lang="pt-PT" sz="1200" kern="120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used</a:t>
            </a:r>
            <a:r>
              <a:rPr lang="pt-PT" sz="1200" kern="12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pt-PT" sz="1200" kern="120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in</a:t>
            </a:r>
            <a:r>
              <a:rPr lang="pt-PT" sz="1200" kern="12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pt-PT" sz="1200" kern="120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the</a:t>
            </a:r>
            <a:r>
              <a:rPr lang="pt-PT" sz="1200" kern="12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LHC </a:t>
            </a:r>
            <a:r>
              <a:rPr lang="pt-PT" sz="1200" kern="120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magnets</a:t>
            </a:r>
            <a:r>
              <a:rPr lang="pt-PT" sz="1200" kern="12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can </a:t>
            </a:r>
            <a:r>
              <a:rPr lang="pt-PT" sz="1200" kern="120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only</a:t>
            </a:r>
            <a:r>
              <a:rPr lang="pt-PT" sz="1200" kern="12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pt-PT" sz="1200" kern="120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bear</a:t>
            </a:r>
            <a:r>
              <a:rPr lang="pt-PT" sz="1200" kern="12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pt-PT" sz="1200" kern="120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magnetic</a:t>
            </a:r>
            <a:r>
              <a:rPr lang="pt-PT" sz="1200" kern="12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pt-PT" sz="1200" kern="120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fields</a:t>
            </a:r>
            <a:r>
              <a:rPr lang="pt-PT" sz="1200" kern="12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pt-PT" sz="1200" kern="120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of</a:t>
            </a:r>
            <a:r>
              <a:rPr lang="pt-PT" sz="1200" kern="12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pt-PT" sz="1200" kern="120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up</a:t>
            </a:r>
            <a:r>
              <a:rPr lang="pt-PT" sz="1200" kern="12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to 9-10 Tesla</a:t>
            </a:r>
            <a:endParaRPr lang="pt-PT" dirty="0" smtClean="0"/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6052A507-D315-1C4E-9797-D88D24F72476}" type="slidenum">
              <a:rPr lang="pt-PT" smtClean="0"/>
              <a:pPr>
                <a:defRPr/>
              </a:pPr>
              <a:t>21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549498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3525" cy="4006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baseline="0" dirty="0" err="1" smtClean="0"/>
              <a:t>Add</a:t>
            </a:r>
            <a:r>
              <a:rPr lang="pt-PT" baseline="0" dirty="0" smtClean="0"/>
              <a:t> </a:t>
            </a:r>
            <a:r>
              <a:rPr lang="pt-PT" b="1" baseline="0" dirty="0" err="1" smtClean="0"/>
              <a:t>spacial</a:t>
            </a:r>
            <a:r>
              <a:rPr lang="pt-PT" b="1" baseline="0" dirty="0" smtClean="0"/>
              <a:t> </a:t>
            </a:r>
            <a:r>
              <a:rPr lang="pt-PT" b="1" baseline="0" dirty="0" err="1" smtClean="0"/>
              <a:t>granularity</a:t>
            </a:r>
            <a:r>
              <a:rPr lang="pt-PT" b="1" baseline="0" dirty="0" smtClean="0"/>
              <a:t> </a:t>
            </a:r>
            <a:r>
              <a:rPr lang="pt-PT" baseline="0" dirty="0" smtClean="0"/>
              <a:t>to </a:t>
            </a:r>
            <a:r>
              <a:rPr lang="pt-PT" baseline="0" dirty="0" err="1" smtClean="0"/>
              <a:t>separate</a:t>
            </a:r>
            <a:r>
              <a:rPr lang="pt-PT" baseline="0" dirty="0" smtClean="0"/>
              <a:t> </a:t>
            </a:r>
            <a:r>
              <a:rPr lang="pt-PT" baseline="0" dirty="0" err="1" smtClean="0"/>
              <a:t>close</a:t>
            </a:r>
            <a:r>
              <a:rPr lang="pt-PT" baseline="0" dirty="0" smtClean="0"/>
              <a:t> </a:t>
            </a:r>
            <a:r>
              <a:rPr lang="pt-PT" baseline="0" dirty="0" err="1" smtClean="0"/>
              <a:t>tracks</a:t>
            </a:r>
            <a:r>
              <a:rPr lang="pt-PT" baseline="0" dirty="0" smtClean="0"/>
              <a:t> </a:t>
            </a:r>
            <a:r>
              <a:rPr lang="pt-PT" baseline="0" dirty="0" err="1" smtClean="0"/>
              <a:t>and</a:t>
            </a:r>
            <a:r>
              <a:rPr lang="pt-PT" baseline="0" dirty="0" smtClean="0"/>
              <a:t> </a:t>
            </a:r>
            <a:r>
              <a:rPr lang="pt-PT" baseline="0" dirty="0" err="1" smtClean="0"/>
              <a:t>add</a:t>
            </a:r>
            <a:r>
              <a:rPr lang="pt-PT" baseline="0" dirty="0" smtClean="0"/>
              <a:t> </a:t>
            </a:r>
            <a:r>
              <a:rPr lang="pt-PT" baseline="0" dirty="0" err="1" smtClean="0"/>
              <a:t>tracking</a:t>
            </a:r>
            <a:r>
              <a:rPr lang="pt-PT" baseline="0" dirty="0" smtClean="0"/>
              <a:t> </a:t>
            </a:r>
            <a:r>
              <a:rPr lang="pt-PT" baseline="0" dirty="0" err="1" smtClean="0"/>
              <a:t>solid</a:t>
            </a:r>
            <a:r>
              <a:rPr lang="pt-PT" baseline="0" dirty="0" smtClean="0"/>
              <a:t> </a:t>
            </a:r>
            <a:r>
              <a:rPr lang="pt-PT" baseline="0" dirty="0" err="1" smtClean="0"/>
              <a:t>angle</a:t>
            </a:r>
            <a:r>
              <a:rPr lang="pt-PT" baseline="0" dirty="0" smtClean="0"/>
              <a:t> (b-</a:t>
            </a:r>
            <a:r>
              <a:rPr lang="pt-PT" baseline="0" dirty="0" err="1" smtClean="0"/>
              <a:t>tagging</a:t>
            </a:r>
            <a:r>
              <a:rPr lang="pt-PT" baseline="0" dirty="0" smtClean="0"/>
              <a:t>, </a:t>
            </a:r>
            <a:r>
              <a:rPr lang="pt-PT" baseline="0" dirty="0" err="1" smtClean="0"/>
              <a:t>vertex</a:t>
            </a:r>
            <a:r>
              <a:rPr lang="pt-PT" baseline="0" dirty="0" smtClean="0"/>
              <a:t> </a:t>
            </a:r>
            <a:r>
              <a:rPr lang="pt-PT" baseline="0" dirty="0" err="1" smtClean="0"/>
              <a:t>ident</a:t>
            </a:r>
            <a:r>
              <a:rPr lang="pt-PT" baseline="0" dirty="0" smtClean="0"/>
              <a:t>. </a:t>
            </a:r>
            <a:r>
              <a:rPr lang="pt-PT" baseline="0" dirty="0" err="1" smtClean="0"/>
              <a:t>Etc</a:t>
            </a:r>
            <a:r>
              <a:rPr lang="pt-PT" baseline="0" dirty="0" smtClean="0"/>
              <a:t>)</a:t>
            </a:r>
          </a:p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lang="pt-PT" baseline="0" dirty="0" err="1" smtClean="0"/>
              <a:t>Add</a:t>
            </a:r>
            <a:r>
              <a:rPr lang="pt-PT" baseline="0" dirty="0" smtClean="0"/>
              <a:t> </a:t>
            </a:r>
            <a:r>
              <a:rPr lang="pt-PT" b="1" baseline="0" dirty="0" err="1" smtClean="0"/>
              <a:t>timing</a:t>
            </a:r>
            <a:r>
              <a:rPr lang="pt-PT" b="1" baseline="0" dirty="0" smtClean="0"/>
              <a:t> </a:t>
            </a:r>
            <a:r>
              <a:rPr lang="pt-PT" b="1" baseline="0" dirty="0" err="1" smtClean="0"/>
              <a:t>information</a:t>
            </a:r>
            <a:r>
              <a:rPr lang="pt-PT" b="1" baseline="0" dirty="0" smtClean="0"/>
              <a:t> </a:t>
            </a:r>
            <a:r>
              <a:rPr lang="pt-PT" baseline="0" dirty="0" smtClean="0"/>
              <a:t>to </a:t>
            </a:r>
            <a:r>
              <a:rPr lang="pt-PT" baseline="0" dirty="0" err="1" smtClean="0"/>
              <a:t>reject</a:t>
            </a:r>
            <a:r>
              <a:rPr lang="pt-PT" baseline="0" dirty="0" smtClean="0"/>
              <a:t> </a:t>
            </a:r>
            <a:r>
              <a:rPr lang="pt-PT" baseline="0" dirty="0" err="1" smtClean="0"/>
              <a:t>pileup</a:t>
            </a:r>
            <a:r>
              <a:rPr lang="pt-PT" baseline="0" dirty="0" smtClean="0"/>
              <a:t>: </a:t>
            </a:r>
            <a:r>
              <a:rPr lang="pt-PT" baseline="0" dirty="0" err="1" smtClean="0"/>
              <a:t>need</a:t>
            </a:r>
            <a:r>
              <a:rPr lang="pt-PT" baseline="0" dirty="0" smtClean="0"/>
              <a:t> O(mm) </a:t>
            </a:r>
            <a:r>
              <a:rPr lang="pt-PT" baseline="0" dirty="0" err="1" smtClean="0"/>
              <a:t>resolution</a:t>
            </a:r>
            <a:r>
              <a:rPr lang="pt-PT" baseline="0" dirty="0" smtClean="0"/>
              <a:t> =&gt; ~</a:t>
            </a:r>
            <a:r>
              <a:rPr lang="pt-PT" b="1" baseline="0" dirty="0" smtClean="0"/>
              <a:t>O(10ps) ; 30ps = 9mm</a:t>
            </a:r>
          </a:p>
          <a:p>
            <a:r>
              <a:rPr lang="pt-PT" baseline="0" dirty="0" err="1" smtClean="0"/>
              <a:t>Replace</a:t>
            </a:r>
            <a:r>
              <a:rPr lang="pt-PT" baseline="0" dirty="0" smtClean="0"/>
              <a:t> </a:t>
            </a:r>
            <a:r>
              <a:rPr lang="pt-PT" baseline="0" dirty="0" err="1" smtClean="0"/>
              <a:t>damaged</a:t>
            </a:r>
            <a:r>
              <a:rPr lang="pt-PT" baseline="0" dirty="0" smtClean="0"/>
              <a:t> </a:t>
            </a:r>
            <a:r>
              <a:rPr lang="pt-PT" baseline="0" dirty="0" err="1" smtClean="0"/>
              <a:t>detectors</a:t>
            </a:r>
            <a:r>
              <a:rPr lang="pt-PT" baseline="0" dirty="0" smtClean="0"/>
              <a:t> </a:t>
            </a:r>
            <a:r>
              <a:rPr lang="pt-PT" baseline="0" dirty="0" err="1" smtClean="0"/>
              <a:t>with</a:t>
            </a:r>
            <a:r>
              <a:rPr lang="pt-PT" baseline="0" dirty="0" smtClean="0"/>
              <a:t> </a:t>
            </a:r>
            <a:r>
              <a:rPr lang="pt-PT" b="1" baseline="0" dirty="0" smtClean="0"/>
              <a:t>more </a:t>
            </a:r>
            <a:r>
              <a:rPr lang="pt-PT" b="1" baseline="0" dirty="0" err="1" smtClean="0"/>
              <a:t>rad.hard</a:t>
            </a:r>
            <a:r>
              <a:rPr lang="pt-PT" b="1" baseline="0" dirty="0" smtClean="0"/>
              <a:t> </a:t>
            </a:r>
            <a:r>
              <a:rPr lang="pt-PT" b="1" baseline="0" dirty="0" err="1" smtClean="0"/>
              <a:t>technologies</a:t>
            </a:r>
            <a:endParaRPr lang="pt-PT" b="1" baseline="0" dirty="0" smtClean="0"/>
          </a:p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lang="pt-PT" dirty="0" smtClean="0"/>
              <a:t>HGTD </a:t>
            </a:r>
            <a:r>
              <a:rPr lang="pt-PT" dirty="0" err="1" smtClean="0"/>
              <a:t>radius</a:t>
            </a:r>
            <a:r>
              <a:rPr lang="pt-PT" baseline="0" dirty="0" smtClean="0"/>
              <a:t> 120 – 640 mm ; </a:t>
            </a:r>
            <a:r>
              <a:rPr lang="pt-PT" sz="1200" b="0" i="0" u="none" strike="noStrike" kern="1200" baseline="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 </a:t>
            </a:r>
            <a:r>
              <a:rPr lang="pt-PT" sz="1200" b="0" i="0" u="none" strike="noStrike" kern="1200" baseline="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Completely</a:t>
            </a:r>
            <a:r>
              <a:rPr lang="pt-PT" sz="1200" b="0" i="0" u="none" strike="noStrike" kern="1200" baseline="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replace</a:t>
            </a:r>
            <a:r>
              <a:rPr lang="pt-PT" sz="1200" b="0" i="0" u="none" strike="noStrike" kern="1200" baseline="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Inner</a:t>
            </a:r>
            <a:r>
              <a:rPr lang="pt-PT" sz="1200" b="0" i="0" u="none" strike="noStrike" kern="1200" baseline="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Detector </a:t>
            </a:r>
            <a:r>
              <a:rPr lang="pt-PT" sz="1200" b="0" i="0" u="none" strike="noStrike" kern="1200" baseline="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with</a:t>
            </a:r>
            <a:r>
              <a:rPr lang="pt-PT" sz="1200" b="0" i="0" u="none" strike="noStrike" kern="1200" baseline="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all-silicon</a:t>
            </a:r>
            <a:endParaRPr lang="pt-PT" sz="1200" b="0" i="0" u="none" strike="noStrike" kern="1200" baseline="0" dirty="0" smtClean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6052A507-D315-1C4E-9797-D88D24F72476}" type="slidenum">
              <a:rPr lang="pt-PT" smtClean="0"/>
              <a:pPr>
                <a:defRPr/>
              </a:pPr>
              <a:t>23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049621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3525" cy="4006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baseline="0" dirty="0" err="1" smtClean="0"/>
              <a:t>Add</a:t>
            </a:r>
            <a:r>
              <a:rPr lang="pt-PT" baseline="0" dirty="0" smtClean="0"/>
              <a:t> </a:t>
            </a:r>
            <a:r>
              <a:rPr lang="pt-PT" b="1" baseline="0" dirty="0" err="1" smtClean="0"/>
              <a:t>timing</a:t>
            </a:r>
            <a:r>
              <a:rPr lang="pt-PT" b="1" baseline="0" dirty="0" smtClean="0"/>
              <a:t> </a:t>
            </a:r>
            <a:r>
              <a:rPr lang="pt-PT" b="1" baseline="0" dirty="0" err="1" smtClean="0"/>
              <a:t>information</a:t>
            </a:r>
            <a:r>
              <a:rPr lang="pt-PT" b="1" baseline="0" dirty="0" smtClean="0"/>
              <a:t> </a:t>
            </a:r>
            <a:r>
              <a:rPr lang="pt-PT" baseline="0" dirty="0" smtClean="0"/>
              <a:t>to </a:t>
            </a:r>
            <a:r>
              <a:rPr lang="pt-PT" baseline="0" dirty="0" err="1" smtClean="0"/>
              <a:t>reject</a:t>
            </a:r>
            <a:r>
              <a:rPr lang="pt-PT" baseline="0" dirty="0" smtClean="0"/>
              <a:t> </a:t>
            </a:r>
            <a:r>
              <a:rPr lang="pt-PT" baseline="0" dirty="0" err="1" smtClean="0"/>
              <a:t>pileup</a:t>
            </a:r>
            <a:r>
              <a:rPr lang="pt-PT" baseline="0" dirty="0" smtClean="0"/>
              <a:t>: </a:t>
            </a:r>
            <a:r>
              <a:rPr lang="pt-PT" baseline="0" dirty="0" err="1" smtClean="0"/>
              <a:t>need</a:t>
            </a:r>
            <a:r>
              <a:rPr lang="pt-PT" baseline="0" dirty="0" smtClean="0"/>
              <a:t> O(mm) </a:t>
            </a:r>
            <a:r>
              <a:rPr lang="pt-PT" baseline="0" dirty="0" err="1" smtClean="0"/>
              <a:t>resolution</a:t>
            </a:r>
            <a:r>
              <a:rPr lang="pt-PT" baseline="0" dirty="0" smtClean="0"/>
              <a:t> =&gt; ~10ps</a:t>
            </a:r>
          </a:p>
          <a:p>
            <a:r>
              <a:rPr lang="pt-PT" baseline="0" dirty="0" err="1" smtClean="0"/>
              <a:t>Add</a:t>
            </a:r>
            <a:r>
              <a:rPr lang="pt-PT" baseline="0" dirty="0" smtClean="0"/>
              <a:t> </a:t>
            </a:r>
            <a:r>
              <a:rPr lang="pt-PT" b="1" baseline="0" dirty="0" err="1" smtClean="0"/>
              <a:t>spacial</a:t>
            </a:r>
            <a:r>
              <a:rPr lang="pt-PT" b="1" baseline="0" dirty="0" smtClean="0"/>
              <a:t> </a:t>
            </a:r>
            <a:r>
              <a:rPr lang="pt-PT" b="1" baseline="0" dirty="0" err="1" smtClean="0"/>
              <a:t>granularity</a:t>
            </a:r>
            <a:r>
              <a:rPr lang="pt-PT" b="1" baseline="0" dirty="0" smtClean="0"/>
              <a:t> </a:t>
            </a:r>
            <a:r>
              <a:rPr lang="pt-PT" baseline="0" dirty="0" smtClean="0"/>
              <a:t>to </a:t>
            </a:r>
            <a:r>
              <a:rPr lang="pt-PT" baseline="0" dirty="0" err="1" smtClean="0"/>
              <a:t>separate</a:t>
            </a:r>
            <a:r>
              <a:rPr lang="pt-PT" baseline="0" dirty="0" smtClean="0"/>
              <a:t> </a:t>
            </a:r>
            <a:r>
              <a:rPr lang="pt-PT" baseline="0" dirty="0" err="1" smtClean="0"/>
              <a:t>close</a:t>
            </a:r>
            <a:r>
              <a:rPr lang="pt-PT" baseline="0" dirty="0" smtClean="0"/>
              <a:t> </a:t>
            </a:r>
            <a:r>
              <a:rPr lang="pt-PT" baseline="0" dirty="0" err="1" smtClean="0"/>
              <a:t>tracks</a:t>
            </a:r>
            <a:endParaRPr lang="pt-PT" baseline="0" dirty="0" smtClean="0"/>
          </a:p>
          <a:p>
            <a:r>
              <a:rPr lang="pt-PT" b="1" baseline="0" dirty="0" err="1" smtClean="0"/>
              <a:t>Rad.hard</a:t>
            </a:r>
            <a:r>
              <a:rPr lang="pt-PT" b="1" baseline="0" dirty="0" smtClean="0"/>
              <a:t> </a:t>
            </a:r>
            <a:r>
              <a:rPr lang="pt-PT" b="1" baseline="0" dirty="0" err="1" smtClean="0"/>
              <a:t>technology</a:t>
            </a:r>
            <a:endParaRPr lang="pt-PT" b="1" baseline="0" dirty="0" smtClean="0"/>
          </a:p>
          <a:p>
            <a:r>
              <a:rPr lang="pt-PT" baseline="0" dirty="0" err="1" smtClean="0"/>
              <a:t>Add</a:t>
            </a:r>
            <a:r>
              <a:rPr lang="pt-PT" baseline="0" dirty="0" smtClean="0"/>
              <a:t> </a:t>
            </a:r>
            <a:r>
              <a:rPr lang="pt-PT" baseline="0" dirty="0" err="1" smtClean="0"/>
              <a:t>tracking</a:t>
            </a:r>
            <a:r>
              <a:rPr lang="pt-PT" baseline="0" dirty="0" smtClean="0"/>
              <a:t> </a:t>
            </a:r>
            <a:r>
              <a:rPr lang="pt-PT" baseline="0" dirty="0" err="1" smtClean="0"/>
              <a:t>solid</a:t>
            </a:r>
            <a:r>
              <a:rPr lang="pt-PT" baseline="0" dirty="0" smtClean="0"/>
              <a:t> </a:t>
            </a:r>
            <a:r>
              <a:rPr lang="pt-PT" baseline="0" dirty="0" err="1" smtClean="0"/>
              <a:t>angle</a:t>
            </a:r>
            <a:r>
              <a:rPr lang="pt-PT" baseline="0" dirty="0" smtClean="0"/>
              <a:t> (b-</a:t>
            </a:r>
            <a:r>
              <a:rPr lang="pt-PT" baseline="0" dirty="0" err="1" smtClean="0"/>
              <a:t>tagging</a:t>
            </a:r>
            <a:r>
              <a:rPr lang="pt-PT" baseline="0" dirty="0" smtClean="0"/>
              <a:t>, </a:t>
            </a:r>
            <a:r>
              <a:rPr lang="pt-PT" baseline="0" dirty="0" err="1" smtClean="0"/>
              <a:t>vertex</a:t>
            </a:r>
            <a:r>
              <a:rPr lang="pt-PT" baseline="0" dirty="0" smtClean="0"/>
              <a:t> </a:t>
            </a:r>
            <a:r>
              <a:rPr lang="pt-PT" baseline="0" dirty="0" err="1" smtClean="0"/>
              <a:t>ident</a:t>
            </a:r>
            <a:r>
              <a:rPr lang="pt-PT" baseline="0" dirty="0" smtClean="0"/>
              <a:t>. </a:t>
            </a:r>
            <a:r>
              <a:rPr lang="pt-PT" baseline="0" dirty="0" err="1" smtClean="0"/>
              <a:t>Etc</a:t>
            </a:r>
            <a:r>
              <a:rPr lang="pt-PT" baseline="0" dirty="0" smtClean="0"/>
              <a:t>)</a:t>
            </a:r>
            <a:endParaRPr lang="pt-PT" dirty="0" smtClean="0"/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6052A507-D315-1C4E-9797-D88D24F72476}" type="slidenum">
              <a:rPr lang="pt-PT" smtClean="0"/>
              <a:pPr>
                <a:defRPr/>
              </a:pPr>
              <a:t>24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26292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3525" cy="4006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lang="pt-PT" dirty="0" smtClean="0"/>
              <a:t>Orçamento: 1 370 MCHF; 100</a:t>
            </a:r>
            <a:r>
              <a:rPr lang="pt-PT" baseline="0" dirty="0" smtClean="0"/>
              <a:t> MCHF/</a:t>
            </a:r>
            <a:r>
              <a:rPr lang="pt-PT" baseline="0" dirty="0" err="1" smtClean="0"/>
              <a:t>year</a:t>
            </a:r>
            <a:r>
              <a:rPr lang="pt-PT" baseline="0" dirty="0" smtClean="0"/>
              <a:t> </a:t>
            </a:r>
            <a:r>
              <a:rPr lang="pt-PT" baseline="0" dirty="0" err="1" smtClean="0"/>
              <a:t>operation</a:t>
            </a:r>
            <a:r>
              <a:rPr lang="pt-PT" baseline="0" dirty="0" smtClean="0"/>
              <a:t> </a:t>
            </a:r>
            <a:r>
              <a:rPr lang="pt-PT" dirty="0" smtClean="0"/>
              <a:t>– suportado por &gt;25 países</a:t>
            </a:r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6052A507-D315-1C4E-9797-D88D24F72476}" type="slidenum">
              <a:rPr lang="pt-PT" smtClean="0"/>
              <a:pPr>
                <a:defRPr/>
              </a:pPr>
              <a:t>25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39665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Instr.Det.Rad. 2/2/2022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8458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Instr.Det.Rad. 2/2/2022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52487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Instr.Det.Rad. 2/2/2022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89439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Instr.Det.Rad. 2/2/2022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16909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Instr.Det.Rad. 2/2/2022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48737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Instr.Det.Rad. 2/2/2022</a:t>
            </a:r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621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Instr.Det.Rad. 2/2/2022</a:t>
            </a:r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931811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Instr.Det.Rad. 2/2/2022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909413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Instr.Det.Rad. 2/2/2022</a:t>
            </a:r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721511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Instr.Det.Rad. 2/2/2022</a:t>
            </a:r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80919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Instr.Det.Rad. 2/2/2022</a:t>
            </a:r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10422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b-NO" smtClean="0"/>
              <a:t>Instr.Det.Rad. 2/2/2022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03DFD9-BCD4-D04F-A8C7-92475F67CE5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80303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jpeg"/><Relationship Id="rId9" Type="http://schemas.microsoft.com/office/2007/relationships/hdphoto" Target="../media/hdphoto1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microsoft.com/office/2007/relationships/hdphoto" Target="../media/hdphoto2.wdp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microsoft.com/office/2007/relationships/hdphoto" Target="../media/hdphoto2.wdp"/><Relationship Id="rId5" Type="http://schemas.openxmlformats.org/officeDocument/2006/relationships/image" Target="../media/image41.png"/><Relationship Id="rId6" Type="http://schemas.openxmlformats.org/officeDocument/2006/relationships/image" Target="../media/image42.jpeg"/><Relationship Id="rId7" Type="http://schemas.openxmlformats.org/officeDocument/2006/relationships/image" Target="../media/image43.png"/><Relationship Id="rId8" Type="http://schemas.microsoft.com/office/2007/relationships/hdphoto" Target="../media/hdphoto3.wdp"/><Relationship Id="rId9" Type="http://schemas.openxmlformats.org/officeDocument/2006/relationships/image" Target="../media/image44.png"/><Relationship Id="rId10" Type="http://schemas.microsoft.com/office/2007/relationships/hdphoto" Target="NUL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microsoft.com/office/2007/relationships/hdphoto" Target="../media/hdphoto4.wdp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microsoft.com/office/2007/relationships/hdphoto" Target="../media/hdphoto5.wdp"/><Relationship Id="rId8" Type="http://schemas.openxmlformats.org/officeDocument/2006/relationships/image" Target="../media/image48.png"/><Relationship Id="rId9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9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jpeg"/><Relationship Id="rId3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jpeg"/><Relationship Id="rId3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326"/>
            <a:ext cx="9144000" cy="597240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-107504" y="1700808"/>
            <a:ext cx="9251504" cy="1902073"/>
          </a:xfrm>
          <a:solidFill>
            <a:schemeClr val="tx1">
              <a:alpha val="55000"/>
            </a:schemeClr>
          </a:solidFill>
        </p:spPr>
        <p:txBody>
          <a:bodyPr>
            <a:normAutofit/>
          </a:bodyPr>
          <a:lstStyle/>
          <a:p>
            <a:r>
              <a:rPr lang="pt-PT" sz="5400" dirty="0" err="1" smtClean="0">
                <a:solidFill>
                  <a:schemeClr val="bg1"/>
                </a:solidFill>
              </a:rPr>
              <a:t>Collider-Based</a:t>
            </a:r>
            <a:r>
              <a:rPr lang="pt-PT" sz="5400" dirty="0" smtClean="0">
                <a:solidFill>
                  <a:schemeClr val="bg1"/>
                </a:solidFill>
              </a:rPr>
              <a:t> </a:t>
            </a:r>
            <a:r>
              <a:rPr lang="pt-PT" sz="5400" dirty="0" err="1" smtClean="0">
                <a:solidFill>
                  <a:schemeClr val="bg1"/>
                </a:solidFill>
              </a:rPr>
              <a:t>Experiments</a:t>
            </a:r>
            <a:r>
              <a:rPr lang="pt-PT" sz="5400" dirty="0" smtClean="0">
                <a:solidFill>
                  <a:schemeClr val="bg1"/>
                </a:solidFill>
              </a:rPr>
              <a:t> </a:t>
            </a:r>
            <a:br>
              <a:rPr lang="pt-PT" sz="5400" dirty="0" smtClean="0">
                <a:solidFill>
                  <a:schemeClr val="bg1"/>
                </a:solidFill>
              </a:rPr>
            </a:br>
            <a:r>
              <a:rPr lang="pt-PT" sz="5400" dirty="0" err="1" smtClean="0">
                <a:solidFill>
                  <a:srgbClr val="FFFFFF"/>
                </a:solidFill>
              </a:rPr>
              <a:t>Lecture</a:t>
            </a:r>
            <a:r>
              <a:rPr lang="pt-PT" sz="5400" dirty="0" smtClean="0">
                <a:solidFill>
                  <a:srgbClr val="FFFFFF"/>
                </a:solidFill>
              </a:rPr>
              <a:t> 1</a:t>
            </a:r>
            <a:endParaRPr lang="pt-PT" sz="5400" dirty="0">
              <a:solidFill>
                <a:schemeClr val="bg1"/>
              </a:solidFill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331640" y="4221088"/>
            <a:ext cx="6400800" cy="1368152"/>
          </a:xfrm>
          <a:solidFill>
            <a:schemeClr val="tx1">
              <a:alpha val="52000"/>
            </a:schemeClr>
          </a:solidFill>
        </p:spPr>
        <p:txBody>
          <a:bodyPr>
            <a:normAutofit/>
          </a:bodyPr>
          <a:lstStyle/>
          <a:p>
            <a:r>
              <a:rPr lang="pt-PT" dirty="0" smtClean="0">
                <a:solidFill>
                  <a:srgbClr val="FFFFFF"/>
                </a:solidFill>
              </a:rPr>
              <a:t>Ricardo </a:t>
            </a:r>
            <a:r>
              <a:rPr lang="pt-PT" dirty="0" smtClean="0">
                <a:solidFill>
                  <a:srgbClr val="FFFFFF"/>
                </a:solidFill>
              </a:rPr>
              <a:t>Gonçalo</a:t>
            </a:r>
            <a:endParaRPr lang="pt-PT" dirty="0">
              <a:solidFill>
                <a:srgbClr val="FFFFFF"/>
              </a:solidFill>
            </a:endParaRPr>
          </a:p>
          <a:p>
            <a:r>
              <a:rPr lang="pt-PT" sz="1800" dirty="0" smtClean="0">
                <a:solidFill>
                  <a:srgbClr val="FFFFFF"/>
                </a:solidFill>
              </a:rPr>
              <a:t>Universidade de Coimbra</a:t>
            </a:r>
          </a:p>
          <a:p>
            <a:r>
              <a:rPr lang="pt-PT" sz="1800" dirty="0" smtClean="0">
                <a:solidFill>
                  <a:srgbClr val="FFFFFF"/>
                </a:solidFill>
              </a:rPr>
              <a:t>Laboratório </a:t>
            </a:r>
            <a:r>
              <a:rPr lang="pt-PT" sz="1800" dirty="0">
                <a:solidFill>
                  <a:srgbClr val="FFFFFF"/>
                </a:solidFill>
              </a:rPr>
              <a:t>de Instrumentação e Física Experimental de </a:t>
            </a:r>
            <a:r>
              <a:rPr lang="pt-PT" sz="1800" dirty="0" smtClean="0">
                <a:solidFill>
                  <a:srgbClr val="FFFFFF"/>
                </a:solidFill>
              </a:rPr>
              <a:t>Partículas</a:t>
            </a:r>
            <a:endParaRPr lang="pt-PT" sz="1800" dirty="0">
              <a:solidFill>
                <a:srgbClr val="FFFFFF"/>
              </a:solidFill>
            </a:endParaRPr>
          </a:p>
        </p:txBody>
      </p:sp>
      <p:pic>
        <p:nvPicPr>
          <p:cNvPr id="14" name="Picture 13" descr="UC_V_FundoEscuro-branco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89" y="5830597"/>
            <a:ext cx="990600" cy="992979"/>
          </a:xfrm>
          <a:prstGeom prst="rect">
            <a:avLst/>
          </a:prstGeom>
        </p:spPr>
      </p:pic>
      <p:pic>
        <p:nvPicPr>
          <p:cNvPr id="15" name="Picture 14" descr="2017_FCT_H_branco.png"/>
          <p:cNvPicPr>
            <a:picLocks noChangeAspect="1"/>
          </p:cNvPicPr>
          <p:nvPr/>
        </p:nvPicPr>
        <p:blipFill rotWithShape="1">
          <a:blip r:embed="rId4" cstate="screen">
            <a:alphaModFix amt="5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141" r="8619"/>
          <a:stretch/>
        </p:blipFill>
        <p:spPr>
          <a:xfrm>
            <a:off x="6697132" y="5952040"/>
            <a:ext cx="2453385" cy="850593"/>
          </a:xfrm>
          <a:prstGeom prst="rect">
            <a:avLst/>
          </a:prstGeom>
        </p:spPr>
      </p:pic>
      <p:pic>
        <p:nvPicPr>
          <p:cNvPr id="16" name="Picture 15" descr="LIP-white-3100x2100.png"/>
          <p:cNvPicPr>
            <a:picLocks noChangeAspect="1"/>
          </p:cNvPicPr>
          <p:nvPr/>
        </p:nvPicPr>
        <p:blipFill>
          <a:blip r:embed="rId5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4830" y="6084748"/>
            <a:ext cx="855732" cy="579689"/>
          </a:xfrm>
          <a:prstGeom prst="rect">
            <a:avLst/>
          </a:prstGeom>
        </p:spPr>
      </p:pic>
      <p:pic>
        <p:nvPicPr>
          <p:cNvPr id="17" name="Picture 16" descr="ATLAS-chrome-logo_lo.png"/>
          <p:cNvPicPr>
            <a:picLocks noChangeAspect="1"/>
          </p:cNvPicPr>
          <p:nvPr/>
        </p:nvPicPr>
        <p:blipFill>
          <a:blip r:embed="rId6" cstate="screen">
            <a:alphaModFix amt="6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9955" y="6084748"/>
            <a:ext cx="1786978" cy="598928"/>
          </a:xfrm>
          <a:prstGeom prst="rect">
            <a:avLst/>
          </a:prstGeom>
        </p:spPr>
      </p:pic>
      <p:pic>
        <p:nvPicPr>
          <p:cNvPr id="18" name="Picture 17" descr="spf_fisica_particulas.png"/>
          <p:cNvPicPr>
            <a:picLocks noChangeAspect="1"/>
          </p:cNvPicPr>
          <p:nvPr/>
        </p:nvPicPr>
        <p:blipFill>
          <a:blip r:embed="rId7" cstate="screen">
            <a:lum bright="70000" contrast="-70000"/>
            <a:alphaModFix amt="6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0867" y="6084748"/>
            <a:ext cx="1613327" cy="619177"/>
          </a:xfrm>
          <a:prstGeom prst="rect">
            <a:avLst/>
          </a:prstGeom>
        </p:spPr>
      </p:pic>
      <p:pic>
        <p:nvPicPr>
          <p:cNvPr id="19" name="Picture 18" descr="logo-cern.gif"/>
          <p:cNvPicPr>
            <a:picLocks noChangeAspect="1"/>
          </p:cNvPicPr>
          <p:nvPr/>
        </p:nvPicPr>
        <p:blipFill>
          <a:blip r:embed="rId8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2117" y="5990731"/>
            <a:ext cx="873113" cy="873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02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47"/>
    </mc:Choice>
    <mc:Fallback xmlns="">
      <p:transition xmlns:p14="http://schemas.microsoft.com/office/powerpoint/2010/main" spd="slow" advTm="14247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TLAS_black.jpg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" b="99813" l="104" r="100000">
                        <a14:foregroundMark x1="11107" y1="20438" x2="12699" y2="42750"/>
                        <a14:foregroundMark x1="10208" y1="39875" x2="11280" y2="50063"/>
                        <a14:foregroundMark x1="16401" y1="37000" x2="17439" y2="64125"/>
                        <a14:foregroundMark x1="11799" y1="64125" x2="13218" y2="69813"/>
                        <a14:foregroundMark x1="13564" y1="76563" x2="16920" y2="88938"/>
                      </a14:backgroundRemoval>
                    </a14:imgEffect>
                  </a14:imgLayer>
                </a14:imgProps>
              </a:ext>
            </a:extLst>
          </a:blip>
          <a:srcRect l="-334" r="-334"/>
          <a:stretch>
            <a:fillRect/>
          </a:stretch>
        </p:blipFill>
        <p:spPr>
          <a:xfrm>
            <a:off x="-28575" y="1058863"/>
            <a:ext cx="9172575" cy="5043487"/>
          </a:xfrm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384300" y="5417926"/>
            <a:ext cx="3085207" cy="1077218"/>
          </a:xfrm>
          <a:prstGeom prst="rect">
            <a:avLst/>
          </a:prstGeom>
          <a:solidFill>
            <a:schemeClr val="tx2">
              <a:lumMod val="50000"/>
            </a:schemeClr>
          </a:solidFill>
          <a:ln w="57150" cmpd="sng">
            <a:noFill/>
            <a:miter lim="800000"/>
            <a:headEnd/>
            <a:tailEnd/>
          </a:ln>
          <a:effectLst>
            <a:outerShdw blurRad="69850" dist="508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b="1" dirty="0" smtClean="0">
                <a:solidFill>
                  <a:srgbClr val="FFFFFF"/>
                </a:solidFill>
              </a:rPr>
              <a:t>Solenoid: </a:t>
            </a:r>
            <a:r>
              <a:rPr lang="en-US" sz="1600" dirty="0" smtClean="0">
                <a:solidFill>
                  <a:srgbClr val="FFFFFF"/>
                </a:solidFill>
              </a:rPr>
              <a:t> B = 2 T</a:t>
            </a:r>
            <a:endParaRPr lang="en-US" sz="1600" b="1" dirty="0" smtClean="0">
              <a:solidFill>
                <a:srgbClr val="FFFFFF"/>
              </a:solidFill>
            </a:endParaRPr>
          </a:p>
          <a:p>
            <a:r>
              <a:rPr lang="en-US" sz="1600" b="1" dirty="0" smtClean="0">
                <a:solidFill>
                  <a:srgbClr val="FFFFFF"/>
                </a:solidFill>
              </a:rPr>
              <a:t>Inner Tracker: 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|</a:t>
            </a:r>
            <a:r>
              <a:rPr lang="en-US" sz="1600" dirty="0" smtClean="0">
                <a:solidFill>
                  <a:schemeClr val="bg1"/>
                </a:solidFill>
                <a:sym typeface="Symbol" pitchFamily="-110" charset="2"/>
              </a:rPr>
              <a:t></a:t>
            </a:r>
            <a:r>
              <a:rPr lang="en-US" sz="1600" dirty="0" smtClean="0">
                <a:solidFill>
                  <a:schemeClr val="bg1"/>
                </a:solidFill>
              </a:rPr>
              <a:t>| &lt; 2.5 </a:t>
            </a:r>
          </a:p>
          <a:p>
            <a:r>
              <a:rPr lang="en-US" sz="1600" dirty="0">
                <a:solidFill>
                  <a:srgbClr val="FFFFFF"/>
                </a:solidFill>
              </a:rPr>
              <a:t>Si</a:t>
            </a:r>
            <a:r>
              <a:rPr lang="en-US" sz="1600" dirty="0" smtClean="0">
                <a:solidFill>
                  <a:srgbClr val="FFFFFF"/>
                </a:solidFill>
              </a:rPr>
              <a:t> </a:t>
            </a:r>
            <a:r>
              <a:rPr lang="en-US" sz="1600" dirty="0">
                <a:solidFill>
                  <a:srgbClr val="FFFFFF"/>
                </a:solidFill>
              </a:rPr>
              <a:t>p</a:t>
            </a:r>
            <a:r>
              <a:rPr lang="en-US" sz="1600" dirty="0" smtClean="0">
                <a:solidFill>
                  <a:srgbClr val="FFFFFF"/>
                </a:solidFill>
              </a:rPr>
              <a:t>ixels/strips and Trans</a:t>
            </a:r>
            <a:r>
              <a:rPr lang="en-US" sz="1600" dirty="0">
                <a:solidFill>
                  <a:srgbClr val="FFFFFF"/>
                </a:solidFill>
              </a:rPr>
              <a:t>. Rad. Det</a:t>
            </a:r>
            <a:r>
              <a:rPr lang="en-US" sz="1600" dirty="0" smtClean="0">
                <a:solidFill>
                  <a:srgbClr val="FFFFFF"/>
                </a:solidFill>
              </a:rPr>
              <a:t>.</a:t>
            </a:r>
          </a:p>
          <a:p>
            <a:r>
              <a:rPr lang="en-US" sz="1600" dirty="0" err="1" smtClean="0">
                <a:solidFill>
                  <a:srgbClr val="FFFFFF"/>
                </a:solidFill>
                <a:sym typeface="Symbol" pitchFamily="-110" charset="2"/>
              </a:rPr>
              <a:t></a:t>
            </a:r>
            <a:r>
              <a:rPr lang="en-US" sz="1600" dirty="0" err="1">
                <a:solidFill>
                  <a:srgbClr val="FFFFFF"/>
                </a:solidFill>
              </a:rPr>
              <a:t>/p</a:t>
            </a:r>
            <a:r>
              <a:rPr lang="en-US" sz="1600" baseline="-25000" dirty="0" err="1">
                <a:solidFill>
                  <a:srgbClr val="FFFFFF"/>
                </a:solidFill>
              </a:rPr>
              <a:t>T</a:t>
            </a:r>
            <a:r>
              <a:rPr lang="en-US" sz="1600" dirty="0" smtClean="0">
                <a:solidFill>
                  <a:srgbClr val="FFFFFF"/>
                </a:solidFill>
              </a:rPr>
              <a:t> = 0.05% </a:t>
            </a:r>
            <a:r>
              <a:rPr lang="en-US" sz="1600" dirty="0" err="1">
                <a:solidFill>
                  <a:srgbClr val="FFFFFF"/>
                </a:solidFill>
              </a:rPr>
              <a:t>p</a:t>
            </a:r>
            <a:r>
              <a:rPr lang="en-US" sz="1600" baseline="-25000" dirty="0" err="1">
                <a:solidFill>
                  <a:srgbClr val="FFFFFF"/>
                </a:solidFill>
              </a:rPr>
              <a:t>T</a:t>
            </a:r>
            <a:r>
              <a:rPr lang="en-US" sz="1600" baseline="-25000" dirty="0">
                <a:solidFill>
                  <a:srgbClr val="FFFFFF"/>
                </a:solidFill>
              </a:rPr>
              <a:t> </a:t>
            </a:r>
            <a:r>
              <a:rPr lang="en-US" sz="1600" dirty="0">
                <a:solidFill>
                  <a:srgbClr val="FFFFFF"/>
                </a:solidFill>
              </a:rPr>
              <a:t>(</a:t>
            </a:r>
            <a:r>
              <a:rPr lang="en-US" sz="1600" dirty="0" err="1">
                <a:solidFill>
                  <a:srgbClr val="FFFFFF"/>
                </a:solidFill>
              </a:rPr>
              <a:t>GeV</a:t>
            </a:r>
            <a:r>
              <a:rPr lang="en-US" sz="1600" dirty="0">
                <a:solidFill>
                  <a:srgbClr val="FFFFFF"/>
                </a:solidFill>
              </a:rPr>
              <a:t>) </a:t>
            </a:r>
            <a:r>
              <a:rPr lang="en-US" sz="1600" dirty="0" err="1">
                <a:solidFill>
                  <a:srgbClr val="FFFFFF"/>
                </a:solidFill>
                <a:sym typeface="Symbol" pitchFamily="-110" charset="2"/>
              </a:rPr>
              <a:t></a:t>
            </a:r>
            <a:r>
              <a:rPr lang="en-US" sz="1600" dirty="0">
                <a:solidFill>
                  <a:srgbClr val="FFFFFF"/>
                </a:solidFill>
                <a:sym typeface="Symbol" pitchFamily="-110" charset="2"/>
              </a:rPr>
              <a:t> </a:t>
            </a:r>
            <a:r>
              <a:rPr lang="en-US" sz="1600" dirty="0" smtClean="0">
                <a:solidFill>
                  <a:srgbClr val="FFFFFF"/>
                </a:solidFill>
              </a:rPr>
              <a:t>1%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4995" y="169333"/>
            <a:ext cx="3834512" cy="831774"/>
          </a:xfrm>
          <a:prstGeom prst="rect">
            <a:avLst/>
          </a:prstGeom>
          <a:solidFill>
            <a:srgbClr val="5896E5"/>
          </a:solidFill>
          <a:ln>
            <a:noFill/>
          </a:ln>
          <a:effectLst>
            <a:outerShdw blurRad="69850" dist="508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hangingPunct="0"/>
            <a:r>
              <a:rPr lang="en-US" sz="1600" b="1" dirty="0" err="1" smtClean="0">
                <a:solidFill>
                  <a:schemeClr val="bg1">
                    <a:lumMod val="85000"/>
                    <a:lumOff val="15000"/>
                  </a:schemeClr>
                </a:solidFill>
                <a:ea typeface="ＭＳ Ｐゴシック" pitchFamily="-110" charset="-128"/>
                <a:cs typeface="ＭＳ Ｐゴシック" pitchFamily="-110" charset="-128"/>
              </a:rPr>
              <a:t>Muon</a:t>
            </a:r>
            <a:r>
              <a:rPr lang="en-US" sz="1600" b="1" dirty="0" smtClean="0">
                <a:solidFill>
                  <a:schemeClr val="bg1">
                    <a:lumMod val="85000"/>
                    <a:lumOff val="15000"/>
                  </a:schemeClr>
                </a:solidFill>
                <a:ea typeface="ＭＳ Ｐゴシック" pitchFamily="-110" charset="-128"/>
                <a:cs typeface="ＭＳ Ｐゴシック" pitchFamily="-110" charset="-128"/>
              </a:rPr>
              <a:t> Spectrometer</a:t>
            </a:r>
            <a:r>
              <a:rPr lang="en-US" sz="1600" b="1" dirty="0" smtClean="0">
                <a:solidFill>
                  <a:schemeClr val="bg1">
                    <a:lumMod val="85000"/>
                    <a:lumOff val="15000"/>
                  </a:schemeClr>
                </a:solidFill>
                <a:ea typeface="ＭＳ Ｐゴシック" pitchFamily="-110" charset="-128"/>
                <a:cs typeface="ＭＳ Ｐゴシック" pitchFamily="-110" charset="-128"/>
                <a:sym typeface="Symbol" pitchFamily="-110" charset="2"/>
              </a:rPr>
              <a:t>:</a:t>
            </a:r>
            <a:r>
              <a:rPr lang="en-US" sz="1600" dirty="0" smtClean="0">
                <a:solidFill>
                  <a:schemeClr val="bg1"/>
                </a:solidFill>
                <a:ea typeface="ＭＳ Ｐゴシック" pitchFamily="-110" charset="-128"/>
                <a:cs typeface="ＭＳ Ｐゴシック" pitchFamily="-110" charset="-128"/>
                <a:sym typeface="Symbol" pitchFamily="-110" charset="2"/>
              </a:rPr>
              <a:t> </a:t>
            </a:r>
            <a:r>
              <a:rPr lang="en-US" sz="1600" b="1" dirty="0" smtClean="0">
                <a:solidFill>
                  <a:schemeClr val="bg1"/>
                </a:solidFill>
              </a:rPr>
              <a:t>|</a:t>
            </a:r>
            <a:r>
              <a:rPr lang="en-US" sz="1600" b="1" dirty="0" smtClean="0">
                <a:solidFill>
                  <a:schemeClr val="bg1"/>
                </a:solidFill>
                <a:sym typeface="Symbol" pitchFamily="-110" charset="2"/>
              </a:rPr>
              <a:t></a:t>
            </a:r>
            <a:r>
              <a:rPr lang="en-US" sz="1600" b="1" dirty="0" smtClean="0">
                <a:solidFill>
                  <a:schemeClr val="bg1"/>
                </a:solidFill>
              </a:rPr>
              <a:t>| &lt; 2.7</a:t>
            </a:r>
            <a:endParaRPr lang="en-US" sz="1600" b="1" dirty="0" smtClean="0">
              <a:solidFill>
                <a:schemeClr val="bg1"/>
              </a:solidFill>
              <a:ea typeface="ＭＳ Ｐゴシック" pitchFamily="-110" charset="-128"/>
              <a:cs typeface="ＭＳ Ｐゴシック" pitchFamily="-110" charset="-128"/>
              <a:sym typeface="Symbol" pitchFamily="-110" charset="2"/>
            </a:endParaRPr>
          </a:p>
          <a:p>
            <a:pPr eaLnBrk="0" hangingPunct="0"/>
            <a:r>
              <a:rPr lang="en-US" sz="1600" dirty="0">
                <a:solidFill>
                  <a:schemeClr val="bg1">
                    <a:lumMod val="85000"/>
                    <a:lumOff val="15000"/>
                  </a:schemeClr>
                </a:solidFill>
                <a:ea typeface="ＭＳ Ｐゴシック" pitchFamily="-110" charset="-128"/>
                <a:cs typeface="ＭＳ Ｐゴシック" pitchFamily="-110" charset="-128"/>
                <a:sym typeface="Symbol" pitchFamily="-110" charset="2"/>
              </a:rPr>
              <a:t>A</a:t>
            </a:r>
            <a:r>
              <a:rPr lang="en-US" sz="1600" dirty="0" smtClean="0">
                <a:solidFill>
                  <a:schemeClr val="bg1">
                    <a:lumMod val="85000"/>
                    <a:lumOff val="15000"/>
                  </a:schemeClr>
                </a:solidFill>
                <a:ea typeface="ＭＳ Ｐゴシック" pitchFamily="-110" charset="-128"/>
                <a:cs typeface="ＭＳ Ｐゴシック" pitchFamily="-110" charset="-128"/>
                <a:sym typeface="Symbol" pitchFamily="-110" charset="2"/>
              </a:rPr>
              <a:t>ir-core toroid + gas-based </a:t>
            </a:r>
            <a:r>
              <a:rPr lang="en-US" sz="1600" dirty="0" err="1" smtClean="0">
                <a:solidFill>
                  <a:schemeClr val="bg1">
                    <a:lumMod val="85000"/>
                    <a:lumOff val="15000"/>
                  </a:schemeClr>
                </a:solidFill>
                <a:ea typeface="ＭＳ Ｐゴシック" pitchFamily="-110" charset="-128"/>
                <a:cs typeface="ＭＳ Ｐゴシック" pitchFamily="-110" charset="-128"/>
                <a:sym typeface="Symbol" pitchFamily="-110" charset="2"/>
              </a:rPr>
              <a:t>muon</a:t>
            </a:r>
            <a:r>
              <a:rPr lang="en-US" sz="1600" dirty="0" smtClean="0">
                <a:solidFill>
                  <a:schemeClr val="bg1">
                    <a:lumMod val="85000"/>
                    <a:lumOff val="15000"/>
                  </a:schemeClr>
                </a:solidFill>
                <a:ea typeface="ＭＳ Ｐゴシック" pitchFamily="-110" charset="-128"/>
                <a:cs typeface="ＭＳ Ｐゴシック" pitchFamily="-110" charset="-128"/>
                <a:sym typeface="Symbol" pitchFamily="-110" charset="2"/>
              </a:rPr>
              <a:t> chambers</a:t>
            </a:r>
            <a:endParaRPr lang="en-US" sz="1600" dirty="0" smtClean="0">
              <a:solidFill>
                <a:schemeClr val="bg1">
                  <a:lumMod val="85000"/>
                  <a:lumOff val="15000"/>
                </a:schemeClr>
              </a:solidFill>
              <a:ea typeface="ＭＳ Ｐゴシック" pitchFamily="-110" charset="-128"/>
              <a:cs typeface="ＭＳ Ｐゴシック" pitchFamily="-110" charset="-128"/>
            </a:endParaRPr>
          </a:p>
          <a:p>
            <a:pPr eaLnBrk="0" hangingPunct="0"/>
            <a:r>
              <a:rPr lang="en-US" sz="1600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σ/p</a:t>
            </a:r>
            <a:r>
              <a:rPr lang="en-US" sz="1600" baseline="-25000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T</a:t>
            </a:r>
            <a:r>
              <a:rPr lang="en-US" sz="1600" baseline="-250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6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= 2% @ 50GeV</a:t>
            </a:r>
            <a:r>
              <a:rPr lang="en-US" sz="1600" baseline="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to 10% @ 1TeV (ID+MS)</a:t>
            </a:r>
            <a:endParaRPr lang="en-US" sz="1600" dirty="0" smtClean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1" name="Straight Arrow Connector 10"/>
          <p:cNvCxnSpPr>
            <a:stCxn id="10" idx="2"/>
          </p:cNvCxnSpPr>
          <p:nvPr/>
        </p:nvCxnSpPr>
        <p:spPr>
          <a:xfrm>
            <a:off x="2552251" y="1001107"/>
            <a:ext cx="1676095" cy="120116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5611988" y="169333"/>
            <a:ext cx="2776435" cy="831773"/>
          </a:xfrm>
          <a:prstGeom prst="rect">
            <a:avLst/>
          </a:prstGeom>
          <a:solidFill>
            <a:srgbClr val="FFB04F"/>
          </a:solidFill>
          <a:ln>
            <a:noFill/>
          </a:ln>
          <a:effectLst>
            <a:outerShdw blurRad="53975" dist="762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000000"/>
                </a:solidFill>
              </a:rPr>
              <a:t>EM calorimeter: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smtClean="0">
                <a:solidFill>
                  <a:schemeClr val="tx1"/>
                </a:solidFill>
              </a:rPr>
              <a:t>|</a:t>
            </a:r>
            <a:r>
              <a:rPr lang="en-US" sz="1600" dirty="0" smtClean="0">
                <a:solidFill>
                  <a:schemeClr val="tx1"/>
                </a:solidFill>
                <a:sym typeface="Symbol" pitchFamily="-110" charset="2"/>
              </a:rPr>
              <a:t></a:t>
            </a:r>
            <a:r>
              <a:rPr lang="en-US" sz="1600" dirty="0" smtClean="0">
                <a:solidFill>
                  <a:schemeClr val="tx1"/>
                </a:solidFill>
              </a:rPr>
              <a:t>| &lt; 2.5 (3.2)</a:t>
            </a:r>
          </a:p>
          <a:p>
            <a:r>
              <a:rPr lang="en-US" sz="1600" dirty="0" err="1" smtClean="0">
                <a:solidFill>
                  <a:srgbClr val="000000"/>
                </a:solidFill>
              </a:rPr>
              <a:t>Pb-LAr</a:t>
            </a:r>
            <a:r>
              <a:rPr lang="en-US" sz="1600" dirty="0" smtClean="0">
                <a:solidFill>
                  <a:srgbClr val="000000"/>
                </a:solidFill>
              </a:rPr>
              <a:t> accordion sampling</a:t>
            </a:r>
          </a:p>
          <a:p>
            <a:r>
              <a:rPr lang="en-US" sz="1600" dirty="0" smtClean="0">
                <a:solidFill>
                  <a:srgbClr val="000000"/>
                </a:solidFill>
                <a:sym typeface="Symbol" pitchFamily="-110" charset="2"/>
              </a:rPr>
              <a:t></a:t>
            </a:r>
            <a:r>
              <a:rPr lang="en-US" sz="1600" dirty="0" smtClean="0">
                <a:solidFill>
                  <a:srgbClr val="000000"/>
                </a:solidFill>
              </a:rPr>
              <a:t>/E = 10%/</a:t>
            </a:r>
            <a:r>
              <a:rPr lang="en-US" sz="1600" dirty="0" smtClean="0">
                <a:solidFill>
                  <a:srgbClr val="000000"/>
                </a:solidFill>
                <a:sym typeface="Symbol" pitchFamily="-110" charset="2"/>
              </a:rPr>
              <a:t></a:t>
            </a:r>
            <a:r>
              <a:rPr lang="en-US" sz="1600" dirty="0" smtClean="0">
                <a:solidFill>
                  <a:srgbClr val="000000"/>
                </a:solidFill>
              </a:rPr>
              <a:t>E </a:t>
            </a:r>
            <a:r>
              <a:rPr lang="en-US" sz="1600" dirty="0" smtClean="0">
                <a:solidFill>
                  <a:srgbClr val="000000"/>
                </a:solidFill>
                <a:sym typeface="Symbol" pitchFamily="-110" charset="2"/>
              </a:rPr>
              <a:t> 0.7%</a:t>
            </a:r>
            <a:endParaRPr lang="es-ES_tradnl" sz="1600" dirty="0" smtClean="0">
              <a:solidFill>
                <a:srgbClr val="000000"/>
              </a:solidFill>
              <a:sym typeface="Symbol" pitchFamily="-110" charset="2"/>
            </a:endParaRPr>
          </a:p>
        </p:txBody>
      </p:sp>
      <p:cxnSp>
        <p:nvCxnSpPr>
          <p:cNvPr id="13" name="Straight Arrow Connector 12"/>
          <p:cNvCxnSpPr>
            <a:stCxn id="12" idx="2"/>
          </p:cNvCxnSpPr>
          <p:nvPr/>
        </p:nvCxnSpPr>
        <p:spPr>
          <a:xfrm flipH="1">
            <a:off x="5305780" y="1001106"/>
            <a:ext cx="1694426" cy="2244455"/>
          </a:xfrm>
          <a:prstGeom prst="straightConnector1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6398790" y="5031477"/>
            <a:ext cx="2673949" cy="1070873"/>
          </a:xfrm>
          <a:prstGeom prst="rect">
            <a:avLst/>
          </a:prstGeom>
          <a:solidFill>
            <a:srgbClr val="008000"/>
          </a:solidFill>
          <a:ln>
            <a:noFill/>
          </a:ln>
          <a:effectLst>
            <a:outerShdw blurRad="69850" dist="508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err="1" smtClean="0">
                <a:solidFill>
                  <a:srgbClr val="DDDDDD"/>
                </a:solidFill>
              </a:rPr>
              <a:t>Hadronic</a:t>
            </a:r>
            <a:r>
              <a:rPr lang="en-US" b="1" dirty="0" smtClean="0">
                <a:solidFill>
                  <a:srgbClr val="DDDDDD"/>
                </a:solidFill>
              </a:rPr>
              <a:t> calorimeter: </a:t>
            </a:r>
          </a:p>
          <a:p>
            <a:r>
              <a:rPr lang="en-US" dirty="0" smtClean="0">
                <a:solidFill>
                  <a:srgbClr val="DDDDDD"/>
                </a:solidFill>
                <a:sym typeface="Symbol" pitchFamily="-110" charset="2"/>
              </a:rPr>
              <a:t>Fe/scintillator / Cu/W-</a:t>
            </a:r>
            <a:r>
              <a:rPr lang="en-US" dirty="0" err="1" smtClean="0">
                <a:solidFill>
                  <a:srgbClr val="DDDDDD"/>
                </a:solidFill>
                <a:sym typeface="Symbol" pitchFamily="-110" charset="2"/>
              </a:rPr>
              <a:t>LAr</a:t>
            </a:r>
            <a:endParaRPr lang="en-US" dirty="0" smtClean="0">
              <a:solidFill>
                <a:srgbClr val="DDDDDD"/>
              </a:solidFill>
              <a:sym typeface="Symbol" pitchFamily="-110" charset="2"/>
            </a:endParaRPr>
          </a:p>
          <a:p>
            <a:r>
              <a:rPr lang="en-US" dirty="0" err="1" smtClean="0">
                <a:solidFill>
                  <a:srgbClr val="DDDDDD"/>
                </a:solidFill>
                <a:sym typeface="Symbol" pitchFamily="-110" charset="2"/>
              </a:rPr>
              <a:t></a:t>
            </a:r>
            <a:r>
              <a:rPr lang="en-US" dirty="0" err="1" smtClean="0">
                <a:solidFill>
                  <a:srgbClr val="DDDDDD"/>
                </a:solidFill>
              </a:rPr>
              <a:t>/E</a:t>
            </a:r>
            <a:r>
              <a:rPr lang="en-US" baseline="-25000" dirty="0" err="1" smtClean="0">
                <a:solidFill>
                  <a:srgbClr val="DDDDDD"/>
                </a:solidFill>
              </a:rPr>
              <a:t>jet</a:t>
            </a:r>
            <a:r>
              <a:rPr lang="en-US" dirty="0" smtClean="0">
                <a:solidFill>
                  <a:srgbClr val="DDDDDD"/>
                </a:solidFill>
              </a:rPr>
              <a:t>= 50%/</a:t>
            </a:r>
            <a:r>
              <a:rPr lang="en-US" dirty="0" smtClean="0">
                <a:solidFill>
                  <a:srgbClr val="DDDDDD"/>
                </a:solidFill>
                <a:sym typeface="Symbol" pitchFamily="-110" charset="2"/>
              </a:rPr>
              <a:t></a:t>
            </a:r>
            <a:r>
              <a:rPr lang="en-US" dirty="0" smtClean="0">
                <a:solidFill>
                  <a:srgbClr val="DDDDDD"/>
                </a:solidFill>
              </a:rPr>
              <a:t>E</a:t>
            </a:r>
            <a:r>
              <a:rPr lang="en-US" dirty="0" smtClean="0">
                <a:solidFill>
                  <a:srgbClr val="DDDDDD"/>
                </a:solidFill>
                <a:sym typeface="Symbol" pitchFamily="-110" charset="2"/>
              </a:rPr>
              <a:t> </a:t>
            </a:r>
            <a:r>
              <a:rPr lang="en-US" dirty="0" err="1" smtClean="0">
                <a:solidFill>
                  <a:srgbClr val="DDDDDD"/>
                </a:solidFill>
                <a:sym typeface="Symbol" pitchFamily="-110" charset="2"/>
              </a:rPr>
              <a:t></a:t>
            </a:r>
            <a:r>
              <a:rPr lang="en-US" dirty="0" smtClean="0">
                <a:solidFill>
                  <a:srgbClr val="DDDDDD"/>
                </a:solidFill>
                <a:sym typeface="Symbol" pitchFamily="-110" charset="2"/>
              </a:rPr>
              <a:t> 3% </a:t>
            </a:r>
          </a:p>
        </p:txBody>
      </p:sp>
      <p:cxnSp>
        <p:nvCxnSpPr>
          <p:cNvPr id="15" name="Straight Arrow Connector 14"/>
          <p:cNvCxnSpPr>
            <a:stCxn id="14" idx="1"/>
          </p:cNvCxnSpPr>
          <p:nvPr/>
        </p:nvCxnSpPr>
        <p:spPr>
          <a:xfrm flipH="1" flipV="1">
            <a:off x="5305780" y="3858002"/>
            <a:ext cx="1093010" cy="1708912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9" idx="0"/>
          </p:cNvCxnSpPr>
          <p:nvPr/>
        </p:nvCxnSpPr>
        <p:spPr>
          <a:xfrm flipV="1">
            <a:off x="2926904" y="3552578"/>
            <a:ext cx="1815918" cy="1865348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-3298883" y="4233333"/>
            <a:ext cx="2675459" cy="1869017"/>
          </a:xfrm>
          <a:prstGeom prst="rect">
            <a:avLst/>
          </a:prstGeom>
          <a:solidFill>
            <a:srgbClr val="CCFFCC"/>
          </a:solidFill>
          <a:ln>
            <a:noFill/>
          </a:ln>
          <a:effectLst>
            <a:outerShdw blurRad="69850" dist="1143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hangingPunct="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L = 44 </a:t>
            </a:r>
            <a:r>
              <a:rPr lang="en-US" dirty="0" err="1" smtClean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m</a:t>
            </a:r>
            <a:r>
              <a:rPr lang="en-US" dirty="0" smtClean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, </a:t>
            </a:r>
            <a:r>
              <a:rPr lang="en-GB" dirty="0" err="1" smtClean="0">
                <a:solidFill>
                  <a:srgbClr val="000000"/>
                </a:solidFill>
                <a:sym typeface="Symbol" pitchFamily="-110" charset="2"/>
              </a:rPr>
              <a:t></a:t>
            </a:r>
            <a:r>
              <a:rPr lang="en-US" dirty="0" smtClean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 ≈ 25 </a:t>
            </a:r>
            <a:r>
              <a:rPr lang="en-US" dirty="0" err="1" smtClean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m</a:t>
            </a:r>
            <a:endParaRPr lang="en-US" dirty="0">
              <a:solidFill>
                <a:srgbClr val="000000"/>
              </a:solidFill>
              <a:ea typeface="ＭＳ Ｐゴシック" pitchFamily="-110" charset="-128"/>
              <a:cs typeface="ＭＳ Ｐゴシック" pitchFamily="-110" charset="-128"/>
            </a:endParaRPr>
          </a:p>
          <a:p>
            <a:pPr eaLnBrk="0" hangingPunct="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7000 </a:t>
            </a:r>
            <a:r>
              <a:rPr lang="en-US" dirty="0" err="1" smtClean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tonnes</a:t>
            </a:r>
            <a:endParaRPr lang="en-US" dirty="0" smtClean="0">
              <a:solidFill>
                <a:srgbClr val="000000"/>
              </a:solidFill>
              <a:ea typeface="ＭＳ Ｐゴシック" pitchFamily="-110" charset="-128"/>
              <a:cs typeface="ＭＳ Ｐゴシック" pitchFamily="-110" charset="-128"/>
            </a:endParaRPr>
          </a:p>
          <a:p>
            <a:pPr eaLnBrk="0" hangingPunct="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≈10</a:t>
            </a:r>
            <a:r>
              <a:rPr lang="en-US" b="1" baseline="30000" dirty="0" smtClean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8</a:t>
            </a:r>
            <a:r>
              <a:rPr lang="en-US" dirty="0" smtClean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 electronic channels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2-level trigger reducing 40 MHz collision rate to 1 kHz of events to tape</a:t>
            </a:r>
          </a:p>
        </p:txBody>
      </p:sp>
      <p:cxnSp>
        <p:nvCxnSpPr>
          <p:cNvPr id="25" name="Straight Arrow Connector 24"/>
          <p:cNvCxnSpPr>
            <a:stCxn id="10" idx="2"/>
          </p:cNvCxnSpPr>
          <p:nvPr/>
        </p:nvCxnSpPr>
        <p:spPr>
          <a:xfrm flipH="1">
            <a:off x="1448085" y="1001107"/>
            <a:ext cx="1104166" cy="105911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Instr.Det.Rad. 2/2/2022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10</a:t>
            </a:fld>
            <a:endParaRPr lang="en-US"/>
          </a:p>
        </p:txBody>
      </p:sp>
      <p:cxnSp>
        <p:nvCxnSpPr>
          <p:cNvPr id="30" name="Straight Arrow Connector 29"/>
          <p:cNvCxnSpPr>
            <a:stCxn id="9" idx="0"/>
          </p:cNvCxnSpPr>
          <p:nvPr/>
        </p:nvCxnSpPr>
        <p:spPr>
          <a:xfrm flipV="1">
            <a:off x="2926904" y="3407902"/>
            <a:ext cx="2169620" cy="2010024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83873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066"/>
    </mc:Choice>
    <mc:Fallback xmlns="">
      <p:transition xmlns:p14="http://schemas.microsoft.com/office/powerpoint/2010/main" spd="slow" advTm="94066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4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Instr.Det.Rad. 2/2/2022</a:t>
            </a:r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0BC2B-C428-7C42-B917-0CD5C568FA42}" type="slidenum">
              <a:rPr lang="pt-PT" smtClean="0"/>
              <a:t>11</a:t>
            </a:fld>
            <a:endParaRPr lang="pt-PT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3300"/>
            <a:ext cx="9144000" cy="4830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817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0728"/>
            <a:ext cx="9144000" cy="5623316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922114"/>
          </a:xfrm>
        </p:spPr>
        <p:txBody>
          <a:bodyPr/>
          <a:lstStyle/>
          <a:p>
            <a:r>
              <a:rPr lang="pt-PT" dirty="0" smtClean="0"/>
              <a:t>Detector </a:t>
            </a:r>
            <a:r>
              <a:rPr lang="pt-PT" dirty="0" err="1" smtClean="0"/>
              <a:t>Integration</a:t>
            </a:r>
            <a:endParaRPr lang="pt-PT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Instr.Det.Rad. 2/2/2022</a:t>
            </a:r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12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92821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4734" r="5319" b="18443"/>
          <a:stretch/>
        </p:blipFill>
        <p:spPr>
          <a:xfrm>
            <a:off x="392983" y="1340768"/>
            <a:ext cx="8293817" cy="4829356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pt-PT" dirty="0" smtClean="0"/>
              <a:t>Design </a:t>
            </a:r>
            <a:r>
              <a:rPr lang="pt-PT" dirty="0" err="1" smtClean="0"/>
              <a:t>choices</a:t>
            </a:r>
            <a:r>
              <a:rPr lang="pt-PT" dirty="0" smtClean="0"/>
              <a:t>: ATLAS </a:t>
            </a:r>
            <a:r>
              <a:rPr lang="pt-PT" dirty="0" err="1" smtClean="0"/>
              <a:t>and</a:t>
            </a:r>
            <a:r>
              <a:rPr lang="pt-PT" dirty="0" smtClean="0"/>
              <a:t> CMS</a:t>
            </a:r>
            <a:endParaRPr lang="pt-PT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Instr.Det.Rad. 2/2/2022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13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30471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Instr.Det.Rad. 2/2/2022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14</a:t>
            </a:fld>
            <a:endParaRPr lang="pt-PT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2600"/>
            <a:ext cx="9144000" cy="5872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324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128118"/>
            <a:ext cx="8229600" cy="1143000"/>
          </a:xfrm>
        </p:spPr>
        <p:txBody>
          <a:bodyPr>
            <a:normAutofit/>
          </a:bodyPr>
          <a:lstStyle/>
          <a:p>
            <a:r>
              <a:rPr lang="pt-PT" dirty="0" err="1" smtClean="0">
                <a:solidFill>
                  <a:schemeClr val="bg1"/>
                </a:solidFill>
              </a:rPr>
              <a:t>Particle</a:t>
            </a:r>
            <a:r>
              <a:rPr lang="pt-PT" dirty="0" smtClean="0">
                <a:solidFill>
                  <a:schemeClr val="bg1"/>
                </a:solidFill>
              </a:rPr>
              <a:t> </a:t>
            </a:r>
            <a:r>
              <a:rPr lang="pt-PT" dirty="0" err="1" smtClean="0">
                <a:solidFill>
                  <a:schemeClr val="bg1"/>
                </a:solidFill>
              </a:rPr>
              <a:t>identification</a:t>
            </a:r>
            <a:endParaRPr lang="pt-PT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9692" y="1144356"/>
            <a:ext cx="7033534" cy="5704977"/>
          </a:xfrm>
          <a:prstGeom prst="rect">
            <a:avLst/>
          </a:prstGeom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Instr.Det.Rad. 2/2/2022</a:t>
            </a:r>
            <a:endParaRPr lang="pt-PT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15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25866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CMS </a:t>
            </a:r>
            <a:r>
              <a:rPr lang="pt-PT" dirty="0" err="1" smtClean="0"/>
              <a:t>experiment</a:t>
            </a:r>
            <a:endParaRPr lang="pt-PT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Instr.Det.Rad. 2/2/2022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16</a:t>
            </a:fld>
            <a:endParaRPr lang="pt-PT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7638"/>
            <a:ext cx="9144000" cy="470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638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7072"/>
            <a:ext cx="9144000" cy="46687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 smtClean="0"/>
              <a:t>Example</a:t>
            </a:r>
            <a:r>
              <a:rPr lang="pt-PT" dirty="0" smtClean="0"/>
              <a:t>: </a:t>
            </a:r>
            <a:r>
              <a:rPr lang="pt-PT" dirty="0" err="1" smtClean="0"/>
              <a:t>electron</a:t>
            </a:r>
            <a:r>
              <a:rPr lang="pt-PT" dirty="0" smtClean="0"/>
              <a:t> </a:t>
            </a:r>
            <a:r>
              <a:rPr lang="pt-PT" dirty="0" err="1" smtClean="0"/>
              <a:t>reconstruction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Instr.Det.Rad. 2/2/2022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3AE4B-C95D-5547-BC04-D7F0E7295FA0}" type="slidenum">
              <a:rPr lang="pt-PT" smtClean="0"/>
              <a:t>17</a:t>
            </a:fld>
            <a:endParaRPr lang="pt-PT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228600"/>
            <a:ext cx="9108504" cy="638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442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143000"/>
          </a:xfrm>
        </p:spPr>
        <p:txBody>
          <a:bodyPr/>
          <a:lstStyle/>
          <a:p>
            <a:pPr algn="r"/>
            <a:r>
              <a:rPr lang="pt-PT" dirty="0" smtClean="0"/>
              <a:t>LHC Upgrade</a:t>
            </a:r>
            <a:endParaRPr lang="pt-PT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Ricardo Gonçalo</a:t>
            </a:r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Instr.Det.Rad. 2/2/2022</a:t>
            </a:r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F264C-A9A6-8048-9D9D-5FA56B4F8839}" type="slidenum">
              <a:rPr lang="pt-P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</a:t>
            </a:fld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1680"/>
            <a:ext cx="9144000" cy="447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063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Instr.Det.Rad. 2/2/2022</a:t>
            </a:r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19</a:t>
            </a:fld>
            <a:endParaRPr lang="pt-PT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6400"/>
            <a:ext cx="9144000" cy="6043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6210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115616" y="773539"/>
            <a:ext cx="7772400" cy="1143000"/>
          </a:xfrm>
        </p:spPr>
        <p:txBody>
          <a:bodyPr/>
          <a:lstStyle/>
          <a:p>
            <a:pPr algn="r"/>
            <a:r>
              <a:rPr lang="pt-PT" dirty="0" err="1" smtClean="0"/>
              <a:t>Particle</a:t>
            </a:r>
            <a:r>
              <a:rPr lang="pt-PT" dirty="0" smtClean="0"/>
              <a:t> </a:t>
            </a:r>
            <a:r>
              <a:rPr lang="pt-PT" dirty="0" err="1" smtClean="0"/>
              <a:t>colliders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Ricardo Gonçalo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Instr.Det.Rad. 2/2/2022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85215"/>
            <a:ext cx="9144000" cy="376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128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Instr.Det.Rad. 2/2/2022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20</a:t>
            </a:fld>
            <a:endParaRPr lang="pt-PT"/>
          </a:p>
        </p:txBody>
      </p:sp>
      <p:grpSp>
        <p:nvGrpSpPr>
          <p:cNvPr id="8" name="Group 7"/>
          <p:cNvGrpSpPr/>
          <p:nvPr/>
        </p:nvGrpSpPr>
        <p:grpSpPr>
          <a:xfrm>
            <a:off x="0" y="406400"/>
            <a:ext cx="9144000" cy="6037326"/>
            <a:chOff x="0" y="406400"/>
            <a:chExt cx="9144000" cy="603732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406400"/>
              <a:ext cx="9144000" cy="6037326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5868144" y="4365104"/>
              <a:ext cx="3275856" cy="207862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8403" y="3202119"/>
            <a:ext cx="6660232" cy="32416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892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193"/>
    </mc:Choice>
    <mc:Fallback xmlns="">
      <p:transition xmlns:p14="http://schemas.microsoft.com/office/powerpoint/2010/main" spd="slow" advTm="46193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0226" y="1556793"/>
            <a:ext cx="4748913" cy="424847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sz="4800" dirty="0" smtClean="0">
                <a:solidFill>
                  <a:srgbClr val="000000"/>
                </a:solidFill>
              </a:rPr>
              <a:t>LHC Upgrades  </a:t>
            </a:r>
            <a:endParaRPr lang="pt-PT" sz="4800" dirty="0">
              <a:solidFill>
                <a:srgbClr val="00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79512" y="1196752"/>
            <a:ext cx="4752528" cy="3528392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pt-PT" sz="2400" dirty="0" smtClean="0">
                <a:solidFill>
                  <a:srgbClr val="000000"/>
                </a:solidFill>
              </a:rPr>
              <a:t>Desenvolvimento de nova geração de ímanes supercondutores (Nb</a:t>
            </a:r>
            <a:r>
              <a:rPr lang="pt-PT" sz="2400" baseline="-25000" dirty="0" smtClean="0">
                <a:solidFill>
                  <a:srgbClr val="000000"/>
                </a:solidFill>
              </a:rPr>
              <a:t>3</a:t>
            </a:r>
            <a:r>
              <a:rPr lang="pt-PT" sz="2400" dirty="0" smtClean="0">
                <a:solidFill>
                  <a:srgbClr val="000000"/>
                </a:solidFill>
              </a:rPr>
              <a:t>Sn):</a:t>
            </a:r>
          </a:p>
          <a:p>
            <a:pPr>
              <a:spcBef>
                <a:spcPts val="0"/>
              </a:spcBef>
              <a:buFont typeface="Arial"/>
              <a:buChar char="•"/>
            </a:pPr>
            <a:r>
              <a:rPr lang="pt-PT" sz="2400" dirty="0" smtClean="0">
                <a:solidFill>
                  <a:srgbClr val="000000"/>
                </a:solidFill>
              </a:rPr>
              <a:t>13.5 T em vez de 8 T (LHC, </a:t>
            </a:r>
            <a:r>
              <a:rPr lang="pt-PT" sz="2400" dirty="0" err="1" smtClean="0">
                <a:solidFill>
                  <a:srgbClr val="000000"/>
                </a:solidFill>
              </a:rPr>
              <a:t>NbTi</a:t>
            </a:r>
            <a:r>
              <a:rPr lang="pt-PT" sz="2400" dirty="0" smtClean="0">
                <a:solidFill>
                  <a:srgbClr val="000000"/>
                </a:solidFill>
              </a:rPr>
              <a:t>)</a:t>
            </a:r>
          </a:p>
          <a:p>
            <a:pPr>
              <a:spcBef>
                <a:spcPts val="0"/>
              </a:spcBef>
            </a:pPr>
            <a:r>
              <a:rPr lang="pt-PT" sz="2400" dirty="0" smtClean="0">
                <a:solidFill>
                  <a:srgbClr val="000000"/>
                </a:solidFill>
              </a:rPr>
              <a:t>Desenvolvimento de “</a:t>
            </a:r>
            <a:r>
              <a:rPr lang="pt-PT" sz="2400" dirty="0" err="1" smtClean="0">
                <a:solidFill>
                  <a:srgbClr val="000000"/>
                </a:solidFill>
              </a:rPr>
              <a:t>crab</a:t>
            </a:r>
            <a:r>
              <a:rPr lang="pt-PT" sz="2400" dirty="0" smtClean="0">
                <a:solidFill>
                  <a:srgbClr val="000000"/>
                </a:solidFill>
              </a:rPr>
              <a:t> </a:t>
            </a:r>
            <a:r>
              <a:rPr lang="pt-PT" sz="2400" dirty="0" err="1" smtClean="0">
                <a:solidFill>
                  <a:srgbClr val="000000"/>
                </a:solidFill>
              </a:rPr>
              <a:t>cavities</a:t>
            </a:r>
            <a:r>
              <a:rPr lang="pt-PT" sz="2400" dirty="0" smtClean="0">
                <a:solidFill>
                  <a:srgbClr val="000000"/>
                </a:solidFill>
              </a:rPr>
              <a:t>”</a:t>
            </a:r>
          </a:p>
          <a:p>
            <a:pPr>
              <a:spcBef>
                <a:spcPts val="0"/>
              </a:spcBef>
              <a:buFont typeface="Arial"/>
              <a:buChar char="•"/>
            </a:pPr>
            <a:r>
              <a:rPr lang="pt-PT" sz="2400" dirty="0" smtClean="0">
                <a:solidFill>
                  <a:srgbClr val="000000"/>
                </a:solidFill>
              </a:rPr>
              <a:t>Aumentam eficiência das colisões</a:t>
            </a:r>
          </a:p>
          <a:p>
            <a:pPr>
              <a:spcBef>
                <a:spcPts val="0"/>
              </a:spcBef>
            </a:pPr>
            <a:r>
              <a:rPr lang="pt-PT" sz="2400" dirty="0" smtClean="0">
                <a:solidFill>
                  <a:srgbClr val="000000"/>
                </a:solidFill>
              </a:rPr>
              <a:t>Colimadores, conectores, </a:t>
            </a:r>
            <a:r>
              <a:rPr lang="pt-PT" sz="2400" dirty="0" err="1" smtClean="0">
                <a:solidFill>
                  <a:srgbClr val="000000"/>
                </a:solidFill>
              </a:rPr>
              <a:t>eng</a:t>
            </a:r>
            <a:r>
              <a:rPr lang="pt-PT" sz="2400" dirty="0" smtClean="0">
                <a:solidFill>
                  <a:srgbClr val="000000"/>
                </a:solidFill>
              </a:rPr>
              <a:t>. civil, </a:t>
            </a:r>
            <a:r>
              <a:rPr lang="pt-PT" sz="2400" dirty="0" err="1" smtClean="0">
                <a:solidFill>
                  <a:srgbClr val="000000"/>
                </a:solidFill>
              </a:rPr>
              <a:t>etc</a:t>
            </a:r>
            <a:endParaRPr lang="pt-PT" sz="2400" dirty="0" smtClean="0">
              <a:solidFill>
                <a:srgbClr val="00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3528" y="4500311"/>
            <a:ext cx="3816424" cy="2235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9324528" y="1124745"/>
            <a:ext cx="3826294" cy="2293956"/>
          </a:xfrm>
          <a:prstGeom prst="rect">
            <a:avLst/>
          </a:prstGeom>
          <a:noFill/>
          <a:ln>
            <a:solidFill>
              <a:srgbClr val="FFFFFF"/>
            </a:solidFill>
          </a:ln>
          <a:effectLst/>
        </p:spPr>
      </p:pic>
      <p:sp>
        <p:nvSpPr>
          <p:cNvPr id="8" name="Date Placeholder 1"/>
          <p:cNvSpPr txBox="1">
            <a:spLocks/>
          </p:cNvSpPr>
          <p:nvPr/>
        </p:nvSpPr>
        <p:spPr>
          <a:xfrm>
            <a:off x="457200" y="6520259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200" smtClean="0">
                <a:solidFill>
                  <a:schemeClr val="bg2"/>
                </a:solidFill>
              </a:rPr>
              <a:t>R. Gonçalo - LIP</a:t>
            </a:r>
            <a:endParaRPr lang="pt-PT" sz="1200" dirty="0">
              <a:solidFill>
                <a:schemeClr val="bg2"/>
              </a:solidFill>
            </a:endParaRPr>
          </a:p>
        </p:txBody>
      </p:sp>
      <p:sp>
        <p:nvSpPr>
          <p:cNvPr id="9" name="Footer Placeholder 2"/>
          <p:cNvSpPr txBox="1">
            <a:spLocks/>
          </p:cNvSpPr>
          <p:nvPr/>
        </p:nvSpPr>
        <p:spPr>
          <a:xfrm>
            <a:off x="3124200" y="6520259"/>
            <a:ext cx="28956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pt-PT" sz="1200" smtClean="0">
                <a:solidFill>
                  <a:schemeClr val="bg2"/>
                </a:solidFill>
              </a:rPr>
              <a:t>Ciência 2018</a:t>
            </a:r>
            <a:endParaRPr lang="pt-PT" sz="1200" dirty="0">
              <a:solidFill>
                <a:schemeClr val="bg2"/>
              </a:solidFill>
            </a:endParaRPr>
          </a:p>
        </p:txBody>
      </p:sp>
      <p:sp>
        <p:nvSpPr>
          <p:cNvPr id="10" name="Slide Number Placeholder 4"/>
          <p:cNvSpPr txBox="1">
            <a:spLocks/>
          </p:cNvSpPr>
          <p:nvPr/>
        </p:nvSpPr>
        <p:spPr>
          <a:xfrm>
            <a:off x="6553200" y="6520259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fld id="{9B03DFD9-BCD4-D04F-A8C7-92475F67CE52}" type="slidenum">
              <a:rPr lang="pt-PT" sz="1200" smtClean="0">
                <a:solidFill>
                  <a:schemeClr val="bg2"/>
                </a:solidFill>
              </a:rPr>
              <a:pPr algn="r"/>
              <a:t>21</a:t>
            </a:fld>
            <a:endParaRPr lang="pt-PT" sz="1200" dirty="0">
              <a:solidFill>
                <a:schemeClr val="bg2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Instr.Det.Rad. 2/2/2022</a:t>
            </a:r>
            <a:endParaRPr lang="pt-PT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21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90893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5EDF037A-1D4D-9342-89A7-CB80C4B6116B}"/>
              </a:ext>
            </a:extLst>
          </p:cNvPr>
          <p:cNvGrpSpPr/>
          <p:nvPr/>
        </p:nvGrpSpPr>
        <p:grpSpPr>
          <a:xfrm>
            <a:off x="614141" y="1008356"/>
            <a:ext cx="2247358" cy="1075340"/>
            <a:chOff x="6518792" y="2176720"/>
            <a:chExt cx="2247358" cy="107534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4AE2B63A-7573-EC41-AB8D-F8C7667D33B5}"/>
                </a:ext>
              </a:extLst>
            </p:cNvPr>
            <p:cNvGrpSpPr/>
            <p:nvPr/>
          </p:nvGrpSpPr>
          <p:grpSpPr>
            <a:xfrm>
              <a:off x="6518792" y="2176720"/>
              <a:ext cx="2247358" cy="1075340"/>
              <a:chOff x="6625424" y="817460"/>
              <a:chExt cx="2247358" cy="1075340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xmlns="" id="{D4B04ECF-D295-BF49-BC84-CBDDE77B7C77}"/>
                  </a:ext>
                </a:extLst>
              </p:cNvPr>
              <p:cNvGrpSpPr/>
              <p:nvPr/>
            </p:nvGrpSpPr>
            <p:grpSpPr>
              <a:xfrm>
                <a:off x="6625424" y="817460"/>
                <a:ext cx="2206435" cy="1075340"/>
                <a:chOff x="6625424" y="817460"/>
                <a:chExt cx="2206435" cy="1075340"/>
              </a:xfrm>
            </p:grpSpPr>
            <p:sp>
              <p:nvSpPr>
                <p:cNvPr id="7" name="Oval 6">
                  <a:extLst>
                    <a:ext uri="{FF2B5EF4-FFF2-40B4-BE49-F238E27FC236}">
                      <a16:creationId xmlns:a16="http://schemas.microsoft.com/office/drawing/2014/main" xmlns="" id="{96C98090-B61B-CC45-8A2F-32190EF6465B}"/>
                    </a:ext>
                  </a:extLst>
                </p:cNvPr>
                <p:cNvSpPr/>
                <p:nvPr/>
              </p:nvSpPr>
              <p:spPr bwMode="auto">
                <a:xfrm>
                  <a:off x="7144557" y="817460"/>
                  <a:ext cx="1017066" cy="600906"/>
                </a:xfrm>
                <a:prstGeom prst="ellips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xmlns="" id="{4FA45230-34C6-F447-8D4C-CA6E8EF22D3F}"/>
                    </a:ext>
                  </a:extLst>
                </p:cNvPr>
                <p:cNvSpPr/>
                <p:nvPr/>
              </p:nvSpPr>
              <p:spPr bwMode="auto">
                <a:xfrm>
                  <a:off x="7413392" y="1239915"/>
                  <a:ext cx="1017066" cy="652885"/>
                </a:xfrm>
                <a:prstGeom prst="ellipse">
                  <a:avLst/>
                </a:prstGeom>
                <a:solidFill>
                  <a:srgbClr val="FF3300">
                    <a:alpha val="62000"/>
                  </a:srgb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  <p:cxnSp>
              <p:nvCxnSpPr>
                <p:cNvPr id="9" name="Straight Arrow Connector 8">
                  <a:extLst>
                    <a:ext uri="{FF2B5EF4-FFF2-40B4-BE49-F238E27FC236}">
                      <a16:creationId xmlns:a16="http://schemas.microsoft.com/office/drawing/2014/main" xmlns="" id="{8CA71373-1B1A-F647-8010-D073D9931B45}"/>
                    </a:ext>
                  </a:extLst>
                </p:cNvPr>
                <p:cNvCxnSpPr/>
                <p:nvPr/>
              </p:nvCxnSpPr>
              <p:spPr bwMode="auto">
                <a:xfrm flipH="1">
                  <a:off x="6625424" y="1566357"/>
                  <a:ext cx="2206435" cy="1"/>
                </a:xfrm>
                <a:prstGeom prst="straightConnector1">
                  <a:avLst/>
                </a:prstGeom>
                <a:solidFill>
                  <a:schemeClr val="accent1"/>
                </a:solidFill>
                <a:ln w="28575" cap="flat" cmpd="sng" algn="ctr">
                  <a:solidFill>
                    <a:schemeClr val="tx1"/>
                  </a:solidFill>
                  <a:prstDash val="dash"/>
                  <a:round/>
                  <a:headEnd type="none" w="med" len="med"/>
                  <a:tailEnd type="triangle" w="med" len="med"/>
                </a:ln>
                <a:effectLst/>
              </p:spPr>
            </p:cxnSp>
          </p:grpSp>
          <p:cxnSp>
            <p:nvCxnSpPr>
              <p:cNvPr id="6" name="Straight Arrow Connector 5">
                <a:extLst>
                  <a:ext uri="{FF2B5EF4-FFF2-40B4-BE49-F238E27FC236}">
                    <a16:creationId xmlns:a16="http://schemas.microsoft.com/office/drawing/2014/main" xmlns="" id="{93714C19-9305-A742-A089-9BEC5783DBE9}"/>
                  </a:ext>
                </a:extLst>
              </p:cNvPr>
              <p:cNvCxnSpPr/>
              <p:nvPr/>
            </p:nvCxnSpPr>
            <p:spPr bwMode="auto">
              <a:xfrm>
                <a:off x="6716072" y="1111384"/>
                <a:ext cx="2156710" cy="13317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triangle" w="med" len="med"/>
              </a:ln>
              <a:effectLst/>
            </p:spPr>
          </p:cxnSp>
        </p:grpSp>
        <p:sp>
          <p:nvSpPr>
            <p:cNvPr id="4" name="Up-Down Arrow 3">
              <a:extLst>
                <a:ext uri="{FF2B5EF4-FFF2-40B4-BE49-F238E27FC236}">
                  <a16:creationId xmlns:a16="http://schemas.microsoft.com/office/drawing/2014/main" xmlns="" id="{16B76E87-2A48-6141-81E0-F04C5FE9C72A}"/>
                </a:ext>
              </a:extLst>
            </p:cNvPr>
            <p:cNvSpPr/>
            <p:nvPr/>
          </p:nvSpPr>
          <p:spPr bwMode="auto">
            <a:xfrm>
              <a:off x="6643960" y="2460783"/>
              <a:ext cx="209983" cy="441657"/>
            </a:xfrm>
            <a:prstGeom prst="upDownArrow">
              <a:avLst/>
            </a:prstGeom>
            <a:solidFill>
              <a:srgbClr val="0000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1BDD14E4-6CAE-4547-926E-88F1E6E07437}"/>
              </a:ext>
            </a:extLst>
          </p:cNvPr>
          <p:cNvGrpSpPr/>
          <p:nvPr/>
        </p:nvGrpSpPr>
        <p:grpSpPr>
          <a:xfrm>
            <a:off x="6652169" y="958208"/>
            <a:ext cx="1766630" cy="984956"/>
            <a:chOff x="6645870" y="2290424"/>
            <a:chExt cx="1766630" cy="984956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4855B854-8C75-2C4C-B019-B36CE2FFC653}"/>
                </a:ext>
              </a:extLst>
            </p:cNvPr>
            <p:cNvSpPr/>
            <p:nvPr/>
          </p:nvSpPr>
          <p:spPr bwMode="auto">
            <a:xfrm>
              <a:off x="7142596" y="2290424"/>
              <a:ext cx="1017066" cy="447286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xmlns="" id="{DD16F3EC-8815-5F47-A10F-C9EBD479E7D5}"/>
                </a:ext>
              </a:extLst>
            </p:cNvPr>
            <p:cNvSpPr/>
            <p:nvPr/>
          </p:nvSpPr>
          <p:spPr bwMode="auto">
            <a:xfrm>
              <a:off x="7395434" y="2290424"/>
              <a:ext cx="1017066" cy="447286"/>
            </a:xfrm>
            <a:prstGeom prst="ellipse">
              <a:avLst/>
            </a:prstGeom>
            <a:solidFill>
              <a:srgbClr val="FF3300">
                <a:alpha val="62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ACA93E0D-612D-4641-AD32-CA58B069A403}"/>
                </a:ext>
              </a:extLst>
            </p:cNvPr>
            <p:cNvSpPr/>
            <p:nvPr/>
          </p:nvSpPr>
          <p:spPr bwMode="auto">
            <a:xfrm>
              <a:off x="7106730" y="2981245"/>
              <a:ext cx="1017066" cy="294135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AACF7CBB-47B1-FB4E-9B76-B20AB2D31D24}"/>
                </a:ext>
              </a:extLst>
            </p:cNvPr>
            <p:cNvSpPr/>
            <p:nvPr/>
          </p:nvSpPr>
          <p:spPr bwMode="auto">
            <a:xfrm>
              <a:off x="7359568" y="2981245"/>
              <a:ext cx="1017066" cy="294135"/>
            </a:xfrm>
            <a:prstGeom prst="ellipse">
              <a:avLst/>
            </a:prstGeom>
            <a:solidFill>
              <a:srgbClr val="FF3300">
                <a:alpha val="62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5" name="Curved Right Arrow 14">
              <a:extLst>
                <a:ext uri="{FF2B5EF4-FFF2-40B4-BE49-F238E27FC236}">
                  <a16:creationId xmlns:a16="http://schemas.microsoft.com/office/drawing/2014/main" xmlns="" id="{B8B7C06E-89A7-7241-BCF2-649FFE77D7E5}"/>
                </a:ext>
              </a:extLst>
            </p:cNvPr>
            <p:cNvSpPr/>
            <p:nvPr/>
          </p:nvSpPr>
          <p:spPr bwMode="auto">
            <a:xfrm>
              <a:off x="6645870" y="2468875"/>
              <a:ext cx="307240" cy="576379"/>
            </a:xfrm>
            <a:prstGeom prst="curvedRightArrow">
              <a:avLst/>
            </a:prstGeom>
            <a:solidFill>
              <a:srgbClr val="0000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C854EAF6-FF6A-2647-9D95-C5416388A3F4}"/>
              </a:ext>
            </a:extLst>
          </p:cNvPr>
          <p:cNvGrpSpPr/>
          <p:nvPr/>
        </p:nvGrpSpPr>
        <p:grpSpPr>
          <a:xfrm>
            <a:off x="3601772" y="1001662"/>
            <a:ext cx="1967597" cy="993943"/>
            <a:chOff x="6606799" y="2025210"/>
            <a:chExt cx="1967597" cy="993943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E9F19A62-B315-3641-B97C-7132B681737E}"/>
                </a:ext>
              </a:extLst>
            </p:cNvPr>
            <p:cNvGrpSpPr/>
            <p:nvPr/>
          </p:nvGrpSpPr>
          <p:grpSpPr>
            <a:xfrm>
              <a:off x="6606799" y="2025210"/>
              <a:ext cx="1967597" cy="993943"/>
              <a:chOff x="6713431" y="665950"/>
              <a:chExt cx="1967597" cy="993943"/>
            </a:xfrm>
          </p:grpSpPr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xmlns="" id="{B2DE5E11-95E4-754F-8917-FB6C51DF1E6C}"/>
                  </a:ext>
                </a:extLst>
              </p:cNvPr>
              <p:cNvCxnSpPr/>
              <p:nvPr/>
            </p:nvCxnSpPr>
            <p:spPr bwMode="auto">
              <a:xfrm>
                <a:off x="6713431" y="665950"/>
                <a:ext cx="1967596" cy="993943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triangle" w="med" len="med"/>
              </a:ln>
              <a:effectLst/>
            </p:spPr>
          </p:cxn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xmlns="" id="{B9107888-11B0-064B-9EB1-4C2103E619EF}"/>
                  </a:ext>
                </a:extLst>
              </p:cNvPr>
              <p:cNvGrpSpPr/>
              <p:nvPr/>
            </p:nvGrpSpPr>
            <p:grpSpPr>
              <a:xfrm>
                <a:off x="6735173" y="665950"/>
                <a:ext cx="1945855" cy="993943"/>
                <a:chOff x="6735173" y="665950"/>
                <a:chExt cx="1945855" cy="993943"/>
              </a:xfrm>
            </p:grpSpPr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xmlns="" id="{8A0C21E9-D800-9D44-83F4-763FAA1F83CC}"/>
                    </a:ext>
                  </a:extLst>
                </p:cNvPr>
                <p:cNvSpPr/>
                <p:nvPr/>
              </p:nvSpPr>
              <p:spPr bwMode="auto">
                <a:xfrm rot="20098959">
                  <a:off x="7401222" y="912812"/>
                  <a:ext cx="1017066" cy="316131"/>
                </a:xfrm>
                <a:prstGeom prst="ellips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xmlns="" id="{F741B36E-1126-AC44-BD0E-D19955B62E46}"/>
                    </a:ext>
                  </a:extLst>
                </p:cNvPr>
                <p:cNvSpPr/>
                <p:nvPr/>
              </p:nvSpPr>
              <p:spPr bwMode="auto">
                <a:xfrm rot="1575684">
                  <a:off x="6982077" y="906149"/>
                  <a:ext cx="1017066" cy="314228"/>
                </a:xfrm>
                <a:prstGeom prst="ellipse">
                  <a:avLst/>
                </a:prstGeom>
                <a:solidFill>
                  <a:srgbClr val="FF3300">
                    <a:alpha val="62000"/>
                  </a:srgb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  <p:cxnSp>
              <p:nvCxnSpPr>
                <p:cNvPr id="23" name="Straight Arrow Connector 22">
                  <a:extLst>
                    <a:ext uri="{FF2B5EF4-FFF2-40B4-BE49-F238E27FC236}">
                      <a16:creationId xmlns:a16="http://schemas.microsoft.com/office/drawing/2014/main" xmlns="" id="{88FF935C-7AB8-B048-93FC-4AA8E6FB2E2D}"/>
                    </a:ext>
                  </a:extLst>
                </p:cNvPr>
                <p:cNvCxnSpPr/>
                <p:nvPr/>
              </p:nvCxnSpPr>
              <p:spPr bwMode="auto">
                <a:xfrm flipH="1">
                  <a:off x="6735173" y="665950"/>
                  <a:ext cx="1945855" cy="993943"/>
                </a:xfrm>
                <a:prstGeom prst="straightConnector1">
                  <a:avLst/>
                </a:prstGeom>
                <a:solidFill>
                  <a:schemeClr val="accent1"/>
                </a:solidFill>
                <a:ln w="28575" cap="flat" cmpd="sng" algn="ctr">
                  <a:solidFill>
                    <a:schemeClr val="tx1"/>
                  </a:solidFill>
                  <a:prstDash val="dash"/>
                  <a:round/>
                  <a:headEnd type="none" w="med" len="med"/>
                  <a:tailEnd type="triangle" w="med" len="med"/>
                </a:ln>
                <a:effectLst/>
              </p:spPr>
            </p:cxnSp>
          </p:grpSp>
        </p:grpSp>
        <p:sp>
          <p:nvSpPr>
            <p:cNvPr id="18" name="Up-Down Arrow 17">
              <a:extLst>
                <a:ext uri="{FF2B5EF4-FFF2-40B4-BE49-F238E27FC236}">
                  <a16:creationId xmlns:a16="http://schemas.microsoft.com/office/drawing/2014/main" xmlns="" id="{F8624D3E-7FB8-3E4B-86AB-F1A603247F8E}"/>
                </a:ext>
              </a:extLst>
            </p:cNvPr>
            <p:cNvSpPr/>
            <p:nvPr/>
          </p:nvSpPr>
          <p:spPr bwMode="auto">
            <a:xfrm>
              <a:off x="6631263" y="2134166"/>
              <a:ext cx="132003" cy="774359"/>
            </a:xfrm>
            <a:prstGeom prst="upDownArrow">
              <a:avLst/>
            </a:prstGeom>
            <a:solidFill>
              <a:srgbClr val="0000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532193" y="588876"/>
            <a:ext cx="2540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 smtClean="0"/>
              <a:t>Leveling</a:t>
            </a:r>
            <a:r>
              <a:rPr lang="pt-PT" dirty="0" smtClean="0"/>
              <a:t> </a:t>
            </a:r>
            <a:r>
              <a:rPr lang="pt-PT" dirty="0" err="1" smtClean="0"/>
              <a:t>by</a:t>
            </a:r>
            <a:r>
              <a:rPr lang="pt-PT" dirty="0" smtClean="0"/>
              <a:t> </a:t>
            </a:r>
            <a:r>
              <a:rPr lang="pt-PT" dirty="0" err="1" smtClean="0"/>
              <a:t>beam</a:t>
            </a:r>
            <a:r>
              <a:rPr lang="pt-PT" dirty="0" smtClean="0"/>
              <a:t> offset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286389" y="598591"/>
            <a:ext cx="2904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 smtClean="0"/>
              <a:t>Anti-leveling</a:t>
            </a:r>
            <a:r>
              <a:rPr lang="pt-PT" dirty="0" smtClean="0"/>
              <a:t>: </a:t>
            </a:r>
            <a:r>
              <a:rPr lang="pt-PT" dirty="0" err="1" smtClean="0"/>
              <a:t>crossing</a:t>
            </a:r>
            <a:r>
              <a:rPr lang="pt-PT" dirty="0" smtClean="0"/>
              <a:t> </a:t>
            </a:r>
            <a:r>
              <a:rPr lang="pt-PT" dirty="0" err="1" smtClean="0"/>
              <a:t>angle</a:t>
            </a:r>
            <a:endParaRPr lang="pt-PT" dirty="0" smtClean="0"/>
          </a:p>
        </p:txBody>
      </p:sp>
      <p:sp>
        <p:nvSpPr>
          <p:cNvPr id="33" name="TextBox 32"/>
          <p:cNvSpPr txBox="1"/>
          <p:nvPr/>
        </p:nvSpPr>
        <p:spPr>
          <a:xfrm>
            <a:off x="6331696" y="592612"/>
            <a:ext cx="2840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 smtClean="0"/>
              <a:t>Anti-leveling</a:t>
            </a:r>
            <a:r>
              <a:rPr lang="pt-PT" dirty="0" smtClean="0"/>
              <a:t>: β* </a:t>
            </a:r>
            <a:r>
              <a:rPr lang="pt-PT" dirty="0" err="1" smtClean="0"/>
              <a:t>reduction</a:t>
            </a:r>
            <a:endParaRPr lang="pt-PT" dirty="0" smtClean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435" y="2986660"/>
            <a:ext cx="4110804" cy="3108314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900653" y="2719217"/>
            <a:ext cx="7265308" cy="3757560"/>
            <a:chOff x="136425" y="2924500"/>
            <a:chExt cx="7265308" cy="3757560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6425" y="2952874"/>
              <a:ext cx="7265308" cy="3729186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3868260" y="2924500"/>
              <a:ext cx="296920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PT" sz="1400" dirty="0" err="1" smtClean="0"/>
                <a:t>Eckhard</a:t>
              </a:r>
              <a:r>
                <a:rPr lang="pt-PT" sz="1400" dirty="0" smtClean="0"/>
                <a:t> </a:t>
              </a:r>
              <a:r>
                <a:rPr lang="pt-PT" sz="1400" dirty="0" err="1" smtClean="0"/>
                <a:t>Elsen</a:t>
              </a:r>
              <a:r>
                <a:rPr lang="pt-PT" sz="1400" dirty="0" smtClean="0"/>
                <a:t>, LHCP’18</a:t>
              </a:r>
              <a:endParaRPr lang="pt-PT" sz="140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256298" y="4407079"/>
              <a:ext cx="172994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PT" dirty="0" smtClean="0"/>
                <a:t>β* </a:t>
              </a:r>
              <a:r>
                <a:rPr lang="pt-PT" dirty="0" err="1" smtClean="0"/>
                <a:t>reduction</a:t>
              </a:r>
              <a:endParaRPr lang="pt-PT" dirty="0"/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 flipV="1">
              <a:off x="5986242" y="4477810"/>
              <a:ext cx="493215" cy="143904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1402109" y="5286933"/>
              <a:ext cx="3097883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PT" dirty="0" err="1"/>
                <a:t>c</a:t>
              </a:r>
              <a:r>
                <a:rPr lang="pt-PT" dirty="0" err="1" smtClean="0"/>
                <a:t>rossing</a:t>
              </a:r>
              <a:r>
                <a:rPr lang="pt-PT" dirty="0" smtClean="0"/>
                <a:t> </a:t>
              </a:r>
              <a:r>
                <a:rPr lang="pt-PT" dirty="0" err="1" smtClean="0"/>
                <a:t>angle</a:t>
              </a:r>
              <a:r>
                <a:rPr lang="pt-PT" dirty="0" smtClean="0"/>
                <a:t> </a:t>
              </a:r>
              <a:r>
                <a:rPr lang="pt-PT" dirty="0" err="1" smtClean="0"/>
                <a:t>reduction</a:t>
              </a:r>
              <a:r>
                <a:rPr lang="pt-PT" dirty="0" smtClean="0"/>
                <a:t> </a:t>
              </a:r>
              <a:r>
                <a:rPr lang="pt-PT" dirty="0" err="1" smtClean="0"/>
                <a:t>steps</a:t>
              </a:r>
              <a:endParaRPr lang="pt-PT" dirty="0"/>
            </a:p>
          </p:txBody>
        </p:sp>
        <p:cxnSp>
          <p:nvCxnSpPr>
            <p:cNvPr id="30" name="Straight Arrow Connector 29"/>
            <p:cNvCxnSpPr>
              <a:stCxn id="29" idx="0"/>
            </p:cNvCxnSpPr>
            <p:nvPr/>
          </p:nvCxnSpPr>
          <p:spPr>
            <a:xfrm flipH="1" flipV="1">
              <a:off x="2238427" y="5059565"/>
              <a:ext cx="712624" cy="227368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Date Placeholder 3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35" name="Footer Placeholder 3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Instr.Det.Rad. 2/2/2022</a:t>
            </a:r>
            <a:endParaRPr lang="pt-PT"/>
          </a:p>
        </p:txBody>
      </p:sp>
      <p:sp>
        <p:nvSpPr>
          <p:cNvPr id="36" name="Slide Number Placeholder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22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83667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6" descr="ATLAS_black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" b="99813" l="104" r="100000">
                        <a14:foregroundMark x1="11107" y1="20438" x2="12699" y2="42750"/>
                        <a14:foregroundMark x1="10208" y1="39875" x2="11280" y2="50063"/>
                        <a14:foregroundMark x1="16401" y1="37000" x2="17439" y2="64125"/>
                        <a14:foregroundMark x1="11799" y1="64125" x2="13218" y2="69813"/>
                        <a14:foregroundMark x1="13564" y1="76563" x2="16920" y2="88938"/>
                      </a14:backgroundRemoval>
                    </a14:imgEffect>
                  </a14:imgLayer>
                </a14:imgProps>
              </a:ext>
            </a:extLst>
          </a:blip>
          <a:srcRect l="-334" r="-334"/>
          <a:stretch>
            <a:fillRect/>
          </a:stretch>
        </p:blipFill>
        <p:spPr bwMode="auto">
          <a:xfrm>
            <a:off x="827584" y="1259302"/>
            <a:ext cx="6696744" cy="4185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grpSp>
        <p:nvGrpSpPr>
          <p:cNvPr id="24" name="Group 23"/>
          <p:cNvGrpSpPr/>
          <p:nvPr/>
        </p:nvGrpSpPr>
        <p:grpSpPr>
          <a:xfrm>
            <a:off x="4644008" y="68627"/>
            <a:ext cx="3960440" cy="3168352"/>
            <a:chOff x="4644008" y="51470"/>
            <a:chExt cx="3960440" cy="2376264"/>
          </a:xfrm>
        </p:grpSpPr>
        <p:grpSp>
          <p:nvGrpSpPr>
            <p:cNvPr id="9" name="Group 8"/>
            <p:cNvGrpSpPr/>
            <p:nvPr/>
          </p:nvGrpSpPr>
          <p:grpSpPr>
            <a:xfrm>
              <a:off x="5940152" y="51470"/>
              <a:ext cx="2664296" cy="1561395"/>
              <a:chOff x="323528" y="3340583"/>
              <a:chExt cx="2664296" cy="1561395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23528" y="3412591"/>
                <a:ext cx="2664296" cy="1489387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1475656" y="3340583"/>
                <a:ext cx="1512168" cy="48474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pt-PT" dirty="0" smtClean="0">
                    <a:solidFill>
                      <a:srgbClr val="000000"/>
                    </a:solidFill>
                  </a:rPr>
                  <a:t>Novo detetor de traços</a:t>
                </a:r>
              </a:p>
            </p:txBody>
          </p:sp>
        </p:grpSp>
        <p:cxnSp>
          <p:nvCxnSpPr>
            <p:cNvPr id="11" name="Straight Arrow Connector 10"/>
            <p:cNvCxnSpPr>
              <a:stCxn id="7" idx="1"/>
            </p:cNvCxnSpPr>
            <p:nvPr/>
          </p:nvCxnSpPr>
          <p:spPr bwMode="auto">
            <a:xfrm flipH="1">
              <a:off x="4644008" y="868172"/>
              <a:ext cx="1296144" cy="1559562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31" name="Group 30"/>
          <p:cNvGrpSpPr/>
          <p:nvPr/>
        </p:nvGrpSpPr>
        <p:grpSpPr>
          <a:xfrm>
            <a:off x="251520" y="260648"/>
            <a:ext cx="4320480" cy="2592288"/>
            <a:chOff x="251520" y="195486"/>
            <a:chExt cx="4320480" cy="1944216"/>
          </a:xfrm>
        </p:grpSpPr>
        <p:grpSp>
          <p:nvGrpSpPr>
            <p:cNvPr id="28" name="Group 27"/>
            <p:cNvGrpSpPr/>
            <p:nvPr/>
          </p:nvGrpSpPr>
          <p:grpSpPr>
            <a:xfrm>
              <a:off x="251520" y="195486"/>
              <a:ext cx="4320480" cy="864096"/>
              <a:chOff x="2699792" y="0"/>
              <a:chExt cx="4320480" cy="864096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3995936" y="0"/>
                <a:ext cx="3024336" cy="69249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pt-PT" dirty="0" smtClean="0">
                    <a:solidFill>
                      <a:srgbClr val="000000"/>
                    </a:solidFill>
                  </a:rPr>
                  <a:t>Nova </a:t>
                </a:r>
                <a:r>
                  <a:rPr lang="pt-PT" dirty="0" err="1" smtClean="0">
                    <a:solidFill>
                      <a:srgbClr val="000000"/>
                    </a:solidFill>
                  </a:rPr>
                  <a:t>eletrónica</a:t>
                </a:r>
                <a:r>
                  <a:rPr lang="pt-PT" dirty="0">
                    <a:solidFill>
                      <a:srgbClr val="000000"/>
                    </a:solidFill>
                  </a:rPr>
                  <a:t>,</a:t>
                </a:r>
                <a:r>
                  <a:rPr lang="pt-PT" dirty="0" smtClean="0">
                    <a:solidFill>
                      <a:srgbClr val="000000"/>
                    </a:solidFill>
                  </a:rPr>
                  <a:t>  fontes de alta tensão e cintiladores do calorímetro</a:t>
                </a:r>
                <a:endParaRPr lang="pt-PT" dirty="0">
                  <a:solidFill>
                    <a:srgbClr val="000000"/>
                  </a:solidFill>
                </a:endParaRPr>
              </a:p>
            </p:txBody>
          </p:sp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699792" y="0"/>
                <a:ext cx="1312551" cy="864096"/>
              </a:xfrm>
              <a:prstGeom prst="rect">
                <a:avLst/>
              </a:prstGeom>
            </p:spPr>
          </p:pic>
        </p:grpSp>
        <p:cxnSp>
          <p:nvCxnSpPr>
            <p:cNvPr id="29" name="Straight Arrow Connector 28"/>
            <p:cNvCxnSpPr/>
            <p:nvPr/>
          </p:nvCxnSpPr>
          <p:spPr bwMode="auto">
            <a:xfrm>
              <a:off x="1979712" y="1059582"/>
              <a:ext cx="2592288" cy="1080120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34" name="Group 33"/>
          <p:cNvGrpSpPr/>
          <p:nvPr/>
        </p:nvGrpSpPr>
        <p:grpSpPr>
          <a:xfrm>
            <a:off x="323528" y="5439496"/>
            <a:ext cx="3744416" cy="1152128"/>
            <a:chOff x="323528" y="3867894"/>
            <a:chExt cx="3744416" cy="864096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3528" y="3867894"/>
              <a:ext cx="1312551" cy="864096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1619672" y="3867894"/>
              <a:ext cx="2448272" cy="6924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pt-PT" dirty="0" smtClean="0">
                  <a:solidFill>
                    <a:srgbClr val="000000"/>
                  </a:solidFill>
                </a:rPr>
                <a:t>Hardware para reconstruir traços carregados (</a:t>
              </a:r>
              <a:r>
                <a:rPr lang="pt-PT" dirty="0" err="1" smtClean="0">
                  <a:solidFill>
                    <a:srgbClr val="000000"/>
                  </a:solidFill>
                </a:rPr>
                <a:t>trigger</a:t>
              </a:r>
              <a:r>
                <a:rPr lang="pt-PT" dirty="0" smtClean="0">
                  <a:solidFill>
                    <a:srgbClr val="000000"/>
                  </a:solidFill>
                </a:rPr>
                <a:t>)</a:t>
              </a:r>
              <a:endParaRPr lang="pt-PT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5364089" y="2424872"/>
            <a:ext cx="3697991" cy="4389225"/>
            <a:chOff x="5364088" y="1818653"/>
            <a:chExt cx="3697991" cy="3291919"/>
          </a:xfrm>
        </p:grpSpPr>
        <p:grpSp>
          <p:nvGrpSpPr>
            <p:cNvPr id="40" name="Group 39"/>
            <p:cNvGrpSpPr/>
            <p:nvPr/>
          </p:nvGrpSpPr>
          <p:grpSpPr>
            <a:xfrm>
              <a:off x="5364088" y="1818653"/>
              <a:ext cx="3697991" cy="3291919"/>
              <a:chOff x="5364088" y="1818653"/>
              <a:chExt cx="3697991" cy="3291919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220" b="90000" l="538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1043655" flipH="1">
                <a:off x="6370664" y="1818653"/>
                <a:ext cx="2691415" cy="3291919"/>
              </a:xfrm>
              <a:prstGeom prst="rect">
                <a:avLst/>
              </a:prstGeom>
            </p:spPr>
          </p:pic>
          <p:cxnSp>
            <p:nvCxnSpPr>
              <p:cNvPr id="35" name="Straight Connector 34"/>
              <p:cNvCxnSpPr/>
              <p:nvPr/>
            </p:nvCxnSpPr>
            <p:spPr bwMode="auto">
              <a:xfrm flipH="1">
                <a:off x="5364088" y="1923678"/>
                <a:ext cx="2304256" cy="0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" name="Straight Connector 36"/>
              <p:cNvCxnSpPr>
                <a:endCxn id="13" idx="1"/>
              </p:cNvCxnSpPr>
              <p:nvPr/>
            </p:nvCxnSpPr>
            <p:spPr bwMode="auto">
              <a:xfrm flipH="1" flipV="1">
                <a:off x="5413640" y="2923221"/>
                <a:ext cx="1750648" cy="1592745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41" name="TextBox 40"/>
            <p:cNvSpPr txBox="1"/>
            <p:nvPr/>
          </p:nvSpPr>
          <p:spPr>
            <a:xfrm>
              <a:off x="7020272" y="2063398"/>
              <a:ext cx="1728192" cy="6924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pt-PT" dirty="0" smtClean="0">
                  <a:solidFill>
                    <a:srgbClr val="FFFFFF"/>
                  </a:solidFill>
                </a:rPr>
                <a:t>Novo detetor de muões “</a:t>
              </a:r>
              <a:r>
                <a:rPr lang="pt-PT" dirty="0" err="1" smtClean="0">
                  <a:solidFill>
                    <a:srgbClr val="FFFFFF"/>
                  </a:solidFill>
                </a:rPr>
                <a:t>Small</a:t>
              </a:r>
              <a:r>
                <a:rPr lang="pt-PT" dirty="0" smtClean="0">
                  <a:solidFill>
                    <a:srgbClr val="FFFFFF"/>
                  </a:solidFill>
                </a:rPr>
                <a:t> </a:t>
              </a:r>
              <a:r>
                <a:rPr lang="pt-PT" dirty="0" err="1" smtClean="0">
                  <a:solidFill>
                    <a:srgbClr val="FFFFFF"/>
                  </a:solidFill>
                </a:rPr>
                <a:t>Wheel</a:t>
              </a:r>
              <a:r>
                <a:rPr lang="pt-PT" dirty="0" smtClean="0">
                  <a:solidFill>
                    <a:srgbClr val="FFFFFF"/>
                  </a:solidFill>
                </a:rPr>
                <a:t>”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644008" y="2756925"/>
            <a:ext cx="2625826" cy="3509891"/>
            <a:chOff x="4644008" y="2067694"/>
            <a:chExt cx="2625826" cy="2632418"/>
          </a:xfrm>
        </p:grpSpPr>
        <p:grpSp>
          <p:nvGrpSpPr>
            <p:cNvPr id="23" name="Group 22"/>
            <p:cNvGrpSpPr/>
            <p:nvPr/>
          </p:nvGrpSpPr>
          <p:grpSpPr>
            <a:xfrm>
              <a:off x="4947859" y="2067694"/>
              <a:ext cx="2321975" cy="2032804"/>
              <a:chOff x="4947859" y="2067694"/>
              <a:chExt cx="2321975" cy="2032804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749" b="97605" l="9746" r="99153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1034737">
                <a:off x="5370956" y="2308901"/>
                <a:ext cx="1898878" cy="1791597"/>
              </a:xfrm>
              <a:prstGeom prst="rect">
                <a:avLst/>
              </a:prstGeom>
            </p:spPr>
          </p:pic>
          <p:cxnSp>
            <p:nvCxnSpPr>
              <p:cNvPr id="17" name="Straight Connector 16"/>
              <p:cNvCxnSpPr/>
              <p:nvPr/>
            </p:nvCxnSpPr>
            <p:spPr bwMode="auto">
              <a:xfrm flipH="1" flipV="1">
                <a:off x="5220072" y="2067694"/>
                <a:ext cx="1152128" cy="288032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8" name="Straight Connector 17"/>
              <p:cNvCxnSpPr/>
              <p:nvPr/>
            </p:nvCxnSpPr>
            <p:spPr bwMode="auto">
              <a:xfrm flipH="1" flipV="1">
                <a:off x="5364088" y="2571750"/>
                <a:ext cx="864096" cy="1296144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sp>
            <p:nvSpPr>
              <p:cNvPr id="21" name="Pie 20"/>
              <p:cNvSpPr/>
              <p:nvPr/>
            </p:nvSpPr>
            <p:spPr bwMode="auto">
              <a:xfrm rot="9513934">
                <a:off x="4947859" y="2067864"/>
                <a:ext cx="504056" cy="576064"/>
              </a:xfrm>
              <a:prstGeom prst="pie">
                <a:avLst>
                  <a:gd name="adj1" fmla="val 7191657"/>
                  <a:gd name="adj2" fmla="val 15534844"/>
                </a:avLst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</a:pPr>
                <a:endParaRPr kumimoji="0" lang="pt-PT" sz="1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ＭＳ Ｐゴシック" charset="0"/>
                  <a:cs typeface="Microsoft YaHei" charset="0"/>
                </a:endParaRP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4644008" y="4007614"/>
              <a:ext cx="1872208" cy="6924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pt-PT" dirty="0" err="1" smtClean="0">
                  <a:solidFill>
                    <a:srgbClr val="000000"/>
                  </a:solidFill>
                </a:rPr>
                <a:t>High</a:t>
              </a:r>
              <a:r>
                <a:rPr lang="pt-PT" dirty="0" smtClean="0">
                  <a:solidFill>
                    <a:srgbClr val="000000"/>
                  </a:solidFill>
                </a:rPr>
                <a:t> </a:t>
              </a:r>
              <a:r>
                <a:rPr lang="pt-PT" dirty="0" err="1" smtClean="0">
                  <a:solidFill>
                    <a:srgbClr val="000000"/>
                  </a:solidFill>
                </a:rPr>
                <a:t>Granualrity</a:t>
              </a:r>
              <a:r>
                <a:rPr lang="pt-PT" dirty="0" smtClean="0">
                  <a:solidFill>
                    <a:srgbClr val="000000"/>
                  </a:solidFill>
                </a:rPr>
                <a:t> </a:t>
              </a:r>
              <a:r>
                <a:rPr lang="pt-PT" dirty="0" err="1" smtClean="0">
                  <a:solidFill>
                    <a:srgbClr val="000000"/>
                  </a:solidFill>
                </a:rPr>
                <a:t>Timing</a:t>
              </a:r>
              <a:r>
                <a:rPr lang="pt-PT" dirty="0" smtClean="0">
                  <a:solidFill>
                    <a:srgbClr val="000000"/>
                  </a:solidFill>
                </a:rPr>
                <a:t> Detector </a:t>
              </a:r>
            </a:p>
            <a:p>
              <a:r>
                <a:rPr lang="pt-PT" dirty="0" smtClean="0">
                  <a:solidFill>
                    <a:srgbClr val="000000"/>
                  </a:solidFill>
                </a:rPr>
                <a:t>(30ps/traço)</a:t>
              </a:r>
              <a:endParaRPr lang="pt-PT" dirty="0">
                <a:solidFill>
                  <a:srgbClr val="000000"/>
                </a:solidFill>
              </a:endParaRPr>
            </a:p>
          </p:txBody>
        </p:sp>
      </p:grpSp>
      <p:sp>
        <p:nvSpPr>
          <p:cNvPr id="30" name="Date Placeholder 1"/>
          <p:cNvSpPr txBox="1">
            <a:spLocks/>
          </p:cNvSpPr>
          <p:nvPr/>
        </p:nvSpPr>
        <p:spPr>
          <a:xfrm>
            <a:off x="457200" y="6520259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200" smtClean="0">
                <a:solidFill>
                  <a:schemeClr val="bg2"/>
                </a:solidFill>
              </a:rPr>
              <a:t>R. Gonçalo - LIP</a:t>
            </a:r>
            <a:endParaRPr lang="pt-PT" sz="1200" dirty="0">
              <a:solidFill>
                <a:schemeClr val="bg2"/>
              </a:solidFill>
            </a:endParaRPr>
          </a:p>
        </p:txBody>
      </p:sp>
      <p:sp>
        <p:nvSpPr>
          <p:cNvPr id="36" name="Footer Placeholder 2"/>
          <p:cNvSpPr txBox="1">
            <a:spLocks/>
          </p:cNvSpPr>
          <p:nvPr/>
        </p:nvSpPr>
        <p:spPr>
          <a:xfrm>
            <a:off x="3124200" y="6520259"/>
            <a:ext cx="28956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pt-PT" sz="1200" smtClean="0">
                <a:solidFill>
                  <a:schemeClr val="bg2"/>
                </a:solidFill>
              </a:rPr>
              <a:t>Ciência 2018</a:t>
            </a:r>
            <a:endParaRPr lang="pt-PT" sz="1200" dirty="0">
              <a:solidFill>
                <a:schemeClr val="bg2"/>
              </a:solidFill>
            </a:endParaRPr>
          </a:p>
        </p:txBody>
      </p:sp>
      <p:sp>
        <p:nvSpPr>
          <p:cNvPr id="38" name="Slide Number Placeholder 4"/>
          <p:cNvSpPr txBox="1">
            <a:spLocks/>
          </p:cNvSpPr>
          <p:nvPr/>
        </p:nvSpPr>
        <p:spPr>
          <a:xfrm>
            <a:off x="6553200" y="6520259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fld id="{9B03DFD9-BCD4-D04F-A8C7-92475F67CE52}" type="slidenum">
              <a:rPr lang="pt-PT" sz="1200" smtClean="0">
                <a:solidFill>
                  <a:schemeClr val="bg2"/>
                </a:solidFill>
              </a:rPr>
              <a:pPr algn="r"/>
              <a:t>23</a:t>
            </a:fld>
            <a:endParaRPr lang="pt-PT" sz="1200" dirty="0">
              <a:solidFill>
                <a:schemeClr val="bg2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Instr.Det.Rad. 2/2/2022</a:t>
            </a:r>
            <a:endParaRPr lang="pt-PT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23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05901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141" y1="52911" x2="11953" y2="56561"/>
                        <a14:foregroundMark x1="3880" y1="17780" x2="7396" y2="11219"/>
                        <a14:foregroundMark x1="72448" y1="57609" x2="88255" y2="72554"/>
                        <a14:foregroundMark x1="74557" y1="70458" x2="99349" y2="95613"/>
                        <a14:foregroundMark x1="56979" y1="88276" x2="66641" y2="98758"/>
                        <a14:foregroundMark x1="73307" y1="77795" x2="86328" y2="92741"/>
                        <a14:foregroundMark x1="63125" y1="77290" x2="76667" y2="98486"/>
                        <a14:foregroundMark x1="41667" y1="11491" x2="58906" y2="20419"/>
                        <a14:foregroundMark x1="41484" y1="17508" x2="58724" y2="25388"/>
                        <a14:foregroundMark x1="8802" y1="56832" x2="13542" y2="64169"/>
                        <a14:foregroundMark x1="17240" y1="63121" x2="34453" y2="67585"/>
                        <a14:foregroundMark x1="40964" y1="20148" x2="55729" y2="28533"/>
                        <a14:foregroundMark x1="44844" y1="7570" x2="65755" y2="159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07704" y="2609528"/>
            <a:ext cx="6193974" cy="3843808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35497" y="4037245"/>
            <a:ext cx="4410031" cy="2420660"/>
            <a:chOff x="35496" y="3027933"/>
            <a:chExt cx="4410031" cy="1815495"/>
          </a:xfrm>
        </p:grpSpPr>
        <p:grpSp>
          <p:nvGrpSpPr>
            <p:cNvPr id="13" name="Group 12"/>
            <p:cNvGrpSpPr/>
            <p:nvPr/>
          </p:nvGrpSpPr>
          <p:grpSpPr>
            <a:xfrm>
              <a:off x="35496" y="3795886"/>
              <a:ext cx="2913181" cy="1047542"/>
              <a:chOff x="35496" y="378932"/>
              <a:chExt cx="2913181" cy="1047542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flipH="1">
                <a:off x="1331640" y="378932"/>
                <a:ext cx="1617037" cy="1047542"/>
              </a:xfrm>
              <a:prstGeom prst="rect">
                <a:avLst/>
              </a:prstGeom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35496" y="378932"/>
                <a:ext cx="1512168" cy="6924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pt-PT" dirty="0" smtClean="0"/>
                  <a:t>Novo </a:t>
                </a:r>
                <a:r>
                  <a:rPr lang="pt-PT" dirty="0" err="1" smtClean="0"/>
                  <a:t>High</a:t>
                </a:r>
                <a:r>
                  <a:rPr lang="pt-PT" dirty="0" smtClean="0"/>
                  <a:t> </a:t>
                </a:r>
                <a:r>
                  <a:rPr lang="pt-PT" dirty="0" err="1" smtClean="0"/>
                  <a:t>Granularity</a:t>
                </a:r>
                <a:r>
                  <a:rPr lang="pt-PT" dirty="0" smtClean="0"/>
                  <a:t> </a:t>
                </a:r>
                <a:r>
                  <a:rPr lang="pt-PT" dirty="0" err="1" smtClean="0"/>
                  <a:t>Calorimeter</a:t>
                </a:r>
                <a:endParaRPr lang="pt-PT" dirty="0" smtClean="0"/>
              </a:p>
            </p:txBody>
          </p:sp>
        </p:grpSp>
        <p:cxnSp>
          <p:nvCxnSpPr>
            <p:cNvPr id="15" name="Straight Connector 14"/>
            <p:cNvCxnSpPr/>
            <p:nvPr/>
          </p:nvCxnSpPr>
          <p:spPr bwMode="auto">
            <a:xfrm flipV="1">
              <a:off x="1619672" y="3075806"/>
              <a:ext cx="2808312" cy="792088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6" name="Straight Connector 15"/>
            <p:cNvCxnSpPr/>
            <p:nvPr/>
          </p:nvCxnSpPr>
          <p:spPr bwMode="auto">
            <a:xfrm flipV="1">
              <a:off x="2843808" y="3291830"/>
              <a:ext cx="1440160" cy="1512168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23" name="Oval 22"/>
            <p:cNvSpPr/>
            <p:nvPr/>
          </p:nvSpPr>
          <p:spPr bwMode="auto">
            <a:xfrm rot="1810005" flipH="1">
              <a:off x="4255493" y="3027933"/>
              <a:ext cx="190034" cy="348701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pt-PT" sz="1800" b="0" i="0" u="none" strike="noStrike" cap="none" normalizeH="0" baseline="0">
                <a:ln>
                  <a:noFill/>
                </a:ln>
                <a:effectLst/>
                <a:latin typeface="Arial" charset="0"/>
                <a:ea typeface="ＭＳ Ｐゴシック" charset="0"/>
                <a:cs typeface="Microsoft YaHei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-36512" y="-27384"/>
            <a:ext cx="4899384" cy="4950999"/>
            <a:chOff x="-36512" y="-20538"/>
            <a:chExt cx="4899384" cy="3713249"/>
          </a:xfrm>
        </p:grpSpPr>
        <p:grpSp>
          <p:nvGrpSpPr>
            <p:cNvPr id="27" name="Group 26"/>
            <p:cNvGrpSpPr/>
            <p:nvPr/>
          </p:nvGrpSpPr>
          <p:grpSpPr>
            <a:xfrm>
              <a:off x="-36512" y="-20538"/>
              <a:ext cx="3096344" cy="2088232"/>
              <a:chOff x="-36512" y="-92546"/>
              <a:chExt cx="3096344" cy="2088232"/>
            </a:xfrm>
          </p:grpSpPr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9936" b="93056" l="7816" r="92742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4775" y="300125"/>
                <a:ext cx="2920132" cy="1695561"/>
              </a:xfrm>
              <a:prstGeom prst="rect">
                <a:avLst/>
              </a:prstGeom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-36512" y="-92546"/>
                <a:ext cx="3096344" cy="48474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PT" dirty="0" smtClean="0"/>
                  <a:t>Novo MIP </a:t>
                </a:r>
                <a:r>
                  <a:rPr lang="pt-PT" dirty="0" err="1" smtClean="0"/>
                  <a:t>Timing</a:t>
                </a:r>
                <a:r>
                  <a:rPr lang="pt-PT" dirty="0" smtClean="0"/>
                  <a:t> Detector (</a:t>
                </a:r>
                <a:r>
                  <a:rPr lang="pt-PT" dirty="0" err="1" smtClean="0"/>
                  <a:t>Barrel</a:t>
                </a:r>
                <a:r>
                  <a:rPr lang="pt-PT" dirty="0" smtClean="0"/>
                  <a:t> &amp; </a:t>
                </a:r>
                <a:r>
                  <a:rPr lang="pt-PT" dirty="0" err="1" smtClean="0"/>
                  <a:t>Endcap</a:t>
                </a:r>
                <a:r>
                  <a:rPr lang="pt-PT" dirty="0" smtClean="0"/>
                  <a:t>)</a:t>
                </a:r>
                <a:endParaRPr lang="pt-PT" dirty="0"/>
              </a:p>
            </p:txBody>
          </p:sp>
        </p:grpSp>
        <p:cxnSp>
          <p:nvCxnSpPr>
            <p:cNvPr id="37" name="Straight Connector 36"/>
            <p:cNvCxnSpPr>
              <a:endCxn id="44" idx="0"/>
            </p:cNvCxnSpPr>
            <p:nvPr/>
          </p:nvCxnSpPr>
          <p:spPr bwMode="auto">
            <a:xfrm>
              <a:off x="2627784" y="843558"/>
              <a:ext cx="2232919" cy="237021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9" name="Straight Connector 38"/>
            <p:cNvCxnSpPr/>
            <p:nvPr/>
          </p:nvCxnSpPr>
          <p:spPr bwMode="auto">
            <a:xfrm>
              <a:off x="2411760" y="1923678"/>
              <a:ext cx="2160240" cy="1728192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44" name="Oval 43"/>
            <p:cNvSpPr/>
            <p:nvPr/>
          </p:nvSpPr>
          <p:spPr bwMode="auto">
            <a:xfrm rot="1810005" flipH="1">
              <a:off x="4600374" y="3178980"/>
              <a:ext cx="262498" cy="513731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pt-PT" sz="1800" b="0" i="0" u="none" strike="noStrike" cap="none" normalizeH="0" baseline="0">
                <a:ln>
                  <a:noFill/>
                </a:ln>
                <a:effectLst/>
                <a:latin typeface="Arial" charset="0"/>
                <a:ea typeface="ＭＳ Ｐゴシック" charset="0"/>
                <a:cs typeface="Microsoft YaHei" charset="0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3779912" y="260648"/>
            <a:ext cx="4536504" cy="4320480"/>
            <a:chOff x="3779912" y="195486"/>
            <a:chExt cx="4536504" cy="3240360"/>
          </a:xfrm>
        </p:grpSpPr>
        <p:grpSp>
          <p:nvGrpSpPr>
            <p:cNvPr id="49" name="Group 48"/>
            <p:cNvGrpSpPr/>
            <p:nvPr/>
          </p:nvGrpSpPr>
          <p:grpSpPr>
            <a:xfrm>
              <a:off x="3779912" y="195486"/>
              <a:ext cx="4536504" cy="889993"/>
              <a:chOff x="4067944" y="339502"/>
              <a:chExt cx="4536504" cy="889993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067944" y="339502"/>
                <a:ext cx="2854987" cy="889993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6876256" y="339502"/>
                <a:ext cx="1728192" cy="69249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pt-PT" dirty="0" smtClean="0">
                    <a:solidFill>
                      <a:srgbClr val="000000"/>
                    </a:solidFill>
                  </a:rPr>
                  <a:t>Substituição do detetor </a:t>
                </a:r>
                <a:r>
                  <a:rPr lang="pt-PT" dirty="0">
                    <a:solidFill>
                      <a:srgbClr val="000000"/>
                    </a:solidFill>
                  </a:rPr>
                  <a:t>de </a:t>
                </a:r>
                <a:r>
                  <a:rPr lang="pt-PT" dirty="0" smtClean="0">
                    <a:solidFill>
                      <a:srgbClr val="000000"/>
                    </a:solidFill>
                  </a:rPr>
                  <a:t>traços</a:t>
                </a:r>
                <a:endParaRPr lang="pt-PT" dirty="0">
                  <a:solidFill>
                    <a:srgbClr val="000000"/>
                  </a:solidFill>
                </a:endParaRPr>
              </a:p>
            </p:txBody>
          </p:sp>
        </p:grpSp>
        <p:cxnSp>
          <p:nvCxnSpPr>
            <p:cNvPr id="50" name="Straight Connector 49"/>
            <p:cNvCxnSpPr/>
            <p:nvPr/>
          </p:nvCxnSpPr>
          <p:spPr bwMode="auto">
            <a:xfrm>
              <a:off x="4067944" y="987574"/>
              <a:ext cx="360040" cy="2304256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54" name="Straight Connector 53"/>
            <p:cNvCxnSpPr/>
            <p:nvPr/>
          </p:nvCxnSpPr>
          <p:spPr bwMode="auto">
            <a:xfrm flipH="1">
              <a:off x="4788024" y="915566"/>
              <a:ext cx="1224136" cy="252028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18" name="Group 17"/>
          <p:cNvGrpSpPr/>
          <p:nvPr/>
        </p:nvGrpSpPr>
        <p:grpSpPr>
          <a:xfrm>
            <a:off x="4716016" y="4389107"/>
            <a:ext cx="4104456" cy="1152128"/>
            <a:chOff x="4716016" y="3147814"/>
            <a:chExt cx="4104456" cy="864096"/>
          </a:xfrm>
        </p:grpSpPr>
        <p:grpSp>
          <p:nvGrpSpPr>
            <p:cNvPr id="32" name="Group 31"/>
            <p:cNvGrpSpPr/>
            <p:nvPr/>
          </p:nvGrpSpPr>
          <p:grpSpPr>
            <a:xfrm>
              <a:off x="5580112" y="3147814"/>
              <a:ext cx="3240360" cy="864096"/>
              <a:chOff x="2699792" y="0"/>
              <a:chExt cx="3240360" cy="864096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3995936" y="0"/>
                <a:ext cx="1944216" cy="48474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pt-PT" dirty="0" smtClean="0">
                    <a:solidFill>
                      <a:srgbClr val="000000"/>
                    </a:solidFill>
                  </a:rPr>
                  <a:t>Nova </a:t>
                </a:r>
                <a:r>
                  <a:rPr lang="pt-PT" dirty="0" err="1" smtClean="0">
                    <a:solidFill>
                      <a:srgbClr val="000000"/>
                    </a:solidFill>
                  </a:rPr>
                  <a:t>eletrónica</a:t>
                </a:r>
                <a:r>
                  <a:rPr lang="pt-PT" dirty="0" smtClean="0">
                    <a:solidFill>
                      <a:srgbClr val="000000"/>
                    </a:solidFill>
                  </a:rPr>
                  <a:t> do calorímetro</a:t>
                </a:r>
                <a:endParaRPr lang="pt-PT" dirty="0">
                  <a:solidFill>
                    <a:srgbClr val="000000"/>
                  </a:solidFill>
                </a:endParaRPr>
              </a:p>
            </p:txBody>
          </p:sp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699792" y="0"/>
                <a:ext cx="1312551" cy="864096"/>
              </a:xfrm>
              <a:prstGeom prst="rect">
                <a:avLst/>
              </a:prstGeom>
            </p:spPr>
          </p:pic>
        </p:grpSp>
        <p:cxnSp>
          <p:nvCxnSpPr>
            <p:cNvPr id="3" name="Straight Arrow Connector 2"/>
            <p:cNvCxnSpPr>
              <a:stCxn id="35" idx="1"/>
            </p:cNvCxnSpPr>
            <p:nvPr/>
          </p:nvCxnSpPr>
          <p:spPr bwMode="auto">
            <a:xfrm flipH="1">
              <a:off x="4716016" y="3579862"/>
              <a:ext cx="864096" cy="72008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17" name="Group 16"/>
          <p:cNvGrpSpPr/>
          <p:nvPr/>
        </p:nvGrpSpPr>
        <p:grpSpPr>
          <a:xfrm>
            <a:off x="4644008" y="3044957"/>
            <a:ext cx="4499992" cy="1248139"/>
            <a:chOff x="4644008" y="2211710"/>
            <a:chExt cx="4499992" cy="936104"/>
          </a:xfrm>
        </p:grpSpPr>
        <p:grpSp>
          <p:nvGrpSpPr>
            <p:cNvPr id="28" name="Group 27"/>
            <p:cNvGrpSpPr/>
            <p:nvPr/>
          </p:nvGrpSpPr>
          <p:grpSpPr>
            <a:xfrm>
              <a:off x="5578598" y="2211710"/>
              <a:ext cx="3565402" cy="864096"/>
              <a:chOff x="323528" y="3867894"/>
              <a:chExt cx="3565402" cy="864096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23528" y="3867894"/>
                <a:ext cx="1312551" cy="864096"/>
              </a:xfrm>
              <a:prstGeom prst="rect">
                <a:avLst/>
              </a:prstGeom>
            </p:spPr>
          </p:pic>
          <p:sp>
            <p:nvSpPr>
              <p:cNvPr id="30" name="TextBox 29"/>
              <p:cNvSpPr txBox="1"/>
              <p:nvPr/>
            </p:nvSpPr>
            <p:spPr>
              <a:xfrm>
                <a:off x="1638177" y="3867894"/>
                <a:ext cx="2250753" cy="69249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pt-PT" dirty="0" smtClean="0">
                    <a:solidFill>
                      <a:srgbClr val="000000"/>
                    </a:solidFill>
                  </a:rPr>
                  <a:t>Hardware para reconstruir traços carregados (</a:t>
                </a:r>
                <a:r>
                  <a:rPr lang="pt-PT" dirty="0" err="1" smtClean="0">
                    <a:solidFill>
                      <a:srgbClr val="000000"/>
                    </a:solidFill>
                  </a:rPr>
                  <a:t>trigger</a:t>
                </a:r>
                <a:r>
                  <a:rPr lang="pt-PT" dirty="0" smtClean="0">
                    <a:solidFill>
                      <a:srgbClr val="000000"/>
                    </a:solidFill>
                  </a:rPr>
                  <a:t>)</a:t>
                </a:r>
                <a:endParaRPr lang="pt-PT" dirty="0">
                  <a:solidFill>
                    <a:srgbClr val="000000"/>
                  </a:solidFill>
                </a:endParaRPr>
              </a:p>
            </p:txBody>
          </p:sp>
        </p:grpSp>
        <p:cxnSp>
          <p:nvCxnSpPr>
            <p:cNvPr id="6" name="Straight Arrow Connector 5"/>
            <p:cNvCxnSpPr>
              <a:stCxn id="29" idx="1"/>
            </p:cNvCxnSpPr>
            <p:nvPr/>
          </p:nvCxnSpPr>
          <p:spPr bwMode="auto">
            <a:xfrm flipH="1">
              <a:off x="4644008" y="2643758"/>
              <a:ext cx="934590" cy="504056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14" name="Group 13"/>
          <p:cNvGrpSpPr/>
          <p:nvPr/>
        </p:nvGrpSpPr>
        <p:grpSpPr>
          <a:xfrm>
            <a:off x="4788024" y="1700808"/>
            <a:ext cx="4032448" cy="1248139"/>
            <a:chOff x="4788024" y="1275606"/>
            <a:chExt cx="4032448" cy="936104"/>
          </a:xfrm>
        </p:grpSpPr>
        <p:grpSp>
          <p:nvGrpSpPr>
            <p:cNvPr id="31" name="Group 30"/>
            <p:cNvGrpSpPr/>
            <p:nvPr/>
          </p:nvGrpSpPr>
          <p:grpSpPr>
            <a:xfrm>
              <a:off x="5580112" y="1275606"/>
              <a:ext cx="3240360" cy="864096"/>
              <a:chOff x="2699792" y="0"/>
              <a:chExt cx="3240360" cy="864096"/>
            </a:xfrm>
          </p:grpSpPr>
          <p:sp>
            <p:nvSpPr>
              <p:cNvPr id="33" name="TextBox 32"/>
              <p:cNvSpPr txBox="1"/>
              <p:nvPr/>
            </p:nvSpPr>
            <p:spPr>
              <a:xfrm>
                <a:off x="3995936" y="0"/>
                <a:ext cx="1944216" cy="48474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pt-PT" dirty="0" smtClean="0">
                    <a:solidFill>
                      <a:srgbClr val="000000"/>
                    </a:solidFill>
                  </a:rPr>
                  <a:t>Nova </a:t>
                </a:r>
                <a:r>
                  <a:rPr lang="pt-PT" dirty="0" err="1" smtClean="0">
                    <a:solidFill>
                      <a:srgbClr val="000000"/>
                    </a:solidFill>
                  </a:rPr>
                  <a:t>eletrónica</a:t>
                </a:r>
                <a:r>
                  <a:rPr lang="pt-PT" dirty="0" smtClean="0">
                    <a:solidFill>
                      <a:srgbClr val="000000"/>
                    </a:solidFill>
                  </a:rPr>
                  <a:t> e câmaras de muões</a:t>
                </a:r>
                <a:endParaRPr lang="pt-PT" dirty="0">
                  <a:solidFill>
                    <a:srgbClr val="000000"/>
                  </a:solidFill>
                </a:endParaRPr>
              </a:p>
            </p:txBody>
          </p:sp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699792" y="0"/>
                <a:ext cx="1312551" cy="864096"/>
              </a:xfrm>
              <a:prstGeom prst="rect">
                <a:avLst/>
              </a:prstGeom>
            </p:spPr>
          </p:pic>
        </p:grpSp>
        <p:cxnSp>
          <p:nvCxnSpPr>
            <p:cNvPr id="11" name="Straight Arrow Connector 10"/>
            <p:cNvCxnSpPr>
              <a:stCxn id="36" idx="1"/>
            </p:cNvCxnSpPr>
            <p:nvPr/>
          </p:nvCxnSpPr>
          <p:spPr bwMode="auto">
            <a:xfrm flipH="1">
              <a:off x="4788024" y="1707654"/>
              <a:ext cx="792088" cy="504056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38" name="Date Placeholder 1"/>
          <p:cNvSpPr txBox="1">
            <a:spLocks/>
          </p:cNvSpPr>
          <p:nvPr/>
        </p:nvSpPr>
        <p:spPr>
          <a:xfrm>
            <a:off x="457200" y="6520259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200" smtClean="0">
                <a:solidFill>
                  <a:schemeClr val="bg2"/>
                </a:solidFill>
              </a:rPr>
              <a:t>R. Gonçalo - LIP</a:t>
            </a:r>
            <a:endParaRPr lang="pt-PT" sz="1200" dirty="0">
              <a:solidFill>
                <a:schemeClr val="bg2"/>
              </a:solidFill>
            </a:endParaRPr>
          </a:p>
        </p:txBody>
      </p:sp>
      <p:sp>
        <p:nvSpPr>
          <p:cNvPr id="40" name="Footer Placeholder 2"/>
          <p:cNvSpPr txBox="1">
            <a:spLocks/>
          </p:cNvSpPr>
          <p:nvPr/>
        </p:nvSpPr>
        <p:spPr>
          <a:xfrm>
            <a:off x="3124200" y="6520259"/>
            <a:ext cx="28956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pt-PT" sz="1200" smtClean="0">
                <a:solidFill>
                  <a:srgbClr val="000000"/>
                </a:solidFill>
              </a:rPr>
              <a:t>Ciência 2018</a:t>
            </a:r>
            <a:endParaRPr lang="pt-PT" sz="1200" dirty="0">
              <a:solidFill>
                <a:srgbClr val="000000"/>
              </a:solidFill>
            </a:endParaRPr>
          </a:p>
        </p:txBody>
      </p:sp>
      <p:sp>
        <p:nvSpPr>
          <p:cNvPr id="41" name="Slide Number Placeholder 4"/>
          <p:cNvSpPr txBox="1">
            <a:spLocks/>
          </p:cNvSpPr>
          <p:nvPr/>
        </p:nvSpPr>
        <p:spPr>
          <a:xfrm>
            <a:off x="6553200" y="6520259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fld id="{9B03DFD9-BCD4-D04F-A8C7-92475F67CE52}" type="slidenum">
              <a:rPr lang="pt-PT" sz="1200" smtClean="0">
                <a:solidFill>
                  <a:srgbClr val="000000"/>
                </a:solidFill>
              </a:rPr>
              <a:pPr algn="r"/>
              <a:t>24</a:t>
            </a:fld>
            <a:endParaRPr lang="pt-PT" sz="1200" dirty="0">
              <a:solidFill>
                <a:srgbClr val="0000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Instr.Det.Rad. 2/2/2022</a:t>
            </a:r>
            <a:endParaRPr lang="pt-PT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24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09618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96" y="0"/>
            <a:ext cx="9161496" cy="504618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6536" y="1220755"/>
            <a:ext cx="6660232" cy="4006031"/>
          </a:xfrm>
          <a:prstGeom prst="rect">
            <a:avLst/>
          </a:prstGeom>
          <a:ln>
            <a:solidFill>
              <a:srgbClr val="FFFFFF"/>
            </a:solidFill>
          </a:ln>
          <a:effectLst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3888" y="3525011"/>
            <a:ext cx="436146" cy="5768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494628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PT" dirty="0" smtClean="0"/>
              <a:t>Melhoramentos das experiências cruciais para funcionar no ambiente do HL-LHC</a:t>
            </a:r>
          </a:p>
          <a:p>
            <a:pPr>
              <a:spcBef>
                <a:spcPts val="600"/>
              </a:spcBef>
            </a:pPr>
            <a:r>
              <a:rPr lang="pt-PT" dirty="0" smtClean="0"/>
              <a:t>Alguns em construção, muitos em fase de R&amp;D</a:t>
            </a:r>
          </a:p>
          <a:p>
            <a:pPr>
              <a:spcBef>
                <a:spcPts val="600"/>
              </a:spcBef>
            </a:pPr>
            <a:r>
              <a:rPr lang="pt-PT" dirty="0" smtClean="0"/>
              <a:t>Vão permitir acumular dados únicos na fronteira da alta energia durante 10 anos</a:t>
            </a:r>
          </a:p>
        </p:txBody>
      </p:sp>
      <p:sp>
        <p:nvSpPr>
          <p:cNvPr id="7" name="Date Placeholder 1"/>
          <p:cNvSpPr txBox="1">
            <a:spLocks/>
          </p:cNvSpPr>
          <p:nvPr/>
        </p:nvSpPr>
        <p:spPr>
          <a:xfrm>
            <a:off x="457200" y="6520259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200" smtClean="0">
                <a:solidFill>
                  <a:schemeClr val="bg2"/>
                </a:solidFill>
              </a:rPr>
              <a:t>R. Gonçalo - LIP</a:t>
            </a:r>
            <a:endParaRPr lang="pt-PT" sz="1200" dirty="0">
              <a:solidFill>
                <a:schemeClr val="bg2"/>
              </a:solidFill>
            </a:endParaRPr>
          </a:p>
        </p:txBody>
      </p:sp>
      <p:sp>
        <p:nvSpPr>
          <p:cNvPr id="8" name="Footer Placeholder 2"/>
          <p:cNvSpPr txBox="1">
            <a:spLocks/>
          </p:cNvSpPr>
          <p:nvPr/>
        </p:nvSpPr>
        <p:spPr>
          <a:xfrm>
            <a:off x="3124200" y="6520259"/>
            <a:ext cx="28956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pt-PT" sz="1200" smtClean="0">
                <a:solidFill>
                  <a:schemeClr val="bg2"/>
                </a:solidFill>
              </a:rPr>
              <a:t>Ciência 2018</a:t>
            </a:r>
            <a:endParaRPr lang="pt-PT" sz="1200" dirty="0">
              <a:solidFill>
                <a:schemeClr val="bg2"/>
              </a:solidFill>
            </a:endParaRPr>
          </a:p>
        </p:txBody>
      </p:sp>
      <p:sp>
        <p:nvSpPr>
          <p:cNvPr id="9" name="Slide Number Placeholder 4"/>
          <p:cNvSpPr txBox="1">
            <a:spLocks/>
          </p:cNvSpPr>
          <p:nvPr/>
        </p:nvSpPr>
        <p:spPr>
          <a:xfrm>
            <a:off x="6553200" y="6520259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fld id="{9B03DFD9-BCD4-D04F-A8C7-92475F67CE52}" type="slidenum">
              <a:rPr lang="pt-PT" sz="1200" smtClean="0">
                <a:solidFill>
                  <a:schemeClr val="bg2"/>
                </a:solidFill>
              </a:rPr>
              <a:pPr algn="r"/>
              <a:t>25</a:t>
            </a:fld>
            <a:endParaRPr lang="pt-PT" sz="1200" dirty="0">
              <a:solidFill>
                <a:schemeClr val="bg2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Instr.Det.Rad. 2/2/2022</a:t>
            </a:r>
            <a:endParaRPr lang="pt-PT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25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03995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 smtClean="0">
                <a:solidFill>
                  <a:srgbClr val="FFFFFF"/>
                </a:solidFill>
              </a:rPr>
              <a:t>Beyond</a:t>
            </a:r>
            <a:r>
              <a:rPr lang="pt-PT" dirty="0" smtClean="0">
                <a:solidFill>
                  <a:srgbClr val="FFFFFF"/>
                </a:solidFill>
              </a:rPr>
              <a:t> LHC</a:t>
            </a:r>
            <a:endParaRPr lang="pt-PT" dirty="0">
              <a:solidFill>
                <a:srgbClr val="FFFF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Instr.Det.Rad. 2/2/2022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3AE4B-C95D-5547-BC04-D7F0E7295FA0}" type="slidenum">
              <a:rPr lang="pt-PT" smtClean="0"/>
              <a:t>26</a:t>
            </a:fld>
            <a:endParaRPr lang="pt-PT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6779" y="2032151"/>
            <a:ext cx="5847728" cy="4084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600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Untitled.png"/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277" y="3930568"/>
            <a:ext cx="5063594" cy="2676259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6" name="Picture 5" descr="Untitled.png"/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197" y="819825"/>
            <a:ext cx="5261964" cy="2444233"/>
          </a:xfrm>
          <a:prstGeom prst="rect">
            <a:avLst/>
          </a:prstGeom>
          <a:solidFill>
            <a:srgbClr val="CCFFFF"/>
          </a:solidFill>
          <a:ln w="76200" cmpd="sng">
            <a:solidFill>
              <a:srgbClr val="FFFFFF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455696" y="1233637"/>
            <a:ext cx="3962493" cy="4001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263B86"/>
                </a:solidFill>
                <a:latin typeface="Arial"/>
              </a:rPr>
              <a:t>International Linear Collider (ILC)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5696" y="1635415"/>
            <a:ext cx="3997575" cy="36933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Arial"/>
              </a:rPr>
              <a:t>0.5 </a:t>
            </a:r>
            <a:r>
              <a:rPr lang="en-US" dirty="0" err="1" smtClean="0">
                <a:solidFill>
                  <a:prstClr val="black"/>
                </a:solidFill>
                <a:latin typeface="Arial"/>
              </a:rPr>
              <a:t>TeV</a:t>
            </a:r>
            <a:r>
              <a:rPr lang="en-US" dirty="0" smtClean="0">
                <a:solidFill>
                  <a:prstClr val="black"/>
                </a:solidFill>
                <a:latin typeface="Arial"/>
              </a:rPr>
              <a:t> machine; </a:t>
            </a:r>
            <a:r>
              <a:rPr lang="en-US" dirty="0">
                <a:solidFill>
                  <a:prstClr val="black"/>
                </a:solidFill>
                <a:latin typeface="Arial"/>
              </a:rPr>
              <a:t>31 </a:t>
            </a:r>
            <a:r>
              <a:rPr lang="en-US" dirty="0" smtClean="0">
                <a:solidFill>
                  <a:prstClr val="black"/>
                </a:solidFill>
                <a:latin typeface="Arial"/>
              </a:rPr>
              <a:t>km</a:t>
            </a:r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042" y="5379381"/>
            <a:ext cx="3762368" cy="40011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263B86"/>
                </a:solidFill>
                <a:latin typeface="Arial"/>
              </a:rPr>
              <a:t>Compact Linear Collider (CLIC)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52662" y="5780095"/>
            <a:ext cx="41006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Arial"/>
              </a:rPr>
              <a:t>3 TeV </a:t>
            </a:r>
            <a:r>
              <a:rPr lang="en-US" dirty="0">
                <a:solidFill>
                  <a:prstClr val="black">
                    <a:lumMod val="85000"/>
                    <a:lumOff val="15000"/>
                  </a:prstClr>
                </a:solidFill>
                <a:latin typeface="Arial"/>
              </a:rPr>
              <a:t>collider  - 50 km </a:t>
            </a:r>
            <a:endParaRPr lang="en-US" dirty="0" smtClean="0">
              <a:solidFill>
                <a:prstClr val="black">
                  <a:lumMod val="85000"/>
                  <a:lumOff val="15000"/>
                </a:prstClr>
              </a:solidFill>
              <a:latin typeface="Arial"/>
            </a:endParaRPr>
          </a:p>
          <a:p>
            <a:endParaRPr lang="en-US" dirty="0">
              <a:solidFill>
                <a:prstClr val="black">
                  <a:lumMod val="85000"/>
                  <a:lumOff val="15000"/>
                </a:prstClr>
              </a:solidFill>
              <a:latin typeface="Arial"/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Ricardo Gonçalo</a:t>
            </a:r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13B28-9B05-DA42-8F6D-C94F84DCF8E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27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pic>
        <p:nvPicPr>
          <p:cNvPr id="14" name="Picture 13"/>
          <p:cNvPicPr preferRelativeResize="0"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8" r="-173"/>
          <a:stretch/>
        </p:blipFill>
        <p:spPr>
          <a:xfrm>
            <a:off x="587161" y="2382566"/>
            <a:ext cx="2645731" cy="2801898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3311937" y="3086401"/>
            <a:ext cx="5257297" cy="6971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dirty="0">
                <a:solidFill>
                  <a:srgbClr val="263B86"/>
                </a:solidFill>
                <a:latin typeface="Arial"/>
              </a:rPr>
              <a:t>Future Circular </a:t>
            </a:r>
            <a:r>
              <a:rPr lang="en-US" dirty="0" smtClean="0">
                <a:solidFill>
                  <a:srgbClr val="263B86"/>
                </a:solidFill>
                <a:latin typeface="Arial"/>
              </a:rPr>
              <a:t>Collider: 100 km</a:t>
            </a:r>
          </a:p>
          <a:p>
            <a:pPr>
              <a:lnSpc>
                <a:spcPct val="110000"/>
              </a:lnSpc>
            </a:pPr>
            <a:r>
              <a:rPr lang="en-US" dirty="0" err="1" smtClean="0">
                <a:solidFill>
                  <a:srgbClr val="262626"/>
                </a:solidFill>
                <a:latin typeface="Arial"/>
              </a:rPr>
              <a:t>e</a:t>
            </a:r>
            <a:r>
              <a:rPr lang="en-US" dirty="0" err="1">
                <a:solidFill>
                  <a:srgbClr val="262626"/>
                </a:solidFill>
                <a:latin typeface="Arial"/>
              </a:rPr>
              <a:t>+e</a:t>
            </a:r>
            <a:r>
              <a:rPr lang="en-US" dirty="0" smtClean="0">
                <a:solidFill>
                  <a:srgbClr val="262626"/>
                </a:solidFill>
                <a:latin typeface="Arial"/>
              </a:rPr>
              <a:t>- (350 </a:t>
            </a:r>
            <a:r>
              <a:rPr lang="en-US" dirty="0" err="1" smtClean="0">
                <a:solidFill>
                  <a:srgbClr val="262626"/>
                </a:solidFill>
                <a:latin typeface="Arial"/>
              </a:rPr>
              <a:t>GeV</a:t>
            </a:r>
            <a:r>
              <a:rPr lang="en-US" dirty="0" smtClean="0">
                <a:solidFill>
                  <a:srgbClr val="262626"/>
                </a:solidFill>
                <a:latin typeface="Arial"/>
              </a:rPr>
              <a:t>) e </a:t>
            </a:r>
            <a:r>
              <a:rPr lang="en-US" dirty="0" err="1" smtClean="0">
                <a:solidFill>
                  <a:srgbClr val="262626"/>
                </a:solidFill>
                <a:latin typeface="Arial"/>
              </a:rPr>
              <a:t>mais</a:t>
            </a:r>
            <a:r>
              <a:rPr lang="en-US" dirty="0" smtClean="0">
                <a:solidFill>
                  <a:srgbClr val="262626"/>
                </a:solidFill>
                <a:latin typeface="Arial"/>
              </a:rPr>
              <a:t> </a:t>
            </a:r>
            <a:r>
              <a:rPr lang="en-US" dirty="0" err="1" smtClean="0">
                <a:solidFill>
                  <a:srgbClr val="262626"/>
                </a:solidFill>
                <a:latin typeface="Arial"/>
              </a:rPr>
              <a:t>tarde</a:t>
            </a:r>
            <a:r>
              <a:rPr lang="en-US" dirty="0" smtClean="0">
                <a:solidFill>
                  <a:srgbClr val="262626"/>
                </a:solidFill>
                <a:latin typeface="Arial"/>
              </a:rPr>
              <a:t> p-p (100 </a:t>
            </a:r>
            <a:r>
              <a:rPr lang="en-US" dirty="0" err="1" smtClean="0">
                <a:solidFill>
                  <a:srgbClr val="262626"/>
                </a:solidFill>
                <a:latin typeface="Arial"/>
              </a:rPr>
              <a:t>TeV</a:t>
            </a:r>
            <a:r>
              <a:rPr lang="en-US" dirty="0" smtClean="0">
                <a:solidFill>
                  <a:srgbClr val="262626"/>
                </a:solidFill>
                <a:latin typeface="Arial"/>
              </a:rPr>
              <a:t>)</a:t>
            </a:r>
            <a:endParaRPr lang="en-US" sz="1600" dirty="0">
              <a:solidFill>
                <a:prstClr val="black">
                  <a:lumMod val="75000"/>
                  <a:lumOff val="25000"/>
                </a:prstClr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Instr.Det.Rad. 2/2/2022</a:t>
            </a:r>
            <a:endParaRPr lang="pt-P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738"/>
            <a:ext cx="8229600" cy="882763"/>
          </a:xfrm>
        </p:spPr>
        <p:txBody>
          <a:bodyPr/>
          <a:lstStyle/>
          <a:p>
            <a:r>
              <a:rPr lang="en-US" dirty="0" smtClean="0"/>
              <a:t>Future </a:t>
            </a:r>
            <a:r>
              <a:rPr lang="en-US" dirty="0" err="1" smtClean="0"/>
              <a:t>acellerators</a:t>
            </a:r>
            <a:r>
              <a:rPr lang="en-US" dirty="0" smtClean="0"/>
              <a:t>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0832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Instr.Det.Rad. 2/2/2022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28</a:t>
            </a:fld>
            <a:endParaRPr lang="pt-PT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30888"/>
            <a:ext cx="8041752" cy="60272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6356350"/>
            <a:ext cx="9185294" cy="523220"/>
          </a:xfrm>
          <a:prstGeom prst="rect">
            <a:avLst/>
          </a:prstGeom>
          <a:solidFill>
            <a:schemeClr val="tx1">
              <a:alpha val="59000"/>
            </a:schemeClr>
          </a:solidFill>
        </p:spPr>
        <p:txBody>
          <a:bodyPr wrap="square" rtlCol="0">
            <a:spAutoFit/>
          </a:bodyPr>
          <a:lstStyle/>
          <a:p>
            <a:r>
              <a:rPr lang="pt-PT" sz="2800" dirty="0" smtClean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</a:rPr>
              <a:t>Ricardo Gonçalo (UC/LIP)     Qualquer duvida: </a:t>
            </a:r>
            <a:r>
              <a:rPr lang="pt-PT" sz="2800" dirty="0" err="1" smtClean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</a:rPr>
              <a:t>jgoncalo@lip.pt</a:t>
            </a:r>
            <a:endParaRPr lang="pt-PT" sz="2800" dirty="0">
              <a:ln>
                <a:solidFill>
                  <a:schemeClr val="bg1"/>
                </a:solidFill>
              </a:ln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920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41122" y="0"/>
            <a:ext cx="8229600" cy="762000"/>
          </a:xfrm>
        </p:spPr>
        <p:txBody>
          <a:bodyPr/>
          <a:lstStyle/>
          <a:p>
            <a:r>
              <a:rPr lang="pt-PT" dirty="0" err="1" smtClean="0">
                <a:solidFill>
                  <a:srgbClr val="FFFFFF"/>
                </a:solidFill>
              </a:rPr>
              <a:t>Bonus</a:t>
            </a:r>
            <a:r>
              <a:rPr lang="pt-PT" dirty="0" smtClean="0">
                <a:solidFill>
                  <a:srgbClr val="FFFFFF"/>
                </a:solidFill>
              </a:rPr>
              <a:t> slides</a:t>
            </a:r>
            <a:endParaRPr lang="pt-PT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r>
              <a:rPr lang="pt-PT" dirty="0" smtClean="0"/>
              <a:t>a</a:t>
            </a:r>
            <a:endParaRPr lang="pt-PT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Instr.Det.Rad. 2/2/2022</a:t>
            </a:r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29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38447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95536" y="179598"/>
            <a:ext cx="8553003" cy="5576882"/>
            <a:chOff x="395536" y="179598"/>
            <a:chExt cx="8553003" cy="5576882"/>
          </a:xfrm>
        </p:grpSpPr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634995" y="5417926"/>
              <a:ext cx="840661" cy="338554"/>
            </a:xfrm>
            <a:prstGeom prst="rect">
              <a:avLst/>
            </a:prstGeom>
            <a:solidFill>
              <a:srgbClr val="FF0000"/>
            </a:solidFill>
            <a:ln w="57150" cmpd="sng">
              <a:noFill/>
              <a:miter lim="800000"/>
              <a:headEnd/>
              <a:tailEnd/>
            </a:ln>
            <a:effectLst>
              <a:outerShdw blurRad="69850" dist="508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FFFFFF"/>
                  </a:solidFill>
                </a:rPr>
                <a:t>CMS</a:t>
              </a:r>
              <a:endParaRPr lang="en-US" sz="1600" dirty="0">
                <a:solidFill>
                  <a:srgbClr val="FFFFFF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395536" y="179598"/>
              <a:ext cx="2880320" cy="2160240"/>
            </a:xfrm>
            <a:prstGeom prst="rect">
              <a:avLst/>
            </a:prstGeom>
            <a:solidFill>
              <a:srgbClr val="5896E5"/>
            </a:solidFill>
            <a:ln>
              <a:noFill/>
            </a:ln>
            <a:effectLst>
              <a:outerShdw blurRad="69850" dist="508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PT" sz="1600" dirty="0" smtClean="0"/>
                <a:t>Design (p-p </a:t>
              </a:r>
              <a:r>
                <a:rPr lang="pt-PT" sz="1600" dirty="0" err="1" smtClean="0"/>
                <a:t>run</a:t>
              </a:r>
              <a:r>
                <a:rPr lang="pt-PT" sz="1600" dirty="0" smtClean="0"/>
                <a:t>):</a:t>
              </a:r>
            </a:p>
            <a:p>
              <a:r>
                <a:rPr lang="pt-PT" sz="1600" dirty="0" smtClean="0"/>
                <a:t>√s = 14 </a:t>
              </a:r>
              <a:r>
                <a:rPr lang="pt-PT" sz="1600" dirty="0" err="1" smtClean="0"/>
                <a:t>TeV</a:t>
              </a:r>
              <a:r>
                <a:rPr lang="pt-PT" sz="1600" dirty="0" smtClean="0"/>
                <a:t> (design)</a:t>
              </a:r>
            </a:p>
            <a:p>
              <a:r>
                <a:rPr lang="pt-PT" sz="1600" dirty="0" err="1" smtClean="0"/>
                <a:t>N</a:t>
              </a:r>
              <a:r>
                <a:rPr lang="pt-PT" sz="1600" baseline="-25000" dirty="0" err="1" smtClean="0"/>
                <a:t>p</a:t>
              </a:r>
              <a:r>
                <a:rPr lang="pt-PT" sz="1600" dirty="0" smtClean="0"/>
                <a:t> = 1.2 x 10</a:t>
              </a:r>
              <a:r>
                <a:rPr lang="pt-PT" sz="1600" baseline="30000" dirty="0" smtClean="0"/>
                <a:t>11 </a:t>
              </a:r>
              <a:r>
                <a:rPr lang="pt-PT" sz="1600" dirty="0" smtClean="0"/>
                <a:t>p/</a:t>
              </a:r>
              <a:r>
                <a:rPr lang="pt-PT" sz="1600" dirty="0" err="1" smtClean="0"/>
                <a:t>bunch</a:t>
              </a:r>
              <a:endParaRPr lang="pt-PT" sz="1600" dirty="0" smtClean="0"/>
            </a:p>
            <a:p>
              <a:r>
                <a:rPr lang="pt-PT" sz="1600" dirty="0" smtClean="0"/>
                <a:t>2780 </a:t>
              </a:r>
              <a:r>
                <a:rPr lang="pt-PT" sz="1600" dirty="0" err="1" smtClean="0"/>
                <a:t>bunches</a:t>
              </a:r>
              <a:endParaRPr lang="pt-PT" sz="1600" dirty="0" smtClean="0"/>
            </a:p>
            <a:p>
              <a:r>
                <a:rPr lang="pt-PT" sz="1600" dirty="0" err="1" smtClean="0"/>
                <a:t>Peak</a:t>
              </a:r>
              <a:r>
                <a:rPr lang="pt-PT" sz="1600" dirty="0" smtClean="0"/>
                <a:t> L = 1 x 10</a:t>
              </a:r>
              <a:r>
                <a:rPr lang="pt-PT" sz="1600" baseline="30000" dirty="0" smtClean="0"/>
                <a:t>34</a:t>
              </a:r>
              <a:r>
                <a:rPr lang="pt-PT" sz="1600" dirty="0" smtClean="0"/>
                <a:t> cm</a:t>
              </a:r>
              <a:r>
                <a:rPr lang="pt-PT" sz="1600" baseline="30000" dirty="0" smtClean="0"/>
                <a:t>-2</a:t>
              </a:r>
              <a:r>
                <a:rPr lang="pt-PT" sz="1600" dirty="0" smtClean="0"/>
                <a:t>s</a:t>
              </a:r>
              <a:r>
                <a:rPr lang="pt-PT" sz="1600" baseline="30000" dirty="0" smtClean="0"/>
                <a:t>-1</a:t>
              </a:r>
              <a:r>
                <a:rPr lang="pt-PT" sz="1600" dirty="0" smtClean="0"/>
                <a:t> (design)</a:t>
              </a:r>
              <a:endParaRPr lang="pt-PT" sz="1600" baseline="30000" dirty="0" smtClean="0"/>
            </a:p>
            <a:p>
              <a:r>
                <a:rPr lang="pt-PT" sz="1600" dirty="0" smtClean="0"/>
                <a:t>β* = 55 cm</a:t>
              </a:r>
            </a:p>
            <a:p>
              <a:r>
                <a:rPr lang="pt-PT" sz="1600" dirty="0" err="1" smtClean="0"/>
                <a:t>Run</a:t>
              </a:r>
              <a:r>
                <a:rPr lang="pt-PT" sz="1600" dirty="0" smtClean="0"/>
                <a:t> 1: 2009 – 2013 √s = 7/8 </a:t>
              </a:r>
              <a:r>
                <a:rPr lang="pt-PT" sz="1600" dirty="0" err="1" smtClean="0"/>
                <a:t>TeV</a:t>
              </a:r>
              <a:r>
                <a:rPr lang="pt-PT" sz="1600" dirty="0" smtClean="0"/>
                <a:t> </a:t>
              </a:r>
            </a:p>
            <a:p>
              <a:r>
                <a:rPr lang="pt-PT" sz="1600" dirty="0" err="1" smtClean="0"/>
                <a:t>Run</a:t>
              </a:r>
              <a:r>
                <a:rPr lang="pt-PT" sz="1600" dirty="0" smtClean="0"/>
                <a:t> 2: 2015 – 2018 √s = 13 </a:t>
              </a:r>
              <a:r>
                <a:rPr lang="pt-PT" sz="1600" dirty="0" err="1" smtClean="0"/>
                <a:t>TeV</a:t>
              </a:r>
              <a:endParaRPr lang="pt-PT" sz="1600" dirty="0" smtClean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732240" y="384286"/>
              <a:ext cx="1500349" cy="3084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3975" dist="762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smtClean="0">
                  <a:solidFill>
                    <a:srgbClr val="000000"/>
                  </a:solidFill>
                </a:rPr>
                <a:t>Monte </a:t>
              </a:r>
              <a:r>
                <a:rPr lang="en-US" sz="1600" b="1" dirty="0" err="1" smtClean="0">
                  <a:solidFill>
                    <a:srgbClr val="000000"/>
                  </a:solidFill>
                </a:rPr>
                <a:t>Branco</a:t>
              </a:r>
              <a:endParaRPr lang="es-ES_tradnl" sz="1600" dirty="0" smtClean="0">
                <a:solidFill>
                  <a:srgbClr val="000000"/>
                </a:solidFill>
                <a:sym typeface="Symbol" pitchFamily="-110" charset="2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7688840" y="1259718"/>
              <a:ext cx="1259699" cy="502665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>
              <a:outerShdw blurRad="69850" dist="508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rgbClr val="DDDDDD"/>
                  </a:solidFill>
                </a:rPr>
                <a:t>ATLAS</a:t>
              </a:r>
              <a:endParaRPr lang="en-US" dirty="0" smtClean="0">
                <a:solidFill>
                  <a:srgbClr val="DDDDDD"/>
                </a:solidFill>
                <a:sym typeface="Symbol" pitchFamily="-110" charset="2"/>
              </a:endParaRPr>
            </a:p>
          </p:txBody>
        </p:sp>
        <p:cxnSp>
          <p:nvCxnSpPr>
            <p:cNvPr id="10" name="Straight Arrow Connector 9"/>
            <p:cNvCxnSpPr>
              <a:stCxn id="7" idx="1"/>
            </p:cNvCxnSpPr>
            <p:nvPr/>
          </p:nvCxnSpPr>
          <p:spPr>
            <a:xfrm flipH="1">
              <a:off x="4499993" y="538491"/>
              <a:ext cx="2232247" cy="298221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stCxn id="5" idx="0"/>
            </p:cNvCxnSpPr>
            <p:nvPr/>
          </p:nvCxnSpPr>
          <p:spPr>
            <a:xfrm flipH="1" flipV="1">
              <a:off x="634995" y="4221088"/>
              <a:ext cx="420331" cy="119683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8" idx="1"/>
            </p:cNvCxnSpPr>
            <p:nvPr/>
          </p:nvCxnSpPr>
          <p:spPr>
            <a:xfrm flipH="1">
              <a:off x="7020272" y="1511051"/>
              <a:ext cx="668568" cy="1413893"/>
            </a:xfrm>
            <a:prstGeom prst="straightConnector1">
              <a:avLst/>
            </a:prstGeom>
            <a:ln>
              <a:solidFill>
                <a:srgbClr val="3366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Instr.Det.Rad. 2/2/2022</a:t>
            </a:r>
            <a:endParaRPr lang="pt-PT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3</a:t>
            </a:fld>
            <a:endParaRPr lang="pt-PT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57252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021"/>
    </mc:Choice>
    <mc:Fallback xmlns="">
      <p:transition xmlns:p14="http://schemas.microsoft.com/office/powerpoint/2010/main" spd="slow" advTm="41021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0" descr="accelerators.jpg                                               00000013HD                             B6B15C47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9924" y="1436610"/>
            <a:ext cx="7772400" cy="506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Shape 7"/>
          <p:cNvSpPr txBox="1"/>
          <p:nvPr/>
        </p:nvSpPr>
        <p:spPr>
          <a:xfrm>
            <a:off x="180000" y="146730"/>
            <a:ext cx="4318366" cy="128988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pt-PT" sz="2200" dirty="0"/>
              <a:t>LINAC2</a:t>
            </a:r>
            <a:r>
              <a:rPr lang="pt-PT" sz="2400" dirty="0"/>
              <a:t> → </a:t>
            </a:r>
            <a:r>
              <a:rPr lang="pt-PT" sz="2400" b="1" dirty="0">
                <a:solidFill>
                  <a:srgbClr val="FF0000"/>
                </a:solidFill>
              </a:rPr>
              <a:t>50 </a:t>
            </a:r>
            <a:r>
              <a:rPr lang="pt-PT" sz="2400" b="1" dirty="0" err="1">
                <a:solidFill>
                  <a:srgbClr val="FF0000"/>
                </a:solidFill>
              </a:rPr>
              <a:t>MeV</a:t>
            </a:r>
            <a:endParaRPr dirty="0"/>
          </a:p>
          <a:p>
            <a:r>
              <a:rPr lang="pt-PT" sz="2200" dirty="0" err="1"/>
              <a:t>Booster</a:t>
            </a:r>
            <a:r>
              <a:rPr lang="pt-PT" sz="2400" dirty="0"/>
              <a:t> → </a:t>
            </a:r>
            <a:r>
              <a:rPr lang="pt-PT" sz="2400" b="1" dirty="0">
                <a:solidFill>
                  <a:srgbClr val="FF0000"/>
                </a:solidFill>
              </a:rPr>
              <a:t>1.4 </a:t>
            </a:r>
            <a:r>
              <a:rPr lang="pt-PT" sz="2400" b="1" dirty="0" err="1" smtClean="0">
                <a:solidFill>
                  <a:srgbClr val="FF0000"/>
                </a:solidFill>
              </a:rPr>
              <a:t>GeV</a:t>
            </a:r>
            <a:endParaRPr dirty="0"/>
          </a:p>
        </p:txBody>
      </p:sp>
      <p:sp>
        <p:nvSpPr>
          <p:cNvPr id="5" name="TextShape 3"/>
          <p:cNvSpPr txBox="1"/>
          <p:nvPr/>
        </p:nvSpPr>
        <p:spPr>
          <a:xfrm>
            <a:off x="3635796" y="146730"/>
            <a:ext cx="5370498" cy="1304778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pt-PT" sz="2200" dirty="0" err="1" smtClean="0"/>
              <a:t>Proton</a:t>
            </a:r>
            <a:r>
              <a:rPr lang="pt-PT" sz="2200" dirty="0" smtClean="0"/>
              <a:t> </a:t>
            </a:r>
            <a:r>
              <a:rPr lang="pt-PT" sz="2200" dirty="0" err="1" smtClean="0"/>
              <a:t>Synchroton</a:t>
            </a:r>
            <a:r>
              <a:rPr lang="pt-PT" sz="2400" dirty="0" smtClean="0"/>
              <a:t> (PS) → </a:t>
            </a:r>
            <a:r>
              <a:rPr lang="pt-PT" sz="2400" b="1" dirty="0" smtClean="0">
                <a:solidFill>
                  <a:srgbClr val="FF0000"/>
                </a:solidFill>
              </a:rPr>
              <a:t>25 </a:t>
            </a:r>
            <a:r>
              <a:rPr lang="pt-PT" sz="2400" b="1" dirty="0" err="1" smtClean="0">
                <a:solidFill>
                  <a:srgbClr val="FF0000"/>
                </a:solidFill>
              </a:rPr>
              <a:t>GeV</a:t>
            </a:r>
            <a:endParaRPr lang="pt-PT" sz="2200" dirty="0" smtClean="0"/>
          </a:p>
          <a:p>
            <a:r>
              <a:rPr lang="pt-PT" sz="2200" dirty="0" err="1" smtClean="0"/>
              <a:t>Super</a:t>
            </a:r>
            <a:r>
              <a:rPr lang="pt-PT" sz="2200" dirty="0" smtClean="0"/>
              <a:t> </a:t>
            </a:r>
            <a:r>
              <a:rPr lang="pt-PT" sz="2200" dirty="0" err="1"/>
              <a:t>Proton</a:t>
            </a:r>
            <a:r>
              <a:rPr lang="pt-PT" sz="2200" dirty="0"/>
              <a:t> </a:t>
            </a:r>
            <a:r>
              <a:rPr lang="pt-PT" sz="2200" dirty="0" err="1" smtClean="0"/>
              <a:t>Synchrotron</a:t>
            </a:r>
            <a:r>
              <a:rPr lang="pt-PT" sz="2200" dirty="0"/>
              <a:t> </a:t>
            </a:r>
            <a:r>
              <a:rPr lang="pt-PT" sz="2200" dirty="0" smtClean="0"/>
              <a:t>(</a:t>
            </a:r>
            <a:r>
              <a:rPr lang="pt-PT" sz="2200" dirty="0"/>
              <a:t>SPS)</a:t>
            </a:r>
            <a:r>
              <a:rPr lang="pt-PT" sz="2400" dirty="0"/>
              <a:t> → </a:t>
            </a:r>
            <a:r>
              <a:rPr lang="pt-PT" sz="2400" b="1" dirty="0">
                <a:solidFill>
                  <a:srgbClr val="FF0000"/>
                </a:solidFill>
              </a:rPr>
              <a:t>450 </a:t>
            </a:r>
            <a:r>
              <a:rPr lang="pt-PT" sz="2400" b="1" dirty="0" err="1">
                <a:solidFill>
                  <a:srgbClr val="FF0000"/>
                </a:solidFill>
              </a:rPr>
              <a:t>GeV</a:t>
            </a:r>
            <a:endParaRPr dirty="0"/>
          </a:p>
          <a:p>
            <a:r>
              <a:rPr lang="pt-PT" sz="2200" dirty="0" err="1"/>
              <a:t>Large</a:t>
            </a:r>
            <a:r>
              <a:rPr lang="pt-PT" sz="2200" dirty="0"/>
              <a:t> </a:t>
            </a:r>
            <a:r>
              <a:rPr lang="pt-PT" sz="2200" dirty="0" err="1"/>
              <a:t>Hadron</a:t>
            </a:r>
            <a:r>
              <a:rPr lang="pt-PT" sz="2200" dirty="0"/>
              <a:t> </a:t>
            </a:r>
            <a:r>
              <a:rPr lang="pt-PT" sz="2200" dirty="0" err="1" smtClean="0"/>
              <a:t>Collider</a:t>
            </a:r>
            <a:r>
              <a:rPr lang="pt-PT" sz="2200" dirty="0" smtClean="0"/>
              <a:t> (LHC)</a:t>
            </a:r>
            <a:r>
              <a:rPr lang="pt-PT" sz="2400" dirty="0"/>
              <a:t>→ </a:t>
            </a:r>
            <a:r>
              <a:rPr lang="pt-PT" sz="2400" b="1" dirty="0">
                <a:solidFill>
                  <a:srgbClr val="FF0000"/>
                </a:solidFill>
              </a:rPr>
              <a:t>7 </a:t>
            </a:r>
            <a:r>
              <a:rPr lang="pt-PT" sz="2400" b="1" dirty="0" err="1">
                <a:solidFill>
                  <a:srgbClr val="FF0000"/>
                </a:solidFill>
              </a:rPr>
              <a:t>TeV</a:t>
            </a:r>
            <a:r>
              <a:rPr lang="pt-PT" sz="2400" b="1" dirty="0">
                <a:solidFill>
                  <a:srgbClr val="FF0000"/>
                </a:solidFill>
              </a:rPr>
              <a:t> </a:t>
            </a:r>
            <a:endParaRPr dirty="0"/>
          </a:p>
          <a:p>
            <a:endParaRPr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510" y="3657751"/>
            <a:ext cx="2562189" cy="3063724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Instr.Det.Rad. 2/2/2022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86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9061" y="2475551"/>
            <a:ext cx="2759993" cy="2084934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9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044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640" y="3493867"/>
            <a:ext cx="3784600" cy="2882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11" y="841471"/>
            <a:ext cx="4480038" cy="232813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0661" y="520183"/>
            <a:ext cx="4827140" cy="2305349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5"/>
          <a:stretch>
            <a:fillRect/>
          </a:stretch>
        </p:blipFill>
        <p:spPr>
          <a:xfrm>
            <a:off x="3928240" y="2891066"/>
            <a:ext cx="5190121" cy="3330000"/>
          </a:xfrm>
          <a:prstGeom prst="rect">
            <a:avLst/>
          </a:prstGeom>
        </p:spPr>
      </p:pic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Instr.Det.Rad. 2/2/2022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6</a:t>
            </a:fld>
            <a:endParaRPr lang="en-US"/>
          </a:p>
        </p:txBody>
      </p:sp>
      <p:sp>
        <p:nvSpPr>
          <p:cNvPr id="148" name="TextShape 1"/>
          <p:cNvSpPr txBox="1"/>
          <p:nvPr/>
        </p:nvSpPr>
        <p:spPr>
          <a:xfrm>
            <a:off x="143640" y="163867"/>
            <a:ext cx="8836200" cy="876499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r>
              <a:rPr lang="pt-PT" sz="4400" dirty="0" err="1" smtClean="0"/>
              <a:t>Beam</a:t>
            </a:r>
            <a:r>
              <a:rPr lang="pt-PT" sz="4400" dirty="0" smtClean="0"/>
              <a:t> </a:t>
            </a:r>
            <a:r>
              <a:rPr lang="pt-PT" sz="4400" dirty="0" err="1" smtClean="0"/>
              <a:t>accelleration</a:t>
            </a:r>
            <a:endParaRPr sz="4400" dirty="0"/>
          </a:p>
        </p:txBody>
      </p:sp>
    </p:spTree>
    <p:extLst>
      <p:ext uri="{BB962C8B-B14F-4D97-AF65-F5344CB8AC3E}">
        <p14:creationId xmlns:p14="http://schemas.microsoft.com/office/powerpoint/2010/main" val="3905770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17035"/>
          </a:xfrm>
        </p:spPr>
        <p:txBody>
          <a:bodyPr>
            <a:normAutofit/>
          </a:bodyPr>
          <a:lstStyle/>
          <a:p>
            <a:r>
              <a:rPr lang="en-GB" dirty="0" err="1" smtClean="0"/>
              <a:t>Luminosidade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33" y="1191673"/>
            <a:ext cx="8843396" cy="1449927"/>
          </a:xfrm>
        </p:spPr>
        <p:txBody>
          <a:bodyPr>
            <a:normAutofit fontScale="85000" lnSpcReduction="10000"/>
          </a:bodyPr>
          <a:lstStyle/>
          <a:p>
            <a:r>
              <a:rPr lang="en-GB" dirty="0" smtClean="0"/>
              <a:t>A </a:t>
            </a:r>
            <a:r>
              <a:rPr lang="en-GB" u="sng" dirty="0" err="1" smtClean="0"/>
              <a:t>luminosidade</a:t>
            </a:r>
            <a:r>
              <a:rPr lang="en-GB" u="sng" dirty="0" smtClean="0"/>
              <a:t> </a:t>
            </a:r>
            <a:r>
              <a:rPr lang="en-GB" u="sng" dirty="0" err="1" smtClean="0"/>
              <a:t>instantânea</a:t>
            </a:r>
            <a:r>
              <a:rPr lang="en-GB" dirty="0" smtClean="0"/>
              <a:t> </a:t>
            </a:r>
            <a:r>
              <a:rPr lang="en-GB" dirty="0" err="1" smtClean="0"/>
              <a:t>mede</a:t>
            </a:r>
            <a:r>
              <a:rPr lang="en-GB" dirty="0" smtClean="0"/>
              <a:t> a taxa de </a:t>
            </a:r>
            <a:r>
              <a:rPr lang="en-GB" dirty="0" err="1" smtClean="0"/>
              <a:t>colisões</a:t>
            </a:r>
            <a:endParaRPr lang="en-GB" dirty="0" smtClean="0"/>
          </a:p>
          <a:p>
            <a:r>
              <a:rPr lang="en-GB" dirty="0" smtClean="0"/>
              <a:t>Se </a:t>
            </a:r>
            <a:r>
              <a:rPr lang="en-GB" dirty="0" err="1" smtClean="0"/>
              <a:t>colidirmos</a:t>
            </a:r>
            <a:r>
              <a:rPr lang="en-GB" dirty="0" smtClean="0"/>
              <a:t> </a:t>
            </a:r>
            <a:r>
              <a:rPr lang="en-GB" dirty="0" err="1" smtClean="0"/>
              <a:t>dois</a:t>
            </a:r>
            <a:r>
              <a:rPr lang="en-GB" dirty="0" smtClean="0"/>
              <a:t> “</a:t>
            </a:r>
            <a:r>
              <a:rPr lang="en-GB" dirty="0" err="1" smtClean="0"/>
              <a:t>pacotes</a:t>
            </a:r>
            <a:r>
              <a:rPr lang="en-GB" dirty="0" smtClean="0"/>
              <a:t>” de </a:t>
            </a:r>
            <a:r>
              <a:rPr lang="en-GB" dirty="0" err="1" smtClean="0"/>
              <a:t>protões</a:t>
            </a:r>
            <a:r>
              <a:rPr lang="en-GB" dirty="0" smtClean="0"/>
              <a:t> com </a:t>
            </a:r>
            <a:r>
              <a:rPr lang="en-GB" dirty="0" err="1" smtClean="0"/>
              <a:t>dimensões</a:t>
            </a:r>
            <a:r>
              <a:rPr lang="en-GB" dirty="0" smtClean="0"/>
              <a:t> </a:t>
            </a:r>
            <a:r>
              <a:rPr lang="en-GB" i="1" dirty="0" err="1" smtClean="0"/>
              <a:t>σ</a:t>
            </a:r>
            <a:r>
              <a:rPr lang="en-GB" i="1" baseline="-25000" dirty="0" err="1" smtClean="0"/>
              <a:t>x</a:t>
            </a:r>
            <a:r>
              <a:rPr lang="en-GB" baseline="-25000" dirty="0" smtClean="0"/>
              <a:t> </a:t>
            </a:r>
            <a:r>
              <a:rPr lang="en-GB" dirty="0" smtClean="0"/>
              <a:t>e </a:t>
            </a:r>
            <a:r>
              <a:rPr lang="en-GB" i="1" dirty="0" err="1" smtClean="0"/>
              <a:t>σ</a:t>
            </a:r>
            <a:r>
              <a:rPr lang="en-GB" i="1" baseline="-25000" dirty="0" err="1" smtClean="0"/>
              <a:t>y</a:t>
            </a:r>
            <a:r>
              <a:rPr lang="en-GB" dirty="0" smtClean="0"/>
              <a:t> (</a:t>
            </a:r>
            <a:r>
              <a:rPr lang="en-GB" dirty="0" err="1" smtClean="0"/>
              <a:t>rms</a:t>
            </a:r>
            <a:r>
              <a:rPr lang="en-GB" dirty="0" smtClean="0"/>
              <a:t>) </a:t>
            </a:r>
            <a:r>
              <a:rPr lang="en-GB" dirty="0" err="1" smtClean="0"/>
              <a:t>contendo</a:t>
            </a:r>
            <a:r>
              <a:rPr lang="en-GB" dirty="0" smtClean="0"/>
              <a:t> </a:t>
            </a:r>
            <a:r>
              <a:rPr lang="en-GB" i="1" dirty="0" smtClean="0"/>
              <a:t>n</a:t>
            </a:r>
            <a:r>
              <a:rPr lang="en-GB" i="1" baseline="-25000" dirty="0" smtClean="0"/>
              <a:t>1</a:t>
            </a:r>
            <a:r>
              <a:rPr lang="en-GB" dirty="0" smtClean="0"/>
              <a:t> e </a:t>
            </a:r>
            <a:r>
              <a:rPr lang="en-GB" i="1" dirty="0" smtClean="0"/>
              <a:t>n</a:t>
            </a:r>
            <a:r>
              <a:rPr lang="en-GB" i="1" baseline="-25000" dirty="0" smtClean="0"/>
              <a:t>2</a:t>
            </a:r>
            <a:r>
              <a:rPr lang="en-GB" dirty="0" smtClean="0"/>
              <a:t> </a:t>
            </a:r>
            <a:r>
              <a:rPr lang="en-GB" dirty="0" err="1" smtClean="0"/>
              <a:t>protões</a:t>
            </a:r>
            <a:r>
              <a:rPr lang="en-GB" dirty="0" smtClean="0"/>
              <a:t>, </a:t>
            </a:r>
            <a:r>
              <a:rPr lang="en-GB" dirty="0" err="1" smtClean="0"/>
              <a:t>temos</a:t>
            </a:r>
            <a:r>
              <a:rPr lang="en-GB" dirty="0" smtClean="0"/>
              <a:t> a </a:t>
            </a:r>
            <a:r>
              <a:rPr lang="en-GB" dirty="0" err="1" smtClean="0"/>
              <a:t>luminosidade</a:t>
            </a:r>
            <a:r>
              <a:rPr lang="en-GB" dirty="0" smtClean="0"/>
              <a:t>: </a:t>
            </a:r>
            <a:endParaRPr lang="en-GB" dirty="0"/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Instr.Det.Rad. 2/2/2022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AFF5F-C1E5-8345-B7B4-00753066BC4F}" type="slidenum">
              <a:rPr lang="en-US" smtClean="0"/>
              <a:t>7</a:t>
            </a:fld>
            <a:endParaRPr lang="en-US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1004" y="2609422"/>
            <a:ext cx="2807473" cy="958106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1306111" y="3659543"/>
            <a:ext cx="7601333" cy="2739548"/>
            <a:chOff x="457200" y="2564279"/>
            <a:chExt cx="7601333" cy="2739548"/>
          </a:xfrm>
        </p:grpSpPr>
        <p:cxnSp>
          <p:nvCxnSpPr>
            <p:cNvPr id="12" name="Straight Connector 11"/>
            <p:cNvCxnSpPr/>
            <p:nvPr/>
          </p:nvCxnSpPr>
          <p:spPr>
            <a:xfrm flipV="1">
              <a:off x="457200" y="2641600"/>
              <a:ext cx="7382933" cy="2569916"/>
            </a:xfrm>
            <a:prstGeom prst="line">
              <a:avLst/>
            </a:prstGeom>
            <a:ln>
              <a:solidFill>
                <a:srgbClr val="00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/>
            <p:cNvSpPr/>
            <p:nvPr/>
          </p:nvSpPr>
          <p:spPr>
            <a:xfrm rot="20518367">
              <a:off x="860245" y="4684366"/>
              <a:ext cx="1058333" cy="372533"/>
            </a:xfrm>
            <a:prstGeom prst="ellipse">
              <a:avLst/>
            </a:prstGeom>
            <a:gradFill flip="none" rotWithShape="1">
              <a:gsLst>
                <a:gs pos="0">
                  <a:srgbClr val="7F7F7F">
                    <a:alpha val="94000"/>
                  </a:srgbClr>
                </a:gs>
                <a:gs pos="100000">
                  <a:srgbClr val="FFFFFF">
                    <a:alpha val="94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 rot="20518367">
              <a:off x="2926112" y="3977137"/>
              <a:ext cx="1058333" cy="372533"/>
            </a:xfrm>
            <a:prstGeom prst="ellipse">
              <a:avLst/>
            </a:prstGeom>
            <a:gradFill flip="none" rotWithShape="1">
              <a:gsLst>
                <a:gs pos="0">
                  <a:srgbClr val="7F7F7F">
                    <a:alpha val="93000"/>
                  </a:srgbClr>
                </a:gs>
                <a:gs pos="100000">
                  <a:srgbClr val="FFFFFF">
                    <a:alpha val="93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4" name="Oval 13"/>
            <p:cNvSpPr/>
            <p:nvPr/>
          </p:nvSpPr>
          <p:spPr>
            <a:xfrm rot="20518367">
              <a:off x="7198987" y="2564279"/>
              <a:ext cx="859546" cy="290124"/>
            </a:xfrm>
            <a:prstGeom prst="ellipse">
              <a:avLst/>
            </a:prstGeom>
            <a:gradFill flip="none" rotWithShape="1">
              <a:gsLst>
                <a:gs pos="0">
                  <a:srgbClr val="7F7F7F">
                    <a:alpha val="90000"/>
                  </a:srgbClr>
                </a:gs>
                <a:gs pos="100000">
                  <a:srgbClr val="FFFFFF">
                    <a:alpha val="9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0000"/>
                </a:solidFill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V="1">
              <a:off x="3691467" y="2861753"/>
              <a:ext cx="4148666" cy="1549465"/>
            </a:xfrm>
            <a:prstGeom prst="straightConnector1">
              <a:avLst/>
            </a:prstGeom>
            <a:ln w="9525" cmpd="sng">
              <a:solidFill>
                <a:srgbClr val="000000"/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 rot="20295138">
              <a:off x="5554133" y="3386672"/>
              <a:ext cx="74506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/>
                <a:t>25ns</a:t>
              </a:r>
              <a:endParaRPr lang="en-GB" dirty="0"/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 flipV="1">
              <a:off x="1405467" y="4614414"/>
              <a:ext cx="762000" cy="265166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H="1">
              <a:off x="2761671" y="4165767"/>
              <a:ext cx="725057" cy="245451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4" name="Group 43"/>
            <p:cNvGrpSpPr/>
            <p:nvPr/>
          </p:nvGrpSpPr>
          <p:grpSpPr>
            <a:xfrm>
              <a:off x="913248" y="4444730"/>
              <a:ext cx="720781" cy="859097"/>
              <a:chOff x="3063821" y="3702736"/>
              <a:chExt cx="720781" cy="859097"/>
            </a:xfrm>
          </p:grpSpPr>
          <p:sp>
            <p:nvSpPr>
              <p:cNvPr id="33" name="Oval 32"/>
              <p:cNvSpPr/>
              <p:nvPr/>
            </p:nvSpPr>
            <p:spPr>
              <a:xfrm>
                <a:off x="3352801" y="3953748"/>
                <a:ext cx="245534" cy="398018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34" name="Straight Arrow Connector 33"/>
              <p:cNvCxnSpPr/>
              <p:nvPr/>
            </p:nvCxnSpPr>
            <p:spPr>
              <a:xfrm flipV="1">
                <a:off x="3475568" y="4156110"/>
                <a:ext cx="131234" cy="2"/>
              </a:xfrm>
              <a:prstGeom prst="straightConnector1">
                <a:avLst/>
              </a:prstGeom>
              <a:ln w="9525" cmpd="sng">
                <a:solidFill>
                  <a:srgbClr val="000000"/>
                </a:solidFill>
                <a:headEnd type="non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/>
              <p:cNvCxnSpPr>
                <a:endCxn id="33" idx="0"/>
              </p:cNvCxnSpPr>
              <p:nvPr/>
            </p:nvCxnSpPr>
            <p:spPr>
              <a:xfrm flipV="1">
                <a:off x="3475568" y="3953748"/>
                <a:ext cx="0" cy="202362"/>
              </a:xfrm>
              <a:prstGeom prst="straightConnector1">
                <a:avLst/>
              </a:prstGeom>
              <a:ln w="9525" cmpd="sng">
                <a:solidFill>
                  <a:srgbClr val="000000"/>
                </a:solidFill>
                <a:headEnd type="non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TextBox 41"/>
              <p:cNvSpPr txBox="1"/>
              <p:nvPr/>
            </p:nvSpPr>
            <p:spPr>
              <a:xfrm>
                <a:off x="3063821" y="3702736"/>
                <a:ext cx="4064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 err="1" smtClean="0"/>
                  <a:t>σ</a:t>
                </a:r>
                <a:r>
                  <a:rPr lang="en-GB" baseline="-25000" dirty="0" err="1" smtClean="0"/>
                  <a:t>y</a:t>
                </a:r>
                <a:endParaRPr lang="en-GB" baseline="-25000" dirty="0"/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3378202" y="4192501"/>
                <a:ext cx="4064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 err="1" smtClean="0"/>
                  <a:t>σ</a:t>
                </a:r>
                <a:r>
                  <a:rPr lang="en-GB" baseline="-25000" dirty="0" err="1" smtClean="0"/>
                  <a:t>x</a:t>
                </a:r>
                <a:endParaRPr lang="en-GB" baseline="-25000" dirty="0"/>
              </a:p>
            </p:txBody>
          </p:sp>
        </p:grpSp>
      </p:grpSp>
      <p:sp>
        <p:nvSpPr>
          <p:cNvPr id="47" name="TextBox 46"/>
          <p:cNvSpPr txBox="1"/>
          <p:nvPr/>
        </p:nvSpPr>
        <p:spPr>
          <a:xfrm>
            <a:off x="127871" y="3452831"/>
            <a:ext cx="6629204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sz="2400" dirty="0" smtClean="0"/>
              <a:t>A taxa de </a:t>
            </a:r>
            <a:r>
              <a:rPr lang="en-GB" sz="2400" dirty="0" err="1" smtClean="0"/>
              <a:t>colisões</a:t>
            </a:r>
            <a:r>
              <a:rPr lang="en-GB" sz="2400" dirty="0" smtClean="0"/>
              <a:t> N </a:t>
            </a:r>
            <a:r>
              <a:rPr lang="en-GB" sz="2400" dirty="0" err="1" smtClean="0"/>
              <a:t>que</a:t>
            </a:r>
            <a:r>
              <a:rPr lang="en-GB" sz="2400" dirty="0" smtClean="0"/>
              <a:t> </a:t>
            </a:r>
            <a:r>
              <a:rPr lang="en-GB" sz="2400" dirty="0" err="1" smtClean="0"/>
              <a:t>resultam</a:t>
            </a:r>
            <a:r>
              <a:rPr lang="en-GB" sz="2400" dirty="0" smtClean="0"/>
              <a:t> </a:t>
            </a:r>
            <a:r>
              <a:rPr lang="en-GB" sz="2400" dirty="0" err="1" smtClean="0"/>
              <a:t>num</a:t>
            </a:r>
            <a:r>
              <a:rPr lang="en-GB" sz="2400" dirty="0" smtClean="0"/>
              <a:t> </a:t>
            </a:r>
            <a:r>
              <a:rPr lang="en-GB" sz="2400" dirty="0" err="1" smtClean="0"/>
              <a:t>certo</a:t>
            </a:r>
            <a:r>
              <a:rPr lang="en-GB" sz="2400" dirty="0" smtClean="0"/>
              <a:t> </a:t>
            </a:r>
            <a:r>
              <a:rPr lang="en-GB" sz="2400" dirty="0" err="1" smtClean="0"/>
              <a:t>processo</a:t>
            </a:r>
            <a:r>
              <a:rPr lang="en-GB" sz="2400" dirty="0" smtClean="0"/>
              <a:t> </a:t>
            </a:r>
            <a:r>
              <a:rPr lang="en-GB" sz="2400" dirty="0" err="1" smtClean="0"/>
              <a:t>é</a:t>
            </a:r>
            <a:r>
              <a:rPr lang="en-GB" sz="2400" dirty="0" smtClean="0"/>
              <a:t> dada </a:t>
            </a:r>
            <a:r>
              <a:rPr lang="en-GB" sz="2400" dirty="0" err="1" smtClean="0"/>
              <a:t>pela</a:t>
            </a:r>
            <a:r>
              <a:rPr lang="en-GB" sz="2400" dirty="0" smtClean="0"/>
              <a:t> </a:t>
            </a:r>
            <a:r>
              <a:rPr lang="en-GB" sz="2400" u="sng" dirty="0" err="1" smtClean="0"/>
              <a:t>luminosidade</a:t>
            </a:r>
            <a:r>
              <a:rPr lang="en-GB" sz="2400" u="sng" dirty="0" smtClean="0"/>
              <a:t> </a:t>
            </a:r>
            <a:r>
              <a:rPr lang="en-GB" sz="2400" u="sng" dirty="0" err="1" smtClean="0"/>
              <a:t>integrada</a:t>
            </a:r>
            <a:r>
              <a:rPr lang="en-GB" sz="2400" dirty="0" smtClean="0"/>
              <a:t> e </a:t>
            </a:r>
            <a:r>
              <a:rPr lang="en-GB" sz="2400" dirty="0" err="1" smtClean="0"/>
              <a:t>pela</a:t>
            </a:r>
            <a:r>
              <a:rPr lang="en-GB" sz="2400" dirty="0" smtClean="0"/>
              <a:t> </a:t>
            </a:r>
            <a:r>
              <a:rPr lang="en-GB" sz="2400" dirty="0" err="1" smtClean="0"/>
              <a:t>secção</a:t>
            </a:r>
            <a:r>
              <a:rPr lang="en-GB" sz="2400" dirty="0" smtClean="0"/>
              <a:t> </a:t>
            </a:r>
            <a:r>
              <a:rPr lang="en-GB" sz="2400" dirty="0" err="1" smtClean="0"/>
              <a:t>eficaz</a:t>
            </a:r>
            <a:r>
              <a:rPr lang="en-GB" sz="2400" dirty="0" smtClean="0"/>
              <a:t> </a:t>
            </a:r>
            <a:r>
              <a:rPr lang="en-GB" sz="2400" i="1" dirty="0" err="1" smtClean="0"/>
              <a:t>σ</a:t>
            </a:r>
            <a:endParaRPr lang="en-GB" sz="2400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6293" y="5316634"/>
            <a:ext cx="2855304" cy="99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841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4028281" y="3319117"/>
            <a:ext cx="5159520" cy="3330000"/>
          </a:xfrm>
          <a:prstGeom prst="rect">
            <a:avLst/>
          </a:prstGeom>
        </p:spPr>
      </p:pic>
      <p:pic>
        <p:nvPicPr>
          <p:cNvPr id="5" name="Picture 4" descr="aircraft-carrier-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08" y="313257"/>
            <a:ext cx="3526536" cy="3005859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457200" y="3595381"/>
            <a:ext cx="3444444" cy="2946639"/>
          </a:xfrm>
        </p:spPr>
        <p:txBody>
          <a:bodyPr>
            <a:normAutofit fontScale="77500" lnSpcReduction="20000"/>
          </a:bodyPr>
          <a:lstStyle/>
          <a:p>
            <a:r>
              <a:rPr lang="en-US" dirty="0" err="1" smtClean="0"/>
              <a:t>Tudo</a:t>
            </a:r>
            <a:r>
              <a:rPr lang="en-US" dirty="0" smtClean="0"/>
              <a:t> </a:t>
            </a:r>
            <a:r>
              <a:rPr lang="en-US" dirty="0" err="1" smtClean="0"/>
              <a:t>contido</a:t>
            </a:r>
            <a:r>
              <a:rPr lang="en-US" dirty="0" smtClean="0"/>
              <a:t> </a:t>
            </a:r>
            <a:r>
              <a:rPr lang="en-US" dirty="0" err="1" smtClean="0"/>
              <a:t>num</a:t>
            </a:r>
            <a:r>
              <a:rPr lang="en-US" dirty="0" smtClean="0"/>
              <a:t> </a:t>
            </a:r>
            <a:r>
              <a:rPr lang="en-US" dirty="0" err="1" smtClean="0"/>
              <a:t>feixe</a:t>
            </a:r>
            <a:r>
              <a:rPr lang="en-US" dirty="0" smtClean="0"/>
              <a:t> de ≈16μm</a:t>
            </a:r>
          </a:p>
          <a:p>
            <a:r>
              <a:rPr lang="en-US" dirty="0" smtClean="0"/>
              <a:t>Runs </a:t>
            </a:r>
            <a:r>
              <a:rPr lang="en-US" dirty="0" err="1" smtClean="0"/>
              <a:t>típicos</a:t>
            </a:r>
            <a:r>
              <a:rPr lang="en-US" dirty="0" smtClean="0"/>
              <a:t> </a:t>
            </a:r>
            <a:r>
              <a:rPr lang="en-US" dirty="0" err="1" smtClean="0"/>
              <a:t>duram</a:t>
            </a:r>
            <a:r>
              <a:rPr lang="en-US" dirty="0" smtClean="0"/>
              <a:t> </a:t>
            </a:r>
            <a:r>
              <a:rPr lang="en-US" dirty="0" err="1" smtClean="0"/>
              <a:t>cerca</a:t>
            </a:r>
            <a:r>
              <a:rPr lang="en-US" dirty="0" smtClean="0"/>
              <a:t> de 8 </a:t>
            </a:r>
            <a:r>
              <a:rPr lang="en-US" dirty="0" err="1" smtClean="0"/>
              <a:t>horas</a:t>
            </a:r>
            <a:endParaRPr lang="en-US" dirty="0" smtClean="0"/>
          </a:p>
          <a:p>
            <a:r>
              <a:rPr lang="en-US" dirty="0" err="1" smtClean="0"/>
              <a:t>Intensidade</a:t>
            </a:r>
            <a:r>
              <a:rPr lang="en-US" dirty="0" smtClean="0"/>
              <a:t> </a:t>
            </a:r>
            <a:r>
              <a:rPr lang="en-US" dirty="0" err="1" smtClean="0"/>
              <a:t>diminui</a:t>
            </a:r>
            <a:r>
              <a:rPr lang="en-US" dirty="0" smtClean="0"/>
              <a:t> </a:t>
            </a:r>
            <a:r>
              <a:rPr lang="en-US" dirty="0" err="1" smtClean="0"/>
              <a:t>devido</a:t>
            </a:r>
            <a:r>
              <a:rPr lang="en-US" dirty="0" smtClean="0"/>
              <a:t> a </a:t>
            </a:r>
            <a:r>
              <a:rPr lang="en-US" dirty="0" err="1" smtClean="0"/>
              <a:t>perdas</a:t>
            </a:r>
            <a:endParaRPr lang="en-US" dirty="0" smtClean="0"/>
          </a:p>
          <a:p>
            <a:r>
              <a:rPr lang="en-US" dirty="0" err="1" smtClean="0"/>
              <a:t>Depois</a:t>
            </a:r>
            <a:r>
              <a:rPr lang="en-US" dirty="0" smtClean="0"/>
              <a:t> </a:t>
            </a:r>
            <a:r>
              <a:rPr lang="en-US" dirty="0" err="1" smtClean="0"/>
              <a:t>voltamos</a:t>
            </a:r>
            <a:r>
              <a:rPr lang="en-US" dirty="0" smtClean="0"/>
              <a:t> a </a:t>
            </a:r>
            <a:r>
              <a:rPr lang="en-US" dirty="0" err="1" smtClean="0"/>
              <a:t>injectar</a:t>
            </a:r>
            <a:r>
              <a:rPr lang="en-US" dirty="0" smtClean="0"/>
              <a:t> </a:t>
            </a:r>
            <a:r>
              <a:rPr lang="en-US" dirty="0" err="1" smtClean="0"/>
              <a:t>novos</a:t>
            </a:r>
            <a:r>
              <a:rPr lang="en-US" dirty="0" smtClean="0"/>
              <a:t> </a:t>
            </a:r>
            <a:r>
              <a:rPr lang="en-US" dirty="0" err="1" smtClean="0"/>
              <a:t>feixes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314759" y="313257"/>
            <a:ext cx="4651371" cy="3005859"/>
          </a:xfrm>
        </p:spPr>
        <p:txBody>
          <a:bodyPr>
            <a:normAutofit fontScale="77500" lnSpcReduction="20000"/>
          </a:bodyPr>
          <a:lstStyle/>
          <a:p>
            <a:r>
              <a:rPr lang="en-US" dirty="0" err="1" smtClean="0"/>
              <a:t>Energia</a:t>
            </a:r>
            <a:r>
              <a:rPr lang="en-US" dirty="0" smtClean="0"/>
              <a:t> do </a:t>
            </a:r>
            <a:r>
              <a:rPr lang="en-US" dirty="0" err="1" smtClean="0"/>
              <a:t>feixe</a:t>
            </a:r>
            <a:r>
              <a:rPr lang="en-US" dirty="0" smtClean="0"/>
              <a:t>:</a:t>
            </a:r>
          </a:p>
          <a:p>
            <a:r>
              <a:rPr lang="en-US" dirty="0" smtClean="0"/>
              <a:t>2802 bunches de 1.15x10</a:t>
            </a:r>
            <a:r>
              <a:rPr lang="en-US" baseline="30000" dirty="0" smtClean="0"/>
              <a:t>11</a:t>
            </a:r>
            <a:r>
              <a:rPr lang="en-US" dirty="0" smtClean="0"/>
              <a:t> </a:t>
            </a:r>
            <a:r>
              <a:rPr lang="en-US" dirty="0" err="1" smtClean="0"/>
              <a:t>protões</a:t>
            </a:r>
            <a:endParaRPr lang="en-US" dirty="0" smtClean="0"/>
          </a:p>
          <a:p>
            <a:r>
              <a:rPr lang="en-US" dirty="0" smtClean="0"/>
              <a:t>7TeV / </a:t>
            </a:r>
            <a:r>
              <a:rPr lang="en-US" dirty="0" err="1" smtClean="0"/>
              <a:t>protão</a:t>
            </a:r>
            <a:r>
              <a:rPr lang="en-US" dirty="0" smtClean="0"/>
              <a:t>  (2015) = 7x10</a:t>
            </a:r>
            <a:r>
              <a:rPr lang="en-US" baseline="30000" dirty="0" smtClean="0"/>
              <a:t>12</a:t>
            </a:r>
            <a:r>
              <a:rPr lang="en-US" dirty="0" smtClean="0"/>
              <a:t> x 1.602x10</a:t>
            </a:r>
            <a:r>
              <a:rPr lang="en-US" baseline="30000" dirty="0" smtClean="0"/>
              <a:t>-19</a:t>
            </a:r>
            <a:r>
              <a:rPr lang="en-US" dirty="0" smtClean="0"/>
              <a:t> J </a:t>
            </a:r>
          </a:p>
          <a:p>
            <a:r>
              <a:rPr lang="en-US" dirty="0" err="1" smtClean="0"/>
              <a:t>Dá</a:t>
            </a:r>
            <a:r>
              <a:rPr lang="en-US" dirty="0" smtClean="0"/>
              <a:t> 362 MJ 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feixe</a:t>
            </a:r>
            <a:r>
              <a:rPr lang="en-US" dirty="0" smtClean="0"/>
              <a:t>…</a:t>
            </a:r>
          </a:p>
          <a:p>
            <a:r>
              <a:rPr lang="en-US" dirty="0" err="1" smtClean="0"/>
              <a:t>Igual</a:t>
            </a:r>
            <a:r>
              <a:rPr lang="en-US" dirty="0" smtClean="0"/>
              <a:t> </a:t>
            </a:r>
            <a:r>
              <a:rPr lang="en-US" dirty="0" err="1" smtClean="0"/>
              <a:t>à</a:t>
            </a:r>
            <a:r>
              <a:rPr lang="en-US" dirty="0" smtClean="0"/>
              <a:t> </a:t>
            </a:r>
            <a:r>
              <a:rPr lang="en-US" dirty="0" err="1" smtClean="0"/>
              <a:t>energia</a:t>
            </a:r>
            <a:r>
              <a:rPr lang="en-US" dirty="0" smtClean="0"/>
              <a:t> </a:t>
            </a:r>
            <a:r>
              <a:rPr lang="en-US" dirty="0" err="1" smtClean="0"/>
              <a:t>cinética</a:t>
            </a:r>
            <a:r>
              <a:rPr lang="en-US" dirty="0" smtClean="0"/>
              <a:t> de um </a:t>
            </a:r>
            <a:r>
              <a:rPr lang="en-US" dirty="0" err="1" smtClean="0"/>
              <a:t>porta-aviões</a:t>
            </a:r>
            <a:r>
              <a:rPr lang="en-US" dirty="0" smtClean="0"/>
              <a:t> de 20,000t a </a:t>
            </a:r>
            <a:r>
              <a:rPr lang="en-US" dirty="0" err="1" smtClean="0"/>
              <a:t>viajar</a:t>
            </a:r>
            <a:r>
              <a:rPr lang="en-US" dirty="0" smtClean="0"/>
              <a:t> a 11,7 </a:t>
            </a:r>
            <a:r>
              <a:rPr lang="en-US" dirty="0" err="1" smtClean="0"/>
              <a:t>nós</a:t>
            </a:r>
            <a:r>
              <a:rPr lang="en-US" dirty="0" smtClean="0"/>
              <a:t> (21.7 km/h)</a:t>
            </a:r>
          </a:p>
          <a:p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Instr.Det.Rad. 2/2/2022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996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620688"/>
            <a:ext cx="8229600" cy="1143000"/>
          </a:xfrm>
        </p:spPr>
        <p:txBody>
          <a:bodyPr/>
          <a:lstStyle/>
          <a:p>
            <a:pPr algn="r"/>
            <a:r>
              <a:rPr lang="pt-PT" dirty="0" err="1" smtClean="0"/>
              <a:t>Collider</a:t>
            </a:r>
            <a:r>
              <a:rPr lang="pt-PT" dirty="0" smtClean="0"/>
              <a:t> </a:t>
            </a:r>
            <a:r>
              <a:rPr lang="pt-PT" dirty="0" err="1" smtClean="0"/>
              <a:t>experiments</a:t>
            </a:r>
            <a:endParaRPr lang="pt-PT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Instr.Det.Rad. 2/2/2022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9</a:t>
            </a:fld>
            <a:endParaRPr lang="pt-PT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4841" b="32652"/>
          <a:stretch/>
        </p:blipFill>
        <p:spPr>
          <a:xfrm>
            <a:off x="0" y="2111423"/>
            <a:ext cx="9154216" cy="4220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170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33228</TotalTime>
  <Words>1261</Words>
  <Application>Microsoft Macintosh PowerPoint</Application>
  <PresentationFormat>On-screen Show (4:3)</PresentationFormat>
  <Paragraphs>216</Paragraphs>
  <Slides>29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Collider-Based Experiments  Lecture 1</vt:lpstr>
      <vt:lpstr>Particle colliders</vt:lpstr>
      <vt:lpstr>PowerPoint Presentation</vt:lpstr>
      <vt:lpstr>PowerPoint Presentation</vt:lpstr>
      <vt:lpstr>PowerPoint Presentation</vt:lpstr>
      <vt:lpstr>PowerPoint Presentation</vt:lpstr>
      <vt:lpstr>Luminosidade</vt:lpstr>
      <vt:lpstr>PowerPoint Presentation</vt:lpstr>
      <vt:lpstr>Collider experiments</vt:lpstr>
      <vt:lpstr>PowerPoint Presentation</vt:lpstr>
      <vt:lpstr>PowerPoint Presentation</vt:lpstr>
      <vt:lpstr>Detector Integration</vt:lpstr>
      <vt:lpstr>Design choices: ATLAS and CMS</vt:lpstr>
      <vt:lpstr>PowerPoint Presentation</vt:lpstr>
      <vt:lpstr>Particle identification</vt:lpstr>
      <vt:lpstr>CMS experiment</vt:lpstr>
      <vt:lpstr>Example: electron reconstruction</vt:lpstr>
      <vt:lpstr>LHC Upgrade</vt:lpstr>
      <vt:lpstr>PowerPoint Presentation</vt:lpstr>
      <vt:lpstr>PowerPoint Presentation</vt:lpstr>
      <vt:lpstr>LHC Upgrades  </vt:lpstr>
      <vt:lpstr>PowerPoint Presentation</vt:lpstr>
      <vt:lpstr>PowerPoint Presentation</vt:lpstr>
      <vt:lpstr>PowerPoint Presentation</vt:lpstr>
      <vt:lpstr>PowerPoint Presentation</vt:lpstr>
      <vt:lpstr>Beyond LHC</vt:lpstr>
      <vt:lpstr>Future acellerators? </vt:lpstr>
      <vt:lpstr>PowerPoint Presentation</vt:lpstr>
      <vt:lpstr>Bonus slides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Ricardo Goncalo</dc:creator>
  <cp:lastModifiedBy>Ricardo Goncalo</cp:lastModifiedBy>
  <cp:revision>631</cp:revision>
  <dcterms:created xsi:type="dcterms:W3CDTF">2018-05-26T12:08:32Z</dcterms:created>
  <dcterms:modified xsi:type="dcterms:W3CDTF">2022-02-03T01:08:15Z</dcterms:modified>
</cp:coreProperties>
</file>