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6" r:id="rId2"/>
    <p:sldMasterId id="2147483688" r:id="rId3"/>
  </p:sldMasterIdLst>
  <p:notesMasterIdLst>
    <p:notesMasterId r:id="rId14"/>
  </p:notesMasterIdLst>
  <p:sldIdLst>
    <p:sldId id="256" r:id="rId4"/>
    <p:sldId id="258" r:id="rId5"/>
    <p:sldId id="267" r:id="rId6"/>
    <p:sldId id="295" r:id="rId7"/>
    <p:sldId id="286" r:id="rId8"/>
    <p:sldId id="296" r:id="rId9"/>
    <p:sldId id="259" r:id="rId10"/>
    <p:sldId id="277" r:id="rId11"/>
    <p:sldId id="293" r:id="rId12"/>
    <p:sldId id="294" r:id="rId1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663" autoAdjust="0"/>
  </p:normalViewPr>
  <p:slideViewPr>
    <p:cSldViewPr snapToGrid="0" snapToObjects="1">
      <p:cViewPr varScale="1">
        <p:scale>
          <a:sx n="86" d="100"/>
          <a:sy n="86" d="100"/>
        </p:scale>
        <p:origin x="-1352" y="-11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24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notesMaster" Target="notesMasters/notes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4FFFC0-7F91-B645-B200-D5583DF7B7AB}" type="datetimeFigureOut">
              <a:rPr lang="en-US" smtClean="0"/>
              <a:t>08.11.22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B564CE-C825-E54E-969C-416886337A00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01501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Apresentação geral do LIP 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B564CE-C825-E54E-969C-416886337A00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70201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Em Coimbra em particular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B564CE-C825-E54E-969C-416886337A00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74295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>
                <a:latin typeface="Titillium Web" panose="00000500000000000000" pitchFamily="2" charset="0"/>
              </a:rPr>
              <a:t>Expert support for  </a:t>
            </a:r>
            <a:r>
              <a:rPr lang="en-GB" sz="1200" smtClean="0">
                <a:latin typeface="+mn-lt"/>
              </a:rPr>
              <a:t>RADEM</a:t>
            </a:r>
            <a:r>
              <a:rPr lang="en-GB" sz="1200" baseline="0" smtClean="0">
                <a:latin typeface="+mn-lt"/>
              </a:rPr>
              <a:t> </a:t>
            </a:r>
            <a:endParaRPr lang="en-GB" sz="1200" baseline="0" dirty="0" smtClean="0">
              <a:latin typeface="+mn-lt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>
                <a:latin typeface="Titillium Web" panose="00000500000000000000" pitchFamily="2" charset="0"/>
              </a:rPr>
              <a:t>GLOSS: Gamma-ray Laue Optics and Solid State detectors</a:t>
            </a:r>
            <a:r>
              <a:rPr lang="en-GB" sz="1200" baseline="0" dirty="0" smtClean="0">
                <a:latin typeface="Titillium Web" panose="00000500000000000000" pitchFamily="2" charset="0"/>
              </a:rPr>
              <a:t> </a:t>
            </a:r>
            <a:r>
              <a:rPr lang="en-GB" sz="1200" dirty="0" smtClean="0">
                <a:latin typeface="Titillium Web" panose="00000500000000000000" pitchFamily="2" charset="0"/>
              </a:rPr>
              <a:t>(ESA/CNES Euro Ageing Materials)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 smtClean="0">
              <a:latin typeface="Titillium Web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788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2403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B82EB-EF01-8048-918C-A79469EF6102}" type="datetimeFigureOut">
              <a:rPr lang="en-US" smtClean="0"/>
              <a:t>08.11.22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1F63-8711-DC43-A6B3-12EC219617C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38575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B82EB-EF01-8048-918C-A79469EF6102}" type="datetimeFigureOut">
              <a:rPr lang="en-US" smtClean="0"/>
              <a:t>08.11.22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1F63-8711-DC43-A6B3-12EC219617C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80086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B82EB-EF01-8048-918C-A79469EF6102}" type="datetimeFigureOut">
              <a:rPr lang="en-US" smtClean="0"/>
              <a:t>08.11.22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1F63-8711-DC43-A6B3-12EC219617C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03878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EFB5FF-4FD1-4CE4-BBC5-E6402FE06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143000"/>
            <a:ext cx="6858000" cy="2857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9E71AAD-C5B9-485B-84DD-60DAFD5F1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>
                <a:solidFill>
                  <a:srgbClr val="FFFFFF"/>
                </a:solidFill>
              </a:rPr>
              <a:pPr/>
              <a:t>08.11.22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B7CACFF-0406-4EE2-9E8F-F594B952C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552A47E-1990-4B6B-BCCB-75B6F213A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>
                <a:solidFill>
                  <a:srgbClr val="FFFFFF"/>
                </a:solidFill>
                <a:latin typeface="Impact"/>
              </a:rPr>
              <a:pPr/>
              <a:t>‹#›</a:t>
            </a:fld>
            <a:endParaRPr lang="en-US">
              <a:solidFill>
                <a:srgbClr val="FFFFFF"/>
              </a:solidFill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3306327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 Slide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 Slide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43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70" name="Google Shape;170;p43"/>
          <p:cNvSpPr txBox="1">
            <a:spLocks noGrp="1"/>
          </p:cNvSpPr>
          <p:nvPr>
            <p:ph type="subTitle" idx="1"/>
          </p:nvPr>
        </p:nvSpPr>
        <p:spPr>
          <a:xfrm>
            <a:off x="457200" y="1203480"/>
            <a:ext cx="8229300" cy="29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5"/>
          <p:cNvSpPr txBox="1">
            <a:spLocks noGrp="1"/>
          </p:cNvSpPr>
          <p:nvPr>
            <p:ph type="title"/>
          </p:nvPr>
        </p:nvSpPr>
        <p:spPr>
          <a:xfrm>
            <a:off x="774356" y="481168"/>
            <a:ext cx="7385222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bg2">
                    <a:lumMod val="75000"/>
                  </a:schemeClr>
                </a:solidFill>
                <a:latin typeface="Titillium Web" panose="00000500000000000000" pitchFamily="2" charset="0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 lang="en-GB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Centered Text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46"/>
          <p:cNvSpPr txBox="1">
            <a:spLocks noGrp="1"/>
          </p:cNvSpPr>
          <p:nvPr>
            <p:ph type="subTitle" idx="1"/>
          </p:nvPr>
        </p:nvSpPr>
        <p:spPr>
          <a:xfrm>
            <a:off x="457200" y="205200"/>
            <a:ext cx="8229300" cy="39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itle, 2 Content and Content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7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80" name="Google Shape;180;p47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81" name="Google Shape;181;p47"/>
          <p:cNvSpPr txBox="1">
            <a:spLocks noGrp="1"/>
          </p:cNvSpPr>
          <p:nvPr>
            <p:ph type="body" idx="2"/>
          </p:nvPr>
        </p:nvSpPr>
        <p:spPr>
          <a:xfrm>
            <a:off x="457200" y="276192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82" name="Google Shape;182;p47"/>
          <p:cNvSpPr txBox="1">
            <a:spLocks noGrp="1"/>
          </p:cNvSpPr>
          <p:nvPr>
            <p:ph type="body" idx="3"/>
          </p:nvPr>
        </p:nvSpPr>
        <p:spPr>
          <a:xfrm>
            <a:off x="4674240" y="1203480"/>
            <a:ext cx="4015800" cy="29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Title Content and 2 Content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8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85" name="Google Shape;185;p48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29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86" name="Google Shape;186;p48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87" name="Google Shape;187;p48"/>
          <p:cNvSpPr txBox="1">
            <a:spLocks noGrp="1"/>
          </p:cNvSpPr>
          <p:nvPr>
            <p:ph type="body" idx="3"/>
          </p:nvPr>
        </p:nvSpPr>
        <p:spPr>
          <a:xfrm>
            <a:off x="4674240" y="276192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itle, 2 Content over Content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49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90" name="Google Shape;190;p49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91" name="Google Shape;191;p49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92" name="Google Shape;192;p49"/>
          <p:cNvSpPr txBox="1">
            <a:spLocks noGrp="1"/>
          </p:cNvSpPr>
          <p:nvPr>
            <p:ph type="body" idx="3"/>
          </p:nvPr>
        </p:nvSpPr>
        <p:spPr>
          <a:xfrm>
            <a:off x="457200" y="2761920"/>
            <a:ext cx="8229300" cy="14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B82EB-EF01-8048-918C-A79469EF6102}" type="datetimeFigureOut">
              <a:rPr lang="en-US" smtClean="0"/>
              <a:t>08.11.22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1F63-8711-DC43-A6B3-12EC219617C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225027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Title, Content over Content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50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95" name="Google Shape;195;p50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300" cy="14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96" name="Google Shape;196;p50"/>
          <p:cNvSpPr txBox="1">
            <a:spLocks noGrp="1"/>
          </p:cNvSpPr>
          <p:nvPr>
            <p:ph type="body" idx="2"/>
          </p:nvPr>
        </p:nvSpPr>
        <p:spPr>
          <a:xfrm>
            <a:off x="457200" y="2761920"/>
            <a:ext cx="8229300" cy="14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Title, 4 Content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51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99" name="Google Shape;199;p51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00" name="Google Shape;200;p51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01" name="Google Shape;201;p51"/>
          <p:cNvSpPr txBox="1">
            <a:spLocks noGrp="1"/>
          </p:cNvSpPr>
          <p:nvPr>
            <p:ph type="body" idx="3"/>
          </p:nvPr>
        </p:nvSpPr>
        <p:spPr>
          <a:xfrm>
            <a:off x="4674240" y="276192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02" name="Google Shape;202;p51"/>
          <p:cNvSpPr txBox="1">
            <a:spLocks noGrp="1"/>
          </p:cNvSpPr>
          <p:nvPr>
            <p:ph type="body" idx="4"/>
          </p:nvPr>
        </p:nvSpPr>
        <p:spPr>
          <a:xfrm>
            <a:off x="457200" y="276192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52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05" name="Google Shape;205;p52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300" cy="29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06" name="Google Shape;206;p52"/>
          <p:cNvSpPr txBox="1">
            <a:spLocks noGrp="1"/>
          </p:cNvSpPr>
          <p:nvPr>
            <p:ph type="body" idx="2"/>
          </p:nvPr>
        </p:nvSpPr>
        <p:spPr>
          <a:xfrm>
            <a:off x="457200" y="1203480"/>
            <a:ext cx="8229300" cy="29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07" name="Google Shape;207;p52"/>
          <p:cNvSpPr/>
          <p:nvPr/>
        </p:nvSpPr>
        <p:spPr>
          <a:xfrm>
            <a:off x="457200" y="1203480"/>
            <a:ext cx="8229300" cy="2983200"/>
          </a:xfrm>
          <a:prstGeom prst="rect">
            <a:avLst/>
          </a:prstGeom>
          <a:noFill/>
          <a:ln>
            <a:noFill/>
          </a:ln>
        </p:spPr>
      </p:sp>
      <p:sp>
        <p:nvSpPr>
          <p:cNvPr id="208" name="Google Shape;208;p52"/>
          <p:cNvSpPr/>
          <p:nvPr/>
        </p:nvSpPr>
        <p:spPr>
          <a:xfrm>
            <a:off x="457200" y="1203480"/>
            <a:ext cx="8229300" cy="2983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B82EB-EF01-8048-918C-A79469EF6102}" type="datetimeFigureOut">
              <a:rPr lang="en-US" smtClean="0"/>
              <a:t>08.11.22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1F63-8711-DC43-A6B3-12EC219617C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04866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B82EB-EF01-8048-918C-A79469EF6102}" type="datetimeFigureOut">
              <a:rPr lang="en-US" smtClean="0"/>
              <a:t>08.11.22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1F63-8711-DC43-A6B3-12EC219617C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18234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B82EB-EF01-8048-918C-A79469EF6102}" type="datetimeFigureOut">
              <a:rPr lang="en-US" smtClean="0"/>
              <a:t>08.11.22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1F63-8711-DC43-A6B3-12EC219617C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55657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B82EB-EF01-8048-918C-A79469EF6102}" type="datetimeFigureOut">
              <a:rPr lang="en-US" smtClean="0"/>
              <a:t>08.11.22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1F63-8711-DC43-A6B3-12EC219617C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34411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B82EB-EF01-8048-918C-A79469EF6102}" type="datetimeFigureOut">
              <a:rPr lang="en-US" smtClean="0"/>
              <a:t>08.11.22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1F63-8711-DC43-A6B3-12EC219617C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72286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B82EB-EF01-8048-918C-A79469EF6102}" type="datetimeFigureOut">
              <a:rPr lang="en-US" smtClean="0"/>
              <a:t>08.11.22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1F63-8711-DC43-A6B3-12EC219617C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0117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B82EB-EF01-8048-918C-A79469EF6102}" type="datetimeFigureOut">
              <a:rPr lang="en-US" smtClean="0"/>
              <a:t>08.11.22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1F63-8711-DC43-A6B3-12EC219617C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18036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Relationship Id="rId11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5B82EB-EF01-8048-918C-A79469EF6102}" type="datetimeFigureOut">
              <a:rPr lang="en-US" smtClean="0"/>
              <a:t>08.11.22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A71F63-8711-DC43-A6B3-12EC219617C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34475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1500">
              <a:schemeClr val="accent4">
                <a:lumMod val="75000"/>
              </a:schemeClr>
            </a:gs>
            <a:gs pos="10684">
              <a:schemeClr val="accent6">
                <a:lumMod val="75000"/>
              </a:schemeClr>
            </a:gs>
            <a:gs pos="1000">
              <a:schemeClr val="accent6">
                <a:lumMod val="75000"/>
              </a:schemeClr>
            </a:gs>
            <a:gs pos="100000">
              <a:schemeClr val="accent4">
                <a:lumMod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81B49B9-8C94-4604-AEEE-CB5051962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143000"/>
            <a:ext cx="6858000" cy="9477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9C3204E-CAF5-48A1-928F-757507EC48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2286000"/>
            <a:ext cx="8001000" cy="2286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9540D12-4B42-4790-8677-C9250F3CDD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1500" y="301196"/>
            <a:ext cx="2286000" cy="273844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pPr defTabSz="914400">
              <a:buClr>
                <a:srgbClr val="000000"/>
              </a:buClr>
              <a:buFont typeface="Arial"/>
              <a:buNone/>
            </a:pPr>
            <a:fld id="{F4D57BDD-E64A-4D27-8978-82FFCA18A12C}" type="datetimeFigureOut">
              <a:rPr lang="en-US" kern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pPr defTabSz="914400">
                <a:buClr>
                  <a:srgbClr val="000000"/>
                </a:buClr>
                <a:buFont typeface="Arial"/>
                <a:buNone/>
              </a:pPr>
              <a:t>08.11.22</a:t>
            </a:fld>
            <a:endParaRPr lang="en-US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22B17CD-6C27-4CD1-B20D-EA4B8E54F4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43500" y="4572000"/>
            <a:ext cx="3429000" cy="273844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675">
                <a:solidFill>
                  <a:schemeClr val="tx1"/>
                </a:solidFill>
              </a:defRPr>
            </a:lvl1pPr>
          </a:lstStyle>
          <a:p>
            <a:pPr defTabSz="914400">
              <a:buClr>
                <a:srgbClr val="000000"/>
              </a:buClr>
              <a:buFont typeface="Arial"/>
              <a:buNone/>
            </a:pPr>
            <a:endParaRPr lang="en-US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03A934F-C817-4C99-A2CF-C763A3F20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58000" y="301196"/>
            <a:ext cx="1714500" cy="5715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3000">
                <a:solidFill>
                  <a:schemeClr val="tx1"/>
                </a:solidFill>
                <a:latin typeface="+mj-lt"/>
              </a:defRPr>
            </a:lvl1pPr>
          </a:lstStyle>
          <a:p>
            <a:pPr defTabSz="914400">
              <a:buClr>
                <a:srgbClr val="000000"/>
              </a:buClr>
              <a:buFont typeface="Arial"/>
              <a:buNone/>
            </a:pPr>
            <a:fld id="{D643A852-0206-46AC-B0EB-645612933129}" type="slidenum">
              <a:rPr lang="en-US" kern="0" smtClean="0">
                <a:solidFill>
                  <a:srgbClr val="FFFFFF"/>
                </a:solidFill>
                <a:latin typeface="Impact"/>
                <a:ea typeface="Arial"/>
                <a:cs typeface="Arial"/>
                <a:sym typeface="Arial"/>
              </a:rPr>
              <a:pPr defTabSz="914400"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kern="0">
              <a:solidFill>
                <a:srgbClr val="FFFFFF"/>
              </a:solidFill>
              <a:latin typeface="Impact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14571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40"/>
          <p:cNvSpPr txBox="1">
            <a:spLocks noGrp="1"/>
          </p:cNvSpPr>
          <p:nvPr>
            <p:ph type="title"/>
          </p:nvPr>
        </p:nvSpPr>
        <p:spPr>
          <a:xfrm>
            <a:off x="844560" y="422640"/>
            <a:ext cx="3226200" cy="8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 dirty="0"/>
          </a:p>
        </p:txBody>
      </p:sp>
      <p:sp>
        <p:nvSpPr>
          <p:cNvPr id="159" name="Google Shape;159;p40"/>
          <p:cNvSpPr txBox="1">
            <a:spLocks noGrp="1"/>
          </p:cNvSpPr>
          <p:nvPr>
            <p:ph type="body" idx="1"/>
          </p:nvPr>
        </p:nvSpPr>
        <p:spPr>
          <a:xfrm>
            <a:off x="844560" y="1584720"/>
            <a:ext cx="3267000" cy="32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0" name="Google Shape;160;p40"/>
          <p:cNvSpPr txBox="1">
            <a:spLocks noGrp="1"/>
          </p:cNvSpPr>
          <p:nvPr>
            <p:ph type="body" idx="2"/>
          </p:nvPr>
        </p:nvSpPr>
        <p:spPr>
          <a:xfrm>
            <a:off x="4308480" y="1584720"/>
            <a:ext cx="3267000" cy="32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1" name="Google Shape;161;p40"/>
          <p:cNvSpPr/>
          <p:nvPr/>
        </p:nvSpPr>
        <p:spPr>
          <a:xfrm>
            <a:off x="578880" y="578880"/>
            <a:ext cx="54000" cy="675300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40"/>
          <p:cNvSpPr/>
          <p:nvPr/>
        </p:nvSpPr>
        <p:spPr>
          <a:xfrm>
            <a:off x="9089640" y="0"/>
            <a:ext cx="54000" cy="5143200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00" b="1" i="0" u="none" strike="noStrike" cap="none">
          <a:solidFill>
            <a:srgbClr val="000000"/>
          </a:solidFill>
          <a:latin typeface="Titillium Web" panose="00000500000000000000" pitchFamily="2" charset="0"/>
          <a:ea typeface="Titillium Web" panose="00000500000000000000" pitchFamily="2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11" Type="http://schemas.microsoft.com/office/2007/relationships/hdphoto" Target="../media/hdphoto2.wdp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microsoft.com/office/2007/relationships/hdphoto" Target="../media/hdphoto1.wdp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jpe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microsoft.com/office/2007/relationships/hdphoto" Target="../media/hdphoto3.wdp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8.jpg"/><Relationship Id="rId12" Type="http://schemas.openxmlformats.org/officeDocument/2006/relationships/image" Target="../media/image29.png"/><Relationship Id="rId13" Type="http://schemas.microsoft.com/office/2007/relationships/hdphoto" Target="../media/hdphoto4.wdp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jpeg"/><Relationship Id="rId4" Type="http://schemas.openxmlformats.org/officeDocument/2006/relationships/image" Target="../media/image21.png"/><Relationship Id="rId5" Type="http://schemas.openxmlformats.org/officeDocument/2006/relationships/image" Target="../media/image22.jpe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image" Target="../media/image26.png"/><Relationship Id="rId10" Type="http://schemas.openxmlformats.org/officeDocument/2006/relationships/image" Target="../media/image2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60;p126"/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" t="845" b="5508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30105"/>
            <a:ext cx="7772400" cy="1385514"/>
          </a:xfrm>
        </p:spPr>
        <p:txBody>
          <a:bodyPr>
            <a:noAutofit/>
          </a:bodyPr>
          <a:lstStyle/>
          <a:p>
            <a:r>
              <a:rPr lang="pt-PT" sz="5400" dirty="0" smtClean="0">
                <a:solidFill>
                  <a:schemeClr val="bg1"/>
                </a:solidFill>
              </a:rPr>
              <a:t>Tecnologia da Radiação </a:t>
            </a:r>
            <a:endParaRPr lang="pt-PT" sz="54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370727"/>
            <a:ext cx="9143999" cy="1807441"/>
          </a:xfrm>
        </p:spPr>
        <p:txBody>
          <a:bodyPr>
            <a:normAutofit fontScale="70000" lnSpcReduction="20000"/>
          </a:bodyPr>
          <a:lstStyle/>
          <a:p>
            <a:r>
              <a:rPr lang="pt-PT" sz="4600" dirty="0">
                <a:solidFill>
                  <a:schemeClr val="bg1"/>
                </a:solidFill>
              </a:rPr>
              <a:t>Da Física Fundamental para a Fronteira do </a:t>
            </a:r>
            <a:r>
              <a:rPr lang="pt-PT" sz="4600" dirty="0" smtClean="0">
                <a:solidFill>
                  <a:schemeClr val="bg1"/>
                </a:solidFill>
              </a:rPr>
              <a:t>Espaço</a:t>
            </a:r>
          </a:p>
          <a:p>
            <a:endParaRPr lang="pt-PT" dirty="0" smtClean="0">
              <a:solidFill>
                <a:schemeClr val="bg1"/>
              </a:solidFill>
            </a:endParaRPr>
          </a:p>
          <a:p>
            <a:endParaRPr lang="pt-PT" dirty="0">
              <a:solidFill>
                <a:schemeClr val="bg1"/>
              </a:solidFill>
            </a:endParaRPr>
          </a:p>
          <a:p>
            <a:r>
              <a:rPr lang="pt-PT" dirty="0">
                <a:solidFill>
                  <a:schemeClr val="bg1">
                    <a:lumMod val="85000"/>
                  </a:schemeClr>
                </a:solidFill>
              </a:rPr>
              <a:t>Ricardo Gonçalo (FCTUC e LIP) e Filipe Castanheira (</a:t>
            </a:r>
            <a:r>
              <a:rPr lang="pt-PT" dirty="0" err="1">
                <a:solidFill>
                  <a:schemeClr val="bg1">
                    <a:lumMod val="85000"/>
                  </a:schemeClr>
                </a:solidFill>
              </a:rPr>
              <a:t>Active</a:t>
            </a:r>
            <a:r>
              <a:rPr lang="pt-PT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t-PT" dirty="0" err="1">
                <a:solidFill>
                  <a:schemeClr val="bg1">
                    <a:lumMod val="85000"/>
                  </a:schemeClr>
                </a:solidFill>
              </a:rPr>
              <a:t>Space</a:t>
            </a:r>
            <a:r>
              <a:rPr lang="pt-PT" dirty="0">
                <a:solidFill>
                  <a:schemeClr val="bg1">
                    <a:lumMod val="85000"/>
                  </a:schemeClr>
                </a:solidFill>
              </a:rPr>
              <a:t>)</a:t>
            </a:r>
          </a:p>
          <a:p>
            <a:endParaRPr lang="pt-PT" dirty="0" smtClean="0">
              <a:solidFill>
                <a:schemeClr val="bg1"/>
              </a:solidFill>
            </a:endParaRPr>
          </a:p>
        </p:txBody>
      </p:sp>
      <p:pic>
        <p:nvPicPr>
          <p:cNvPr id="16" name="Picture 15" descr="UC_V_FundoEscuro-branco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732" y="4547225"/>
            <a:ext cx="610541" cy="599610"/>
          </a:xfrm>
          <a:prstGeom prst="rect">
            <a:avLst/>
          </a:prstGeom>
        </p:spPr>
      </p:pic>
      <p:pic>
        <p:nvPicPr>
          <p:cNvPr id="17" name="Picture 16" descr="2017_FCT_H_branco.png"/>
          <p:cNvPicPr>
            <a:picLocks noChangeAspect="1"/>
          </p:cNvPicPr>
          <p:nvPr/>
        </p:nvPicPr>
        <p:blipFill rotWithShape="1">
          <a:blip r:embed="rId4" cstate="screen">
            <a:alphaModFix amt="5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41" r="8619"/>
          <a:stretch/>
        </p:blipFill>
        <p:spPr>
          <a:xfrm>
            <a:off x="1466274" y="4547225"/>
            <a:ext cx="1755408" cy="596275"/>
          </a:xfrm>
          <a:prstGeom prst="rect">
            <a:avLst/>
          </a:prstGeom>
        </p:spPr>
      </p:pic>
      <p:pic>
        <p:nvPicPr>
          <p:cNvPr id="18" name="Picture 17" descr="LIP-white-3100x2100.png"/>
          <p:cNvPicPr>
            <a:picLocks noChangeAspect="1"/>
          </p:cNvPicPr>
          <p:nvPr/>
        </p:nvPicPr>
        <p:blipFill>
          <a:blip r:embed="rId5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47225"/>
            <a:ext cx="855732" cy="56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982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8B3C07F-EC24-654B-6A91-B19F49CA97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851" y="464389"/>
            <a:ext cx="8531817" cy="40921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F901A2A-6F8B-B5C1-4E72-57E3B0FAD08C}"/>
              </a:ext>
            </a:extLst>
          </p:cNvPr>
          <p:cNvSpPr txBox="1"/>
          <p:nvPr/>
        </p:nvSpPr>
        <p:spPr>
          <a:xfrm>
            <a:off x="632286" y="137548"/>
            <a:ext cx="6290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GB" sz="2400" b="1" kern="0" dirty="0" err="1">
                <a:solidFill>
                  <a:srgbClr val="1F497D"/>
                </a:solidFill>
                <a:latin typeface="Titillium Web" panose="00000500000000000000" pitchFamily="2" charset="0"/>
                <a:ea typeface="Arial"/>
                <a:cs typeface="Arial"/>
                <a:sym typeface="Arial"/>
              </a:rPr>
              <a:t>i-</a:t>
            </a:r>
            <a:r>
              <a:rPr lang="en-GB" sz="2400" b="1" kern="0" dirty="0" err="1" smtClean="0">
                <a:solidFill>
                  <a:srgbClr val="1F497D"/>
                </a:solidFill>
                <a:latin typeface="Titillium Web" panose="00000500000000000000" pitchFamily="2" charset="0"/>
                <a:ea typeface="Arial"/>
                <a:cs typeface="Arial"/>
                <a:sym typeface="Arial"/>
              </a:rPr>
              <a:t>Astro</a:t>
            </a:r>
            <a:r>
              <a:rPr lang="en-GB" sz="2400" b="1" kern="0" dirty="0" smtClean="0">
                <a:solidFill>
                  <a:srgbClr val="1F497D"/>
                </a:solidFill>
                <a:latin typeface="Titillium Web" panose="00000500000000000000" pitchFamily="2" charset="0"/>
                <a:ea typeface="Arial"/>
                <a:cs typeface="Arial"/>
                <a:sym typeface="Arial"/>
              </a:rPr>
              <a:t> – </a:t>
            </a:r>
            <a:r>
              <a:rPr lang="en-GB" sz="2400" b="1" kern="0" dirty="0">
                <a:solidFill>
                  <a:srgbClr val="1F497D"/>
                </a:solidFill>
                <a:latin typeface="Titillium Web" panose="00000500000000000000" pitchFamily="2" charset="0"/>
                <a:ea typeface="Arial"/>
                <a:cs typeface="Arial"/>
                <a:sym typeface="Arial"/>
              </a:rPr>
              <a:t>Space Instrumentation Activities</a:t>
            </a:r>
          </a:p>
        </p:txBody>
      </p:sp>
    </p:spTree>
    <p:extLst>
      <p:ext uri="{BB962C8B-B14F-4D97-AF65-F5344CB8AC3E}">
        <p14:creationId xmlns:p14="http://schemas.microsoft.com/office/powerpoint/2010/main" val="1981762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IP_intr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986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86" b="99292" l="2520" r="98508">
                        <a14:foregroundMark x1="90484" y1="48022" x2="98508" y2="47363"/>
                        <a14:foregroundMark x1="52089" y1="88354" x2="51790" y2="95361"/>
                        <a14:foregroundMark x1="7725" y1="12964" x2="33621" y2="13843"/>
                        <a14:foregroundMark x1="82725" y1="10547" x2="62500" y2="9448"/>
                        <a14:foregroundMark x1="23508" y1="11865" x2="33024" y2="9448"/>
                        <a14:foregroundMark x1="18733" y1="11865" x2="22613" y2="11646"/>
                        <a14:foregroundMark x1="92540" y1="57446" x2="93137" y2="49561"/>
                        <a14:foregroundMark x1="10643" y1="78662" x2="9781" y2="66846"/>
                        <a14:foregroundMark x1="85743" y1="65967" x2="82460" y2="76001"/>
                        <a14:foregroundMark x1="80040" y1="74463" x2="82294" y2="76880"/>
                        <a14:foregroundMark x1="42739" y1="86743" x2="43037" y2="91553"/>
                        <a14:backgroundMark x1="83024" y1="50220" x2="97016" y2="50220"/>
                        <a14:backgroundMark x1="3879" y1="11206" x2="3282" y2="23486"/>
                        <a14:backgroundMark x1="15186" y1="53491" x2="17573" y2="58105"/>
                        <a14:backgroundMark x1="14887" y1="9448" x2="26194" y2="8569"/>
                        <a14:backgroundMark x1="94330" y1="65112" x2="98210" y2="16455"/>
                        <a14:backgroundMark x1="15849" y1="71802" x2="32394" y2="70532"/>
                        <a14:backgroundMark x1="21519" y1="54150" x2="23442" y2="55420"/>
                        <a14:backgroundMark x1="34483" y1="71436" x2="36207" y2="74854"/>
                        <a14:backgroundMark x1="15318" y1="74976" x2="26890" y2="74609"/>
                        <a14:backgroundMark x1="68137" y1="78784" x2="76426" y2="71802"/>
                        <a14:backgroundMark x1="6167" y1="86304" x2="4675" y2="663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7042" y="1320083"/>
            <a:ext cx="1321390" cy="1345925"/>
          </a:xfrm>
          <a:prstGeom prst="rect">
            <a:avLst/>
          </a:prstGeom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711" y="2762889"/>
            <a:ext cx="1801142" cy="1088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0133" y="2543986"/>
            <a:ext cx="1511500" cy="112591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7" t="8896" r="1323" b="3984"/>
          <a:stretch>
            <a:fillRect/>
          </a:stretch>
        </p:blipFill>
        <p:spPr bwMode="auto">
          <a:xfrm>
            <a:off x="7420136" y="4122724"/>
            <a:ext cx="1617527" cy="768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1226" t="10328" r="25000" b="6577"/>
          <a:stretch/>
        </p:blipFill>
        <p:spPr>
          <a:xfrm>
            <a:off x="3638525" y="1338180"/>
            <a:ext cx="1808477" cy="1170077"/>
          </a:xfrm>
          <a:prstGeom prst="rect">
            <a:avLst/>
          </a:prstGeom>
        </p:spPr>
      </p:pic>
      <p:pic>
        <p:nvPicPr>
          <p:cNvPr id="18" name="Picture 695" descr="caixaSemElectronica"/>
          <p:cNvPicPr>
            <a:picLocks noChangeAspect="1" noChangeArrowheads="1"/>
          </p:cNvPicPr>
          <p:nvPr/>
        </p:nvPicPr>
        <p:blipFill>
          <a:blip r:embed="rId9"/>
          <a:srcRect l="1163" t="14639" b="13527"/>
          <a:stretch>
            <a:fillRect/>
          </a:stretch>
        </p:blipFill>
        <p:spPr bwMode="auto">
          <a:xfrm>
            <a:off x="3073342" y="134531"/>
            <a:ext cx="1850079" cy="800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4" descr="CIMG6632_2"/>
          <p:cNvPicPr>
            <a:picLocks noChangeAspect="1" noChangeArrowheads="1"/>
          </p:cNvPicPr>
          <p:nvPr/>
        </p:nvPicPr>
        <p:blipFill>
          <a:blip r:embed="rId10">
            <a:lum bright="12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185">
                        <a14:foregroundMark x1="26069" y1="28527" x2="77800" y2="11285"/>
                        <a14:foregroundMark x1="51629" y1="41693" x2="94908" y2="21160"/>
                        <a14:foregroundMark x1="81568" y1="7994" x2="93279" y2="6426"/>
                        <a14:foregroundMark x1="47352" y1="60658" x2="94908" y2="44984"/>
                        <a14:backgroundMark x1="5804" y1="12226" x2="37271" y2="6426"/>
                        <a14:backgroundMark x1="3157" y1="7994" x2="2546" y2="39342"/>
                        <a14:backgroundMark x1="2037" y1="59875" x2="13747" y2="91850"/>
                        <a14:backgroundMark x1="20163" y1="75392" x2="32485" y2="93417"/>
                        <a14:backgroundMark x1="94297" y1="75392" x2="53259" y2="95141"/>
                        <a14:backgroundMark x1="41039" y1="94357" x2="57026" y2="95141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687925" y="580604"/>
            <a:ext cx="1687025" cy="821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65081" y="211969"/>
            <a:ext cx="1789334" cy="13878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/>
          <a:srcRect l="5535" r="8711"/>
          <a:stretch/>
        </p:blipFill>
        <p:spPr>
          <a:xfrm>
            <a:off x="348132" y="4024181"/>
            <a:ext cx="1746842" cy="107451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60724" y="4044346"/>
            <a:ext cx="1957869" cy="105434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5"/>
          <a:srcRect l="19920" t="12366" r="54368" b="57159"/>
          <a:stretch/>
        </p:blipFill>
        <p:spPr>
          <a:xfrm>
            <a:off x="3716935" y="2762889"/>
            <a:ext cx="1367551" cy="82615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3" name="TextBox 32"/>
          <p:cNvSpPr txBox="1"/>
          <p:nvPr/>
        </p:nvSpPr>
        <p:spPr>
          <a:xfrm>
            <a:off x="2421256" y="1790898"/>
            <a:ext cx="18465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cap="small" dirty="0" smtClean="0"/>
              <a:t>Matéria Escura</a:t>
            </a:r>
            <a:endParaRPr lang="pt-PT" sz="2800" cap="small" dirty="0"/>
          </a:p>
        </p:txBody>
      </p:sp>
      <p:sp>
        <p:nvSpPr>
          <p:cNvPr id="24" name="TextBox 23"/>
          <p:cNvSpPr txBox="1"/>
          <p:nvPr/>
        </p:nvSpPr>
        <p:spPr>
          <a:xfrm>
            <a:off x="2416462" y="1056612"/>
            <a:ext cx="2768532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cap="small" dirty="0" smtClean="0">
                <a:solidFill>
                  <a:schemeClr val="accent6">
                    <a:lumMod val="50000"/>
                  </a:schemeClr>
                </a:solidFill>
              </a:rPr>
              <a:t>Detetores de radiação</a:t>
            </a:r>
            <a:endParaRPr lang="pt-PT" sz="3200" cap="small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 rot="5400000">
            <a:off x="4597428" y="946405"/>
            <a:ext cx="18952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cap="small" dirty="0" smtClean="0">
                <a:solidFill>
                  <a:schemeClr val="accent1">
                    <a:lumMod val="75000"/>
                  </a:schemeClr>
                </a:solidFill>
              </a:rPr>
              <a:t>Automação e controlo</a:t>
            </a:r>
            <a:endParaRPr lang="pt-PT" sz="2800" cap="smal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436741" y="343905"/>
            <a:ext cx="2579177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cap="smal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Laboratório de detetores</a:t>
            </a:r>
            <a:endParaRPr lang="pt-PT" sz="2400" cap="smal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 rot="16200000">
            <a:off x="4656388" y="2820745"/>
            <a:ext cx="1649742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cap="small" dirty="0" smtClean="0">
                <a:solidFill>
                  <a:schemeClr val="accent5">
                    <a:lumMod val="75000"/>
                  </a:schemeClr>
                </a:solidFill>
              </a:rPr>
              <a:t>Oficina de precisão</a:t>
            </a:r>
            <a:endParaRPr lang="pt-PT" sz="2400" cap="small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051920" y="1878085"/>
            <a:ext cx="1617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000" cap="small" dirty="0" smtClean="0">
                <a:solidFill>
                  <a:schemeClr val="bg1">
                    <a:lumMod val="50000"/>
                  </a:schemeClr>
                </a:solidFill>
              </a:rPr>
              <a:t>Espaço</a:t>
            </a:r>
            <a:endParaRPr lang="pt-PT" sz="3600" cap="small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453235" y="2508257"/>
            <a:ext cx="2276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cap="small" dirty="0" smtClean="0">
                <a:solidFill>
                  <a:srgbClr val="0000FF"/>
                </a:solidFill>
              </a:rPr>
              <a:t>Neutrinos</a:t>
            </a:r>
            <a:endParaRPr lang="pt-PT" sz="3200" cap="small" dirty="0">
              <a:solidFill>
                <a:srgbClr val="0000FF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 rot="16200000">
            <a:off x="4190230" y="941873"/>
            <a:ext cx="128984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cap="small" dirty="0" smtClean="0">
                <a:solidFill>
                  <a:schemeClr val="accent4">
                    <a:lumMod val="75000"/>
                  </a:schemeClr>
                </a:solidFill>
              </a:rPr>
              <a:t>Muões</a:t>
            </a:r>
            <a:endParaRPr lang="pt-PT" sz="3200" cap="small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 rot="16200000">
            <a:off x="3706787" y="2757281"/>
            <a:ext cx="1776669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cap="small" dirty="0" smtClean="0">
                <a:solidFill>
                  <a:schemeClr val="accent3">
                    <a:lumMod val="75000"/>
                  </a:schemeClr>
                </a:solidFill>
              </a:rPr>
              <a:t>Neutrões térmicos</a:t>
            </a:r>
            <a:endParaRPr lang="pt-PT" sz="2400" cap="small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440306" y="2889742"/>
            <a:ext cx="17435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400" cap="small" dirty="0" smtClean="0">
                <a:solidFill>
                  <a:srgbClr val="008000"/>
                </a:solidFill>
              </a:rPr>
              <a:t>Saúde</a:t>
            </a:r>
            <a:endParaRPr lang="pt-PT" sz="4400" cap="small" dirty="0">
              <a:solidFill>
                <a:srgbClr val="008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453237" y="3414838"/>
            <a:ext cx="17899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000" cap="small" dirty="0" smtClean="0">
                <a:solidFill>
                  <a:schemeClr val="accent6">
                    <a:lumMod val="75000"/>
                  </a:schemeClr>
                </a:solidFill>
              </a:rPr>
              <a:t>CERN</a:t>
            </a:r>
            <a:endParaRPr lang="pt-PT" sz="4000" cap="small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827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46914E-7 L -0.26232 0.012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25" y="6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971E-7 2.77692E-8 L -0.04048 0.1863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3" y="93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35802E-6 L 0.10972 0.19784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86" y="98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09877E-6 L 0.20139 0.21666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1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97531E-6 L 0.10486 0.10895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43" y="54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58025E-6 L 0.17187 -0.01234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4" y="-6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25E-6 -3.02175E-6 L -0.48879 0.12911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40" y="64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6873E-6 2.11663E-6 L 0.29482 -0.0506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32" y="-25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6359E-6 2.09503E-6 L 0.36379 0.29003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90" y="145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2965E-6 4.83572E-6 L -0.20445 -0.14785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31" y="-74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000"/>
                            </p:stCondLst>
                            <p:childTnLst>
                              <p:par>
                                <p:cTn id="35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/>
      <p:bldP spid="26" grpId="0"/>
      <p:bldP spid="29" grpId="0"/>
      <p:bldP spid="30" grpId="0"/>
      <p:bldP spid="38" grpId="0"/>
      <p:bldP spid="39" grpId="0"/>
      <p:bldP spid="40" grpId="0"/>
      <p:bldP spid="41" grpId="0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0"/>
            <a:ext cx="4547724" cy="30341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655" y="205979"/>
            <a:ext cx="3872345" cy="857250"/>
          </a:xfrm>
        </p:spPr>
        <p:txBody>
          <a:bodyPr>
            <a:noAutofit/>
          </a:bodyPr>
          <a:lstStyle/>
          <a:p>
            <a:pPr algn="l"/>
            <a:r>
              <a:rPr lang="pt-PT" sz="2400" kern="0" dirty="0" smtClean="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Tecnologias </a:t>
            </a:r>
            <a:r>
              <a:rPr lang="pt-PT" sz="2400" kern="0" dirty="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da Física de </a:t>
            </a:r>
            <a:r>
              <a:rPr lang="pt-PT" sz="2400" kern="0" dirty="0" smtClean="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Partículas</a:t>
            </a:r>
            <a:endParaRPr lang="pt-PT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4114799" cy="3752849"/>
          </a:xfrm>
        </p:spPr>
        <p:txBody>
          <a:bodyPr>
            <a:normAutofit fontScale="62500" lnSpcReduction="20000"/>
          </a:bodyPr>
          <a:lstStyle/>
          <a:p>
            <a:pPr marL="457200" indent="-355600" defTabSz="914400">
              <a:lnSpc>
                <a:spcPct val="150000"/>
              </a:lnSpc>
              <a:buClr>
                <a:srgbClr val="FFFFFF"/>
              </a:buClr>
              <a:buSzPts val="2000"/>
              <a:buFont typeface="Arial" panose="020B0604020202020204" pitchFamily="34" charset="0"/>
              <a:buChar char="•"/>
            </a:pPr>
            <a:r>
              <a:rPr lang="en-GB" kern="0" dirty="0" err="1" smtClean="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Detetores</a:t>
            </a:r>
            <a:r>
              <a:rPr lang="en-GB" kern="0" dirty="0" smtClean="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 de </a:t>
            </a:r>
            <a:r>
              <a:rPr lang="en-GB" kern="0" dirty="0" err="1" smtClean="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radiação</a:t>
            </a:r>
            <a:endParaRPr lang="en-GB" kern="0" dirty="0" smtClean="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457200" indent="-355600" defTabSz="914400">
              <a:lnSpc>
                <a:spcPct val="150000"/>
              </a:lnSpc>
              <a:buClr>
                <a:srgbClr val="FFFFFF"/>
              </a:buClr>
              <a:buSzPts val="2000"/>
              <a:buFont typeface="Arial" panose="020B0604020202020204" pitchFamily="34" charset="0"/>
              <a:buChar char="•"/>
            </a:pPr>
            <a:r>
              <a:rPr lang="en-GB" kern="0" dirty="0" err="1" smtClean="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Aceleradores</a:t>
            </a:r>
            <a:r>
              <a:rPr lang="en-GB" kern="0" dirty="0" smtClean="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 de </a:t>
            </a:r>
            <a:r>
              <a:rPr lang="en-GB" kern="0" dirty="0" err="1" smtClean="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partículas</a:t>
            </a:r>
            <a:endParaRPr lang="en-GB" kern="0" dirty="0" smtClean="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457200" indent="-355600" defTabSz="914400">
              <a:lnSpc>
                <a:spcPct val="150000"/>
              </a:lnSpc>
              <a:buClr>
                <a:srgbClr val="FFFFFF"/>
              </a:buClr>
              <a:buSzPts val="2000"/>
              <a:buFont typeface="Arial" panose="020B0604020202020204" pitchFamily="34" charset="0"/>
              <a:buChar char="•"/>
            </a:pPr>
            <a:r>
              <a:rPr lang="en-GB" kern="0" dirty="0" err="1" smtClean="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Eletrónica</a:t>
            </a:r>
            <a:r>
              <a:rPr lang="en-GB" kern="0" dirty="0" smtClean="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 e </a:t>
            </a:r>
            <a:r>
              <a:rPr lang="en-GB" kern="0" dirty="0" err="1" smtClean="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instrumentação</a:t>
            </a:r>
            <a:endParaRPr lang="en-GB" kern="0" dirty="0" smtClean="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457200" indent="-355600" defTabSz="914400">
              <a:lnSpc>
                <a:spcPct val="150000"/>
              </a:lnSpc>
              <a:buClr>
                <a:srgbClr val="FFFFFF"/>
              </a:buClr>
              <a:buSzPts val="2000"/>
              <a:buFont typeface="Arial" panose="020B0604020202020204" pitchFamily="34" charset="0"/>
              <a:buChar char="•"/>
            </a:pPr>
            <a:r>
              <a:rPr lang="en-GB" kern="0" dirty="0" smtClean="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Software:</a:t>
            </a:r>
          </a:p>
          <a:p>
            <a:pPr marL="857250" lvl="1" indent="-355600" defTabSz="914400">
              <a:lnSpc>
                <a:spcPct val="150000"/>
              </a:lnSpc>
              <a:buClr>
                <a:srgbClr val="FFFFFF"/>
              </a:buClr>
              <a:buSzPts val="2000"/>
              <a:buFont typeface="Arial" panose="020B0604020202020204" pitchFamily="34" charset="0"/>
              <a:buChar char="•"/>
            </a:pPr>
            <a:r>
              <a:rPr lang="en-GB" kern="0" dirty="0" err="1" smtClean="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Análise</a:t>
            </a:r>
            <a:r>
              <a:rPr lang="en-GB" kern="0" dirty="0" smtClean="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 de dados </a:t>
            </a:r>
            <a:r>
              <a:rPr lang="en-GB" kern="0" dirty="0" err="1" smtClean="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em</a:t>
            </a:r>
            <a:r>
              <a:rPr lang="en-GB" kern="0" dirty="0" smtClean="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en-GB" kern="0" dirty="0" err="1" smtClean="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grande</a:t>
            </a:r>
            <a:r>
              <a:rPr lang="en-GB" kern="0" dirty="0" smtClean="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en-GB" kern="0" dirty="0" err="1" smtClean="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escala</a:t>
            </a:r>
            <a:endParaRPr lang="en-GB" kern="0" dirty="0" smtClean="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857250" lvl="1" indent="-355600" defTabSz="914400">
              <a:lnSpc>
                <a:spcPct val="150000"/>
              </a:lnSpc>
              <a:buClr>
                <a:srgbClr val="FFFFFF"/>
              </a:buClr>
              <a:buSzPts val="2000"/>
              <a:buFont typeface="Arial" panose="020B0604020202020204" pitchFamily="34" charset="0"/>
              <a:buChar char="•"/>
            </a:pPr>
            <a:r>
              <a:rPr lang="en-GB" kern="0" dirty="0" err="1" smtClean="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Controlo</a:t>
            </a:r>
            <a:r>
              <a:rPr lang="en-GB" kern="0" dirty="0" smtClean="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 experimental</a:t>
            </a:r>
          </a:p>
          <a:p>
            <a:pPr marL="857250" lvl="1" indent="-355600" defTabSz="914400">
              <a:lnSpc>
                <a:spcPct val="150000"/>
              </a:lnSpc>
              <a:buClr>
                <a:srgbClr val="FFFFFF"/>
              </a:buClr>
              <a:buSzPts val="2000"/>
              <a:buFont typeface="Arial" panose="020B0604020202020204" pitchFamily="34" charset="0"/>
              <a:buChar char="•"/>
            </a:pPr>
            <a:r>
              <a:rPr lang="en-GB" kern="0" dirty="0" err="1" smtClean="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Simulação</a:t>
            </a:r>
            <a:r>
              <a:rPr lang="en-GB" kern="0" dirty="0" smtClean="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 de </a:t>
            </a:r>
            <a:r>
              <a:rPr lang="en-GB" kern="0" dirty="0" err="1" smtClean="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detetores</a:t>
            </a:r>
            <a:r>
              <a:rPr lang="en-GB" kern="0" dirty="0" smtClean="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</a:p>
          <a:p>
            <a:endParaRPr lang="pt-PT" dirty="0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8B281FF1-2B14-8263-3D20-73E36FF3C034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305144" y="2332399"/>
            <a:ext cx="1814580" cy="2811101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999" y="2807936"/>
            <a:ext cx="2990273" cy="233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25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Picture 18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</p:pic>
      <p:sp>
        <p:nvSpPr>
          <p:cNvPr id="192" name="CustomShape 2"/>
          <p:cNvSpPr/>
          <p:nvPr/>
        </p:nvSpPr>
        <p:spPr>
          <a:xfrm>
            <a:off x="5935421" y="70682"/>
            <a:ext cx="3105784" cy="835110"/>
          </a:xfrm>
          <a:prstGeom prst="rect">
            <a:avLst/>
          </a:prstGeom>
          <a:solidFill>
            <a:srgbClr val="000000">
              <a:alpha val="64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r>
              <a:rPr lang="en-GB" sz="1400" b="1" spc="-1" dirty="0" err="1" smtClean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Missão</a:t>
            </a:r>
            <a:r>
              <a:rPr lang="en-GB" sz="1400" b="1" spc="-1" dirty="0" smtClean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 JUICE </a:t>
            </a:r>
            <a:r>
              <a:rPr lang="en-GB" sz="1050" b="1" spc="-1" dirty="0" smtClean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(ESA</a:t>
            </a:r>
            <a:r>
              <a:rPr lang="en-GB" sz="1050" b="1" spc="-1" dirty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, </a:t>
            </a:r>
            <a:r>
              <a:rPr lang="en-GB" sz="1050" b="1" spc="-1" dirty="0" smtClean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EFACEC, PSI, IDEAS)</a:t>
            </a:r>
            <a:endParaRPr lang="en-GB" sz="1400" spc="-1" dirty="0" smtClean="0">
              <a:solidFill>
                <a:srgbClr val="FFFFFF"/>
              </a:solidFill>
              <a:latin typeface="Titillium Web" panose="00000500000000000000" pitchFamily="2" charset="0"/>
              <a:sym typeface="Arial"/>
            </a:endParaRPr>
          </a:p>
          <a:p>
            <a:pPr marL="162000" indent="-16146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GB" sz="1400" spc="-1" dirty="0" smtClean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RADEM </a:t>
            </a:r>
            <a:r>
              <a:rPr lang="en-GB" sz="1400" spc="-1" dirty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– </a:t>
            </a:r>
            <a:r>
              <a:rPr lang="en-GB" sz="1400" spc="-1" dirty="0" smtClean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Rad. </a:t>
            </a:r>
            <a:r>
              <a:rPr lang="en-GB" sz="1400" spc="-1" dirty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Hard Electron </a:t>
            </a:r>
            <a:r>
              <a:rPr lang="en-GB" sz="1400" spc="-1" dirty="0" smtClean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Mon.</a:t>
            </a:r>
            <a:endParaRPr lang="en-GB" sz="1400" spc="-1" dirty="0">
              <a:solidFill>
                <a:srgbClr val="FFFFFF"/>
              </a:solidFill>
              <a:latin typeface="Titillium Web" panose="00000500000000000000" pitchFamily="2" charset="0"/>
              <a:sym typeface="Arial"/>
            </a:endParaRPr>
          </a:p>
          <a:p>
            <a:pPr marL="162000" indent="-16146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GB" sz="1400" spc="-1" dirty="0" err="1" smtClean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Teste</a:t>
            </a:r>
            <a:r>
              <a:rPr lang="en-GB" sz="1400" spc="-1" dirty="0" smtClean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 de </a:t>
            </a:r>
            <a:r>
              <a:rPr lang="en-GB" sz="1400" spc="-1" dirty="0" err="1" smtClean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componentes</a:t>
            </a:r>
            <a:r>
              <a:rPr lang="en-GB" sz="1400" spc="-1" dirty="0" smtClean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 EEE </a:t>
            </a:r>
            <a:r>
              <a:rPr lang="en-GB" sz="1400" spc="-1" dirty="0" err="1" smtClean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para</a:t>
            </a:r>
            <a:r>
              <a:rPr lang="en-GB" sz="1400" spc="-1" dirty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 </a:t>
            </a:r>
            <a:r>
              <a:rPr lang="en-GB" sz="1400" spc="-1" dirty="0" err="1" smtClean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ambiente</a:t>
            </a:r>
            <a:r>
              <a:rPr lang="en-GB" sz="1400" spc="-1" dirty="0" smtClean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 de </a:t>
            </a:r>
            <a:r>
              <a:rPr lang="en-GB" sz="1400" spc="-1" dirty="0" err="1" smtClean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Júpiter</a:t>
            </a:r>
            <a:endParaRPr lang="en-GB" sz="1400" spc="-1" dirty="0">
              <a:solidFill>
                <a:srgbClr val="FFFFFF"/>
              </a:solidFill>
              <a:latin typeface="Titillium Web" panose="00000500000000000000" pitchFamily="2" charset="0"/>
              <a:sym typeface="Arial"/>
            </a:endParaRPr>
          </a:p>
        </p:txBody>
      </p:sp>
      <p:sp>
        <p:nvSpPr>
          <p:cNvPr id="193" name="CustomShape 3"/>
          <p:cNvSpPr/>
          <p:nvPr/>
        </p:nvSpPr>
        <p:spPr>
          <a:xfrm>
            <a:off x="6530622" y="1284724"/>
            <a:ext cx="2312517" cy="68782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r>
              <a:rPr lang="en-GB" sz="1400" b="1" spc="-1" dirty="0" err="1" smtClean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Projeto</a:t>
            </a:r>
            <a:r>
              <a:rPr lang="en-GB" sz="1400" b="1" spc="-1" dirty="0" smtClean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 </a:t>
            </a:r>
            <a:r>
              <a:rPr lang="en-GB" sz="1400" b="1" spc="-1" dirty="0" err="1" smtClean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MarsREM</a:t>
            </a:r>
            <a:r>
              <a:rPr lang="en-GB" sz="1400" spc="-1" dirty="0" smtClean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 </a:t>
            </a:r>
            <a:r>
              <a:rPr lang="mr-IN" sz="1400" spc="-1" dirty="0" smtClean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–</a:t>
            </a:r>
            <a:r>
              <a:rPr lang="en-GB" sz="1400" spc="-1" dirty="0" smtClean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 Mars </a:t>
            </a:r>
            <a:r>
              <a:rPr lang="en-GB" sz="1400" spc="-1" dirty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Energetic </a:t>
            </a:r>
            <a:r>
              <a:rPr lang="en-GB" sz="1400" spc="-1" dirty="0" smtClean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Radiation Environment Models (ESA)</a:t>
            </a:r>
            <a:endParaRPr lang="en-GB" sz="1400" spc="-1" dirty="0">
              <a:solidFill>
                <a:srgbClr val="FFFFFF"/>
              </a:solidFill>
              <a:latin typeface="Titillium Web" panose="00000500000000000000" pitchFamily="2" charset="0"/>
              <a:sym typeface="Arial"/>
            </a:endParaRPr>
          </a:p>
        </p:txBody>
      </p:sp>
      <p:sp>
        <p:nvSpPr>
          <p:cNvPr id="194" name="CustomShape 4"/>
          <p:cNvSpPr/>
          <p:nvPr/>
        </p:nvSpPr>
        <p:spPr>
          <a:xfrm>
            <a:off x="6519538" y="2276960"/>
            <a:ext cx="2600071" cy="13196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r>
              <a:rPr lang="en-GB" sz="1400" b="1" spc="-1" dirty="0" err="1" smtClean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Efeitos</a:t>
            </a:r>
            <a:r>
              <a:rPr lang="en-GB" sz="1400" b="1" spc="-1" dirty="0" smtClean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 da </a:t>
            </a:r>
            <a:r>
              <a:rPr lang="en-GB" sz="1400" b="1" spc="-1" dirty="0" err="1" smtClean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radiação</a:t>
            </a:r>
            <a:r>
              <a:rPr lang="en-GB" sz="1400" b="1" spc="-1" dirty="0" smtClean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 </a:t>
            </a:r>
            <a:r>
              <a:rPr lang="en-GB" sz="1400" b="1" spc="-1" dirty="0" err="1" smtClean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espacial</a:t>
            </a:r>
            <a:r>
              <a:rPr lang="en-GB" sz="1400" b="1" spc="-1" dirty="0" smtClean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:</a:t>
            </a:r>
            <a:endParaRPr lang="en-GB" spc="-1" dirty="0" smtClean="0">
              <a:solidFill>
                <a:srgbClr val="FFFFFF"/>
              </a:solidFill>
              <a:latin typeface="Titillium Web" panose="00000500000000000000" pitchFamily="2" charset="0"/>
              <a:ea typeface="DejaVu Sans"/>
              <a:sym typeface="Arial"/>
            </a:endParaRPr>
          </a:p>
          <a:p>
            <a:pPr marL="162000" indent="-16146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GB" spc="-1" dirty="0" err="1" smtClean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Teste</a:t>
            </a:r>
            <a:r>
              <a:rPr lang="en-GB" spc="-1" dirty="0" smtClean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 de </a:t>
            </a:r>
            <a:r>
              <a:rPr lang="en-GB" spc="-1" dirty="0" err="1" smtClean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componentes</a:t>
            </a:r>
            <a:r>
              <a:rPr lang="en-GB" spc="-1" dirty="0" smtClean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 EEE (Technology </a:t>
            </a:r>
            <a:r>
              <a:rPr lang="en-GB" spc="-1" dirty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Test Bed</a:t>
            </a:r>
            <a:r>
              <a:rPr lang="en-GB" spc="-1" dirty="0" smtClean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)</a:t>
            </a:r>
          </a:p>
          <a:p>
            <a:pPr marL="162000" indent="-16146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GB" spc="-1" dirty="0" err="1" smtClean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Envelhecimento</a:t>
            </a:r>
            <a:r>
              <a:rPr lang="en-GB" spc="-1" dirty="0" smtClean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 de </a:t>
            </a:r>
            <a:r>
              <a:rPr lang="en-GB" spc="-1" dirty="0" err="1" smtClean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sensores</a:t>
            </a:r>
            <a:r>
              <a:rPr lang="en-GB" spc="-1" dirty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 </a:t>
            </a:r>
            <a:r>
              <a:rPr lang="en-GB" spc="-1" dirty="0" smtClean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de </a:t>
            </a:r>
            <a:r>
              <a:rPr lang="en-GB" spc="-1" dirty="0" err="1" smtClean="0">
                <a:solidFill>
                  <a:srgbClr val="FFFFFF"/>
                </a:solidFill>
                <a:latin typeface="Titillium Web" panose="00000500000000000000" pitchFamily="2" charset="0"/>
                <a:sym typeface="Arial"/>
              </a:rPr>
              <a:t>CdZnTe</a:t>
            </a:r>
            <a:r>
              <a:rPr lang="en-GB" spc="-1" dirty="0" smtClean="0">
                <a:solidFill>
                  <a:srgbClr val="FFFFFF"/>
                </a:solidFill>
                <a:latin typeface="Titillium Web" panose="00000500000000000000" pitchFamily="2" charset="0"/>
                <a:sym typeface="Arial"/>
              </a:rPr>
              <a:t> </a:t>
            </a:r>
            <a:r>
              <a:rPr lang="en-GB" spc="-1" dirty="0" err="1" smtClean="0">
                <a:solidFill>
                  <a:srgbClr val="FFFFFF"/>
                </a:solidFill>
                <a:latin typeface="Titillium Web" panose="00000500000000000000" pitchFamily="2" charset="0"/>
                <a:sym typeface="Arial"/>
              </a:rPr>
              <a:t>para</a:t>
            </a:r>
            <a:r>
              <a:rPr lang="en-GB" spc="-1" dirty="0" smtClean="0">
                <a:solidFill>
                  <a:srgbClr val="FFFFFF"/>
                </a:solidFill>
                <a:latin typeface="Titillium Web" panose="00000500000000000000" pitchFamily="2" charset="0"/>
                <a:sym typeface="Arial"/>
              </a:rPr>
              <a:t> o </a:t>
            </a:r>
            <a:r>
              <a:rPr lang="en-GB" spc="-1" dirty="0" err="1" smtClean="0">
                <a:solidFill>
                  <a:srgbClr val="FFFFFF"/>
                </a:solidFill>
                <a:latin typeface="Titillium Web" panose="00000500000000000000" pitchFamily="2" charset="0"/>
                <a:sym typeface="Arial"/>
              </a:rPr>
              <a:t>espaço</a:t>
            </a:r>
            <a:r>
              <a:rPr lang="en-GB" spc="-1" dirty="0" smtClean="0">
                <a:solidFill>
                  <a:srgbClr val="FFFFFF"/>
                </a:solidFill>
                <a:latin typeface="Titillium Web" panose="00000500000000000000" pitchFamily="2" charset="0"/>
                <a:sym typeface="Arial"/>
              </a:rPr>
              <a:t> </a:t>
            </a:r>
            <a:r>
              <a:rPr lang="en-GB" spc="-1" dirty="0" smtClean="0">
                <a:solidFill>
                  <a:srgbClr val="FFFFFF"/>
                </a:solidFill>
                <a:latin typeface="Titillium Web" panose="00000500000000000000" pitchFamily="2" charset="0"/>
                <a:sym typeface="Arial"/>
              </a:rPr>
              <a:t>(GLOSS, ESA/CNES)</a:t>
            </a:r>
            <a:endParaRPr lang="en-GB" spc="-1" dirty="0">
              <a:solidFill>
                <a:srgbClr val="FFFFFF"/>
              </a:solidFill>
              <a:latin typeface="Titillium Web" panose="00000500000000000000" pitchFamily="2" charset="0"/>
              <a:sym typeface="Arial"/>
            </a:endParaRPr>
          </a:p>
        </p:txBody>
      </p:sp>
      <p:sp>
        <p:nvSpPr>
          <p:cNvPr id="195" name="CustomShape 5"/>
          <p:cNvSpPr/>
          <p:nvPr/>
        </p:nvSpPr>
        <p:spPr>
          <a:xfrm>
            <a:off x="968636" y="130708"/>
            <a:ext cx="2915730" cy="10469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r>
              <a:rPr lang="en-GB" sz="3200" spc="-1" dirty="0" err="1" smtClean="0">
                <a:solidFill>
                  <a:srgbClr val="FFFFFF"/>
                </a:solidFill>
                <a:latin typeface="Titillium Web" panose="00000500000000000000" pitchFamily="2" charset="0"/>
                <a:sym typeface="Arial"/>
              </a:rPr>
              <a:t>Tecnologia</a:t>
            </a:r>
            <a:r>
              <a:rPr lang="en-GB" sz="3200" spc="-1" dirty="0" smtClean="0">
                <a:solidFill>
                  <a:srgbClr val="FFFFFF"/>
                </a:solidFill>
                <a:latin typeface="Titillium Web" panose="00000500000000000000" pitchFamily="2" charset="0"/>
                <a:sym typeface="Arial"/>
              </a:rPr>
              <a:t> da </a:t>
            </a:r>
            <a:r>
              <a:rPr lang="en-GB" sz="3200" spc="-1" dirty="0" err="1" smtClean="0">
                <a:solidFill>
                  <a:srgbClr val="FFFFFF"/>
                </a:solidFill>
                <a:latin typeface="Titillium Web" panose="00000500000000000000" pitchFamily="2" charset="0"/>
                <a:sym typeface="Arial"/>
              </a:rPr>
              <a:t>radiação</a:t>
            </a:r>
            <a:r>
              <a:rPr lang="en-GB" sz="3200" spc="-1" dirty="0" smtClean="0">
                <a:solidFill>
                  <a:srgbClr val="FFFFFF"/>
                </a:solidFill>
                <a:latin typeface="Titillium Web" panose="00000500000000000000" pitchFamily="2" charset="0"/>
                <a:sym typeface="Arial"/>
              </a:rPr>
              <a:t> </a:t>
            </a:r>
            <a:r>
              <a:rPr lang="en-GB" sz="3200" spc="-1" dirty="0" err="1" smtClean="0">
                <a:solidFill>
                  <a:srgbClr val="FFFFFF"/>
                </a:solidFill>
                <a:latin typeface="Titillium Web" panose="00000500000000000000" pitchFamily="2" charset="0"/>
                <a:sym typeface="Arial"/>
              </a:rPr>
              <a:t>na</a:t>
            </a:r>
            <a:r>
              <a:rPr lang="en-GB" sz="3200" spc="-1" dirty="0" smtClean="0">
                <a:solidFill>
                  <a:srgbClr val="FFFFFF"/>
                </a:solidFill>
                <a:latin typeface="Titillium Web" panose="00000500000000000000" pitchFamily="2" charset="0"/>
                <a:sym typeface="Arial"/>
              </a:rPr>
              <a:t> </a:t>
            </a:r>
            <a:r>
              <a:rPr lang="en-GB" sz="3200" spc="-1" dirty="0" err="1" smtClean="0">
                <a:solidFill>
                  <a:srgbClr val="FFFFFF"/>
                </a:solidFill>
                <a:latin typeface="Titillium Web" panose="00000500000000000000" pitchFamily="2" charset="0"/>
                <a:sym typeface="Arial"/>
              </a:rPr>
              <a:t>fronteira</a:t>
            </a:r>
            <a:r>
              <a:rPr lang="en-GB" sz="3200" spc="-1" dirty="0" smtClean="0">
                <a:solidFill>
                  <a:srgbClr val="FFFFFF"/>
                </a:solidFill>
                <a:latin typeface="Titillium Web" panose="00000500000000000000" pitchFamily="2" charset="0"/>
                <a:sym typeface="Arial"/>
              </a:rPr>
              <a:t> do </a:t>
            </a:r>
            <a:r>
              <a:rPr lang="en-GB" sz="3200" spc="-1" dirty="0" err="1" smtClean="0">
                <a:solidFill>
                  <a:srgbClr val="FFFFFF"/>
                </a:solidFill>
                <a:latin typeface="Titillium Web" panose="00000500000000000000" pitchFamily="2" charset="0"/>
                <a:sym typeface="Arial"/>
              </a:rPr>
              <a:t>espaço</a:t>
            </a:r>
            <a:endParaRPr lang="en-GB" sz="3200" spc="-1" dirty="0">
              <a:solidFill>
                <a:srgbClr val="FFFFFF"/>
              </a:solidFill>
              <a:latin typeface="Titillium Web" panose="00000500000000000000" pitchFamily="2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A730D5A-F258-47BE-9539-1AA3DCC85A4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120" y="4781712"/>
            <a:ext cx="502576" cy="340309"/>
          </a:xfrm>
          <a:prstGeom prst="rect">
            <a:avLst/>
          </a:prstGeom>
        </p:spPr>
      </p:pic>
      <p:sp>
        <p:nvSpPr>
          <p:cNvPr id="10" name="Title 4">
            <a:extLst>
              <a:ext uri="{FF2B5EF4-FFF2-40B4-BE49-F238E27FC236}">
                <a16:creationId xmlns="" xmlns:a16="http://schemas.microsoft.com/office/drawing/2014/main" id="{A4E754C7-8DE1-C358-5E14-37C171D4A43F}"/>
              </a:ext>
            </a:extLst>
          </p:cNvPr>
          <p:cNvSpPr txBox="1">
            <a:spLocks/>
          </p:cNvSpPr>
          <p:nvPr/>
        </p:nvSpPr>
        <p:spPr>
          <a:xfrm>
            <a:off x="3314675" y="1488546"/>
            <a:ext cx="2836728" cy="8586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400" b="1" dirty="0" err="1" smtClean="0">
                <a:latin typeface="Titillium Web" panose="00000500000000000000" pitchFamily="2" charset="0"/>
              </a:rPr>
              <a:t>Projeto</a:t>
            </a:r>
            <a:r>
              <a:rPr lang="en-GB" sz="1400" b="1" dirty="0" smtClean="0">
                <a:latin typeface="Titillium Web" panose="00000500000000000000" pitchFamily="2" charset="0"/>
              </a:rPr>
              <a:t> BERM</a:t>
            </a:r>
            <a:r>
              <a:rPr lang="en-GB" sz="1400" dirty="0" smtClean="0">
                <a:latin typeface="Titillium Web" panose="00000500000000000000" pitchFamily="2" charset="0"/>
              </a:rPr>
              <a:t>  (</a:t>
            </a:r>
            <a:r>
              <a:rPr lang="en-GB" sz="1400" dirty="0">
                <a:latin typeface="Titillium Web" panose="00000500000000000000" pitchFamily="2" charset="0"/>
              </a:rPr>
              <a:t>ESA/JAXA) </a:t>
            </a:r>
            <a:endParaRPr lang="en-US" sz="1400" dirty="0">
              <a:latin typeface="Titillium Web" panose="00000500000000000000" pitchFamily="2" charset="0"/>
            </a:endParaRPr>
          </a:p>
          <a:p>
            <a:r>
              <a:rPr lang="en-GB" sz="1400" dirty="0">
                <a:latin typeface="Titillium Web" panose="00000500000000000000" pitchFamily="2" charset="0"/>
              </a:rPr>
              <a:t>Monitor de </a:t>
            </a:r>
            <a:r>
              <a:rPr lang="en-GB" sz="1400" dirty="0" err="1" smtClean="0">
                <a:latin typeface="Titillium Web" panose="00000500000000000000" pitchFamily="2" charset="0"/>
              </a:rPr>
              <a:t>radiação</a:t>
            </a:r>
            <a:r>
              <a:rPr lang="en-GB" sz="1400" dirty="0" smtClean="0">
                <a:latin typeface="Titillium Web" panose="00000500000000000000" pitchFamily="2" charset="0"/>
              </a:rPr>
              <a:t> </a:t>
            </a:r>
            <a:r>
              <a:rPr lang="en-GB" sz="1400" dirty="0" err="1" smtClean="0">
                <a:latin typeface="Titillium Web" panose="00000500000000000000" pitchFamily="2" charset="0"/>
              </a:rPr>
              <a:t>para</a:t>
            </a:r>
            <a:r>
              <a:rPr lang="en-GB" sz="1400" dirty="0" smtClean="0">
                <a:latin typeface="Titillium Web" panose="00000500000000000000" pitchFamily="2" charset="0"/>
              </a:rPr>
              <a:t> </a:t>
            </a:r>
            <a:r>
              <a:rPr lang="en-GB" sz="1400" dirty="0" err="1" smtClean="0">
                <a:latin typeface="Titillium Web" panose="00000500000000000000" pitchFamily="2" charset="0"/>
              </a:rPr>
              <a:t>missão</a:t>
            </a:r>
            <a:r>
              <a:rPr lang="en-GB" sz="1400" dirty="0" smtClean="0">
                <a:latin typeface="Titillium Web" panose="00000500000000000000" pitchFamily="2" charset="0"/>
              </a:rPr>
              <a:t> </a:t>
            </a:r>
            <a:r>
              <a:rPr lang="en-GB" sz="1400" dirty="0" err="1" smtClean="0">
                <a:latin typeface="Titillium Web" panose="00000500000000000000" pitchFamily="2" charset="0"/>
              </a:rPr>
              <a:t>Bepi</a:t>
            </a:r>
            <a:r>
              <a:rPr lang="en-GB" sz="1400" dirty="0" smtClean="0">
                <a:latin typeface="Titillium Web" panose="00000500000000000000" pitchFamily="2" charset="0"/>
              </a:rPr>
              <a:t>-Colombo (</a:t>
            </a:r>
            <a:r>
              <a:rPr lang="en-GB" sz="1400" dirty="0" err="1" smtClean="0">
                <a:latin typeface="Titillium Web" panose="00000500000000000000" pitchFamily="2" charset="0"/>
              </a:rPr>
              <a:t>Mercúrio</a:t>
            </a:r>
            <a:r>
              <a:rPr lang="en-GB" sz="1400" dirty="0" smtClean="0">
                <a:latin typeface="Titillium Web" panose="00000500000000000000" pitchFamily="2" charset="0"/>
              </a:rPr>
              <a:t>)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5561769" y="130707"/>
            <a:ext cx="396742" cy="775085"/>
            <a:chOff x="7401548" y="2005771"/>
            <a:chExt cx="396742" cy="775085"/>
          </a:xfrm>
        </p:grpSpPr>
        <p:sp>
          <p:nvSpPr>
            <p:cNvPr id="13" name="Rectangle 12"/>
            <p:cNvSpPr/>
            <p:nvPr/>
          </p:nvSpPr>
          <p:spPr>
            <a:xfrm>
              <a:off x="7752571" y="2005771"/>
              <a:ext cx="45719" cy="775085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cxnSp>
          <p:nvCxnSpPr>
            <p:cNvPr id="20" name="Straight Connector 19"/>
            <p:cNvCxnSpPr/>
            <p:nvPr/>
          </p:nvCxnSpPr>
          <p:spPr>
            <a:xfrm flipH="1">
              <a:off x="7401548" y="2313925"/>
              <a:ext cx="367956" cy="213905"/>
            </a:xfrm>
            <a:prstGeom prst="line">
              <a:avLst/>
            </a:prstGeom>
            <a:ln w="28575" cmpd="sng">
              <a:solidFill>
                <a:srgbClr val="FFFFFF"/>
              </a:solidFill>
              <a:headEnd type="none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6151403" y="1419564"/>
            <a:ext cx="390764" cy="497433"/>
            <a:chOff x="7407526" y="2283423"/>
            <a:chExt cx="390764" cy="497433"/>
          </a:xfrm>
        </p:grpSpPr>
        <p:sp>
          <p:nvSpPr>
            <p:cNvPr id="30" name="Rectangle 29"/>
            <p:cNvSpPr/>
            <p:nvPr/>
          </p:nvSpPr>
          <p:spPr>
            <a:xfrm>
              <a:off x="7752571" y="2283423"/>
              <a:ext cx="45719" cy="497433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cxnSp>
          <p:nvCxnSpPr>
            <p:cNvPr id="31" name="Straight Connector 30"/>
            <p:cNvCxnSpPr/>
            <p:nvPr/>
          </p:nvCxnSpPr>
          <p:spPr>
            <a:xfrm flipH="1">
              <a:off x="7407526" y="2313925"/>
              <a:ext cx="361978" cy="159816"/>
            </a:xfrm>
            <a:prstGeom prst="line">
              <a:avLst/>
            </a:prstGeom>
            <a:ln w="28575" cmpd="sng">
              <a:solidFill>
                <a:srgbClr val="FFFFFF"/>
              </a:solidFill>
              <a:headEnd type="none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 rot="16200000">
            <a:off x="4302062" y="1259728"/>
            <a:ext cx="390763" cy="2174835"/>
            <a:chOff x="7407527" y="2306515"/>
            <a:chExt cx="390763" cy="2174835"/>
          </a:xfrm>
        </p:grpSpPr>
        <p:sp>
          <p:nvSpPr>
            <p:cNvPr id="34" name="Rectangle 33"/>
            <p:cNvSpPr/>
            <p:nvPr/>
          </p:nvSpPr>
          <p:spPr>
            <a:xfrm>
              <a:off x="7752571" y="2306515"/>
              <a:ext cx="45719" cy="2174835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cxnSp>
          <p:nvCxnSpPr>
            <p:cNvPr id="35" name="Straight Connector 34"/>
            <p:cNvCxnSpPr/>
            <p:nvPr/>
          </p:nvCxnSpPr>
          <p:spPr>
            <a:xfrm rot="5400000">
              <a:off x="7285346" y="2436106"/>
              <a:ext cx="606339" cy="361978"/>
            </a:xfrm>
            <a:prstGeom prst="line">
              <a:avLst/>
            </a:prstGeom>
            <a:ln w="28575" cmpd="sng">
              <a:solidFill>
                <a:srgbClr val="FFFFFF"/>
              </a:solidFill>
              <a:headEnd type="none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6151403" y="2357089"/>
            <a:ext cx="390764" cy="1130446"/>
            <a:chOff x="7407526" y="2283423"/>
            <a:chExt cx="390764" cy="1130446"/>
          </a:xfrm>
        </p:grpSpPr>
        <p:sp>
          <p:nvSpPr>
            <p:cNvPr id="38" name="Rectangle 37"/>
            <p:cNvSpPr/>
            <p:nvPr/>
          </p:nvSpPr>
          <p:spPr>
            <a:xfrm>
              <a:off x="7752571" y="2283423"/>
              <a:ext cx="45719" cy="1130446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cxnSp>
          <p:nvCxnSpPr>
            <p:cNvPr id="39" name="Straight Connector 38"/>
            <p:cNvCxnSpPr/>
            <p:nvPr/>
          </p:nvCxnSpPr>
          <p:spPr>
            <a:xfrm flipH="1">
              <a:off x="7407526" y="2313925"/>
              <a:ext cx="361978" cy="507243"/>
            </a:xfrm>
            <a:prstGeom prst="line">
              <a:avLst/>
            </a:prstGeom>
            <a:ln w="28575" cmpd="sng">
              <a:solidFill>
                <a:srgbClr val="FFFFFF"/>
              </a:solidFill>
              <a:headEnd type="none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CustomShape 4"/>
          <p:cNvSpPr/>
          <p:nvPr/>
        </p:nvSpPr>
        <p:spPr>
          <a:xfrm>
            <a:off x="4963612" y="3809296"/>
            <a:ext cx="4137306" cy="1099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0">
              <a:buClr>
                <a:srgbClr val="FFFFFF"/>
              </a:buClr>
              <a:buSzPct val="45000"/>
            </a:pPr>
            <a:r>
              <a:rPr lang="en-GB" b="1" spc="-1" dirty="0" smtClean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Gamma ray </a:t>
            </a:r>
            <a:r>
              <a:rPr lang="en-GB" b="1" spc="-1" dirty="0" err="1" smtClean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polarimetry</a:t>
            </a:r>
            <a:r>
              <a:rPr lang="en-GB" b="1" spc="-1" dirty="0" smtClean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, Earth observation</a:t>
            </a:r>
            <a:r>
              <a:rPr lang="en-GB" b="1" spc="-1" dirty="0" smtClean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:</a:t>
            </a:r>
            <a:endParaRPr lang="en-GB" spc="-1" dirty="0" smtClean="0">
              <a:solidFill>
                <a:srgbClr val="FFFFFF"/>
              </a:solidFill>
              <a:latin typeface="Titillium Web" panose="00000500000000000000" pitchFamily="2" charset="0"/>
              <a:ea typeface="DejaVu Sans"/>
              <a:sym typeface="Arial"/>
            </a:endParaRPr>
          </a:p>
          <a:p>
            <a:pPr marL="162000" indent="-16146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GB" spc="-1" dirty="0" err="1" smtClean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COMcube</a:t>
            </a:r>
            <a:r>
              <a:rPr lang="en-GB" spc="-1" dirty="0" smtClean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 (ESA); AMEGO (NASA)</a:t>
            </a:r>
          </a:p>
          <a:p>
            <a:pPr marL="162000" indent="-16146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GB" spc="-1" dirty="0" smtClean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STRATOSPOLCA (ESA)</a:t>
            </a:r>
          </a:p>
          <a:p>
            <a:pPr marL="162000" indent="-16146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GB" spc="-1" dirty="0" smtClean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THOR </a:t>
            </a:r>
            <a:r>
              <a:rPr lang="en-GB" spc="-1" dirty="0" smtClean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- Space Rider: Terrestrial Gamma Flashes (Active Space, </a:t>
            </a:r>
            <a:r>
              <a:rPr lang="en-GB" spc="-1" dirty="0" err="1" smtClean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Advacam</a:t>
            </a:r>
            <a:r>
              <a:rPr lang="en-GB" spc="-1" dirty="0" smtClean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, ESA</a:t>
            </a:r>
            <a:r>
              <a:rPr lang="en-GB" spc="-1" dirty="0" smtClean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)</a:t>
            </a:r>
            <a:endParaRPr lang="en-GB" spc="-1" dirty="0" smtClean="0">
              <a:solidFill>
                <a:srgbClr val="FFFFFF"/>
              </a:solidFill>
              <a:latin typeface="Titillium Web" panose="00000500000000000000" pitchFamily="2" charset="0"/>
              <a:ea typeface="DejaVu Sans"/>
              <a:sym typeface="Arial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4899642" y="3490991"/>
            <a:ext cx="783608" cy="1356873"/>
            <a:chOff x="7798287" y="2050645"/>
            <a:chExt cx="783608" cy="1356873"/>
          </a:xfrm>
        </p:grpSpPr>
        <p:sp>
          <p:nvSpPr>
            <p:cNvPr id="48" name="Rectangle 47"/>
            <p:cNvSpPr/>
            <p:nvPr/>
          </p:nvSpPr>
          <p:spPr>
            <a:xfrm flipH="1">
              <a:off x="7798287" y="2398697"/>
              <a:ext cx="45719" cy="1008821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cxnSp>
          <p:nvCxnSpPr>
            <p:cNvPr id="49" name="Straight Connector 48"/>
            <p:cNvCxnSpPr/>
            <p:nvPr/>
          </p:nvCxnSpPr>
          <p:spPr>
            <a:xfrm flipV="1">
              <a:off x="7821146" y="2050645"/>
              <a:ext cx="760749" cy="360752"/>
            </a:xfrm>
            <a:prstGeom prst="line">
              <a:avLst/>
            </a:prstGeom>
            <a:ln w="28575" cmpd="sng">
              <a:solidFill>
                <a:srgbClr val="FFFFFF"/>
              </a:solidFill>
              <a:headEnd type="none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Picture 31" descr="A picture containing indoor&#10;&#10;Description automatically generated">
            <a:extLst>
              <a:ext uri="{FF2B5EF4-FFF2-40B4-BE49-F238E27FC236}">
                <a16:creationId xmlns:a16="http://schemas.microsoft.com/office/drawing/2014/main" xmlns="" id="{E042C63D-6DAF-E85E-F95E-C8C541859D3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029" y="3525515"/>
            <a:ext cx="1356279" cy="110585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68091" y="2583619"/>
            <a:ext cx="1723861" cy="2100476"/>
            <a:chOff x="829959" y="2731319"/>
            <a:chExt cx="1723861" cy="2100476"/>
          </a:xfrm>
        </p:grpSpPr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6CB3775D-A1F0-6114-8268-6BD3BB6236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9959" y="2731319"/>
              <a:ext cx="1475091" cy="1329401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FC51ED48-6ADF-70BF-BD85-9A5DCDE54C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70958" y="4117483"/>
              <a:ext cx="1182862" cy="714312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895" y="2347146"/>
            <a:ext cx="2088355" cy="1382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B8D1B0B7-76E5-E652-99F1-391DC880CB2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562" y="3513505"/>
            <a:ext cx="1765328" cy="1103091"/>
          </a:xfrm>
          <a:prstGeom prst="rect">
            <a:avLst/>
          </a:prstGeom>
        </p:spPr>
      </p:pic>
      <p:pic>
        <p:nvPicPr>
          <p:cNvPr id="42" name="Imagem 3" descr="Uma imagem com transporte, aceso&#10;&#10;Descrição gerada automaticamente">
            <a:extLst>
              <a:ext uri="{FF2B5EF4-FFF2-40B4-BE49-F238E27FC236}">
                <a16:creationId xmlns:a16="http://schemas.microsoft.com/office/drawing/2014/main" xmlns="" id="{94E277BD-0BFF-4F4C-876D-BA27AAE014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4784" y="3959759"/>
            <a:ext cx="1635352" cy="1001167"/>
          </a:xfrm>
          <a:prstGeom prst="rect">
            <a:avLst/>
          </a:prstGeom>
        </p:spPr>
      </p:pic>
      <p:pic>
        <p:nvPicPr>
          <p:cNvPr id="46" name="Imagem 7" descr="Uma imagem com pessoa, em pé, grupo, pessoas&#10;&#10;Descrição gerada automaticamente">
            <a:extLst>
              <a:ext uri="{FF2B5EF4-FFF2-40B4-BE49-F238E27FC236}">
                <a16:creationId xmlns="" xmlns:a16="http://schemas.microsoft.com/office/drawing/2014/main" id="{5353B8B0-5500-48DD-8F50-4ED27ABD20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61" y="2347146"/>
            <a:ext cx="2096895" cy="15683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900" b="90000" l="9600" r="97900">
                        <a14:backgroundMark x1="52700" y1="23200" x2="71800" y2="33300"/>
                        <a14:backgroundMark x1="43600" y1="95500" x2="43600" y2="95500"/>
                        <a14:backgroundMark x1="29800" y1="66800" x2="60100" y2="727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0617" y="1828376"/>
            <a:ext cx="2351409" cy="235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071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714"/>
            <a:ext cx="8229600" cy="857250"/>
          </a:xfrm>
        </p:spPr>
        <p:txBody>
          <a:bodyPr/>
          <a:lstStyle/>
          <a:p>
            <a:r>
              <a:rPr lang="pt-PT" dirty="0" smtClean="0">
                <a:solidFill>
                  <a:srgbClr val="FFFFFF"/>
                </a:solidFill>
              </a:rPr>
              <a:t>Parceiros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2340"/>
            <a:ext cx="8229600" cy="3926024"/>
          </a:xfrm>
        </p:spPr>
        <p:txBody>
          <a:bodyPr>
            <a:normAutofit fontScale="92500" lnSpcReduction="20000"/>
          </a:bodyPr>
          <a:lstStyle/>
          <a:p>
            <a:r>
              <a:rPr lang="pt-PT" dirty="0" smtClean="0">
                <a:solidFill>
                  <a:srgbClr val="FFFFFF"/>
                </a:solidFill>
              </a:rPr>
              <a:t>ESA</a:t>
            </a:r>
          </a:p>
          <a:p>
            <a:r>
              <a:rPr lang="pt-PT" dirty="0" smtClean="0">
                <a:solidFill>
                  <a:srgbClr val="FFFFFF"/>
                </a:solidFill>
              </a:rPr>
              <a:t>NASA</a:t>
            </a:r>
          </a:p>
          <a:p>
            <a:r>
              <a:rPr lang="pt-PT" dirty="0" err="1" smtClean="0">
                <a:solidFill>
                  <a:srgbClr val="FFFFFF"/>
                </a:solidFill>
              </a:rPr>
              <a:t>Active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Space</a:t>
            </a:r>
            <a:endParaRPr lang="pt-PT" dirty="0" smtClean="0">
              <a:solidFill>
                <a:srgbClr val="FFFFFF"/>
              </a:solidFill>
            </a:endParaRPr>
          </a:p>
          <a:p>
            <a:r>
              <a:rPr lang="pt-PT" dirty="0" smtClean="0">
                <a:solidFill>
                  <a:srgbClr val="FFFFFF"/>
                </a:solidFill>
              </a:rPr>
              <a:t>EFACEC</a:t>
            </a:r>
          </a:p>
          <a:p>
            <a:r>
              <a:rPr lang="pt-PT" dirty="0" err="1" smtClean="0">
                <a:solidFill>
                  <a:srgbClr val="FFFFFF"/>
                </a:solidFill>
              </a:rPr>
              <a:t>Advacam</a:t>
            </a:r>
            <a:r>
              <a:rPr lang="pt-PT" dirty="0" smtClean="0">
                <a:solidFill>
                  <a:srgbClr val="FFFFFF"/>
                </a:solidFill>
              </a:rPr>
              <a:t> (R. Checa)</a:t>
            </a:r>
          </a:p>
          <a:p>
            <a:r>
              <a:rPr lang="pt-PT" dirty="0" err="1" smtClean="0">
                <a:solidFill>
                  <a:srgbClr val="FFFFFF"/>
                </a:solidFill>
              </a:rPr>
              <a:t>Ideas</a:t>
            </a:r>
            <a:r>
              <a:rPr lang="pt-PT" dirty="0" smtClean="0">
                <a:solidFill>
                  <a:srgbClr val="FFFFFF"/>
                </a:solidFill>
              </a:rPr>
              <a:t> (Noruega)</a:t>
            </a:r>
          </a:p>
          <a:p>
            <a:r>
              <a:rPr lang="pt-PT" dirty="0" smtClean="0">
                <a:solidFill>
                  <a:srgbClr val="FFFFFF"/>
                </a:solidFill>
              </a:rPr>
              <a:t>PSI (Suíça)</a:t>
            </a:r>
          </a:p>
          <a:p>
            <a:r>
              <a:rPr lang="pt-PT" dirty="0" smtClean="0">
                <a:solidFill>
                  <a:srgbClr val="FFFFFF"/>
                </a:solidFill>
              </a:rPr>
              <a:t>...</a:t>
            </a:r>
            <a:endParaRPr lang="pt-PT" dirty="0">
              <a:solidFill>
                <a:srgbClr val="FFFFFF"/>
              </a:solidFill>
            </a:endParaRPr>
          </a:p>
        </p:txBody>
      </p:sp>
      <p:pic>
        <p:nvPicPr>
          <p:cNvPr id="5" name="Picture 4" descr="1200px-EFACEC_logo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818" y="2455934"/>
            <a:ext cx="2274455" cy="758151"/>
          </a:xfrm>
          <a:prstGeom prst="rect">
            <a:avLst/>
          </a:prstGeom>
        </p:spPr>
      </p:pic>
      <p:pic>
        <p:nvPicPr>
          <p:cNvPr id="6" name="Picture 5" descr="logoASTslog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727" y="1819935"/>
            <a:ext cx="3029527" cy="814825"/>
          </a:xfrm>
          <a:prstGeom prst="rect">
            <a:avLst/>
          </a:prstGeom>
        </p:spPr>
      </p:pic>
      <p:pic>
        <p:nvPicPr>
          <p:cNvPr id="8" name="Picture 7" descr="ESA_emblem_sea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313" y="477546"/>
            <a:ext cx="1323554" cy="13235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9003" y="3090634"/>
            <a:ext cx="2752436" cy="5288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0488" y="853229"/>
            <a:ext cx="2773240" cy="13866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8635" y="3619512"/>
            <a:ext cx="2574637" cy="8582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27488" y="4140154"/>
            <a:ext cx="1699491" cy="67514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221182" y="4552630"/>
            <a:ext cx="2516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 err="1" smtClean="0">
                <a:solidFill>
                  <a:srgbClr val="FFFFFF"/>
                </a:solidFill>
              </a:rPr>
              <a:t>http</a:t>
            </a:r>
            <a:r>
              <a:rPr lang="pt-PT" sz="2000" b="1" dirty="0" smtClean="0">
                <a:solidFill>
                  <a:srgbClr val="FFFFFF"/>
                </a:solidFill>
              </a:rPr>
              <a:t>:</a:t>
            </a:r>
            <a:r>
              <a:rPr lang="pt-PT" sz="2000" b="1" dirty="0">
                <a:solidFill>
                  <a:srgbClr val="FFFFFF"/>
                </a:solidFill>
              </a:rPr>
              <a:t>//</a:t>
            </a:r>
            <a:r>
              <a:rPr lang="pt-PT" sz="2000" b="1" dirty="0" err="1">
                <a:solidFill>
                  <a:srgbClr val="FFFFFF"/>
                </a:solidFill>
              </a:rPr>
              <a:t>www.lip.pt</a:t>
            </a:r>
            <a:r>
              <a:rPr lang="pt-PT" sz="2000" b="1" dirty="0">
                <a:solidFill>
                  <a:srgbClr val="FFFFFF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570119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8C4A53D-AE23-7570-D4A1-93600ADEAC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53" y="936230"/>
            <a:ext cx="6846455" cy="367680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13615"/>
            <a:ext cx="8229600" cy="857250"/>
          </a:xfrm>
        </p:spPr>
        <p:txBody>
          <a:bodyPr/>
          <a:lstStyle/>
          <a:p>
            <a:r>
              <a:rPr lang="pt-PT" dirty="0" smtClean="0"/>
              <a:t>Slides suplementares</a:t>
            </a:r>
            <a:endParaRPr lang="pt-PT" dirty="0"/>
          </a:p>
        </p:txBody>
      </p:sp>
      <p:sp>
        <p:nvSpPr>
          <p:cNvPr id="4" name="TextBox 3"/>
          <p:cNvSpPr txBox="1"/>
          <p:nvPr/>
        </p:nvSpPr>
        <p:spPr>
          <a:xfrm>
            <a:off x="3221182" y="4352575"/>
            <a:ext cx="2516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 err="1" smtClean="0"/>
              <a:t>http</a:t>
            </a:r>
            <a:r>
              <a:rPr lang="pt-PT" sz="2000" b="1" dirty="0" smtClean="0"/>
              <a:t>:</a:t>
            </a:r>
            <a:r>
              <a:rPr lang="pt-PT" sz="2000" b="1" dirty="0"/>
              <a:t>//</a:t>
            </a:r>
            <a:r>
              <a:rPr lang="pt-PT" sz="2000" b="1" dirty="0" err="1"/>
              <a:t>www.lip.pt</a:t>
            </a:r>
            <a:r>
              <a:rPr lang="pt-PT" sz="2000" b="1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497039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483" y="0"/>
            <a:ext cx="7229517" cy="51435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="" xmlns:a16="http://schemas.microsoft.com/office/drawing/2014/main" id="{A4E754C7-8DE1-C358-5E14-37C171D4A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637" y="284769"/>
            <a:ext cx="2055091" cy="1400868"/>
          </a:xfrm>
        </p:spPr>
        <p:txBody>
          <a:bodyPr>
            <a:normAutofit fontScale="90000"/>
          </a:bodyPr>
          <a:lstStyle/>
          <a:p>
            <a:pPr algn="l"/>
            <a:r>
              <a:rPr lang="en-GB" sz="2800" b="1" dirty="0" err="1" smtClean="0">
                <a:solidFill>
                  <a:schemeClr val="bg1"/>
                </a:solidFill>
                <a:latin typeface="Titillium Web" panose="00000500000000000000" pitchFamily="2" charset="0"/>
              </a:rPr>
              <a:t>Ambiente</a:t>
            </a:r>
            <a:r>
              <a:rPr lang="en-GB" sz="2800" b="1" dirty="0" smtClean="0">
                <a:solidFill>
                  <a:schemeClr val="bg1"/>
                </a:solidFill>
                <a:latin typeface="Titillium Web" panose="00000500000000000000" pitchFamily="2" charset="0"/>
              </a:rPr>
              <a:t> </a:t>
            </a:r>
            <a:r>
              <a:rPr lang="en-GB" sz="2800" b="1" dirty="0" err="1" smtClean="0">
                <a:solidFill>
                  <a:schemeClr val="bg1"/>
                </a:solidFill>
                <a:latin typeface="Titillium Web" panose="00000500000000000000" pitchFamily="2" charset="0"/>
              </a:rPr>
              <a:t>espacial</a:t>
            </a:r>
            <a:r>
              <a:rPr lang="en-GB" sz="2800" b="1" dirty="0" smtClean="0">
                <a:solidFill>
                  <a:schemeClr val="bg1"/>
                </a:solidFill>
                <a:latin typeface="Titillium Web" panose="00000500000000000000" pitchFamily="2" charset="0"/>
              </a:rPr>
              <a:t> de </a:t>
            </a:r>
            <a:r>
              <a:rPr lang="en-GB" sz="2800" b="1" dirty="0" err="1" smtClean="0">
                <a:solidFill>
                  <a:schemeClr val="bg1"/>
                </a:solidFill>
                <a:latin typeface="Titillium Web" panose="00000500000000000000" pitchFamily="2" charset="0"/>
              </a:rPr>
              <a:t>radiação</a:t>
            </a:r>
            <a:r>
              <a:rPr lang="en-GB" sz="2800" b="1" dirty="0" smtClean="0">
                <a:solidFill>
                  <a:schemeClr val="bg1"/>
                </a:solidFill>
                <a:latin typeface="Titillium Web" panose="00000500000000000000" pitchFamily="2" charset="0"/>
              </a:rPr>
              <a:t> e </a:t>
            </a:r>
            <a:r>
              <a:rPr lang="en-GB" sz="2800" b="1" dirty="0" err="1" smtClean="0">
                <a:solidFill>
                  <a:schemeClr val="bg1"/>
                </a:solidFill>
                <a:latin typeface="Titillium Web" panose="00000500000000000000" pitchFamily="2" charset="0"/>
              </a:rPr>
              <a:t>seus</a:t>
            </a:r>
            <a:r>
              <a:rPr lang="en-GB" sz="2800" b="1" dirty="0" smtClean="0">
                <a:solidFill>
                  <a:schemeClr val="bg1"/>
                </a:solidFill>
                <a:latin typeface="Titillium Web" panose="00000500000000000000" pitchFamily="2" charset="0"/>
              </a:rPr>
              <a:t> </a:t>
            </a:r>
            <a:r>
              <a:rPr lang="en-GB" sz="2800" b="1" dirty="0" err="1" smtClean="0">
                <a:solidFill>
                  <a:schemeClr val="bg1"/>
                </a:solidFill>
                <a:latin typeface="Titillium Web" panose="00000500000000000000" pitchFamily="2" charset="0"/>
              </a:rPr>
              <a:t>efeitos</a:t>
            </a:r>
            <a:endParaRPr lang="en-GB" sz="2800" b="1" dirty="0">
              <a:solidFill>
                <a:schemeClr val="bg1"/>
              </a:solidFill>
              <a:latin typeface="Titillium Web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929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91BE1D6-E84E-9AD8-3A1F-F0F8BFE707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371531"/>
            <a:ext cx="8570562" cy="572007"/>
          </a:xfrm>
          <a:prstGeom prst="rect">
            <a:avLst/>
          </a:prstGeom>
        </p:spPr>
      </p:pic>
      <p:graphicFrame>
        <p:nvGraphicFramePr>
          <p:cNvPr id="7" name="Table 7">
            <a:extLst>
              <a:ext uri="{FF2B5EF4-FFF2-40B4-BE49-F238E27FC236}">
                <a16:creationId xmlns="" xmlns:a16="http://schemas.microsoft.com/office/drawing/2014/main" id="{D4205F89-2341-BC2D-F3E1-8C7F6EAAA9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2942565"/>
              </p:ext>
            </p:extLst>
          </p:nvPr>
        </p:nvGraphicFramePr>
        <p:xfrm>
          <a:off x="485051" y="901009"/>
          <a:ext cx="8455379" cy="40233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7698">
                  <a:extLst>
                    <a:ext uri="{9D8B030D-6E8A-4147-A177-3AD203B41FA5}">
                      <a16:colId xmlns="" xmlns:a16="http://schemas.microsoft.com/office/drawing/2014/main" val="2128372106"/>
                    </a:ext>
                  </a:extLst>
                </a:gridCol>
                <a:gridCol w="997495">
                  <a:extLst>
                    <a:ext uri="{9D8B030D-6E8A-4147-A177-3AD203B41FA5}">
                      <a16:colId xmlns="" xmlns:a16="http://schemas.microsoft.com/office/drawing/2014/main" val="1878038212"/>
                    </a:ext>
                  </a:extLst>
                </a:gridCol>
                <a:gridCol w="317715">
                  <a:extLst>
                    <a:ext uri="{9D8B030D-6E8A-4147-A177-3AD203B41FA5}">
                      <a16:colId xmlns="" xmlns:a16="http://schemas.microsoft.com/office/drawing/2014/main" val="3842691315"/>
                    </a:ext>
                  </a:extLst>
                </a:gridCol>
                <a:gridCol w="701376">
                  <a:extLst>
                    <a:ext uri="{9D8B030D-6E8A-4147-A177-3AD203B41FA5}">
                      <a16:colId xmlns="" xmlns:a16="http://schemas.microsoft.com/office/drawing/2014/main" val="775724197"/>
                    </a:ext>
                  </a:extLst>
                </a:gridCol>
                <a:gridCol w="208280">
                  <a:extLst>
                    <a:ext uri="{9D8B030D-6E8A-4147-A177-3AD203B41FA5}">
                      <a16:colId xmlns="" xmlns:a16="http://schemas.microsoft.com/office/drawing/2014/main" val="409184864"/>
                    </a:ext>
                  </a:extLst>
                </a:gridCol>
                <a:gridCol w="1472437">
                  <a:extLst>
                    <a:ext uri="{9D8B030D-6E8A-4147-A177-3AD203B41FA5}">
                      <a16:colId xmlns="" xmlns:a16="http://schemas.microsoft.com/office/drawing/2014/main" val="1229815799"/>
                    </a:ext>
                  </a:extLst>
                </a:gridCol>
                <a:gridCol w="1473404">
                  <a:extLst>
                    <a:ext uri="{9D8B030D-6E8A-4147-A177-3AD203B41FA5}">
                      <a16:colId xmlns="" xmlns:a16="http://schemas.microsoft.com/office/drawing/2014/main" val="3169376099"/>
                    </a:ext>
                  </a:extLst>
                </a:gridCol>
                <a:gridCol w="1476974">
                  <a:extLst>
                    <a:ext uri="{9D8B030D-6E8A-4147-A177-3AD203B41FA5}">
                      <a16:colId xmlns="" xmlns:a16="http://schemas.microsoft.com/office/drawing/2014/main" val="3003953155"/>
                    </a:ext>
                  </a:extLst>
                </a:gridCol>
              </a:tblGrid>
              <a:tr h="236349">
                <a:tc gridSpan="5"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Ongoing projects and contracts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n-GB" dirty="0"/>
                        <a:t>RADEM (JUICE mission Radiation monitor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4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4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4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B w="38100" cmpd="sng"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B w="381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88873891"/>
                  </a:ext>
                </a:extLst>
              </a:tr>
              <a:tr h="236349">
                <a:tc gridSpan="5">
                  <a:txBody>
                    <a:bodyPr/>
                    <a:lstStyle/>
                    <a:p>
                      <a:r>
                        <a:rPr lang="en-GB" sz="1200" b="1" dirty="0">
                          <a:solidFill>
                            <a:schemeClr val="bg1"/>
                          </a:solidFill>
                        </a:rPr>
                        <a:t>RADEM ESA JUICE mission Radiation monitor) </a:t>
                      </a:r>
                      <a:r>
                        <a:rPr lang="en-GB" sz="1200" b="0" dirty="0">
                          <a:solidFill>
                            <a:schemeClr val="bg1"/>
                          </a:solidFill>
                        </a:rPr>
                        <a:t>with EFACEC , PSI (CH) and IDEAS (NO)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n-GB" dirty="0"/>
                        <a:t>RADEM (JUICE mission Radiation monitor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T w="38100" cmpd="sng">
                      <a:noFill/>
                    </a:lnT>
                    <a:lnB w="38100" cmpd="sng"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T w="381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24036145"/>
                  </a:ext>
                </a:extLst>
              </a:tr>
              <a:tr h="397706">
                <a:tc gridSpan="2"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GB" sz="1400" b="1" i="0" u="none" strike="noStrike" cap="none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R w="12700" cmpd="sng">
                      <a:noFill/>
                    </a:lnR>
                    <a:lnT w="38100" cmpd="sng">
                      <a:noFill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GB" sz="1400" b="1" i="0" u="none" strike="noStrike" cap="none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R w="12700" cmpd="sng">
                      <a:noFill/>
                    </a:lnR>
                    <a:lnT w="38100" cmpd="sng">
                      <a:noFill/>
                    </a:lnT>
                  </a:tcPr>
                </a:tc>
                <a:tc gridSpan="5">
                  <a:txBody>
                    <a:bodyPr/>
                    <a:lstStyle/>
                    <a:p>
                      <a:r>
                        <a:rPr lang="en-GB" sz="1400" b="1" i="0" u="none" strike="noStrike" cap="none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BARD – </a:t>
                      </a:r>
                      <a:r>
                        <a:rPr lang="en-GB" sz="1200" b="1" i="0" u="none" strike="noStrike" cap="none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Expert support for RADEM and for BERM (BepiColombo mission radiation monitor) contract</a:t>
                      </a:r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BARD follow up?</a:t>
                      </a:r>
                    </a:p>
                  </a:txBody>
                  <a:tcPr>
                    <a:lnL w="12700" cmpd="sng">
                      <a:noFill/>
                    </a:lnL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16550070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GB" sz="1200" b="1" i="0" u="none" strike="noStrike" cap="none" dirty="0">
                        <a:solidFill>
                          <a:schemeClr val="bg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GB" sz="1200" b="1" i="0" u="none" strike="noStrike" cap="none" dirty="0">
                        <a:solidFill>
                          <a:schemeClr val="bg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85326940"/>
                  </a:ext>
                </a:extLst>
              </a:tr>
              <a:tr h="185420"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400" b="1" i="0" u="none" strike="noStrike" cap="none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Submitted Proposals to ESA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GB" sz="1200" b="1" i="0" u="none" strike="noStrike" cap="none" dirty="0">
                        <a:solidFill>
                          <a:schemeClr val="bg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07341464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r>
                        <a:rPr lang="en-GB" sz="12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Galileo Second Generation Satellites Batch1 Radiation Monitoring Units (RMU) </a:t>
                      </a:r>
                      <a:r>
                        <a:rPr lang="en-GB" sz="12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– with EFACEC</a:t>
                      </a:r>
                      <a:endParaRPr lang="en-GB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0670572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7001967"/>
                  </a:ext>
                </a:extLst>
              </a:tr>
              <a:tr h="237949">
                <a:tc gridSpan="8">
                  <a:txBody>
                    <a:bodyPr/>
                    <a:lstStyle/>
                    <a:p>
                      <a:r>
                        <a:rPr lang="en-GB" sz="1400" b="1" i="0" u="none" strike="noStrike" cap="none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Future Plans – applications for space weather, human space flight, astrobiology …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054374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GB" sz="12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Low Cost Radiation Monitor </a:t>
                      </a:r>
                      <a:r>
                        <a:rPr lang="en-GB" sz="12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(with EFACEC, PSI, IDEAS…)</a:t>
                      </a:r>
                      <a:endParaRPr lang="en-GB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07899829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en-GB" sz="12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An integrated Radiation environment Model for the Moon and Mars    </a:t>
                      </a:r>
                      <a:r>
                        <a:rPr lang="en-GB" sz="12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(Future European project ? ….)</a:t>
                      </a:r>
                      <a:endParaRPr lang="en-GB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7505927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4934836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3E47158-C30A-0AD3-DA12-F0751EAC5654}"/>
              </a:ext>
            </a:extLst>
          </p:cNvPr>
          <p:cNvSpPr txBox="1"/>
          <p:nvPr/>
        </p:nvSpPr>
        <p:spPr>
          <a:xfrm>
            <a:off x="485051" y="85240"/>
            <a:ext cx="6960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GB" sz="2400" b="1" kern="0" dirty="0">
                <a:solidFill>
                  <a:srgbClr val="1F497D"/>
                </a:solidFill>
                <a:latin typeface="Titillium Web" panose="00000500000000000000" pitchFamily="2" charset="0"/>
                <a:ea typeface="Arial"/>
                <a:cs typeface="Arial"/>
                <a:sym typeface="Arial"/>
              </a:rPr>
              <a:t>Space Radiation Environment and Effects activities</a:t>
            </a:r>
          </a:p>
        </p:txBody>
      </p:sp>
    </p:spTree>
    <p:extLst>
      <p:ext uri="{BB962C8B-B14F-4D97-AF65-F5344CB8AC3E}">
        <p14:creationId xmlns:p14="http://schemas.microsoft.com/office/powerpoint/2010/main" val="34647001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ornVTI">
  <a:themeElements>
    <a:clrScheme name="AnalogousFromDarkSeedLeftStep">
      <a:dk1>
        <a:srgbClr val="000000"/>
      </a:dk1>
      <a:lt1>
        <a:srgbClr val="FFFFFF"/>
      </a:lt1>
      <a:dk2>
        <a:srgbClr val="171734"/>
      </a:dk2>
      <a:lt2>
        <a:srgbClr val="F0F3F1"/>
      </a:lt2>
      <a:accent1>
        <a:srgbClr val="E729A9"/>
      </a:accent1>
      <a:accent2>
        <a:srgbClr val="C417D5"/>
      </a:accent2>
      <a:accent3>
        <a:srgbClr val="8729E7"/>
      </a:accent3>
      <a:accent4>
        <a:srgbClr val="3528D8"/>
      </a:accent4>
      <a:accent5>
        <a:srgbClr val="296AE7"/>
      </a:accent5>
      <a:accent6>
        <a:srgbClr val="17A7D5"/>
      </a:accent6>
      <a:hlink>
        <a:srgbClr val="3F55BF"/>
      </a:hlink>
      <a:folHlink>
        <a:srgbClr val="7F7F7F"/>
      </a:folHlink>
    </a:clrScheme>
    <a:fontScheme name="Torn">
      <a:majorFont>
        <a:latin typeface="Impact"/>
        <a:ea typeface=""/>
        <a:cs typeface=""/>
      </a:majorFont>
      <a:minorFont>
        <a:latin typeface="Arial Nova C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TornVTI" id="{D93270A2-BAD7-4DCC-9D1D-3427EACCFA88}" vid="{1B17486C-9B79-43FC-98F9-5BF7AA5600D2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2741</TotalTime>
  <Words>397</Words>
  <Application>Microsoft Macintosh PowerPoint</Application>
  <PresentationFormat>On-screen Show (16:9)</PresentationFormat>
  <Paragraphs>68</Paragraphs>
  <Slides>10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Office Theme</vt:lpstr>
      <vt:lpstr>TornVTI</vt:lpstr>
      <vt:lpstr>3_Office Theme</vt:lpstr>
      <vt:lpstr>Tecnologia da Radiação </vt:lpstr>
      <vt:lpstr>PowerPoint Presentation</vt:lpstr>
      <vt:lpstr>PowerPoint Presentation</vt:lpstr>
      <vt:lpstr>Tecnologias da Física de Partículas</vt:lpstr>
      <vt:lpstr>PowerPoint Presentation</vt:lpstr>
      <vt:lpstr>Parceiros</vt:lpstr>
      <vt:lpstr>Slides suplementares</vt:lpstr>
      <vt:lpstr>Ambiente espacial de radiação e seus efeitos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Particles, technology, </dc:title>
  <dc:creator>Ricardo Goncalo</dc:creator>
  <cp:lastModifiedBy>Ricardo Goncalo</cp:lastModifiedBy>
  <cp:revision>52</cp:revision>
  <dcterms:created xsi:type="dcterms:W3CDTF">2022-11-06T11:51:23Z</dcterms:created>
  <dcterms:modified xsi:type="dcterms:W3CDTF">2022-11-08T09:44:11Z</dcterms:modified>
</cp:coreProperties>
</file>