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64" r:id="rId2"/>
    <p:sldId id="265" r:id="rId3"/>
    <p:sldId id="266" r:id="rId4"/>
    <p:sldId id="267" r:id="rId5"/>
    <p:sldId id="268" r:id="rId6"/>
    <p:sldId id="269" r:id="rId7"/>
    <p:sldId id="28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0" r:id="rId16"/>
    <p:sldId id="286" r:id="rId17"/>
    <p:sldId id="279" r:id="rId18"/>
    <p:sldId id="283" r:id="rId19"/>
    <p:sldId id="284" r:id="rId20"/>
    <p:sldId id="285" r:id="rId21"/>
    <p:sldId id="281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481" autoAdjust="0"/>
  </p:normalViewPr>
  <p:slideViewPr>
    <p:cSldViewPr snapToGrid="0" snapToObjects="1">
      <p:cViewPr varScale="1">
        <p:scale>
          <a:sx n="72" d="100"/>
          <a:sy n="72" d="100"/>
        </p:scale>
        <p:origin x="-1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50A70-C044-6643-A0EA-8086EEB072FC}" type="datetimeFigureOut">
              <a:rPr lang="en-US" smtClean="0"/>
              <a:t>05.04.22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56CA75-2676-F048-B585-752B5507968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5852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ddb1b980d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ddb1b980d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GSI </a:t>
            </a:r>
            <a:r>
              <a:rPr lang="pt-PT" dirty="0" err="1" smtClean="0"/>
              <a:t>Helmholtz</a:t>
            </a:r>
            <a:r>
              <a:rPr lang="pt-PT" dirty="0" smtClean="0"/>
              <a:t> Centre for </a:t>
            </a:r>
            <a:r>
              <a:rPr lang="pt-PT" dirty="0" err="1" smtClean="0"/>
              <a:t>Heavy</a:t>
            </a:r>
            <a:r>
              <a:rPr lang="pt-PT" dirty="0" smtClean="0"/>
              <a:t> </a:t>
            </a:r>
            <a:r>
              <a:rPr lang="pt-PT" dirty="0" err="1" smtClean="0"/>
              <a:t>Ion</a:t>
            </a:r>
            <a:r>
              <a:rPr lang="pt-PT" dirty="0" smtClean="0"/>
              <a:t> </a:t>
            </a:r>
            <a:r>
              <a:rPr lang="pt-PT" dirty="0" err="1" smtClean="0"/>
              <a:t>Research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6CA75-2676-F048-B585-752B5507968F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49824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European</a:t>
            </a:r>
            <a:r>
              <a:rPr lang="pt-PT" dirty="0" smtClean="0"/>
              <a:t> </a:t>
            </a:r>
            <a:r>
              <a:rPr lang="pt-PT" dirty="0" err="1" smtClean="0"/>
              <a:t>Spallation</a:t>
            </a:r>
            <a:r>
              <a:rPr lang="pt-PT" dirty="0" smtClean="0"/>
              <a:t> </a:t>
            </a:r>
            <a:r>
              <a:rPr lang="pt-PT" dirty="0" err="1" smtClean="0"/>
              <a:t>Source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6CA75-2676-F048-B585-752B5507968F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35942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WEB FAZ 30 ANOS!!!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4023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spacial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granularity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separate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close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tracking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solid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angle</a:t>
            </a:r>
            <a:r>
              <a:rPr lang="pt-PT" baseline="0" dirty="0" smtClean="0"/>
              <a:t> (b-</a:t>
            </a:r>
            <a:r>
              <a:rPr lang="pt-PT" baseline="0" dirty="0" err="1" smtClean="0"/>
              <a:t>tagging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vertex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ident</a:t>
            </a:r>
            <a:r>
              <a:rPr lang="pt-PT" baseline="0" dirty="0" smtClean="0"/>
              <a:t>. </a:t>
            </a:r>
            <a:r>
              <a:rPr lang="pt-PT" baseline="0" dirty="0" err="1" smtClean="0"/>
              <a:t>Etc</a:t>
            </a:r>
            <a:r>
              <a:rPr lang="pt-PT" baseline="0" dirty="0" smtClean="0"/>
              <a:t>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timing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information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reject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pileup</a:t>
            </a:r>
            <a:r>
              <a:rPr lang="pt-PT" baseline="0" dirty="0" smtClean="0"/>
              <a:t>: </a:t>
            </a:r>
            <a:r>
              <a:rPr lang="pt-PT" baseline="0" dirty="0" err="1" smtClean="0"/>
              <a:t>need</a:t>
            </a:r>
            <a:r>
              <a:rPr lang="pt-PT" baseline="0" dirty="0" smtClean="0"/>
              <a:t> O(mm) </a:t>
            </a:r>
            <a:r>
              <a:rPr lang="pt-PT" baseline="0" dirty="0" err="1" smtClean="0"/>
              <a:t>resolution</a:t>
            </a:r>
            <a:r>
              <a:rPr lang="pt-PT" baseline="0" dirty="0" smtClean="0"/>
              <a:t> =&gt; ~</a:t>
            </a:r>
            <a:r>
              <a:rPr lang="pt-PT" b="1" baseline="0" dirty="0" smtClean="0"/>
              <a:t>O(10ps) ; 30ps = 9mm</a:t>
            </a:r>
          </a:p>
          <a:p>
            <a:r>
              <a:rPr lang="pt-PT" baseline="0" dirty="0" err="1" smtClean="0"/>
              <a:t>Replace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damaged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detectors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with</a:t>
            </a:r>
            <a:r>
              <a:rPr lang="pt-PT" baseline="0" dirty="0" smtClean="0"/>
              <a:t> </a:t>
            </a:r>
            <a:r>
              <a:rPr lang="pt-PT" b="1" baseline="0" dirty="0" smtClean="0"/>
              <a:t>more </a:t>
            </a:r>
            <a:r>
              <a:rPr lang="pt-PT" b="1" baseline="0" dirty="0" err="1" smtClean="0"/>
              <a:t>rad.hard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technologies</a:t>
            </a:r>
            <a:endParaRPr lang="pt-PT" b="1" baseline="0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 smtClean="0"/>
              <a:t>HGTD </a:t>
            </a:r>
            <a:r>
              <a:rPr lang="pt-PT" dirty="0" err="1" smtClean="0"/>
              <a:t>radius</a:t>
            </a:r>
            <a:r>
              <a:rPr lang="pt-PT" baseline="0" dirty="0" smtClean="0"/>
              <a:t> 120 – 640 mm ; 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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Completely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replace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Inner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Detector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with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all-silicon</a:t>
            </a:r>
            <a:endParaRPr lang="pt-PT" sz="1200" b="0" i="0" u="none" strike="noStrike" kern="1200" baseline="0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496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F94E8-5934-1C46-814F-00CC5626708C}" type="datetimeFigureOut">
              <a:rPr lang="en-US" smtClean="0"/>
              <a:t>05.04.22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75552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F94E8-5934-1C46-814F-00CC5626708C}" type="datetimeFigureOut">
              <a:rPr lang="en-US" smtClean="0"/>
              <a:t>05.04.22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3310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F94E8-5934-1C46-814F-00CC5626708C}" type="datetimeFigureOut">
              <a:rPr lang="en-US" smtClean="0"/>
              <a:t>05.04.22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8211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2703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F94E8-5934-1C46-814F-00CC5626708C}" type="datetimeFigureOut">
              <a:rPr lang="en-US" smtClean="0"/>
              <a:t>05.04.22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8741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F94E8-5934-1C46-814F-00CC5626708C}" type="datetimeFigureOut">
              <a:rPr lang="en-US" smtClean="0"/>
              <a:t>05.04.22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0404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F94E8-5934-1C46-814F-00CC5626708C}" type="datetimeFigureOut">
              <a:rPr lang="en-US" smtClean="0"/>
              <a:t>05.04.22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8749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F94E8-5934-1C46-814F-00CC5626708C}" type="datetimeFigureOut">
              <a:rPr lang="en-US" smtClean="0"/>
              <a:t>05.04.22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3026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F94E8-5934-1C46-814F-00CC5626708C}" type="datetimeFigureOut">
              <a:rPr lang="en-US" smtClean="0"/>
              <a:t>05.04.22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9876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F94E8-5934-1C46-814F-00CC5626708C}" type="datetimeFigureOut">
              <a:rPr lang="en-US" smtClean="0"/>
              <a:t>05.04.22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964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F94E8-5934-1C46-814F-00CC5626708C}" type="datetimeFigureOut">
              <a:rPr lang="en-US" smtClean="0"/>
              <a:t>05.04.22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60447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F94E8-5934-1C46-814F-00CC5626708C}" type="datetimeFigureOut">
              <a:rPr lang="en-US" smtClean="0"/>
              <a:t>05.04.22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68693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F94E8-5934-1C46-814F-00CC5626708C}" type="datetimeFigureOut">
              <a:rPr lang="en-US" smtClean="0"/>
              <a:t>05.04.22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532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9" Type="http://schemas.microsoft.com/office/2007/relationships/hdphoto" Target="../media/hdphoto1.wdp"/><Relationship Id="rId10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6" Type="http://schemas.openxmlformats.org/officeDocument/2006/relationships/image" Target="../media/image52.jpe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19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png"/><Relationship Id="rId12" Type="http://schemas.openxmlformats.org/officeDocument/2006/relationships/image" Target="../media/image16.png"/><Relationship Id="rId13" Type="http://schemas.openxmlformats.org/officeDocument/2006/relationships/image" Target="../media/image19.png"/><Relationship Id="rId14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microsoft.com/office/2007/relationships/hdphoto" Target="../media/hdphoto4.wdp"/><Relationship Id="rId4" Type="http://schemas.openxmlformats.org/officeDocument/2006/relationships/image" Target="../media/image29.png"/><Relationship Id="rId5" Type="http://schemas.openxmlformats.org/officeDocument/2006/relationships/image" Target="../media/image68.png"/><Relationship Id="rId6" Type="http://schemas.openxmlformats.org/officeDocument/2006/relationships/image" Target="../media/image55.jpe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emf"/><Relationship Id="rId5" Type="http://schemas.openxmlformats.org/officeDocument/2006/relationships/image" Target="../media/image84.jpe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microsoft.com/office/2007/relationships/hdphoto" Target="../media/hdphoto6.wdp"/><Relationship Id="rId5" Type="http://schemas.openxmlformats.org/officeDocument/2006/relationships/image" Target="../media/image87.png"/><Relationship Id="rId6" Type="http://schemas.openxmlformats.org/officeDocument/2006/relationships/image" Target="../media/image88.jpeg"/><Relationship Id="rId7" Type="http://schemas.openxmlformats.org/officeDocument/2006/relationships/image" Target="../media/image89.png"/><Relationship Id="rId8" Type="http://schemas.microsoft.com/office/2007/relationships/hdphoto" Target="../media/hdphoto7.wdp"/><Relationship Id="rId9" Type="http://schemas.openxmlformats.org/officeDocument/2006/relationships/image" Target="../media/image90.png"/><Relationship Id="rId10" Type="http://schemas.microsoft.com/office/2007/relationships/hdphoto" Target="../media/hdphoto8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ova.uc.p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ctrTitle"/>
          </p:nvPr>
        </p:nvSpPr>
        <p:spPr>
          <a:xfrm>
            <a:off x="1320801" y="1446320"/>
            <a:ext cx="7702534" cy="17084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pt-PT" sz="2800" b="1" dirty="0" smtClean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LIP </a:t>
            </a:r>
            <a:r>
              <a:rPr lang="mr-IN" sz="2800" b="1" dirty="0" smtClean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–</a:t>
            </a:r>
            <a:r>
              <a:rPr lang="pt-PT" sz="2800" b="1" dirty="0" smtClean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 Laboratório de Instrumentação e Física Experimental de Partículas</a:t>
            </a:r>
            <a:endParaRPr sz="2800" b="1" dirty="0">
              <a:solidFill>
                <a:srgbClr val="6884B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5" name="Picture 14" descr="UC_V_FundoEscuro-branc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9" y="7774130"/>
            <a:ext cx="990600" cy="1323972"/>
          </a:xfrm>
          <a:prstGeom prst="rect">
            <a:avLst/>
          </a:prstGeom>
        </p:spPr>
      </p:pic>
      <p:pic>
        <p:nvPicPr>
          <p:cNvPr id="16" name="Picture 15" descr="2017_FCT_H_branco.png"/>
          <p:cNvPicPr>
            <a:picLocks noChangeAspect="1"/>
          </p:cNvPicPr>
          <p:nvPr/>
        </p:nvPicPr>
        <p:blipFill rotWithShape="1">
          <a:blip r:embed="rId4" cstate="screen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1" r="8619"/>
          <a:stretch/>
        </p:blipFill>
        <p:spPr>
          <a:xfrm>
            <a:off x="6697133" y="7936054"/>
            <a:ext cx="2453385" cy="1134124"/>
          </a:xfrm>
          <a:prstGeom prst="rect">
            <a:avLst/>
          </a:prstGeom>
        </p:spPr>
      </p:pic>
      <p:pic>
        <p:nvPicPr>
          <p:cNvPr id="17" name="Picture 16" descr="LIP-white-3100x2100.png"/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830" y="8112998"/>
            <a:ext cx="855732" cy="772919"/>
          </a:xfrm>
          <a:prstGeom prst="rect">
            <a:avLst/>
          </a:prstGeom>
        </p:spPr>
      </p:pic>
      <p:pic>
        <p:nvPicPr>
          <p:cNvPr id="18" name="Picture 17" descr="ATLAS-chrome-logo_lo.png"/>
          <p:cNvPicPr>
            <a:picLocks noChangeAspect="1"/>
          </p:cNvPicPr>
          <p:nvPr/>
        </p:nvPicPr>
        <p:blipFill>
          <a:blip r:embed="rId6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955" y="8112997"/>
            <a:ext cx="1786978" cy="798571"/>
          </a:xfrm>
          <a:prstGeom prst="rect">
            <a:avLst/>
          </a:prstGeom>
        </p:spPr>
      </p:pic>
      <p:pic>
        <p:nvPicPr>
          <p:cNvPr id="19" name="Picture 18" descr="spf_fisica_particulas.png"/>
          <p:cNvPicPr>
            <a:picLocks noChangeAspect="1"/>
          </p:cNvPicPr>
          <p:nvPr/>
        </p:nvPicPr>
        <p:blipFill>
          <a:blip r:embed="rId7" cstate="screen">
            <a:lum bright="70000" contrast="-70000"/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868" y="8112998"/>
            <a:ext cx="1613327" cy="825569"/>
          </a:xfrm>
          <a:prstGeom prst="rect">
            <a:avLst/>
          </a:prstGeom>
        </p:spPr>
      </p:pic>
      <p:pic>
        <p:nvPicPr>
          <p:cNvPr id="20" name="Picture 19" descr="logo-cern.gif"/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118" y="7987642"/>
            <a:ext cx="873113" cy="1164151"/>
          </a:xfrm>
          <a:prstGeom prst="rect">
            <a:avLst/>
          </a:prstGeom>
        </p:spPr>
      </p:pic>
      <p:pic>
        <p:nvPicPr>
          <p:cNvPr id="22" name="Picture 21" descr="LIP-White-Logo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79" y="5402580"/>
            <a:ext cx="1049822" cy="948227"/>
          </a:xfrm>
          <a:prstGeom prst="rect">
            <a:avLst/>
          </a:prstGeom>
        </p:spPr>
      </p:pic>
      <p:pic>
        <p:nvPicPr>
          <p:cNvPr id="2" name="Picture 1" descr="UC_V_FundoEscuro-branc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54" y="5127090"/>
            <a:ext cx="1295073" cy="17309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/>
          <a:srcRect l="2546" r="2235"/>
          <a:stretch/>
        </p:blipFill>
        <p:spPr>
          <a:xfrm>
            <a:off x="0" y="4841875"/>
            <a:ext cx="9144000" cy="2016126"/>
          </a:xfrm>
          <a:prstGeom prst="rect">
            <a:avLst/>
          </a:prstGeom>
        </p:spPr>
      </p:pic>
      <p:pic>
        <p:nvPicPr>
          <p:cNvPr id="4" name="Picture 3" descr="UC_V_FundoClaro-negro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" y="611539"/>
            <a:ext cx="2138453" cy="1991962"/>
          </a:xfrm>
          <a:prstGeom prst="rect">
            <a:avLst/>
          </a:prstGeom>
        </p:spPr>
      </p:pic>
      <p:pic>
        <p:nvPicPr>
          <p:cNvPr id="5" name="Picture 4" descr="LIP-black-3100x2100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4" y="3567559"/>
            <a:ext cx="1771304" cy="1115566"/>
          </a:xfrm>
          <a:prstGeom prst="rect">
            <a:avLst/>
          </a:prstGeom>
        </p:spPr>
      </p:pic>
      <p:pic>
        <p:nvPicPr>
          <p:cNvPr id="8" name="Picture 7" descr="DF-branco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1" y="2444433"/>
            <a:ext cx="1773291" cy="84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4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68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PT" dirty="0" smtClean="0"/>
              <a:t>Detetores de radiação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708" y="1284203"/>
            <a:ext cx="5925669" cy="5293769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 smtClean="0"/>
              <a:t>RPCs</a:t>
            </a:r>
            <a:endParaRPr lang="pt-PT" dirty="0" smtClean="0"/>
          </a:p>
          <a:p>
            <a:pPr lvl="1"/>
            <a:r>
              <a:rPr lang="pt-PT" dirty="0" smtClean="0"/>
              <a:t>Estudo e desenvolvimento destes detetores gasosos intrinsecamente rápidos, flexíveis e robustos</a:t>
            </a:r>
          </a:p>
          <a:p>
            <a:pPr lvl="1"/>
            <a:r>
              <a:rPr lang="pt-PT" dirty="0" smtClean="0"/>
              <a:t>P/ex. detetor </a:t>
            </a:r>
            <a:r>
              <a:rPr lang="pt-PT" dirty="0"/>
              <a:t>Time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Flight</a:t>
            </a:r>
            <a:r>
              <a:rPr lang="pt-PT" dirty="0"/>
              <a:t> da experiência de física nuclear </a:t>
            </a:r>
            <a:r>
              <a:rPr lang="pt-PT" dirty="0" smtClean="0"/>
              <a:t>HADES</a:t>
            </a:r>
            <a:endParaRPr lang="pt-PT" dirty="0"/>
          </a:p>
          <a:p>
            <a:endParaRPr lang="pt-PT" dirty="0" smtClean="0"/>
          </a:p>
          <a:p>
            <a:r>
              <a:rPr lang="pt-PT" dirty="0" smtClean="0"/>
              <a:t>Detetores de líquidos nobres</a:t>
            </a:r>
          </a:p>
          <a:p>
            <a:pPr lvl="1"/>
            <a:r>
              <a:rPr lang="pt-PT" dirty="0" smtClean="0"/>
              <a:t>Diretamente relacionados com experiências de neutrinos e matéria escura em que o LIP colabora</a:t>
            </a:r>
          </a:p>
          <a:p>
            <a:endParaRPr lang="pt-PT" dirty="0" smtClean="0"/>
          </a:p>
          <a:p>
            <a:r>
              <a:rPr lang="pt-PT" dirty="0" smtClean="0"/>
              <a:t>Detetores gasosos</a:t>
            </a:r>
          </a:p>
          <a:p>
            <a:pPr lvl="1"/>
            <a:r>
              <a:rPr lang="en-US" dirty="0" err="1" smtClean="0"/>
              <a:t>Estudos</a:t>
            </a:r>
            <a:r>
              <a:rPr lang="en-US" dirty="0" smtClean="0"/>
              <a:t> de </a:t>
            </a:r>
            <a:r>
              <a:rPr lang="en-US" dirty="0" err="1" smtClean="0"/>
              <a:t>mobilidade</a:t>
            </a:r>
            <a:r>
              <a:rPr lang="en-US" dirty="0" smtClean="0"/>
              <a:t> de </a:t>
            </a:r>
            <a:r>
              <a:rPr lang="en-US" dirty="0" err="1" smtClean="0"/>
              <a:t>iões</a:t>
            </a:r>
            <a:r>
              <a:rPr lang="en-US" dirty="0" smtClean="0"/>
              <a:t> e </a:t>
            </a:r>
            <a:r>
              <a:rPr lang="en-US" dirty="0" err="1" smtClean="0"/>
              <a:t>eletrões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gases</a:t>
            </a:r>
            <a:endParaRPr lang="pt-PT" dirty="0" smtClean="0"/>
          </a:p>
          <a:p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378" y="3094872"/>
            <a:ext cx="2793775" cy="1806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378" y="1335955"/>
            <a:ext cx="2793774" cy="1701841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r="18532"/>
          <a:stretch/>
        </p:blipFill>
        <p:spPr bwMode="auto">
          <a:xfrm rot="5400000">
            <a:off x="6562150" y="2601101"/>
            <a:ext cx="1806229" cy="279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2" t="7261" r="10521"/>
          <a:stretch/>
        </p:blipFill>
        <p:spPr bwMode="auto">
          <a:xfrm>
            <a:off x="7266076" y="4943911"/>
            <a:ext cx="1596075" cy="154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2"/>
          <a:stretch/>
        </p:blipFill>
        <p:spPr>
          <a:xfrm>
            <a:off x="6068378" y="4943911"/>
            <a:ext cx="1282900" cy="15484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t="15043" b="18512"/>
          <a:stretch/>
        </p:blipFill>
        <p:spPr>
          <a:xfrm>
            <a:off x="6068376" y="3094872"/>
            <a:ext cx="2793774" cy="180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1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68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PT" dirty="0" smtClean="0"/>
              <a:t>Algumas aplicações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708" y="1050618"/>
            <a:ext cx="6554388" cy="5807382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Brain</a:t>
            </a:r>
            <a:r>
              <a:rPr lang="pt-PT" dirty="0" smtClean="0"/>
              <a:t>-PET</a:t>
            </a:r>
          </a:p>
          <a:p>
            <a:pPr lvl="1"/>
            <a:r>
              <a:rPr lang="pt-PT" dirty="0" smtClean="0"/>
              <a:t>Protótipo de </a:t>
            </a:r>
            <a:r>
              <a:rPr lang="pt-PT" b="1" dirty="0" err="1" smtClean="0"/>
              <a:t>tomógrafo</a:t>
            </a:r>
            <a:r>
              <a:rPr lang="pt-PT" b="1" dirty="0" smtClean="0"/>
              <a:t> PET </a:t>
            </a:r>
            <a:r>
              <a:rPr lang="pt-PT" dirty="0" smtClean="0"/>
              <a:t>para cérebro baseado em detetores RPC neste momento em testes no ICNAS</a:t>
            </a:r>
          </a:p>
          <a:p>
            <a:endParaRPr lang="pt-PT" sz="1600" dirty="0" smtClean="0"/>
          </a:p>
          <a:p>
            <a:r>
              <a:rPr lang="pt-PT" dirty="0" smtClean="0"/>
              <a:t>Instrumentação para </a:t>
            </a:r>
            <a:r>
              <a:rPr lang="pt-PT" b="1" dirty="0" err="1" smtClean="0"/>
              <a:t>radio</a:t>
            </a:r>
            <a:r>
              <a:rPr lang="pt-PT" b="1" dirty="0" smtClean="0"/>
              <a:t>- e </a:t>
            </a:r>
            <a:r>
              <a:rPr lang="pt-PT" b="1" dirty="0" err="1" smtClean="0"/>
              <a:t>proto</a:t>
            </a:r>
            <a:r>
              <a:rPr lang="pt-PT" b="1" dirty="0"/>
              <a:t>-</a:t>
            </a:r>
            <a:r>
              <a:rPr lang="pt-PT" b="1" dirty="0" smtClean="0"/>
              <a:t>terapia </a:t>
            </a:r>
          </a:p>
          <a:p>
            <a:pPr lvl="1"/>
            <a:r>
              <a:rPr lang="pt-PT" dirty="0" smtClean="0"/>
              <a:t>P/ex. </a:t>
            </a:r>
            <a:r>
              <a:rPr lang="pt-PT" dirty="0" err="1" smtClean="0"/>
              <a:t>deteção</a:t>
            </a:r>
            <a:r>
              <a:rPr lang="pt-PT" dirty="0" smtClean="0"/>
              <a:t> de emissão ortogonal de </a:t>
            </a:r>
            <a:r>
              <a:rPr lang="pt-PT" dirty="0" err="1" smtClean="0"/>
              <a:t>raios-x</a:t>
            </a:r>
            <a:r>
              <a:rPr lang="pt-PT" dirty="0" smtClean="0"/>
              <a:t> (Orto-CT) para localização precisa da irradiação</a:t>
            </a:r>
          </a:p>
          <a:p>
            <a:endParaRPr lang="pt-PT" sz="1600" dirty="0" smtClean="0"/>
          </a:p>
          <a:p>
            <a:r>
              <a:rPr lang="pt-PT" dirty="0" err="1" smtClean="0"/>
              <a:t>Deteção</a:t>
            </a:r>
            <a:r>
              <a:rPr lang="pt-PT" dirty="0" smtClean="0"/>
              <a:t> de </a:t>
            </a:r>
            <a:r>
              <a:rPr lang="pt-PT" b="1" dirty="0" smtClean="0"/>
              <a:t>neutrões térmicos</a:t>
            </a:r>
          </a:p>
          <a:p>
            <a:pPr lvl="1"/>
            <a:r>
              <a:rPr lang="pt-PT" dirty="0" smtClean="0"/>
              <a:t>Detetores RPC revestidos com Boro, evitando uso de </a:t>
            </a:r>
            <a:r>
              <a:rPr lang="pt-PT" baseline="30000" dirty="0" smtClean="0"/>
              <a:t>3</a:t>
            </a:r>
            <a:r>
              <a:rPr lang="pt-PT" dirty="0" smtClean="0"/>
              <a:t>He, para </a:t>
            </a:r>
            <a:r>
              <a:rPr lang="pt-PT" dirty="0" err="1" smtClean="0"/>
              <a:t>European</a:t>
            </a:r>
            <a:r>
              <a:rPr lang="pt-PT" dirty="0" smtClean="0"/>
              <a:t> </a:t>
            </a:r>
            <a:r>
              <a:rPr lang="pt-PT" dirty="0" err="1" smtClean="0"/>
              <a:t>Spallation</a:t>
            </a:r>
            <a:r>
              <a:rPr lang="pt-PT" dirty="0" smtClean="0"/>
              <a:t> </a:t>
            </a:r>
            <a:r>
              <a:rPr lang="pt-PT" dirty="0" err="1" smtClean="0"/>
              <a:t>Source</a:t>
            </a:r>
            <a:endParaRPr lang="pt-PT" dirty="0" smtClean="0"/>
          </a:p>
          <a:p>
            <a:endParaRPr lang="pt-PT" sz="1600" dirty="0" smtClean="0"/>
          </a:p>
          <a:p>
            <a:r>
              <a:rPr lang="pt-PT" dirty="0" smtClean="0"/>
              <a:t>Tecnologia para o Astrofísica e Espaço</a:t>
            </a:r>
          </a:p>
          <a:p>
            <a:pPr lvl="1"/>
            <a:r>
              <a:rPr lang="pt-PT" dirty="0" smtClean="0"/>
              <a:t>Instrumentos para </a:t>
            </a:r>
            <a:r>
              <a:rPr lang="pt-PT" b="1" dirty="0" smtClean="0"/>
              <a:t>polarimetria de fotões gama</a:t>
            </a:r>
          </a:p>
          <a:p>
            <a:endParaRPr lang="pt-PT" sz="1600" dirty="0" smtClean="0"/>
          </a:p>
          <a:p>
            <a:r>
              <a:rPr lang="pt-PT" dirty="0" smtClean="0"/>
              <a:t>Sociedade: </a:t>
            </a:r>
          </a:p>
          <a:p>
            <a:pPr lvl="1"/>
            <a:r>
              <a:rPr lang="pt-PT" dirty="0" smtClean="0"/>
              <a:t>Centro de competências em </a:t>
            </a:r>
            <a:r>
              <a:rPr lang="pt-PT" b="1" dirty="0" smtClean="0"/>
              <a:t>monitorização e controlo</a:t>
            </a:r>
          </a:p>
          <a:p>
            <a:pPr lvl="1"/>
            <a:r>
              <a:rPr lang="pt-PT" dirty="0" smtClean="0"/>
              <a:t>Instrumentação para </a:t>
            </a:r>
            <a:r>
              <a:rPr lang="pt-PT" dirty="0" err="1" smtClean="0"/>
              <a:t>muografia</a:t>
            </a:r>
            <a:r>
              <a:rPr lang="pt-PT" dirty="0" smtClean="0"/>
              <a:t> geológica</a:t>
            </a:r>
          </a:p>
          <a:p>
            <a:pPr lvl="1"/>
            <a:r>
              <a:rPr lang="pt-PT" dirty="0" err="1" smtClean="0"/>
              <a:t>Deteção</a:t>
            </a:r>
            <a:r>
              <a:rPr lang="pt-PT" dirty="0" smtClean="0"/>
              <a:t> de contrabando em contentores </a:t>
            </a:r>
          </a:p>
          <a:p>
            <a:pPr lvl="1"/>
            <a:r>
              <a:rPr lang="pt-PT" dirty="0" smtClean="0"/>
              <a:t>Respiradores de emergência no início da pandemia</a:t>
            </a:r>
          </a:p>
          <a:p>
            <a:pPr lvl="1"/>
            <a:r>
              <a:rPr lang="pt-PT" dirty="0" err="1" smtClean="0"/>
              <a:t>Etc</a:t>
            </a:r>
            <a:endParaRPr lang="pt-PT" dirty="0" smtClean="0"/>
          </a:p>
          <a:p>
            <a:endParaRPr lang="pt-PT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97" y="997897"/>
            <a:ext cx="2165055" cy="142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097" y="2419317"/>
            <a:ext cx="2165055" cy="1483533"/>
          </a:xfrm>
          <a:prstGeom prst="rect">
            <a:avLst/>
          </a:prstGeom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t="8896" r="1323" b="3984"/>
          <a:stretch>
            <a:fillRect/>
          </a:stretch>
        </p:blipFill>
        <p:spPr bwMode="auto">
          <a:xfrm>
            <a:off x="6697097" y="4007323"/>
            <a:ext cx="2165055" cy="137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19" descr="US07945105-20110517-D000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4" b="9963"/>
          <a:stretch/>
        </p:blipFill>
        <p:spPr bwMode="auto">
          <a:xfrm>
            <a:off x="6697096" y="5154771"/>
            <a:ext cx="2165055" cy="139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610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47" y="274639"/>
            <a:ext cx="8856500" cy="849504"/>
          </a:xfrm>
        </p:spPr>
        <p:txBody>
          <a:bodyPr>
            <a:noAutofit/>
          </a:bodyPr>
          <a:lstStyle/>
          <a:p>
            <a:pPr algn="l"/>
            <a:r>
              <a:rPr lang="pt-PT" sz="3600" dirty="0" smtClean="0"/>
              <a:t>O futuro: tecnologias para a saúde</a:t>
            </a:r>
            <a:endParaRPr lang="pt-PT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246" y="1315445"/>
            <a:ext cx="5148542" cy="1881713"/>
          </a:xfrm>
        </p:spPr>
        <p:txBody>
          <a:bodyPr>
            <a:normAutofit lnSpcReduction="10000"/>
          </a:bodyPr>
          <a:lstStyle/>
          <a:p>
            <a:pPr marL="342900" lvl="1" indent="-342900">
              <a:buFont typeface="Arial"/>
              <a:buChar char="•"/>
            </a:pPr>
            <a:r>
              <a:rPr lang="pt-PT" dirty="0" smtClean="0"/>
              <a:t>RPC-PET: planeamento de um </a:t>
            </a:r>
            <a:r>
              <a:rPr lang="pt-PT" dirty="0" err="1" smtClean="0"/>
              <a:t>tomógrafo</a:t>
            </a:r>
            <a:r>
              <a:rPr lang="pt-PT" dirty="0" smtClean="0"/>
              <a:t> PET de corpo inteiro?</a:t>
            </a:r>
          </a:p>
          <a:p>
            <a:pPr marL="742950" lvl="2" indent="-342900"/>
            <a:r>
              <a:rPr lang="pt-PT" dirty="0" smtClean="0"/>
              <a:t>Ótima resolução espacial de RPC-PET melhora capacidade de identificação precoce de lesões</a:t>
            </a:r>
          </a:p>
          <a:p>
            <a:pPr marL="342900" lvl="1" indent="-342900">
              <a:buFont typeface="Arial"/>
              <a:buChar char="•"/>
            </a:pPr>
            <a:endParaRPr lang="pt-PT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024305" y="4633255"/>
            <a:ext cx="4924442" cy="1979976"/>
          </a:xfrm>
        </p:spPr>
        <p:txBody>
          <a:bodyPr>
            <a:normAutofit lnSpcReduction="10000"/>
          </a:bodyPr>
          <a:lstStyle/>
          <a:p>
            <a:pPr marL="342900" lvl="1" indent="-342900">
              <a:buFont typeface="Arial"/>
              <a:buChar char="•"/>
            </a:pPr>
            <a:r>
              <a:rPr lang="pt-PT" dirty="0"/>
              <a:t>Instrumentação para </a:t>
            </a:r>
            <a:r>
              <a:rPr lang="pt-PT" dirty="0" err="1" smtClean="0"/>
              <a:t>proto</a:t>
            </a:r>
            <a:r>
              <a:rPr lang="pt-PT" dirty="0"/>
              <a:t>-terapia</a:t>
            </a:r>
          </a:p>
          <a:p>
            <a:pPr marL="742950" lvl="2" indent="-342900"/>
            <a:r>
              <a:rPr lang="pt-PT" dirty="0"/>
              <a:t>Centro de tratamento com feixes de protões será instalado em Coimbra (ICNAS) e Lisboa (CTN) </a:t>
            </a:r>
            <a:endParaRPr lang="pt-PT" dirty="0" smtClean="0"/>
          </a:p>
          <a:p>
            <a:pPr marL="742950" lvl="2" indent="-342900"/>
            <a:r>
              <a:rPr lang="pt-PT" dirty="0" smtClean="0"/>
              <a:t>Deposição localizada de energia (pico de </a:t>
            </a:r>
            <a:r>
              <a:rPr lang="pt-PT" dirty="0" err="1" smtClean="0"/>
              <a:t>Bragg</a:t>
            </a:r>
            <a:r>
              <a:rPr lang="pt-PT" dirty="0" smtClean="0"/>
              <a:t>) limita danos em tecidos sãos</a:t>
            </a:r>
            <a:endParaRPr lang="pt-PT" dirty="0"/>
          </a:p>
          <a:p>
            <a:endParaRPr lang="pt-P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5145" y="1260681"/>
            <a:ext cx="3443503" cy="25846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18" y="4764762"/>
            <a:ext cx="3654697" cy="1848469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60" y="1141031"/>
            <a:ext cx="3241640" cy="159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3775" y="2753230"/>
            <a:ext cx="3561982" cy="16264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618" y="3182560"/>
            <a:ext cx="3654697" cy="146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01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217" y="162469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pt-PT" sz="3600" dirty="0" smtClean="0"/>
              <a:t>O futuro: física de partículas</a:t>
            </a:r>
            <a:endParaRPr lang="pt-PT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216" y="1147625"/>
            <a:ext cx="6028850" cy="5568031"/>
          </a:xfrm>
        </p:spPr>
        <p:txBody>
          <a:bodyPr>
            <a:normAutofit fontScale="70000" lnSpcReduction="20000"/>
          </a:bodyPr>
          <a:lstStyle/>
          <a:p>
            <a:pPr marL="0" lvl="1" indent="0">
              <a:buNone/>
            </a:pPr>
            <a:r>
              <a:rPr lang="pt-PT" dirty="0"/>
              <a:t>Nos próximos 5 anos</a:t>
            </a:r>
            <a:r>
              <a:rPr lang="pt-PT" dirty="0" smtClean="0"/>
              <a:t>:</a:t>
            </a:r>
          </a:p>
          <a:p>
            <a:pPr marL="342900" lvl="1" indent="-342900">
              <a:buFont typeface="Arial"/>
              <a:buChar char="•"/>
            </a:pPr>
            <a:r>
              <a:rPr lang="pt-PT" dirty="0" smtClean="0"/>
              <a:t>Upgrades de ATLAS</a:t>
            </a:r>
          </a:p>
          <a:p>
            <a:pPr marL="742950" lvl="2" indent="-342900"/>
            <a:r>
              <a:rPr lang="pt-PT" dirty="0" smtClean="0"/>
              <a:t>Fase de alta luminosidade do LHC: 2026-2040</a:t>
            </a:r>
          </a:p>
          <a:p>
            <a:pPr marL="742950" lvl="2" indent="-342900"/>
            <a:r>
              <a:rPr lang="pt-PT" dirty="0" smtClean="0"/>
              <a:t>LIP responsável por várias áreas do calorímetro, </a:t>
            </a:r>
            <a:r>
              <a:rPr lang="pt-PT" dirty="0" err="1" smtClean="0"/>
              <a:t>trigger</a:t>
            </a:r>
            <a:r>
              <a:rPr lang="pt-PT" dirty="0" smtClean="0"/>
              <a:t>, e novo detetor de alta resolução temporal</a:t>
            </a:r>
          </a:p>
          <a:p>
            <a:pPr marL="342900" lvl="1" indent="-342900">
              <a:buFont typeface="Arial"/>
              <a:buChar char="•"/>
            </a:pPr>
            <a:endParaRPr lang="pt-PT" dirty="0" smtClean="0"/>
          </a:p>
          <a:p>
            <a:pPr marL="342900" lvl="1" indent="-342900">
              <a:buFont typeface="Arial"/>
              <a:buChar char="•"/>
            </a:pPr>
            <a:r>
              <a:rPr lang="pt-PT" dirty="0" smtClean="0"/>
              <a:t>Experiência </a:t>
            </a:r>
            <a:r>
              <a:rPr lang="pt-PT" dirty="0"/>
              <a:t>DUNE: </a:t>
            </a:r>
          </a:p>
          <a:p>
            <a:pPr marL="742950" lvl="2" indent="-342900"/>
            <a:r>
              <a:rPr lang="pt-PT" dirty="0"/>
              <a:t>Próxima geração de experiências de oscilação de neutrinos com linha de base longa (1300 km)</a:t>
            </a:r>
          </a:p>
          <a:p>
            <a:pPr marL="742950" lvl="2" indent="-342900"/>
            <a:r>
              <a:rPr lang="pt-PT" dirty="0"/>
              <a:t>Demonstrador (</a:t>
            </a:r>
            <a:r>
              <a:rPr lang="pt-PT" dirty="0" err="1"/>
              <a:t>proto</a:t>
            </a:r>
            <a:r>
              <a:rPr lang="pt-PT" dirty="0"/>
              <a:t>-DUNE) em testes no CERN</a:t>
            </a:r>
          </a:p>
          <a:p>
            <a:pPr marL="742950" lvl="2" indent="-342900"/>
            <a:r>
              <a:rPr lang="pt-PT" dirty="0"/>
              <a:t>LIP responsável por vários sistemas de calibração</a:t>
            </a:r>
          </a:p>
          <a:p>
            <a:pPr marL="342900" lvl="1" indent="-342900">
              <a:buFont typeface="Arial"/>
              <a:buChar char="•"/>
            </a:pPr>
            <a:endParaRPr lang="pt-PT" dirty="0" smtClean="0"/>
          </a:p>
          <a:p>
            <a:pPr marL="342900" lvl="1" indent="-342900">
              <a:buFont typeface="Arial"/>
              <a:buChar char="•"/>
            </a:pPr>
            <a:r>
              <a:rPr lang="pt-PT" dirty="0" smtClean="0"/>
              <a:t>FCC </a:t>
            </a:r>
            <a:r>
              <a:rPr lang="mr-IN" dirty="0" smtClean="0"/>
              <a:t>–</a:t>
            </a:r>
            <a:r>
              <a:rPr lang="pt-PT" dirty="0" smtClean="0"/>
              <a:t> Futuro </a:t>
            </a:r>
            <a:r>
              <a:rPr lang="pt-PT" dirty="0" err="1" smtClean="0"/>
              <a:t>Colisionador</a:t>
            </a:r>
            <a:r>
              <a:rPr lang="pt-PT" dirty="0" smtClean="0"/>
              <a:t> Circular</a:t>
            </a:r>
          </a:p>
          <a:p>
            <a:pPr marL="742950" lvl="2" indent="-342900"/>
            <a:r>
              <a:rPr lang="pt-PT" dirty="0" smtClean="0"/>
              <a:t>Estudo internacional para o desenho de uma instalação experimental para suceder o LHC</a:t>
            </a:r>
          </a:p>
          <a:p>
            <a:pPr marL="742950" lvl="2" indent="-342900"/>
            <a:r>
              <a:rPr lang="pt-PT" dirty="0" smtClean="0"/>
              <a:t>FCC-</a:t>
            </a:r>
            <a:r>
              <a:rPr lang="pt-PT" dirty="0" err="1" smtClean="0"/>
              <a:t>ee</a:t>
            </a:r>
            <a:r>
              <a:rPr lang="pt-PT" dirty="0" smtClean="0"/>
              <a:t> (</a:t>
            </a:r>
            <a:r>
              <a:rPr lang="pt-PT" dirty="0" err="1" smtClean="0"/>
              <a:t>colisionador</a:t>
            </a:r>
            <a:r>
              <a:rPr lang="pt-PT" dirty="0" smtClean="0"/>
              <a:t> </a:t>
            </a:r>
            <a:r>
              <a:rPr lang="pt-PT" dirty="0" err="1" smtClean="0"/>
              <a:t>e</a:t>
            </a:r>
            <a:r>
              <a:rPr lang="pt-PT" baseline="30000" dirty="0" err="1" smtClean="0"/>
              <a:t>+</a:t>
            </a:r>
            <a:r>
              <a:rPr lang="pt-PT" dirty="0" err="1" smtClean="0"/>
              <a:t>e</a:t>
            </a:r>
            <a:r>
              <a:rPr lang="pt-PT" baseline="30000" dirty="0" smtClean="0"/>
              <a:t>-</a:t>
            </a:r>
            <a:r>
              <a:rPr lang="pt-PT" dirty="0" smtClean="0"/>
              <a:t>) seguido de FCC-</a:t>
            </a:r>
            <a:r>
              <a:rPr lang="pt-PT" dirty="0" err="1" smtClean="0"/>
              <a:t>hh</a:t>
            </a:r>
            <a:r>
              <a:rPr lang="pt-PT" dirty="0" smtClean="0"/>
              <a:t> (p-p)</a:t>
            </a:r>
          </a:p>
          <a:p>
            <a:pPr marL="742950" lvl="2" indent="-342900"/>
            <a:r>
              <a:rPr lang="pt-PT" dirty="0" smtClean="0"/>
              <a:t>Estudo até 2025; possível início do FCC em 2040</a:t>
            </a:r>
          </a:p>
          <a:p>
            <a:pPr marL="742950" lvl="2" indent="-342900"/>
            <a:r>
              <a:rPr lang="pt-PT" dirty="0" smtClean="0"/>
              <a:t>LIP: estudos de fenomenologia e desenvolvimento de detetores de cintilação resistentes à radiação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066" y="1039516"/>
            <a:ext cx="2562119" cy="1813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107" y="1769257"/>
            <a:ext cx="7854698" cy="22564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066" y="2853471"/>
            <a:ext cx="2551932" cy="16182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t="16484" b="17775"/>
          <a:stretch/>
        </p:blipFill>
        <p:spPr>
          <a:xfrm>
            <a:off x="9383107" y="4322707"/>
            <a:ext cx="2562119" cy="8555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066" y="4439613"/>
            <a:ext cx="2562119" cy="20424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53982" y="36060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066" y="1039516"/>
            <a:ext cx="2551932" cy="182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26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1632"/>
            <a:ext cx="6719341" cy="19811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330580"/>
            <a:ext cx="8520600" cy="763600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err="1" smtClean="0"/>
              <a:t>Infrastruturas</a:t>
            </a:r>
            <a:r>
              <a:rPr lang="pt-PT" dirty="0" smtClean="0"/>
              <a:t> de apoio em Coimbra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3689" y="1356967"/>
            <a:ext cx="8408611" cy="2773735"/>
          </a:xfrm>
        </p:spPr>
        <p:txBody>
          <a:bodyPr>
            <a:noAutofit/>
          </a:bodyPr>
          <a:lstStyle/>
          <a:p>
            <a:r>
              <a:rPr lang="pt-PT" sz="2400" dirty="0" smtClean="0"/>
              <a:t>Laboratório de detetores</a:t>
            </a:r>
          </a:p>
          <a:p>
            <a:pPr lvl="1"/>
            <a:r>
              <a:rPr lang="pt-PT" sz="2000" dirty="0" smtClean="0"/>
              <a:t>Desenho e construção de detetores e </a:t>
            </a:r>
            <a:r>
              <a:rPr lang="pt-PT" sz="2000" dirty="0" err="1" smtClean="0"/>
              <a:t>eletrónica</a:t>
            </a:r>
            <a:r>
              <a:rPr lang="pt-PT" sz="2000" dirty="0" smtClean="0"/>
              <a:t> de aquisição</a:t>
            </a:r>
          </a:p>
          <a:p>
            <a:r>
              <a:rPr lang="pt-PT" sz="2400" dirty="0" smtClean="0"/>
              <a:t>Centro de competência em monitorização e controlo</a:t>
            </a:r>
          </a:p>
          <a:p>
            <a:pPr lvl="1"/>
            <a:r>
              <a:rPr lang="pt-PT" sz="2000" dirty="0" smtClean="0"/>
              <a:t>Projetos na física experimental e instrumentação para biologia</a:t>
            </a:r>
          </a:p>
          <a:p>
            <a:r>
              <a:rPr lang="pt-PT" sz="2400" dirty="0" smtClean="0"/>
              <a:t>Oficina mecânica de precisão</a:t>
            </a:r>
          </a:p>
          <a:p>
            <a:pPr lvl="1"/>
            <a:r>
              <a:rPr lang="pt-PT" sz="2000" dirty="0" smtClean="0"/>
              <a:t>Desenho e execução mecânica de precisão</a:t>
            </a:r>
          </a:p>
          <a:p>
            <a:pPr lvl="1"/>
            <a:r>
              <a:rPr lang="pt-PT" sz="2000" dirty="0" smtClean="0"/>
              <a:t>Ideal para protótipos e pequenas séries</a:t>
            </a:r>
          </a:p>
          <a:p>
            <a:r>
              <a:rPr lang="pt-PT" sz="2400" dirty="0" smtClean="0"/>
              <a:t>Em todos os casos muitas colaborações com UC e exteriores</a:t>
            </a:r>
            <a:endParaRPr lang="pt-PT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391865" y="4411632"/>
            <a:ext cx="2323227" cy="1977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85546" y="4411632"/>
            <a:ext cx="2458454" cy="1981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590" y="4411632"/>
            <a:ext cx="2001276" cy="198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3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86" b="99292" l="2520" r="98508">
                        <a14:foregroundMark x1="90484" y1="48022" x2="98508" y2="47363"/>
                        <a14:foregroundMark x1="52089" y1="88354" x2="51790" y2="95361"/>
                        <a14:foregroundMark x1="7725" y1="12964" x2="33621" y2="13843"/>
                        <a14:foregroundMark x1="82725" y1="10547" x2="62500" y2="9448"/>
                        <a14:foregroundMark x1="23508" y1="11865" x2="33024" y2="9448"/>
                        <a14:foregroundMark x1="18733" y1="11865" x2="22613" y2="11646"/>
                        <a14:foregroundMark x1="92540" y1="57446" x2="93137" y2="49561"/>
                        <a14:foregroundMark x1="10643" y1="78662" x2="9781" y2="66846"/>
                        <a14:foregroundMark x1="85743" y1="65967" x2="82460" y2="76001"/>
                        <a14:foregroundMark x1="80040" y1="74463" x2="82294" y2="76880"/>
                        <a14:foregroundMark x1="42739" y1="86743" x2="43037" y2="91553"/>
                        <a14:backgroundMark x1="83024" y1="50220" x2="97016" y2="50220"/>
                        <a14:backgroundMark x1="3879" y1="11206" x2="3282" y2="23486"/>
                        <a14:backgroundMark x1="15186" y1="53491" x2="17573" y2="58105"/>
                        <a14:backgroundMark x1="14887" y1="9448" x2="26194" y2="8569"/>
                        <a14:backgroundMark x1="94330" y1="65112" x2="98210" y2="16455"/>
                        <a14:backgroundMark x1="15849" y1="71802" x2="32394" y2="70532"/>
                        <a14:backgroundMark x1="21519" y1="54150" x2="23442" y2="55420"/>
                        <a14:backgroundMark x1="34483" y1="71436" x2="36207" y2="74854"/>
                        <a14:backgroundMark x1="15318" y1="74976" x2="26890" y2="74609"/>
                        <a14:backgroundMark x1="68137" y1="78784" x2="76426" y2="71802"/>
                        <a14:backgroundMark x1="6167" y1="86304" x2="4675" y2="663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042" y="1760108"/>
            <a:ext cx="1321390" cy="1794567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11" y="3683852"/>
            <a:ext cx="1801142" cy="145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0133" y="3391982"/>
            <a:ext cx="1511500" cy="15012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t="8896" r="1323" b="3984"/>
          <a:stretch>
            <a:fillRect/>
          </a:stretch>
        </p:blipFill>
        <p:spPr bwMode="auto">
          <a:xfrm>
            <a:off x="7420133" y="5496963"/>
            <a:ext cx="1617527" cy="102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11226" t="10328" r="25000" b="6577"/>
          <a:stretch/>
        </p:blipFill>
        <p:spPr>
          <a:xfrm>
            <a:off x="3833716" y="1834883"/>
            <a:ext cx="1808477" cy="1560102"/>
          </a:xfrm>
          <a:prstGeom prst="rect">
            <a:avLst/>
          </a:prstGeom>
        </p:spPr>
      </p:pic>
      <p:pic>
        <p:nvPicPr>
          <p:cNvPr id="18" name="Picture 695" descr="caixaSemElectronica"/>
          <p:cNvPicPr>
            <a:picLocks noChangeAspect="1" noChangeArrowheads="1"/>
          </p:cNvPicPr>
          <p:nvPr/>
        </p:nvPicPr>
        <p:blipFill>
          <a:blip r:embed="rId8"/>
          <a:srcRect l="1163" t="14639" b="13527"/>
          <a:stretch>
            <a:fillRect/>
          </a:stretch>
        </p:blipFill>
        <p:spPr bwMode="auto">
          <a:xfrm>
            <a:off x="3073339" y="179375"/>
            <a:ext cx="1850079" cy="106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4" descr="CIMG6632_2"/>
          <p:cNvPicPr>
            <a:picLocks noChangeAspect="1" noChangeArrowheads="1"/>
          </p:cNvPicPr>
          <p:nvPr/>
        </p:nvPicPr>
        <p:blipFill>
          <a:blip r:embed="rId9">
            <a:lum bright="12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85">
                        <a14:foregroundMark x1="26069" y1="28527" x2="77800" y2="11285"/>
                        <a14:foregroundMark x1="51629" y1="41693" x2="94908" y2="21160"/>
                        <a14:foregroundMark x1="81568" y1="7994" x2="93279" y2="6426"/>
                        <a14:foregroundMark x1="47352" y1="60658" x2="94908" y2="44984"/>
                        <a14:backgroundMark x1="5804" y1="12226" x2="37271" y2="6426"/>
                        <a14:backgroundMark x1="3157" y1="7994" x2="2546" y2="39342"/>
                        <a14:backgroundMark x1="2037" y1="59875" x2="13747" y2="91850"/>
                        <a14:backgroundMark x1="20163" y1="75392" x2="32485" y2="93417"/>
                        <a14:backgroundMark x1="94297" y1="75392" x2="53259" y2="95141"/>
                        <a14:backgroundMark x1="41039" y1="94357" x2="57026" y2="95141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87922" y="774138"/>
            <a:ext cx="1687025" cy="109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5081" y="282625"/>
            <a:ext cx="1789334" cy="18504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/>
          <a:srcRect l="5535" r="8711"/>
          <a:stretch/>
        </p:blipFill>
        <p:spPr>
          <a:xfrm>
            <a:off x="348132" y="5365573"/>
            <a:ext cx="1746842" cy="11710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9122" y="5608876"/>
            <a:ext cx="1957869" cy="11893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4"/>
          <a:srcRect l="19920" t="12366" r="54368" b="57159"/>
          <a:stretch/>
        </p:blipFill>
        <p:spPr>
          <a:xfrm>
            <a:off x="3716932" y="3978782"/>
            <a:ext cx="1367551" cy="9757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4473"/>
            <a:ext cx="9144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extBox 32"/>
          <p:cNvSpPr txBox="1"/>
          <p:nvPr/>
        </p:nvSpPr>
        <p:spPr>
          <a:xfrm>
            <a:off x="2440306" y="2130811"/>
            <a:ext cx="1846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cap="small" dirty="0" smtClean="0"/>
              <a:t>Matéria Escura</a:t>
            </a:r>
            <a:endParaRPr lang="pt-PT" sz="3600" cap="small" dirty="0"/>
          </a:p>
        </p:txBody>
      </p:sp>
      <p:sp>
        <p:nvSpPr>
          <p:cNvPr id="24" name="TextBox 23"/>
          <p:cNvSpPr txBox="1"/>
          <p:nvPr/>
        </p:nvSpPr>
        <p:spPr>
          <a:xfrm>
            <a:off x="2449450" y="1232899"/>
            <a:ext cx="276853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cap="small" dirty="0" smtClean="0">
                <a:solidFill>
                  <a:schemeClr val="accent6">
                    <a:lumMod val="50000"/>
                  </a:schemeClr>
                </a:solidFill>
              </a:rPr>
              <a:t>Detetores de radiação</a:t>
            </a:r>
            <a:endParaRPr lang="pt-PT" sz="3600" cap="smal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5400000">
            <a:off x="4324268" y="1185373"/>
            <a:ext cx="2171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cap="small" dirty="0" smtClean="0">
                <a:solidFill>
                  <a:schemeClr val="accent1">
                    <a:lumMod val="75000"/>
                  </a:schemeClr>
                </a:solidFill>
              </a:rPr>
              <a:t>Automação e controlo</a:t>
            </a:r>
            <a:endParaRPr lang="pt-PT" sz="3200" cap="sm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84617" y="518527"/>
            <a:ext cx="2579177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Laboratório de detetores</a:t>
            </a:r>
            <a:endParaRPr lang="pt-PT" sz="2400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12579" y="2470405"/>
            <a:ext cx="217054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cap="small" dirty="0" smtClean="0">
                <a:solidFill>
                  <a:schemeClr val="accent5">
                    <a:lumMod val="75000"/>
                  </a:schemeClr>
                </a:solidFill>
              </a:rPr>
              <a:t>Oficina de precisão</a:t>
            </a:r>
            <a:endParaRPr lang="pt-PT" sz="3600" cap="smal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47342" y="2785657"/>
            <a:ext cx="2276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cap="small" dirty="0" smtClean="0">
                <a:solidFill>
                  <a:schemeClr val="bg1">
                    <a:lumMod val="50000"/>
                  </a:schemeClr>
                </a:solidFill>
              </a:rPr>
              <a:t>Espaço</a:t>
            </a:r>
            <a:endParaRPr lang="pt-PT" sz="2400" cap="smal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53235" y="3153283"/>
            <a:ext cx="2276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cap="small" dirty="0" smtClean="0">
                <a:solidFill>
                  <a:srgbClr val="0000FF"/>
                </a:solidFill>
              </a:rPr>
              <a:t>Neutrinos</a:t>
            </a:r>
            <a:endParaRPr lang="pt-PT" sz="3200" cap="small" dirty="0"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3833285" y="1837173"/>
            <a:ext cx="17197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cap="small" dirty="0" smtClean="0">
                <a:solidFill>
                  <a:schemeClr val="accent4">
                    <a:lumMod val="75000"/>
                  </a:schemeClr>
                </a:solidFill>
              </a:rPr>
              <a:t>Muões</a:t>
            </a:r>
            <a:endParaRPr lang="pt-PT" sz="3200" cap="small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3983147" y="3568140"/>
            <a:ext cx="185886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cap="small" dirty="0" smtClean="0">
                <a:solidFill>
                  <a:schemeClr val="accent3">
                    <a:lumMod val="75000"/>
                  </a:schemeClr>
                </a:solidFill>
              </a:rPr>
              <a:t>Neutrões térmicos</a:t>
            </a:r>
            <a:endParaRPr lang="pt-PT" sz="3200" cap="small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55738" y="3665557"/>
            <a:ext cx="1743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cap="small" dirty="0" smtClean="0">
                <a:solidFill>
                  <a:srgbClr val="008000"/>
                </a:solidFill>
              </a:rPr>
              <a:t>Saúde</a:t>
            </a:r>
            <a:endParaRPr lang="pt-PT" sz="4400" cap="small" dirty="0">
              <a:solidFill>
                <a:srgbClr val="008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53235" y="4244723"/>
            <a:ext cx="1789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cap="small" dirty="0" smtClean="0">
                <a:solidFill>
                  <a:schemeClr val="accent6">
                    <a:lumMod val="75000"/>
                  </a:schemeClr>
                </a:solidFill>
              </a:rPr>
              <a:t>CERN</a:t>
            </a:r>
            <a:endParaRPr lang="pt-PT" sz="4000" cap="small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27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689E-6 3.99815E-6 L -0.26038 0.1096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8" y="54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6634E-6 -1.5317E-6 L -0.04395 0.25035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" y="125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7551E-6 1.51782E-6 L 0.15008 0.285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4" y="142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9064E-6 -2.87367E-6 L 0.214 0.24595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0" y="122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507E-6 2.59602E-6 L 0.13878 0.2561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31" y="127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7183E-6 8.32948E-8 L 0.05976 0.1328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8" y="66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25E-6 -3.02175E-6 L -0.48879 0.12911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40" y="64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8697E-6 -2.559E-6 L 0.329 -0.0550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0" y="-2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687E-6 -4.61823E-6 L 0.38979 0.3005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89" y="150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2965E-6 4.83572E-6 L -0.20445 -0.14785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1" y="-74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26" grpId="0"/>
      <p:bldP spid="29" grpId="0"/>
      <p:bldP spid="30" grpId="0"/>
      <p:bldP spid="38" grpId="0"/>
      <p:bldP spid="39" grpId="0"/>
      <p:bldP spid="40" grpId="0"/>
      <p:bldP spid="41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1122" y="0"/>
            <a:ext cx="8229600" cy="762000"/>
          </a:xfrm>
        </p:spPr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Bonus</a:t>
            </a:r>
            <a:r>
              <a:rPr lang="pt-PT" dirty="0" smtClean="0">
                <a:solidFill>
                  <a:srgbClr val="FFFFFF"/>
                </a:solidFill>
              </a:rPr>
              <a:t> slides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Masterclasses - 12/3/2022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2963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516"/>
            <a:ext cx="9144000" cy="491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27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20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6" y="952939"/>
            <a:ext cx="9158378" cy="506665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4450"/>
          </a:xfrm>
        </p:spPr>
        <p:txBody>
          <a:bodyPr/>
          <a:lstStyle/>
          <a:p>
            <a:r>
              <a:rPr lang="pt-PT" dirty="0">
                <a:solidFill>
                  <a:srgbClr val="FFFFFF"/>
                </a:solidFill>
              </a:rPr>
              <a:t>Impacto na Sociedade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Masterclasses - 12/3/2022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/>
              <a:t>18</a:t>
            </a:fld>
            <a:endParaRPr lang="pt-PT"/>
          </a:p>
        </p:txBody>
      </p:sp>
      <p:sp>
        <p:nvSpPr>
          <p:cNvPr id="6" name="TextBox 5"/>
          <p:cNvSpPr txBox="1"/>
          <p:nvPr/>
        </p:nvSpPr>
        <p:spPr>
          <a:xfrm>
            <a:off x="2463909" y="2252238"/>
            <a:ext cx="598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dirty="0" smtClean="0">
                <a:solidFill>
                  <a:srgbClr val="FFFFFF"/>
                </a:solidFill>
              </a:rPr>
              <a:t>Imagiologia médica</a:t>
            </a:r>
            <a:endParaRPr lang="pt-PT" sz="54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99184" y="5434572"/>
            <a:ext cx="6266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dirty="0" err="1" smtClean="0">
                <a:solidFill>
                  <a:srgbClr val="FFFFFF"/>
                </a:solidFill>
              </a:rPr>
              <a:t>World</a:t>
            </a:r>
            <a:r>
              <a:rPr lang="pt-PT" sz="6000" dirty="0" smtClean="0">
                <a:solidFill>
                  <a:srgbClr val="FFFFFF"/>
                </a:solidFill>
              </a:rPr>
              <a:t> </a:t>
            </a:r>
            <a:r>
              <a:rPr lang="pt-PT" sz="6000" dirty="0" err="1" smtClean="0">
                <a:solidFill>
                  <a:srgbClr val="FFFFFF"/>
                </a:solidFill>
              </a:rPr>
              <a:t>Wide</a:t>
            </a:r>
            <a:r>
              <a:rPr lang="pt-PT" sz="6000" dirty="0" smtClean="0">
                <a:solidFill>
                  <a:srgbClr val="FFFFFF"/>
                </a:solidFill>
              </a:rPr>
              <a:t> Web</a:t>
            </a:r>
            <a:endParaRPr lang="pt-PT" sz="60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999588"/>
            <a:ext cx="5368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smtClean="0">
                <a:solidFill>
                  <a:srgbClr val="FFFFFF"/>
                </a:solidFill>
              </a:rPr>
              <a:t>Exploração do espaço</a:t>
            </a:r>
            <a:endParaRPr lang="pt-PT" sz="40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6103" y="4106565"/>
            <a:ext cx="3117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smtClean="0">
                <a:solidFill>
                  <a:srgbClr val="FFFFFF"/>
                </a:solidFill>
              </a:rPr>
              <a:t>Ciclo Solar</a:t>
            </a:r>
            <a:endParaRPr lang="pt-PT" sz="40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3090903"/>
            <a:ext cx="3851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smtClean="0">
                <a:solidFill>
                  <a:srgbClr val="FFFFFF"/>
                </a:solidFill>
              </a:rPr>
              <a:t>Radioterapia</a:t>
            </a:r>
            <a:endParaRPr lang="pt-PT" sz="40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8216" y="1013411"/>
            <a:ext cx="38518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 err="1" smtClean="0">
                <a:solidFill>
                  <a:srgbClr val="FFFFFF"/>
                </a:solidFill>
              </a:rPr>
              <a:t>Prototerapia</a:t>
            </a:r>
            <a:endParaRPr lang="pt-PT" sz="44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76943" y="3570323"/>
            <a:ext cx="5181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dirty="0" smtClean="0">
                <a:solidFill>
                  <a:srgbClr val="FFFFFF"/>
                </a:solidFill>
              </a:rPr>
              <a:t>Tomografia de muões</a:t>
            </a:r>
          </a:p>
          <a:p>
            <a:pPr algn="ctr"/>
            <a:r>
              <a:rPr lang="pt-PT" sz="4000" dirty="0" smtClean="0">
                <a:solidFill>
                  <a:srgbClr val="FFFFFF"/>
                </a:solidFill>
              </a:rPr>
              <a:t>(Pirâmide de Gizé)</a:t>
            </a:r>
            <a:endParaRPr lang="pt-PT" sz="4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84249" y="847113"/>
            <a:ext cx="3446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4800" dirty="0" smtClean="0">
                <a:solidFill>
                  <a:srgbClr val="FFFFFF"/>
                </a:solidFill>
              </a:rPr>
              <a:t>Computação na </a:t>
            </a:r>
            <a:r>
              <a:rPr lang="pt-PT" sz="4800" dirty="0" err="1" smtClean="0">
                <a:solidFill>
                  <a:srgbClr val="FFFFFF"/>
                </a:solidFill>
              </a:rPr>
              <a:t>grid</a:t>
            </a:r>
            <a:endParaRPr lang="pt-PT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15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Masterclasses - 12/3/2022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/>
              <a:t>19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244" y="420010"/>
            <a:ext cx="3465437" cy="3456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963" y="4159726"/>
            <a:ext cx="5891673" cy="22414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1524" y="420010"/>
            <a:ext cx="326335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rgbClr val="FFFFFF"/>
                </a:solidFill>
              </a:rPr>
              <a:t>Tomografia de emissão de </a:t>
            </a:r>
            <a:r>
              <a:rPr lang="pt-PT" sz="3600" dirty="0" smtClean="0">
                <a:solidFill>
                  <a:srgbClr val="FFFFFF"/>
                </a:solidFill>
              </a:rPr>
              <a:t>positrões (PET)</a:t>
            </a:r>
            <a:endParaRPr lang="pt-PT" sz="36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599" y="4159726"/>
            <a:ext cx="280637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3600" dirty="0" smtClean="0">
                <a:solidFill>
                  <a:srgbClr val="FFFFFF"/>
                </a:solidFill>
              </a:rPr>
              <a:t>Terapia com feixes de protões</a:t>
            </a:r>
            <a:endParaRPr lang="pt-PT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85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286375" y="1109659"/>
            <a:ext cx="2732925" cy="5446715"/>
            <a:chOff x="6901449" y="323527"/>
            <a:chExt cx="2233472" cy="448446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1449" y="323527"/>
              <a:ext cx="2233472" cy="4484461"/>
            </a:xfrm>
            <a:prstGeom prst="rect">
              <a:avLst/>
            </a:prstGeom>
          </p:spPr>
        </p:pic>
        <p:pic>
          <p:nvPicPr>
            <p:cNvPr id="7" name="Picture 6" descr="LIP-black-3100x21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9567" y="784535"/>
              <a:ext cx="522283" cy="353805"/>
            </a:xfrm>
            <a:prstGeom prst="rect">
              <a:avLst/>
            </a:prstGeom>
          </p:spPr>
        </p:pic>
        <p:pic>
          <p:nvPicPr>
            <p:cNvPr id="9" name="Picture 8" descr="LIP-black-3100x21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2556" y="1931485"/>
              <a:ext cx="522283" cy="353805"/>
            </a:xfrm>
            <a:prstGeom prst="rect">
              <a:avLst/>
            </a:prstGeom>
          </p:spPr>
        </p:pic>
        <p:pic>
          <p:nvPicPr>
            <p:cNvPr id="10" name="Picture 9" descr="LIP-black-3100x21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5225" y="3073079"/>
              <a:ext cx="522283" cy="3538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97" y="346060"/>
            <a:ext cx="8520600" cy="763600"/>
          </a:xfrm>
        </p:spPr>
        <p:txBody>
          <a:bodyPr>
            <a:noAutofit/>
          </a:bodyPr>
          <a:lstStyle/>
          <a:p>
            <a:pPr algn="l"/>
            <a:r>
              <a:rPr lang="pt-PT" sz="3200" dirty="0" smtClean="0"/>
              <a:t>O LIP: física, tecnologia, computação e sociedade</a:t>
            </a:r>
            <a:endParaRPr lang="pt-PT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897" y="1102948"/>
            <a:ext cx="5283124" cy="5564448"/>
          </a:xfrm>
        </p:spPr>
        <p:txBody>
          <a:bodyPr>
            <a:normAutofit/>
          </a:bodyPr>
          <a:lstStyle/>
          <a:p>
            <a:r>
              <a:rPr lang="pt-PT" sz="2400" dirty="0" smtClean="0"/>
              <a:t>Criado em 1986 quando Portugal se juntou ao CERN</a:t>
            </a:r>
          </a:p>
          <a:p>
            <a:r>
              <a:rPr lang="pt-PT" sz="2400" dirty="0" smtClean="0"/>
              <a:t>Quatro pilares de atividade</a:t>
            </a:r>
          </a:p>
          <a:p>
            <a:pPr lvl="1"/>
            <a:r>
              <a:rPr lang="pt-PT" sz="1800" b="1" dirty="0" smtClean="0"/>
              <a:t>Investigação</a:t>
            </a:r>
            <a:r>
              <a:rPr lang="pt-PT" sz="1800" dirty="0" smtClean="0"/>
              <a:t> fundamental em física de partículas e </a:t>
            </a:r>
            <a:r>
              <a:rPr lang="pt-PT" sz="1800" dirty="0" err="1" smtClean="0"/>
              <a:t>astropartículas</a:t>
            </a:r>
            <a:endParaRPr lang="pt-PT" sz="1800" dirty="0" smtClean="0"/>
          </a:p>
          <a:p>
            <a:pPr lvl="1"/>
            <a:r>
              <a:rPr lang="pt-PT" sz="1800" b="1" dirty="0" smtClean="0"/>
              <a:t>Desenvolvimento</a:t>
            </a:r>
            <a:r>
              <a:rPr lang="pt-PT" sz="1800" dirty="0" smtClean="0"/>
              <a:t> e aplicação das tecnologias relacionadas</a:t>
            </a:r>
          </a:p>
          <a:p>
            <a:pPr lvl="2"/>
            <a:r>
              <a:rPr lang="pt-PT" sz="1800" dirty="0" smtClean="0"/>
              <a:t>Detetores de partículas </a:t>
            </a:r>
          </a:p>
          <a:p>
            <a:pPr lvl="2"/>
            <a:r>
              <a:rPr lang="pt-PT" sz="1800" dirty="0" err="1" smtClean="0"/>
              <a:t>Eletrónica</a:t>
            </a:r>
            <a:r>
              <a:rPr lang="pt-PT" sz="1800" dirty="0" smtClean="0"/>
              <a:t> de aquisição</a:t>
            </a:r>
          </a:p>
          <a:p>
            <a:pPr lvl="2"/>
            <a:r>
              <a:rPr lang="pt-PT" sz="1800" dirty="0" smtClean="0"/>
              <a:t>Aplicações: saúde, espaço, </a:t>
            </a:r>
            <a:r>
              <a:rPr lang="pt-PT" sz="1800" dirty="0" err="1" smtClean="0"/>
              <a:t>etc</a:t>
            </a:r>
            <a:endParaRPr lang="pt-PT" sz="1800" dirty="0" smtClean="0"/>
          </a:p>
          <a:p>
            <a:pPr lvl="1"/>
            <a:r>
              <a:rPr lang="pt-PT" sz="1800" b="1" dirty="0" smtClean="0"/>
              <a:t>Computação</a:t>
            </a:r>
            <a:r>
              <a:rPr lang="pt-PT" sz="1800" dirty="0" smtClean="0"/>
              <a:t> paralela em larga escala</a:t>
            </a:r>
          </a:p>
          <a:p>
            <a:pPr lvl="1"/>
            <a:r>
              <a:rPr lang="pt-PT" sz="1800" b="1" dirty="0" smtClean="0"/>
              <a:t>Divulgação</a:t>
            </a:r>
            <a:r>
              <a:rPr lang="pt-PT" sz="1800" dirty="0" smtClean="0"/>
              <a:t> e treino avançado</a:t>
            </a:r>
          </a:p>
          <a:p>
            <a:r>
              <a:rPr lang="pt-PT" sz="2400" dirty="0" smtClean="0"/>
              <a:t>Cerca de: </a:t>
            </a:r>
          </a:p>
          <a:p>
            <a:pPr lvl="1"/>
            <a:r>
              <a:rPr lang="pt-PT" sz="1800" dirty="0" smtClean="0"/>
              <a:t>200 membros</a:t>
            </a:r>
          </a:p>
          <a:p>
            <a:pPr lvl="1"/>
            <a:r>
              <a:rPr lang="pt-PT" sz="1800" dirty="0" smtClean="0"/>
              <a:t>95 doutorados</a:t>
            </a:r>
          </a:p>
          <a:p>
            <a:pPr lvl="1"/>
            <a:r>
              <a:rPr lang="pt-PT" sz="1800" dirty="0" smtClean="0"/>
              <a:t>65 estudantes</a:t>
            </a:r>
          </a:p>
          <a:p>
            <a:pPr lvl="1"/>
            <a:r>
              <a:rPr lang="pt-PT" sz="1800" dirty="0"/>
              <a:t>3</a:t>
            </a:r>
            <a:r>
              <a:rPr lang="pt-PT" sz="1800" dirty="0" smtClean="0"/>
              <a:t>5 engenheiros e administrativos</a:t>
            </a:r>
          </a:p>
          <a:p>
            <a:endParaRPr lang="pt-PT" sz="2400" dirty="0" smtClean="0"/>
          </a:p>
          <a:p>
            <a:endParaRPr lang="pt-PT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6416015" y="4773092"/>
            <a:ext cx="2618151" cy="1926054"/>
            <a:chOff x="5621778" y="2867084"/>
            <a:chExt cx="3522222" cy="227641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1778" y="2879939"/>
              <a:ext cx="3522222" cy="226356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305581" y="2867084"/>
              <a:ext cx="1783759" cy="600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900" dirty="0" smtClean="0">
                  <a:solidFill>
                    <a:schemeClr val="bg2">
                      <a:lumMod val="75000"/>
                    </a:schemeClr>
                  </a:solidFill>
                </a:rPr>
                <a:t>1º içar da bandeira portuguesa no CERN, em 1986</a:t>
              </a:r>
              <a:endParaRPr lang="pt-PT" sz="9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107147" y="1993486"/>
            <a:ext cx="83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Minho</a:t>
            </a:r>
            <a:endParaRPr lang="pt-PT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83995" y="3401660"/>
            <a:ext cx="984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Coimbra</a:t>
            </a:r>
            <a:endParaRPr lang="pt-PT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37278" y="4120352"/>
            <a:ext cx="984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/>
              <a:t>Lisboa</a:t>
            </a:r>
            <a:endParaRPr lang="pt-PT" sz="2000" b="1" dirty="0"/>
          </a:p>
        </p:txBody>
      </p:sp>
    </p:spTree>
    <p:extLst>
      <p:ext uri="{BB962C8B-B14F-4D97-AF65-F5344CB8AC3E}">
        <p14:creationId xmlns:p14="http://schemas.microsoft.com/office/powerpoint/2010/main" val="2795066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lphasat_in_orbi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20" y="3114864"/>
            <a:ext cx="4665370" cy="3712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950246" cy="1143000"/>
          </a:xfrm>
        </p:spPr>
        <p:txBody>
          <a:bodyPr>
            <a:normAutofit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Exploração Espacial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Masterclasses - 12/3/2022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/>
              <a:t>20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726" y="2567091"/>
            <a:ext cx="3185083" cy="3109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280" y="274638"/>
            <a:ext cx="3546340" cy="245974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 flipH="1">
            <a:off x="361070" y="1512971"/>
            <a:ext cx="4645647" cy="3432737"/>
            <a:chOff x="4475052" y="648589"/>
            <a:chExt cx="7896510" cy="6127348"/>
          </a:xfrm>
        </p:grpSpPr>
        <p:grpSp>
          <p:nvGrpSpPr>
            <p:cNvPr id="10" name="Group 17"/>
            <p:cNvGrpSpPr/>
            <p:nvPr/>
          </p:nvGrpSpPr>
          <p:grpSpPr>
            <a:xfrm>
              <a:off x="4475052" y="648589"/>
              <a:ext cx="7896510" cy="6127348"/>
              <a:chOff x="1313834" y="138194"/>
              <a:chExt cx="7896510" cy="6127348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313834" y="2868832"/>
                <a:ext cx="3777216" cy="3396710"/>
                <a:chOff x="1058602" y="2161086"/>
                <a:chExt cx="3777216" cy="3396710"/>
              </a:xfrm>
            </p:grpSpPr>
            <p:pic>
              <p:nvPicPr>
                <p:cNvPr id="16" name="Picture 15" descr="TDP8.jp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8602" y="2161086"/>
                  <a:ext cx="3777216" cy="3396710"/>
                </a:xfrm>
                <a:prstGeom prst="rect">
                  <a:avLst/>
                </a:prstGeom>
              </p:spPr>
            </p:pic>
            <p:sp>
              <p:nvSpPr>
                <p:cNvPr id="18" name="Rectangle 17"/>
                <p:cNvSpPr/>
                <p:nvPr/>
              </p:nvSpPr>
              <p:spPr>
                <a:xfrm rot="857780">
                  <a:off x="2393774" y="2191648"/>
                  <a:ext cx="2088231" cy="936104"/>
                </a:xfrm>
                <a:prstGeom prst="rect">
                  <a:avLst/>
                </a:prstGeom>
                <a:noFill/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 sz="20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3579900" y="2259589"/>
                  <a:ext cx="64453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PT" sz="20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rPr>
                    <a:t>MFS</a:t>
                  </a:r>
                </a:p>
              </p:txBody>
            </p:sp>
          </p:grp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0281" y="138194"/>
                <a:ext cx="3660063" cy="6114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Oval 13"/>
              <p:cNvSpPr/>
              <p:nvPr/>
            </p:nvSpPr>
            <p:spPr>
              <a:xfrm>
                <a:off x="7884369" y="1756413"/>
                <a:ext cx="504057" cy="57606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sz="2000">
                  <a:latin typeface="Calibri" panose="020F0502020204030204" pitchFamily="34" charset="0"/>
                </a:endParaRPr>
              </a:p>
            </p:txBody>
          </p:sp>
          <p:cxnSp>
            <p:nvCxnSpPr>
              <p:cNvPr id="15" name="Straight Arrow Connector 14"/>
              <p:cNvCxnSpPr>
                <a:endCxn id="14" idx="2"/>
              </p:cNvCxnSpPr>
              <p:nvPr/>
            </p:nvCxnSpPr>
            <p:spPr>
              <a:xfrm flipV="1">
                <a:off x="4817382" y="2044446"/>
                <a:ext cx="3066987" cy="922889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10571691" y="6317391"/>
              <a:ext cx="12378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0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AlphaBUS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093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ATLAS_black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 bwMode="auto">
          <a:xfrm>
            <a:off x="827584" y="932724"/>
            <a:ext cx="6696744" cy="483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4644008" y="68627"/>
            <a:ext cx="3960440" cy="3168352"/>
            <a:chOff x="4644008" y="51470"/>
            <a:chExt cx="3960440" cy="2376264"/>
          </a:xfrm>
        </p:grpSpPr>
        <p:grpSp>
          <p:nvGrpSpPr>
            <p:cNvPr id="9" name="Group 8"/>
            <p:cNvGrpSpPr/>
            <p:nvPr/>
          </p:nvGrpSpPr>
          <p:grpSpPr>
            <a:xfrm>
              <a:off x="5940152" y="51470"/>
              <a:ext cx="2664296" cy="1561395"/>
              <a:chOff x="323528" y="3340583"/>
              <a:chExt cx="2664296" cy="156139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3528" y="3412591"/>
                <a:ext cx="2664296" cy="148938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475656" y="3340583"/>
                <a:ext cx="1512168" cy="9002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/>
                  <a:t>New, </a:t>
                </a:r>
                <a:r>
                  <a:rPr lang="pt-PT" dirty="0" err="1" smtClean="0"/>
                  <a:t>all</a:t>
                </a:r>
                <a:r>
                  <a:rPr lang="pt-PT" dirty="0" smtClean="0"/>
                  <a:t>-Silicon </a:t>
                </a:r>
                <a:r>
                  <a:rPr lang="pt-PT" dirty="0" err="1" smtClean="0"/>
                  <a:t>tracking</a:t>
                </a:r>
                <a:r>
                  <a:rPr lang="pt-PT" dirty="0" smtClean="0"/>
                  <a:t> detector</a:t>
                </a:r>
              </a:p>
            </p:txBody>
          </p:sp>
        </p:grpSp>
        <p:cxnSp>
          <p:nvCxnSpPr>
            <p:cNvPr id="11" name="Straight Arrow Connector 10"/>
            <p:cNvCxnSpPr>
              <a:stCxn id="7" idx="1"/>
            </p:cNvCxnSpPr>
            <p:nvPr/>
          </p:nvCxnSpPr>
          <p:spPr bwMode="auto">
            <a:xfrm flipH="1">
              <a:off x="4644008" y="868172"/>
              <a:ext cx="1296144" cy="155956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/>
          <p:cNvGrpSpPr/>
          <p:nvPr/>
        </p:nvGrpSpPr>
        <p:grpSpPr>
          <a:xfrm>
            <a:off x="251520" y="913798"/>
            <a:ext cx="4248866" cy="2230964"/>
            <a:chOff x="251520" y="86629"/>
            <a:chExt cx="4248866" cy="1673223"/>
          </a:xfrm>
        </p:grpSpPr>
        <p:grpSp>
          <p:nvGrpSpPr>
            <p:cNvPr id="28" name="Group 27"/>
            <p:cNvGrpSpPr/>
            <p:nvPr/>
          </p:nvGrpSpPr>
          <p:grpSpPr>
            <a:xfrm>
              <a:off x="251520" y="86629"/>
              <a:ext cx="4248866" cy="972953"/>
              <a:chOff x="2699792" y="-108857"/>
              <a:chExt cx="4248866" cy="972953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995935" y="-108857"/>
                <a:ext cx="2952723" cy="6924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FFFFFF"/>
                    </a:solidFill>
                  </a:rPr>
                  <a:t>New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electronics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and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High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Voltage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power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supplies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and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distribution</a:t>
                </a:r>
                <a:endParaRPr lang="pt-PT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29" name="Straight Arrow Connector 28"/>
            <p:cNvCxnSpPr/>
            <p:nvPr/>
          </p:nvCxnSpPr>
          <p:spPr bwMode="auto">
            <a:xfrm>
              <a:off x="1979712" y="1059582"/>
              <a:ext cx="2519717" cy="70027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/>
          <p:cNvGrpSpPr/>
          <p:nvPr/>
        </p:nvGrpSpPr>
        <p:grpSpPr>
          <a:xfrm>
            <a:off x="323528" y="5439496"/>
            <a:ext cx="3256662" cy="1152128"/>
            <a:chOff x="323528" y="3867894"/>
            <a:chExt cx="3256662" cy="86409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528" y="3867894"/>
              <a:ext cx="1312551" cy="86409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619672" y="3867894"/>
              <a:ext cx="1960518" cy="4847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err="1" smtClean="0">
                  <a:solidFill>
                    <a:srgbClr val="FFFFFF"/>
                  </a:solidFill>
                </a:rPr>
                <a:t>Many</a:t>
              </a:r>
              <a:r>
                <a:rPr lang="pt-PT" dirty="0" smtClean="0">
                  <a:solidFill>
                    <a:srgbClr val="FFFFFF"/>
                  </a:solidFill>
                </a:rPr>
                <a:t> </a:t>
              </a:r>
              <a:r>
                <a:rPr lang="pt-PT" dirty="0" err="1" smtClean="0">
                  <a:solidFill>
                    <a:srgbClr val="FFFFFF"/>
                  </a:solidFill>
                </a:rPr>
                <a:t>changes</a:t>
              </a:r>
              <a:r>
                <a:rPr lang="pt-PT" dirty="0" smtClean="0">
                  <a:solidFill>
                    <a:srgbClr val="FFFFFF"/>
                  </a:solidFill>
                </a:rPr>
                <a:t> to </a:t>
              </a:r>
              <a:r>
                <a:rPr lang="pt-PT" dirty="0" err="1" smtClean="0">
                  <a:solidFill>
                    <a:srgbClr val="FFFFFF"/>
                  </a:solidFill>
                </a:rPr>
                <a:t>Trigger</a:t>
              </a:r>
              <a:r>
                <a:rPr lang="pt-PT" dirty="0" smtClean="0">
                  <a:solidFill>
                    <a:srgbClr val="FFFFFF"/>
                  </a:solidFill>
                </a:rPr>
                <a:t>/DAQ </a:t>
              </a:r>
              <a:endParaRPr lang="pt-PT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364089" y="2424872"/>
            <a:ext cx="3697991" cy="4389225"/>
            <a:chOff x="5364088" y="1818653"/>
            <a:chExt cx="3697991" cy="3291919"/>
          </a:xfrm>
        </p:grpSpPr>
        <p:grpSp>
          <p:nvGrpSpPr>
            <p:cNvPr id="40" name="Group 39"/>
            <p:cNvGrpSpPr/>
            <p:nvPr/>
          </p:nvGrpSpPr>
          <p:grpSpPr>
            <a:xfrm>
              <a:off x="5364088" y="1818653"/>
              <a:ext cx="3697991" cy="3291919"/>
              <a:chOff x="5364088" y="1818653"/>
              <a:chExt cx="3697991" cy="329191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20" b="90000" l="538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43655" flipH="1">
                <a:off x="6370664" y="1818653"/>
                <a:ext cx="2691415" cy="3291919"/>
              </a:xfrm>
              <a:prstGeom prst="rect">
                <a:avLst/>
              </a:prstGeom>
            </p:spPr>
          </p:pic>
          <p:cxnSp>
            <p:nvCxnSpPr>
              <p:cNvPr id="35" name="Straight Connector 34"/>
              <p:cNvCxnSpPr/>
              <p:nvPr/>
            </p:nvCxnSpPr>
            <p:spPr bwMode="auto">
              <a:xfrm flipH="1">
                <a:off x="5364088" y="1923678"/>
                <a:ext cx="2304256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Connector 36"/>
              <p:cNvCxnSpPr>
                <a:endCxn id="13" idx="1"/>
              </p:cNvCxnSpPr>
              <p:nvPr/>
            </p:nvCxnSpPr>
            <p:spPr bwMode="auto">
              <a:xfrm flipH="1" flipV="1">
                <a:off x="5413640" y="2923221"/>
                <a:ext cx="1750648" cy="159274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7020272" y="2063398"/>
              <a:ext cx="1728192" cy="692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rgbClr val="FFFFFF"/>
                  </a:solidFill>
                </a:rPr>
                <a:t>New </a:t>
              </a:r>
              <a:r>
                <a:rPr lang="pt-PT" dirty="0" err="1" smtClean="0">
                  <a:solidFill>
                    <a:srgbClr val="FFFFFF"/>
                  </a:solidFill>
                </a:rPr>
                <a:t>muon</a:t>
              </a:r>
              <a:r>
                <a:rPr lang="pt-PT" dirty="0" smtClean="0">
                  <a:solidFill>
                    <a:srgbClr val="FFFFFF"/>
                  </a:solidFill>
                </a:rPr>
                <a:t> detector “</a:t>
              </a:r>
              <a:r>
                <a:rPr lang="pt-PT" dirty="0" err="1" smtClean="0">
                  <a:solidFill>
                    <a:srgbClr val="FFFFFF"/>
                  </a:solidFill>
                </a:rPr>
                <a:t>Small</a:t>
              </a:r>
              <a:r>
                <a:rPr lang="pt-PT" dirty="0" smtClean="0">
                  <a:solidFill>
                    <a:srgbClr val="FFFFFF"/>
                  </a:solidFill>
                </a:rPr>
                <a:t> </a:t>
              </a:r>
              <a:r>
                <a:rPr lang="pt-PT" dirty="0" err="1" smtClean="0">
                  <a:solidFill>
                    <a:srgbClr val="FFFFFF"/>
                  </a:solidFill>
                </a:rPr>
                <a:t>Wheel</a:t>
              </a:r>
              <a:r>
                <a:rPr lang="pt-PT" dirty="0" smtClean="0">
                  <a:solidFill>
                    <a:srgbClr val="FFFFFF"/>
                  </a:solidFill>
                </a:rPr>
                <a:t>”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89152" y="2756926"/>
            <a:ext cx="2480683" cy="3461510"/>
            <a:chOff x="4789151" y="2067694"/>
            <a:chExt cx="2480683" cy="2596133"/>
          </a:xfrm>
        </p:grpSpPr>
        <p:grpSp>
          <p:nvGrpSpPr>
            <p:cNvPr id="23" name="Group 22"/>
            <p:cNvGrpSpPr/>
            <p:nvPr/>
          </p:nvGrpSpPr>
          <p:grpSpPr>
            <a:xfrm>
              <a:off x="4947859" y="2067694"/>
              <a:ext cx="2321975" cy="2032804"/>
              <a:chOff x="4947859" y="2067694"/>
              <a:chExt cx="2321975" cy="203280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49" b="97605" l="9746" r="99153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34737">
                <a:off x="5370956" y="2308901"/>
                <a:ext cx="1898878" cy="1791597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 bwMode="auto">
              <a:xfrm flipH="1" flipV="1">
                <a:off x="5220072" y="2067694"/>
                <a:ext cx="1152128" cy="288032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H="1" flipV="1">
                <a:off x="5364088" y="2571750"/>
                <a:ext cx="864096" cy="1296144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1" name="Pie 20"/>
              <p:cNvSpPr/>
              <p:nvPr/>
            </p:nvSpPr>
            <p:spPr bwMode="auto">
              <a:xfrm rot="9513934">
                <a:off x="4947859" y="2067864"/>
                <a:ext cx="504056" cy="576064"/>
              </a:xfrm>
              <a:prstGeom prst="pie">
                <a:avLst>
                  <a:gd name="adj1" fmla="val 7191657"/>
                  <a:gd name="adj2" fmla="val 15534844"/>
                </a:avLst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pt-PT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ea typeface="ＭＳ Ｐゴシック" charset="0"/>
                  <a:cs typeface="Microsoft YaHei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4789151" y="3971329"/>
              <a:ext cx="1872208" cy="692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pt-PT" dirty="0" err="1" smtClean="0">
                  <a:solidFill>
                    <a:schemeClr val="bg1"/>
                  </a:solidFill>
                </a:rPr>
                <a:t>High</a:t>
              </a:r>
              <a:r>
                <a:rPr lang="pt-PT" dirty="0" smtClean="0">
                  <a:solidFill>
                    <a:schemeClr val="bg1"/>
                  </a:solidFill>
                </a:rPr>
                <a:t> </a:t>
              </a:r>
              <a:r>
                <a:rPr lang="pt-PT" dirty="0" err="1" smtClean="0">
                  <a:solidFill>
                    <a:schemeClr val="bg1"/>
                  </a:solidFill>
                </a:rPr>
                <a:t>Granularity</a:t>
              </a:r>
              <a:r>
                <a:rPr lang="pt-PT" dirty="0" smtClean="0">
                  <a:solidFill>
                    <a:schemeClr val="bg1"/>
                  </a:solidFill>
                </a:rPr>
                <a:t> </a:t>
              </a:r>
              <a:r>
                <a:rPr lang="pt-PT" dirty="0" err="1" smtClean="0">
                  <a:solidFill>
                    <a:schemeClr val="bg1"/>
                  </a:solidFill>
                </a:rPr>
                <a:t>Timing</a:t>
              </a:r>
              <a:r>
                <a:rPr lang="pt-PT" dirty="0" smtClean="0">
                  <a:solidFill>
                    <a:schemeClr val="bg1"/>
                  </a:solidFill>
                </a:rPr>
                <a:t> Detector </a:t>
              </a:r>
            </a:p>
            <a:p>
              <a:pPr algn="r"/>
              <a:r>
                <a:rPr lang="pt-PT" dirty="0" smtClean="0">
                  <a:solidFill>
                    <a:schemeClr val="bg1"/>
                  </a:solidFill>
                </a:rPr>
                <a:t>(30ps/</a:t>
              </a:r>
              <a:r>
                <a:rPr lang="pt-PT" dirty="0" err="1" smtClean="0">
                  <a:solidFill>
                    <a:schemeClr val="bg1"/>
                  </a:solidFill>
                </a:rPr>
                <a:t>track</a:t>
              </a:r>
              <a:r>
                <a:rPr lang="pt-PT" dirty="0" smtClean="0">
                  <a:solidFill>
                    <a:schemeClr val="bg1"/>
                  </a:solidFill>
                </a:rPr>
                <a:t>)</a:t>
              </a:r>
              <a:endParaRPr lang="pt-PT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1700" y="254697"/>
            <a:ext cx="8520600" cy="763600"/>
          </a:xfrm>
        </p:spPr>
        <p:txBody>
          <a:bodyPr>
            <a:normAutofit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HL-LHC Upgrade</a:t>
            </a:r>
            <a:endParaRPr lang="pt-P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02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Comité </a:t>
            </a:r>
            <a:r>
              <a:rPr lang="pt-PT" smtClean="0"/>
              <a:t>de inovação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t-PT" dirty="0" smtClean="0"/>
              <a:t>Liderar processos de transformação, seguindo uma estratégia assente num ambiente de colaboração aberto, dinâmico e multidisciplinar, como forma de responder aos desafios colocados a nível global. </a:t>
            </a:r>
          </a:p>
          <a:p>
            <a:pPr marL="514350" indent="-514350">
              <a:buFont typeface="+mj-lt"/>
              <a:buAutoNum type="arabicPeriod"/>
            </a:pPr>
            <a:r>
              <a:rPr lang="pt-PT" dirty="0" smtClean="0"/>
              <a:t>Liderar na difusão da ciência e do conhecimento pela sociedade e promover uma atitude mais comprometida na divulgação de avanços científicos, resultados de inovação e do respetivo impacto económico e social de novos conhecimentos.</a:t>
            </a:r>
          </a:p>
          <a:p>
            <a:pPr marL="514350" indent="-514350">
              <a:buFont typeface="+mj-lt"/>
              <a:buAutoNum type="arabicPeriod"/>
            </a:pPr>
            <a:r>
              <a:rPr lang="pt-PT" dirty="0" smtClean="0"/>
              <a:t>Liderar e participar em atividades de investigação e desenvolvimento e inovação (I&amp;D&amp;I) competitivas e ser capaz de responder aos desafios atuais da sociedade, justamente pela aplicação de conhecimento residente e diferenciador – e com isso promover o impacto da evolução científica nas transformações sociais e tecnológicas necessárias para um futuro sustentável.</a:t>
            </a:r>
          </a:p>
          <a:p>
            <a:pPr marL="514350" indent="-514350">
              <a:buFont typeface="+mj-lt"/>
              <a:buAutoNum type="arabicPeriod"/>
            </a:pPr>
            <a:r>
              <a:rPr lang="pt-PT" dirty="0" smtClean="0"/>
              <a:t>Liderar iniciativas diferenciadoras com a sociedade, a indústria e a economia que conduzam a novos produtos, novas plataformas tecnológicas, novos processos, novas formas de desenvolvimento que demonstrem geração de valor respeitando critérios de sustentabilidade.</a:t>
            </a:r>
          </a:p>
          <a:p>
            <a:pPr marL="0" indent="0">
              <a:buNone/>
            </a:pPr>
            <a:r>
              <a:rPr lang="pt-PT" dirty="0" smtClean="0">
                <a:hlinkClick r:id="rId2"/>
              </a:rPr>
              <a:t>https://inova.uc.pt</a:t>
            </a:r>
            <a:r>
              <a:rPr lang="pt-PT" dirty="0" smtClean="0"/>
              <a:t>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29577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99669"/>
            <a:ext cx="2430553" cy="21583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59582"/>
            <a:ext cx="4158351" cy="763600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>
                <a:solidFill>
                  <a:schemeClr val="bg1"/>
                </a:solidFill>
              </a:rPr>
              <a:t>Experiências em...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1175572"/>
            <a:ext cx="4456689" cy="4555200"/>
          </a:xfrm>
        </p:spPr>
        <p:txBody>
          <a:bodyPr>
            <a:normAutofit fontScale="70000" lnSpcReduction="20000"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No CERN: </a:t>
            </a: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Fronteira de energia: ATLAS, CMS</a:t>
            </a: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Estrutura de nucleões: COMPASS/AMBER</a:t>
            </a: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Física nuclear: ISOLDE</a:t>
            </a: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Neutrinos e exóticos: </a:t>
            </a:r>
            <a:r>
              <a:rPr lang="pt-PT" dirty="0" err="1" smtClean="0">
                <a:solidFill>
                  <a:srgbClr val="FFFFFF"/>
                </a:solidFill>
              </a:rPr>
              <a:t>SHiP</a:t>
            </a:r>
            <a:r>
              <a:rPr lang="pt-PT" dirty="0" smtClean="0">
                <a:solidFill>
                  <a:srgbClr val="FFFFFF"/>
                </a:solidFill>
              </a:rPr>
              <a:t>/SND</a:t>
            </a:r>
          </a:p>
          <a:p>
            <a:r>
              <a:rPr lang="pt-PT" dirty="0" smtClean="0">
                <a:solidFill>
                  <a:srgbClr val="FFFFFF"/>
                </a:solidFill>
              </a:rPr>
              <a:t>Alemanha: </a:t>
            </a: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Física nuclear: HADES (GSI)</a:t>
            </a:r>
            <a:endParaRPr lang="pt-PT" dirty="0">
              <a:solidFill>
                <a:srgbClr val="FFFFFF"/>
              </a:solidFill>
            </a:endParaRPr>
          </a:p>
          <a:p>
            <a:r>
              <a:rPr lang="pt-PT" dirty="0" smtClean="0">
                <a:solidFill>
                  <a:srgbClr val="FFFFFF"/>
                </a:solidFill>
              </a:rPr>
              <a:t>EUA: </a:t>
            </a: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Neutrinos: SNO</a:t>
            </a:r>
            <a:r>
              <a:rPr lang="pt-PT" dirty="0">
                <a:solidFill>
                  <a:srgbClr val="FFFFFF"/>
                </a:solidFill>
              </a:rPr>
              <a:t>+, </a:t>
            </a:r>
            <a:r>
              <a:rPr lang="pt-PT" dirty="0" smtClean="0">
                <a:solidFill>
                  <a:srgbClr val="FFFFFF"/>
                </a:solidFill>
              </a:rPr>
              <a:t>DUNE</a:t>
            </a:r>
            <a:endParaRPr lang="pt-PT" dirty="0">
              <a:solidFill>
                <a:srgbClr val="FFFFFF"/>
              </a:solidFill>
            </a:endParaRP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Matéria escura: </a:t>
            </a:r>
            <a:r>
              <a:rPr lang="pt-PT" dirty="0">
                <a:solidFill>
                  <a:srgbClr val="FFFFFF"/>
                </a:solidFill>
              </a:rPr>
              <a:t>LUX, LZ</a:t>
            </a:r>
          </a:p>
          <a:p>
            <a:r>
              <a:rPr lang="pt-PT" dirty="0" smtClean="0">
                <a:solidFill>
                  <a:srgbClr val="FFFFFF"/>
                </a:solidFill>
              </a:rPr>
              <a:t>Argentina:</a:t>
            </a: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Raios cósmicos: Pierre </a:t>
            </a:r>
            <a:r>
              <a:rPr lang="pt-PT" dirty="0" err="1">
                <a:solidFill>
                  <a:srgbClr val="FFFFFF"/>
                </a:solidFill>
              </a:rPr>
              <a:t>Auger</a:t>
            </a:r>
            <a:r>
              <a:rPr lang="pt-PT" dirty="0">
                <a:solidFill>
                  <a:srgbClr val="FFFFFF"/>
                </a:solidFill>
              </a:rPr>
              <a:t> </a:t>
            </a:r>
            <a:endParaRPr lang="pt-PT" dirty="0" smtClean="0">
              <a:solidFill>
                <a:srgbClr val="FFFFFF"/>
              </a:solidFill>
            </a:endParaRPr>
          </a:p>
          <a:p>
            <a:r>
              <a:rPr lang="pt-PT" dirty="0">
                <a:solidFill>
                  <a:srgbClr val="FFFFFF"/>
                </a:solidFill>
              </a:rPr>
              <a:t>Estação Espacial </a:t>
            </a:r>
            <a:r>
              <a:rPr lang="pt-PT" dirty="0" smtClean="0">
                <a:solidFill>
                  <a:srgbClr val="FFFFFF"/>
                </a:solidFill>
              </a:rPr>
              <a:t>Internacional: </a:t>
            </a: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AMS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535" r="8711"/>
          <a:stretch/>
        </p:blipFill>
        <p:spPr>
          <a:xfrm>
            <a:off x="4468669" y="-1"/>
            <a:ext cx="2415381" cy="1619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882" y="3089556"/>
            <a:ext cx="2256118" cy="16094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902" y="3083461"/>
            <a:ext cx="2413817" cy="16155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0051" y="1619250"/>
            <a:ext cx="2430181" cy="14763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/>
          <a:srcRect l="4012" t="3457" r="3548" b="2469"/>
          <a:stretch/>
        </p:blipFill>
        <p:spPr>
          <a:xfrm>
            <a:off x="6853770" y="-2"/>
            <a:ext cx="2297203" cy="16192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0232" y="3083460"/>
            <a:ext cx="2250741" cy="157869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467018" y="4662153"/>
            <a:ext cx="4673949" cy="2158331"/>
            <a:chOff x="3479621" y="1228457"/>
            <a:chExt cx="5481623" cy="2705522"/>
          </a:xfrm>
          <a:solidFill>
            <a:schemeClr val="bg1"/>
          </a:solidFill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79621" y="1228457"/>
              <a:ext cx="5481623" cy="2705522"/>
            </a:xfrm>
            <a:prstGeom prst="rect">
              <a:avLst/>
            </a:prstGeom>
            <a:grpFill/>
          </p:spPr>
        </p:pic>
        <p:sp>
          <p:nvSpPr>
            <p:cNvPr id="15" name="Oval 14"/>
            <p:cNvSpPr/>
            <p:nvPr/>
          </p:nvSpPr>
          <p:spPr>
            <a:xfrm>
              <a:off x="6107582" y="2177619"/>
              <a:ext cx="106952" cy="10016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" name="Oval 19"/>
            <p:cNvSpPr/>
            <p:nvPr/>
          </p:nvSpPr>
          <p:spPr>
            <a:xfrm>
              <a:off x="6196487" y="2101437"/>
              <a:ext cx="106952" cy="10016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1" name="Oval 20"/>
            <p:cNvSpPr/>
            <p:nvPr/>
          </p:nvSpPr>
          <p:spPr>
            <a:xfrm>
              <a:off x="4651316" y="2048090"/>
              <a:ext cx="106952" cy="10016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2" name="Oval 21"/>
            <p:cNvSpPr/>
            <p:nvPr/>
          </p:nvSpPr>
          <p:spPr>
            <a:xfrm>
              <a:off x="4951884" y="3475963"/>
              <a:ext cx="106952" cy="10016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3" name="Oval 22"/>
            <p:cNvSpPr/>
            <p:nvPr/>
          </p:nvSpPr>
          <p:spPr>
            <a:xfrm>
              <a:off x="6103349" y="2169153"/>
              <a:ext cx="106952" cy="10016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4" name="Oval 23"/>
            <p:cNvSpPr/>
            <p:nvPr/>
          </p:nvSpPr>
          <p:spPr>
            <a:xfrm>
              <a:off x="4758268" y="2098174"/>
              <a:ext cx="106952" cy="10016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483178" y="2607699"/>
              <a:ext cx="5477804" cy="604583"/>
            </a:xfrm>
            <a:custGeom>
              <a:avLst/>
              <a:gdLst>
                <a:gd name="connsiteX0" fmla="*/ 0 w 5609437"/>
                <a:gd name="connsiteY0" fmla="*/ 408938 h 604583"/>
                <a:gd name="connsiteX1" fmla="*/ 1905092 w 5609437"/>
                <a:gd name="connsiteY1" fmla="*/ 3191 h 604583"/>
                <a:gd name="connsiteX2" fmla="*/ 3721985 w 5609437"/>
                <a:gd name="connsiteY2" fmla="*/ 602991 h 604583"/>
                <a:gd name="connsiteX3" fmla="*/ 5609437 w 5609437"/>
                <a:gd name="connsiteY3" fmla="*/ 144320 h 60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9437" h="604583">
                  <a:moveTo>
                    <a:pt x="0" y="408938"/>
                  </a:moveTo>
                  <a:cubicBezTo>
                    <a:pt x="642380" y="189893"/>
                    <a:pt x="1284761" y="-29151"/>
                    <a:pt x="1905092" y="3191"/>
                  </a:cubicBezTo>
                  <a:cubicBezTo>
                    <a:pt x="2525423" y="35533"/>
                    <a:pt x="3104594" y="579470"/>
                    <a:pt x="3721985" y="602991"/>
                  </a:cubicBezTo>
                  <a:cubicBezTo>
                    <a:pt x="4339376" y="626513"/>
                    <a:pt x="4974406" y="385416"/>
                    <a:pt x="5609437" y="144320"/>
                  </a:cubicBezTo>
                </a:path>
              </a:pathLst>
            </a:custGeom>
            <a:noFill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6" name="Oval 25"/>
            <p:cNvSpPr/>
            <p:nvPr/>
          </p:nvSpPr>
          <p:spPr>
            <a:xfrm>
              <a:off x="5311483" y="2544465"/>
              <a:ext cx="106952" cy="10016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6720" y="1619250"/>
            <a:ext cx="2274184" cy="147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54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11567"/>
            <a:ext cx="4863810" cy="1325066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>
                <a:solidFill>
                  <a:srgbClr val="FFFFFF"/>
                </a:solidFill>
              </a:rPr>
              <a:t>Desenvolvimento tecnológico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82750"/>
            <a:ext cx="4648418" cy="4906966"/>
          </a:xfrm>
        </p:spPr>
        <p:txBody>
          <a:bodyPr>
            <a:noAutofit/>
          </a:bodyPr>
          <a:lstStyle/>
          <a:p>
            <a:r>
              <a:rPr lang="pt-PT" sz="2000" dirty="0" smtClean="0">
                <a:solidFill>
                  <a:srgbClr val="FFFFFF"/>
                </a:solidFill>
              </a:rPr>
              <a:t>Longo percurso no desenvolvimento de detetores de radiação: </a:t>
            </a:r>
          </a:p>
          <a:p>
            <a:pPr lvl="1"/>
            <a:r>
              <a:rPr lang="pt-PT" sz="1800" dirty="0" smtClean="0">
                <a:solidFill>
                  <a:srgbClr val="FFFFFF"/>
                </a:solidFill>
              </a:rPr>
              <a:t>Gasosos</a:t>
            </a:r>
            <a:r>
              <a:rPr lang="pt-PT" sz="1800" dirty="0">
                <a:solidFill>
                  <a:srgbClr val="FFFFFF"/>
                </a:solidFill>
              </a:rPr>
              <a:t> </a:t>
            </a:r>
            <a:r>
              <a:rPr lang="pt-PT" sz="1800" dirty="0" smtClean="0">
                <a:solidFill>
                  <a:srgbClr val="FFFFFF"/>
                </a:solidFill>
              </a:rPr>
              <a:t>e de líquidos nobres </a:t>
            </a:r>
          </a:p>
          <a:p>
            <a:pPr lvl="1"/>
            <a:r>
              <a:rPr lang="pt-PT" sz="1800" dirty="0" smtClean="0">
                <a:solidFill>
                  <a:srgbClr val="FFFFFF"/>
                </a:solidFill>
              </a:rPr>
              <a:t>De cintilação</a:t>
            </a:r>
          </a:p>
          <a:p>
            <a:pPr lvl="1"/>
            <a:r>
              <a:rPr lang="pt-PT" sz="1800" dirty="0" smtClean="0">
                <a:solidFill>
                  <a:srgbClr val="FFFFFF"/>
                </a:solidFill>
              </a:rPr>
              <a:t>Participação na construção de grandes experiências: ATLAS, CMS, HADES, </a:t>
            </a:r>
            <a:r>
              <a:rPr lang="pt-PT" sz="1800" dirty="0" err="1" smtClean="0">
                <a:solidFill>
                  <a:srgbClr val="FFFFFF"/>
                </a:solidFill>
              </a:rPr>
              <a:t>etc</a:t>
            </a:r>
            <a:endParaRPr lang="pt-PT" sz="1800" dirty="0" smtClean="0">
              <a:solidFill>
                <a:srgbClr val="FFFFFF"/>
              </a:solidFill>
            </a:endParaRPr>
          </a:p>
          <a:p>
            <a:r>
              <a:rPr lang="pt-PT" sz="2000" dirty="0" smtClean="0">
                <a:solidFill>
                  <a:srgbClr val="FFFFFF"/>
                </a:solidFill>
              </a:rPr>
              <a:t>Know-how permitiu investigação em aplicações tecnológicas:</a:t>
            </a:r>
          </a:p>
          <a:p>
            <a:pPr lvl="1"/>
            <a:r>
              <a:rPr lang="pt-PT" sz="1800" dirty="0" smtClean="0">
                <a:solidFill>
                  <a:srgbClr val="FFFFFF"/>
                </a:solidFill>
              </a:rPr>
              <a:t>Imagiologia médica (PET, Orto-CT) </a:t>
            </a:r>
          </a:p>
          <a:p>
            <a:pPr lvl="1"/>
            <a:r>
              <a:rPr lang="pt-PT" sz="1800" dirty="0" smtClean="0">
                <a:solidFill>
                  <a:srgbClr val="FFFFFF"/>
                </a:solidFill>
              </a:rPr>
              <a:t>Dosimetria médica (</a:t>
            </a:r>
            <a:r>
              <a:rPr lang="pt-PT" sz="1800" dirty="0" err="1" smtClean="0">
                <a:solidFill>
                  <a:srgbClr val="FFFFFF"/>
                </a:solidFill>
              </a:rPr>
              <a:t>microdosimetria</a:t>
            </a:r>
            <a:r>
              <a:rPr lang="pt-PT" sz="1800" dirty="0" smtClean="0">
                <a:solidFill>
                  <a:srgbClr val="FFFFFF"/>
                </a:solidFill>
              </a:rPr>
              <a:t>)</a:t>
            </a:r>
            <a:endParaRPr lang="pt-PT" sz="1800" dirty="0">
              <a:solidFill>
                <a:srgbClr val="FFFFFF"/>
              </a:solidFill>
            </a:endParaRPr>
          </a:p>
          <a:p>
            <a:pPr lvl="1"/>
            <a:r>
              <a:rPr lang="pt-PT" sz="1800" dirty="0" smtClean="0">
                <a:solidFill>
                  <a:srgbClr val="FFFFFF"/>
                </a:solidFill>
              </a:rPr>
              <a:t>Segurança e geofísica (scan de contentores, </a:t>
            </a:r>
            <a:r>
              <a:rPr lang="pt-PT" sz="1800" dirty="0" err="1">
                <a:solidFill>
                  <a:srgbClr val="FFFFFF"/>
                </a:solidFill>
              </a:rPr>
              <a:t>muografia</a:t>
            </a:r>
            <a:r>
              <a:rPr lang="pt-PT" sz="1800" dirty="0">
                <a:solidFill>
                  <a:srgbClr val="FFFFFF"/>
                </a:solidFill>
              </a:rPr>
              <a:t> </a:t>
            </a:r>
            <a:r>
              <a:rPr lang="pt-PT" sz="1800" dirty="0" smtClean="0">
                <a:solidFill>
                  <a:srgbClr val="FFFFFF"/>
                </a:solidFill>
              </a:rPr>
              <a:t>geológica)</a:t>
            </a:r>
          </a:p>
          <a:p>
            <a:pPr lvl="1"/>
            <a:r>
              <a:rPr lang="pt-PT" sz="1800" dirty="0" smtClean="0">
                <a:solidFill>
                  <a:srgbClr val="FFFFFF"/>
                </a:solidFill>
              </a:rPr>
              <a:t>Monitorização ambiental (</a:t>
            </a:r>
            <a:r>
              <a:rPr lang="pt-PT" sz="1800" dirty="0" err="1" smtClean="0">
                <a:solidFill>
                  <a:srgbClr val="FFFFFF"/>
                </a:solidFill>
              </a:rPr>
              <a:t>Rádon</a:t>
            </a:r>
            <a:r>
              <a:rPr lang="pt-PT" sz="1800" dirty="0" smtClean="0">
                <a:solidFill>
                  <a:srgbClr val="FFFFFF"/>
                </a:solidFill>
              </a:rPr>
              <a:t>)</a:t>
            </a:r>
          </a:p>
          <a:p>
            <a:pPr lvl="1"/>
            <a:r>
              <a:rPr lang="pt-PT" sz="1800" dirty="0" smtClean="0">
                <a:solidFill>
                  <a:srgbClr val="FFFFFF"/>
                </a:solidFill>
              </a:rPr>
              <a:t>Espaço (dosimetria e polarimetria)</a:t>
            </a:r>
            <a:endParaRPr lang="pt-PT" sz="1800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2499" t="17603" r="12995" b="14671"/>
          <a:stretch/>
        </p:blipFill>
        <p:spPr>
          <a:xfrm>
            <a:off x="4648417" y="973235"/>
            <a:ext cx="2353259" cy="29198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120" y="0"/>
            <a:ext cx="1500882" cy="1378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725" y="1324813"/>
            <a:ext cx="2134275" cy="25329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b="5729"/>
          <a:stretch/>
        </p:blipFill>
        <p:spPr>
          <a:xfrm>
            <a:off x="6706300" y="3823040"/>
            <a:ext cx="2437701" cy="30349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b="13992"/>
          <a:stretch/>
        </p:blipFill>
        <p:spPr>
          <a:xfrm>
            <a:off x="4656622" y="3823039"/>
            <a:ext cx="2110689" cy="3034961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747" y="1799274"/>
            <a:ext cx="2353103" cy="189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418" y="0"/>
            <a:ext cx="4495582" cy="132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73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975" y="450492"/>
            <a:ext cx="4372616" cy="1417152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>
                <a:solidFill>
                  <a:srgbClr val="FFFFFF"/>
                </a:solidFill>
              </a:rPr>
              <a:t>Computação e electrónica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200" y="1867644"/>
            <a:ext cx="4523396" cy="4990355"/>
          </a:xfrm>
        </p:spPr>
        <p:txBody>
          <a:bodyPr>
            <a:normAutofit fontScale="70000" lnSpcReduction="20000"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Desenvolvimento de infraestruturas de computação em larga escala: </a:t>
            </a:r>
          </a:p>
          <a:p>
            <a:pPr lvl="1"/>
            <a:r>
              <a:rPr lang="pt-PT" u="sng" dirty="0" smtClean="0">
                <a:solidFill>
                  <a:srgbClr val="FFFFFF"/>
                </a:solidFill>
              </a:rPr>
              <a:t>Análise</a:t>
            </a:r>
            <a:r>
              <a:rPr lang="pt-PT" dirty="0" smtClean="0">
                <a:solidFill>
                  <a:srgbClr val="FFFFFF"/>
                </a:solidFill>
              </a:rPr>
              <a:t> de dados experimentais</a:t>
            </a:r>
          </a:p>
          <a:p>
            <a:pPr lvl="1"/>
            <a:r>
              <a:rPr lang="pt-PT" u="sng" dirty="0" smtClean="0">
                <a:solidFill>
                  <a:srgbClr val="FFFFFF"/>
                </a:solidFill>
              </a:rPr>
              <a:t>Simulação</a:t>
            </a:r>
            <a:r>
              <a:rPr lang="pt-PT" dirty="0" smtClean="0">
                <a:solidFill>
                  <a:srgbClr val="FFFFFF"/>
                </a:solidFill>
              </a:rPr>
              <a:t> de interação da radiação</a:t>
            </a:r>
          </a:p>
          <a:p>
            <a:pPr lvl="1"/>
            <a:r>
              <a:rPr lang="pt-PT" u="sng" dirty="0" smtClean="0">
                <a:solidFill>
                  <a:srgbClr val="FFFFFF"/>
                </a:solidFill>
              </a:rPr>
              <a:t>Aplicações</a:t>
            </a:r>
            <a:r>
              <a:rPr lang="pt-PT" dirty="0" smtClean="0">
                <a:solidFill>
                  <a:srgbClr val="FFFFFF"/>
                </a:solidFill>
              </a:rPr>
              <a:t> em física, medicina nuclear, tecnologia e exploração do espaço</a:t>
            </a:r>
          </a:p>
          <a:p>
            <a:pPr lvl="1"/>
            <a:r>
              <a:rPr lang="pt-PT" u="sng" dirty="0" smtClean="0">
                <a:solidFill>
                  <a:srgbClr val="FFFFFF"/>
                </a:solidFill>
              </a:rPr>
              <a:t>Suporte </a:t>
            </a:r>
            <a:r>
              <a:rPr lang="pt-PT" dirty="0" smtClean="0">
                <a:solidFill>
                  <a:srgbClr val="FFFFFF"/>
                </a:solidFill>
              </a:rPr>
              <a:t>de outras áreas científicas</a:t>
            </a:r>
          </a:p>
          <a:p>
            <a:r>
              <a:rPr lang="pt-PT" dirty="0" err="1" smtClean="0">
                <a:solidFill>
                  <a:srgbClr val="FFFFFF"/>
                </a:solidFill>
              </a:rPr>
              <a:t>Eletrónica</a:t>
            </a:r>
            <a:r>
              <a:rPr lang="pt-PT" dirty="0" smtClean="0">
                <a:solidFill>
                  <a:srgbClr val="FFFFFF"/>
                </a:solidFill>
              </a:rPr>
              <a:t> de aquisição de dados:</a:t>
            </a:r>
            <a:endParaRPr lang="pt-PT" dirty="0">
              <a:solidFill>
                <a:srgbClr val="FFFFFF"/>
              </a:solidFill>
            </a:endParaRPr>
          </a:p>
          <a:p>
            <a:r>
              <a:rPr lang="pt-PT" dirty="0" smtClean="0">
                <a:solidFill>
                  <a:srgbClr val="FFFFFF"/>
                </a:solidFill>
              </a:rPr>
              <a:t>Contribuições importantes em: </a:t>
            </a: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CMS: calorímetro eletromagnético</a:t>
            </a: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Auger</a:t>
            </a:r>
            <a:r>
              <a:rPr lang="pt-PT" dirty="0" smtClean="0">
                <a:solidFill>
                  <a:srgbClr val="FFFFFF"/>
                </a:solidFill>
              </a:rPr>
              <a:t>: </a:t>
            </a:r>
            <a:r>
              <a:rPr lang="pt-PT" dirty="0" err="1" smtClean="0">
                <a:solidFill>
                  <a:srgbClr val="FFFFFF"/>
                </a:solidFill>
              </a:rPr>
              <a:t>eletrónica</a:t>
            </a:r>
            <a:r>
              <a:rPr lang="pt-PT" dirty="0" smtClean="0">
                <a:solidFill>
                  <a:srgbClr val="FFFFFF"/>
                </a:solidFill>
              </a:rPr>
              <a:t> de </a:t>
            </a:r>
            <a:r>
              <a:rPr lang="pt-PT" dirty="0" err="1" smtClean="0">
                <a:solidFill>
                  <a:srgbClr val="FFFFFF"/>
                </a:solidFill>
              </a:rPr>
              <a:t>front-end</a:t>
            </a:r>
            <a:endParaRPr lang="pt-PT" dirty="0" smtClean="0">
              <a:solidFill>
                <a:srgbClr val="FFFFFF"/>
              </a:solidFill>
            </a:endParaRP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Etc</a:t>
            </a:r>
            <a:r>
              <a:rPr lang="pt-PT" dirty="0" smtClean="0">
                <a:solidFill>
                  <a:srgbClr val="FFFFFF"/>
                </a:solidFill>
              </a:rPr>
              <a:t>, </a:t>
            </a:r>
            <a:r>
              <a:rPr lang="pt-PT" dirty="0" err="1" smtClean="0">
                <a:solidFill>
                  <a:srgbClr val="FFFFFF"/>
                </a:solidFill>
              </a:rPr>
              <a:t>etc</a:t>
            </a:r>
            <a:endParaRPr lang="pt-PT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912" y="6345"/>
            <a:ext cx="2392088" cy="1620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596" y="1699035"/>
            <a:ext cx="2087183" cy="1369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36530"/>
          <a:stretch/>
        </p:blipFill>
        <p:spPr>
          <a:xfrm>
            <a:off x="4632023" y="1621306"/>
            <a:ext cx="4499404" cy="1556489"/>
          </a:xfrm>
          <a:prstGeom prst="rect">
            <a:avLst/>
          </a:prstGeom>
        </p:spPr>
      </p:pic>
      <p:pic>
        <p:nvPicPr>
          <p:cNvPr id="12" name="Picture 1" descr="page4image25928896">
            <a:extLst>
              <a:ext uri="{FF2B5EF4-FFF2-40B4-BE49-F238E27FC236}">
                <a16:creationId xmlns:a16="http://schemas.microsoft.com/office/drawing/2014/main" xmlns="" id="{A8A4A0D8-257B-7B45-BDC1-70F9D6BA7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t="24061" r="610" b="10927"/>
          <a:stretch/>
        </p:blipFill>
        <p:spPr bwMode="auto">
          <a:xfrm>
            <a:off x="4644596" y="6345"/>
            <a:ext cx="2087183" cy="162072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596" y="3068160"/>
            <a:ext cx="2392088" cy="1500155"/>
          </a:xfrm>
          <a:prstGeom prst="rect">
            <a:avLst/>
          </a:prstGeom>
        </p:spPr>
      </p:pic>
      <p:pic>
        <p:nvPicPr>
          <p:cNvPr id="15" name="Picture 2" descr="Fig.png">
            <a:extLst>
              <a:ext uri="{FF2B5EF4-FFF2-40B4-BE49-F238E27FC236}">
                <a16:creationId xmlns="" xmlns:a16="http://schemas.microsoft.com/office/drawing/2014/main" id="{3025B2D8-1DA3-471A-9FE3-0B2F775A9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3" t="10889" r="17951" b="9267"/>
          <a:stretch/>
        </p:blipFill>
        <p:spPr bwMode="auto">
          <a:xfrm>
            <a:off x="4644596" y="1627069"/>
            <a:ext cx="2087183" cy="144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2023" y="4568316"/>
            <a:ext cx="4602364" cy="2289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1779" y="3089557"/>
            <a:ext cx="2399648" cy="150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6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773" y="1952"/>
            <a:ext cx="2175478" cy="1707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092" r="12553"/>
          <a:stretch/>
        </p:blipFill>
        <p:spPr>
          <a:xfrm>
            <a:off x="4163014" y="832860"/>
            <a:ext cx="2184433" cy="2098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" t="-381" r="-817" b="381"/>
          <a:stretch/>
        </p:blipFill>
        <p:spPr>
          <a:xfrm>
            <a:off x="6347447" y="3313295"/>
            <a:ext cx="2825750" cy="1726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402867"/>
            <a:ext cx="8520600" cy="763600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>
                <a:solidFill>
                  <a:srgbClr val="FFFFFF"/>
                </a:solidFill>
              </a:rPr>
              <a:t>Sociedade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08" y="1315291"/>
            <a:ext cx="4037374" cy="5524215"/>
          </a:xfrm>
        </p:spPr>
        <p:txBody>
          <a:bodyPr>
            <a:normAutofit fontScale="70000" lnSpcReduction="20000"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Divulgação científica:</a:t>
            </a:r>
          </a:p>
          <a:p>
            <a:pPr lvl="1"/>
            <a:r>
              <a:rPr lang="pt-PT" dirty="0" err="1" smtClean="0">
                <a:solidFill>
                  <a:schemeClr val="bg1"/>
                </a:solidFill>
              </a:rPr>
              <a:t>Masterclass</a:t>
            </a:r>
            <a:r>
              <a:rPr lang="pt-PT" dirty="0" smtClean="0">
                <a:solidFill>
                  <a:schemeClr val="bg1"/>
                </a:solidFill>
              </a:rPr>
              <a:t> internacional de física de partículas</a:t>
            </a:r>
          </a:p>
          <a:p>
            <a:pPr lvl="1"/>
            <a:r>
              <a:rPr lang="pt-PT" dirty="0" smtClean="0">
                <a:solidFill>
                  <a:schemeClr val="bg1"/>
                </a:solidFill>
              </a:rPr>
              <a:t>Eventos públicos, visitas a escolas</a:t>
            </a:r>
          </a:p>
          <a:p>
            <a:pPr lvl="1"/>
            <a:r>
              <a:rPr lang="pt-PT" dirty="0">
                <a:solidFill>
                  <a:schemeClr val="bg1"/>
                </a:solidFill>
              </a:rPr>
              <a:t>Construção de aparelhos </a:t>
            </a:r>
            <a:r>
              <a:rPr lang="pt-PT" dirty="0" smtClean="0">
                <a:solidFill>
                  <a:schemeClr val="bg1"/>
                </a:solidFill>
              </a:rPr>
              <a:t>de divulgação</a:t>
            </a:r>
            <a:endParaRPr lang="pt-PT" dirty="0">
              <a:solidFill>
                <a:schemeClr val="bg1"/>
              </a:solidFill>
            </a:endParaRPr>
          </a:p>
          <a:p>
            <a:r>
              <a:rPr lang="pt-PT" dirty="0" smtClean="0">
                <a:solidFill>
                  <a:schemeClr val="bg1"/>
                </a:solidFill>
              </a:rPr>
              <a:t>Treino </a:t>
            </a:r>
            <a:r>
              <a:rPr lang="pt-PT" dirty="0">
                <a:solidFill>
                  <a:schemeClr val="bg1"/>
                </a:solidFill>
              </a:rPr>
              <a:t>/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tech.transfer</a:t>
            </a:r>
            <a:r>
              <a:rPr lang="pt-PT" dirty="0" smtClean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pt-PT" dirty="0" smtClean="0">
                <a:solidFill>
                  <a:schemeClr val="bg1"/>
                </a:solidFill>
              </a:rPr>
              <a:t>Escola do CERN para professores de língua portuguesa </a:t>
            </a:r>
          </a:p>
          <a:p>
            <a:pPr lvl="1"/>
            <a:r>
              <a:rPr lang="pt-PT" dirty="0" smtClean="0">
                <a:solidFill>
                  <a:schemeClr val="bg1"/>
                </a:solidFill>
              </a:rPr>
              <a:t>Programa de treino de engenheiros</a:t>
            </a:r>
          </a:p>
          <a:p>
            <a:pPr lvl="1"/>
            <a:r>
              <a:rPr lang="pt-PT" dirty="0" smtClean="0">
                <a:solidFill>
                  <a:schemeClr val="bg1"/>
                </a:solidFill>
              </a:rPr>
              <a:t>Estágios de verão do LIP</a:t>
            </a:r>
          </a:p>
          <a:p>
            <a:pPr lvl="1"/>
            <a:r>
              <a:rPr lang="pt-PT" dirty="0" err="1" smtClean="0">
                <a:solidFill>
                  <a:schemeClr val="bg1"/>
                </a:solidFill>
              </a:rPr>
              <a:t>Mini-escola</a:t>
            </a:r>
            <a:r>
              <a:rPr lang="pt-PT" dirty="0" smtClean="0">
                <a:solidFill>
                  <a:schemeClr val="bg1"/>
                </a:solidFill>
              </a:rPr>
              <a:t> de física de partículas</a:t>
            </a:r>
          </a:p>
          <a:p>
            <a:pPr lvl="1"/>
            <a:r>
              <a:rPr lang="pt-PT" dirty="0" smtClean="0">
                <a:solidFill>
                  <a:schemeClr val="bg1"/>
                </a:solidFill>
              </a:rPr>
              <a:t>Curso de física do LHC</a:t>
            </a:r>
          </a:p>
          <a:p>
            <a:pPr lvl="1"/>
            <a:r>
              <a:rPr lang="pt-PT" dirty="0" smtClean="0">
                <a:solidFill>
                  <a:schemeClr val="bg1"/>
                </a:solidFill>
              </a:rPr>
              <a:t>Programa doutoral Portugal-CERN</a:t>
            </a:r>
          </a:p>
          <a:p>
            <a:pPr lvl="1"/>
            <a:r>
              <a:rPr lang="pt-PT" dirty="0" smtClean="0">
                <a:solidFill>
                  <a:schemeClr val="bg1"/>
                </a:solidFill>
              </a:rPr>
              <a:t>Programa doutoral em </a:t>
            </a:r>
            <a:r>
              <a:rPr lang="pt-PT" dirty="0" err="1" smtClean="0">
                <a:solidFill>
                  <a:schemeClr val="bg1"/>
                </a:solidFill>
              </a:rPr>
              <a:t>Prototerapia</a:t>
            </a:r>
            <a:endParaRPr lang="pt-PT" dirty="0" smtClean="0">
              <a:solidFill>
                <a:schemeClr val="bg1"/>
              </a:solidFill>
            </a:endParaRPr>
          </a:p>
          <a:p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-1231" t="10935" r="-20"/>
          <a:stretch/>
        </p:blipFill>
        <p:spPr>
          <a:xfrm>
            <a:off x="4142773" y="2825986"/>
            <a:ext cx="2172286" cy="1232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1" y="-1"/>
            <a:ext cx="2825750" cy="3313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8251" y="5025014"/>
            <a:ext cx="2825750" cy="18329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1969" y="2733347"/>
            <a:ext cx="2175478" cy="15427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t="17260" b="6839"/>
          <a:stretch/>
        </p:blipFill>
        <p:spPr>
          <a:xfrm>
            <a:off x="4142773" y="4276140"/>
            <a:ext cx="2178670" cy="258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7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923701"/>
            <a:ext cx="82361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53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74639"/>
            <a:ext cx="4390860" cy="1143000"/>
          </a:xfrm>
        </p:spPr>
        <p:txBody>
          <a:bodyPr/>
          <a:lstStyle/>
          <a:p>
            <a:pPr algn="l"/>
            <a:r>
              <a:rPr lang="pt-PT" dirty="0" smtClean="0"/>
              <a:t>O LIP-Coimbra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441163"/>
            <a:ext cx="4823209" cy="5450728"/>
          </a:xfrm>
        </p:spPr>
        <p:txBody>
          <a:bodyPr>
            <a:normAutofit fontScale="70000" lnSpcReduction="20000"/>
          </a:bodyPr>
          <a:lstStyle/>
          <a:p>
            <a:r>
              <a:rPr lang="pt-PT" dirty="0" smtClean="0"/>
              <a:t>LIP em Coimbra</a:t>
            </a:r>
          </a:p>
          <a:p>
            <a:pPr lvl="1"/>
            <a:r>
              <a:rPr lang="pt-PT" dirty="0" smtClean="0"/>
              <a:t>Ligação estreita à Universidade </a:t>
            </a:r>
          </a:p>
          <a:p>
            <a:pPr lvl="1"/>
            <a:r>
              <a:rPr lang="pt-PT" dirty="0" smtClean="0"/>
              <a:t>75 </a:t>
            </a:r>
            <a:r>
              <a:rPr lang="pt-PT" dirty="0"/>
              <a:t>membros: </a:t>
            </a:r>
            <a:endParaRPr lang="pt-PT" dirty="0" smtClean="0"/>
          </a:p>
          <a:p>
            <a:pPr lvl="2"/>
            <a:r>
              <a:rPr lang="pt-PT" dirty="0" smtClean="0"/>
              <a:t>35 </a:t>
            </a:r>
            <a:r>
              <a:rPr lang="pt-PT" dirty="0"/>
              <a:t>investigadores (10 docentes</a:t>
            </a:r>
            <a:r>
              <a:rPr lang="pt-PT" dirty="0" smtClean="0"/>
              <a:t>)</a:t>
            </a:r>
            <a:endParaRPr lang="pt-PT" dirty="0"/>
          </a:p>
          <a:p>
            <a:pPr lvl="2"/>
            <a:r>
              <a:rPr lang="pt-PT" dirty="0" smtClean="0"/>
              <a:t>15 </a:t>
            </a:r>
            <a:r>
              <a:rPr lang="pt-PT" dirty="0"/>
              <a:t>engenheiros, técnicos e </a:t>
            </a:r>
            <a:r>
              <a:rPr lang="pt-PT" dirty="0" smtClean="0"/>
              <a:t>administrativos</a:t>
            </a:r>
            <a:endParaRPr lang="pt-PT" dirty="0"/>
          </a:p>
          <a:p>
            <a:pPr lvl="2"/>
            <a:r>
              <a:rPr lang="pt-PT" dirty="0" smtClean="0"/>
              <a:t>25 estudantes</a:t>
            </a:r>
            <a:endParaRPr lang="pt-PT" dirty="0"/>
          </a:p>
          <a:p>
            <a:pPr lvl="2"/>
            <a:endParaRPr lang="pt-PT" dirty="0" smtClean="0"/>
          </a:p>
          <a:p>
            <a:r>
              <a:rPr lang="pt-PT" dirty="0" smtClean="0"/>
              <a:t>Especialidades de Coimbra:</a:t>
            </a:r>
          </a:p>
          <a:p>
            <a:pPr lvl="1"/>
            <a:r>
              <a:rPr lang="pt-PT" dirty="0" smtClean="0"/>
              <a:t>Física de partículas e </a:t>
            </a:r>
            <a:r>
              <a:rPr lang="pt-PT" dirty="0" err="1" smtClean="0"/>
              <a:t>astropartículas</a:t>
            </a:r>
            <a:r>
              <a:rPr lang="pt-PT" dirty="0" smtClean="0"/>
              <a:t>:</a:t>
            </a:r>
          </a:p>
          <a:p>
            <a:pPr lvl="2"/>
            <a:r>
              <a:rPr lang="pt-PT" dirty="0" smtClean="0"/>
              <a:t>Matéria escura, </a:t>
            </a:r>
            <a:r>
              <a:rPr lang="pt-PT" dirty="0"/>
              <a:t>CERN, </a:t>
            </a:r>
            <a:r>
              <a:rPr lang="pt-PT" dirty="0" smtClean="0"/>
              <a:t>neutrinos</a:t>
            </a:r>
          </a:p>
          <a:p>
            <a:pPr lvl="1"/>
            <a:r>
              <a:rPr lang="pt-PT" dirty="0" smtClean="0"/>
              <a:t>Detetores de radiação: </a:t>
            </a:r>
          </a:p>
          <a:p>
            <a:pPr lvl="2"/>
            <a:r>
              <a:rPr lang="pt-PT" dirty="0" smtClean="0"/>
              <a:t>Detetores gasosos e de líquidos nobres</a:t>
            </a:r>
          </a:p>
          <a:p>
            <a:pPr lvl="1"/>
            <a:r>
              <a:rPr lang="pt-PT" dirty="0" smtClean="0"/>
              <a:t>Aplicações:</a:t>
            </a:r>
          </a:p>
          <a:p>
            <a:pPr lvl="2"/>
            <a:r>
              <a:rPr lang="pt-PT" dirty="0" smtClean="0"/>
              <a:t>Saúde: PET, Orto-CT, terapia com feixes de protões</a:t>
            </a:r>
          </a:p>
          <a:p>
            <a:pPr lvl="2"/>
            <a:r>
              <a:rPr lang="pt-PT" dirty="0" smtClean="0"/>
              <a:t>Astrofísica e espaço: </a:t>
            </a:r>
            <a:r>
              <a:rPr lang="pt-PT" dirty="0"/>
              <a:t>instrumentação </a:t>
            </a:r>
            <a:r>
              <a:rPr lang="pt-PT" dirty="0" smtClean="0"/>
              <a:t>para polarimetria gama</a:t>
            </a:r>
          </a:p>
          <a:p>
            <a:pPr lvl="2"/>
            <a:r>
              <a:rPr lang="pt-PT" dirty="0" smtClean="0"/>
              <a:t>Neutrões: detetores sem </a:t>
            </a:r>
            <a:r>
              <a:rPr lang="pt-PT" baseline="30000" dirty="0" smtClean="0"/>
              <a:t>3</a:t>
            </a:r>
            <a:r>
              <a:rPr lang="pt-PT" dirty="0" smtClean="0"/>
              <a:t>He (para ESS)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4479" r="32638"/>
          <a:stretch/>
        </p:blipFill>
        <p:spPr>
          <a:xfrm>
            <a:off x="4823208" y="0"/>
            <a:ext cx="4320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8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681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/>
              <a:t>Física de partículas e </a:t>
            </a:r>
            <a:r>
              <a:rPr lang="pt-PT" dirty="0" err="1" smtClean="0"/>
              <a:t>astropartículas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708" y="1284203"/>
            <a:ext cx="5925669" cy="5293769"/>
          </a:xfrm>
        </p:spPr>
        <p:txBody>
          <a:bodyPr>
            <a:normAutofit fontScale="85000" lnSpcReduction="10000"/>
          </a:bodyPr>
          <a:lstStyle/>
          <a:p>
            <a:r>
              <a:rPr lang="pt-PT" dirty="0" smtClean="0"/>
              <a:t>Experiência ATLAS do LHC (CERN)</a:t>
            </a:r>
          </a:p>
          <a:p>
            <a:pPr lvl="1"/>
            <a:r>
              <a:rPr lang="pt-PT" dirty="0" smtClean="0"/>
              <a:t>Medidas e fenomenologia do bosão de </a:t>
            </a:r>
            <a:r>
              <a:rPr lang="pt-PT" b="1" dirty="0" err="1" smtClean="0"/>
              <a:t>Higgs</a:t>
            </a:r>
            <a:r>
              <a:rPr lang="pt-PT" dirty="0" smtClean="0"/>
              <a:t>, </a:t>
            </a:r>
            <a:r>
              <a:rPr lang="pt-PT" dirty="0"/>
              <a:t>quark </a:t>
            </a:r>
            <a:r>
              <a:rPr lang="pt-PT" b="1" dirty="0" smtClean="0"/>
              <a:t>top</a:t>
            </a:r>
            <a:r>
              <a:rPr lang="pt-PT" dirty="0" smtClean="0"/>
              <a:t>, procura de </a:t>
            </a:r>
            <a:r>
              <a:rPr lang="pt-PT" b="1" dirty="0" smtClean="0"/>
              <a:t>nova física</a:t>
            </a:r>
            <a:r>
              <a:rPr lang="pt-PT" dirty="0" smtClean="0"/>
              <a:t>, física de </a:t>
            </a:r>
            <a:r>
              <a:rPr lang="pt-PT" b="1" dirty="0" smtClean="0"/>
              <a:t>jatos</a:t>
            </a:r>
            <a:r>
              <a:rPr lang="pt-PT" dirty="0" smtClean="0"/>
              <a:t> </a:t>
            </a:r>
            <a:r>
              <a:rPr lang="pt-PT" dirty="0" err="1" smtClean="0"/>
              <a:t>hadrónicos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Experiências Lux e LZ (EUA): </a:t>
            </a:r>
          </a:p>
          <a:p>
            <a:pPr lvl="1"/>
            <a:r>
              <a:rPr lang="pt-PT" dirty="0" smtClean="0"/>
              <a:t>Procura direta de </a:t>
            </a:r>
            <a:r>
              <a:rPr lang="pt-PT" b="1" dirty="0" smtClean="0"/>
              <a:t>matéria </a:t>
            </a:r>
            <a:r>
              <a:rPr lang="pt-PT" b="1" dirty="0"/>
              <a:t>escura </a:t>
            </a:r>
            <a:r>
              <a:rPr lang="pt-PT" dirty="0"/>
              <a:t>e </a:t>
            </a:r>
            <a:r>
              <a:rPr lang="pt-PT" b="1" dirty="0"/>
              <a:t>decaimentos raros </a:t>
            </a:r>
            <a:r>
              <a:rPr lang="pt-PT" dirty="0"/>
              <a:t>do </a:t>
            </a:r>
            <a:r>
              <a:rPr lang="pt-PT" dirty="0" smtClean="0"/>
              <a:t>Xénon</a:t>
            </a:r>
          </a:p>
          <a:p>
            <a:endParaRPr lang="pt-PT" dirty="0" smtClean="0"/>
          </a:p>
          <a:p>
            <a:r>
              <a:rPr lang="pt-PT" dirty="0" smtClean="0"/>
              <a:t>Experiência DUNE (EUA):</a:t>
            </a:r>
          </a:p>
          <a:p>
            <a:pPr lvl="1"/>
            <a:r>
              <a:rPr lang="pt-PT" dirty="0" smtClean="0"/>
              <a:t>Próxima geração de experiências de </a:t>
            </a:r>
            <a:r>
              <a:rPr lang="pt-PT" b="1" dirty="0" smtClean="0"/>
              <a:t>oscilação de neutrinos </a:t>
            </a:r>
            <a:r>
              <a:rPr lang="mr-IN" dirty="0" smtClean="0"/>
              <a:t>–</a:t>
            </a:r>
            <a:r>
              <a:rPr lang="pt-PT" dirty="0" smtClean="0"/>
              <a:t> criados por um feixe de protões no </a:t>
            </a:r>
            <a:r>
              <a:rPr lang="pt-PT" dirty="0" err="1" smtClean="0"/>
              <a:t>Fermilab</a:t>
            </a:r>
            <a:r>
              <a:rPr lang="pt-PT" dirty="0" smtClean="0"/>
              <a:t>, a 1300 km</a:t>
            </a:r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377" y="4901104"/>
            <a:ext cx="2793775" cy="1697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378" y="3094872"/>
            <a:ext cx="2793775" cy="1806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535" r="8711"/>
          <a:stretch/>
        </p:blipFill>
        <p:spPr>
          <a:xfrm>
            <a:off x="6068378" y="1221950"/>
            <a:ext cx="2793774" cy="187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51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2466</TotalTime>
  <Words>1376</Words>
  <Application>Microsoft Macintosh PowerPoint</Application>
  <PresentationFormat>On-screen Show (4:3)</PresentationFormat>
  <Paragraphs>219</Paragraphs>
  <Slides>22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LIP – Laboratório de Instrumentação e Física Experimental de Partículas</vt:lpstr>
      <vt:lpstr>O LIP: física, tecnologia, computação e sociedade</vt:lpstr>
      <vt:lpstr>Experiências em...</vt:lpstr>
      <vt:lpstr>Desenvolvimento tecnológico</vt:lpstr>
      <vt:lpstr>Computação e electrónica</vt:lpstr>
      <vt:lpstr>Sociedade</vt:lpstr>
      <vt:lpstr>PowerPoint Presentation</vt:lpstr>
      <vt:lpstr>O LIP-Coimbra</vt:lpstr>
      <vt:lpstr>Física de partículas e astropartículas</vt:lpstr>
      <vt:lpstr>Detetores de radiação</vt:lpstr>
      <vt:lpstr>Algumas aplicações</vt:lpstr>
      <vt:lpstr>O futuro: tecnologias para a saúde</vt:lpstr>
      <vt:lpstr>O futuro: física de partículas</vt:lpstr>
      <vt:lpstr>Infrastruturas de apoio em Coimbra</vt:lpstr>
      <vt:lpstr>PowerPoint Presentation</vt:lpstr>
      <vt:lpstr>Bonus slides</vt:lpstr>
      <vt:lpstr>PowerPoint Presentation</vt:lpstr>
      <vt:lpstr>Impacto na Sociedade</vt:lpstr>
      <vt:lpstr>PowerPoint Presentation</vt:lpstr>
      <vt:lpstr>Exploração Espacial</vt:lpstr>
      <vt:lpstr>HL-LHC Upgrade</vt:lpstr>
      <vt:lpstr>Comité de inovação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LIP – Laboratório de Instrumentação e Física Experimental de Partículas</dc:title>
  <dc:creator>Ricardo Goncalo</dc:creator>
  <cp:lastModifiedBy>Ricardo Goncalo</cp:lastModifiedBy>
  <cp:revision>28</cp:revision>
  <dcterms:created xsi:type="dcterms:W3CDTF">2022-03-01T20:31:39Z</dcterms:created>
  <dcterms:modified xsi:type="dcterms:W3CDTF">2022-04-05T10:36:21Z</dcterms:modified>
</cp:coreProperties>
</file>