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22.xml" ContentType="application/vnd.openxmlformats-officedocument.presentationml.notesSlide+xml"/>
  <Override PartName="/ppt/embeddings/oleObject8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4.xml" ContentType="application/vnd.openxmlformats-officedocument.presentationml.tags+xml"/>
  <Override PartName="/ppt/notesSlides/notesSlide30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501" r:id="rId2"/>
    <p:sldId id="504" r:id="rId3"/>
    <p:sldId id="630" r:id="rId4"/>
    <p:sldId id="631" r:id="rId5"/>
    <p:sldId id="632" r:id="rId6"/>
    <p:sldId id="633" r:id="rId7"/>
    <p:sldId id="634" r:id="rId8"/>
    <p:sldId id="635" r:id="rId9"/>
    <p:sldId id="636" r:id="rId10"/>
    <p:sldId id="637" r:id="rId11"/>
    <p:sldId id="638" r:id="rId12"/>
    <p:sldId id="639" r:id="rId13"/>
    <p:sldId id="640" r:id="rId14"/>
    <p:sldId id="641" r:id="rId15"/>
    <p:sldId id="642" r:id="rId16"/>
    <p:sldId id="643" r:id="rId17"/>
    <p:sldId id="644" r:id="rId18"/>
    <p:sldId id="645" r:id="rId19"/>
    <p:sldId id="646" r:id="rId20"/>
    <p:sldId id="647" r:id="rId21"/>
    <p:sldId id="648" r:id="rId22"/>
    <p:sldId id="649" r:id="rId23"/>
    <p:sldId id="650" r:id="rId24"/>
    <p:sldId id="651" r:id="rId25"/>
    <p:sldId id="652" r:id="rId26"/>
    <p:sldId id="653" r:id="rId27"/>
    <p:sldId id="654" r:id="rId28"/>
    <p:sldId id="655" r:id="rId29"/>
    <p:sldId id="656" r:id="rId30"/>
    <p:sldId id="657" r:id="rId31"/>
    <p:sldId id="658" r:id="rId32"/>
    <p:sldId id="659" r:id="rId33"/>
    <p:sldId id="660" r:id="rId34"/>
    <p:sldId id="661" r:id="rId35"/>
    <p:sldId id="662" r:id="rId36"/>
    <p:sldId id="663" r:id="rId37"/>
    <p:sldId id="664" r:id="rId38"/>
    <p:sldId id="665" r:id="rId39"/>
    <p:sldId id="666" r:id="rId40"/>
    <p:sldId id="667" r:id="rId41"/>
    <p:sldId id="668" r:id="rId42"/>
    <p:sldId id="669" r:id="rId43"/>
    <p:sldId id="670" r:id="rId44"/>
    <p:sldId id="671" r:id="rId45"/>
    <p:sldId id="672" r:id="rId46"/>
    <p:sldId id="673" r:id="rId47"/>
    <p:sldId id="674" r:id="rId48"/>
    <p:sldId id="675" r:id="rId49"/>
    <p:sldId id="676" r:id="rId50"/>
    <p:sldId id="677" r:id="rId51"/>
    <p:sldId id="678" r:id="rId52"/>
    <p:sldId id="679" r:id="rId53"/>
    <p:sldId id="680" r:id="rId54"/>
    <p:sldId id="681" r:id="rId55"/>
    <p:sldId id="682" r:id="rId56"/>
    <p:sldId id="683" r:id="rId57"/>
    <p:sldId id="684" r:id="rId58"/>
    <p:sldId id="685" r:id="rId59"/>
    <p:sldId id="686" r:id="rId60"/>
    <p:sldId id="687" r:id="rId61"/>
    <p:sldId id="688" r:id="rId62"/>
    <p:sldId id="689" r:id="rId63"/>
    <p:sldId id="690" r:id="rId64"/>
    <p:sldId id="691" r:id="rId65"/>
    <p:sldId id="692" r:id="rId66"/>
    <p:sldId id="693" r:id="rId67"/>
    <p:sldId id="694" r:id="rId68"/>
    <p:sldId id="695" r:id="rId69"/>
    <p:sldId id="696" r:id="rId70"/>
    <p:sldId id="697" r:id="rId71"/>
    <p:sldId id="698" r:id="rId72"/>
    <p:sldId id="699" r:id="rId73"/>
    <p:sldId id="700" r:id="rId74"/>
    <p:sldId id="701" r:id="rId75"/>
    <p:sldId id="702" r:id="rId76"/>
    <p:sldId id="703" r:id="rId77"/>
    <p:sldId id="704" r:id="rId78"/>
    <p:sldId id="705" r:id="rId79"/>
    <p:sldId id="706" r:id="rId80"/>
    <p:sldId id="707" r:id="rId81"/>
    <p:sldId id="708" r:id="rId82"/>
    <p:sldId id="709" r:id="rId83"/>
    <p:sldId id="710" r:id="rId84"/>
    <p:sldId id="711" r:id="rId85"/>
    <p:sldId id="712" r:id="rId86"/>
    <p:sldId id="713" r:id="rId87"/>
    <p:sldId id="716" r:id="rId88"/>
    <p:sldId id="715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40" autoAdjust="0"/>
  </p:normalViewPr>
  <p:slideViewPr>
    <p:cSldViewPr snapToGrid="0" snapToObjects="1">
      <p:cViewPr varScale="1">
        <p:scale>
          <a:sx n="80" d="100"/>
          <a:sy n="80" d="100"/>
        </p:scale>
        <p:origin x="-16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4" Type="http://schemas.openxmlformats.org/officeDocument/2006/relationships/image" Target="../media/image151.emf"/><Relationship Id="rId5" Type="http://schemas.openxmlformats.org/officeDocument/2006/relationships/image" Target="../media/image152.emf"/><Relationship Id="rId6" Type="http://schemas.openxmlformats.org/officeDocument/2006/relationships/image" Target="../media/image153.emf"/><Relationship Id="rId7" Type="http://schemas.openxmlformats.org/officeDocument/2006/relationships/image" Target="../media/image154.emf"/><Relationship Id="rId1" Type="http://schemas.openxmlformats.org/officeDocument/2006/relationships/image" Target="../media/image148.emf"/><Relationship Id="rId2" Type="http://schemas.openxmlformats.org/officeDocument/2006/relationships/image" Target="../media/image1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52589-1871-B341-905B-3B8003F096E7}" type="datetimeFigureOut">
              <a:rPr lang="en-US" smtClean="0"/>
              <a:t>04.04.22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EA28A-862B-9A4F-8E01-AC3D1DDAC1D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77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DB74D-11EA-1B4A-9554-C567BFF33928}" type="datetimeFigureOut">
              <a:rPr lang="en-US" smtClean="0"/>
              <a:t>04.04.22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6804-BC12-2E47-A5D0-09CBBB24ADD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008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thought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knew</a:t>
            </a:r>
            <a:r>
              <a:rPr lang="pt-PT" dirty="0" smtClean="0"/>
              <a:t> – teoria e </a:t>
            </a:r>
            <a:r>
              <a:rPr lang="pt-PT" dirty="0" err="1" smtClean="0"/>
              <a:t>pre</a:t>
            </a:r>
            <a:r>
              <a:rPr lang="pt-PT" dirty="0" smtClean="0"/>
              <a:t>-LHC data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baseline="0" dirty="0" smtClean="0"/>
              <a:t> – experimental </a:t>
            </a:r>
            <a:r>
              <a:rPr lang="pt-PT" baseline="0" dirty="0" err="1" smtClean="0"/>
              <a:t>aspects</a:t>
            </a:r>
            <a:endParaRPr lang="pt-PT" dirty="0" smtClean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–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a </a:t>
            </a:r>
            <a:r>
              <a:rPr lang="pt-PT" dirty="0" err="1" smtClean="0"/>
              <a:t>Higgs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boson</a:t>
            </a:r>
            <a:endParaRPr lang="pt-P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out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meantime</a:t>
            </a:r>
            <a:r>
              <a:rPr lang="pt-PT" dirty="0" smtClean="0"/>
              <a:t> – </a:t>
            </a:r>
            <a:r>
              <a:rPr lang="pt-PT" dirty="0" err="1" smtClean="0"/>
              <a:t>mass</a:t>
            </a:r>
            <a:r>
              <a:rPr lang="pt-PT" dirty="0" smtClean="0"/>
              <a:t>, spin,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parity</a:t>
            </a:r>
            <a:r>
              <a:rPr lang="pt-PT" baseline="0" dirty="0" smtClean="0"/>
              <a:t>, cross </a:t>
            </a:r>
            <a:r>
              <a:rPr lang="pt-PT" baseline="0" dirty="0" err="1" smtClean="0"/>
              <a:t>sections</a:t>
            </a:r>
            <a:endParaRPr lang="pt-PT" dirty="0" smtClean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don’t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...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– teoria e</a:t>
            </a:r>
            <a:r>
              <a:rPr lang="pt-PT" baseline="0" dirty="0" smtClean="0"/>
              <a:t> </a:t>
            </a:r>
            <a:r>
              <a:rPr lang="pt-PT" dirty="0" smtClean="0"/>
              <a:t>o</a:t>
            </a:r>
            <a:r>
              <a:rPr lang="pt-PT" baseline="0" dirty="0" smtClean="0"/>
              <a:t> BSM </a:t>
            </a:r>
            <a:r>
              <a:rPr lang="pt-PT" baseline="0" dirty="0" err="1" smtClean="0"/>
              <a:t>Higgs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7153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é que sabíamos disto? Ou só estávamos só a adivinhar?</a:t>
            </a:r>
          </a:p>
          <a:p>
            <a:r>
              <a:rPr lang="pt-PT" dirty="0" smtClean="0"/>
              <a:t>Vemos</a:t>
            </a:r>
            <a:r>
              <a:rPr lang="pt-PT" baseline="0" dirty="0" smtClean="0"/>
              <a:t> isto em medidas experimentais!! Neste gráfico vemos a probabilidade de um certo tipo de reação entre partículas. </a:t>
            </a:r>
          </a:p>
          <a:p>
            <a:r>
              <a:rPr lang="pt-PT" baseline="0" dirty="0" smtClean="0"/>
              <a:t>Há duas possibilidades: uma reação governada pela força fraca e outra reação pela força eletromagnética. </a:t>
            </a:r>
          </a:p>
          <a:p>
            <a:r>
              <a:rPr lang="pt-PT" baseline="0" dirty="0" smtClean="0"/>
              <a:t>A altas energias, vemos que as duas forças se tornam numa só força: a força electrofraca. </a:t>
            </a:r>
          </a:p>
          <a:p>
            <a:r>
              <a:rPr lang="pt-PT" baseline="0" dirty="0" smtClean="0"/>
              <a:t>É a quebra de simetria ao contrário, como se andássemos para trás no tempo, em direção ao </a:t>
            </a:r>
            <a:r>
              <a:rPr lang="pt-PT" baseline="0" dirty="0" err="1" smtClean="0"/>
              <a:t>Big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/>
              <a:t>1: mass of</a:t>
            </a:r>
            <a:r>
              <a:rPr lang="en-GB" b="1" baseline="0" dirty="0" smtClean="0"/>
              <a:t> elementary bosons and fermions</a:t>
            </a:r>
            <a:endParaRPr lang="en-GB" b="1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2669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Peter </a:t>
            </a:r>
            <a:r>
              <a:rPr lang="pt-PT" dirty="0" err="1" smtClean="0"/>
              <a:t>Ware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29 </a:t>
            </a:r>
            <a:r>
              <a:rPr lang="pt-PT" dirty="0" err="1" smtClean="0"/>
              <a:t>May</a:t>
            </a:r>
            <a:r>
              <a:rPr lang="pt-PT" dirty="0" smtClean="0"/>
              <a:t> 1929)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British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emeritus</a:t>
            </a:r>
            <a:r>
              <a:rPr lang="pt-PT" dirty="0" smtClean="0"/>
              <a:t> professor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Edinburgh.</a:t>
            </a:r>
            <a:r>
              <a:rPr lang="pt-PT" baseline="0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1960s,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broken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could</a:t>
            </a:r>
            <a:r>
              <a:rPr lang="pt-PT" dirty="0" smtClean="0"/>
              <a:t> </a:t>
            </a:r>
            <a:r>
              <a:rPr lang="pt-PT" dirty="0" err="1" smtClean="0"/>
              <a:t>explain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general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W </a:t>
            </a:r>
            <a:r>
              <a:rPr lang="pt-PT" dirty="0" err="1" smtClean="0"/>
              <a:t>and</a:t>
            </a:r>
            <a:r>
              <a:rPr lang="pt-PT" dirty="0" smtClean="0"/>
              <a:t> Z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particular.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so-called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mechanism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physicists</a:t>
            </a:r>
            <a:r>
              <a:rPr lang="pt-PT" dirty="0" smtClean="0"/>
              <a:t> </a:t>
            </a:r>
            <a:r>
              <a:rPr lang="pt-PT" dirty="0" err="1" smtClean="0"/>
              <a:t>besides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time, </a:t>
            </a:r>
            <a:r>
              <a:rPr lang="pt-PT" dirty="0" err="1" smtClean="0"/>
              <a:t>predicts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existence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detection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became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</a:t>
            </a:r>
            <a:r>
              <a:rPr lang="pt-PT" dirty="0" smtClean="0"/>
              <a:t> </a:t>
            </a:r>
            <a:r>
              <a:rPr lang="pt-PT" dirty="0" err="1" smtClean="0"/>
              <a:t>goals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Robert </a:t>
            </a:r>
            <a:r>
              <a:rPr lang="pt-PT" dirty="0" err="1" smtClean="0"/>
              <a:t>Brout</a:t>
            </a:r>
            <a:r>
              <a:rPr lang="pt-PT" dirty="0" smtClean="0"/>
              <a:t> (1928 –2011)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significant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Professor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had</a:t>
            </a:r>
            <a:r>
              <a:rPr lang="pt-PT" dirty="0" smtClean="0"/>
              <a:t> </a:t>
            </a:r>
            <a:r>
              <a:rPr lang="pt-PT" dirty="0" err="1" smtClean="0"/>
              <a:t>created</a:t>
            </a:r>
            <a:r>
              <a:rPr lang="pt-PT" dirty="0" smtClean="0"/>
              <a:t>, </a:t>
            </a:r>
            <a:r>
              <a:rPr lang="pt-PT" dirty="0" err="1" smtClean="0"/>
              <a:t>together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François </a:t>
            </a:r>
            <a:r>
              <a:rPr lang="pt-PT" dirty="0" err="1" smtClean="0"/>
              <a:t>Englert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François </a:t>
            </a:r>
            <a:r>
              <a:rPr lang="pt-PT" dirty="0" err="1" smtClean="0"/>
              <a:t>Baron</a:t>
            </a:r>
            <a:r>
              <a:rPr lang="pt-PT" dirty="0" smtClean="0"/>
              <a:t> </a:t>
            </a:r>
            <a:r>
              <a:rPr lang="pt-PT" dirty="0" err="1" smtClean="0"/>
              <a:t>Englert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1932)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2013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laureate</a:t>
            </a:r>
            <a:r>
              <a:rPr lang="pt-PT" dirty="0" smtClean="0"/>
              <a:t> (</a:t>
            </a:r>
            <a:r>
              <a:rPr lang="pt-PT" dirty="0" err="1" smtClean="0"/>
              <a:t>shared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Peter </a:t>
            </a:r>
            <a:r>
              <a:rPr lang="pt-PT" dirty="0" err="1" smtClean="0"/>
              <a:t>Higgs</a:t>
            </a:r>
            <a:r>
              <a:rPr lang="pt-PT" dirty="0" smtClean="0"/>
              <a:t>).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Professor </a:t>
            </a:r>
            <a:r>
              <a:rPr lang="pt-PT" dirty="0" err="1" smtClean="0"/>
              <a:t>emeritus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(ULB)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a </a:t>
            </a:r>
            <a:r>
              <a:rPr lang="pt-PT" dirty="0" err="1" smtClean="0"/>
              <a:t>Sackler</a:t>
            </a:r>
            <a:r>
              <a:rPr lang="pt-PT" dirty="0" smtClean="0"/>
              <a:t> Professor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Special</a:t>
            </a:r>
            <a:r>
              <a:rPr lang="pt-PT" dirty="0" smtClean="0"/>
              <a:t> </a:t>
            </a:r>
            <a:r>
              <a:rPr lang="pt-PT" dirty="0" err="1" smtClean="0"/>
              <a:t>Appointment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School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Tel</a:t>
            </a:r>
            <a:r>
              <a:rPr lang="pt-PT" dirty="0" smtClean="0"/>
              <a:t> </a:t>
            </a:r>
            <a:r>
              <a:rPr lang="pt-PT" dirty="0" err="1" smtClean="0"/>
              <a:t>Aviv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a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Institute</a:t>
            </a:r>
            <a:r>
              <a:rPr lang="pt-PT" dirty="0" smtClean="0"/>
              <a:t> for Quantum </a:t>
            </a:r>
            <a:r>
              <a:rPr lang="pt-PT" dirty="0" err="1" smtClean="0"/>
              <a:t>Studies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Chapman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California</a:t>
            </a:r>
            <a:r>
              <a:rPr lang="pt-PT" dirty="0" smtClean="0"/>
              <a:t>. </a:t>
            </a: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0168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2800" dirty="0" smtClean="0"/>
              <a:t>Quebra da simetria electrofraca após o </a:t>
            </a:r>
            <a:r>
              <a:rPr lang="pt-PT" sz="2800" dirty="0" err="1" smtClean="0"/>
              <a:t>Big</a:t>
            </a:r>
            <a:r>
              <a:rPr lang="pt-PT" sz="2800" dirty="0" smtClean="0"/>
              <a:t> </a:t>
            </a:r>
            <a:r>
              <a:rPr lang="pt-PT" sz="2800" dirty="0" err="1" smtClean="0"/>
              <a:t>Bang</a:t>
            </a:r>
            <a:r>
              <a:rPr lang="pt-PT" sz="2800" dirty="0" smtClean="0"/>
              <a:t>: quando a densidade de energia baixou,</a:t>
            </a:r>
            <a:r>
              <a:rPr lang="pt-PT" sz="2800" baseline="0" dirty="0" smtClean="0"/>
              <a:t> as próprias forças fundamentais mudaram</a:t>
            </a:r>
            <a:endParaRPr lang="pt-PT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1" dirty="0" smtClean="0"/>
              <a:t>No fim ficamos</a:t>
            </a:r>
            <a:r>
              <a:rPr lang="pt-PT" b="1" baseline="0" dirty="0" smtClean="0"/>
              <a:t> com W e Z com massa, fotão na mesma sem massa, e resta-nos um bosão de </a:t>
            </a:r>
            <a:r>
              <a:rPr lang="pt-PT" b="1" baseline="0" dirty="0" err="1" smtClean="0"/>
              <a:t>Higgs</a:t>
            </a:r>
            <a:r>
              <a:rPr lang="pt-PT" b="1" baseline="0" dirty="0" smtClean="0"/>
              <a:t>; mas as </a:t>
            </a:r>
            <a:r>
              <a:rPr lang="pt-PT" b="1" baseline="0" dirty="0" err="1" smtClean="0"/>
              <a:t>proprias</a:t>
            </a:r>
            <a:r>
              <a:rPr lang="pt-PT" b="1" baseline="0" dirty="0" smtClean="0"/>
              <a:t> forças mudam!</a:t>
            </a:r>
            <a:endParaRPr lang="pt-PT" b="1" dirty="0" smtClean="0"/>
          </a:p>
          <a:p>
            <a:endParaRPr lang="pt-PT" dirty="0" smtClean="0"/>
          </a:p>
          <a:p>
            <a:r>
              <a:rPr lang="en-US" sz="1100" dirty="0" smtClean="0">
                <a:solidFill>
                  <a:srgbClr val="000000"/>
                </a:solidFill>
              </a:rPr>
              <a:t>In the Standard Model with no Higgs mechanism, interactions are symmetric and particles do not have mass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Electroweak symmetry is broken:</a:t>
            </a:r>
            <a:r>
              <a:rPr lang="en-US" sz="1100" baseline="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Photon does not have mass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W, Z have a large mass</a:t>
            </a:r>
          </a:p>
          <a:p>
            <a:r>
              <a:rPr lang="en-US" sz="1200" dirty="0" smtClean="0">
                <a:solidFill>
                  <a:srgbClr val="BE0204"/>
                </a:solidFill>
              </a:rPr>
              <a:t>Higgs mechanism: mass of W and Z results from the  Higgs mechanism;</a:t>
            </a:r>
            <a:r>
              <a:rPr lang="en-US" sz="1200" baseline="0" dirty="0" smtClean="0">
                <a:solidFill>
                  <a:srgbClr val="BE0204"/>
                </a:solidFill>
              </a:rPr>
              <a:t> </a:t>
            </a:r>
            <a:r>
              <a:rPr lang="en-US" sz="1200" dirty="0" smtClean="0">
                <a:solidFill>
                  <a:srgbClr val="BE0204"/>
                </a:solidFill>
              </a:rPr>
              <a:t>Masses of fermions come from a direct interaction with the Higgs field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5126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LHC </a:t>
            </a:r>
            <a:r>
              <a:rPr lang="pt-PT" dirty="0" err="1" smtClean="0"/>
              <a:t>Running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2x</a:t>
            </a:r>
            <a:r>
              <a:rPr lang="pt-PT" baseline="0" dirty="0" smtClean="0"/>
              <a:t> design </a:t>
            </a:r>
            <a:r>
              <a:rPr lang="pt-PT" baseline="0" dirty="0" err="1" smtClean="0"/>
              <a:t>luminosity</a:t>
            </a:r>
            <a:endParaRPr lang="pt-PT" baseline="0" dirty="0" smtClean="0"/>
          </a:p>
          <a:p>
            <a:r>
              <a:rPr lang="pt-PT" baseline="0" dirty="0" err="1" smtClean="0"/>
              <a:t>Expect</a:t>
            </a:r>
            <a:r>
              <a:rPr lang="pt-PT" baseline="0" dirty="0" smtClean="0"/>
              <a:t> 150/pb </a:t>
            </a:r>
            <a:r>
              <a:rPr lang="pt-PT" baseline="0" dirty="0" err="1" smtClean="0"/>
              <a:t>by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year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533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15 </a:t>
            </a:r>
            <a:r>
              <a:rPr lang="pt-PT" dirty="0" err="1" smtClean="0"/>
              <a:t>years</a:t>
            </a:r>
            <a:r>
              <a:rPr lang="pt-PT" dirty="0" smtClean="0"/>
              <a:t> to </a:t>
            </a:r>
            <a:r>
              <a:rPr lang="pt-PT" dirty="0" err="1" smtClean="0"/>
              <a:t>develop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build</a:t>
            </a:r>
            <a:r>
              <a:rPr lang="pt-PT" dirty="0" smtClean="0"/>
              <a:t>; </a:t>
            </a:r>
            <a:r>
              <a:rPr lang="en-US" sz="12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≈10</a:t>
            </a:r>
            <a:r>
              <a:rPr lang="en-US" sz="1200" b="1" baseline="300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8</a:t>
            </a:r>
            <a:r>
              <a:rPr lang="en-US" sz="12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electronic channels / </a:t>
            </a:r>
            <a:r>
              <a:rPr lang="en-US" sz="1200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experiência</a:t>
            </a:r>
            <a:r>
              <a:rPr lang="en-US" sz="12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;</a:t>
            </a:r>
            <a:r>
              <a:rPr lang="en-US" sz="1200" baseline="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developed worldwide computing grid to treat data</a:t>
            </a:r>
            <a:endParaRPr lang="pt-PT" dirty="0" smtClean="0"/>
          </a:p>
          <a:p>
            <a:r>
              <a:rPr lang="pt-PT" dirty="0" smtClean="0"/>
              <a:t>Cerca de 1000 estudantes de pós-graduação por experiência</a:t>
            </a:r>
            <a:r>
              <a:rPr lang="pt-PT" baseline="0" dirty="0" smtClean="0"/>
              <a:t> - </a:t>
            </a:r>
            <a:r>
              <a:rPr lang="pt-PT" dirty="0" err="1" smtClean="0"/>
              <a:t>training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generation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researchers</a:t>
            </a:r>
            <a:r>
              <a:rPr lang="pt-PT" dirty="0" smtClean="0"/>
              <a:t>; </a:t>
            </a:r>
          </a:p>
          <a:p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computing</a:t>
            </a:r>
            <a:r>
              <a:rPr lang="pt-PT" dirty="0" smtClean="0"/>
              <a:t> </a:t>
            </a:r>
            <a:r>
              <a:rPr lang="pt-PT" dirty="0" err="1" smtClean="0"/>
              <a:t>Grid</a:t>
            </a:r>
            <a:r>
              <a:rPr lang="pt-PT" dirty="0" smtClean="0"/>
              <a:t>,</a:t>
            </a:r>
            <a:r>
              <a:rPr lang="pt-PT" baseline="0" dirty="0" smtClean="0"/>
              <a:t> data </a:t>
            </a:r>
            <a:r>
              <a:rPr lang="pt-PT" baseline="0" dirty="0" err="1" smtClean="0"/>
              <a:t>analysis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techniques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; </a:t>
            </a:r>
            <a:r>
              <a:rPr lang="pt-PT" dirty="0" err="1" smtClean="0"/>
              <a:t>training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engineers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tech</a:t>
            </a:r>
            <a:r>
              <a:rPr lang="pt-PT" dirty="0" smtClean="0"/>
              <a:t>. </a:t>
            </a:r>
            <a:r>
              <a:rPr lang="pt-PT" dirty="0" err="1" smtClean="0"/>
              <a:t>transfer</a:t>
            </a:r>
            <a:r>
              <a:rPr lang="pt-PT" dirty="0" smtClean="0"/>
              <a:t>; 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en-US" sz="1200" dirty="0" smtClean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55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7912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Alignment</a:t>
            </a:r>
            <a:r>
              <a:rPr lang="pt-PT" dirty="0" smtClean="0"/>
              <a:t> to ~30</a:t>
            </a:r>
            <a:r>
              <a:rPr lang="pt-PT" baseline="0" dirty="0" smtClean="0"/>
              <a:t> </a:t>
            </a:r>
            <a:r>
              <a:rPr lang="pt-PT" baseline="0" dirty="0" err="1" smtClean="0"/>
              <a:t>micron</a:t>
            </a:r>
            <a:endParaRPr lang="pt-PT" baseline="0" dirty="0" smtClean="0"/>
          </a:p>
          <a:p>
            <a:r>
              <a:rPr lang="pt-PT" baseline="0" dirty="0" err="1" smtClean="0"/>
              <a:t>Beams</a:t>
            </a:r>
            <a:r>
              <a:rPr lang="pt-PT" baseline="0" dirty="0" smtClean="0"/>
              <a:t> cross </a:t>
            </a:r>
            <a:r>
              <a:rPr lang="pt-PT" baseline="0" dirty="0" err="1" smtClean="0"/>
              <a:t>every</a:t>
            </a:r>
            <a:r>
              <a:rPr lang="pt-PT" baseline="0" dirty="0" smtClean="0"/>
              <a:t> 25 </a:t>
            </a:r>
            <a:r>
              <a:rPr lang="pt-PT" baseline="0" dirty="0" err="1" smtClean="0"/>
              <a:t>ns</a:t>
            </a:r>
            <a:r>
              <a:rPr lang="pt-PT" baseline="0" dirty="0" smtClean="0"/>
              <a:t> (7m)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56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8441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twiki.cern.ch</a:t>
            </a:r>
            <a:r>
              <a:rPr lang="pt-PT" dirty="0" smtClean="0"/>
              <a:t>/</a:t>
            </a:r>
            <a:r>
              <a:rPr lang="pt-PT" dirty="0" err="1" smtClean="0"/>
              <a:t>twiki</a:t>
            </a:r>
            <a:r>
              <a:rPr lang="pt-PT" dirty="0" smtClean="0"/>
              <a:t>/bin/</a:t>
            </a:r>
            <a:r>
              <a:rPr lang="pt-PT" dirty="0" err="1" smtClean="0"/>
              <a:t>view</a:t>
            </a:r>
            <a:r>
              <a:rPr lang="pt-PT" dirty="0" smtClean="0"/>
              <a:t>/</a:t>
            </a:r>
            <a:r>
              <a:rPr lang="pt-PT" dirty="0" err="1" smtClean="0"/>
              <a:t>LHCPhysics</a:t>
            </a:r>
            <a:r>
              <a:rPr lang="pt-PT" dirty="0" smtClean="0"/>
              <a:t>/</a:t>
            </a:r>
            <a:r>
              <a:rPr lang="pt-PT" dirty="0" err="1" smtClean="0"/>
              <a:t>LHCHXSWG#Latest_plots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1465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twiki.cern.ch</a:t>
            </a:r>
            <a:r>
              <a:rPr lang="pt-PT" dirty="0" smtClean="0"/>
              <a:t>/</a:t>
            </a:r>
            <a:r>
              <a:rPr lang="pt-PT" dirty="0" err="1" smtClean="0"/>
              <a:t>twiki</a:t>
            </a:r>
            <a:r>
              <a:rPr lang="pt-PT" dirty="0" smtClean="0"/>
              <a:t>/bin/</a:t>
            </a:r>
            <a:r>
              <a:rPr lang="pt-PT" dirty="0" err="1" smtClean="0"/>
              <a:t>view</a:t>
            </a:r>
            <a:r>
              <a:rPr lang="pt-PT" dirty="0" smtClean="0"/>
              <a:t>/</a:t>
            </a:r>
            <a:r>
              <a:rPr lang="pt-PT" dirty="0" err="1" smtClean="0"/>
              <a:t>LHCPhysics</a:t>
            </a:r>
            <a:r>
              <a:rPr lang="pt-PT" dirty="0" smtClean="0"/>
              <a:t>/</a:t>
            </a:r>
            <a:r>
              <a:rPr lang="pt-PT" dirty="0" err="1" smtClean="0"/>
              <a:t>LHCHXSWG#Latest_plots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1465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weighting of events is similar to what is used in the final significance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75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Particulas</a:t>
            </a:r>
            <a:r>
              <a:rPr lang="pt-PT" dirty="0" smtClean="0"/>
              <a:t> fundamentais conhecidas; forças a que elas reagem; Z tem massa alta ao contrario de </a:t>
            </a:r>
            <a:r>
              <a:rPr lang="pt-PT" dirty="0" err="1" smtClean="0"/>
              <a:t>gamma</a:t>
            </a:r>
            <a:r>
              <a:rPr lang="pt-PT" dirty="0" smtClean="0"/>
              <a:t> e </a:t>
            </a:r>
            <a:r>
              <a:rPr lang="pt-PT" dirty="0" err="1" smtClean="0"/>
              <a:t>gluoes</a:t>
            </a:r>
            <a:r>
              <a:rPr lang="pt-PT" dirty="0" smtClean="0"/>
              <a:t>; </a:t>
            </a:r>
            <a:r>
              <a:rPr lang="pt-PT" dirty="0" err="1" smtClean="0"/>
              <a:t>Higgs</a:t>
            </a:r>
            <a:r>
              <a:rPr lang="pt-PT" dirty="0" smtClean="0"/>
              <a:t> pedra basilar do </a:t>
            </a:r>
            <a:r>
              <a:rPr lang="pt-PT" dirty="0" err="1" smtClean="0"/>
              <a:t>edificio</a:t>
            </a:r>
            <a:r>
              <a:rPr lang="pt-PT" dirty="0" smtClean="0"/>
              <a:t>; dá massa mas só pequena</a:t>
            </a:r>
            <a:r>
              <a:rPr lang="pt-PT" baseline="0" dirty="0" smtClean="0"/>
              <a:t> fração nos</a:t>
            </a:r>
            <a:r>
              <a:rPr lang="pt-PT" dirty="0" smtClean="0"/>
              <a:t> </a:t>
            </a:r>
            <a:r>
              <a:rPr lang="pt-PT" dirty="0" err="1" smtClean="0"/>
              <a:t>hadroes</a:t>
            </a:r>
            <a:r>
              <a:rPr lang="pt-PT" dirty="0" smtClean="0"/>
              <a:t>;</a:t>
            </a:r>
            <a:r>
              <a:rPr lang="pt-PT" baseline="0" dirty="0" smtClean="0"/>
              <a:t>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64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1312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é que sabíamos disto? Ou só estávamos só a adivinhar?</a:t>
            </a:r>
          </a:p>
          <a:p>
            <a:r>
              <a:rPr lang="pt-PT" dirty="0" smtClean="0"/>
              <a:t>Vemos</a:t>
            </a:r>
            <a:r>
              <a:rPr lang="pt-PT" baseline="0" dirty="0" smtClean="0"/>
              <a:t> isto em medidas experimentais!! Neste gráfico vemos a probabilidade de um certo tipo de reação entre partículas. </a:t>
            </a:r>
          </a:p>
          <a:p>
            <a:r>
              <a:rPr lang="pt-PT" baseline="0" dirty="0" smtClean="0"/>
              <a:t>Há duas possibilidades: uma reação governada pela força fraca e outra reação pela força eletromagnética. </a:t>
            </a:r>
          </a:p>
          <a:p>
            <a:r>
              <a:rPr lang="pt-PT" baseline="0" dirty="0" smtClean="0"/>
              <a:t>A altas energias, vemos que as duas forças se tornam numa só força: a força electrofraca. </a:t>
            </a:r>
          </a:p>
          <a:p>
            <a:r>
              <a:rPr lang="pt-PT" baseline="0" dirty="0" smtClean="0"/>
              <a:t>É a quebra de simetria ao contrário, como se andássemos para trás no tempo, em direção ao </a:t>
            </a:r>
            <a:r>
              <a:rPr lang="pt-PT" baseline="0" dirty="0" err="1" smtClean="0"/>
              <a:t>Big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67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71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0180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>
                <a:sym typeface="Wingdings"/>
              </a:rPr>
              <a:t>https</a:t>
            </a:r>
            <a:r>
              <a:rPr lang="pt-PT" dirty="0" smtClean="0">
                <a:sym typeface="Wingdings"/>
              </a:rPr>
              <a:t>://</a:t>
            </a:r>
            <a:r>
              <a:rPr lang="pt-PT" dirty="0" err="1" smtClean="0">
                <a:sym typeface="Wingdings"/>
              </a:rPr>
              <a:t>atlas.web.cern.ch</a:t>
            </a:r>
            <a:r>
              <a:rPr lang="pt-PT" dirty="0" smtClean="0">
                <a:sym typeface="Wingdings"/>
              </a:rPr>
              <a:t>/Atlas/GROUPS/PHYSICS/PAPERS/HIGG-2016-33/  </a:t>
            </a:r>
            <a:r>
              <a:rPr lang="pt-PT" b="1" dirty="0" smtClean="0">
                <a:sym typeface="Wingdings"/>
              </a:rPr>
              <a:t>1 </a:t>
            </a:r>
            <a:r>
              <a:rPr lang="pt-PT" b="1" dirty="0" err="1" smtClean="0">
                <a:sym typeface="Wingdings"/>
              </a:rPr>
              <a:t>June</a:t>
            </a:r>
            <a:r>
              <a:rPr lang="pt-PT" b="1" dirty="0" smtClean="0">
                <a:sym typeface="Wingdings"/>
              </a:rPr>
              <a:t> 2018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/HIG-16-040/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April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b="1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sym typeface="Wingdings"/>
              </a:rPr>
              <a:t> </a:t>
            </a:r>
            <a:r>
              <a:rPr lang="en-US" dirty="0" smtClean="0"/>
              <a:t>Both use </a:t>
            </a:r>
            <a:r>
              <a:rPr lang="pt-PT" dirty="0" smtClean="0"/>
              <a:t>36.1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2015+2016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3847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/Atlas/GROUPS/PHYSICS/PAPERS/HIGG-2017-06/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 Aug.2018</a:t>
            </a:r>
          </a:p>
          <a:p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125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off-shell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substantial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cross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LHC [13–16],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vector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(V = W; Z)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endParaRPr lang="pt-P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 quark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become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on-shell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increasing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scale</a:t>
            </a:r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4939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0595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/Atlas/GROUPS/PHYSICS/CONFNOTES/ATLAS-CONF-2018-039/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25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dirty="0" smtClean="0"/>
              <a:t>VR </a:t>
            </a:r>
            <a:r>
              <a:rPr lang="pt-PT" dirty="0" err="1" smtClean="0"/>
              <a:t>jets</a:t>
            </a:r>
            <a:r>
              <a:rPr lang="pt-PT" dirty="0" smtClean="0"/>
              <a:t>: </a:t>
            </a:r>
            <a:r>
              <a:rPr lang="pt-PT" dirty="0" err="1" smtClean="0"/>
              <a:t>track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reconstructed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algorithm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radius</a:t>
            </a:r>
            <a:r>
              <a:rPr lang="pt-PT" dirty="0" smtClean="0"/>
              <a:t> </a:t>
            </a:r>
            <a:r>
              <a:rPr lang="pt-PT" dirty="0" err="1" smtClean="0"/>
              <a:t>parameter</a:t>
            </a:r>
            <a:r>
              <a:rPr lang="pt-PT" dirty="0" smtClean="0"/>
              <a:t> </a:t>
            </a:r>
            <a:r>
              <a:rPr lang="pt-PT" dirty="0" err="1" smtClean="0"/>
              <a:t>decreases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baseline="0" dirty="0" smtClean="0"/>
              <a:t> </a:t>
            </a:r>
            <a:r>
              <a:rPr lang="pt-PT" dirty="0" err="1" smtClean="0"/>
              <a:t>increasing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transverse</a:t>
            </a:r>
            <a:r>
              <a:rPr lang="pt-PT" dirty="0" smtClean="0"/>
              <a:t> </a:t>
            </a:r>
            <a:r>
              <a:rPr lang="pt-PT" dirty="0" err="1" smtClean="0"/>
              <a:t>momentum</a:t>
            </a:r>
            <a:r>
              <a:rPr lang="pt-PT" dirty="0" smtClean="0"/>
              <a:t> (</a:t>
            </a:r>
            <a:r>
              <a:rPr lang="pt-PT" dirty="0" err="1" smtClean="0"/>
              <a:t>pT</a:t>
            </a:r>
            <a:r>
              <a:rPr lang="pt-PT" dirty="0" smtClean="0"/>
              <a:t>)</a:t>
            </a:r>
          </a:p>
          <a:p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missing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transverse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momentum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either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single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containing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subjets</a:t>
            </a:r>
            <a:endParaRPr lang="pt-PT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9905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/Atlas/GROUPS/PHYSICS/CONFNOTES/ATLAS-CONF-2018-026/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 </a:t>
            </a:r>
            <a:r>
              <a:rPr lang="pt-PT" b="1" dirty="0" err="1" smtClean="0">
                <a:sym typeface="Wingdings"/>
              </a:rPr>
              <a:t>Jul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</a:t>
            </a:r>
            <a:r>
              <a:rPr lang="pt-PT" dirty="0" err="1" smtClean="0"/>
              <a:t>CombinedSummaryPlots</a:t>
            </a:r>
            <a:r>
              <a:rPr lang="pt-PT" dirty="0" smtClean="0"/>
              <a:t>/HIGGS/ATLAS_HIGGS6100_HH_Summary/ATLAS_HIGGS6100_HH_Summary.png</a:t>
            </a:r>
          </a:p>
          <a:p>
            <a:r>
              <a:rPr lang="pt-PT" b="0" dirty="0" err="1" smtClean="0"/>
              <a:t>https</a:t>
            </a:r>
            <a:r>
              <a:rPr lang="pt-PT" b="0" dirty="0" smtClean="0"/>
              <a:t>://</a:t>
            </a:r>
            <a:r>
              <a:rPr lang="pt-PT" b="0" dirty="0" err="1" smtClean="0"/>
              <a:t>atlas.web.cern.ch</a:t>
            </a:r>
            <a:r>
              <a:rPr lang="pt-PT" b="0" dirty="0" smtClean="0"/>
              <a:t>/Atlas/GROUPS/PHYSICS/CONFNOTES/ATLAS-CONF-2018-043/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06166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Porque é que interessa? </a:t>
            </a:r>
          </a:p>
          <a:p>
            <a:r>
              <a:rPr lang="pt-PT" dirty="0" smtClean="0"/>
              <a:t>O </a:t>
            </a:r>
            <a:r>
              <a:rPr lang="pt-PT" dirty="0" err="1" smtClean="0"/>
              <a:t>Higgs</a:t>
            </a:r>
            <a:r>
              <a:rPr lang="pt-PT" dirty="0" smtClean="0"/>
              <a:t> desintegra-se sobretudo em quarks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bottom</a:t>
            </a:r>
            <a:r>
              <a:rPr lang="pt-PT" baseline="0" dirty="0" smtClean="0"/>
              <a:t>. Se vemos isto há menos espaço para </a:t>
            </a:r>
            <a:r>
              <a:rPr lang="pt-PT" baseline="0" smtClean="0"/>
              <a:t>nova física!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>
                <a:solidFill>
                  <a:prstClr val="black"/>
                </a:solidFill>
                <a:latin typeface="Calibri"/>
              </a:rPr>
              <a:pPr/>
              <a:t>82</a:t>
            </a:fld>
            <a:endParaRPr lang="pt-P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2710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Porque é que interessa? </a:t>
            </a:r>
          </a:p>
          <a:p>
            <a:r>
              <a:rPr lang="pt-PT" dirty="0" smtClean="0"/>
              <a:t>O </a:t>
            </a:r>
            <a:r>
              <a:rPr lang="pt-PT" dirty="0" err="1" smtClean="0"/>
              <a:t>Higgs</a:t>
            </a:r>
            <a:r>
              <a:rPr lang="pt-PT" dirty="0" smtClean="0"/>
              <a:t> desintegra-se sobretudo em quarks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bottom</a:t>
            </a:r>
            <a:r>
              <a:rPr lang="pt-PT" baseline="0" dirty="0" smtClean="0"/>
              <a:t>. Se vemos isto há menos espaço para </a:t>
            </a:r>
            <a:r>
              <a:rPr lang="pt-PT" baseline="0" smtClean="0"/>
              <a:t>nova física!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>
                <a:solidFill>
                  <a:prstClr val="black"/>
                </a:solidFill>
                <a:latin typeface="Calibri"/>
              </a:rPr>
              <a:pPr/>
              <a:t>83</a:t>
            </a:fld>
            <a:endParaRPr lang="pt-P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271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Viagem ao reino dos Quanta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A07E9-D947-8A49-83A5-0F2C9DAFDDF3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17396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Gavin</a:t>
            </a:r>
            <a:r>
              <a:rPr lang="pt-PT" dirty="0" smtClean="0"/>
              <a:t> </a:t>
            </a:r>
            <a:r>
              <a:rPr lang="pt-PT" dirty="0" err="1" smtClean="0"/>
              <a:t>Salam</a:t>
            </a:r>
            <a:r>
              <a:rPr lang="pt-PT" baseline="0" dirty="0" smtClean="0"/>
              <a:t> (LHCP’18) “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&gt;5σ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ttH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 →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ττ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independently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ATLAS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CMS,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firmly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existence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fundamental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Yukawa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.”</a:t>
            </a:r>
            <a:endParaRPr lang="pt-PT" baseline="0" dirty="0" smtClean="0"/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Hbb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etc.):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gauge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unlike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anything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we’ve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85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3401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Então, quais são afinal as partículas elementares?</a:t>
            </a:r>
            <a:r>
              <a:rPr lang="pt-PT" baseline="0" dirty="0" smtClean="0"/>
              <a:t> </a:t>
            </a:r>
            <a:r>
              <a:rPr lang="pt-PT" dirty="0" smtClean="0"/>
              <a:t>Temos os quarks, que dão as diferentes propriedades da</a:t>
            </a:r>
            <a:r>
              <a:rPr lang="pt-PT" baseline="0" dirty="0" smtClean="0"/>
              <a:t> nova tabela periódica</a:t>
            </a:r>
          </a:p>
          <a:p>
            <a:r>
              <a:rPr lang="pt-PT" baseline="0" dirty="0" smtClean="0"/>
              <a:t>Também temos o electrão (já conhecíamos), e os seus primos mais pesados: muão e tau. Para cada um destes temos os neutrinos (não são feitos de quarks), que são produzidos em reações no Sol, por exemplo. </a:t>
            </a:r>
          </a:p>
          <a:p>
            <a:r>
              <a:rPr lang="pt-PT" baseline="0" dirty="0" smtClean="0"/>
              <a:t>Por alguma razão (que desconhecemos) há 3 gerações de partículas elementares, cada uma mais pesada que a anterior </a:t>
            </a:r>
            <a:r>
              <a:rPr lang="pt-PT" baseline="0" dirty="0" smtClean="0">
                <a:sym typeface="Wingdings"/>
              </a:rPr>
              <a:t> mistério!</a:t>
            </a:r>
            <a:endParaRPr lang="pt-P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6822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Italian-French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astronomer</a:t>
            </a:r>
            <a:r>
              <a:rPr lang="pt-PT" dirty="0" smtClean="0"/>
              <a:t> Joseph-Louis </a:t>
            </a:r>
            <a:r>
              <a:rPr lang="pt-PT" dirty="0" err="1" smtClean="0"/>
              <a:t>Lagrange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1788 (</a:t>
            </a:r>
            <a:r>
              <a:rPr lang="pt-PT" dirty="0" err="1" smtClean="0"/>
              <a:t>born</a:t>
            </a:r>
            <a:r>
              <a:rPr lang="pt-PT" dirty="0" smtClean="0"/>
              <a:t> Giuseppe </a:t>
            </a:r>
            <a:r>
              <a:rPr lang="pt-PT" dirty="0" err="1" smtClean="0"/>
              <a:t>Lodovico</a:t>
            </a:r>
            <a:r>
              <a:rPr lang="pt-PT" dirty="0" smtClean="0"/>
              <a:t> </a:t>
            </a:r>
            <a:r>
              <a:rPr lang="pt-PT" dirty="0" err="1" smtClean="0"/>
              <a:t>Lagrangia</a:t>
            </a:r>
            <a:r>
              <a:rPr lang="pt-PT" dirty="0" smtClean="0"/>
              <a:t> to a </a:t>
            </a:r>
            <a:r>
              <a:rPr lang="pt-PT" dirty="0" err="1" smtClean="0"/>
              <a:t>french</a:t>
            </a:r>
            <a:r>
              <a:rPr lang="pt-PT" dirty="0" smtClean="0"/>
              <a:t> </a:t>
            </a:r>
            <a:r>
              <a:rPr lang="pt-PT" dirty="0" err="1" smtClean="0"/>
              <a:t>father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italian</a:t>
            </a:r>
            <a:r>
              <a:rPr lang="pt-PT" dirty="0" smtClean="0"/>
              <a:t> </a:t>
            </a:r>
            <a:r>
              <a:rPr lang="pt-PT" dirty="0" err="1" smtClean="0"/>
              <a:t>mother</a:t>
            </a:r>
            <a:r>
              <a:rPr lang="pt-PT" dirty="0" smtClean="0"/>
              <a:t>)</a:t>
            </a:r>
            <a:r>
              <a:rPr lang="pt-PT" baseline="0" dirty="0" smtClean="0"/>
              <a:t> </a:t>
            </a:r>
            <a:r>
              <a:rPr lang="pt-PT" dirty="0" err="1" smtClean="0"/>
              <a:t>lived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Turin</a:t>
            </a:r>
            <a:r>
              <a:rPr lang="pt-PT" dirty="0" smtClean="0"/>
              <a:t>, Berlin </a:t>
            </a:r>
            <a:r>
              <a:rPr lang="pt-PT" dirty="0" err="1" smtClean="0"/>
              <a:t>and</a:t>
            </a:r>
            <a:r>
              <a:rPr lang="pt-PT" dirty="0" smtClean="0"/>
              <a:t> Paris,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a </a:t>
            </a:r>
            <a:r>
              <a:rPr lang="pt-PT" dirty="0" err="1" smtClean="0"/>
              <a:t>renowned</a:t>
            </a:r>
            <a:r>
              <a:rPr lang="pt-PT" dirty="0" smtClean="0"/>
              <a:t> </a:t>
            </a:r>
            <a:r>
              <a:rPr lang="pt-PT" dirty="0" err="1" smtClean="0"/>
              <a:t>mathematicians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his</a:t>
            </a:r>
            <a:r>
              <a:rPr lang="pt-PT" baseline="0" dirty="0" smtClean="0"/>
              <a:t> age, </a:t>
            </a:r>
            <a:r>
              <a:rPr lang="pt-PT" baseline="0" dirty="0" err="1" smtClean="0"/>
              <a:t>teaching</a:t>
            </a:r>
            <a:r>
              <a:rPr lang="pt-PT" baseline="0" dirty="0" smtClean="0"/>
              <a:t> .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president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commission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baseline="0" dirty="0" smtClean="0"/>
              <a:t> </a:t>
            </a:r>
            <a:r>
              <a:rPr lang="pt-PT" dirty="0" err="1" smtClean="0"/>
              <a:t>defined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metre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kilogram</a:t>
            </a:r>
            <a:r>
              <a:rPr lang="pt-PT" baseline="0" dirty="0" smtClean="0"/>
              <a:t> as </a:t>
            </a:r>
            <a:r>
              <a:rPr lang="pt-PT" baseline="0" dirty="0" err="1" smtClean="0"/>
              <a:t>units</a:t>
            </a:r>
            <a:r>
              <a:rPr lang="pt-PT" baseline="0" dirty="0" smtClean="0"/>
              <a:t>. </a:t>
            </a:r>
            <a:r>
              <a:rPr lang="pt-PT" dirty="0" smtClean="0"/>
              <a:t>Fourier,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attended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lectures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1795, </a:t>
            </a:r>
            <a:r>
              <a:rPr lang="pt-PT" dirty="0" err="1" smtClean="0"/>
              <a:t>wrote</a:t>
            </a:r>
            <a:r>
              <a:rPr lang="pt-PT" dirty="0" smtClean="0"/>
              <a:t>:</a:t>
            </a:r>
            <a:r>
              <a:rPr lang="pt-PT" baseline="0" dirty="0" smtClean="0"/>
              <a:t> “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voice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feeble</a:t>
            </a:r>
            <a:r>
              <a:rPr lang="pt-PT" dirty="0" smtClean="0"/>
              <a:t>,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least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does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become</a:t>
            </a:r>
            <a:r>
              <a:rPr lang="pt-PT" dirty="0" smtClean="0"/>
              <a:t> </a:t>
            </a:r>
            <a:r>
              <a:rPr lang="pt-PT" dirty="0" err="1" smtClean="0"/>
              <a:t>heated</a:t>
            </a:r>
            <a:r>
              <a:rPr lang="pt-PT" dirty="0" smtClean="0"/>
              <a:t>;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marked</a:t>
            </a:r>
            <a:r>
              <a:rPr lang="pt-PT" dirty="0" smtClean="0"/>
              <a:t> </a:t>
            </a:r>
            <a:r>
              <a:rPr lang="pt-PT" dirty="0" err="1" smtClean="0"/>
              <a:t>Italian</a:t>
            </a:r>
            <a:r>
              <a:rPr lang="pt-PT" dirty="0" smtClean="0"/>
              <a:t> </a:t>
            </a:r>
            <a:r>
              <a:rPr lang="pt-PT" dirty="0" err="1" smtClean="0"/>
              <a:t>accent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pronounces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 </a:t>
            </a:r>
            <a:r>
              <a:rPr lang="pt-PT" dirty="0" err="1" smtClean="0"/>
              <a:t>like</a:t>
            </a:r>
            <a:r>
              <a:rPr lang="pt-PT" dirty="0" smtClean="0"/>
              <a:t> z [...]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students</a:t>
            </a:r>
            <a:r>
              <a:rPr lang="pt-PT" dirty="0" smtClean="0"/>
              <a:t>,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whom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majority</a:t>
            </a:r>
            <a:r>
              <a:rPr lang="pt-PT" dirty="0" smtClean="0"/>
              <a:t> are </a:t>
            </a:r>
            <a:r>
              <a:rPr lang="pt-PT" dirty="0" err="1" smtClean="0"/>
              <a:t>incapable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appreciating</a:t>
            </a:r>
            <a:r>
              <a:rPr lang="pt-PT" dirty="0" smtClean="0"/>
              <a:t> </a:t>
            </a:r>
            <a:r>
              <a:rPr lang="pt-PT" dirty="0" err="1" smtClean="0"/>
              <a:t>him</a:t>
            </a:r>
            <a:r>
              <a:rPr lang="pt-PT" dirty="0" smtClean="0"/>
              <a:t>,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him</a:t>
            </a:r>
            <a:r>
              <a:rPr lang="pt-PT" dirty="0" smtClean="0"/>
              <a:t> </a:t>
            </a:r>
            <a:r>
              <a:rPr lang="pt-PT" dirty="0" err="1" smtClean="0"/>
              <a:t>little</a:t>
            </a:r>
            <a:r>
              <a:rPr lang="pt-PT" dirty="0" smtClean="0"/>
              <a:t> </a:t>
            </a:r>
            <a:r>
              <a:rPr lang="pt-PT" dirty="0" err="1" smtClean="0"/>
              <a:t>welcome</a:t>
            </a:r>
            <a:r>
              <a:rPr lang="pt-PT" dirty="0" smtClean="0"/>
              <a:t>,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professeurs</a:t>
            </a:r>
            <a:r>
              <a:rPr lang="pt-PT" dirty="0" smtClean="0"/>
              <a:t> </a:t>
            </a:r>
            <a:r>
              <a:rPr lang="pt-PT" dirty="0" err="1" smtClean="0"/>
              <a:t>make</a:t>
            </a:r>
            <a:r>
              <a:rPr lang="pt-PT" dirty="0" smtClean="0"/>
              <a:t> </a:t>
            </a:r>
            <a:r>
              <a:rPr lang="pt-PT" dirty="0" err="1" smtClean="0"/>
              <a:t>amends</a:t>
            </a:r>
            <a:r>
              <a:rPr lang="pt-PT" dirty="0" smtClean="0"/>
              <a:t> for </a:t>
            </a:r>
            <a:r>
              <a:rPr lang="pt-PT" dirty="0" err="1" smtClean="0"/>
              <a:t>it</a:t>
            </a:r>
            <a:r>
              <a:rPr lang="pt-PT" dirty="0" smtClean="0"/>
              <a:t>.” 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en.wikipedia.org</a:t>
            </a:r>
            <a:r>
              <a:rPr lang="pt-PT" dirty="0" smtClean="0"/>
              <a:t>/</a:t>
            </a:r>
            <a:r>
              <a:rPr lang="pt-PT" dirty="0" err="1" smtClean="0"/>
              <a:t>wiki</a:t>
            </a:r>
            <a:r>
              <a:rPr lang="pt-PT" dirty="0" smtClean="0"/>
              <a:t>/Joseph-</a:t>
            </a:r>
            <a:r>
              <a:rPr lang="pt-PT" dirty="0" err="1" smtClean="0"/>
              <a:t>Louis_Lagrange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Amalie</a:t>
            </a:r>
            <a:r>
              <a:rPr lang="pt-PT" dirty="0" smtClean="0"/>
              <a:t> </a:t>
            </a:r>
            <a:r>
              <a:rPr lang="pt-PT" dirty="0" err="1" smtClean="0"/>
              <a:t>Emmy</a:t>
            </a:r>
            <a:r>
              <a:rPr lang="pt-PT" dirty="0" smtClean="0"/>
              <a:t>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German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landmark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abstract</a:t>
            </a:r>
            <a:r>
              <a:rPr lang="pt-PT" dirty="0" smtClean="0"/>
              <a:t> </a:t>
            </a:r>
            <a:r>
              <a:rPr lang="pt-PT" dirty="0" err="1" smtClean="0"/>
              <a:t>algebra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, </a:t>
            </a:r>
            <a:r>
              <a:rPr lang="pt-PT" dirty="0" err="1" smtClean="0"/>
              <a:t>Noether's</a:t>
            </a:r>
            <a:r>
              <a:rPr lang="pt-PT" dirty="0" smtClean="0"/>
              <a:t> </a:t>
            </a:r>
            <a:r>
              <a:rPr lang="pt-PT" dirty="0" err="1" smtClean="0"/>
              <a:t>theorem</a:t>
            </a:r>
            <a:r>
              <a:rPr lang="pt-PT" dirty="0" smtClean="0"/>
              <a:t> </a:t>
            </a:r>
            <a:r>
              <a:rPr lang="pt-PT" dirty="0" err="1" smtClean="0"/>
              <a:t>explains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connection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conservation</a:t>
            </a:r>
            <a:r>
              <a:rPr lang="pt-PT" dirty="0" smtClean="0"/>
              <a:t> </a:t>
            </a:r>
            <a:r>
              <a:rPr lang="pt-PT" dirty="0" err="1" smtClean="0"/>
              <a:t>laws</a:t>
            </a:r>
            <a:r>
              <a:rPr lang="pt-PT" dirty="0" smtClean="0"/>
              <a:t>.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born</a:t>
            </a:r>
            <a:r>
              <a:rPr lang="pt-PT" dirty="0" smtClean="0"/>
              <a:t> to a </a:t>
            </a:r>
            <a:r>
              <a:rPr lang="pt-PT" dirty="0" err="1" smtClean="0"/>
              <a:t>Jewish</a:t>
            </a:r>
            <a:r>
              <a:rPr lang="pt-PT" dirty="0" smtClean="0"/>
              <a:t> </a:t>
            </a:r>
            <a:r>
              <a:rPr lang="pt-PT" dirty="0" err="1" smtClean="0"/>
              <a:t>family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Germany</a:t>
            </a:r>
            <a:r>
              <a:rPr lang="pt-PT" dirty="0" smtClean="0"/>
              <a:t>;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father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mathematician</a:t>
            </a:r>
            <a:r>
              <a:rPr lang="pt-PT" dirty="0" smtClean="0"/>
              <a:t>, Max </a:t>
            </a:r>
            <a:r>
              <a:rPr lang="pt-PT" dirty="0" err="1" smtClean="0"/>
              <a:t>Noether</a:t>
            </a:r>
            <a:r>
              <a:rPr lang="pt-PT" dirty="0" smtClean="0"/>
              <a:t>.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studied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Erlangen.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invited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David </a:t>
            </a:r>
            <a:r>
              <a:rPr lang="pt-PT" dirty="0" err="1" smtClean="0"/>
              <a:t>Hilbert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Felix</a:t>
            </a:r>
            <a:r>
              <a:rPr lang="pt-PT" dirty="0" smtClean="0"/>
              <a:t> Klein to </a:t>
            </a:r>
            <a:r>
              <a:rPr lang="pt-PT" dirty="0" err="1" smtClean="0"/>
              <a:t>join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department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Göttingen</a:t>
            </a:r>
            <a:r>
              <a:rPr lang="pt-PT" dirty="0" smtClean="0"/>
              <a:t>, a </a:t>
            </a:r>
            <a:r>
              <a:rPr lang="pt-PT" dirty="0" err="1" smtClean="0"/>
              <a:t>world-renowned</a:t>
            </a:r>
            <a:r>
              <a:rPr lang="pt-PT" dirty="0" smtClean="0"/>
              <a:t> </a:t>
            </a:r>
            <a:r>
              <a:rPr lang="pt-PT" dirty="0" err="1" smtClean="0"/>
              <a:t>center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research</a:t>
            </a:r>
            <a:r>
              <a:rPr lang="pt-PT" dirty="0" smtClean="0"/>
              <a:t>.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philologists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historians</a:t>
            </a:r>
            <a:r>
              <a:rPr lang="pt-PT" dirty="0" smtClean="0"/>
              <a:t> </a:t>
            </a:r>
            <a:r>
              <a:rPr lang="pt-PT" dirty="0" err="1" smtClean="0"/>
              <a:t>among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philosophical</a:t>
            </a:r>
            <a:r>
              <a:rPr lang="pt-PT" dirty="0" smtClean="0"/>
              <a:t> </a:t>
            </a:r>
            <a:r>
              <a:rPr lang="pt-PT" dirty="0" err="1" smtClean="0"/>
              <a:t>faculty</a:t>
            </a:r>
            <a:r>
              <a:rPr lang="pt-PT" dirty="0" smtClean="0"/>
              <a:t> </a:t>
            </a:r>
            <a:r>
              <a:rPr lang="pt-PT" dirty="0" err="1" smtClean="0"/>
              <a:t>blocked</a:t>
            </a:r>
            <a:r>
              <a:rPr lang="pt-PT" dirty="0" smtClean="0"/>
              <a:t> </a:t>
            </a:r>
            <a:r>
              <a:rPr lang="pt-PT" dirty="0" err="1" smtClean="0"/>
              <a:t>her</a:t>
            </a:r>
            <a:r>
              <a:rPr lang="pt-PT" dirty="0" smtClean="0"/>
              <a:t>: </a:t>
            </a:r>
            <a:r>
              <a:rPr lang="pt-PT" dirty="0" err="1" smtClean="0"/>
              <a:t>women</a:t>
            </a:r>
            <a:r>
              <a:rPr lang="pt-PT" dirty="0" smtClean="0"/>
              <a:t>, </a:t>
            </a:r>
            <a:r>
              <a:rPr lang="pt-PT" dirty="0" err="1" smtClean="0"/>
              <a:t>they</a:t>
            </a:r>
            <a:r>
              <a:rPr lang="pt-PT" dirty="0" smtClean="0"/>
              <a:t> </a:t>
            </a:r>
            <a:r>
              <a:rPr lang="pt-PT" dirty="0" err="1" smtClean="0"/>
              <a:t>insisted</a:t>
            </a:r>
            <a:r>
              <a:rPr lang="pt-PT" dirty="0" smtClean="0"/>
              <a:t>, </a:t>
            </a:r>
            <a:r>
              <a:rPr lang="pt-PT" dirty="0" err="1" smtClean="0"/>
              <a:t>should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become</a:t>
            </a:r>
            <a:r>
              <a:rPr lang="pt-PT" dirty="0" smtClean="0"/>
              <a:t> </a:t>
            </a:r>
            <a:r>
              <a:rPr lang="pt-PT" dirty="0" err="1" smtClean="0"/>
              <a:t>privatdozent</a:t>
            </a:r>
            <a:r>
              <a:rPr lang="pt-PT" dirty="0" smtClean="0"/>
              <a:t>.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faculty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protested</a:t>
            </a:r>
            <a:r>
              <a:rPr lang="pt-PT" dirty="0" smtClean="0"/>
              <a:t>: "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soldiers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they</a:t>
            </a:r>
            <a:r>
              <a:rPr lang="pt-PT" dirty="0" smtClean="0"/>
              <a:t> </a:t>
            </a:r>
            <a:r>
              <a:rPr lang="pt-PT" dirty="0" err="1" smtClean="0"/>
              <a:t>return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find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they</a:t>
            </a:r>
            <a:r>
              <a:rPr lang="pt-PT" dirty="0" smtClean="0"/>
              <a:t> are </a:t>
            </a:r>
            <a:r>
              <a:rPr lang="pt-PT" dirty="0" err="1" smtClean="0"/>
              <a:t>required</a:t>
            </a:r>
            <a:r>
              <a:rPr lang="pt-PT" dirty="0" smtClean="0"/>
              <a:t> to </a:t>
            </a:r>
            <a:r>
              <a:rPr lang="pt-PT" dirty="0" err="1" smtClean="0"/>
              <a:t>learn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feet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woman</a:t>
            </a:r>
            <a:r>
              <a:rPr lang="pt-PT" dirty="0" smtClean="0"/>
              <a:t>?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spent</a:t>
            </a:r>
            <a:r>
              <a:rPr lang="pt-PT" dirty="0" smtClean="0"/>
              <a:t> </a:t>
            </a:r>
            <a:r>
              <a:rPr lang="pt-PT" dirty="0" err="1" smtClean="0"/>
              <a:t>four</a:t>
            </a:r>
            <a:r>
              <a:rPr lang="pt-PT" dirty="0" smtClean="0"/>
              <a:t> </a:t>
            </a:r>
            <a:r>
              <a:rPr lang="pt-PT" dirty="0" err="1" smtClean="0"/>
              <a:t>years</a:t>
            </a:r>
            <a:r>
              <a:rPr lang="pt-PT" dirty="0" smtClean="0"/>
              <a:t> </a:t>
            </a:r>
            <a:r>
              <a:rPr lang="pt-PT" dirty="0" err="1" smtClean="0"/>
              <a:t>lecturing</a:t>
            </a:r>
            <a:r>
              <a:rPr lang="pt-PT" dirty="0" smtClean="0"/>
              <a:t> </a:t>
            </a:r>
            <a:r>
              <a:rPr lang="pt-PT" dirty="0" err="1" smtClean="0"/>
              <a:t>under</a:t>
            </a:r>
            <a:r>
              <a:rPr lang="pt-PT" dirty="0" smtClean="0"/>
              <a:t> </a:t>
            </a:r>
            <a:r>
              <a:rPr lang="pt-PT" dirty="0" err="1" smtClean="0"/>
              <a:t>Hilbert's</a:t>
            </a:r>
            <a:r>
              <a:rPr lang="pt-PT" dirty="0" smtClean="0"/>
              <a:t> </a:t>
            </a:r>
            <a:r>
              <a:rPr lang="pt-PT" dirty="0" err="1" smtClean="0"/>
              <a:t>name</a:t>
            </a:r>
            <a:r>
              <a:rPr lang="pt-PT" dirty="0" smtClean="0"/>
              <a:t>.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habilitation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approved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1919.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remained</a:t>
            </a:r>
            <a:r>
              <a:rPr lang="pt-PT" dirty="0" smtClean="0"/>
              <a:t> a </a:t>
            </a:r>
            <a:r>
              <a:rPr lang="pt-PT" dirty="0" err="1" smtClean="0"/>
              <a:t>leading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Göttingen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department</a:t>
            </a:r>
            <a:r>
              <a:rPr lang="pt-PT" dirty="0" smtClean="0"/>
              <a:t> </a:t>
            </a:r>
            <a:r>
              <a:rPr lang="pt-PT" dirty="0" err="1" smtClean="0"/>
              <a:t>until</a:t>
            </a:r>
            <a:r>
              <a:rPr lang="pt-PT" dirty="0" smtClean="0"/>
              <a:t> 1933,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Germany's</a:t>
            </a:r>
            <a:r>
              <a:rPr lang="pt-PT" dirty="0" smtClean="0"/>
              <a:t> Nazi </a:t>
            </a:r>
            <a:r>
              <a:rPr lang="pt-PT" dirty="0" err="1" smtClean="0"/>
              <a:t>government</a:t>
            </a:r>
            <a:r>
              <a:rPr lang="pt-PT" dirty="0" smtClean="0"/>
              <a:t> </a:t>
            </a:r>
            <a:r>
              <a:rPr lang="pt-PT" dirty="0" err="1" smtClean="0"/>
              <a:t>dismissed</a:t>
            </a:r>
            <a:r>
              <a:rPr lang="pt-PT" dirty="0" smtClean="0"/>
              <a:t> </a:t>
            </a:r>
            <a:r>
              <a:rPr lang="pt-PT" dirty="0" err="1" smtClean="0"/>
              <a:t>Jews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positions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moved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United </a:t>
            </a:r>
            <a:r>
              <a:rPr lang="pt-PT" dirty="0" err="1" smtClean="0"/>
              <a:t>States</a:t>
            </a:r>
            <a:r>
              <a:rPr lang="pt-PT" dirty="0" smtClean="0"/>
              <a:t> to </a:t>
            </a:r>
            <a:r>
              <a:rPr lang="pt-PT" dirty="0" err="1" smtClean="0"/>
              <a:t>take</a:t>
            </a:r>
            <a:r>
              <a:rPr lang="pt-PT" dirty="0" smtClean="0"/>
              <a:t> </a:t>
            </a:r>
            <a:r>
              <a:rPr lang="pt-PT" dirty="0" err="1" smtClean="0"/>
              <a:t>up</a:t>
            </a:r>
            <a:r>
              <a:rPr lang="pt-PT" dirty="0" smtClean="0"/>
              <a:t> a </a:t>
            </a:r>
            <a:r>
              <a:rPr lang="pt-PT" dirty="0" err="1" smtClean="0"/>
              <a:t>position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Bryn</a:t>
            </a:r>
            <a:r>
              <a:rPr lang="pt-PT" dirty="0" smtClean="0"/>
              <a:t> </a:t>
            </a:r>
            <a:r>
              <a:rPr lang="pt-PT" dirty="0" err="1" smtClean="0"/>
              <a:t>Mawr</a:t>
            </a:r>
            <a:r>
              <a:rPr lang="pt-PT" dirty="0" smtClean="0"/>
              <a:t> </a:t>
            </a:r>
            <a:r>
              <a:rPr lang="pt-PT" dirty="0" err="1" smtClean="0"/>
              <a:t>College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Pennsylvania</a:t>
            </a:r>
            <a:r>
              <a:rPr lang="pt-PT" dirty="0" smtClean="0"/>
              <a:t>. </a:t>
            </a:r>
            <a:r>
              <a:rPr lang="pt-PT" dirty="0" err="1" smtClean="0"/>
              <a:t>In</a:t>
            </a:r>
            <a:r>
              <a:rPr lang="pt-PT" dirty="0" smtClean="0"/>
              <a:t> 1935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underwent</a:t>
            </a:r>
            <a:r>
              <a:rPr lang="pt-PT" dirty="0" smtClean="0"/>
              <a:t> </a:t>
            </a:r>
            <a:r>
              <a:rPr lang="pt-PT" dirty="0" err="1" smtClean="0"/>
              <a:t>surgery</a:t>
            </a:r>
            <a:r>
              <a:rPr lang="pt-PT" dirty="0" smtClean="0"/>
              <a:t> for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ovarian</a:t>
            </a:r>
            <a:r>
              <a:rPr lang="pt-PT" dirty="0" smtClean="0"/>
              <a:t> </a:t>
            </a:r>
            <a:r>
              <a:rPr lang="pt-PT" dirty="0" err="1" smtClean="0"/>
              <a:t>cyst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, </a:t>
            </a:r>
            <a:r>
              <a:rPr lang="pt-PT" dirty="0" err="1" smtClean="0"/>
              <a:t>despite</a:t>
            </a:r>
            <a:r>
              <a:rPr lang="pt-PT" dirty="0" smtClean="0"/>
              <a:t> </a:t>
            </a:r>
            <a:r>
              <a:rPr lang="pt-PT" dirty="0" err="1" smtClean="0"/>
              <a:t>signs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recovery</a:t>
            </a:r>
            <a:r>
              <a:rPr lang="pt-PT" dirty="0" smtClean="0"/>
              <a:t>, </a:t>
            </a:r>
            <a:r>
              <a:rPr lang="pt-PT" dirty="0" err="1" smtClean="0"/>
              <a:t>died</a:t>
            </a:r>
            <a:r>
              <a:rPr lang="pt-PT" dirty="0" smtClean="0"/>
              <a:t> </a:t>
            </a:r>
            <a:r>
              <a:rPr lang="pt-PT" dirty="0" err="1" smtClean="0"/>
              <a:t>four</a:t>
            </a:r>
            <a:r>
              <a:rPr lang="pt-PT" dirty="0" smtClean="0"/>
              <a:t> </a:t>
            </a:r>
            <a:r>
              <a:rPr lang="pt-PT" dirty="0" err="1" smtClean="0"/>
              <a:t>days</a:t>
            </a:r>
            <a:r>
              <a:rPr lang="pt-PT" dirty="0" smtClean="0"/>
              <a:t> later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age </a:t>
            </a:r>
            <a:r>
              <a:rPr lang="pt-PT" dirty="0" err="1" smtClean="0"/>
              <a:t>of</a:t>
            </a:r>
            <a:r>
              <a:rPr lang="pt-PT" dirty="0" smtClean="0"/>
              <a:t> 53.</a:t>
            </a:r>
          </a:p>
          <a:p>
            <a:endParaRPr lang="pt-PT" dirty="0" smtClean="0"/>
          </a:p>
          <a:p>
            <a:r>
              <a:rPr lang="pt-PT" dirty="0" err="1" smtClean="0"/>
              <a:t>Leonhard</a:t>
            </a:r>
            <a:r>
              <a:rPr lang="pt-PT" dirty="0" smtClean="0"/>
              <a:t> Euler (1707 - 1783)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Swiss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,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astronomer</a:t>
            </a:r>
            <a:r>
              <a:rPr lang="pt-PT" dirty="0" smtClean="0"/>
              <a:t>, </a:t>
            </a:r>
            <a:r>
              <a:rPr lang="pt-PT" dirty="0" err="1" smtClean="0"/>
              <a:t>logician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engineer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important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influential</a:t>
            </a:r>
            <a:r>
              <a:rPr lang="pt-PT" dirty="0" smtClean="0"/>
              <a:t> </a:t>
            </a:r>
            <a:r>
              <a:rPr lang="pt-PT" dirty="0" err="1" smtClean="0"/>
              <a:t>discoveries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branches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like</a:t>
            </a:r>
            <a:r>
              <a:rPr lang="pt-PT" dirty="0" smtClean="0"/>
              <a:t> infinitesimal </a:t>
            </a:r>
            <a:r>
              <a:rPr lang="pt-PT" dirty="0" err="1" smtClean="0"/>
              <a:t>calculus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graph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while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making</a:t>
            </a:r>
            <a:r>
              <a:rPr lang="pt-PT" dirty="0" smtClean="0"/>
              <a:t> </a:t>
            </a:r>
            <a:r>
              <a:rPr lang="pt-PT" dirty="0" err="1" smtClean="0"/>
              <a:t>pioneering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branches</a:t>
            </a:r>
            <a:r>
              <a:rPr lang="pt-PT" dirty="0" smtClean="0"/>
              <a:t> </a:t>
            </a:r>
            <a:r>
              <a:rPr lang="pt-PT" dirty="0" err="1" smtClean="0"/>
              <a:t>such</a:t>
            </a:r>
            <a:r>
              <a:rPr lang="pt-PT" dirty="0" smtClean="0"/>
              <a:t> as </a:t>
            </a:r>
            <a:r>
              <a:rPr lang="pt-PT" dirty="0" err="1" smtClean="0"/>
              <a:t>topology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analytic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introduced</a:t>
            </a:r>
            <a:r>
              <a:rPr lang="pt-PT" dirty="0" smtClean="0"/>
              <a:t> </a:t>
            </a:r>
            <a:r>
              <a:rPr lang="pt-PT" dirty="0" err="1" smtClean="0"/>
              <a:t>much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modern</a:t>
            </a:r>
            <a:r>
              <a:rPr lang="pt-PT" dirty="0" smtClean="0"/>
              <a:t>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terminology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notation</a:t>
            </a:r>
            <a:r>
              <a:rPr lang="pt-PT" dirty="0" smtClean="0"/>
              <a:t>, </a:t>
            </a:r>
            <a:r>
              <a:rPr lang="pt-PT" dirty="0" err="1" smtClean="0"/>
              <a:t>particularly</a:t>
            </a:r>
            <a:r>
              <a:rPr lang="pt-PT" dirty="0" smtClean="0"/>
              <a:t> for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analysis</a:t>
            </a:r>
            <a:r>
              <a:rPr lang="pt-PT" dirty="0" smtClean="0"/>
              <a:t>, </a:t>
            </a:r>
            <a:r>
              <a:rPr lang="pt-PT" dirty="0" err="1" smtClean="0"/>
              <a:t>such</a:t>
            </a:r>
            <a:r>
              <a:rPr lang="pt-PT" dirty="0" smtClean="0"/>
              <a:t> as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notion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function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, </a:t>
            </a:r>
            <a:r>
              <a:rPr lang="pt-PT" dirty="0" err="1" smtClean="0"/>
              <a:t>fluid</a:t>
            </a:r>
            <a:r>
              <a:rPr lang="pt-PT" dirty="0" smtClean="0"/>
              <a:t> </a:t>
            </a:r>
            <a:r>
              <a:rPr lang="pt-PT" dirty="0" err="1" smtClean="0"/>
              <a:t>dynamics</a:t>
            </a:r>
            <a:r>
              <a:rPr lang="pt-PT" dirty="0" smtClean="0"/>
              <a:t>, </a:t>
            </a:r>
            <a:r>
              <a:rPr lang="pt-PT" dirty="0" err="1" smtClean="0"/>
              <a:t>optics</a:t>
            </a:r>
            <a:r>
              <a:rPr lang="pt-PT" dirty="0" smtClean="0"/>
              <a:t>, </a:t>
            </a:r>
            <a:r>
              <a:rPr lang="pt-PT" dirty="0" err="1" smtClean="0"/>
              <a:t>astronomy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music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. Euler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eminent</a:t>
            </a:r>
            <a:r>
              <a:rPr lang="pt-PT" dirty="0" smtClean="0"/>
              <a:t> </a:t>
            </a:r>
            <a:r>
              <a:rPr lang="pt-PT" dirty="0" err="1" smtClean="0"/>
              <a:t>mathematicians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18th </a:t>
            </a:r>
            <a:r>
              <a:rPr lang="pt-PT" dirty="0" err="1" smtClean="0"/>
              <a:t>century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held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greatest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history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widely</a:t>
            </a:r>
            <a:r>
              <a:rPr lang="pt-PT" dirty="0" smtClean="0"/>
              <a:t> </a:t>
            </a:r>
            <a:r>
              <a:rPr lang="pt-PT" dirty="0" err="1" smtClean="0"/>
              <a:t>considered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prolific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all</a:t>
            </a:r>
            <a:r>
              <a:rPr lang="pt-PT" dirty="0" smtClean="0"/>
              <a:t> time.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spent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adult</a:t>
            </a:r>
            <a:r>
              <a:rPr lang="pt-PT" dirty="0" smtClean="0"/>
              <a:t> </a:t>
            </a:r>
            <a:r>
              <a:rPr lang="pt-PT" dirty="0" err="1" smtClean="0"/>
              <a:t>life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St. </a:t>
            </a:r>
            <a:r>
              <a:rPr lang="pt-PT" dirty="0" err="1" smtClean="0"/>
              <a:t>Petersburg</a:t>
            </a:r>
            <a:r>
              <a:rPr lang="pt-PT" dirty="0" smtClean="0"/>
              <a:t>, </a:t>
            </a:r>
            <a:r>
              <a:rPr lang="pt-PT" dirty="0" err="1" smtClean="0"/>
              <a:t>Russia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Berlin, </a:t>
            </a:r>
            <a:r>
              <a:rPr lang="pt-PT" dirty="0" err="1" smtClean="0"/>
              <a:t>then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capital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Prussia</a:t>
            </a:r>
            <a:r>
              <a:rPr lang="pt-PT" dirty="0" smtClean="0"/>
              <a:t>.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Rudolf</a:t>
            </a:r>
            <a:r>
              <a:rPr lang="pt-PT" dirty="0" smtClean="0"/>
              <a:t> </a:t>
            </a:r>
            <a:r>
              <a:rPr lang="pt-PT" dirty="0" err="1" smtClean="0"/>
              <a:t>Josef</a:t>
            </a:r>
            <a:r>
              <a:rPr lang="pt-PT" dirty="0" smtClean="0"/>
              <a:t> </a:t>
            </a:r>
            <a:r>
              <a:rPr lang="pt-PT" dirty="0" err="1" smtClean="0"/>
              <a:t>Alexander</a:t>
            </a:r>
            <a:r>
              <a:rPr lang="pt-PT" dirty="0" smtClean="0"/>
              <a:t> </a:t>
            </a:r>
            <a:r>
              <a:rPr lang="pt-PT" dirty="0" err="1" smtClean="0"/>
              <a:t>Schrödinger</a:t>
            </a:r>
            <a:r>
              <a:rPr lang="pt-PT" dirty="0" smtClean="0"/>
              <a:t> (1887 –1961), </a:t>
            </a:r>
            <a:r>
              <a:rPr lang="pt-PT" dirty="0" err="1" smtClean="0"/>
              <a:t>sometimes</a:t>
            </a:r>
            <a:r>
              <a:rPr lang="pt-PT" dirty="0" smtClean="0"/>
              <a:t> </a:t>
            </a:r>
            <a:r>
              <a:rPr lang="pt-PT" dirty="0" err="1" smtClean="0"/>
              <a:t>written</a:t>
            </a:r>
            <a:r>
              <a:rPr lang="pt-PT" dirty="0" smtClean="0"/>
              <a:t> as </a:t>
            </a:r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Schrodinger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Schroedinger</a:t>
            </a:r>
            <a:r>
              <a:rPr lang="pt-PT" dirty="0" smtClean="0"/>
              <a:t>, </a:t>
            </a:r>
            <a:r>
              <a:rPr lang="pt-PT" dirty="0" err="1" smtClean="0"/>
              <a:t>was</a:t>
            </a:r>
            <a:r>
              <a:rPr lang="pt-PT" dirty="0" smtClean="0"/>
              <a:t> a Nobel </a:t>
            </a:r>
            <a:r>
              <a:rPr lang="pt-PT" dirty="0" err="1" smtClean="0"/>
              <a:t>Prize-winning</a:t>
            </a:r>
            <a:r>
              <a:rPr lang="pt-PT" dirty="0" smtClean="0"/>
              <a:t> </a:t>
            </a:r>
            <a:r>
              <a:rPr lang="pt-PT" dirty="0" err="1" smtClean="0"/>
              <a:t>Austrian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developed</a:t>
            </a:r>
            <a:r>
              <a:rPr lang="pt-PT" dirty="0" smtClean="0"/>
              <a:t> a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fundamental </a:t>
            </a:r>
            <a:r>
              <a:rPr lang="pt-PT" dirty="0" err="1" smtClean="0"/>
              <a:t>results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theory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formed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basis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: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formulated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equation</a:t>
            </a:r>
            <a:r>
              <a:rPr lang="pt-PT" dirty="0" smtClean="0"/>
              <a:t> (</a:t>
            </a:r>
            <a:r>
              <a:rPr lang="pt-PT" dirty="0" err="1" smtClean="0"/>
              <a:t>stationary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time-</a:t>
            </a:r>
            <a:r>
              <a:rPr lang="pt-PT" dirty="0" err="1" smtClean="0"/>
              <a:t>dependent</a:t>
            </a:r>
            <a:r>
              <a:rPr lang="pt-PT" dirty="0" smtClean="0"/>
              <a:t> </a:t>
            </a:r>
            <a:r>
              <a:rPr lang="pt-PT" dirty="0" err="1" smtClean="0"/>
              <a:t>Schrödinger</a:t>
            </a:r>
            <a:r>
              <a:rPr lang="pt-PT" dirty="0" smtClean="0"/>
              <a:t> </a:t>
            </a:r>
            <a:r>
              <a:rPr lang="pt-PT" dirty="0" err="1" smtClean="0"/>
              <a:t>equation</a:t>
            </a:r>
            <a:r>
              <a:rPr lang="pt-PT" dirty="0" smtClean="0"/>
              <a:t>)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revealed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identity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formalism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matrix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. </a:t>
            </a:r>
            <a:r>
              <a:rPr lang="pt-PT" dirty="0" err="1" smtClean="0"/>
              <a:t>Schrödinger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original </a:t>
            </a:r>
            <a:r>
              <a:rPr lang="pt-PT" dirty="0" err="1" smtClean="0"/>
              <a:t>interpretation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physical</a:t>
            </a:r>
            <a:r>
              <a:rPr lang="pt-PT" dirty="0" smtClean="0"/>
              <a:t> </a:t>
            </a:r>
            <a:r>
              <a:rPr lang="pt-PT" dirty="0" err="1" smtClean="0"/>
              <a:t>meaning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function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Richard </a:t>
            </a:r>
            <a:r>
              <a:rPr lang="pt-PT" dirty="0" err="1" smtClean="0"/>
              <a:t>Phillips</a:t>
            </a:r>
            <a:r>
              <a:rPr lang="pt-PT" dirty="0" smtClean="0"/>
              <a:t> </a:t>
            </a:r>
            <a:r>
              <a:rPr lang="pt-PT" dirty="0" err="1" smtClean="0"/>
              <a:t>Feynman</a:t>
            </a:r>
            <a:r>
              <a:rPr lang="pt-PT" dirty="0" smtClean="0"/>
              <a:t> (1918 –</a:t>
            </a:r>
            <a:r>
              <a:rPr lang="pt-PT" baseline="0" dirty="0" smtClean="0"/>
              <a:t> </a:t>
            </a:r>
            <a:r>
              <a:rPr lang="pt-PT" dirty="0" smtClean="0"/>
              <a:t>1988)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American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path</a:t>
            </a:r>
            <a:r>
              <a:rPr lang="pt-PT" dirty="0" smtClean="0"/>
              <a:t> integral </a:t>
            </a:r>
            <a:r>
              <a:rPr lang="pt-PT" dirty="0" err="1" smtClean="0"/>
              <a:t>formulation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mechanics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electrodynamics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superfluidity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supercooled</a:t>
            </a:r>
            <a:r>
              <a:rPr lang="pt-PT" dirty="0" smtClean="0"/>
              <a:t> </a:t>
            </a:r>
            <a:r>
              <a:rPr lang="pt-PT" dirty="0" err="1" smtClean="0"/>
              <a:t>liquid</a:t>
            </a:r>
            <a:r>
              <a:rPr lang="pt-PT" dirty="0" smtClean="0"/>
              <a:t> </a:t>
            </a:r>
            <a:r>
              <a:rPr lang="pt-PT" dirty="0" err="1" smtClean="0"/>
              <a:t>helium</a:t>
            </a:r>
            <a:r>
              <a:rPr lang="pt-PT" dirty="0" smtClean="0"/>
              <a:t>, as </a:t>
            </a:r>
            <a:r>
              <a:rPr lang="pt-PT" dirty="0" err="1" smtClean="0"/>
              <a:t>well</a:t>
            </a:r>
            <a:r>
              <a:rPr lang="pt-PT" dirty="0" smtClean="0"/>
              <a:t> as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for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parton</a:t>
            </a:r>
            <a:r>
              <a:rPr lang="pt-PT" dirty="0" smtClean="0"/>
              <a:t> </a:t>
            </a:r>
            <a:r>
              <a:rPr lang="pt-PT" dirty="0" err="1" smtClean="0"/>
              <a:t>model</a:t>
            </a:r>
            <a:r>
              <a:rPr lang="pt-PT" dirty="0" smtClean="0"/>
              <a:t>.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electrodynamics</a:t>
            </a:r>
            <a:r>
              <a:rPr lang="pt-PT" dirty="0" smtClean="0"/>
              <a:t>, </a:t>
            </a:r>
            <a:r>
              <a:rPr lang="pt-PT" dirty="0" err="1" smtClean="0"/>
              <a:t>Feynman</a:t>
            </a:r>
            <a:r>
              <a:rPr lang="pt-PT" dirty="0" smtClean="0"/>
              <a:t>, </a:t>
            </a:r>
            <a:r>
              <a:rPr lang="pt-PT" dirty="0" err="1" smtClean="0"/>
              <a:t>jointly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Julian </a:t>
            </a:r>
            <a:r>
              <a:rPr lang="pt-PT" dirty="0" err="1" smtClean="0"/>
              <a:t>Schwinger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Sin-Itiro</a:t>
            </a:r>
            <a:r>
              <a:rPr lang="pt-PT" dirty="0" smtClean="0"/>
              <a:t> </a:t>
            </a:r>
            <a:r>
              <a:rPr lang="pt-PT" dirty="0" err="1" smtClean="0"/>
              <a:t>Tomonaga</a:t>
            </a:r>
            <a:r>
              <a:rPr lang="pt-PT" dirty="0" smtClean="0"/>
              <a:t>, </a:t>
            </a:r>
            <a:r>
              <a:rPr lang="pt-PT" dirty="0" err="1" smtClean="0"/>
              <a:t>received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1965.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5748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By the way: this is related to the conservation of electric charge!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6827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Demanding local gauge conservation resulted in obtaining a new field (the photon) and its interactions with the fermion fields. This is the blueprint of all Standard Model theories (called “Gauge theories”).</a:t>
            </a:r>
          </a:p>
          <a:p>
            <a:pPr marL="0" indent="0">
              <a:buNone/>
            </a:pPr>
            <a:r>
              <a:rPr lang="en-GB" dirty="0" smtClean="0"/>
              <a:t>Gauge theories are automatically </a:t>
            </a:r>
            <a:r>
              <a:rPr lang="en-GB" dirty="0" err="1" smtClean="0"/>
              <a:t>renormalizable</a:t>
            </a:r>
            <a:r>
              <a:rPr lang="en-GB" dirty="0" smtClean="0"/>
              <a:t> (‘t </a:t>
            </a:r>
            <a:r>
              <a:rPr lang="en-GB" dirty="0" err="1" smtClean="0"/>
              <a:t>Hooft</a:t>
            </a:r>
            <a:r>
              <a:rPr lang="en-GB" dirty="0" smtClean="0"/>
              <a:t> &amp; </a:t>
            </a:r>
            <a:r>
              <a:rPr lang="en-GB" dirty="0" err="1" smtClean="0"/>
              <a:t>Veltman’s</a:t>
            </a:r>
            <a:r>
              <a:rPr lang="en-GB" dirty="0" smtClean="0"/>
              <a:t> Nobel prize) i.e. don’t produce nonsense.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3700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é que sabíamos disto? Ou só estávamos só a adivinhar?</a:t>
            </a:r>
          </a:p>
          <a:p>
            <a:r>
              <a:rPr lang="pt-PT" dirty="0" smtClean="0"/>
              <a:t>Vemos</a:t>
            </a:r>
            <a:r>
              <a:rPr lang="pt-PT" baseline="0" dirty="0" smtClean="0"/>
              <a:t> isto em medidas experimentais!! Neste gráfico vemos a probabilidade de um certo tipo de reação entre partículas. </a:t>
            </a:r>
          </a:p>
          <a:p>
            <a:r>
              <a:rPr lang="pt-PT" baseline="0" dirty="0" smtClean="0"/>
              <a:t>Há duas possibilidades: uma reação governada pela força fraca e outra reação pela força eletromagnética. </a:t>
            </a:r>
          </a:p>
          <a:p>
            <a:r>
              <a:rPr lang="pt-PT" baseline="0" dirty="0" smtClean="0"/>
              <a:t>A altas energias, vemos que as duas forças se tornam numa só força: a força electrofraca. </a:t>
            </a:r>
          </a:p>
          <a:p>
            <a:r>
              <a:rPr lang="pt-PT" baseline="0" dirty="0" smtClean="0"/>
              <a:t>É a quebra de simetria ao contrário, como se andássemos para trás no tempo, em direção ao </a:t>
            </a:r>
            <a:r>
              <a:rPr lang="pt-PT" baseline="0" dirty="0" err="1" smtClean="0"/>
              <a:t>Big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294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239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690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099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06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097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283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861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858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52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128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825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microsoft.com/office/2007/relationships/hdphoto" Target="../media/hdphoto2.wdp"/><Relationship Id="rId7" Type="http://schemas.openxmlformats.org/officeDocument/2006/relationships/image" Target="../media/image28.png"/><Relationship Id="rId8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49.png"/><Relationship Id="rId5" Type="http://schemas.microsoft.com/office/2007/relationships/hdphoto" Target="../media/hdphoto5.wdp"/><Relationship Id="rId6" Type="http://schemas.openxmlformats.org/officeDocument/2006/relationships/image" Target="../media/image42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51.jpe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microsoft.com/office/2007/relationships/hdphoto" Target="../media/hdphoto6.wdp"/><Relationship Id="rId5" Type="http://schemas.openxmlformats.org/officeDocument/2006/relationships/image" Target="../media/image77.png"/><Relationship Id="rId6" Type="http://schemas.microsoft.com/office/2007/relationships/hdphoto" Target="../media/hdphoto7.wdp"/><Relationship Id="rId7" Type="http://schemas.openxmlformats.org/officeDocument/2006/relationships/image" Target="../media/image78.png"/><Relationship Id="rId8" Type="http://schemas.microsoft.com/office/2007/relationships/hdphoto" Target="../media/hdphoto8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82.png"/><Relationship Id="rId6" Type="http://schemas.openxmlformats.org/officeDocument/2006/relationships/image" Target="../media/image84.png"/><Relationship Id="rId7" Type="http://schemas.microsoft.com/office/2007/relationships/hdphoto" Target="../media/hdphoto9.wdp"/><Relationship Id="rId8" Type="http://schemas.openxmlformats.org/officeDocument/2006/relationships/image" Target="../media/image85.png"/><Relationship Id="rId9" Type="http://schemas.microsoft.com/office/2007/relationships/hdphoto" Target="../media/hdphoto10.wdp"/><Relationship Id="rId10" Type="http://schemas.openxmlformats.org/officeDocument/2006/relationships/image" Target="../media/image86.png"/><Relationship Id="rId11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9.png"/><Relationship Id="rId1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0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Relationship Id="rId3" Type="http://schemas.microsoft.com/office/2007/relationships/hdphoto" Target="../media/hdphoto12.wdp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microsoft.com/office/2007/relationships/hdphoto" Target="../media/hdphoto13.wdp"/><Relationship Id="rId7" Type="http://schemas.openxmlformats.org/officeDocument/2006/relationships/image" Target="../media/image118.png"/><Relationship Id="rId8" Type="http://schemas.microsoft.com/office/2007/relationships/hdphoto" Target="../media/hdphoto14.wdp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18.png"/><Relationship Id="rId5" Type="http://schemas.microsoft.com/office/2007/relationships/hdphoto" Target="../media/hdphoto14.wdp"/><Relationship Id="rId6" Type="http://schemas.openxmlformats.org/officeDocument/2006/relationships/image" Target="../media/image117.png"/><Relationship Id="rId7" Type="http://schemas.microsoft.com/office/2007/relationships/hdphoto" Target="../media/hdphoto13.wdp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microsoft.com/office/2007/relationships/hdphoto" Target="../media/hdphoto13.wdp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8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1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microsoft.com/office/2007/relationships/hdphoto" Target="../media/hdphoto15.wdp"/><Relationship Id="rId7" Type="http://schemas.openxmlformats.org/officeDocument/2006/relationships/image" Target="../media/image137.png"/><Relationship Id="rId8" Type="http://schemas.microsoft.com/office/2007/relationships/hdphoto" Target="../media/hdphoto16.wdp"/><Relationship Id="rId9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jpg"/><Relationship Id="rId3" Type="http://schemas.openxmlformats.org/officeDocument/2006/relationships/image" Target="../media/image14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jpeg"/><Relationship Id="rId3" Type="http://schemas.openxmlformats.org/officeDocument/2006/relationships/image" Target="../media/image14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microsoft.com/office/2007/relationships/hdphoto" Target="../media/hdphoto17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png"/></Relationships>
</file>

<file path=ppt/slides/_rels/slide69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6.bin"/><Relationship Id="rId21" Type="http://schemas.openxmlformats.org/officeDocument/2006/relationships/image" Target="../media/image153.emf"/><Relationship Id="rId22" Type="http://schemas.openxmlformats.org/officeDocument/2006/relationships/oleObject" Target="../embeddings/oleObject7.bin"/><Relationship Id="rId23" Type="http://schemas.openxmlformats.org/officeDocument/2006/relationships/image" Target="../media/image154.emf"/><Relationship Id="rId24" Type="http://schemas.openxmlformats.org/officeDocument/2006/relationships/image" Target="../media/image162.png"/><Relationship Id="rId25" Type="http://schemas.openxmlformats.org/officeDocument/2006/relationships/image" Target="../media/image163.png"/><Relationship Id="rId26" Type="http://schemas.openxmlformats.org/officeDocument/2006/relationships/image" Target="../media/image164.png"/><Relationship Id="rId27" Type="http://schemas.openxmlformats.org/officeDocument/2006/relationships/image" Target="../media/image165.png"/><Relationship Id="rId28" Type="http://schemas.openxmlformats.org/officeDocument/2006/relationships/image" Target="../media/image166.png"/><Relationship Id="rId29" Type="http://schemas.openxmlformats.org/officeDocument/2006/relationships/image" Target="../media/image16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30" Type="http://schemas.openxmlformats.org/officeDocument/2006/relationships/image" Target="../media/image168.png"/><Relationship Id="rId31" Type="http://schemas.openxmlformats.org/officeDocument/2006/relationships/image" Target="../media/image169.png"/><Relationship Id="rId32" Type="http://schemas.openxmlformats.org/officeDocument/2006/relationships/image" Target="../media/image170.png"/><Relationship Id="rId9" Type="http://schemas.openxmlformats.org/officeDocument/2006/relationships/oleObject" Target="../embeddings/oleObject2.bin"/><Relationship Id="rId6" Type="http://schemas.openxmlformats.org/officeDocument/2006/relationships/image" Target="../media/image158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48.emf"/><Relationship Id="rId33" Type="http://schemas.openxmlformats.org/officeDocument/2006/relationships/image" Target="../media/image171.png"/><Relationship Id="rId34" Type="http://schemas.openxmlformats.org/officeDocument/2006/relationships/image" Target="../media/image172.png"/><Relationship Id="rId10" Type="http://schemas.openxmlformats.org/officeDocument/2006/relationships/image" Target="../media/image149.emf"/><Relationship Id="rId11" Type="http://schemas.openxmlformats.org/officeDocument/2006/relationships/oleObject" Target="../embeddings/oleObject3.bin"/><Relationship Id="rId12" Type="http://schemas.openxmlformats.org/officeDocument/2006/relationships/image" Target="../media/image150.e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151.emf"/><Relationship Id="rId15" Type="http://schemas.openxmlformats.org/officeDocument/2006/relationships/image" Target="../media/image159.png"/><Relationship Id="rId16" Type="http://schemas.openxmlformats.org/officeDocument/2006/relationships/image" Target="../media/image160.png"/><Relationship Id="rId17" Type="http://schemas.openxmlformats.org/officeDocument/2006/relationships/image" Target="../media/image161.png"/><Relationship Id="rId18" Type="http://schemas.openxmlformats.org/officeDocument/2006/relationships/oleObject" Target="../embeddings/oleObject5.bin"/><Relationship Id="rId19" Type="http://schemas.openxmlformats.org/officeDocument/2006/relationships/image" Target="../media/image15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3.png"/><Relationship Id="rId3" Type="http://schemas.openxmlformats.org/officeDocument/2006/relationships/image" Target="../media/image17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176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175.emf"/><Relationship Id="rId7" Type="http://schemas.openxmlformats.org/officeDocument/2006/relationships/image" Target="../media/image177.png"/><Relationship Id="rId8" Type="http://schemas.openxmlformats.org/officeDocument/2006/relationships/image" Target="../media/image17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Relationship Id="rId3" Type="http://schemas.openxmlformats.org/officeDocument/2006/relationships/image" Target="../media/image18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4.png"/><Relationship Id="rId6" Type="http://schemas.openxmlformats.org/officeDocument/2006/relationships/image" Target="../media/image185.png"/><Relationship Id="rId7" Type="http://schemas.openxmlformats.org/officeDocument/2006/relationships/image" Target="../media/image186.png"/><Relationship Id="rId8" Type="http://schemas.openxmlformats.org/officeDocument/2006/relationships/image" Target="../media/image187.png"/><Relationship Id="rId9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5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6" Type="http://schemas.openxmlformats.org/officeDocument/2006/relationships/image" Target="../media/image198.png"/><Relationship Id="rId7" Type="http://schemas.openxmlformats.org/officeDocument/2006/relationships/image" Target="../media/image199.png"/><Relationship Id="rId8" Type="http://schemas.openxmlformats.org/officeDocument/2006/relationships/image" Target="../media/image20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4" Type="http://schemas.openxmlformats.org/officeDocument/2006/relationships/image" Target="../media/image206.png"/><Relationship Id="rId5" Type="http://schemas.openxmlformats.org/officeDocument/2006/relationships/image" Target="../media/image207.png"/><Relationship Id="rId6" Type="http://schemas.openxmlformats.org/officeDocument/2006/relationships/image" Target="../media/image208.png"/><Relationship Id="rId7" Type="http://schemas.openxmlformats.org/officeDocument/2006/relationships/image" Target="../media/image209.png"/><Relationship Id="rId8" Type="http://schemas.openxmlformats.org/officeDocument/2006/relationships/image" Target="../media/image210.png"/><Relationship Id="rId9" Type="http://schemas.openxmlformats.org/officeDocument/2006/relationships/image" Target="../media/image211.png"/><Relationship Id="rId10" Type="http://schemas.openxmlformats.org/officeDocument/2006/relationships/hyperlink" Target="https://atlas.web.cern.ch/Atlas/GROUPS/PHYSICS/CombinedSummaryPlots/HIGGS/" TargetMode="External"/><Relationship Id="rId11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4" Type="http://schemas.openxmlformats.org/officeDocument/2006/relationships/image" Target="../media/image221.png"/><Relationship Id="rId5" Type="http://schemas.openxmlformats.org/officeDocument/2006/relationships/image" Target="../media/image2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4" Type="http://schemas.openxmlformats.org/officeDocument/2006/relationships/image" Target="../media/image224.jpeg"/><Relationship Id="rId5" Type="http://schemas.openxmlformats.org/officeDocument/2006/relationships/image" Target="../media/image225.jpeg"/><Relationship Id="rId6" Type="http://schemas.openxmlformats.org/officeDocument/2006/relationships/image" Target="../media/image226.png"/><Relationship Id="rId7" Type="http://schemas.openxmlformats.org/officeDocument/2006/relationships/image" Target="../media/image227.png"/><Relationship Id="rId8" Type="http://schemas.openxmlformats.org/officeDocument/2006/relationships/image" Target="../media/image228.png"/><Relationship Id="rId9" Type="http://schemas.openxmlformats.org/officeDocument/2006/relationships/image" Target="../media/image2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4" Type="http://schemas.openxmlformats.org/officeDocument/2006/relationships/image" Target="../media/image224.jpeg"/><Relationship Id="rId5" Type="http://schemas.openxmlformats.org/officeDocument/2006/relationships/image" Target="../media/image22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232.png"/><Relationship Id="rId5" Type="http://schemas.openxmlformats.org/officeDocument/2006/relationships/image" Target="../media/image233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6" Type="http://schemas.openxmlformats.org/officeDocument/2006/relationships/image" Target="../media/image237.png"/><Relationship Id="rId7" Type="http://schemas.microsoft.com/office/2007/relationships/hdphoto" Target="../media/hdphoto18.wdp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4" Type="http://schemas.openxmlformats.org/officeDocument/2006/relationships/image" Target="../media/image241.png"/><Relationship Id="rId5" Type="http://schemas.openxmlformats.org/officeDocument/2006/relationships/image" Target="../media/image242.png"/><Relationship Id="rId6" Type="http://schemas.openxmlformats.org/officeDocument/2006/relationships/image" Target="../media/image243.gif"/><Relationship Id="rId7" Type="http://schemas.openxmlformats.org/officeDocument/2006/relationships/image" Target="../media/image244.png"/><Relationship Id="rId8" Type="http://schemas.openxmlformats.org/officeDocument/2006/relationships/image" Target="../media/image2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microsoft.com/office/2007/relationships/hdphoto" Target="../media/hdphoto1.wdp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11136" b="13293"/>
          <a:stretch/>
        </p:blipFill>
        <p:spPr>
          <a:xfrm>
            <a:off x="845912" y="254000"/>
            <a:ext cx="7361464" cy="5563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92" y="1212728"/>
            <a:ext cx="9144000" cy="1213146"/>
          </a:xfrm>
          <a:noFill/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262626"/>
                </a:solidFill>
              </a:rPr>
              <a:t>Higgs Physics – Lecture 1</a:t>
            </a:r>
            <a:endParaRPr lang="pt-PT" sz="6600" dirty="0">
              <a:solidFill>
                <a:srgbClr val="26262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47060"/>
            <a:ext cx="9043746" cy="1310940"/>
          </a:xfrm>
          <a:noFill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Higgs Physics at the LHC – Introduction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Ricardo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Gonçalo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UC/LIP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IDPASC Course on Physics at the LHC – LIP,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April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2022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5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898838"/>
          </a:xfrm>
        </p:spPr>
        <p:txBody>
          <a:bodyPr>
            <a:normAutofit/>
          </a:bodyPr>
          <a:lstStyle/>
          <a:p>
            <a:r>
              <a:rPr lang="en-GB" dirty="0" err="1" smtClean="0"/>
              <a:t>Lagrangians</a:t>
            </a:r>
            <a:r>
              <a:rPr lang="en-GB" dirty="0" smtClean="0"/>
              <a:t> in classical mechanics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728" y="1157402"/>
            <a:ext cx="8887787" cy="4404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The equations of motion of a system are derived from a scalar </a:t>
            </a:r>
            <a:r>
              <a:rPr lang="en-GB" sz="2400" b="1" dirty="0" err="1" smtClean="0"/>
              <a:t>Lagrangian</a:t>
            </a:r>
            <a:r>
              <a:rPr lang="en-GB" sz="2400" dirty="0" smtClean="0"/>
              <a:t> function of </a:t>
            </a:r>
            <a:r>
              <a:rPr lang="en-GB" sz="2400" b="1" dirty="0" smtClean="0"/>
              <a:t>generalized coordinates </a:t>
            </a:r>
            <a:r>
              <a:rPr lang="en-GB" sz="2400" dirty="0" smtClean="0"/>
              <a:t>and </a:t>
            </a:r>
            <a:r>
              <a:rPr lang="en-GB" sz="2400" b="1" dirty="0" smtClean="0"/>
              <a:t>velocities</a:t>
            </a:r>
            <a:r>
              <a:rPr lang="en-GB" sz="2400" dirty="0" smtClean="0"/>
              <a:t> (time derivatives of the coordinates)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From minimizing the action </a:t>
            </a:r>
            <a:r>
              <a:rPr lang="en-GB" sz="2400" i="1" dirty="0" smtClean="0">
                <a:latin typeface="Times New Roman"/>
                <a:cs typeface="Times New Roman"/>
              </a:rPr>
              <a:t>S</a:t>
            </a:r>
            <a:r>
              <a:rPr lang="en-GB" sz="2400" dirty="0" smtClean="0"/>
              <a:t>, get the </a:t>
            </a:r>
            <a:r>
              <a:rPr lang="en-GB" sz="2400" b="1" dirty="0" smtClean="0"/>
              <a:t>Euler-Lagrange equations</a:t>
            </a:r>
            <a:r>
              <a:rPr lang="en-GB" sz="2400" dirty="0" smtClean="0"/>
              <a:t>: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For a point particle in a potential U, with </a:t>
            </a:r>
            <a:r>
              <a:rPr lang="en-GB" sz="2400" i="1" dirty="0" smtClean="0">
                <a:latin typeface="Times New Roman"/>
                <a:cs typeface="Times New Roman"/>
              </a:rPr>
              <a:t>q</a:t>
            </a:r>
            <a:r>
              <a:rPr lang="en-GB" sz="2400" i="1" baseline="-25000" dirty="0" smtClean="0">
                <a:latin typeface="Times New Roman"/>
                <a:cs typeface="Times New Roman"/>
              </a:rPr>
              <a:t>i</a:t>
            </a:r>
            <a:r>
              <a:rPr lang="en-GB" sz="2400" i="1" dirty="0" smtClean="0">
                <a:latin typeface="Times New Roman"/>
                <a:cs typeface="Times New Roman"/>
              </a:rPr>
              <a:t> = x, y, z</a:t>
            </a:r>
          </a:p>
          <a:p>
            <a:pPr marL="0" indent="0">
              <a:buNone/>
            </a:pPr>
            <a:endParaRPr lang="en-GB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419818"/>
            <a:ext cx="3293515" cy="652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82" y="3742357"/>
            <a:ext cx="2960928" cy="944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264" y="3742357"/>
            <a:ext cx="3608898" cy="10365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74824"/>
            <a:ext cx="9144000" cy="9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88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3846151"/>
            <a:ext cx="8229600" cy="658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4104"/>
          </a:xfrm>
        </p:spPr>
        <p:txBody>
          <a:bodyPr>
            <a:normAutofit/>
          </a:bodyPr>
          <a:lstStyle/>
          <a:p>
            <a:r>
              <a:rPr lang="en-GB" dirty="0" smtClean="0"/>
              <a:t>Symmetries and conservation laws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11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367" y="5277454"/>
            <a:ext cx="5744634" cy="778013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68714" y="1133544"/>
            <a:ext cx="8875286" cy="5440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600" dirty="0" err="1" smtClean="0"/>
              <a:t>Noether’s</a:t>
            </a:r>
            <a:r>
              <a:rPr lang="en-GB" sz="2600" dirty="0" smtClean="0"/>
              <a:t> theorem: </a:t>
            </a:r>
          </a:p>
          <a:p>
            <a:pPr marL="400050" lvl="1" indent="0">
              <a:buNone/>
            </a:pPr>
            <a:r>
              <a:rPr lang="en-GB" sz="2200" dirty="0" smtClean="0">
                <a:solidFill>
                  <a:srgbClr val="FF0000"/>
                </a:solidFill>
                <a:latin typeface="Arial"/>
                <a:cs typeface="Arial"/>
              </a:rPr>
              <a:t>If </a:t>
            </a:r>
            <a:r>
              <a:rPr lang="en-GB" sz="2200" dirty="0">
                <a:solidFill>
                  <a:srgbClr val="FF0000"/>
                </a:solidFill>
                <a:latin typeface="Arial"/>
                <a:cs typeface="Arial"/>
              </a:rPr>
              <a:t>a system has a continuous symmetry property, then there are corresponding quantities whose values are conserved in time</a:t>
            </a:r>
            <a:r>
              <a:rPr lang="en-GB" sz="2200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r>
              <a:rPr lang="en-GB" sz="2600" dirty="0" smtClean="0"/>
              <a:t>Simplest case: </a:t>
            </a:r>
          </a:p>
          <a:p>
            <a:pPr marL="0" indent="0">
              <a:buNone/>
            </a:pPr>
            <a:r>
              <a:rPr lang="en-GB" sz="2600" dirty="0" smtClean="0"/>
              <a:t>	Coordinates not explicitly appearing in the </a:t>
            </a:r>
            <a:r>
              <a:rPr lang="en-GB" sz="2600" dirty="0" err="1" smtClean="0"/>
              <a:t>Lagrangian</a:t>
            </a:r>
            <a:r>
              <a:rPr lang="en-GB" sz="2600" dirty="0" smtClean="0"/>
              <a:t> =&gt; 	</a:t>
            </a:r>
            <a:r>
              <a:rPr lang="en-GB" sz="2600" dirty="0" err="1" smtClean="0"/>
              <a:t>Lagrangian</a:t>
            </a:r>
            <a:r>
              <a:rPr lang="en-GB" sz="2600" dirty="0" smtClean="0"/>
              <a:t> invariant over a transformation of these coordinates</a:t>
            </a:r>
          </a:p>
          <a:p>
            <a:pPr marL="0" indent="0">
              <a:buNone/>
            </a:pPr>
            <a:r>
              <a:rPr lang="en-GB" sz="2600" dirty="0" smtClean="0"/>
              <a:t>Example: point mass </a:t>
            </a:r>
            <a:r>
              <a:rPr lang="en-GB" sz="2600" i="1" dirty="0" smtClean="0">
                <a:latin typeface="Times New Roman"/>
                <a:cs typeface="Times New Roman"/>
              </a:rPr>
              <a:t>m</a:t>
            </a:r>
            <a:r>
              <a:rPr lang="en-GB" sz="2600" dirty="0" smtClean="0"/>
              <a:t> orbiting in the field of a fixed mass </a:t>
            </a:r>
            <a:r>
              <a:rPr lang="en-GB" sz="2600" i="1" dirty="0" smtClean="0">
                <a:latin typeface="Times New Roman"/>
                <a:cs typeface="Times New Roman"/>
              </a:rPr>
              <a:t>M</a:t>
            </a:r>
          </a:p>
          <a:p>
            <a:pPr marL="0" indent="0">
              <a:buNone/>
            </a:pPr>
            <a:endParaRPr lang="en-GB" sz="2600" b="1" dirty="0"/>
          </a:p>
          <a:p>
            <a:pPr marL="0" indent="0">
              <a:buNone/>
            </a:pPr>
            <a:endParaRPr lang="en-GB" sz="2600" b="1" dirty="0" smtClean="0"/>
          </a:p>
          <a:p>
            <a:pPr marL="0" indent="0">
              <a:buNone/>
            </a:pPr>
            <a:r>
              <a:rPr lang="en-GB" sz="2600" dirty="0" smtClean="0"/>
              <a:t>Since the </a:t>
            </a:r>
            <a:r>
              <a:rPr lang="en-GB" sz="2600" dirty="0" err="1" smtClean="0"/>
              <a:t>lagrangian</a:t>
            </a:r>
            <a:r>
              <a:rPr lang="en-GB" sz="2600" dirty="0" smtClean="0"/>
              <a:t> doesn’t depend explicitly on </a:t>
            </a:r>
            <a:r>
              <a:rPr lang="en-GB" sz="2600" i="1" dirty="0" err="1" smtClean="0">
                <a:latin typeface="Times New Roman"/>
                <a:cs typeface="Times New Roman"/>
              </a:rPr>
              <a:t>φ</a:t>
            </a:r>
            <a:r>
              <a:rPr lang="en-GB" sz="2600" b="1" dirty="0" smtClean="0"/>
              <a:t> </a:t>
            </a:r>
            <a:r>
              <a:rPr lang="en-GB" sz="2600" dirty="0"/>
              <a:t>(symmetry with respect </a:t>
            </a:r>
            <a:r>
              <a:rPr lang="en-GB" sz="2600" dirty="0" smtClean="0"/>
              <a:t>to rotations in space), the Euler-Lagrange equation gives</a:t>
            </a:r>
          </a:p>
          <a:p>
            <a:pPr marL="0" indent="0">
              <a:buNone/>
            </a:pPr>
            <a:endParaRPr lang="en-GB" sz="2600" b="1" dirty="0" smtClean="0"/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 smtClean="0"/>
              <a:t>Where the</a:t>
            </a:r>
            <a:r>
              <a:rPr lang="en-GB" sz="2600" b="1" dirty="0" smtClean="0"/>
              <a:t> </a:t>
            </a:r>
            <a:r>
              <a:rPr lang="en-GB" sz="2600" dirty="0" smtClean="0"/>
              <a:t>angular momentum</a:t>
            </a:r>
            <a:r>
              <a:rPr lang="en-GB" sz="2600" b="1" dirty="0" smtClean="0"/>
              <a:t> </a:t>
            </a:r>
            <a:r>
              <a:rPr lang="en-GB" sz="2600" i="1" dirty="0" smtClean="0">
                <a:latin typeface="Times New Roman"/>
                <a:cs typeface="Times New Roman"/>
              </a:rPr>
              <a:t>J</a:t>
            </a:r>
            <a:r>
              <a:rPr lang="en-GB" sz="2600" dirty="0" smtClean="0"/>
              <a:t> is a constant of motion!</a:t>
            </a:r>
          </a:p>
        </p:txBody>
      </p:sp>
    </p:spTree>
    <p:extLst>
      <p:ext uri="{BB962C8B-B14F-4D97-AF65-F5344CB8AC3E}">
        <p14:creationId xmlns:p14="http://schemas.microsoft.com/office/powerpoint/2010/main" val="291590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12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508" y="3846829"/>
            <a:ext cx="4042717" cy="3010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403" y="1679379"/>
            <a:ext cx="3527953" cy="1224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Let’s</a:t>
            </a:r>
            <a:r>
              <a:rPr lang="pt-PT" dirty="0" smtClean="0"/>
              <a:t> </a:t>
            </a:r>
            <a:r>
              <a:rPr lang="pt-PT" dirty="0" err="1" smtClean="0"/>
              <a:t>go</a:t>
            </a:r>
            <a:r>
              <a:rPr lang="pt-PT" dirty="0" smtClean="0"/>
              <a:t> to quantum </a:t>
            </a:r>
            <a:r>
              <a:rPr lang="pt-PT" dirty="0" err="1" smtClean="0"/>
              <a:t>fields</a:t>
            </a:r>
            <a:r>
              <a:rPr lang="pt-PT" dirty="0" smtClean="0"/>
              <a:t>...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9243" y1="52914" x2="39243" y2="52914"/>
                        <a14:foregroundMark x1="35458" y1="44325" x2="8566" y2="55982"/>
                        <a14:foregroundMark x1="37450" y1="42178" x2="28486" y2="80061"/>
                        <a14:foregroundMark x1="58167" y1="46012" x2="58167" y2="46012"/>
                        <a14:backgroundMark x1="1793" y1="60736" x2="1793" y2="60736"/>
                        <a14:backgroundMark x1="1195" y1="62730" x2="1195" y2="62730"/>
                        <a14:backgroundMark x1="797" y1="65031" x2="797" y2="65031"/>
                        <a14:backgroundMark x1="797" y1="68405" x2="797" y2="68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3258" y="3174567"/>
            <a:ext cx="2864282" cy="3720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5" b="99625" l="170" r="100000">
                        <a14:foregroundMark x1="18537" y1="17375" x2="18537" y2="17375"/>
                        <a14:foregroundMark x1="12755" y1="9375" x2="23980" y2="9625"/>
                        <a14:foregroundMark x1="13095" y1="21375" x2="29082" y2="31625"/>
                        <a14:foregroundMark x1="52211" y1="67625" x2="51190" y2="98625"/>
                        <a14:foregroundMark x1="38605" y1="66000" x2="48129" y2="96375"/>
                        <a14:foregroundMark x1="26701" y1="68625" x2="26701" y2="95375"/>
                        <a14:foregroundMark x1="15816" y1="70625" x2="22619" y2="97000"/>
                        <a14:foregroundMark x1="29082" y1="14375" x2="29082" y2="14375"/>
                        <a14:foregroundMark x1="30272" y1="17875" x2="30272" y2="17875"/>
                        <a14:foregroundMark x1="30612" y1="23000" x2="30612" y2="23000"/>
                        <a14:foregroundMark x1="73980" y1="58750" x2="63605" y2="92750"/>
                        <a14:foregroundMark x1="76020" y1="51875" x2="97619" y2="82000"/>
                        <a14:backgroundMark x1="68537" y1="33000" x2="68537" y2="33000"/>
                        <a14:backgroundMark x1="4082" y1="26125" x2="4082" y2="26125"/>
                        <a14:backgroundMark x1="82143" y1="52750" x2="99150" y2="78375"/>
                        <a14:backgroundMark x1="76361" y1="34125" x2="76361" y2="34125"/>
                      </a14:backgroundRemoval>
                    </a14:imgEffect>
                  </a14:imgLayer>
                </a14:imgProps>
              </a:ext>
            </a:extLst>
          </a:blip>
          <a:srcRect b="15887"/>
          <a:stretch/>
        </p:blipFill>
        <p:spPr>
          <a:xfrm>
            <a:off x="0" y="1904741"/>
            <a:ext cx="4098093" cy="49899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72" y="6177291"/>
            <a:ext cx="178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FFFFFF"/>
                </a:solidFill>
              </a:rPr>
              <a:t>Richard </a:t>
            </a:r>
            <a:r>
              <a:rPr lang="pt-PT" dirty="0" err="1" smtClean="0">
                <a:solidFill>
                  <a:srgbClr val="FFFFFF"/>
                </a:solidFill>
              </a:rPr>
              <a:t>Feynman</a:t>
            </a:r>
            <a:r>
              <a:rPr lang="pt-PT" dirty="0" smtClean="0">
                <a:solidFill>
                  <a:srgbClr val="FFFFFF"/>
                </a:solidFill>
              </a:rPr>
              <a:t> (1918 - 1988)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4757" y="5515294"/>
            <a:ext cx="1665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>
                <a:solidFill>
                  <a:srgbClr val="FFFFFF"/>
                </a:solidFill>
              </a:rPr>
              <a:t>Erwin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Schrödinger</a:t>
            </a:r>
            <a:r>
              <a:rPr lang="pt-PT" dirty="0" smtClean="0">
                <a:solidFill>
                  <a:srgbClr val="FFFFFF"/>
                </a:solidFill>
              </a:rPr>
              <a:t> (1887 - 1961)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0080" y="6495827"/>
            <a:ext cx="240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Fluffy</a:t>
            </a:r>
            <a:r>
              <a:rPr lang="pt-PT" dirty="0" smtClean="0"/>
              <a:t> (?-?)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7630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302"/>
          </a:xfrm>
        </p:spPr>
        <p:txBody>
          <a:bodyPr/>
          <a:lstStyle/>
          <a:p>
            <a:r>
              <a:rPr lang="en-GB" dirty="0" smtClean="0"/>
              <a:t>Now in quantum field theory…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36168" y="1102820"/>
            <a:ext cx="8686800" cy="12903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Imagine space as an infinite continuum of balls </a:t>
            </a:r>
            <a:r>
              <a:rPr lang="en-GB" dirty="0" smtClean="0"/>
              <a:t>and springs</a:t>
            </a:r>
            <a:r>
              <a:rPr lang="en-GB" dirty="0"/>
              <a:t>, where each ball is connected to its neighbours by elastic bands. </a:t>
            </a:r>
            <a:r>
              <a:rPr lang="en-GB" b="1" dirty="0"/>
              <a:t>Particles are  perturbations of this </a:t>
            </a:r>
            <a:r>
              <a:rPr lang="en-GB" b="1" dirty="0" smtClean="0"/>
              <a:t>field</a:t>
            </a:r>
            <a:endParaRPr lang="en-GB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13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009" y="2748826"/>
            <a:ext cx="6092336" cy="359144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99190" y="2572000"/>
            <a:ext cx="6207727" cy="4146815"/>
            <a:chOff x="252918" y="2279216"/>
            <a:chExt cx="6553999" cy="443960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7200" y="6153885"/>
              <a:ext cx="6349717" cy="488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479352" y="2279216"/>
              <a:ext cx="2711791" cy="40433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422034" y="2279216"/>
              <a:ext cx="702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smtClean="0"/>
                <a:t>y</a:t>
              </a:r>
              <a:endParaRPr lang="pt-PT" sz="3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19800" y="6072485"/>
              <a:ext cx="702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smtClean="0"/>
                <a:t>x</a:t>
              </a:r>
              <a:endParaRPr lang="pt-PT" sz="3600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99190" y="4346792"/>
              <a:ext cx="0" cy="21281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52918" y="3738900"/>
              <a:ext cx="1538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err="1" smtClean="0"/>
                <a:t>ϕ</a:t>
              </a:r>
              <a:r>
                <a:rPr lang="pt-PT" sz="3600" dirty="0" smtClean="0"/>
                <a:t>(</a:t>
              </a:r>
              <a:r>
                <a:rPr lang="pt-PT" sz="3600" dirty="0" err="1" smtClean="0"/>
                <a:t>x,y</a:t>
              </a:r>
              <a:r>
                <a:rPr lang="pt-PT" sz="3600" dirty="0" smtClean="0"/>
                <a:t>)</a:t>
              </a:r>
              <a:endParaRPr lang="pt-PT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755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224" y="2470838"/>
            <a:ext cx="5154706" cy="7005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82" y="4428613"/>
            <a:ext cx="3984412" cy="633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440" y="4428613"/>
            <a:ext cx="2200634" cy="688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462361"/>
            <a:ext cx="4422029" cy="848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769" y="774286"/>
            <a:ext cx="2630566" cy="874321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21665" y="285440"/>
            <a:ext cx="8875286" cy="5415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/>
              <a:t>Generalized coordinates are now </a:t>
            </a:r>
            <a:r>
              <a:rPr lang="en-GB" sz="2400" b="1" dirty="0" smtClean="0"/>
              <a:t>fields</a:t>
            </a:r>
            <a:r>
              <a:rPr lang="en-GB" sz="2400" dirty="0" smtClean="0"/>
              <a:t> (dislocation of each spring)</a:t>
            </a:r>
            <a:endParaRPr lang="en-GB" sz="2400" dirty="0"/>
          </a:p>
          <a:p>
            <a:pPr marL="0" indent="0">
              <a:buNone/>
            </a:pPr>
            <a:endParaRPr lang="en-GB" sz="2400" b="1" dirty="0" smtClean="0"/>
          </a:p>
          <a:p>
            <a:pPr marL="0" indent="0">
              <a:buNone/>
            </a:pPr>
            <a:endParaRPr lang="en-GB" sz="2400" b="1" dirty="0" smtClean="0"/>
          </a:p>
          <a:p>
            <a:pPr marL="0" indent="0">
              <a:buNone/>
            </a:pPr>
            <a:r>
              <a:rPr lang="en-GB" sz="2400" dirty="0" smtClean="0"/>
              <a:t>In </a:t>
            </a:r>
            <a:r>
              <a:rPr lang="en-GB" sz="2400" dirty="0"/>
              <a:t>a relativistic theory we must treat space and time coordinates </a:t>
            </a:r>
            <a:r>
              <a:rPr lang="en-GB" sz="2400" dirty="0" smtClean="0"/>
              <a:t>on </a:t>
            </a:r>
            <a:r>
              <a:rPr lang="en-GB" sz="2400" dirty="0"/>
              <a:t>an equal footing, so the </a:t>
            </a:r>
            <a:r>
              <a:rPr lang="en-GB" sz="2400" dirty="0" smtClean="0"/>
              <a:t>derivatives </a:t>
            </a:r>
            <a:r>
              <a:rPr lang="en-GB" sz="2400" dirty="0"/>
              <a:t>in the </a:t>
            </a:r>
            <a:r>
              <a:rPr lang="en-GB" sz="2400" dirty="0" smtClean="0"/>
              <a:t>classical equations are now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In </a:t>
            </a:r>
            <a:r>
              <a:rPr lang="en-GB" sz="2400" dirty="0"/>
              <a:t>place of a </a:t>
            </a:r>
            <a:r>
              <a:rPr lang="en-GB" sz="2400" dirty="0" err="1"/>
              <a:t>Lagrangian</a:t>
            </a:r>
            <a:r>
              <a:rPr lang="en-GB" sz="2400" dirty="0"/>
              <a:t> we have a </a:t>
            </a:r>
            <a:r>
              <a:rPr lang="en-GB" sz="2400" b="1" dirty="0" err="1"/>
              <a:t>Lagrangian</a:t>
            </a:r>
            <a:r>
              <a:rPr lang="en-GB" sz="2400" b="1" dirty="0"/>
              <a:t> </a:t>
            </a:r>
            <a:r>
              <a:rPr lang="en-GB" sz="2400" b="1" dirty="0" smtClean="0"/>
              <a:t>density </a:t>
            </a:r>
            <a:r>
              <a:rPr lang="en-GB" sz="2400" dirty="0" smtClean="0"/>
              <a:t>(we call it </a:t>
            </a:r>
            <a:r>
              <a:rPr lang="en-GB" sz="2400" dirty="0" err="1" smtClean="0"/>
              <a:t>Lagrangian</a:t>
            </a:r>
            <a:r>
              <a:rPr lang="en-GB" sz="2400" dirty="0" smtClean="0"/>
              <a:t> anyway, just to be confusing)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			   								with:</a:t>
            </a:r>
          </a:p>
          <a:p>
            <a:pPr marL="0" indent="0">
              <a:buNone/>
            </a:pPr>
            <a:r>
              <a:rPr lang="en-GB" sz="2400" dirty="0" smtClean="0"/>
              <a:t>The new Euler-Lagrange equation now becomes</a:t>
            </a:r>
            <a:endParaRPr lang="en-GB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26177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1140" y="313411"/>
            <a:ext cx="9022860" cy="6408064"/>
          </a:xfrm>
        </p:spPr>
        <p:txBody>
          <a:bodyPr>
            <a:normAutofit/>
          </a:bodyPr>
          <a:lstStyle/>
          <a:p>
            <a:r>
              <a:rPr lang="pt-PT" sz="2800" dirty="0" err="1" smtClean="0"/>
              <a:t>Example</a:t>
            </a:r>
            <a:r>
              <a:rPr lang="pt-PT" sz="2800" dirty="0" smtClean="0"/>
              <a:t> </a:t>
            </a:r>
            <a:r>
              <a:rPr lang="pt-PT" sz="2800" dirty="0" err="1"/>
              <a:t>L</a:t>
            </a:r>
            <a:r>
              <a:rPr lang="pt-PT" sz="2800" dirty="0" err="1" smtClean="0"/>
              <a:t>agrangians</a:t>
            </a:r>
            <a:r>
              <a:rPr lang="pt-PT" sz="2800" dirty="0" smtClean="0"/>
              <a:t> </a:t>
            </a:r>
            <a:r>
              <a:rPr lang="pt-PT" sz="2800" dirty="0" err="1" smtClean="0"/>
              <a:t>and</a:t>
            </a:r>
            <a:r>
              <a:rPr lang="pt-PT" sz="2800" dirty="0" smtClean="0"/>
              <a:t> </a:t>
            </a:r>
            <a:r>
              <a:rPr lang="pt-PT" sz="2800" dirty="0" err="1" smtClean="0"/>
              <a:t>equations</a:t>
            </a:r>
            <a:r>
              <a:rPr lang="pt-PT" sz="2800" dirty="0" smtClean="0"/>
              <a:t> </a:t>
            </a:r>
            <a:r>
              <a:rPr lang="pt-PT" sz="2800" dirty="0" err="1" smtClean="0"/>
              <a:t>of</a:t>
            </a:r>
            <a:r>
              <a:rPr lang="pt-PT" sz="2800" dirty="0" smtClean="0"/>
              <a:t> </a:t>
            </a:r>
            <a:r>
              <a:rPr lang="pt-PT" sz="2800" dirty="0" err="1" smtClean="0"/>
              <a:t>motion</a:t>
            </a:r>
            <a:r>
              <a:rPr lang="pt-PT" sz="2800" dirty="0" smtClean="0"/>
              <a:t>:</a:t>
            </a:r>
          </a:p>
          <a:p>
            <a:r>
              <a:rPr lang="pt-PT" sz="2800" dirty="0" smtClean="0"/>
              <a:t>Klein-Gordon </a:t>
            </a:r>
            <a:r>
              <a:rPr lang="pt-PT" sz="2800" dirty="0" err="1" smtClean="0"/>
              <a:t>Lagrangian</a:t>
            </a:r>
            <a:r>
              <a:rPr lang="pt-PT" sz="2800" dirty="0" smtClean="0"/>
              <a:t> for spin 0 </a:t>
            </a:r>
            <a:r>
              <a:rPr lang="pt-PT" sz="2800" dirty="0" err="1" smtClean="0"/>
              <a:t>particles</a:t>
            </a:r>
            <a:r>
              <a:rPr lang="pt-PT" sz="2800" dirty="0" smtClean="0"/>
              <a:t> (</a:t>
            </a:r>
            <a:r>
              <a:rPr lang="pt-PT" sz="2800" dirty="0" err="1" smtClean="0"/>
              <a:t>scalars</a:t>
            </a:r>
            <a:r>
              <a:rPr lang="pt-PT" sz="2800" dirty="0" smtClean="0"/>
              <a:t>):</a:t>
            </a:r>
          </a:p>
          <a:p>
            <a:endParaRPr lang="pt-PT" sz="2800" dirty="0"/>
          </a:p>
          <a:p>
            <a:endParaRPr lang="pt-PT" sz="2800" dirty="0" smtClean="0"/>
          </a:p>
          <a:p>
            <a:r>
              <a:rPr lang="pt-PT" sz="2800" dirty="0" smtClean="0"/>
              <a:t>Dirac </a:t>
            </a:r>
            <a:r>
              <a:rPr lang="pt-PT" sz="2800" dirty="0" err="1" smtClean="0"/>
              <a:t>Lagrangian</a:t>
            </a:r>
            <a:r>
              <a:rPr lang="pt-PT" sz="2800" dirty="0" smtClean="0"/>
              <a:t> for spin ½ </a:t>
            </a:r>
            <a:r>
              <a:rPr lang="pt-PT" sz="2800" dirty="0" err="1" smtClean="0"/>
              <a:t>particles</a:t>
            </a:r>
            <a:r>
              <a:rPr lang="pt-PT" sz="2800" dirty="0" smtClean="0"/>
              <a:t> (</a:t>
            </a:r>
            <a:r>
              <a:rPr lang="pt-PT" sz="2800" dirty="0" err="1" smtClean="0"/>
              <a:t>fermions</a:t>
            </a:r>
            <a:r>
              <a:rPr lang="pt-PT" sz="2800" dirty="0" smtClean="0"/>
              <a:t>):</a:t>
            </a:r>
          </a:p>
          <a:p>
            <a:endParaRPr lang="pt-PT" sz="2800" dirty="0"/>
          </a:p>
          <a:p>
            <a:endParaRPr lang="pt-PT" sz="2800" dirty="0" smtClean="0"/>
          </a:p>
          <a:p>
            <a:r>
              <a:rPr lang="pt-PT" sz="2800" dirty="0" err="1" smtClean="0"/>
              <a:t>Proca</a:t>
            </a:r>
            <a:r>
              <a:rPr lang="pt-PT" sz="2800" dirty="0" smtClean="0"/>
              <a:t> </a:t>
            </a:r>
            <a:r>
              <a:rPr lang="pt-PT" sz="2800" dirty="0" err="1" smtClean="0"/>
              <a:t>Lagrangian</a:t>
            </a:r>
            <a:r>
              <a:rPr lang="pt-PT" sz="2800" dirty="0" smtClean="0"/>
              <a:t> for spin 1 (vector) </a:t>
            </a:r>
            <a:r>
              <a:rPr lang="pt-PT" sz="2800" dirty="0" err="1" smtClean="0"/>
              <a:t>particles</a:t>
            </a:r>
            <a:r>
              <a:rPr lang="pt-PT" sz="2800" dirty="0" smtClean="0"/>
              <a:t>:</a:t>
            </a:r>
          </a:p>
          <a:p>
            <a:pPr marL="0" indent="0">
              <a:buNone/>
            </a:pPr>
            <a:endParaRPr lang="pt-PT" sz="2800" dirty="0" smtClean="0"/>
          </a:p>
          <a:p>
            <a:endParaRPr lang="pt-PT" sz="2800" dirty="0" smtClean="0"/>
          </a:p>
          <a:p>
            <a:r>
              <a:rPr lang="pt-PT" sz="2800" dirty="0" err="1" smtClean="0"/>
              <a:t>Important</a:t>
            </a:r>
            <a:r>
              <a:rPr lang="pt-PT" sz="2800" dirty="0" smtClean="0"/>
              <a:t>: </a:t>
            </a:r>
          </a:p>
          <a:p>
            <a:pPr marL="457200" lvl="1" indent="0">
              <a:buNone/>
            </a:pPr>
            <a:r>
              <a:rPr lang="pt-PT" sz="2400" dirty="0" err="1"/>
              <a:t>M</a:t>
            </a:r>
            <a:r>
              <a:rPr lang="pt-PT" sz="2400" dirty="0" err="1" smtClean="0"/>
              <a:t>ass</a:t>
            </a:r>
            <a:r>
              <a:rPr lang="pt-PT" sz="2400" dirty="0" smtClean="0"/>
              <a:t> </a:t>
            </a:r>
            <a:r>
              <a:rPr lang="pt-PT" sz="2400" dirty="0" err="1" smtClean="0"/>
              <a:t>terms</a:t>
            </a:r>
            <a:r>
              <a:rPr lang="pt-PT" sz="2400" dirty="0" smtClean="0"/>
              <a:t> </a:t>
            </a:r>
            <a:r>
              <a:rPr lang="pt-PT" sz="2400" dirty="0" err="1" smtClean="0"/>
              <a:t>in</a:t>
            </a:r>
            <a:r>
              <a:rPr lang="pt-PT" sz="2400" dirty="0" smtClean="0"/>
              <a:t> </a:t>
            </a:r>
            <a:r>
              <a:rPr lang="pt-PT" sz="2400" dirty="0" err="1" smtClean="0"/>
              <a:t>Lagrangian</a:t>
            </a:r>
            <a:r>
              <a:rPr lang="pt-PT" sz="2400" dirty="0" smtClean="0"/>
              <a:t> are </a:t>
            </a:r>
            <a:r>
              <a:rPr lang="pt-PT" sz="2400" dirty="0" err="1" smtClean="0"/>
              <a:t>quadratic</a:t>
            </a:r>
            <a:r>
              <a:rPr lang="pt-PT" sz="2400" dirty="0" smtClean="0"/>
              <a:t> </a:t>
            </a:r>
            <a:r>
              <a:rPr lang="pt-PT" sz="2400" dirty="0" err="1" smtClean="0"/>
              <a:t>in</a:t>
            </a:r>
            <a:r>
              <a:rPr lang="pt-PT" sz="2400" dirty="0" smtClean="0"/>
              <a:t> </a:t>
            </a:r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fields</a:t>
            </a:r>
            <a:endParaRPr lang="pt-PT" sz="2400" dirty="0" smtClean="0"/>
          </a:p>
          <a:p>
            <a:endParaRPr lang="pt-PT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15</a:t>
            </a:fld>
            <a:endParaRPr lang="pt-PT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22" y="1408503"/>
            <a:ext cx="4306322" cy="8122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16957"/>
          <a:stretch/>
        </p:blipFill>
        <p:spPr>
          <a:xfrm>
            <a:off x="405194" y="2957938"/>
            <a:ext cx="3633406" cy="8252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740" y="1408503"/>
            <a:ext cx="2952231" cy="7890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740" y="3058209"/>
            <a:ext cx="2671938" cy="7141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193" y="4371125"/>
            <a:ext cx="7084088" cy="673516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5916" y="5044641"/>
            <a:ext cx="3704937" cy="46572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1064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/>
          <a:lstStyle/>
          <a:p>
            <a:r>
              <a:rPr lang="en-GB" dirty="0" smtClean="0"/>
              <a:t>Global gauge invariance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16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985" y="1903646"/>
            <a:ext cx="4216816" cy="5986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212" y="3081146"/>
            <a:ext cx="4297934" cy="64250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43" y="1204068"/>
            <a:ext cx="8976988" cy="48584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3100" dirty="0" smtClean="0"/>
              <a:t>Take the Dirac </a:t>
            </a:r>
            <a:r>
              <a:rPr lang="en-GB" sz="3100" dirty="0" err="1" smtClean="0"/>
              <a:t>Lagrangian</a:t>
            </a:r>
            <a:r>
              <a:rPr lang="en-GB" sz="3100" dirty="0" smtClean="0"/>
              <a:t> for a </a:t>
            </a:r>
            <a:r>
              <a:rPr lang="en-GB" sz="3100" dirty="0" err="1" smtClean="0"/>
              <a:t>spinor</a:t>
            </a:r>
            <a:r>
              <a:rPr lang="en-GB" sz="3100" dirty="0" smtClean="0"/>
              <a:t> field </a:t>
            </a:r>
            <a:r>
              <a:rPr lang="en-GB" sz="3100" i="1" dirty="0" err="1" smtClean="0">
                <a:latin typeface="Times New Roman"/>
                <a:cs typeface="Times New Roman"/>
              </a:rPr>
              <a:t>ψ</a:t>
            </a:r>
            <a:r>
              <a:rPr lang="en-GB" sz="3100" dirty="0" smtClean="0"/>
              <a:t> representing a spin-½ particle, for example an electron: </a:t>
            </a:r>
          </a:p>
          <a:p>
            <a:pPr marL="0" indent="0">
              <a:buNone/>
            </a:pPr>
            <a:endParaRPr lang="en-GB" sz="3100" dirty="0" smtClean="0"/>
          </a:p>
          <a:p>
            <a:pPr marL="0" indent="0">
              <a:buNone/>
            </a:pPr>
            <a:endParaRPr lang="en-GB" sz="3100" dirty="0" smtClean="0"/>
          </a:p>
          <a:p>
            <a:pPr marL="0" indent="0">
              <a:buNone/>
            </a:pPr>
            <a:r>
              <a:rPr lang="en-GB" sz="3100" dirty="0" smtClean="0"/>
              <a:t>It is invariant under a global U(1) phase transformation like:</a:t>
            </a:r>
          </a:p>
          <a:p>
            <a:pPr marL="0" indent="0">
              <a:buNone/>
            </a:pPr>
            <a:endParaRPr lang="en-GB" sz="3100" dirty="0" smtClean="0"/>
          </a:p>
          <a:p>
            <a:pPr marL="0" indent="0">
              <a:buNone/>
            </a:pPr>
            <a:endParaRPr lang="en-GB" sz="3100" dirty="0" smtClean="0"/>
          </a:p>
          <a:p>
            <a:pPr marL="0" indent="0">
              <a:buNone/>
            </a:pPr>
            <a:r>
              <a:rPr lang="en-GB" sz="3100" dirty="0" smtClean="0"/>
              <a:t>Where </a:t>
            </a:r>
            <a:r>
              <a:rPr lang="en-GB" sz="3100" i="1" dirty="0" err="1" smtClean="0">
                <a:latin typeface="Times New Roman"/>
                <a:cs typeface="Times New Roman"/>
              </a:rPr>
              <a:t>χ</a:t>
            </a:r>
            <a:r>
              <a:rPr lang="en-GB" sz="3100" dirty="0" smtClean="0"/>
              <a:t> is a constant</a:t>
            </a:r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endParaRPr lang="en-GB" sz="3100" dirty="0" smtClean="0"/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r>
              <a:rPr lang="en-GB" sz="3100" dirty="0" smtClean="0"/>
              <a:t>Note: gauge invariance of the Dirac equation can be demonstrated to lead to conservation of probability current </a:t>
            </a:r>
            <a:r>
              <a:rPr lang="en-GB" sz="3100" i="1" dirty="0" err="1" smtClean="0">
                <a:latin typeface="Times New Roman"/>
                <a:cs typeface="Times New Roman"/>
              </a:rPr>
              <a:t>j</a:t>
            </a:r>
            <a:r>
              <a:rPr lang="en-GB" sz="3100" i="1" baseline="30000" dirty="0" err="1" smtClean="0">
                <a:latin typeface="Times New Roman"/>
                <a:cs typeface="Times New Roman"/>
              </a:rPr>
              <a:t>μ</a:t>
            </a:r>
            <a:endParaRPr lang="en-GB" sz="3100" i="1" baseline="30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965" y="4240323"/>
            <a:ext cx="7086335" cy="624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155" y="5966021"/>
            <a:ext cx="2750609" cy="4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3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06" y="4286461"/>
            <a:ext cx="5850057" cy="632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2"/>
            <a:ext cx="9144000" cy="930091"/>
          </a:xfrm>
        </p:spPr>
        <p:txBody>
          <a:bodyPr>
            <a:normAutofit/>
          </a:bodyPr>
          <a:lstStyle/>
          <a:p>
            <a:r>
              <a:rPr lang="en-GB" dirty="0" smtClean="0"/>
              <a:t>Local gauge invariance and </a:t>
            </a:r>
            <a:r>
              <a:rPr lang="en-GB" dirty="0"/>
              <a:t>interactions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740" y="847181"/>
            <a:ext cx="8930259" cy="59422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/>
              <a:t>If </a:t>
            </a:r>
            <a:r>
              <a:rPr lang="en-GB" sz="2400" i="1" dirty="0" err="1">
                <a:latin typeface="Times New Roman"/>
                <a:cs typeface="Times New Roman"/>
              </a:rPr>
              <a:t>χ</a:t>
            </a:r>
            <a:r>
              <a:rPr lang="en-GB" sz="2400" i="1" dirty="0">
                <a:latin typeface="Times New Roman"/>
                <a:cs typeface="Times New Roman"/>
              </a:rPr>
              <a:t> = </a:t>
            </a:r>
            <a:r>
              <a:rPr lang="en-GB" sz="2400" i="1" dirty="0" err="1">
                <a:latin typeface="Times New Roman"/>
                <a:cs typeface="Times New Roman"/>
              </a:rPr>
              <a:t>χ</a:t>
            </a:r>
            <a:r>
              <a:rPr lang="en-GB" sz="2400" i="1" dirty="0">
                <a:latin typeface="Times New Roman"/>
                <a:cs typeface="Times New Roman"/>
              </a:rPr>
              <a:t> (x) </a:t>
            </a:r>
            <a:r>
              <a:rPr lang="en-GB" sz="2400" dirty="0"/>
              <a:t>then </a:t>
            </a:r>
            <a:r>
              <a:rPr lang="en-GB" sz="2400" dirty="0" smtClean="0"/>
              <a:t>we get extra terms in the </a:t>
            </a:r>
            <a:r>
              <a:rPr lang="en-GB" sz="2400" dirty="0" err="1" smtClean="0"/>
              <a:t>Lagrangian</a:t>
            </a:r>
            <a:r>
              <a:rPr lang="en-GB" sz="2400" dirty="0" smtClean="0"/>
              <a:t>: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But </a:t>
            </a:r>
            <a:r>
              <a:rPr lang="en-GB" sz="2400" dirty="0"/>
              <a:t>we can now make the </a:t>
            </a:r>
            <a:r>
              <a:rPr lang="en-GB" sz="2400" dirty="0" err="1"/>
              <a:t>Lagrangian</a:t>
            </a:r>
            <a:r>
              <a:rPr lang="en-GB" sz="2400" dirty="0"/>
              <a:t> </a:t>
            </a:r>
            <a:r>
              <a:rPr lang="en-GB" sz="2400" dirty="0" smtClean="0"/>
              <a:t>invariant by </a:t>
            </a:r>
            <a:r>
              <a:rPr lang="en-GB" sz="2400" dirty="0"/>
              <a:t>adding an </a:t>
            </a:r>
            <a:r>
              <a:rPr lang="en-GB" sz="2400" b="1" i="1" dirty="0"/>
              <a:t>interaction term</a:t>
            </a:r>
            <a:r>
              <a:rPr lang="en-GB" sz="2400" dirty="0"/>
              <a:t> with a new </a:t>
            </a:r>
            <a:r>
              <a:rPr lang="en-GB" sz="2400" b="1" dirty="0"/>
              <a:t>gauge</a:t>
            </a:r>
            <a:r>
              <a:rPr lang="en-GB" sz="2400" dirty="0"/>
              <a:t> field </a:t>
            </a:r>
            <a:r>
              <a:rPr lang="en-GB" sz="2400" b="1" i="1" dirty="0" err="1" smtClean="0"/>
              <a:t>A</a:t>
            </a:r>
            <a:r>
              <a:rPr lang="en-GB" sz="2400" b="1" i="1" baseline="-25000" dirty="0" err="1" smtClean="0"/>
              <a:t>μ</a:t>
            </a:r>
            <a:r>
              <a:rPr lang="en-GB" sz="2400" dirty="0" smtClean="0"/>
              <a:t> which transforms as: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We get: </a:t>
            </a:r>
          </a:p>
          <a:p>
            <a:pPr marL="0" indent="0">
              <a:buNone/>
            </a:pPr>
            <a:r>
              <a:rPr lang="en-GB" sz="2400" dirty="0" smtClean="0"/>
              <a:t>Note: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/>
              <a:t>The new </a:t>
            </a:r>
            <a:r>
              <a:rPr lang="en-GB" sz="2400" dirty="0"/>
              <a:t>gauge field </a:t>
            </a:r>
            <a:r>
              <a:rPr lang="en-GB" sz="2400" b="1" i="1" dirty="0" err="1">
                <a:latin typeface="Times New Roman"/>
                <a:cs typeface="Times New Roman"/>
              </a:rPr>
              <a:t>A</a:t>
            </a:r>
            <a:r>
              <a:rPr lang="en-GB" sz="2400" b="1" i="1" baseline="-25000" dirty="0" err="1">
                <a:latin typeface="Times New Roman"/>
                <a:cs typeface="Times New Roman"/>
              </a:rPr>
              <a:t>μ</a:t>
            </a:r>
            <a:r>
              <a:rPr lang="en-GB" sz="2400" dirty="0"/>
              <a:t> is the photon in QED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/>
              <a:t>The mass of the fermion is the coefficient of the term on </a:t>
            </a:r>
            <a:r>
              <a:rPr lang="en-GB" sz="2400" i="1" dirty="0" err="1" smtClean="0">
                <a:latin typeface="Times New Roman"/>
                <a:cs typeface="Times New Roman"/>
              </a:rPr>
              <a:t>ψ</a:t>
            </a:r>
            <a:r>
              <a:rPr lang="en-GB" sz="2400" i="1" dirty="0" err="1">
                <a:latin typeface="Times New Roman"/>
                <a:cs typeface="Times New Roman"/>
              </a:rPr>
              <a:t>ψ</a:t>
            </a:r>
            <a:endParaRPr lang="en-GB" sz="2400" i="1" dirty="0">
              <a:latin typeface="Times New Roman"/>
              <a:cs typeface="Times New Roman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/>
              <a:t>There is no term in </a:t>
            </a:r>
            <a:r>
              <a:rPr lang="en-GB" sz="2400" b="1" i="1" dirty="0" err="1" smtClean="0">
                <a:latin typeface="Times New Roman"/>
                <a:cs typeface="Times New Roman"/>
              </a:rPr>
              <a:t>A</a:t>
            </a:r>
            <a:r>
              <a:rPr lang="en-GB" sz="2400" b="1" i="1" baseline="-25000" dirty="0" err="1" smtClean="0">
                <a:latin typeface="Times New Roman"/>
                <a:cs typeface="Times New Roman"/>
              </a:rPr>
              <a:t>μ</a:t>
            </a:r>
            <a:r>
              <a:rPr lang="en-GB" sz="2400" b="1" i="1" dirty="0" err="1" smtClean="0">
                <a:latin typeface="Times New Roman"/>
                <a:cs typeface="Times New Roman"/>
              </a:rPr>
              <a:t>A</a:t>
            </a:r>
            <a:r>
              <a:rPr lang="en-GB" sz="2400" b="1" i="1" baseline="30000" dirty="0" err="1" smtClean="0">
                <a:latin typeface="Times New Roman"/>
                <a:cs typeface="Times New Roman"/>
              </a:rPr>
              <a:t>μ</a:t>
            </a:r>
            <a:r>
              <a:rPr lang="en-GB" sz="2400" dirty="0" smtClean="0"/>
              <a:t> (the photon has zero mass)</a:t>
            </a:r>
            <a:endParaRPr lang="en-GB" sz="2400" dirty="0"/>
          </a:p>
          <a:p>
            <a:endParaRPr lang="pt-PT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304" y="3635256"/>
            <a:ext cx="3433392" cy="59196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840999" y="5812803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17</a:t>
            </a:fld>
            <a:endParaRPr lang="pt-PT"/>
          </a:p>
        </p:txBody>
      </p:sp>
      <p:grpSp>
        <p:nvGrpSpPr>
          <p:cNvPr id="4" name="Group 3"/>
          <p:cNvGrpSpPr/>
          <p:nvPr/>
        </p:nvGrpSpPr>
        <p:grpSpPr>
          <a:xfrm>
            <a:off x="374475" y="1456329"/>
            <a:ext cx="8525310" cy="1143922"/>
            <a:chOff x="374475" y="1456329"/>
            <a:chExt cx="8525310" cy="11439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475" y="1456329"/>
              <a:ext cx="8525310" cy="114392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810397" y="2114549"/>
              <a:ext cx="183504" cy="129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246645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18</a:t>
            </a:fld>
            <a:endParaRPr lang="pt-PT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70954" y="2583952"/>
            <a:ext cx="147706" cy="0"/>
          </a:xfrm>
          <a:prstGeom prst="straightConnector1">
            <a:avLst/>
          </a:prstGeom>
          <a:ln w="44450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5" y="2919615"/>
            <a:ext cx="2065442" cy="2065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92" y="2919615"/>
            <a:ext cx="2065442" cy="2065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35" y="2943212"/>
            <a:ext cx="2066347" cy="20663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8905" y="2115471"/>
            <a:ext cx="2054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Original sphere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112953" y="2106332"/>
            <a:ext cx="2906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Global transformation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6370131" y="2106332"/>
            <a:ext cx="2963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Local </a:t>
            </a:r>
            <a:r>
              <a:rPr lang="en-US" sz="20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transformação</a:t>
            </a:r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15134" y="2685905"/>
            <a:ext cx="0" cy="44695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211391" y="2579861"/>
            <a:ext cx="618186" cy="277031"/>
          </a:xfrm>
          <a:prstGeom prst="ellipse">
            <a:avLst/>
          </a:prstGeom>
          <a:noFill/>
          <a:ln w="28575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870" y="880533"/>
            <a:ext cx="5210530" cy="77893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893661" y="5418666"/>
            <a:ext cx="1659467" cy="491066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χ</a:t>
            </a:r>
            <a:r>
              <a:rPr lang="en-GB" sz="28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2800" i="1" dirty="0">
                <a:solidFill>
                  <a:srgbClr val="000000"/>
                </a:solidFill>
                <a:latin typeface="Times New Roman"/>
                <a:cs typeface="Times New Roman"/>
              </a:rPr>
              <a:t>= </a:t>
            </a:r>
            <a:r>
              <a:rPr lang="en-GB" sz="28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χ</a:t>
            </a:r>
            <a:r>
              <a:rPr lang="en-GB" sz="28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2800" i="1" dirty="0">
                <a:solidFill>
                  <a:srgbClr val="000000"/>
                </a:solidFill>
                <a:latin typeface="Times New Roman"/>
                <a:cs typeface="Times New Roman"/>
              </a:rPr>
              <a:t>(x) </a:t>
            </a:r>
            <a:endParaRPr lang="pt-PT" sz="28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56406" y="5418666"/>
            <a:ext cx="2524508" cy="491066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χ</a:t>
            </a:r>
            <a:r>
              <a:rPr lang="en-GB" sz="2800" b="1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= </a:t>
            </a:r>
            <a:r>
              <a:rPr lang="en-GB" sz="2800" b="1" dirty="0" smtClean="0">
                <a:solidFill>
                  <a:srgbClr val="000000"/>
                </a:solidFill>
              </a:rPr>
              <a:t>constant</a:t>
            </a:r>
            <a:endParaRPr lang="pt-PT" sz="28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099" y="2115471"/>
            <a:ext cx="3119121" cy="289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6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718" y="274638"/>
            <a:ext cx="6977577" cy="1143000"/>
          </a:xfrm>
        </p:spPr>
        <p:txBody>
          <a:bodyPr>
            <a:normAutofit fontScale="90000"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Weak</a:t>
            </a:r>
            <a:r>
              <a:rPr lang="pt-PT" dirty="0" smtClean="0">
                <a:solidFill>
                  <a:schemeClr val="bg1"/>
                </a:solidFill>
              </a:rPr>
              <a:t> Neutral </a:t>
            </a:r>
            <a:r>
              <a:rPr lang="pt-PT" dirty="0" err="1">
                <a:solidFill>
                  <a:schemeClr val="bg1"/>
                </a:solidFill>
              </a:rPr>
              <a:t>C</a:t>
            </a:r>
            <a:r>
              <a:rPr lang="pt-PT" dirty="0" err="1" smtClean="0">
                <a:solidFill>
                  <a:schemeClr val="bg1"/>
                </a:solidFill>
              </a:rPr>
              <a:t>urrents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and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Electroweak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Unification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19</a:t>
            </a:fld>
            <a:endParaRPr lang="en-US"/>
          </a:p>
        </p:txBody>
      </p:sp>
      <p:pic>
        <p:nvPicPr>
          <p:cNvPr id="29" name="Picture 28" descr="nc_cc_dsdq2_cteq6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849993"/>
            <a:ext cx="3946061" cy="361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20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0750"/>
            <a:ext cx="6715125" cy="555116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716400" y="2430403"/>
            <a:ext cx="6858002" cy="199719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8800" dirty="0" smtClean="0"/>
              <a:t>Higgs Lectures</a:t>
            </a:r>
            <a:endParaRPr lang="en-US" sz="8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368" y="2252896"/>
            <a:ext cx="1393798" cy="91012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368" y="4896229"/>
            <a:ext cx="1377137" cy="10597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368" y="3559447"/>
            <a:ext cx="1391221" cy="99124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784" y="968375"/>
            <a:ext cx="1374560" cy="10443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080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Unification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20</a:t>
            </a:fld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204"/>
            <a:ext cx="9144000" cy="54902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26489"/>
          <a:stretch/>
        </p:blipFill>
        <p:spPr>
          <a:xfrm>
            <a:off x="0" y="931204"/>
            <a:ext cx="9144000" cy="403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2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58065" cy="1143000"/>
          </a:xfrm>
        </p:spPr>
        <p:txBody>
          <a:bodyPr>
            <a:normAutofit fontScale="90000"/>
          </a:bodyPr>
          <a:lstStyle/>
          <a:p>
            <a:r>
              <a:rPr lang="pt-PT" sz="3600" dirty="0" err="1" smtClean="0"/>
              <a:t>Sheldon</a:t>
            </a:r>
            <a:r>
              <a:rPr lang="pt-PT" sz="3600" dirty="0" smtClean="0"/>
              <a:t> </a:t>
            </a:r>
            <a:r>
              <a:rPr lang="pt-PT" sz="3600" dirty="0" err="1" smtClean="0"/>
              <a:t>Glashow’s</a:t>
            </a:r>
            <a:r>
              <a:rPr lang="pt-PT" sz="3600" dirty="0" smtClean="0"/>
              <a:t> “</a:t>
            </a:r>
            <a:r>
              <a:rPr lang="pt-PT" sz="3600" dirty="0" err="1" smtClean="0"/>
              <a:t>stumbling</a:t>
            </a:r>
            <a:r>
              <a:rPr lang="pt-PT" sz="3600" dirty="0" smtClean="0"/>
              <a:t> </a:t>
            </a:r>
            <a:r>
              <a:rPr lang="pt-PT" sz="3600" dirty="0" err="1" smtClean="0"/>
              <a:t>block</a:t>
            </a:r>
            <a:r>
              <a:rPr lang="pt-PT" sz="3600" dirty="0" smtClean="0"/>
              <a:t>”</a:t>
            </a:r>
            <a:endParaRPr lang="pt-PT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600200"/>
            <a:ext cx="4015265" cy="4525963"/>
          </a:xfrm>
        </p:spPr>
        <p:txBody>
          <a:bodyPr>
            <a:normAutofit fontScale="85000" lnSpcReduction="10000"/>
          </a:bodyPr>
          <a:lstStyle/>
          <a:p>
            <a:r>
              <a:rPr lang="pt-PT" dirty="0" err="1"/>
              <a:t>There</a:t>
            </a:r>
            <a:r>
              <a:rPr lang="pt-PT" dirty="0"/>
              <a:t> are </a:t>
            </a:r>
            <a:r>
              <a:rPr lang="pt-PT" dirty="0" err="1"/>
              <a:t>hints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EM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weak</a:t>
            </a:r>
            <a:r>
              <a:rPr lang="pt-PT" dirty="0"/>
              <a:t> </a:t>
            </a:r>
            <a:r>
              <a:rPr lang="pt-PT" dirty="0" err="1"/>
              <a:t>interactions</a:t>
            </a:r>
            <a:r>
              <a:rPr lang="pt-PT" dirty="0"/>
              <a:t> </a:t>
            </a:r>
            <a:r>
              <a:rPr lang="pt-PT" dirty="0" err="1"/>
              <a:t>have</a:t>
            </a:r>
            <a:r>
              <a:rPr lang="pt-PT" dirty="0"/>
              <a:t> a </a:t>
            </a:r>
            <a:r>
              <a:rPr lang="pt-PT" dirty="0" err="1"/>
              <a:t>common</a:t>
            </a:r>
            <a:r>
              <a:rPr lang="pt-PT" dirty="0"/>
              <a:t> </a:t>
            </a:r>
            <a:r>
              <a:rPr lang="pt-PT" dirty="0" err="1"/>
              <a:t>origin</a:t>
            </a:r>
            <a:endParaRPr lang="pt-PT" dirty="0"/>
          </a:p>
          <a:p>
            <a:pPr lvl="1"/>
            <a:r>
              <a:rPr lang="pt-PT" dirty="0" smtClean="0"/>
              <a:t>Similar </a:t>
            </a:r>
            <a:r>
              <a:rPr lang="pt-PT" dirty="0" err="1" smtClean="0"/>
              <a:t>gauge</a:t>
            </a:r>
            <a:r>
              <a:rPr lang="pt-PT" dirty="0" smtClean="0"/>
              <a:t> </a:t>
            </a:r>
            <a:r>
              <a:rPr lang="pt-PT" dirty="0" err="1" smtClean="0"/>
              <a:t>structur</a:t>
            </a:r>
            <a:r>
              <a:rPr lang="pt-PT" dirty="0" err="1"/>
              <a:t>e</a:t>
            </a:r>
            <a:r>
              <a:rPr lang="pt-PT" dirty="0" smtClean="0"/>
              <a:t> </a:t>
            </a:r>
          </a:p>
          <a:p>
            <a:pPr lvl="1"/>
            <a:r>
              <a:rPr lang="pt-PT" dirty="0"/>
              <a:t>W</a:t>
            </a:r>
            <a:r>
              <a:rPr lang="pt-PT" baseline="30000" dirty="0" smtClean="0"/>
              <a:t>±</a:t>
            </a:r>
            <a:r>
              <a:rPr lang="pt-PT" dirty="0" smtClean="0"/>
              <a:t> </a:t>
            </a:r>
            <a:r>
              <a:rPr lang="pt-PT" dirty="0" err="1" smtClean="0"/>
              <a:t>couples</a:t>
            </a:r>
            <a:r>
              <a:rPr lang="pt-PT" dirty="0" smtClean="0"/>
              <a:t> to </a:t>
            </a:r>
            <a:r>
              <a:rPr lang="pt-PT" dirty="0" err="1" smtClean="0"/>
              <a:t>charge</a:t>
            </a:r>
            <a:endParaRPr lang="pt-PT" dirty="0" smtClean="0"/>
          </a:p>
          <a:p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there</a:t>
            </a:r>
            <a:r>
              <a:rPr lang="pt-PT" dirty="0" smtClean="0"/>
              <a:t> are </a:t>
            </a:r>
            <a:r>
              <a:rPr lang="pt-PT" dirty="0" err="1" smtClean="0"/>
              <a:t>obvious</a:t>
            </a:r>
            <a:r>
              <a:rPr lang="pt-PT" dirty="0" smtClean="0"/>
              <a:t> </a:t>
            </a:r>
            <a:r>
              <a:rPr lang="pt-PT" dirty="0" err="1" smtClean="0"/>
              <a:t>differences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masses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W</a:t>
            </a:r>
            <a:r>
              <a:rPr lang="pt-PT" baseline="30000" dirty="0"/>
              <a:t>±</a:t>
            </a:r>
            <a:r>
              <a:rPr lang="pt-PT" dirty="0"/>
              <a:t>, Z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photon</a:t>
            </a:r>
            <a:endParaRPr lang="pt-PT" dirty="0"/>
          </a:p>
          <a:p>
            <a:pPr lvl="1"/>
            <a:r>
              <a:rPr lang="pt-PT" dirty="0" err="1" smtClean="0"/>
              <a:t>Structure</a:t>
            </a:r>
            <a:r>
              <a:rPr lang="pt-PT" dirty="0" smtClean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vertex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21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265" y="358055"/>
            <a:ext cx="5018538" cy="59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5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323"/>
            <a:ext cx="9144000" cy="549026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9880" cy="995288"/>
          </a:xfrm>
        </p:spPr>
        <p:txBody>
          <a:bodyPr>
            <a:normAutofit/>
          </a:bodyPr>
          <a:lstStyle/>
          <a:p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Gauge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985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Gauge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23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14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24</a:t>
            </a:fld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25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Evidence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26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084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3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27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8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28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43" y="81400"/>
            <a:ext cx="8736763" cy="6721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98916"/>
            <a:ext cx="2794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Evidence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29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5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Outlook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8339" y="2072231"/>
            <a:ext cx="5035551" cy="3615388"/>
          </a:xfrm>
        </p:spPr>
        <p:txBody>
          <a:bodyPr>
            <a:normAutofit/>
          </a:bodyPr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good</a:t>
            </a:r>
            <a:r>
              <a:rPr lang="pt-PT" dirty="0" smtClean="0"/>
              <a:t> for?</a:t>
            </a:r>
          </a:p>
          <a:p>
            <a:r>
              <a:rPr lang="pt-PT" dirty="0" err="1" smtClean="0"/>
              <a:t>How</a:t>
            </a:r>
            <a:r>
              <a:rPr lang="pt-PT" dirty="0" smtClean="0"/>
              <a:t> </a:t>
            </a:r>
            <a:r>
              <a:rPr lang="pt-PT" dirty="0" err="1" smtClean="0"/>
              <a:t>did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find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?</a:t>
            </a:r>
          </a:p>
          <a:p>
            <a:r>
              <a:rPr lang="pt-PT" dirty="0" err="1" smtClean="0"/>
              <a:t>Why</a:t>
            </a:r>
            <a:r>
              <a:rPr lang="pt-PT" dirty="0" smtClean="0"/>
              <a:t> do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care</a:t>
            </a:r>
            <a:r>
              <a:rPr lang="pt-PT" dirty="0" smtClean="0"/>
              <a:t>?</a:t>
            </a:r>
          </a:p>
          <a:p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comes </a:t>
            </a:r>
            <a:r>
              <a:rPr lang="pt-PT" dirty="0" err="1" smtClean="0"/>
              <a:t>next</a:t>
            </a:r>
            <a:r>
              <a:rPr lang="pt-PT" dirty="0" smtClean="0"/>
              <a:t>?</a:t>
            </a: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pic>
        <p:nvPicPr>
          <p:cNvPr id="12" name="Picture 11" descr="h_stam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69" y="1916307"/>
            <a:ext cx="2841973" cy="348102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144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30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0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Evidence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31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0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673" y="694590"/>
            <a:ext cx="5045578" cy="505819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 descr="nc_cc_dsdq2_cteq6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198" y="403397"/>
            <a:ext cx="6670570" cy="610468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013043" y="462424"/>
            <a:ext cx="4687082" cy="1997052"/>
            <a:chOff x="4387417" y="592546"/>
            <a:chExt cx="4687082" cy="1997052"/>
          </a:xfrm>
        </p:grpSpPr>
        <p:sp>
          <p:nvSpPr>
            <p:cNvPr id="23" name="Rectangle 22"/>
            <p:cNvSpPr/>
            <p:nvPr/>
          </p:nvSpPr>
          <p:spPr>
            <a:xfrm>
              <a:off x="4917970" y="1520936"/>
              <a:ext cx="2300766" cy="1068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387417" y="592546"/>
              <a:ext cx="4687082" cy="1997052"/>
              <a:chOff x="3812434" y="555326"/>
              <a:chExt cx="4687082" cy="1997052"/>
            </a:xfrm>
          </p:grpSpPr>
          <p:cxnSp>
            <p:nvCxnSpPr>
              <p:cNvPr id="18" name="Straight Arrow Connector 17"/>
              <p:cNvCxnSpPr>
                <a:stCxn id="2" idx="1"/>
              </p:cNvCxnSpPr>
              <p:nvPr/>
            </p:nvCxnSpPr>
            <p:spPr>
              <a:xfrm flipH="1">
                <a:off x="3812434" y="1553852"/>
                <a:ext cx="1821631" cy="70765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5"/>
              <a:srcRect r="49890"/>
              <a:stretch/>
            </p:blipFill>
            <p:spPr>
              <a:xfrm>
                <a:off x="5634065" y="555326"/>
                <a:ext cx="2865451" cy="19970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7" name="Group 26"/>
          <p:cNvGrpSpPr/>
          <p:nvPr/>
        </p:nvGrpSpPr>
        <p:grpSpPr>
          <a:xfrm>
            <a:off x="672481" y="3037311"/>
            <a:ext cx="4520507" cy="3158288"/>
            <a:chOff x="672481" y="3037311"/>
            <a:chExt cx="4520507" cy="3158288"/>
          </a:xfrm>
        </p:grpSpPr>
        <p:sp>
          <p:nvSpPr>
            <p:cNvPr id="26" name="Rectangle 25"/>
            <p:cNvSpPr/>
            <p:nvPr/>
          </p:nvSpPr>
          <p:spPr>
            <a:xfrm>
              <a:off x="2561492" y="3925500"/>
              <a:ext cx="2631496" cy="12185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72481" y="3037311"/>
              <a:ext cx="3234384" cy="3158288"/>
              <a:chOff x="1715741" y="3198061"/>
              <a:chExt cx="3234384" cy="3158288"/>
            </a:xfrm>
          </p:grpSpPr>
          <p:cxnSp>
            <p:nvCxnSpPr>
              <p:cNvPr id="20" name="Straight Arrow Connector 19"/>
              <p:cNvCxnSpPr>
                <a:stCxn id="19" idx="0"/>
              </p:cNvCxnSpPr>
              <p:nvPr/>
            </p:nvCxnSpPr>
            <p:spPr>
              <a:xfrm flipV="1">
                <a:off x="3332933" y="3198061"/>
                <a:ext cx="692465" cy="865393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/>
              <a:srcRect l="50736"/>
              <a:stretch/>
            </p:blipFill>
            <p:spPr>
              <a:xfrm>
                <a:off x="1715741" y="4063454"/>
                <a:ext cx="3234384" cy="2292895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06611" y="1636285"/>
            <a:ext cx="63500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25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90562"/>
          </a:xfrm>
        </p:spPr>
        <p:txBody>
          <a:bodyPr>
            <a:normAutofit/>
          </a:bodyPr>
          <a:lstStyle/>
          <a:p>
            <a:r>
              <a:rPr lang="pt-PT" sz="3600" dirty="0" err="1" smtClean="0"/>
              <a:t>Strength</a:t>
            </a:r>
            <a:r>
              <a:rPr lang="pt-PT" sz="3600" dirty="0" smtClean="0"/>
              <a:t> </a:t>
            </a:r>
            <a:r>
              <a:rPr lang="pt-PT" sz="3600" dirty="0" err="1" smtClean="0"/>
              <a:t>of</a:t>
            </a:r>
            <a:r>
              <a:rPr lang="pt-PT" sz="3600" dirty="0" smtClean="0"/>
              <a:t> fundamental </a:t>
            </a:r>
            <a:r>
              <a:rPr lang="pt-PT" sz="3600" dirty="0" err="1" smtClean="0"/>
              <a:t>interactions</a:t>
            </a:r>
            <a:endParaRPr lang="pt-PT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33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764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83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7638"/>
            <a:ext cx="9144000" cy="1143000"/>
          </a:xfrm>
        </p:spPr>
        <p:txBody>
          <a:bodyPr>
            <a:normAutofit/>
          </a:bodyPr>
          <a:lstStyle/>
          <a:p>
            <a:r>
              <a:rPr lang="pt-PT" dirty="0" err="1" smtClean="0"/>
              <a:t>Now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problems</a:t>
            </a:r>
            <a:r>
              <a:rPr lang="pt-PT" dirty="0" smtClean="0"/>
              <a:t>...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3356"/>
            <a:ext cx="9062590" cy="386464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59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3790"/>
            <a:ext cx="2133600" cy="365125"/>
          </a:xfrm>
        </p:spPr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3790"/>
            <a:ext cx="2895600" cy="365125"/>
          </a:xfrm>
        </p:spPr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3790"/>
            <a:ext cx="2133600" cy="365125"/>
          </a:xfrm>
        </p:spPr>
        <p:txBody>
          <a:bodyPr/>
          <a:lstStyle/>
          <a:p>
            <a:fld id="{7B08EC5E-55E3-8448-9DC5-21BE8846BAF7}" type="slidenum">
              <a:rPr lang="en-US" smtClean="0"/>
              <a:t>35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0080"/>
            <a:ext cx="9144000" cy="571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107" y="3105443"/>
            <a:ext cx="3775941" cy="6510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795976"/>
            <a:ext cx="8686800" cy="52964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Problem 1: Mass of elementary particles and gauge bosons</a:t>
            </a:r>
          </a:p>
          <a:p>
            <a:pPr marL="0" indent="0">
              <a:buNone/>
            </a:pPr>
            <a:r>
              <a:rPr lang="en-GB" dirty="0" smtClean="0"/>
              <a:t>What if we add a photon mass term to the QED </a:t>
            </a:r>
            <a:r>
              <a:rPr lang="en-GB" dirty="0" err="1" smtClean="0"/>
              <a:t>Lagrangian</a:t>
            </a:r>
            <a:r>
              <a:rPr lang="en-GB" dirty="0" smtClean="0"/>
              <a:t>?</a:t>
            </a:r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To keep the </a:t>
            </a:r>
            <a:r>
              <a:rPr lang="en-GB" dirty="0" err="1" smtClean="0"/>
              <a:t>Lagrangian</a:t>
            </a:r>
            <a:r>
              <a:rPr lang="en-GB" dirty="0" smtClean="0"/>
              <a:t> gauge invariant (against a local </a:t>
            </a:r>
            <a:r>
              <a:rPr lang="en-GB" dirty="0" smtClean="0">
                <a:latin typeface="Times New Roman"/>
                <a:cs typeface="Times New Roman"/>
              </a:rPr>
              <a:t>U(1)</a:t>
            </a:r>
            <a:r>
              <a:rPr lang="en-GB" dirty="0" smtClean="0"/>
              <a:t> local phase transformation) the photon field transforms as: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the </a:t>
            </a:r>
            <a:r>
              <a:rPr lang="en-GB" i="1" dirty="0" err="1" smtClean="0">
                <a:latin typeface="Times New Roman"/>
                <a:cs typeface="Times New Roman"/>
              </a:rPr>
              <a:t>A</a:t>
            </a:r>
            <a:r>
              <a:rPr lang="en-GB" i="1" baseline="30000" dirty="0" err="1" smtClean="0">
                <a:latin typeface="Times New Roman"/>
                <a:cs typeface="Times New Roman"/>
              </a:rPr>
              <a:t>μ</a:t>
            </a:r>
            <a:r>
              <a:rPr lang="en-GB" dirty="0"/>
              <a:t> </a:t>
            </a:r>
            <a:r>
              <a:rPr lang="en-GB" dirty="0" smtClean="0"/>
              <a:t>mass term breaks the </a:t>
            </a:r>
            <a:r>
              <a:rPr lang="en-GB" dirty="0" err="1" smtClean="0"/>
              <a:t>Lagrangian</a:t>
            </a:r>
            <a:r>
              <a:rPr lang="en-GB" dirty="0"/>
              <a:t> </a:t>
            </a:r>
            <a:r>
              <a:rPr lang="en-GB" dirty="0" smtClean="0"/>
              <a:t>invariance: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For the SU(2)</a:t>
            </a:r>
            <a:r>
              <a:rPr lang="en-GB" baseline="-25000" dirty="0" smtClean="0"/>
              <a:t>L</a:t>
            </a:r>
            <a:r>
              <a:rPr lang="en-GB" dirty="0" smtClean="0"/>
              <a:t> gauge symmetry transformations of the </a:t>
            </a:r>
            <a:r>
              <a:rPr lang="en-GB" b="1" dirty="0" smtClean="0"/>
              <a:t>weak interaction</a:t>
            </a:r>
            <a:r>
              <a:rPr lang="en-GB" dirty="0" smtClean="0"/>
              <a:t> the fermion </a:t>
            </a:r>
            <a:r>
              <a:rPr lang="en-GB" dirty="0"/>
              <a:t>mass </a:t>
            </a:r>
            <a:r>
              <a:rPr lang="en-GB" dirty="0" smtClean="0"/>
              <a:t>term </a:t>
            </a:r>
            <a:r>
              <a:rPr lang="en-GB" i="1" dirty="0" err="1" smtClean="0">
                <a:latin typeface="Times New Roman"/>
                <a:cs typeface="Times New Roman"/>
              </a:rPr>
              <a:t>m</a:t>
            </a:r>
            <a:r>
              <a:rPr lang="en-GB" i="1" baseline="-25000" dirty="0" err="1" smtClean="0">
                <a:latin typeface="Times New Roman"/>
                <a:cs typeface="Times New Roman"/>
              </a:rPr>
              <a:t>e</a:t>
            </a:r>
            <a:r>
              <a:rPr lang="en-GB" i="1" dirty="0" err="1" smtClean="0">
                <a:latin typeface="Times New Roman"/>
                <a:cs typeface="Times New Roman"/>
              </a:rPr>
              <a:t>ψψ</a:t>
            </a:r>
            <a:r>
              <a:rPr lang="en-GB" b="1" dirty="0" smtClean="0"/>
              <a:t> </a:t>
            </a:r>
            <a:r>
              <a:rPr lang="en-GB" dirty="0" smtClean="0"/>
              <a:t>also breaks invariance!</a:t>
            </a:r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97835" y="4197353"/>
            <a:ext cx="8855719" cy="1104635"/>
            <a:chOff x="97835" y="4197353"/>
            <a:chExt cx="8855719" cy="110463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835" y="4197353"/>
              <a:ext cx="8855719" cy="810222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5242644" y="5301988"/>
              <a:ext cx="211657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9150" y="4425950"/>
              <a:ext cx="186518" cy="39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674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281" y="0"/>
            <a:ext cx="8631699" cy="853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It should not work</a:t>
            </a:r>
            <a:r>
              <a:rPr lang="mr-IN" b="1" dirty="0" smtClean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endParaRPr lang="en-GB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000000"/>
                </a:solidFill>
                <a:latin typeface="Arial"/>
                <a:cs typeface="Arial"/>
              </a:rPr>
              <a:t>R. Gonçalo - Physics at the LHC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>
                <a:solidFill>
                  <a:srgbClr val="000000"/>
                </a:solidFill>
                <a:latin typeface="Arial"/>
                <a:cs typeface="Arial"/>
              </a:rPr>
              <a:t>36</a:t>
            </a:fld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10" descr="dimuon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17206" y="1797286"/>
            <a:ext cx="4705303" cy="357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626407" y="853670"/>
            <a:ext cx="16281" cy="5567803"/>
          </a:xfrm>
          <a:prstGeom prst="straightConnector1">
            <a:avLst/>
          </a:prstGeom>
          <a:ln>
            <a:solidFill>
              <a:srgbClr val="00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-578413" y="2764685"/>
            <a:ext cx="1786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rgbClr val="000000"/>
                </a:solidFill>
                <a:latin typeface="Arial"/>
                <a:cs typeface="Arial"/>
              </a:rPr>
              <a:t>MASS</a:t>
            </a:r>
            <a:endParaRPr lang="pt-PT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96929" y="5897981"/>
            <a:ext cx="676097" cy="462948"/>
            <a:chOff x="838066" y="5551521"/>
            <a:chExt cx="676097" cy="46294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W</a:t>
              </a:r>
              <a:r>
                <a:rPr lang="pt-PT" sz="2400" baseline="30000" dirty="0" smtClean="0">
                  <a:solidFill>
                    <a:srgbClr val="000000"/>
                  </a:solidFill>
                  <a:latin typeface="Arial"/>
                  <a:cs typeface="Arial"/>
                </a:rPr>
                <a:t>±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25426" y="5896698"/>
            <a:ext cx="676097" cy="462948"/>
            <a:chOff x="838066" y="5551521"/>
            <a:chExt cx="676097" cy="46294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Z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37798" y="5899264"/>
            <a:ext cx="676097" cy="462948"/>
            <a:chOff x="838066" y="5551521"/>
            <a:chExt cx="676097" cy="462948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γ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812" y="5893402"/>
            <a:ext cx="676097" cy="462948"/>
            <a:chOff x="838066" y="5551521"/>
            <a:chExt cx="676097" cy="462948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e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915317" y="4623004"/>
            <a:ext cx="676097" cy="462948"/>
            <a:chOff x="838066" y="5551521"/>
            <a:chExt cx="676097" cy="462948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n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123400" y="4621721"/>
            <a:ext cx="676097" cy="462948"/>
            <a:chOff x="838066" y="5551521"/>
            <a:chExt cx="676097" cy="462948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p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536309" y="5892119"/>
            <a:ext cx="676097" cy="462948"/>
            <a:chOff x="838066" y="5551521"/>
            <a:chExt cx="676097" cy="46294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μ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62242" y="5894132"/>
            <a:ext cx="676097" cy="462948"/>
            <a:chOff x="838066" y="5551521"/>
            <a:chExt cx="676097" cy="462948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u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44031" y="5894132"/>
            <a:ext cx="676097" cy="462948"/>
            <a:chOff x="838066" y="5551521"/>
            <a:chExt cx="676097" cy="462948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d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341567" y="5895415"/>
            <a:ext cx="676097" cy="462948"/>
            <a:chOff x="838066" y="5551521"/>
            <a:chExt cx="676097" cy="462948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t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810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179E-6 -5.14709E-6 L -4.62179E-6 -0.02132 " pathEditMode="relative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581E-6 -4.52166E-6 L -0.00173 -0.063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2658E-6 -1.09104E-6 L -3.72658E-6 -0.681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063E-6 7.18091E-8 L -3.49063E-6 -0.74357 " pathEditMode="relative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3442E-6 -5.14709E-6 L -4.43442E-6 -0.09452 " pathEditMode="relative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973E-6 3.836E-6 L -2.78973E-6 -0.094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179E-6 -1.57054E-6 L -0.00364 -0.96942 " pathEditMode="relative" ptsTypes="AA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253"/>
            <a:ext cx="9144000" cy="16953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170386"/>
            <a:ext cx="4389705" cy="29894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smtClean="0"/>
              <a:t>Problem 2: </a:t>
            </a:r>
          </a:p>
          <a:p>
            <a:pPr marL="0" indent="0">
              <a:buNone/>
            </a:pPr>
            <a:r>
              <a:rPr lang="en-GB" sz="2000" b="1" dirty="0" smtClean="0"/>
              <a:t>Longitudinal gauge-boson scattering</a:t>
            </a:r>
          </a:p>
          <a:p>
            <a:pPr marL="0" indent="0">
              <a:buNone/>
            </a:pPr>
            <a:r>
              <a:rPr lang="en-GB" sz="2000" dirty="0" smtClean="0"/>
              <a:t>In the absence of the Higgs, some processes have cross sections that grow with the centre of mass energy of the collision… i.e. breaks </a:t>
            </a:r>
            <a:r>
              <a:rPr lang="en-GB" sz="2000" dirty="0" err="1" smtClean="0"/>
              <a:t>unitarity</a:t>
            </a:r>
            <a:r>
              <a:rPr lang="en-GB" sz="2000" dirty="0" smtClean="0"/>
              <a:t>!</a:t>
            </a:r>
          </a:p>
          <a:p>
            <a:pPr marL="0" indent="0">
              <a:buNone/>
            </a:pPr>
            <a:r>
              <a:rPr lang="en-GB" sz="2000" dirty="0" smtClean="0"/>
              <a:t>The Higgs regulates the cross section through negative interference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4261" y="6173901"/>
            <a:ext cx="692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 smtClean="0"/>
              <a:t>Feynman</a:t>
            </a:r>
            <a:r>
              <a:rPr lang="pt-PT" dirty="0" smtClean="0"/>
              <a:t>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  <a:r>
              <a:rPr lang="pt-PT" dirty="0" err="1" smtClean="0"/>
              <a:t>contributing</a:t>
            </a:r>
            <a:r>
              <a:rPr lang="pt-PT" dirty="0" smtClean="0"/>
              <a:t> to</a:t>
            </a:r>
            <a:r>
              <a:rPr lang="en-GB" dirty="0" smtClean="0"/>
              <a:t> </a:t>
            </a:r>
            <a:r>
              <a:rPr lang="en-GB" dirty="0"/>
              <a:t>longitudinal WW scattering</a:t>
            </a:r>
            <a:endParaRPr lang="pt-PT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03530" y="478452"/>
            <a:ext cx="4576611" cy="4048921"/>
            <a:chOff x="4503530" y="478452"/>
            <a:chExt cx="4576611" cy="40489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3530" y="592415"/>
              <a:ext cx="4576611" cy="39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31120" y="478452"/>
              <a:ext cx="2451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 err="1" smtClean="0"/>
                <a:t>J.C.Romão</a:t>
              </a:r>
              <a:r>
                <a:rPr lang="pt-PT" sz="1600" dirty="0" smtClean="0"/>
                <a:t> [5]</a:t>
              </a:r>
              <a:endParaRPr lang="pt-PT" sz="16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5436450" y="4462253"/>
            <a:ext cx="3707550" cy="17116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136648" y="3220682"/>
            <a:ext cx="450353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Bottom line: </a:t>
            </a:r>
            <a:r>
              <a:rPr lang="en-GB" sz="2000" b="1" dirty="0"/>
              <a:t>the SM (without the Higgs mechanism) results in wrong calculations and breaks down for massive </a:t>
            </a:r>
            <a:r>
              <a:rPr lang="en-GB" sz="2000" b="1" dirty="0" smtClean="0"/>
              <a:t>particles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5896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8" b="70051" l="22000" r="73455">
                        <a14:foregroundMark x1="69909" y1="48072" x2="69909" y2="48072"/>
                        <a14:foregroundMark x1="71818" y1="55141" x2="71818" y2="55141"/>
                        <a14:foregroundMark x1="71364" y1="59383" x2="71364" y2="59383"/>
                        <a14:foregroundMark x1="28000" y1="60026" x2="28000" y2="60026"/>
                        <a14:foregroundMark x1="24727" y1="52057" x2="24818" y2="60411"/>
                        <a14:foregroundMark x1="27091" y1="55398" x2="27091" y2="55398"/>
                        <a14:foregroundMark x1="34455" y1="42674" x2="34455" y2="42674"/>
                        <a14:foregroundMark x1="36364" y1="42288" x2="36364" y2="42288"/>
                        <a14:foregroundMark x1="34182" y1="41645" x2="37818" y2="40103"/>
                        <a14:foregroundMark x1="32273" y1="42674" x2="32273" y2="42674"/>
                        <a14:foregroundMark x1="35091" y1="24165" x2="35091" y2="24165"/>
                        <a14:foregroundMark x1="34455" y1="26478" x2="34455" y2="26478"/>
                        <a14:foregroundMark x1="34909" y1="27892" x2="34909" y2="27892"/>
                        <a14:foregroundMark x1="36000" y1="30848" x2="36000" y2="30848"/>
                        <a14:foregroundMark x1="36273" y1="31362" x2="36273" y2="31362"/>
                      </a14:backgroundRemoval>
                    </a14:imgEffect>
                  </a14:imgLayer>
                </a14:imgProps>
              </a:ext>
            </a:extLst>
          </a:blip>
          <a:srcRect l="25635" r="29341" b="38364"/>
          <a:stretch/>
        </p:blipFill>
        <p:spPr>
          <a:xfrm flipH="1">
            <a:off x="4527728" y="2419761"/>
            <a:ext cx="4616271" cy="44696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7156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The Higgs Mechanism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38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" y="1914562"/>
            <a:ext cx="3660401" cy="4974818"/>
            <a:chOff x="-1" y="1914562"/>
            <a:chExt cx="3660401" cy="4974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99" b="99666" l="0" r="100000">
                          <a14:foregroundMark x1="41818" y1="89130" x2="41818" y2="89130"/>
                          <a14:foregroundMark x1="14318" y1="78930" x2="90227" y2="93980"/>
                          <a14:foregroundMark x1="14318" y1="73077" x2="5682" y2="96321"/>
                          <a14:foregroundMark x1="94318" y1="63545" x2="94318" y2="63545"/>
                          <a14:foregroundMark x1="96364" y1="81271" x2="96364" y2="81271"/>
                          <a14:foregroundMark x1="95455" y1="65886" x2="95455" y2="65886"/>
                          <a14:foregroundMark x1="52500" y1="42140" x2="52500" y2="42140"/>
                          <a14:foregroundMark x1="55227" y1="47826" x2="55227" y2="47826"/>
                          <a14:foregroundMark x1="54773" y1="48829" x2="54773" y2="48829"/>
                          <a14:foregroundMark x1="54545" y1="50000" x2="54545" y2="50000"/>
                          <a14:foregroundMark x1="70227" y1="60368" x2="70227" y2="60368"/>
                          <a14:foregroundMark x1="53636" y1="38462" x2="53636" y2="38462"/>
                          <a14:foregroundMark x1="54318" y1="39298" x2="54318" y2="39298"/>
                          <a14:backgroundMark x1="5000" y1="61371" x2="5000" y2="61371"/>
                          <a14:backgroundMark x1="11818" y1="62542" x2="11818" y2="62542"/>
                          <a14:backgroundMark x1="91818" y1="57692" x2="59091" y2="11371"/>
                          <a14:backgroundMark x1="58636" y1="51338" x2="58636" y2="51338"/>
                          <a14:backgroundMark x1="56364" y1="46823" x2="57500" y2="56522"/>
                          <a14:backgroundMark x1="13409" y1="12207" x2="13409" y2="12207"/>
                          <a14:backgroundMark x1="12273" y1="14883" x2="12273" y2="14883"/>
                          <a14:backgroundMark x1="12273" y1="17726" x2="12273" y2="17726"/>
                          <a14:backgroundMark x1="55455" y1="32441" x2="55455" y2="32441"/>
                          <a14:backgroundMark x1="55682" y1="41472" x2="55682" y2="41472"/>
                          <a14:backgroundMark x1="55227" y1="50669" x2="55227" y2="506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1914562"/>
              <a:ext cx="3660401" cy="49748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5355711"/>
              <a:ext cx="3145692" cy="380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Robert </a:t>
              </a:r>
              <a:r>
                <a:rPr lang="pt-PT" dirty="0" err="1" smtClean="0"/>
                <a:t>Brout</a:t>
              </a:r>
              <a:r>
                <a:rPr lang="pt-PT" dirty="0" smtClean="0"/>
                <a:t> (1928 – 2011)</a:t>
              </a:r>
              <a:endParaRPr lang="pt-PT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7266" r="100000">
                        <a14:foregroundMark x1="61719" y1="96240" x2="62422" y2="93733"/>
                      </a14:backgroundRemoval>
                    </a14:imgEffect>
                  </a14:imgLayer>
                </a14:imgProps>
              </a:ext>
            </a:extLst>
          </a:blip>
          <a:srcRect l="26739"/>
          <a:stretch/>
        </p:blipFill>
        <p:spPr>
          <a:xfrm>
            <a:off x="1543540" y="2298700"/>
            <a:ext cx="5954671" cy="4559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4200" y="5986895"/>
            <a:ext cx="2459892" cy="380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Peter </a:t>
            </a:r>
            <a:r>
              <a:rPr lang="pt-PT" dirty="0" err="1" smtClean="0"/>
              <a:t>Higgs</a:t>
            </a:r>
            <a:r>
              <a:rPr lang="pt-PT" dirty="0" smtClean="0"/>
              <a:t> (b. 1929)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7021990" y="5759150"/>
            <a:ext cx="189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rgbClr val="FFFFFF"/>
                </a:solidFill>
              </a:rPr>
              <a:t>François </a:t>
            </a:r>
            <a:r>
              <a:rPr lang="pt-PT" dirty="0" err="1" smtClean="0">
                <a:solidFill>
                  <a:srgbClr val="FFFFFF"/>
                </a:solidFill>
              </a:rPr>
              <a:t>Englert</a:t>
            </a:r>
            <a:r>
              <a:rPr lang="pt-PT" dirty="0" smtClean="0">
                <a:solidFill>
                  <a:srgbClr val="FFFFFF"/>
                </a:solidFill>
              </a:rPr>
              <a:t> (b. 1932)</a:t>
            </a:r>
            <a:endParaRPr lang="pt-P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78" y="2615436"/>
            <a:ext cx="4018371" cy="40183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9022" y="2615436"/>
            <a:ext cx="4454978" cy="3818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5372" y="65052"/>
            <a:ext cx="8743076" cy="6495766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Introduce</a:t>
            </a:r>
            <a:r>
              <a:rPr lang="pt-PT" dirty="0" smtClean="0"/>
              <a:t> a SU(2) </a:t>
            </a:r>
            <a:r>
              <a:rPr lang="pt-PT" dirty="0" err="1" smtClean="0"/>
              <a:t>doublet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spin-0 </a:t>
            </a:r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 err="1" smtClean="0"/>
              <a:t>fields</a:t>
            </a:r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New </a:t>
            </a:r>
            <a:r>
              <a:rPr lang="pt-PT" dirty="0" err="1" smtClean="0"/>
              <a:t>Lagrangian</a:t>
            </a:r>
            <a:r>
              <a:rPr lang="pt-PT" dirty="0" smtClean="0"/>
              <a:t> </a:t>
            </a:r>
            <a:r>
              <a:rPr lang="pt-PT" dirty="0" err="1" smtClean="0"/>
              <a:t>term</a:t>
            </a:r>
            <a:r>
              <a:rPr lang="pt-PT" dirty="0" smtClean="0"/>
              <a:t>: </a:t>
            </a:r>
          </a:p>
          <a:p>
            <a:endParaRPr lang="pt-PT" dirty="0" smtClean="0"/>
          </a:p>
          <a:p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>
                <a:latin typeface="Times New Roman"/>
                <a:cs typeface="Times New Roman"/>
              </a:rPr>
              <a:t>λ</a:t>
            </a:r>
            <a:r>
              <a:rPr lang="pt-PT" dirty="0">
                <a:latin typeface="Times New Roman"/>
                <a:cs typeface="Times New Roman"/>
              </a:rPr>
              <a:t>&gt;0, </a:t>
            </a:r>
            <a:r>
              <a:rPr lang="pt-PT" dirty="0" smtClean="0">
                <a:latin typeface="Times New Roman"/>
                <a:cs typeface="Times New Roman"/>
              </a:rPr>
              <a:t>μ</a:t>
            </a:r>
            <a:r>
              <a:rPr lang="pt-PT" baseline="30000" dirty="0" smtClean="0">
                <a:latin typeface="Times New Roman"/>
                <a:cs typeface="Times New Roman"/>
              </a:rPr>
              <a:t>2</a:t>
            </a:r>
            <a:r>
              <a:rPr lang="pt-PT" dirty="0" smtClean="0">
                <a:latin typeface="Times New Roman"/>
                <a:cs typeface="Times New Roman"/>
              </a:rPr>
              <a:t>&gt;0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</a:p>
          <a:p>
            <a:pPr marL="0" indent="0">
              <a:buNone/>
            </a:pPr>
            <a:r>
              <a:rPr lang="pt-PT" dirty="0" err="1" smtClean="0"/>
              <a:t>minimum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 smtClean="0">
                <a:latin typeface="Times New Roman"/>
                <a:cs typeface="Times New Roman"/>
              </a:rPr>
              <a:t>λ</a:t>
            </a:r>
            <a:r>
              <a:rPr lang="pt-PT" dirty="0" smtClean="0">
                <a:latin typeface="Times New Roman"/>
                <a:cs typeface="Times New Roman"/>
              </a:rPr>
              <a:t>&gt;0, μ</a:t>
            </a:r>
            <a:r>
              <a:rPr lang="pt-PT" baseline="30000" dirty="0" smtClean="0">
                <a:latin typeface="Times New Roman"/>
                <a:cs typeface="Times New Roman"/>
              </a:rPr>
              <a:t>2</a:t>
            </a:r>
            <a:r>
              <a:rPr lang="pt-PT" dirty="0" smtClean="0">
                <a:latin typeface="Times New Roman"/>
                <a:cs typeface="Times New Roman"/>
              </a:rPr>
              <a:t>&lt;0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infinite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minima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:</a:t>
            </a:r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choice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vacuum</a:t>
            </a:r>
            <a:r>
              <a:rPr lang="pt-PT" dirty="0" smtClean="0"/>
              <a:t> (</a:t>
            </a:r>
            <a:r>
              <a:rPr lang="pt-PT" dirty="0" err="1" smtClean="0"/>
              <a:t>lowest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state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) </a:t>
            </a:r>
            <a:r>
              <a:rPr lang="pt-PT" dirty="0" err="1" smtClean="0"/>
              <a:t>breaks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979" y="493219"/>
            <a:ext cx="4009698" cy="889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698" y="1399816"/>
            <a:ext cx="4025980" cy="637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019" y="2113490"/>
            <a:ext cx="4011659" cy="615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517" y="4803250"/>
            <a:ext cx="3081597" cy="814007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4009114" y="4967177"/>
            <a:ext cx="1412567" cy="2430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361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1159933" y="0"/>
            <a:ext cx="6747936" cy="679431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876424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8669" y="3632199"/>
            <a:ext cx="6146800" cy="17526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The Standard Model particles and interactions, and some theory to set the scene…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6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862" y="1609569"/>
            <a:ext cx="4419605" cy="44196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42" y="2026505"/>
            <a:ext cx="4569459" cy="34718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Rectangle 27"/>
          <p:cNvSpPr/>
          <p:nvPr/>
        </p:nvSpPr>
        <p:spPr>
          <a:xfrm>
            <a:off x="2161812" y="897935"/>
            <a:ext cx="5317221" cy="48682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773" y="1935930"/>
            <a:ext cx="4030227" cy="618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4000" r="98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7926" flipH="1">
            <a:off x="4628756" y="2908141"/>
            <a:ext cx="1989875" cy="19898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608" b="78928" l="183" r="100000">
                        <a14:foregroundMark x1="61108" y1="66753" x2="76855" y2="63129"/>
                        <a14:foregroundMark x1="48987" y1="63542" x2="50879" y2="63694"/>
                        <a14:foregroundMark x1="55273" y1="64865" x2="51807" y2="64041"/>
                        <a14:foregroundMark x1="85181" y1="63628" x2="97876" y2="64865"/>
                        <a14:foregroundMark x1="95374" y1="67578" x2="80371" y2="68403"/>
                        <a14:foregroundMark x1="7715" y1="68511" x2="78320" y2="72287"/>
                        <a14:foregroundMark x1="96460" y1="72982" x2="7910" y2="74349"/>
                        <a14:foregroundMark x1="6946" y1="69488" x2="1160" y2="70855"/>
                        <a14:backgroundMark x1="12341" y1="54405" x2="96460" y2="54753"/>
                      </a14:backgroundRemoval>
                    </a14:imgEffect>
                  </a14:imgLayer>
                </a14:imgProps>
              </a:ext>
            </a:extLst>
          </a:blip>
          <a:srcRect t="59888" b="27421"/>
          <a:stretch/>
        </p:blipFill>
        <p:spPr>
          <a:xfrm>
            <a:off x="0" y="1531416"/>
            <a:ext cx="9144000" cy="404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067" r="93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12402" y="-74866"/>
            <a:ext cx="2101371" cy="21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4626 L 0.00573 0.5475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96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3405E-7 -1.33009E-6 C 0.05403 0.05136 0.10806 0.10294 0.13899 0.17488 C 0.16991 0.24682 0.17755 0.33935 0.18537 0.43188 " pathEditMode="relative" ptsTypes="aaA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EWK Symmetry Breaking in Pictures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05" y="1608278"/>
            <a:ext cx="7161631" cy="5030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31" y="5705395"/>
            <a:ext cx="2092944" cy="65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BC2B-C428-7C42-B917-0CD5C568FA42}" type="slidenum">
              <a:rPr lang="pt-PT" smtClean="0"/>
              <a:t>42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91" y="898770"/>
            <a:ext cx="9187292" cy="516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0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37"/>
            <a:ext cx="8229600" cy="1143000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Properties</a:t>
            </a:r>
            <a:endParaRPr lang="pt-PT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67806" y="1146037"/>
            <a:ext cx="4382088" cy="4721341"/>
          </a:xfrm>
        </p:spPr>
        <p:txBody>
          <a:bodyPr>
            <a:normAutofit/>
          </a:bodyPr>
          <a:lstStyle/>
          <a:p>
            <a:r>
              <a:rPr lang="pt-PT" sz="2400" dirty="0" err="1" smtClean="0"/>
              <a:t>Mass</a:t>
            </a:r>
            <a:endParaRPr lang="pt-PT" sz="2400" dirty="0" smtClean="0"/>
          </a:p>
          <a:p>
            <a:r>
              <a:rPr lang="pt-PT" sz="2400" dirty="0" smtClean="0"/>
              <a:t>Spin: 1 </a:t>
            </a:r>
            <a:r>
              <a:rPr lang="pt-PT" sz="2400" dirty="0" err="1" smtClean="0"/>
              <a:t>degree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freedom</a:t>
            </a:r>
            <a:r>
              <a:rPr lang="pt-PT" sz="2400" dirty="0" smtClean="0"/>
              <a:t> =&gt; 0</a:t>
            </a:r>
          </a:p>
          <a:p>
            <a:r>
              <a:rPr lang="pt-PT" sz="2400" dirty="0" err="1" smtClean="0"/>
              <a:t>Couplings</a:t>
            </a:r>
            <a:r>
              <a:rPr lang="pt-PT" sz="2400" dirty="0" smtClean="0"/>
              <a:t>:</a:t>
            </a:r>
          </a:p>
          <a:p>
            <a:r>
              <a:rPr lang="pt-PT" sz="2400" dirty="0" smtClean="0"/>
              <a:t>To </a:t>
            </a:r>
            <a:r>
              <a:rPr lang="pt-PT" sz="2400" dirty="0" err="1" smtClean="0"/>
              <a:t>gauge</a:t>
            </a:r>
            <a:r>
              <a:rPr lang="pt-PT" sz="2400" dirty="0" smtClean="0"/>
              <a:t> </a:t>
            </a:r>
            <a:r>
              <a:rPr lang="pt-PT" sz="2400" dirty="0" err="1" smtClean="0"/>
              <a:t>bosons</a:t>
            </a:r>
            <a:endParaRPr lang="pt-PT" sz="2400" dirty="0" smtClean="0"/>
          </a:p>
          <a:p>
            <a:endParaRPr lang="pt-PT" sz="2400" dirty="0" smtClean="0"/>
          </a:p>
          <a:p>
            <a:endParaRPr lang="pt-PT" sz="2400" dirty="0"/>
          </a:p>
          <a:p>
            <a:r>
              <a:rPr lang="pt-PT" sz="2400" dirty="0" err="1" smtClean="0"/>
              <a:t>Yukawa</a:t>
            </a:r>
            <a:r>
              <a:rPr lang="pt-PT" sz="2400" dirty="0" smtClean="0"/>
              <a:t> </a:t>
            </a:r>
            <a:r>
              <a:rPr lang="pt-PT" sz="2400" dirty="0" err="1" smtClean="0"/>
              <a:t>couplings</a:t>
            </a:r>
            <a:r>
              <a:rPr lang="pt-PT" sz="2400" dirty="0" smtClean="0"/>
              <a:t> to </a:t>
            </a:r>
            <a:r>
              <a:rPr lang="pt-PT" sz="2400" dirty="0" err="1" smtClean="0"/>
              <a:t>fermions</a:t>
            </a:r>
            <a:endParaRPr lang="pt-PT" sz="2400" dirty="0" smtClean="0"/>
          </a:p>
          <a:p>
            <a:endParaRPr lang="pt-PT" sz="2400" dirty="0" smtClean="0"/>
          </a:p>
          <a:p>
            <a:endParaRPr lang="pt-PT" sz="2400" dirty="0"/>
          </a:p>
          <a:p>
            <a:r>
              <a:rPr lang="pt-PT" sz="2400" dirty="0" err="1" smtClean="0"/>
              <a:t>Self-couplings</a:t>
            </a:r>
            <a:endParaRPr lang="pt-PT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43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128" y="5044716"/>
            <a:ext cx="2315958" cy="1489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149" y="1941667"/>
            <a:ext cx="2227850" cy="14852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666" y="3267490"/>
            <a:ext cx="2552270" cy="1782154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666" y="1941667"/>
            <a:ext cx="2205483" cy="1484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498" y="5049644"/>
            <a:ext cx="2182502" cy="1480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047" y="2953938"/>
            <a:ext cx="1571204" cy="6271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251" y="2953938"/>
            <a:ext cx="1653898" cy="6271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7655" y="4308718"/>
            <a:ext cx="1706545" cy="7359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047" y="5533727"/>
            <a:ext cx="1571204" cy="6776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2567" y="5533727"/>
            <a:ext cx="1708582" cy="6673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2657" y="997384"/>
            <a:ext cx="2092944" cy="65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1"/>
            <a:ext cx="10984771" cy="6865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845" y="195719"/>
            <a:ext cx="3457366" cy="25061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5396700"/>
            <a:ext cx="8229600" cy="1143000"/>
          </a:xfrm>
          <a:solidFill>
            <a:srgbClr val="7F7F7F">
              <a:alpha val="70000"/>
            </a:srgbClr>
          </a:solidFill>
        </p:spPr>
        <p:txBody>
          <a:bodyPr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ong Way to Discovery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691" y="285833"/>
            <a:ext cx="6033586" cy="1439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02" y="1724879"/>
            <a:ext cx="1490472" cy="1987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691" y="1724878"/>
            <a:ext cx="3497206" cy="1967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673" y="1724878"/>
            <a:ext cx="1405128" cy="1967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12175"/>
            <a:ext cx="9144000" cy="26441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177078"/>
            <a:ext cx="9144000" cy="10093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664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122" y="53114"/>
            <a:ext cx="4034878" cy="68529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Searches at LEP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3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8212"/>
          </a:xfrm>
        </p:spPr>
        <p:txBody>
          <a:bodyPr/>
          <a:lstStyle/>
          <a:p>
            <a:r>
              <a:rPr lang="en-GB" dirty="0" smtClean="0"/>
              <a:t>Low-mass searches at LEP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9" y="1092850"/>
            <a:ext cx="8361944" cy="52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Higher-mass Higgs production at LEP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24" y="1107618"/>
            <a:ext cx="7546107" cy="53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5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9" y="97288"/>
            <a:ext cx="8684822" cy="671640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0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What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everything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made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???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BC2B-C428-7C42-B917-0CD5C568FA42}" type="slidenum">
              <a:rPr lang="pt-PT" smtClean="0"/>
              <a:t>5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826" y="1417638"/>
            <a:ext cx="7149271" cy="47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4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1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21" y="0"/>
            <a:ext cx="7309847" cy="818212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Searches at the </a:t>
            </a:r>
            <a:r>
              <a:rPr lang="en-GB" dirty="0" err="1" smtClean="0">
                <a:solidFill>
                  <a:srgbClr val="FFFFFF"/>
                </a:solidFill>
              </a:rPr>
              <a:t>Tevatron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2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84" y="1132458"/>
            <a:ext cx="7944242" cy="5396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7820"/>
          </a:xfrm>
        </p:spPr>
        <p:txBody>
          <a:bodyPr/>
          <a:lstStyle/>
          <a:p>
            <a:r>
              <a:rPr lang="en-GB" dirty="0" smtClean="0"/>
              <a:t>Higgs production at the </a:t>
            </a:r>
            <a:r>
              <a:rPr lang="en-GB" dirty="0" err="1" smtClean="0"/>
              <a:t>Tevatron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882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final stand of the </a:t>
            </a:r>
            <a:r>
              <a:rPr lang="en-GB" dirty="0" err="1" smtClean="0"/>
              <a:t>Tevatron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7108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By the end of its lifetime, the </a:t>
            </a:r>
            <a:r>
              <a:rPr lang="en-GB" dirty="0" err="1" smtClean="0"/>
              <a:t>Tevatron</a:t>
            </a:r>
            <a:r>
              <a:rPr lang="en-GB" dirty="0" smtClean="0"/>
              <a:t> had very sophisticated analyses of a huge number of channels</a:t>
            </a:r>
          </a:p>
          <a:p>
            <a:endParaRPr lang="en-GB" dirty="0" smtClean="0"/>
          </a:p>
          <a:p>
            <a:r>
              <a:rPr lang="en-GB" dirty="0"/>
              <a:t>By that time the LHC was collecting data and analysing it very fast</a:t>
            </a:r>
          </a:p>
          <a:p>
            <a:endParaRPr lang="en-GB" dirty="0" smtClean="0"/>
          </a:p>
          <a:p>
            <a:r>
              <a:rPr lang="en-GB" dirty="0" smtClean="0"/>
              <a:t>The CDF and D0 experiments obtained an excess of around 3 standard deviations in the mass range </a:t>
            </a:r>
            <a:r>
              <a:rPr lang="nl-NL" dirty="0" smtClean="0"/>
              <a:t>115</a:t>
            </a:r>
            <a:r>
              <a:rPr lang="nl-NL" dirty="0"/>
              <a:t>&lt;</a:t>
            </a:r>
            <a:r>
              <a:rPr lang="nl-NL" dirty="0" smtClean="0"/>
              <a:t>M</a:t>
            </a:r>
            <a:r>
              <a:rPr lang="nl-NL" baseline="-25000" dirty="0" smtClean="0"/>
              <a:t>H</a:t>
            </a:r>
            <a:r>
              <a:rPr lang="nl-NL" dirty="0"/>
              <a:t>&lt;140 </a:t>
            </a:r>
            <a:r>
              <a:rPr lang="nl-NL" dirty="0" err="1"/>
              <a:t>G</a:t>
            </a:r>
            <a:r>
              <a:rPr lang="nl-NL" dirty="0" err="1" smtClean="0"/>
              <a:t>eV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dirty="0" smtClean="0"/>
              <a:t>Not enough to claim discovery, but consistent with the LHC 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308" y="1023459"/>
            <a:ext cx="4216521" cy="2786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23" y="3810406"/>
            <a:ext cx="3503588" cy="26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44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874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LEP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Tevatron</a:t>
            </a:r>
            <a:r>
              <a:rPr lang="pt-PT" dirty="0" smtClean="0"/>
              <a:t>: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Blue</a:t>
            </a:r>
            <a:r>
              <a:rPr lang="pt-PT" dirty="0" smtClean="0"/>
              <a:t> </a:t>
            </a:r>
            <a:r>
              <a:rPr lang="pt-PT" dirty="0" err="1" smtClean="0"/>
              <a:t>Band</a:t>
            </a:r>
            <a:r>
              <a:rPr lang="pt-PT" dirty="0" smtClean="0"/>
              <a:t> </a:t>
            </a:r>
            <a:r>
              <a:rPr lang="pt-PT" dirty="0" err="1" smtClean="0"/>
              <a:t>Plot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56702"/>
            <a:ext cx="3811182" cy="3615900"/>
          </a:xfrm>
        </p:spPr>
        <p:txBody>
          <a:bodyPr>
            <a:normAutofit fontScale="92500"/>
          </a:bodyPr>
          <a:lstStyle/>
          <a:p>
            <a:r>
              <a:rPr lang="pt-PT" sz="2400" dirty="0" err="1" smtClean="0"/>
              <a:t>Decades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searches</a:t>
            </a:r>
            <a:r>
              <a:rPr lang="pt-PT" sz="2400" dirty="0" smtClean="0"/>
              <a:t> </a:t>
            </a:r>
            <a:r>
              <a:rPr lang="pt-PT" sz="2400" dirty="0" err="1" smtClean="0"/>
              <a:t>in</a:t>
            </a:r>
            <a:r>
              <a:rPr lang="pt-PT" sz="2400" dirty="0" smtClean="0"/>
              <a:t> </a:t>
            </a:r>
            <a:r>
              <a:rPr lang="pt-PT" sz="2400" dirty="0" err="1" smtClean="0"/>
              <a:t>several</a:t>
            </a:r>
            <a:r>
              <a:rPr lang="pt-PT" sz="2400" dirty="0" smtClean="0"/>
              <a:t> </a:t>
            </a:r>
            <a:r>
              <a:rPr lang="pt-PT" sz="2400" dirty="0" err="1" smtClean="0"/>
              <a:t>experiments</a:t>
            </a:r>
            <a:r>
              <a:rPr lang="pt-PT" sz="2400" dirty="0" smtClean="0"/>
              <a:t>...</a:t>
            </a:r>
            <a:endParaRPr lang="pt-PT" sz="2400" dirty="0"/>
          </a:p>
          <a:p>
            <a:endParaRPr lang="pt-PT" sz="2400" dirty="0" smtClean="0"/>
          </a:p>
          <a:p>
            <a:r>
              <a:rPr lang="pt-PT" sz="2400" dirty="0" err="1" smtClean="0"/>
              <a:t>By</a:t>
            </a:r>
            <a:r>
              <a:rPr lang="pt-PT" sz="2400" dirty="0" smtClean="0"/>
              <a:t> </a:t>
            </a:r>
            <a:r>
              <a:rPr lang="pt-PT" sz="2400" dirty="0" err="1" smtClean="0"/>
              <a:t>July</a:t>
            </a:r>
            <a:r>
              <a:rPr lang="pt-PT" sz="2400" dirty="0" smtClean="0"/>
              <a:t> 2010: </a:t>
            </a:r>
          </a:p>
          <a:p>
            <a:pPr lvl="1"/>
            <a:r>
              <a:rPr lang="pt-PT" sz="2400" dirty="0" err="1" smtClean="0"/>
              <a:t>LEP+Tevatron+SLD</a:t>
            </a:r>
            <a:r>
              <a:rPr lang="pt-PT" sz="2400" dirty="0" smtClean="0"/>
              <a:t> </a:t>
            </a:r>
            <a:r>
              <a:rPr lang="pt-PT" sz="2400" dirty="0" err="1" smtClean="0"/>
              <a:t>limits</a:t>
            </a:r>
            <a:endParaRPr lang="pt-PT" sz="2400" dirty="0" smtClean="0"/>
          </a:p>
          <a:p>
            <a:pPr lvl="1"/>
            <a:r>
              <a:rPr lang="pt-PT" sz="2400" dirty="0" err="1" smtClean="0"/>
              <a:t>Higgs</a:t>
            </a:r>
            <a:r>
              <a:rPr lang="pt-PT" sz="2400" dirty="0" smtClean="0"/>
              <a:t> </a:t>
            </a:r>
            <a:r>
              <a:rPr lang="pt-PT" sz="2400" dirty="0" err="1" smtClean="0"/>
              <a:t>excluded</a:t>
            </a:r>
            <a:r>
              <a:rPr lang="pt-PT" sz="2400" dirty="0" smtClean="0"/>
              <a:t> for </a:t>
            </a:r>
            <a:r>
              <a:rPr lang="pt-PT" sz="2400" dirty="0" err="1" smtClean="0"/>
              <a:t>m</a:t>
            </a:r>
            <a:r>
              <a:rPr lang="pt-PT" sz="2400" baseline="-25000" dirty="0" err="1" smtClean="0"/>
              <a:t>h</a:t>
            </a:r>
            <a:r>
              <a:rPr lang="pt-PT" sz="2400" dirty="0"/>
              <a:t>&lt;</a:t>
            </a:r>
            <a:r>
              <a:rPr lang="pt-PT" sz="2400" dirty="0" smtClean="0"/>
              <a:t>114.4 </a:t>
            </a:r>
            <a:r>
              <a:rPr lang="pt-PT" sz="2400" dirty="0" err="1" smtClean="0"/>
              <a:t>GeV</a:t>
            </a:r>
            <a:r>
              <a:rPr lang="pt-PT" sz="2400" dirty="0" smtClean="0"/>
              <a:t> </a:t>
            </a:r>
            <a:r>
              <a:rPr lang="pt-PT" sz="2400" dirty="0" err="1"/>
              <a:t>at</a:t>
            </a:r>
            <a:r>
              <a:rPr lang="pt-PT" sz="2400" dirty="0"/>
              <a:t> 95% CL</a:t>
            </a:r>
            <a:endParaRPr lang="pt-PT" sz="2400" dirty="0" smtClean="0"/>
          </a:p>
          <a:p>
            <a:pPr lvl="1"/>
            <a:r>
              <a:rPr lang="pt-PT" sz="2400" dirty="0" err="1" smtClean="0"/>
              <a:t>Plus</a:t>
            </a:r>
            <a:r>
              <a:rPr lang="pt-PT" sz="2400" dirty="0" smtClean="0"/>
              <a:t> </a:t>
            </a:r>
            <a:r>
              <a:rPr lang="pt-PT" sz="2400" dirty="0" err="1" smtClean="0"/>
              <a:t>between</a:t>
            </a:r>
            <a:r>
              <a:rPr lang="pt-PT" sz="2400" dirty="0" smtClean="0"/>
              <a:t> 158 </a:t>
            </a:r>
            <a:r>
              <a:rPr lang="pt-PT" sz="2400" dirty="0" err="1" smtClean="0"/>
              <a:t>and</a:t>
            </a:r>
            <a:r>
              <a:rPr lang="pt-PT" sz="2400" dirty="0" smtClean="0"/>
              <a:t> 175 </a:t>
            </a:r>
            <a:r>
              <a:rPr lang="pt-PT" sz="2400" dirty="0" err="1" smtClean="0"/>
              <a:t>GeV</a:t>
            </a:r>
            <a:endParaRPr lang="pt-PT" sz="2400" dirty="0" smtClean="0"/>
          </a:p>
          <a:p>
            <a:endParaRPr lang="pt-PT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3811182" y="1494898"/>
            <a:ext cx="5216033" cy="4896741"/>
            <a:chOff x="3878429" y="1269848"/>
            <a:chExt cx="5995234" cy="55881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8429" y="1269848"/>
              <a:ext cx="5782983" cy="55881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5400000">
              <a:off x="7963074" y="2954920"/>
              <a:ext cx="3396674" cy="424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CERN-PH-EP-2010-05</a:t>
              </a:r>
              <a:endParaRPr lang="pt-PT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343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5536" y="179598"/>
            <a:ext cx="8553003" cy="5576882"/>
            <a:chOff x="395536" y="179598"/>
            <a:chExt cx="8553003" cy="557688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34995" y="5417926"/>
              <a:ext cx="840661" cy="338554"/>
            </a:xfrm>
            <a:prstGeom prst="rect">
              <a:avLst/>
            </a:prstGeom>
            <a:solidFill>
              <a:srgbClr val="FF0000"/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</a:rPr>
                <a:t>CMS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5536" y="179598"/>
              <a:ext cx="2880320" cy="2160240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dirty="0" smtClean="0"/>
                <a:t>Design (p-p </a:t>
              </a:r>
              <a:r>
                <a:rPr lang="pt-PT" sz="1600" dirty="0" err="1" smtClean="0"/>
                <a:t>run</a:t>
              </a:r>
              <a:r>
                <a:rPr lang="pt-PT" sz="1600" dirty="0" smtClean="0"/>
                <a:t>):</a:t>
              </a:r>
            </a:p>
            <a:p>
              <a:r>
                <a:rPr lang="pt-PT" sz="1600" dirty="0" smtClean="0"/>
                <a:t>√s = 14 </a:t>
              </a:r>
              <a:r>
                <a:rPr lang="pt-PT" sz="1600" dirty="0" err="1" smtClean="0"/>
                <a:t>TeV</a:t>
              </a:r>
              <a:r>
                <a:rPr lang="pt-PT" sz="1600" dirty="0" smtClean="0"/>
                <a:t> (design)</a:t>
              </a:r>
            </a:p>
            <a:p>
              <a:r>
                <a:rPr lang="pt-PT" sz="1600" dirty="0" err="1" smtClean="0"/>
                <a:t>N</a:t>
              </a:r>
              <a:r>
                <a:rPr lang="pt-PT" sz="1600" baseline="-25000" dirty="0" err="1" smtClean="0"/>
                <a:t>p</a:t>
              </a:r>
              <a:r>
                <a:rPr lang="pt-PT" sz="1600" dirty="0" smtClean="0"/>
                <a:t> = 1.2 x 10</a:t>
              </a:r>
              <a:r>
                <a:rPr lang="pt-PT" sz="1600" baseline="30000" dirty="0" smtClean="0"/>
                <a:t>11 </a:t>
              </a:r>
              <a:r>
                <a:rPr lang="pt-PT" sz="1600" dirty="0" smtClean="0"/>
                <a:t>p/</a:t>
              </a:r>
              <a:r>
                <a:rPr lang="pt-PT" sz="1600" dirty="0" err="1" smtClean="0"/>
                <a:t>bunch</a:t>
              </a:r>
              <a:endParaRPr lang="pt-PT" sz="1600" dirty="0" smtClean="0"/>
            </a:p>
            <a:p>
              <a:r>
                <a:rPr lang="pt-PT" sz="1600" dirty="0" smtClean="0"/>
                <a:t>2780 </a:t>
              </a:r>
              <a:r>
                <a:rPr lang="pt-PT" sz="1600" dirty="0" err="1" smtClean="0"/>
                <a:t>bunches</a:t>
              </a:r>
              <a:endParaRPr lang="pt-PT" sz="1600" dirty="0" smtClean="0"/>
            </a:p>
            <a:p>
              <a:r>
                <a:rPr lang="pt-PT" sz="1600" dirty="0" err="1" smtClean="0"/>
                <a:t>Peak</a:t>
              </a:r>
              <a:r>
                <a:rPr lang="pt-PT" sz="1600" dirty="0" smtClean="0"/>
                <a:t> L = 1 x 10</a:t>
              </a:r>
              <a:r>
                <a:rPr lang="pt-PT" sz="1600" baseline="30000" dirty="0" smtClean="0"/>
                <a:t>34</a:t>
              </a:r>
              <a:r>
                <a:rPr lang="pt-PT" sz="1600" dirty="0" smtClean="0"/>
                <a:t> cm</a:t>
              </a:r>
              <a:r>
                <a:rPr lang="pt-PT" sz="1600" baseline="30000" dirty="0" smtClean="0"/>
                <a:t>-2</a:t>
              </a:r>
              <a:r>
                <a:rPr lang="pt-PT" sz="1600" dirty="0" smtClean="0"/>
                <a:t>s</a:t>
              </a:r>
              <a:r>
                <a:rPr lang="pt-PT" sz="1600" baseline="30000" dirty="0" smtClean="0"/>
                <a:t>-1</a:t>
              </a:r>
              <a:r>
                <a:rPr lang="pt-PT" sz="1600" dirty="0" smtClean="0"/>
                <a:t> (design)</a:t>
              </a:r>
              <a:endParaRPr lang="pt-PT" sz="1600" baseline="30000" dirty="0" smtClean="0"/>
            </a:p>
            <a:p>
              <a:r>
                <a:rPr lang="pt-PT" sz="1600" dirty="0" smtClean="0"/>
                <a:t>β* = 55 cm</a:t>
              </a:r>
            </a:p>
            <a:p>
              <a:r>
                <a:rPr lang="pt-PT" sz="1600" dirty="0" err="1" smtClean="0"/>
                <a:t>Run</a:t>
              </a:r>
              <a:r>
                <a:rPr lang="pt-PT" sz="1600" dirty="0" smtClean="0"/>
                <a:t> 1: 2009 – 2013 √s = 7/8 </a:t>
              </a:r>
              <a:r>
                <a:rPr lang="pt-PT" sz="1600" dirty="0" err="1" smtClean="0"/>
                <a:t>TeV</a:t>
              </a:r>
              <a:r>
                <a:rPr lang="pt-PT" sz="1600" dirty="0" smtClean="0"/>
                <a:t> </a:t>
              </a:r>
            </a:p>
            <a:p>
              <a:r>
                <a:rPr lang="pt-PT" sz="1600" dirty="0" err="1" smtClean="0"/>
                <a:t>Run</a:t>
              </a:r>
              <a:r>
                <a:rPr lang="pt-PT" sz="1600" dirty="0" smtClean="0"/>
                <a:t> 2: 2015 – 2018 √s = 13 </a:t>
              </a:r>
              <a:r>
                <a:rPr lang="pt-PT" sz="1600" dirty="0" err="1" smtClean="0"/>
                <a:t>TeV</a:t>
              </a:r>
              <a:endParaRPr lang="pt-PT" sz="1600" dirty="0" smtClean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32240" y="384286"/>
              <a:ext cx="1500349" cy="308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Mont Blanc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88840" y="1259718"/>
              <a:ext cx="1259699" cy="50266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DDDDDD"/>
                  </a:solidFill>
                </a:rPr>
                <a:t>ATLAS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>
            <a:xfrm flipH="1">
              <a:off x="4499993" y="538491"/>
              <a:ext cx="2232247" cy="29822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" idx="0"/>
            </p:cNvCxnSpPr>
            <p:nvPr/>
          </p:nvCxnSpPr>
          <p:spPr>
            <a:xfrm flipH="1" flipV="1">
              <a:off x="634995" y="4221088"/>
              <a:ext cx="420331" cy="11968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1"/>
            </p:cNvCxnSpPr>
            <p:nvPr/>
          </p:nvCxnSpPr>
          <p:spPr>
            <a:xfrm flipH="1">
              <a:off x="7020272" y="1511051"/>
              <a:ext cx="668568" cy="1413893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54</a:t>
            </a:fld>
            <a:endParaRPr lang="pt-PT"/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457200" y="1911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mtClean="0">
                <a:solidFill>
                  <a:srgbClr val="FFFFFF"/>
                </a:solidFill>
              </a:rPr>
              <a:t>Discovery at the LHC</a:t>
            </a:r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15" name="Content Placeholder 6" descr="ATLAS_black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 flipH="1">
            <a:off x="5550131" y="1954387"/>
            <a:ext cx="3136667" cy="1951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632952"/>
            <a:ext cx="2141980" cy="15937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38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3A20669-A2BA-3341-82C2-5524E37FDDD1}" type="slidenum">
              <a:rPr lang="en-US" smtClean="0"/>
              <a:t>55</a:t>
            </a:fld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168352"/>
            <a:ext cx="4995799" cy="3717032"/>
          </a:xfrm>
          <a:prstGeom prst="rect">
            <a:avLst/>
          </a:prstGeom>
        </p:spPr>
      </p:pic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 flipH="1">
            <a:off x="2978051" y="-27384"/>
            <a:ext cx="6250075" cy="4136520"/>
          </a:xfrm>
        </p:spPr>
      </p:pic>
      <p:sp>
        <p:nvSpPr>
          <p:cNvPr id="31" name="Rectangle 30"/>
          <p:cNvSpPr/>
          <p:nvPr/>
        </p:nvSpPr>
        <p:spPr>
          <a:xfrm>
            <a:off x="313755" y="387491"/>
            <a:ext cx="2664296" cy="14401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b="1" dirty="0" smtClean="0">
                <a:solidFill>
                  <a:schemeClr val="tx1"/>
                </a:solidFill>
              </a:rPr>
              <a:t>ATLAS</a:t>
            </a:r>
          </a:p>
          <a:p>
            <a:r>
              <a:rPr lang="pt-PT" sz="1600" dirty="0" smtClean="0">
                <a:solidFill>
                  <a:schemeClr val="tx1"/>
                </a:solidFill>
              </a:rPr>
              <a:t>3000 colaboradores</a:t>
            </a:r>
            <a:r>
              <a:rPr lang="pt-PT" sz="1600" dirty="0">
                <a:solidFill>
                  <a:schemeClr val="tx1"/>
                </a:solidFill>
              </a:rPr>
              <a:t> </a:t>
            </a:r>
          </a:p>
          <a:p>
            <a:r>
              <a:rPr lang="pt-PT" sz="1600" dirty="0" smtClean="0">
                <a:solidFill>
                  <a:schemeClr val="tx1"/>
                </a:solidFill>
              </a:rPr>
              <a:t>175 institutos de 38 países</a:t>
            </a:r>
          </a:p>
          <a:p>
            <a:pPr eaLnBrk="0"/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= 44 m, </a:t>
            </a:r>
            <a:r>
              <a:rPr lang="en-GB" sz="1600" dirty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25 </a:t>
            </a:r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m, 7 000 t</a:t>
            </a:r>
            <a:endParaRPr lang="en-US" sz="1600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62527" y="4820180"/>
            <a:ext cx="2880320" cy="153617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b="1" dirty="0" smtClean="0">
                <a:solidFill>
                  <a:schemeClr val="tx1"/>
                </a:solidFill>
              </a:rPr>
              <a:t>CMS</a:t>
            </a:r>
          </a:p>
          <a:p>
            <a:r>
              <a:rPr lang="pt-PT" sz="1600" dirty="0" smtClean="0">
                <a:solidFill>
                  <a:schemeClr val="tx1"/>
                </a:solidFill>
              </a:rPr>
              <a:t>3800 colaboradores</a:t>
            </a:r>
            <a:r>
              <a:rPr lang="pt-PT" sz="1600" dirty="0">
                <a:solidFill>
                  <a:schemeClr val="tx1"/>
                </a:solidFill>
              </a:rPr>
              <a:t> </a:t>
            </a:r>
          </a:p>
          <a:p>
            <a:r>
              <a:rPr lang="pt-PT" sz="1600" dirty="0" smtClean="0">
                <a:solidFill>
                  <a:schemeClr val="tx1"/>
                </a:solidFill>
              </a:rPr>
              <a:t>199 institutos de 43 países</a:t>
            </a:r>
          </a:p>
          <a:p>
            <a:pPr eaLnBrk="0"/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= </a:t>
            </a:r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22 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m, </a:t>
            </a:r>
            <a:r>
              <a:rPr lang="en-GB" sz="1600" dirty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</a:t>
            </a:r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15 m, 14 000 t</a:t>
            </a:r>
            <a:endParaRPr lang="en-US" sz="1600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609600" y="65595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3276600" y="6559551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705600" y="65595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55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51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66"/>
    </mc:Choice>
    <mc:Fallback xmlns="">
      <p:transition xmlns:p14="http://schemas.microsoft.com/office/powerpoint/2010/main" spd="slow" advTm="9406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25251"/>
            <a:ext cx="7776864" cy="4978826"/>
          </a:xfrm>
          <a:prstGeom prst="rect">
            <a:avLst/>
          </a:prstGeom>
        </p:spPr>
      </p:pic>
      <p:sp>
        <p:nvSpPr>
          <p:cNvPr id="3" name="Date Placeholder 1"/>
          <p:cNvSpPr txBox="1">
            <a:spLocks/>
          </p:cNvSpPr>
          <p:nvPr/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5" name="Footer Placeholder 2"/>
          <p:cNvSpPr txBox="1">
            <a:spLocks/>
          </p:cNvSpPr>
          <p:nvPr/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56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426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84300" y="5417926"/>
            <a:ext cx="3085207" cy="107721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 cmpd="sng">
            <a:noFill/>
            <a:miter lim="800000"/>
            <a:headEnd/>
            <a:tailEnd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Solenoid: </a:t>
            </a:r>
            <a:r>
              <a:rPr lang="en-US" sz="1600" dirty="0" smtClean="0">
                <a:solidFill>
                  <a:srgbClr val="FFFFFF"/>
                </a:solidFill>
              </a:rPr>
              <a:t> B = 2 T</a:t>
            </a:r>
            <a:endParaRPr lang="en-US" sz="1600" b="1" dirty="0" smtClean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Inner Tracker: 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|</a:t>
            </a:r>
            <a:r>
              <a:rPr lang="en-US" sz="1600" dirty="0" smtClean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dirty="0" smtClean="0">
                <a:solidFill>
                  <a:schemeClr val="bg1"/>
                </a:solidFill>
              </a:rPr>
              <a:t>| &lt; 2.5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Si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p</a:t>
            </a:r>
            <a:r>
              <a:rPr lang="en-US" sz="1600" dirty="0" smtClean="0">
                <a:solidFill>
                  <a:srgbClr val="FFFFFF"/>
                </a:solidFill>
              </a:rPr>
              <a:t>ixels/strips and Trans</a:t>
            </a:r>
            <a:r>
              <a:rPr lang="en-US" sz="1600" dirty="0">
                <a:solidFill>
                  <a:srgbClr val="FFFFFF"/>
                </a:solidFill>
              </a:rPr>
              <a:t>. Rad. Det</a:t>
            </a:r>
            <a:r>
              <a:rPr lang="en-US" sz="1600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sz="1600" dirty="0" err="1" smtClean="0">
                <a:solidFill>
                  <a:srgbClr val="FFFFFF"/>
                </a:solidFill>
                <a:sym typeface="Symbol" pitchFamily="-110" charset="2"/>
              </a:rPr>
              <a:t></a:t>
            </a:r>
            <a:r>
              <a:rPr lang="en-US" sz="1600" dirty="0" err="1">
                <a:solidFill>
                  <a:srgbClr val="FFFFFF"/>
                </a:solidFill>
              </a:rPr>
              <a:t>/p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dirty="0" smtClean="0">
                <a:solidFill>
                  <a:srgbClr val="FFFFFF"/>
                </a:solidFill>
              </a:rPr>
              <a:t> = 0.05% </a:t>
            </a:r>
            <a:r>
              <a:rPr lang="en-US" sz="1600" dirty="0" err="1">
                <a:solidFill>
                  <a:srgbClr val="FFFFFF"/>
                </a:solidFill>
              </a:rPr>
              <a:t>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baseline="-250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(</a:t>
            </a:r>
            <a:r>
              <a:rPr lang="en-US" sz="1600" dirty="0" err="1">
                <a:solidFill>
                  <a:srgbClr val="FFFFFF"/>
                </a:solidFill>
              </a:rPr>
              <a:t>GeV</a:t>
            </a:r>
            <a:r>
              <a:rPr lang="en-US" sz="1600" dirty="0">
                <a:solidFill>
                  <a:srgbClr val="FFFFFF"/>
                </a:solidFill>
              </a:rPr>
              <a:t>) </a:t>
            </a:r>
            <a:r>
              <a:rPr lang="en-US" sz="1600" dirty="0" err="1">
                <a:solidFill>
                  <a:srgbClr val="FFFFFF"/>
                </a:solidFill>
                <a:sym typeface="Symbol" pitchFamily="-110" charset="2"/>
              </a:rPr>
              <a:t></a:t>
            </a:r>
            <a:r>
              <a:rPr lang="en-US" sz="1600" dirty="0">
                <a:solidFill>
                  <a:srgbClr val="FFFFFF"/>
                </a:solidFill>
                <a:sym typeface="Symbol" pitchFamily="-110" charset="2"/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1%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995" y="169333"/>
            <a:ext cx="3834512" cy="831774"/>
          </a:xfrm>
          <a:prstGeom prst="rect">
            <a:avLst/>
          </a:prstGeom>
          <a:solidFill>
            <a:srgbClr val="5896E5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sz="16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Muon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 Spectrometer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:</a:t>
            </a:r>
            <a:r>
              <a:rPr lang="en-US" sz="1600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|</a:t>
            </a:r>
            <a:r>
              <a:rPr lang="en-US" sz="1600" b="1" dirty="0" smtClean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b="1" dirty="0" smtClean="0">
                <a:solidFill>
                  <a:schemeClr val="bg1"/>
                </a:solidFill>
              </a:rPr>
              <a:t>| &lt; 2.7</a:t>
            </a:r>
            <a:endParaRPr lang="en-US" sz="1600" b="1" dirty="0" smtClean="0">
              <a:solidFill>
                <a:schemeClr val="bg1"/>
              </a:solidFill>
              <a:ea typeface="ＭＳ Ｐゴシック" pitchFamily="-110" charset="-128"/>
              <a:cs typeface="ＭＳ Ｐゴシック" pitchFamily="-110" charset="-128"/>
              <a:sym typeface="Symbol" pitchFamily="-110" charset="2"/>
            </a:endParaRPr>
          </a:p>
          <a:p>
            <a:pPr eaLnBrk="0" hangingPunct="0"/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A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ir-core toroid + gas-based </a:t>
            </a:r>
            <a:r>
              <a:rPr lang="en-US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muon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chambers</a:t>
            </a:r>
            <a:endParaRPr lang="en-US" sz="1600" dirty="0" smtClean="0">
              <a:solidFill>
                <a:schemeClr val="bg1">
                  <a:lumMod val="85000"/>
                  <a:lumOff val="15000"/>
                </a:schemeClr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/>
            <a:r>
              <a:rPr lang="en-US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σ/p</a:t>
            </a:r>
            <a:r>
              <a:rPr lang="en-US" sz="1600" baseline="-250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</a:t>
            </a:r>
            <a:r>
              <a:rPr lang="en-US" sz="1600" baseline="-25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= 2% @ 50GeV</a:t>
            </a:r>
            <a:r>
              <a:rPr lang="en-US" sz="1600" baseline="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to 10% @ 1TeV (ID+MS)</a:t>
            </a:r>
            <a:endParaRPr lang="en-US" sz="16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2552251" y="1001107"/>
            <a:ext cx="1676095" cy="12011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11988" y="169333"/>
            <a:ext cx="2776435" cy="831773"/>
          </a:xfrm>
          <a:prstGeom prst="rect">
            <a:avLst/>
          </a:prstGeom>
          <a:solidFill>
            <a:srgbClr val="FFB04F"/>
          </a:solidFill>
          <a:ln>
            <a:noFill/>
          </a:ln>
          <a:effectLst>
            <a:outerShdw blurRad="53975" dist="762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EM calorimeter: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|</a:t>
            </a:r>
            <a:r>
              <a:rPr lang="en-US" sz="1600" dirty="0" smtClean="0">
                <a:solidFill>
                  <a:schemeClr val="tx1"/>
                </a:solidFill>
                <a:sym typeface="Symbol" pitchFamily="-110" charset="2"/>
              </a:rPr>
              <a:t></a:t>
            </a:r>
            <a:r>
              <a:rPr lang="en-US" sz="1600" dirty="0" smtClean="0">
                <a:solidFill>
                  <a:schemeClr val="tx1"/>
                </a:solidFill>
              </a:rPr>
              <a:t>| &lt; 2.5 (3.2)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Pb-LAr</a:t>
            </a:r>
            <a:r>
              <a:rPr lang="en-US" sz="1600" dirty="0" smtClean="0">
                <a:solidFill>
                  <a:srgbClr val="000000"/>
                </a:solidFill>
              </a:rPr>
              <a:t> accordion sampling</a:t>
            </a:r>
          </a:p>
          <a:p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</a:t>
            </a:r>
            <a:r>
              <a:rPr lang="en-US" sz="1600" dirty="0" smtClean="0">
                <a:solidFill>
                  <a:srgbClr val="000000"/>
                </a:solidFill>
              </a:rPr>
              <a:t>/E = 10%/</a:t>
            </a:r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</a:t>
            </a:r>
            <a:r>
              <a:rPr lang="en-US" sz="1600" dirty="0" smtClean="0">
                <a:solidFill>
                  <a:srgbClr val="000000"/>
                </a:solidFill>
              </a:rPr>
              <a:t>E </a:t>
            </a:r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 0.7%</a:t>
            </a:r>
            <a:endParaRPr lang="es-ES_tradnl" sz="1600" dirty="0" smtClean="0">
              <a:solidFill>
                <a:srgbClr val="000000"/>
              </a:solidFill>
              <a:sym typeface="Symbol" pitchFamily="-110" charset="2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5305780" y="1001106"/>
            <a:ext cx="1694426" cy="2244455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398790" y="5031477"/>
            <a:ext cx="2673949" cy="1070873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DDDDDD"/>
                </a:solidFill>
              </a:rPr>
              <a:t>Hadronic</a:t>
            </a:r>
            <a:r>
              <a:rPr lang="en-US" b="1" dirty="0" smtClean="0">
                <a:solidFill>
                  <a:srgbClr val="DDDDDD"/>
                </a:solidFill>
              </a:rPr>
              <a:t> calorimeter: </a:t>
            </a:r>
          </a:p>
          <a:p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Fe/scintillator / Cu/W-</a:t>
            </a:r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LAr</a:t>
            </a:r>
            <a:endParaRPr lang="en-US" dirty="0" smtClean="0">
              <a:solidFill>
                <a:srgbClr val="DDDDDD"/>
              </a:solidFill>
              <a:sym typeface="Symbol" pitchFamily="-110" charset="2"/>
            </a:endParaRPr>
          </a:p>
          <a:p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</a:t>
            </a:r>
            <a:r>
              <a:rPr lang="en-US" dirty="0" err="1" smtClean="0">
                <a:solidFill>
                  <a:srgbClr val="DDDDDD"/>
                </a:solidFill>
              </a:rPr>
              <a:t>/E</a:t>
            </a:r>
            <a:r>
              <a:rPr lang="en-US" baseline="-25000" dirty="0" err="1" smtClean="0">
                <a:solidFill>
                  <a:srgbClr val="DDDDDD"/>
                </a:solidFill>
              </a:rPr>
              <a:t>jet</a:t>
            </a:r>
            <a:r>
              <a:rPr lang="en-US" dirty="0" smtClean="0">
                <a:solidFill>
                  <a:srgbClr val="DDDDDD"/>
                </a:solidFill>
              </a:rPr>
              <a:t>= 50%/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</a:t>
            </a:r>
            <a:r>
              <a:rPr lang="en-US" dirty="0" smtClean="0">
                <a:solidFill>
                  <a:srgbClr val="DDDDDD"/>
                </a:solidFill>
              </a:rPr>
              <a:t>E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 </a:t>
            </a:r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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 3% 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5305780" y="3858002"/>
            <a:ext cx="1093010" cy="170891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V="1">
            <a:off x="2926904" y="3552578"/>
            <a:ext cx="1815918" cy="186534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3298883" y="4233333"/>
            <a:ext cx="2675459" cy="1869017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69850" dist="1143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= 44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en-GB" dirty="0" err="1" smtClean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25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endParaRPr lang="en-US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7000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tonnes</a:t>
            </a:r>
            <a:endParaRPr lang="en-US" dirty="0" smtClean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≈10</a:t>
            </a:r>
            <a:r>
              <a:rPr lang="en-US" b="1" baseline="300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8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electronic channels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2-level trigger reducing 40 MHz collision rate to 1 kHz of events to tape</a:t>
            </a:r>
          </a:p>
        </p:txBody>
      </p:sp>
      <p:cxnSp>
        <p:nvCxnSpPr>
          <p:cNvPr id="25" name="Straight Arrow Connector 24"/>
          <p:cNvCxnSpPr>
            <a:stCxn id="10" idx="2"/>
          </p:cNvCxnSpPr>
          <p:nvPr/>
        </p:nvCxnSpPr>
        <p:spPr>
          <a:xfrm flipH="1">
            <a:off x="1448085" y="1001107"/>
            <a:ext cx="1104166" cy="105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57</a:t>
            </a:fld>
            <a:endParaRPr lang="en-US"/>
          </a:p>
        </p:txBody>
      </p:sp>
      <p:cxnSp>
        <p:nvCxnSpPr>
          <p:cNvPr id="30" name="Straight Arrow Connector 29"/>
          <p:cNvCxnSpPr>
            <a:stCxn id="9" idx="0"/>
          </p:cNvCxnSpPr>
          <p:nvPr/>
        </p:nvCxnSpPr>
        <p:spPr>
          <a:xfrm flipV="1">
            <a:off x="2926904" y="3407902"/>
            <a:ext cx="2169620" cy="201002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190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BC2B-C428-7C42-B917-0CD5C568FA42}" type="slidenum">
              <a:rPr lang="pt-PT" smtClean="0"/>
              <a:t>58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29"/>
            <a:ext cx="9144000" cy="636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3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360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@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60999"/>
            <a:ext cx="8892480" cy="2262982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decay</a:t>
            </a:r>
            <a:r>
              <a:rPr lang="pt-PT" dirty="0" smtClean="0"/>
              <a:t> </a:t>
            </a:r>
            <a:r>
              <a:rPr lang="pt-PT" dirty="0" err="1" smtClean="0"/>
              <a:t>mechanisms</a:t>
            </a:r>
            <a:endParaRPr lang="pt-PT" dirty="0" smtClean="0"/>
          </a:p>
          <a:p>
            <a:pPr lvl="1"/>
            <a:r>
              <a:rPr lang="pt-PT" dirty="0" err="1" smtClean="0"/>
              <a:t>Span</a:t>
            </a:r>
            <a:r>
              <a:rPr lang="pt-PT" dirty="0" smtClean="0"/>
              <a:t> 3 </a:t>
            </a:r>
            <a:r>
              <a:rPr lang="pt-PT" dirty="0" err="1" smtClean="0"/>
              <a:t>orders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magnitude </a:t>
            </a:r>
            <a:r>
              <a:rPr lang="pt-PT" dirty="0" err="1" smtClean="0"/>
              <a:t>in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branching</a:t>
            </a:r>
            <a:r>
              <a:rPr lang="pt-PT" dirty="0" smtClean="0"/>
              <a:t> ratio</a:t>
            </a:r>
            <a:endParaRPr lang="pt-PT" dirty="0"/>
          </a:p>
          <a:p>
            <a:pPr lvl="1"/>
            <a:r>
              <a:rPr lang="pt-PT" dirty="0" smtClean="0"/>
              <a:t>Some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decays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BR (</a:t>
            </a:r>
            <a:r>
              <a:rPr lang="pt-PT" dirty="0" err="1"/>
              <a:t>γγ</a:t>
            </a:r>
            <a:r>
              <a:rPr lang="pt-PT" dirty="0"/>
              <a:t>, 4l</a:t>
            </a:r>
            <a:r>
              <a:rPr lang="pt-PT" dirty="0" smtClean="0"/>
              <a:t>)</a:t>
            </a:r>
          </a:p>
          <a:p>
            <a:pPr lvl="1"/>
            <a:r>
              <a:rPr lang="pt-PT" dirty="0" err="1"/>
              <a:t>O</a:t>
            </a:r>
            <a:r>
              <a:rPr lang="pt-PT" dirty="0" err="1" smtClean="0"/>
              <a:t>ther</a:t>
            </a:r>
            <a:r>
              <a:rPr lang="pt-PT" dirty="0" smtClean="0"/>
              <a:t>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difficult</a:t>
            </a:r>
            <a:r>
              <a:rPr lang="pt-PT" dirty="0"/>
              <a:t> </a:t>
            </a:r>
            <a:r>
              <a:rPr lang="pt-PT" dirty="0" err="1" smtClean="0"/>
              <a:t>with</a:t>
            </a:r>
            <a:r>
              <a:rPr lang="pt-PT" dirty="0"/>
              <a:t> </a:t>
            </a:r>
            <a:r>
              <a:rPr lang="pt-PT" dirty="0" err="1" smtClean="0"/>
              <a:t>higher</a:t>
            </a:r>
            <a:r>
              <a:rPr lang="pt-PT" dirty="0" smtClean="0"/>
              <a:t> </a:t>
            </a:r>
            <a:r>
              <a:rPr lang="pt-PT" dirty="0"/>
              <a:t>rates (</a:t>
            </a:r>
            <a:r>
              <a:rPr lang="pt-PT" dirty="0" err="1"/>
              <a:t>bb</a:t>
            </a:r>
            <a:r>
              <a:rPr lang="pt-PT" dirty="0"/>
              <a:t>, WW, </a:t>
            </a:r>
            <a:r>
              <a:rPr lang="pt-PT" dirty="0" err="1"/>
              <a:t>ττ</a:t>
            </a:r>
            <a:r>
              <a:rPr lang="pt-PT" dirty="0" smtClean="0"/>
              <a:t>,...)</a:t>
            </a:r>
          </a:p>
          <a:p>
            <a:r>
              <a:rPr lang="pt-PT" dirty="0"/>
              <a:t>Access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properties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combination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 smtClean="0"/>
              <a:t>channels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" y="3323980"/>
            <a:ext cx="5624857" cy="2985340"/>
          </a:xfrm>
          <a:prstGeom prst="rect">
            <a:avLst/>
          </a:prstGeom>
        </p:spPr>
      </p:pic>
      <p:pic>
        <p:nvPicPr>
          <p:cNvPr id="7" name="Picture 6" descr="Plot_Escan_H125_new_sqr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1525" y="3234877"/>
            <a:ext cx="3295951" cy="342899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6216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804248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316416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5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05" y="548529"/>
            <a:ext cx="7111269" cy="2116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99" y="2664881"/>
            <a:ext cx="2454602" cy="36914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70335" y="2664881"/>
            <a:ext cx="2410417" cy="3691469"/>
            <a:chOff x="5068123" y="3166531"/>
            <a:chExt cx="2410417" cy="36914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4967" y="3166532"/>
              <a:ext cx="1183573" cy="36914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8123" y="3166531"/>
              <a:ext cx="1179219" cy="3691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089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360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@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60999"/>
            <a:ext cx="8712968" cy="2262982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decay</a:t>
            </a:r>
            <a:r>
              <a:rPr lang="pt-PT" dirty="0" smtClean="0"/>
              <a:t> </a:t>
            </a:r>
            <a:r>
              <a:rPr lang="pt-PT" dirty="0" err="1" smtClean="0"/>
              <a:t>mechanisms</a:t>
            </a:r>
            <a:endParaRPr lang="pt-PT" dirty="0" smtClean="0"/>
          </a:p>
          <a:p>
            <a:pPr lvl="1"/>
            <a:r>
              <a:rPr lang="pt-PT" dirty="0" err="1" smtClean="0"/>
              <a:t>Span</a:t>
            </a:r>
            <a:r>
              <a:rPr lang="pt-PT" dirty="0" smtClean="0"/>
              <a:t> 3 </a:t>
            </a:r>
            <a:r>
              <a:rPr lang="pt-PT" dirty="0" err="1" smtClean="0"/>
              <a:t>orders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magnitude </a:t>
            </a:r>
            <a:r>
              <a:rPr lang="pt-PT" dirty="0" err="1" smtClean="0"/>
              <a:t>in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branching</a:t>
            </a:r>
            <a:r>
              <a:rPr lang="pt-PT" dirty="0" smtClean="0"/>
              <a:t> ratio</a:t>
            </a:r>
            <a:endParaRPr lang="pt-PT" dirty="0"/>
          </a:p>
          <a:p>
            <a:pPr lvl="1"/>
            <a:r>
              <a:rPr lang="pt-PT" dirty="0" smtClean="0"/>
              <a:t>Some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decays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BR (</a:t>
            </a:r>
            <a:r>
              <a:rPr lang="pt-PT" dirty="0" err="1"/>
              <a:t>γγ</a:t>
            </a:r>
            <a:r>
              <a:rPr lang="pt-PT" dirty="0"/>
              <a:t>, 4l</a:t>
            </a:r>
            <a:r>
              <a:rPr lang="pt-PT" dirty="0" smtClean="0"/>
              <a:t>)</a:t>
            </a:r>
          </a:p>
          <a:p>
            <a:pPr lvl="1"/>
            <a:r>
              <a:rPr lang="pt-PT" dirty="0" err="1"/>
              <a:t>O</a:t>
            </a:r>
            <a:r>
              <a:rPr lang="pt-PT" dirty="0" err="1" smtClean="0"/>
              <a:t>ther</a:t>
            </a:r>
            <a:r>
              <a:rPr lang="pt-PT" dirty="0" smtClean="0"/>
              <a:t>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difficult</a:t>
            </a:r>
            <a:r>
              <a:rPr lang="pt-PT" dirty="0"/>
              <a:t> </a:t>
            </a:r>
            <a:r>
              <a:rPr lang="pt-PT" dirty="0" err="1" smtClean="0"/>
              <a:t>with</a:t>
            </a:r>
            <a:r>
              <a:rPr lang="pt-PT" dirty="0"/>
              <a:t> </a:t>
            </a:r>
            <a:r>
              <a:rPr lang="pt-PT" dirty="0" err="1" smtClean="0"/>
              <a:t>higher</a:t>
            </a:r>
            <a:r>
              <a:rPr lang="pt-PT" dirty="0" smtClean="0"/>
              <a:t> </a:t>
            </a:r>
            <a:r>
              <a:rPr lang="pt-PT" dirty="0"/>
              <a:t>rates (</a:t>
            </a:r>
            <a:r>
              <a:rPr lang="pt-PT" dirty="0" err="1"/>
              <a:t>bb</a:t>
            </a:r>
            <a:r>
              <a:rPr lang="pt-PT" dirty="0"/>
              <a:t>, WW, </a:t>
            </a:r>
            <a:r>
              <a:rPr lang="pt-PT" dirty="0" err="1"/>
              <a:t>ττ</a:t>
            </a:r>
            <a:r>
              <a:rPr lang="pt-PT" dirty="0" smtClean="0"/>
              <a:t>,...)</a:t>
            </a:r>
          </a:p>
          <a:p>
            <a:r>
              <a:rPr lang="pt-PT" dirty="0"/>
              <a:t>Access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properties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combination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 smtClean="0"/>
              <a:t>channels</a:t>
            </a:r>
            <a:endParaRPr lang="pt-PT" dirty="0" smtClean="0"/>
          </a:p>
          <a:p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3323017"/>
            <a:ext cx="3092613" cy="3356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970" y="5074196"/>
            <a:ext cx="2586217" cy="158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230" y="3429000"/>
            <a:ext cx="2563957" cy="1571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429000"/>
            <a:ext cx="2520280" cy="1544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5074196"/>
            <a:ext cx="2539425" cy="15563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428999"/>
            <a:ext cx="2706702" cy="3201518"/>
          </a:xfrm>
          <a:prstGeom prst="rect">
            <a:avLst/>
          </a:prstGeom>
          <a:noFill/>
          <a:ln w="3175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446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5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95532"/>
            <a:ext cx="4446963" cy="3335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takes</a:t>
            </a:r>
            <a:r>
              <a:rPr lang="pt-PT" dirty="0" smtClean="0"/>
              <a:t> time to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right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963" y="1895532"/>
            <a:ext cx="4697037" cy="33263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631" y="1895532"/>
            <a:ext cx="4448594" cy="3716948"/>
            <a:chOff x="0" y="1667611"/>
            <a:chExt cx="4448594" cy="3716948"/>
          </a:xfrm>
        </p:grpSpPr>
        <p:pic>
          <p:nvPicPr>
            <p:cNvPr id="5" name="Picture 4" descr="IMG_516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67611"/>
              <a:ext cx="4448594" cy="33364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5015227"/>
              <a:ext cx="3842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EPS-HEP 2011 </a:t>
              </a:r>
              <a:r>
                <a:rPr lang="pt-PT" dirty="0" err="1" smtClean="0"/>
                <a:t>conference</a:t>
              </a:r>
              <a:r>
                <a:rPr lang="pt-PT" dirty="0" smtClean="0"/>
                <a:t> [6]</a:t>
              </a:r>
              <a:endParaRPr lang="pt-PT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6040372" y="3028101"/>
            <a:ext cx="700097" cy="1237289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758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888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20000"/>
                </a:solidFill>
              </a:rPr>
              <a:t>2012: </a:t>
            </a:r>
            <a:r>
              <a:rPr lang="en-US" dirty="0" err="1">
                <a:solidFill>
                  <a:srgbClr val="420000"/>
                </a:solidFill>
              </a:rPr>
              <a:t>Descoberta</a:t>
            </a:r>
            <a:r>
              <a:rPr lang="en-US" dirty="0">
                <a:solidFill>
                  <a:srgbClr val="420000"/>
                </a:solidFill>
              </a:rPr>
              <a:t> do </a:t>
            </a:r>
            <a:r>
              <a:rPr lang="en-US" dirty="0" err="1">
                <a:solidFill>
                  <a:srgbClr val="420000"/>
                </a:solidFill>
              </a:rPr>
              <a:t>bosão</a:t>
            </a:r>
            <a:r>
              <a:rPr lang="en-US" dirty="0">
                <a:solidFill>
                  <a:srgbClr val="420000"/>
                </a:solidFill>
              </a:rPr>
              <a:t> de Higgs: H-&gt;</a:t>
            </a:r>
            <a:r>
              <a:rPr lang="en-US" sz="4800" dirty="0" err="1" smtClean="0">
                <a:latin typeface="Times New Roman"/>
                <a:cs typeface="Times New Roman"/>
                <a:sym typeface="Wingdings"/>
              </a:rPr>
              <a:t>γγ</a:t>
            </a:r>
            <a:endParaRPr lang="pt-PT"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00" tIns="45704" rIns="91400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fld id="{72AC53DF-4216-466D-99A7-94400E6C2A25}" type="slidenum">
              <a:rPr lang="en-US" sz="1400">
                <a:solidFill>
                  <a:srgbClr val="000000"/>
                </a:solidFill>
                <a:latin typeface="Arial"/>
              </a:rPr>
              <a:pPr/>
              <a:t>62</a:t>
            </a:fld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" name="Picture 12" descr="Hgg-ATLAS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64" y="748884"/>
            <a:ext cx="6299036" cy="610911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92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99" y="1738429"/>
            <a:ext cx="7359160" cy="556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7158"/>
          </a:xfrm>
        </p:spPr>
        <p:txBody>
          <a:bodyPr/>
          <a:lstStyle/>
          <a:p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24" y="1111796"/>
            <a:ext cx="8809436" cy="2144227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ATLAS </a:t>
            </a:r>
            <a:r>
              <a:rPr lang="pt-PT" dirty="0" err="1" smtClean="0"/>
              <a:t>and</a:t>
            </a:r>
            <a:r>
              <a:rPr lang="pt-PT" dirty="0" smtClean="0"/>
              <a:t> CMS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5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7 </a:t>
            </a:r>
            <a:r>
              <a:rPr lang="pt-PT" dirty="0" err="1" smtClean="0"/>
              <a:t>TeV</a:t>
            </a:r>
            <a:r>
              <a:rPr lang="pt-PT" dirty="0" smtClean="0"/>
              <a:t> data </a:t>
            </a:r>
            <a:r>
              <a:rPr lang="pt-PT" dirty="0" err="1" smtClean="0"/>
              <a:t>and</a:t>
            </a:r>
            <a:r>
              <a:rPr lang="pt-PT" dirty="0" smtClean="0"/>
              <a:t> 20 fb</a:t>
            </a:r>
            <a:r>
              <a:rPr lang="pt-PT" baseline="30000" dirty="0"/>
              <a:t>-</a:t>
            </a:r>
            <a:r>
              <a:rPr lang="pt-PT" baseline="30000" dirty="0" smtClean="0"/>
              <a:t>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8 </a:t>
            </a:r>
            <a:r>
              <a:rPr lang="pt-PT" dirty="0" err="1" smtClean="0"/>
              <a:t>TeV</a:t>
            </a:r>
            <a:r>
              <a:rPr lang="pt-PT" dirty="0" smtClean="0"/>
              <a:t> data per </a:t>
            </a:r>
            <a:r>
              <a:rPr lang="pt-PT" dirty="0" err="1" smtClean="0"/>
              <a:t>experiment</a:t>
            </a:r>
            <a:r>
              <a:rPr lang="pt-PT" dirty="0" smtClean="0"/>
              <a:t>;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r>
              <a:rPr lang="pt-PT" dirty="0" smtClean="0"/>
              <a:t> </a:t>
            </a:r>
            <a:r>
              <a:rPr lang="pt-PT" dirty="0" err="1" smtClean="0"/>
              <a:t>combined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means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400 000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produced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8 000 000 000 000 000 (8x10</a:t>
            </a:r>
            <a:r>
              <a:rPr lang="pt-PT" baseline="30000" dirty="0" smtClean="0"/>
              <a:t>15</a:t>
            </a:r>
            <a:r>
              <a:rPr lang="pt-PT" dirty="0" smtClean="0"/>
              <a:t>) </a:t>
            </a:r>
            <a:r>
              <a:rPr lang="pt-PT" dirty="0" err="1" smtClean="0"/>
              <a:t>proton</a:t>
            </a:r>
            <a:r>
              <a:rPr lang="pt-PT" dirty="0" smtClean="0"/>
              <a:t> </a:t>
            </a:r>
            <a:r>
              <a:rPr lang="pt-PT" dirty="0" err="1" smtClean="0"/>
              <a:t>collisions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Only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4000 </a:t>
            </a:r>
            <a:r>
              <a:rPr lang="pt-PT" dirty="0" err="1" smtClean="0"/>
              <a:t>events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contributed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discovery</a:t>
            </a:r>
            <a:r>
              <a:rPr lang="pt-PT" dirty="0" smtClean="0"/>
              <a:t> 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181" y="3046683"/>
            <a:ext cx="3533676" cy="3390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401" y="3046683"/>
            <a:ext cx="3514297" cy="339033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346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97" y="180530"/>
            <a:ext cx="3514921" cy="24097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Standard Model of particle physics </a:t>
            </a:r>
            <a:r>
              <a:rPr lang="en-GB" u="sng" dirty="0" smtClean="0"/>
              <a:t>completed</a:t>
            </a:r>
            <a:endParaRPr lang="en-GB" u="sn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89464" y="1570631"/>
            <a:ext cx="3938957" cy="478571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717946" y="5106384"/>
            <a:ext cx="1175302" cy="1156035"/>
            <a:chOff x="7968698" y="5092364"/>
            <a:chExt cx="1175302" cy="11560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167" l="0" r="991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68698" y="5092364"/>
              <a:ext cx="1175302" cy="115603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081237" y="5608370"/>
              <a:ext cx="9790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 smtClean="0">
                  <a:solidFill>
                    <a:schemeClr val="bg2"/>
                  </a:solidFill>
                  <a:latin typeface="Arial"/>
                  <a:cs typeface="Arial"/>
                </a:rPr>
                <a:t>2013</a:t>
              </a:r>
              <a:endParaRPr lang="pt-PT" sz="2800" dirty="0">
                <a:solidFill>
                  <a:schemeClr val="bg2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88" b="99287" l="10000" r="90000">
                        <a14:foregroundMark x1="54750" y1="42518" x2="54750" y2="42518"/>
                        <a14:backgroundMark x1="24583" y1="40736" x2="25417" y2="60214"/>
                        <a14:backgroundMark x1="35417" y1="93705" x2="43417" y2="96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411" r="25326"/>
          <a:stretch/>
        </p:blipFill>
        <p:spPr>
          <a:xfrm>
            <a:off x="9716268" y="1807757"/>
            <a:ext cx="2605987" cy="2801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" y="3198456"/>
            <a:ext cx="3942148" cy="282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6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S2013-Highlights_HiggsCov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922" y="162560"/>
            <a:ext cx="6817360" cy="523220"/>
          </a:xfrm>
          <a:prstGeom prst="rect">
            <a:avLst/>
          </a:prstGeom>
          <a:solidFill>
            <a:srgbClr val="202634"/>
          </a:solidFill>
        </p:spPr>
        <p:txBody>
          <a:bodyPr wrap="square" lIns="91436" tIns="45716" rIns="91436" bIns="45716" rtlCol="0">
            <a:spAutoFit/>
          </a:bodyPr>
          <a:lstStyle/>
          <a:p>
            <a:pPr defTabSz="457155"/>
            <a:r>
              <a:rPr lang="pt-BR" sz="2800" dirty="0">
                <a:solidFill>
                  <a:srgbClr val="FFFFFF"/>
                </a:solidFill>
                <a:latin typeface="Arial"/>
              </a:rPr>
              <a:t>A Descoberta do </a:t>
            </a:r>
            <a:r>
              <a:rPr lang="pt-BR" sz="2800" dirty="0" err="1">
                <a:solidFill>
                  <a:srgbClr val="FFFFFF"/>
                </a:solidFill>
                <a:latin typeface="Arial"/>
              </a:rPr>
              <a:t>bosão</a:t>
            </a:r>
            <a:r>
              <a:rPr lang="pt-BR" sz="2800" dirty="0">
                <a:solidFill>
                  <a:srgbClr val="FFFFFF"/>
                </a:solidFill>
                <a:latin typeface="Arial"/>
              </a:rPr>
              <a:t> de </a:t>
            </a:r>
            <a:r>
              <a:rPr lang="pt-BR" sz="2800" dirty="0" err="1">
                <a:solidFill>
                  <a:srgbClr val="FFFFFF"/>
                </a:solidFill>
                <a:latin typeface="Arial"/>
              </a:rPr>
              <a:t>Higgs</a:t>
            </a:r>
            <a:endParaRPr lang="pt-BR" sz="2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04.04.22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2045122" y="2995542"/>
            <a:ext cx="2871835" cy="372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04.04.22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66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HiggsDiscovery201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9817"/>
            <a:ext cx="4513667" cy="6006533"/>
          </a:xfrm>
          <a:prstGeom prst="rect">
            <a:avLst/>
          </a:prstGeom>
        </p:spPr>
      </p:pic>
      <p:pic>
        <p:nvPicPr>
          <p:cNvPr id="6" name="Picture 5" descr="HiggsDiscovery201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488" y="428386"/>
            <a:ext cx="4520511" cy="58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6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Story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So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Fa</a:t>
            </a:r>
            <a:r>
              <a:rPr lang="pt-PT" dirty="0" err="1" smtClean="0">
                <a:solidFill>
                  <a:srgbClr val="FFFFFF"/>
                </a:solidFill>
              </a:rPr>
              <a:t>r</a:t>
            </a:r>
            <a:r>
              <a:rPr lang="pt-PT" dirty="0" smtClean="0">
                <a:solidFill>
                  <a:srgbClr val="FFFFFF"/>
                </a:solidFill>
              </a:rPr>
              <a:t>...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173" y="1417638"/>
            <a:ext cx="3973448" cy="4347845"/>
          </a:xfrm>
          <a:prstGeom prst="rect">
            <a:avLst/>
          </a:prstGeom>
        </p:spPr>
      </p:pic>
      <p:sp>
        <p:nvSpPr>
          <p:cNvPr id="3" name="Rectangle 2"/>
          <p:cNvSpPr>
            <a:spLocks noChangeAspect="1"/>
          </p:cNvSpPr>
          <p:nvPr/>
        </p:nvSpPr>
        <p:spPr>
          <a:xfrm>
            <a:off x="792326" y="264921"/>
            <a:ext cx="7274803" cy="156966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now?!</a:t>
            </a:r>
            <a:endParaRPr lang="en-US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968" y="1637132"/>
            <a:ext cx="6292290" cy="471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0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916"/>
          <a:stretch/>
        </p:blipFill>
        <p:spPr>
          <a:xfrm>
            <a:off x="127000" y="501650"/>
            <a:ext cx="8872510" cy="6383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-27384"/>
            <a:ext cx="7481455" cy="778098"/>
          </a:xfrm>
        </p:spPr>
        <p:txBody>
          <a:bodyPr>
            <a:normAutofit/>
          </a:bodyPr>
          <a:lstStyle/>
          <a:p>
            <a:r>
              <a:rPr lang="pt-PT" dirty="0" err="1" smtClean="0"/>
              <a:t>Probing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125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68</a:t>
            </a:fld>
            <a:endParaRPr lang="pt-PT"/>
          </a:p>
        </p:txBody>
      </p:sp>
      <p:grpSp>
        <p:nvGrpSpPr>
          <p:cNvPr id="91" name="Group 90"/>
          <p:cNvGrpSpPr/>
          <p:nvPr/>
        </p:nvGrpSpPr>
        <p:grpSpPr>
          <a:xfrm>
            <a:off x="1942728" y="3793268"/>
            <a:ext cx="4645496" cy="1903179"/>
            <a:chOff x="1907704" y="3264234"/>
            <a:chExt cx="4645496" cy="190317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6740" t="13147" r="18180" b="30369"/>
            <a:stretch/>
          </p:blipFill>
          <p:spPr>
            <a:xfrm>
              <a:off x="1907704" y="3264234"/>
              <a:ext cx="4645496" cy="18929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580112" y="4659582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BSM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4008" y="3548882"/>
              <a:ext cx="1717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Triple </a:t>
              </a:r>
              <a:r>
                <a:rPr lang="pt-PT" sz="1600" dirty="0" err="1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coupling</a:t>
              </a:r>
              <a:r>
                <a:rPr lang="pt-PT" sz="16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 λ</a:t>
              </a:r>
              <a:r>
                <a:rPr lang="pt-PT" sz="1600" baseline="-250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3</a:t>
              </a:r>
              <a:endParaRPr lang="pt-PT" sz="1600" baseline="-25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2152" y="3662318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2HDM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15816" y="4500408"/>
              <a:ext cx="137579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solidFill>
                    <a:srgbClr val="D9D9D9"/>
                  </a:solidFill>
                  <a:latin typeface="Times"/>
                  <a:cs typeface="Times"/>
                </a:rPr>
                <a:t>Yukawa</a:t>
              </a:r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 </a:t>
              </a:r>
            </a:p>
            <a:p>
              <a:r>
                <a:rPr lang="pt-PT" sz="1600" dirty="0" err="1" smtClean="0">
                  <a:solidFill>
                    <a:srgbClr val="D9D9D9"/>
                  </a:solidFill>
                  <a:latin typeface="Times"/>
                  <a:cs typeface="Times"/>
                </a:rPr>
                <a:t>couplings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445220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Ribs</a:t>
              </a:r>
              <a:endParaRPr lang="pt-PT" sz="1600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23465" y="401859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Aorta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388060" y="4047619"/>
              <a:ext cx="1615988" cy="245477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88060" y="4106942"/>
              <a:ext cx="383468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5" idx="1"/>
            </p:cNvCxnSpPr>
            <p:nvPr/>
          </p:nvCxnSpPr>
          <p:spPr>
            <a:xfrm flipH="1" flipV="1">
              <a:off x="4860032" y="4047619"/>
              <a:ext cx="563433" cy="14025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0" idx="1"/>
            </p:cNvCxnSpPr>
            <p:nvPr/>
          </p:nvCxnSpPr>
          <p:spPr>
            <a:xfrm flipH="1" flipV="1">
              <a:off x="4427984" y="3548882"/>
              <a:ext cx="216024" cy="1692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342" b="58099" l="63053" r="74177"/>
                      </a14:imgEffect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61662" t="31372" r="24432" b="38931"/>
            <a:stretch/>
          </p:blipFill>
          <p:spPr>
            <a:xfrm>
              <a:off x="4620765" y="4303317"/>
              <a:ext cx="478533" cy="864096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 flipH="1" flipV="1">
              <a:off x="5045474" y="4644875"/>
              <a:ext cx="563432" cy="18398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432914" y="4579869"/>
              <a:ext cx="258494" cy="9199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432914" y="4671861"/>
              <a:ext cx="410894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432914" y="4694188"/>
              <a:ext cx="410894" cy="39905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518794" y="3413603"/>
              <a:ext cx="173358" cy="471538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907704" y="3810526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latin typeface="Times"/>
                  <a:cs typeface="Times"/>
                </a:rPr>
                <a:t>Clavicle</a:t>
              </a:r>
              <a:endParaRPr lang="pt-PT" sz="1600" dirty="0">
                <a:latin typeface="Times"/>
                <a:cs typeface="Times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3771528" y="4579869"/>
              <a:ext cx="296416" cy="248991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771528" y="4828860"/>
              <a:ext cx="296416" cy="29155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68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69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256525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Production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3177294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0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71112308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1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0671024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2" name="Equation" r:id="rId11" imgW="266700" imgH="241300" progId="Equation.3">
                    <p:embed/>
                  </p:oleObj>
                </mc:Choice>
                <mc:Fallback>
                  <p:oleObj name="Equation" r:id="rId11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1585405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3" name="Equation" r:id="rId13" imgW="266700" imgH="254000" progId="Equation.3">
                    <p:embed/>
                  </p:oleObj>
                </mc:Choice>
                <mc:Fallback>
                  <p:oleObj name="Equation" r:id="rId13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256525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14847"/>
              <a:chOff x="3661569" y="4271634"/>
              <a:chExt cx="2421849" cy="10132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Decay</a:t>
              </a:r>
              <a:endParaRPr lang="en-US" sz="28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2998316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4" name="Equation" r:id="rId18" imgW="266700" imgH="254000" progId="Equation.3">
                    <p:embed/>
                  </p:oleObj>
                </mc:Choice>
                <mc:Fallback>
                  <p:oleObj name="Equation" r:id="rId18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9626437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5" name="Equation" r:id="rId20" imgW="279400" imgH="228600" progId="Equation.3">
                    <p:embed/>
                  </p:oleObj>
                </mc:Choice>
                <mc:Fallback>
                  <p:oleObj name="Equation" r:id="rId20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4060333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6" name="Equation" r:id="rId22" imgW="292100" imgH="241300" progId="Equation.3">
                    <p:embed/>
                  </p:oleObj>
                </mc:Choice>
                <mc:Fallback>
                  <p:oleObj name="Equation" r:id="rId22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184009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33" name="Pentagon 32"/>
          <p:cNvSpPr/>
          <p:nvPr/>
        </p:nvSpPr>
        <p:spPr>
          <a:xfrm>
            <a:off x="6019800" y="1904597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1" y="1256525"/>
            <a:ext cx="1855259" cy="1433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31541" y="2696685"/>
            <a:ext cx="1855259" cy="17603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90334" y="4386666"/>
            <a:ext cx="1958130" cy="1994662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3" y="5075995"/>
            <a:ext cx="1956450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Backgrounds +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51738" y="3128733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H-&gt;ZZ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51738" y="1788351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γγ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52320" y="4568893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H-&gt;WW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4068960" y="3921807"/>
            <a:ext cx="3777610" cy="5500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3215340" y="2836204"/>
            <a:ext cx="2808312" cy="7098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2761334" y="4533836"/>
            <a:ext cx="2469984" cy="7415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3132856" y="1191245"/>
            <a:ext cx="2691125" cy="6829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3185409" y="143801"/>
            <a:ext cx="2719171" cy="71708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2928" y="462138"/>
            <a:ext cx="2163048" cy="631634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23477" y="462138"/>
            <a:ext cx="2314023" cy="631634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290747" y="404664"/>
            <a:ext cx="3745749" cy="7175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4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55605"/>
            <a:ext cx="7772400" cy="1143000"/>
          </a:xfrm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  <a:latin typeface="Arial"/>
                <a:cs typeface="Arial"/>
              </a:rPr>
              <a:t>Fundamental Forces</a:t>
            </a:r>
            <a:endParaRPr lang="pt-PT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  <a:latin typeface="Arial"/>
                <a:cs typeface="Arial"/>
              </a:rPr>
              <a:t>R. Gonçalo - Physics at the LHC</a:t>
            </a:r>
            <a:endParaRPr lang="pt-P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srgbClr val="FFFFFF"/>
                </a:solidFill>
                <a:latin typeface="Arial"/>
                <a:cs typeface="Arial"/>
              </a:rPr>
              <a:t>7</a:t>
            </a:fld>
            <a:endParaRPr lang="pt-PT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5606"/>
            <a:ext cx="8229600" cy="43588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652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strength</a:t>
            </a:r>
            <a:r>
              <a:rPr lang="pt-PT" dirty="0" smtClean="0"/>
              <a:t> </a:t>
            </a:r>
            <a:r>
              <a:rPr lang="pt-PT" dirty="0" err="1" smtClean="0"/>
              <a:t>measurements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70</a:t>
            </a:fld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539" y="1670852"/>
            <a:ext cx="5051321" cy="4482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3771974" cy="468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0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0700"/>
            <a:ext cx="9144000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Higgs boson mass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807093"/>
            <a:ext cx="3857352" cy="4784142"/>
          </a:xfrm>
        </p:spPr>
        <p:txBody>
          <a:bodyPr>
            <a:noAutofit/>
          </a:bodyPr>
          <a:lstStyle/>
          <a:p>
            <a:r>
              <a:rPr lang="en-US" sz="2400" dirty="0" smtClean="0"/>
              <a:t>Mass</a:t>
            </a:r>
            <a:r>
              <a:rPr lang="en-US" sz="2400" b="1" dirty="0" smtClean="0"/>
              <a:t>:</a:t>
            </a:r>
            <a:r>
              <a:rPr lang="en-US" sz="2400" dirty="0" smtClean="0"/>
              <a:t> </a:t>
            </a:r>
            <a:r>
              <a:rPr lang="en-US" sz="2400" dirty="0"/>
              <a:t>around </a:t>
            </a:r>
            <a:r>
              <a:rPr lang="en-US" sz="2400" dirty="0" smtClean="0"/>
              <a:t>125GeV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 smtClean="0"/>
              <a:t>Was the only unknown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 smtClean="0"/>
              <a:t>SM</a:t>
            </a:r>
            <a:r>
              <a:rPr lang="en-US" b="1" dirty="0"/>
              <a:t> </a:t>
            </a:r>
            <a:r>
              <a:rPr lang="en-US" b="1" dirty="0" smtClean="0"/>
              <a:t>parameter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  <a:p>
            <a:r>
              <a:rPr lang="en-US" sz="2400" dirty="0" smtClean="0"/>
              <a:t>For a while, different mass values were being measured in ATLAS and CMS, and in different channels</a:t>
            </a:r>
          </a:p>
          <a:p>
            <a:r>
              <a:rPr lang="en-US" sz="2400" dirty="0" smtClean="0"/>
              <a:t>Numbers evolved with accumulated statistics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71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875090" y="1464828"/>
            <a:ext cx="4002705" cy="4074862"/>
            <a:chOff x="4990552" y="1007372"/>
            <a:chExt cx="4002705" cy="4074862"/>
          </a:xfrm>
        </p:grpSpPr>
        <p:grpSp>
          <p:nvGrpSpPr>
            <p:cNvPr id="9" name="Group 8"/>
            <p:cNvGrpSpPr/>
            <p:nvPr/>
          </p:nvGrpSpPr>
          <p:grpSpPr>
            <a:xfrm>
              <a:off x="4990552" y="1205802"/>
              <a:ext cx="3749669" cy="3876432"/>
              <a:chOff x="4990552" y="1549678"/>
              <a:chExt cx="3749669" cy="387643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552" y="1808704"/>
                <a:ext cx="3749669" cy="361740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298452" y="1549678"/>
                <a:ext cx="3091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 smtClean="0"/>
                  <a:t>ATLAS: arXiv:1307.1427</a:t>
                </a:r>
                <a:endParaRPr lang="en-US" dirty="0"/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3200501"/>
                </p:ext>
              </p:extLst>
            </p:nvPr>
          </p:nvGraphicFramePr>
          <p:xfrm>
            <a:off x="8028335" y="1007372"/>
            <a:ext cx="964922" cy="575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06" name="Equation" r:id="rId5" imgW="723900" imgH="431800" progId="Equation.3">
                    <p:embed/>
                  </p:oleObj>
                </mc:Choice>
                <mc:Fallback>
                  <p:oleObj name="Equation" r:id="rId5" imgW="7239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028335" y="1007372"/>
                          <a:ext cx="964922" cy="575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20" descr="evolution_mas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81" y="1464828"/>
            <a:ext cx="4295419" cy="393891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314552" y="1663258"/>
            <a:ext cx="4829448" cy="4412464"/>
            <a:chOff x="4314552" y="1663258"/>
            <a:chExt cx="4829448" cy="4412464"/>
          </a:xfrm>
        </p:grpSpPr>
        <p:grpSp>
          <p:nvGrpSpPr>
            <p:cNvPr id="13" name="Group 12"/>
            <p:cNvGrpSpPr/>
            <p:nvPr/>
          </p:nvGrpSpPr>
          <p:grpSpPr>
            <a:xfrm>
              <a:off x="4314552" y="1663258"/>
              <a:ext cx="4829448" cy="4412464"/>
              <a:chOff x="4314552" y="1663258"/>
              <a:chExt cx="4829448" cy="441246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314552" y="1663258"/>
                <a:ext cx="4563243" cy="38764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14552" y="2040396"/>
                <a:ext cx="4829448" cy="4035326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848581" y="1807093"/>
              <a:ext cx="4029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i="1" dirty="0"/>
                <a:t>Phys. Rev. Lett. 114, 191803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329487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09" y="1124743"/>
            <a:ext cx="3976742" cy="2578601"/>
          </a:xfrm>
        </p:spPr>
        <p:txBody>
          <a:bodyPr>
            <a:normAutofit/>
          </a:bodyPr>
          <a:lstStyle/>
          <a:p>
            <a:r>
              <a:rPr lang="pt-PT" sz="2400" dirty="0" err="1"/>
              <a:t>Mass</a:t>
            </a:r>
            <a:r>
              <a:rPr lang="pt-PT" sz="2400" dirty="0"/>
              <a:t> </a:t>
            </a:r>
            <a:r>
              <a:rPr lang="pt-PT" sz="2400" dirty="0" err="1" smtClean="0"/>
              <a:t>measurement</a:t>
            </a:r>
            <a:r>
              <a:rPr lang="pt-PT" sz="2400" dirty="0" smtClean="0"/>
              <a:t> </a:t>
            </a:r>
            <a:r>
              <a:rPr lang="pt-PT" sz="2400" dirty="0" err="1"/>
              <a:t>from</a:t>
            </a:r>
            <a:r>
              <a:rPr lang="pt-PT" sz="2400" dirty="0"/>
              <a:t> </a:t>
            </a:r>
            <a:endParaRPr lang="pt-PT" sz="2400" dirty="0" smtClean="0"/>
          </a:p>
          <a:p>
            <a:pPr lvl="1"/>
            <a:r>
              <a:rPr lang="el-GR" sz="2400" dirty="0" smtClean="0"/>
              <a:t>H</a:t>
            </a:r>
            <a:r>
              <a:rPr lang="el-GR" sz="2400" dirty="0">
                <a:sym typeface="Wingdings"/>
              </a:rPr>
              <a:t></a:t>
            </a:r>
            <a:r>
              <a:rPr lang="el-GR" sz="2400" dirty="0"/>
              <a:t>ZZ</a:t>
            </a:r>
            <a:r>
              <a:rPr lang="en-US" sz="2400" dirty="0"/>
              <a:t>*</a:t>
            </a:r>
            <a:r>
              <a:rPr lang="en-US" sz="2400" dirty="0">
                <a:sym typeface="Wingdings"/>
              </a:rPr>
              <a:t></a:t>
            </a:r>
            <a:r>
              <a:rPr lang="el-GR" sz="2400" dirty="0" smtClean="0"/>
              <a:t>4l</a:t>
            </a:r>
            <a:endParaRPr lang="en-US" sz="2400" dirty="0"/>
          </a:p>
          <a:p>
            <a:pPr lvl="1"/>
            <a:r>
              <a:rPr lang="pt-PT" sz="2400" dirty="0" smtClean="0"/>
              <a:t>H</a:t>
            </a:r>
            <a:r>
              <a:rPr lang="pt-PT" sz="2400" dirty="0">
                <a:sym typeface="Wingdings"/>
              </a:rPr>
              <a:t></a:t>
            </a:r>
            <a:r>
              <a:rPr lang="pt-PT" sz="2400" dirty="0"/>
              <a:t> </a:t>
            </a:r>
            <a:r>
              <a:rPr lang="pt-PT" sz="2400" dirty="0" err="1" smtClean="0"/>
              <a:t>γγ</a:t>
            </a:r>
            <a:endParaRPr lang="pt-PT" sz="2400" dirty="0" smtClean="0"/>
          </a:p>
          <a:p>
            <a:r>
              <a:rPr lang="pt-PT" sz="2400" dirty="0" err="1" smtClean="0"/>
              <a:t>Precision</a:t>
            </a:r>
            <a:r>
              <a:rPr lang="pt-PT" sz="2400" dirty="0" smtClean="0"/>
              <a:t> </a:t>
            </a:r>
            <a:r>
              <a:rPr lang="pt-PT" sz="2400" dirty="0" err="1" smtClean="0"/>
              <a:t>at</a:t>
            </a:r>
            <a:r>
              <a:rPr lang="pt-PT" sz="2400" dirty="0" smtClean="0"/>
              <a:t> </a:t>
            </a:r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permille</a:t>
            </a:r>
            <a:r>
              <a:rPr lang="pt-PT" sz="2400" dirty="0" smtClean="0"/>
              <a:t> </a:t>
            </a:r>
            <a:r>
              <a:rPr lang="pt-PT" sz="2400" dirty="0" err="1" smtClean="0"/>
              <a:t>level</a:t>
            </a:r>
            <a:r>
              <a:rPr lang="pt-PT" sz="2400" dirty="0" smtClean="0"/>
              <a:t> </a:t>
            </a:r>
            <a:r>
              <a:rPr lang="pt-PT" sz="2400" dirty="0" err="1" smtClean="0"/>
              <a:t>achieved</a:t>
            </a:r>
            <a:endParaRPr lang="pt-PT" sz="2400" dirty="0" smtClean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72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851" y="1908548"/>
            <a:ext cx="4916697" cy="444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7"/>
    </mc:Choice>
    <mc:Fallback xmlns="">
      <p:transition xmlns:p14="http://schemas.microsoft.com/office/powerpoint/2010/main" spd="slow" advTm="606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15210" y="2539578"/>
            <a:ext cx="4213175" cy="3999250"/>
            <a:chOff x="1475656" y="1264926"/>
            <a:chExt cx="5361893" cy="5229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5656" y="1264926"/>
              <a:ext cx="5361893" cy="52292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5868144" y="213285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Oval 12"/>
            <p:cNvSpPr/>
            <p:nvPr/>
          </p:nvSpPr>
          <p:spPr>
            <a:xfrm>
              <a:off x="4283968" y="3429000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Oval 13"/>
            <p:cNvSpPr/>
            <p:nvPr/>
          </p:nvSpPr>
          <p:spPr>
            <a:xfrm>
              <a:off x="3958952" y="357301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Oval 14"/>
            <p:cNvSpPr/>
            <p:nvPr/>
          </p:nvSpPr>
          <p:spPr>
            <a:xfrm>
              <a:off x="2590800" y="4437112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8628" y="2581874"/>
            <a:ext cx="4666582" cy="3524635"/>
            <a:chOff x="-723827" y="3321554"/>
            <a:chExt cx="5440403" cy="39061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23827" y="3687370"/>
              <a:ext cx="5440403" cy="354031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59464" y="3321554"/>
              <a:ext cx="3546135" cy="40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 smtClean="0"/>
                <a:t>arXiv</a:t>
              </a:r>
              <a:r>
                <a:rPr lang="pt-PT" dirty="0"/>
                <a:t>:1803.01853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t-PT" dirty="0" err="1" smtClean="0"/>
              <a:t>Exploring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scale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06" y="1149594"/>
            <a:ext cx="8579389" cy="1343302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Precision</a:t>
            </a:r>
            <a:r>
              <a:rPr lang="pt-PT" dirty="0" smtClean="0"/>
              <a:t>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</a:t>
            </a:r>
            <a:r>
              <a:rPr lang="pt-PT" baseline="-25000" dirty="0" smtClean="0"/>
              <a:t>W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/>
              <a:t> </a:t>
            </a:r>
            <a:r>
              <a:rPr lang="pt-PT" dirty="0" smtClean="0"/>
              <a:t>are </a:t>
            </a:r>
            <a:r>
              <a:rPr lang="pt-PT" dirty="0" err="1" smtClean="0"/>
              <a:t>stringent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SM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EW </a:t>
            </a:r>
            <a:r>
              <a:rPr lang="pt-PT" dirty="0" err="1" smtClean="0"/>
              <a:t>scale</a:t>
            </a:r>
            <a:endParaRPr lang="pt-PT" dirty="0" smtClean="0"/>
          </a:p>
          <a:p>
            <a:pPr lvl="1"/>
            <a:r>
              <a:rPr lang="pt-PT" dirty="0" smtClean="0"/>
              <a:t>E.g. </a:t>
            </a:r>
            <a:r>
              <a:rPr lang="pt-PT" dirty="0" err="1" smtClean="0"/>
              <a:t>excluding</a:t>
            </a:r>
            <a:r>
              <a:rPr lang="pt-PT" dirty="0" smtClean="0"/>
              <a:t> </a:t>
            </a:r>
            <a:r>
              <a:rPr lang="pt-PT" dirty="0" err="1" smtClean="0"/>
              <a:t>measured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 smtClean="0"/>
              <a:t>, global EW </a:t>
            </a:r>
            <a:r>
              <a:rPr lang="pt-PT" dirty="0" err="1" smtClean="0"/>
              <a:t>fit</a:t>
            </a:r>
            <a:r>
              <a:rPr lang="pt-PT" dirty="0" smtClean="0"/>
              <a:t> </a:t>
            </a:r>
            <a:r>
              <a:rPr lang="pt-PT" dirty="0" err="1" smtClean="0"/>
              <a:t>gives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 smtClean="0"/>
              <a:t> = 90 ± 21 </a:t>
            </a:r>
            <a:r>
              <a:rPr lang="pt-PT" dirty="0" err="1" smtClean="0"/>
              <a:t>GeV</a:t>
            </a:r>
            <a:r>
              <a:rPr lang="pt-PT" dirty="0" smtClean="0"/>
              <a:t> (1.7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tension</a:t>
            </a:r>
            <a:r>
              <a:rPr lang="pt-PT" dirty="0" smtClean="0"/>
              <a:t>) </a:t>
            </a:r>
            <a:r>
              <a:rPr lang="pt-PT" dirty="0" err="1" smtClean="0"/>
              <a:t>driven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part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top</a:t>
            </a:r>
            <a:endParaRPr lang="pt-PT" baseline="-250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695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2" y="3284984"/>
            <a:ext cx="4036582" cy="678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659" y="1340768"/>
            <a:ext cx="4445081" cy="4375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r>
              <a:rPr lang="pt-PT" dirty="0"/>
              <a:t> </a:t>
            </a:r>
            <a:r>
              <a:rPr lang="pt-PT" dirty="0" err="1" smtClean="0"/>
              <a:t>width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68760"/>
            <a:ext cx="4330658" cy="4962674"/>
          </a:xfrm>
        </p:spPr>
        <p:txBody>
          <a:bodyPr>
            <a:normAutofit fontScale="70000" lnSpcReduction="20000"/>
          </a:bodyPr>
          <a:lstStyle/>
          <a:p>
            <a:r>
              <a:rPr lang="pt-PT" dirty="0"/>
              <a:t>SM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 smtClean="0"/>
              <a:t>width</a:t>
            </a:r>
            <a:r>
              <a:rPr lang="pt-PT" dirty="0" smtClean="0"/>
              <a:t> Γ</a:t>
            </a:r>
            <a:r>
              <a:rPr lang="pt-PT" baseline="-25000" dirty="0" smtClean="0"/>
              <a:t>H</a:t>
            </a:r>
            <a:r>
              <a:rPr lang="pt-PT" dirty="0" smtClean="0"/>
              <a:t>~4.1 </a:t>
            </a:r>
            <a:r>
              <a:rPr lang="pt-PT" dirty="0" err="1" smtClean="0"/>
              <a:t>MeV</a:t>
            </a:r>
            <a:endParaRPr lang="pt-PT" dirty="0" smtClean="0"/>
          </a:p>
          <a:p>
            <a:pPr lvl="1"/>
            <a:r>
              <a:rPr lang="pt-PT" dirty="0"/>
              <a:t>T</a:t>
            </a:r>
            <a:r>
              <a:rPr lang="pt-PT" dirty="0" smtClean="0"/>
              <a:t>oo </a:t>
            </a:r>
            <a:r>
              <a:rPr lang="pt-PT" dirty="0" err="1"/>
              <a:t>small</a:t>
            </a:r>
            <a:r>
              <a:rPr lang="pt-PT" dirty="0"/>
              <a:t> to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 smtClean="0"/>
              <a:t>directly</a:t>
            </a:r>
            <a:endParaRPr lang="pt-PT" dirty="0" smtClean="0"/>
          </a:p>
          <a:p>
            <a:pPr lvl="1"/>
            <a:r>
              <a:rPr lang="pt-PT" dirty="0" err="1"/>
              <a:t>Best</a:t>
            </a:r>
            <a:r>
              <a:rPr lang="pt-PT" dirty="0"/>
              <a:t> </a:t>
            </a:r>
            <a:r>
              <a:rPr lang="pt-PT" dirty="0" err="1"/>
              <a:t>direct</a:t>
            </a:r>
            <a:r>
              <a:rPr lang="pt-PT" dirty="0"/>
              <a:t> </a:t>
            </a:r>
            <a:r>
              <a:rPr lang="pt-PT" dirty="0" err="1"/>
              <a:t>limit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CMS: </a:t>
            </a:r>
          </a:p>
          <a:p>
            <a:pPr lvl="2"/>
            <a:r>
              <a:rPr lang="pt-PT" dirty="0"/>
              <a:t>Γ</a:t>
            </a:r>
            <a:r>
              <a:rPr lang="pt-PT" baseline="-25000" dirty="0"/>
              <a:t>H </a:t>
            </a:r>
            <a:r>
              <a:rPr lang="pt-PT" dirty="0"/>
              <a:t>&lt; 1.1GeV @ 95% CL</a:t>
            </a:r>
          </a:p>
          <a:p>
            <a:r>
              <a:rPr lang="pt-PT" dirty="0" err="1" smtClean="0"/>
              <a:t>Off</a:t>
            </a:r>
            <a:r>
              <a:rPr lang="pt-PT" dirty="0" err="1"/>
              <a:t>-shell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 smtClean="0"/>
              <a:t>production</a:t>
            </a:r>
            <a:r>
              <a:rPr lang="en-US" dirty="0" smtClean="0"/>
              <a:t> sensitive(*) to </a:t>
            </a:r>
            <a:r>
              <a:rPr lang="pt-PT" dirty="0"/>
              <a:t>Γ</a:t>
            </a:r>
            <a:r>
              <a:rPr lang="pt-PT" baseline="-25000" dirty="0"/>
              <a:t>H</a:t>
            </a:r>
            <a:endParaRPr lang="en-US" dirty="0" smtClean="0"/>
          </a:p>
          <a:p>
            <a:endParaRPr lang="pt-PT" dirty="0" smtClean="0"/>
          </a:p>
          <a:p>
            <a:endParaRPr lang="pt-PT" dirty="0"/>
          </a:p>
          <a:p>
            <a:r>
              <a:rPr lang="pt-PT" dirty="0" smtClean="0"/>
              <a:t>ATLAS </a:t>
            </a:r>
            <a:r>
              <a:rPr lang="pt-PT" dirty="0" err="1" smtClean="0"/>
              <a:t>measurement</a:t>
            </a:r>
            <a:r>
              <a:rPr lang="pt-PT" dirty="0" smtClean="0"/>
              <a:t>: </a:t>
            </a:r>
          </a:p>
          <a:p>
            <a:pPr lvl="1"/>
            <a:r>
              <a:rPr lang="pt-PT" b="1" dirty="0" smtClean="0">
                <a:sym typeface="Wingdings"/>
              </a:rPr>
              <a:t>ppH</a:t>
            </a:r>
            <a:r>
              <a:rPr lang="pt-PT" b="1" dirty="0" smtClean="0"/>
              <a:t>ZZ</a:t>
            </a:r>
            <a:r>
              <a:rPr lang="pt-PT" b="1" dirty="0">
                <a:sym typeface="Wingdings"/>
              </a:rPr>
              <a:t>4l </a:t>
            </a:r>
            <a:r>
              <a:rPr lang="pt-PT" dirty="0" err="1">
                <a:sym typeface="Wingdings"/>
              </a:rPr>
              <a:t>and</a:t>
            </a:r>
            <a:r>
              <a:rPr lang="pt-PT" dirty="0">
                <a:sym typeface="Wingdings"/>
              </a:rPr>
              <a:t> ZZ</a:t>
            </a:r>
            <a:r>
              <a:rPr lang="pt-PT" dirty="0" smtClean="0">
                <a:sym typeface="Wingdings"/>
              </a:rPr>
              <a:t>2l2</a:t>
            </a:r>
            <a:r>
              <a:rPr lang="el-GR" dirty="0" smtClean="0"/>
              <a:t>ν</a:t>
            </a:r>
            <a:endParaRPr lang="en-US" dirty="0"/>
          </a:p>
          <a:p>
            <a:pPr lvl="1"/>
            <a:r>
              <a:rPr lang="pt-PT" b="1" dirty="0"/>
              <a:t>m(</a:t>
            </a:r>
            <a:r>
              <a:rPr lang="pt-PT" b="1" dirty="0">
                <a:sym typeface="Wingdings"/>
              </a:rPr>
              <a:t>H</a:t>
            </a:r>
            <a:r>
              <a:rPr lang="pt-PT" b="1" dirty="0"/>
              <a:t>) &gt; 2 m(Z) </a:t>
            </a:r>
          </a:p>
          <a:p>
            <a:pPr lvl="1"/>
            <a:r>
              <a:rPr lang="pt-PT" dirty="0" smtClean="0"/>
              <a:t>36.1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 </a:t>
            </a:r>
          </a:p>
          <a:p>
            <a:pPr lvl="1"/>
            <a:r>
              <a:rPr lang="pt-PT" dirty="0" err="1" smtClean="0"/>
              <a:t>Observed</a:t>
            </a:r>
            <a:r>
              <a:rPr lang="pt-PT" dirty="0" smtClean="0"/>
              <a:t> </a:t>
            </a:r>
            <a:r>
              <a:rPr lang="pt-PT" dirty="0"/>
              <a:t>(</a:t>
            </a:r>
            <a:r>
              <a:rPr lang="pt-PT" dirty="0" err="1"/>
              <a:t>expected</a:t>
            </a:r>
            <a:r>
              <a:rPr lang="pt-PT" dirty="0"/>
              <a:t>) </a:t>
            </a:r>
            <a:r>
              <a:rPr lang="pt-PT" dirty="0" err="1" smtClean="0"/>
              <a:t>limit</a:t>
            </a:r>
            <a:r>
              <a:rPr lang="pt-PT" dirty="0" smtClean="0"/>
              <a:t>: </a:t>
            </a:r>
          </a:p>
          <a:p>
            <a:pPr lvl="2"/>
            <a:r>
              <a:rPr lang="pt-PT" dirty="0" smtClean="0">
                <a:solidFill>
                  <a:srgbClr val="FF0000"/>
                </a:solidFill>
              </a:rPr>
              <a:t>Γ</a:t>
            </a:r>
            <a:r>
              <a:rPr lang="pt-PT" baseline="-25000" dirty="0" smtClean="0">
                <a:solidFill>
                  <a:srgbClr val="FF0000"/>
                </a:solidFill>
              </a:rPr>
              <a:t>H </a:t>
            </a:r>
            <a:r>
              <a:rPr lang="pt-PT" dirty="0" smtClean="0">
                <a:solidFill>
                  <a:srgbClr val="FF0000"/>
                </a:solidFill>
              </a:rPr>
              <a:t>&lt; 14.4 </a:t>
            </a:r>
            <a:r>
              <a:rPr lang="pt-PT" dirty="0">
                <a:solidFill>
                  <a:srgbClr val="FF0000"/>
                </a:solidFill>
              </a:rPr>
              <a:t>(15.2) </a:t>
            </a:r>
            <a:r>
              <a:rPr lang="pt-PT" dirty="0" err="1" smtClean="0">
                <a:solidFill>
                  <a:srgbClr val="FF0000"/>
                </a:solidFill>
              </a:rPr>
              <a:t>MeV</a:t>
            </a:r>
            <a:endParaRPr lang="pt-PT" baseline="30000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74</a:t>
            </a:fld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1043608" y="-27384"/>
            <a:ext cx="8100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 smtClean="0"/>
              <a:t>arXiv</a:t>
            </a:r>
            <a:r>
              <a:rPr lang="pt-PT" sz="1600" dirty="0"/>
              <a:t>:</a:t>
            </a:r>
            <a:r>
              <a:rPr lang="pt-PT" sz="1600" dirty="0" smtClean="0"/>
              <a:t>1808.01191 [</a:t>
            </a:r>
            <a:r>
              <a:rPr lang="pt-PT" sz="1600" dirty="0" err="1" smtClean="0"/>
              <a:t>hep-ex</a:t>
            </a:r>
            <a:r>
              <a:rPr lang="pt-PT" sz="1600" dirty="0"/>
              <a:t>]/HIGG-2017-06</a:t>
            </a:r>
            <a:endParaRPr lang="pt-PT" sz="16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464" y="1400663"/>
            <a:ext cx="4824536" cy="46319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7250" y="4149080"/>
            <a:ext cx="4953496" cy="1021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6576" y="698438"/>
            <a:ext cx="5887824" cy="13024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2012" y="6046768"/>
            <a:ext cx="8630468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 smtClean="0"/>
              <a:t>(*) Assume </a:t>
            </a:r>
            <a:r>
              <a:rPr lang="pt-PT" dirty="0" err="1" smtClean="0"/>
              <a:t>interference</a:t>
            </a:r>
            <a:r>
              <a:rPr lang="pt-PT" dirty="0" smtClean="0"/>
              <a:t> </a:t>
            </a:r>
            <a:r>
              <a:rPr lang="pt-PT" dirty="0" err="1" smtClean="0"/>
              <a:t>term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                    </a:t>
            </a:r>
            <a:r>
              <a:rPr lang="pt-PT" dirty="0"/>
              <a:t> </a:t>
            </a:r>
            <a:r>
              <a:rPr lang="pt-PT" dirty="0" smtClean="0"/>
              <a:t>  </a:t>
            </a:r>
            <a:r>
              <a:rPr lang="pt-PT" dirty="0" err="1" smtClean="0"/>
              <a:t>proportional</a:t>
            </a:r>
            <a:r>
              <a:rPr lang="pt-PT" dirty="0" smtClean="0"/>
              <a:t> to </a:t>
            </a:r>
            <a:endParaRPr lang="pt-PT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7904" y="6131418"/>
            <a:ext cx="936104" cy="2499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9448" y="6080312"/>
            <a:ext cx="2232992" cy="30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2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38"/>
            <a:ext cx="8229600" cy="1143000"/>
          </a:xfrm>
        </p:spPr>
        <p:txBody>
          <a:bodyPr/>
          <a:lstStyle/>
          <a:p>
            <a:r>
              <a:rPr lang="pt-PT" dirty="0" err="1" smtClean="0"/>
              <a:t>Measuring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Spin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78" y="1619313"/>
            <a:ext cx="4886669" cy="1692138"/>
          </a:xfrm>
        </p:spPr>
        <p:txBody>
          <a:bodyPr>
            <a:normAutofit/>
          </a:bodyPr>
          <a:lstStyle/>
          <a:p>
            <a:r>
              <a:rPr lang="pt-PT" sz="2800" dirty="0"/>
              <a:t>Polar </a:t>
            </a:r>
            <a:r>
              <a:rPr lang="pt-PT" sz="2800" dirty="0" err="1"/>
              <a:t>angle</a:t>
            </a:r>
            <a:r>
              <a:rPr lang="pt-PT" sz="2800" dirty="0"/>
              <a:t> </a:t>
            </a:r>
            <a:r>
              <a:rPr lang="pt-PT" sz="2800" dirty="0" err="1"/>
              <a:t>θ</a:t>
            </a:r>
            <a:r>
              <a:rPr lang="pt-PT" sz="2800" dirty="0"/>
              <a:t> </a:t>
            </a:r>
            <a:r>
              <a:rPr lang="pt-PT" sz="2800" dirty="0" err="1"/>
              <a:t>in</a:t>
            </a:r>
            <a:r>
              <a:rPr lang="pt-PT" sz="2800" dirty="0"/>
              <a:t> </a:t>
            </a:r>
            <a:r>
              <a:rPr lang="pt-PT" sz="2800" dirty="0" err="1" smtClean="0"/>
              <a:t>the</a:t>
            </a:r>
            <a:r>
              <a:rPr lang="pt-PT" sz="2800" dirty="0" smtClean="0"/>
              <a:t> </a:t>
            </a:r>
            <a:r>
              <a:rPr lang="pt-PT" sz="2800" dirty="0" err="1"/>
              <a:t>rest</a:t>
            </a:r>
            <a:r>
              <a:rPr lang="pt-PT" sz="2800" dirty="0"/>
              <a:t> </a:t>
            </a:r>
            <a:r>
              <a:rPr lang="pt-PT" sz="2800" dirty="0" err="1"/>
              <a:t>frame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the</a:t>
            </a:r>
            <a:r>
              <a:rPr lang="pt-PT" sz="2800" dirty="0"/>
              <a:t> </a:t>
            </a:r>
            <a:r>
              <a:rPr lang="pt-PT" sz="2800" dirty="0" err="1" smtClean="0"/>
              <a:t>diphoton</a:t>
            </a:r>
            <a:r>
              <a:rPr lang="pt-PT" sz="2800" dirty="0" smtClean="0"/>
              <a:t> </a:t>
            </a:r>
            <a:r>
              <a:rPr lang="pt-PT" sz="2800" dirty="0" err="1" smtClean="0"/>
              <a:t>system</a:t>
            </a:r>
            <a:r>
              <a:rPr lang="pt-PT" sz="2800" dirty="0" smtClean="0"/>
              <a:t> (</a:t>
            </a:r>
            <a:r>
              <a:rPr lang="pt-PT" sz="2800" dirty="0" err="1" smtClean="0"/>
              <a:t>Collins</a:t>
            </a:r>
            <a:r>
              <a:rPr lang="pt-PT" sz="2800" dirty="0" err="1"/>
              <a:t>-Soper</a:t>
            </a:r>
            <a:r>
              <a:rPr lang="pt-PT" sz="2800" dirty="0"/>
              <a:t> </a:t>
            </a:r>
            <a:r>
              <a:rPr lang="pt-PT" sz="2800" dirty="0" err="1" smtClean="0"/>
              <a:t>frame</a:t>
            </a:r>
            <a:r>
              <a:rPr lang="pt-PT" sz="2800" dirty="0" smtClean="0"/>
              <a:t>)</a:t>
            </a:r>
            <a:endParaRPr lang="pt-PT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75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36" y="5287538"/>
            <a:ext cx="3601329" cy="985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025" y="1160438"/>
            <a:ext cx="4053659" cy="2745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024" y="3877197"/>
            <a:ext cx="3869775" cy="2620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080" y="3230622"/>
            <a:ext cx="2812885" cy="18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9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Casting a </a:t>
            </a:r>
            <a:r>
              <a:rPr lang="pt-PT" dirty="0" err="1" smtClean="0"/>
              <a:t>wider</a:t>
            </a:r>
            <a:r>
              <a:rPr lang="pt-PT" dirty="0" smtClean="0"/>
              <a:t> </a:t>
            </a:r>
            <a:r>
              <a:rPr lang="pt-PT" dirty="0" err="1" smtClean="0"/>
              <a:t>net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76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988840"/>
            <a:ext cx="4824536" cy="31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6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51" y="2751396"/>
            <a:ext cx="7841677" cy="3338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8"/>
            <a:ext cx="8229600" cy="1143000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Additional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Higgs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bosons</a:t>
            </a:r>
            <a:r>
              <a:rPr lang="pt-PT" dirty="0" smtClean="0">
                <a:solidFill>
                  <a:srgbClr val="FFFFFF"/>
                </a:solidFill>
              </a:rPr>
              <a:t>?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04.04.22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77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7" y="2648291"/>
            <a:ext cx="8195365" cy="384894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706813" y="2631145"/>
            <a:ext cx="2773961" cy="133460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100351" y="1231409"/>
            <a:ext cx="4962510" cy="1375165"/>
            <a:chOff x="2100351" y="977414"/>
            <a:chExt cx="4962510" cy="1375165"/>
          </a:xfrm>
        </p:grpSpPr>
        <p:pic>
          <p:nvPicPr>
            <p:cNvPr id="9" name="Picture 8" descr="h_stamp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0351" y="977415"/>
              <a:ext cx="1122709" cy="1375164"/>
            </a:xfrm>
            <a:prstGeom prst="rect">
              <a:avLst/>
            </a:prstGeom>
          </p:spPr>
        </p:pic>
        <p:pic>
          <p:nvPicPr>
            <p:cNvPr id="10" name="Picture 9" descr="Hbig_stamp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9832" y="977415"/>
              <a:ext cx="1124386" cy="1375164"/>
            </a:xfrm>
            <a:prstGeom prst="rect">
              <a:avLst/>
            </a:prstGeom>
          </p:spPr>
        </p:pic>
        <p:pic>
          <p:nvPicPr>
            <p:cNvPr id="11" name="Picture 10" descr="A_stamp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356" y="977414"/>
              <a:ext cx="1122708" cy="1375163"/>
            </a:xfrm>
            <a:prstGeom prst="rect">
              <a:avLst/>
            </a:prstGeom>
          </p:spPr>
        </p:pic>
        <p:pic>
          <p:nvPicPr>
            <p:cNvPr id="12" name="Picture 11" descr="Hmin_stamp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1460" y="977414"/>
              <a:ext cx="1122708" cy="1375163"/>
            </a:xfrm>
            <a:prstGeom prst="rect">
              <a:avLst/>
            </a:prstGeom>
          </p:spPr>
        </p:pic>
        <p:pic>
          <p:nvPicPr>
            <p:cNvPr id="13" name="Picture 12" descr="Hplus_stamp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0152" y="977415"/>
              <a:ext cx="1122709" cy="1375164"/>
            </a:xfrm>
            <a:prstGeom prst="rect">
              <a:avLst/>
            </a:prstGeom>
          </p:spPr>
        </p:pic>
      </p:grpSp>
      <p:cxnSp>
        <p:nvCxnSpPr>
          <p:cNvPr id="14" name="Straight Arrow Connector 13"/>
          <p:cNvCxnSpPr/>
          <p:nvPr/>
        </p:nvCxnSpPr>
        <p:spPr>
          <a:xfrm>
            <a:off x="2738196" y="2577942"/>
            <a:ext cx="0" cy="124083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66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345" y="3674675"/>
            <a:ext cx="3610744" cy="2681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+ </a:t>
            </a:r>
            <a:r>
              <a:rPr lang="pt-PT" dirty="0" err="1" smtClean="0"/>
              <a:t>Dark</a:t>
            </a:r>
            <a:r>
              <a:rPr lang="pt-PT" dirty="0" smtClean="0"/>
              <a:t> </a:t>
            </a:r>
            <a:r>
              <a:rPr lang="pt-PT" dirty="0" err="1" smtClean="0"/>
              <a:t>Matter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30" y="1311426"/>
            <a:ext cx="4851904" cy="508665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Used</a:t>
            </a:r>
            <a:r>
              <a:rPr lang="pt-PT" dirty="0" smtClean="0"/>
              <a:t> 79.8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pPr lvl="1"/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E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miss</a:t>
            </a:r>
            <a:r>
              <a:rPr lang="pt-PT" dirty="0" smtClean="0"/>
              <a:t> (&gt;150GeV) </a:t>
            </a:r>
            <a:r>
              <a:rPr lang="pt-PT" dirty="0" err="1" smtClean="0"/>
              <a:t>and</a:t>
            </a:r>
            <a:r>
              <a:rPr lang="pt-PT" dirty="0" smtClean="0"/>
              <a:t> b-</a:t>
            </a:r>
            <a:r>
              <a:rPr lang="pt-PT" dirty="0" err="1" smtClean="0"/>
              <a:t>tagging</a:t>
            </a:r>
            <a:r>
              <a:rPr lang="pt-PT" dirty="0" smtClean="0"/>
              <a:t> to </a:t>
            </a:r>
            <a:r>
              <a:rPr lang="pt-PT" dirty="0" err="1" smtClean="0"/>
              <a:t>suppress</a:t>
            </a:r>
            <a:r>
              <a:rPr lang="pt-PT" dirty="0" smtClean="0"/>
              <a:t> backgrounds</a:t>
            </a:r>
          </a:p>
          <a:p>
            <a:pPr lvl="1"/>
            <a:r>
              <a:rPr lang="pt-PT" dirty="0" err="1" smtClean="0"/>
              <a:t>Reconstruct</a:t>
            </a:r>
            <a:r>
              <a:rPr lang="pt-PT" dirty="0" smtClean="0"/>
              <a:t> b-</a:t>
            </a:r>
            <a:r>
              <a:rPr lang="pt-PT" dirty="0" err="1" smtClean="0"/>
              <a:t>jets</a:t>
            </a:r>
            <a:r>
              <a:rPr lang="pt-PT" dirty="0" smtClean="0"/>
              <a:t> as 2 </a:t>
            </a:r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merged</a:t>
            </a:r>
            <a:r>
              <a:rPr lang="pt-PT" dirty="0" smtClean="0"/>
              <a:t> </a:t>
            </a:r>
            <a:r>
              <a:rPr lang="pt-PT" dirty="0" err="1"/>
              <a:t>variable-radius</a:t>
            </a:r>
            <a:r>
              <a:rPr lang="pt-PT" dirty="0"/>
              <a:t> (VR</a:t>
            </a:r>
            <a:r>
              <a:rPr lang="pt-PT" dirty="0" smtClean="0"/>
              <a:t>) </a:t>
            </a:r>
            <a:r>
              <a:rPr lang="pt-PT" dirty="0" err="1" smtClean="0"/>
              <a:t>track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benchmark</a:t>
            </a:r>
            <a:r>
              <a:rPr lang="pt-PT" dirty="0" smtClean="0"/>
              <a:t>: </a:t>
            </a:r>
            <a:r>
              <a:rPr lang="pt-PT" dirty="0" err="1"/>
              <a:t>Type</a:t>
            </a:r>
            <a:r>
              <a:rPr lang="pt-PT" dirty="0"/>
              <a:t>-II </a:t>
            </a:r>
            <a:r>
              <a:rPr lang="pt-PT" dirty="0" smtClean="0"/>
              <a:t>2HDM + </a:t>
            </a:r>
            <a:r>
              <a:rPr lang="pt-PT" dirty="0"/>
              <a:t>U(1)</a:t>
            </a:r>
            <a:r>
              <a:rPr lang="pt-PT" baseline="-25000" dirty="0" smtClean="0"/>
              <a:t>Z’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/>
              <a:t> </a:t>
            </a:r>
            <a:r>
              <a:rPr lang="pt-PT" dirty="0" smtClean="0"/>
              <a:t>(Z’-2HDM)</a:t>
            </a:r>
          </a:p>
          <a:p>
            <a:endParaRPr lang="pt-PT" dirty="0" smtClean="0"/>
          </a:p>
          <a:p>
            <a:r>
              <a:rPr lang="pt-PT" dirty="0" err="1" smtClean="0"/>
              <a:t>Main</a:t>
            </a:r>
            <a:r>
              <a:rPr lang="pt-PT" dirty="0" smtClean="0"/>
              <a:t> backgrounds: </a:t>
            </a:r>
            <a:r>
              <a:rPr lang="pt-PT" dirty="0" err="1" smtClean="0"/>
              <a:t>tt</a:t>
            </a:r>
            <a:r>
              <a:rPr lang="pt-PT" dirty="0" smtClean="0"/>
              <a:t>, W/</a:t>
            </a:r>
            <a:r>
              <a:rPr lang="pt-PT" dirty="0" err="1" smtClean="0"/>
              <a:t>Z+jets</a:t>
            </a:r>
            <a:endParaRPr lang="pt-PT" dirty="0" smtClean="0"/>
          </a:p>
          <a:p>
            <a:endParaRPr lang="pt-PT" dirty="0"/>
          </a:p>
          <a:p>
            <a:r>
              <a:rPr lang="pt-PT" dirty="0" err="1" smtClean="0"/>
              <a:t>Excluded</a:t>
            </a:r>
            <a:r>
              <a:rPr lang="pt-PT" dirty="0" smtClean="0"/>
              <a:t> </a:t>
            </a:r>
            <a:r>
              <a:rPr lang="pt-PT" dirty="0" err="1" smtClean="0"/>
              <a:t>region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A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Z</a:t>
            </a:r>
            <a:r>
              <a:rPr lang="pt-PT" baseline="-25000" dirty="0" smtClean="0"/>
              <a:t>’</a:t>
            </a:r>
            <a:r>
              <a:rPr lang="pt-PT" dirty="0" smtClean="0"/>
              <a:t> plane</a:t>
            </a:r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78</a:t>
            </a:fld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5615608" y="893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ATLAS-CONF-2018-039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48880" y="1798294"/>
            <a:ext cx="2773634" cy="2710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034" y="3734411"/>
            <a:ext cx="3801055" cy="2663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9280" y="1311426"/>
            <a:ext cx="3071192" cy="23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713329"/>
            <a:ext cx="3073400" cy="20594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785" y="3535404"/>
            <a:ext cx="2980623" cy="28616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920" y="2106160"/>
            <a:ext cx="4030559" cy="14091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439473"/>
            <a:ext cx="4267200" cy="6213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4427984" cy="4943574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triple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r>
              <a:rPr lang="pt-PT" dirty="0" smtClean="0"/>
              <a:t> </a:t>
            </a:r>
            <a:r>
              <a:rPr lang="pt-PT" dirty="0" err="1" smtClean="0"/>
              <a:t>λ</a:t>
            </a:r>
            <a:r>
              <a:rPr lang="pt-PT" baseline="-25000" dirty="0" err="1" smtClean="0"/>
              <a:t>HHH</a:t>
            </a:r>
            <a:r>
              <a:rPr lang="pt-PT" dirty="0" smtClean="0"/>
              <a:t> can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probed</a:t>
            </a:r>
            <a:r>
              <a:rPr lang="pt-PT" dirty="0" smtClean="0"/>
              <a:t> </a:t>
            </a:r>
            <a:r>
              <a:rPr lang="pt-PT" dirty="0" err="1" smtClean="0"/>
              <a:t>through</a:t>
            </a:r>
            <a:r>
              <a:rPr lang="pt-PT" dirty="0" smtClean="0"/>
              <a:t> </a:t>
            </a:r>
            <a:r>
              <a:rPr lang="pt-PT" dirty="0" err="1" smtClean="0"/>
              <a:t>di-Higgs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endParaRPr lang="pt-PT" dirty="0"/>
          </a:p>
          <a:p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suppressed</a:t>
            </a:r>
            <a:r>
              <a:rPr lang="pt-PT" dirty="0" smtClean="0"/>
              <a:t> </a:t>
            </a:r>
            <a:r>
              <a:rPr lang="pt-PT" dirty="0" err="1"/>
              <a:t>in</a:t>
            </a:r>
            <a:r>
              <a:rPr lang="pt-PT" dirty="0"/>
              <a:t> SM</a:t>
            </a:r>
            <a:r>
              <a:rPr lang="pt-PT" dirty="0" smtClean="0"/>
              <a:t>! </a:t>
            </a:r>
          </a:p>
          <a:p>
            <a:pPr lvl="1"/>
            <a:r>
              <a:rPr lang="pt-PT" dirty="0" smtClean="0"/>
              <a:t>Negative </a:t>
            </a:r>
            <a:r>
              <a:rPr lang="pt-PT" dirty="0" err="1" smtClean="0"/>
              <a:t>interference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LO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Cross </a:t>
            </a:r>
            <a:r>
              <a:rPr lang="pt-PT" dirty="0" err="1" smtClean="0"/>
              <a:t>section</a:t>
            </a:r>
            <a:r>
              <a:rPr lang="pt-PT" dirty="0" smtClean="0"/>
              <a:t> 1500x </a:t>
            </a:r>
            <a:r>
              <a:rPr lang="pt-PT" dirty="0" err="1" smtClean="0"/>
              <a:t>less</a:t>
            </a:r>
            <a:r>
              <a:rPr lang="pt-PT" dirty="0" smtClean="0"/>
              <a:t> </a:t>
            </a:r>
            <a:r>
              <a:rPr lang="pt-PT" dirty="0" err="1" smtClean="0"/>
              <a:t>than</a:t>
            </a:r>
            <a:r>
              <a:rPr lang="pt-PT" dirty="0" smtClean="0"/>
              <a:t> </a:t>
            </a:r>
            <a:r>
              <a:rPr lang="pt-PT" dirty="0" err="1" smtClean="0"/>
              <a:t>ggF</a:t>
            </a:r>
            <a:endParaRPr lang="pt-PT" dirty="0"/>
          </a:p>
          <a:p>
            <a:r>
              <a:rPr lang="pt-PT" dirty="0" err="1" smtClean="0"/>
              <a:t>Wide</a:t>
            </a:r>
            <a:r>
              <a:rPr lang="pt-PT" dirty="0" smtClean="0"/>
              <a:t> range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/>
              <a:t>decay</a:t>
            </a:r>
            <a:r>
              <a:rPr lang="pt-PT" dirty="0"/>
              <a:t> </a:t>
            </a:r>
            <a:r>
              <a:rPr lang="pt-PT" dirty="0" smtClean="0"/>
              <a:t>BR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channel</a:t>
            </a:r>
            <a:r>
              <a:rPr lang="pt-PT" dirty="0" smtClean="0"/>
              <a:t> </a:t>
            </a:r>
            <a:r>
              <a:rPr lang="pt-PT" dirty="0" err="1" smtClean="0"/>
              <a:t>purity</a:t>
            </a:r>
            <a:endParaRPr lang="pt-PT" dirty="0" smtClean="0"/>
          </a:p>
          <a:p>
            <a:r>
              <a:rPr lang="pt-PT" dirty="0" err="1" smtClean="0">
                <a:solidFill>
                  <a:srgbClr val="000000"/>
                </a:solidFill>
              </a:rPr>
              <a:t>bbττ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analysis</a:t>
            </a:r>
            <a:r>
              <a:rPr lang="pt-PT" dirty="0" smtClean="0">
                <a:solidFill>
                  <a:srgbClr val="000000"/>
                </a:solidFill>
              </a:rPr>
              <a:t>:</a:t>
            </a:r>
            <a:endParaRPr lang="pt-PT" dirty="0" smtClean="0"/>
          </a:p>
          <a:p>
            <a:pPr lvl="1"/>
            <a:r>
              <a:rPr lang="pt-PT" dirty="0" err="1" smtClean="0"/>
              <a:t>Used</a:t>
            </a:r>
            <a:r>
              <a:rPr lang="pt-PT" dirty="0" smtClean="0"/>
              <a:t> 36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Final </a:t>
            </a:r>
            <a:r>
              <a:rPr lang="pt-PT" dirty="0" err="1" smtClean="0">
                <a:solidFill>
                  <a:srgbClr val="000000"/>
                </a:solidFill>
              </a:rPr>
              <a:t>state</a:t>
            </a:r>
            <a:r>
              <a:rPr lang="pt-PT" dirty="0" smtClean="0">
                <a:solidFill>
                  <a:srgbClr val="000000"/>
                </a:solidFill>
              </a:rPr>
              <a:t> BR</a:t>
            </a:r>
            <a:r>
              <a:rPr lang="pt-PT" dirty="0">
                <a:solidFill>
                  <a:srgbClr val="000000"/>
                </a:solidFill>
              </a:rPr>
              <a:t>(</a:t>
            </a:r>
            <a:r>
              <a:rPr lang="pt-PT" dirty="0" err="1">
                <a:solidFill>
                  <a:srgbClr val="000000"/>
                </a:solidFill>
              </a:rPr>
              <a:t>bbττ</a:t>
            </a:r>
            <a:r>
              <a:rPr lang="pt-PT" dirty="0">
                <a:solidFill>
                  <a:srgbClr val="000000"/>
                </a:solidFill>
              </a:rPr>
              <a:t>)=</a:t>
            </a:r>
            <a:r>
              <a:rPr lang="pt-PT" dirty="0" smtClean="0">
                <a:solidFill>
                  <a:srgbClr val="000000"/>
                </a:solidFill>
              </a:rPr>
              <a:t>7%</a:t>
            </a: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Non-</a:t>
            </a:r>
            <a:r>
              <a:rPr lang="pt-PT" dirty="0" err="1" smtClean="0">
                <a:solidFill>
                  <a:srgbClr val="000000"/>
                </a:solidFill>
              </a:rPr>
              <a:t>Resonant</a:t>
            </a:r>
            <a:r>
              <a:rPr lang="pt-PT" dirty="0" smtClean="0">
                <a:solidFill>
                  <a:srgbClr val="000000"/>
                </a:solidFill>
              </a:rPr>
              <a:t> 95% CL </a:t>
            </a:r>
            <a:r>
              <a:rPr lang="pt-PT" dirty="0" err="1" smtClean="0">
                <a:solidFill>
                  <a:srgbClr val="000000"/>
                </a:solidFill>
              </a:rPr>
              <a:t>limit</a:t>
            </a:r>
            <a:r>
              <a:rPr lang="pt-PT" dirty="0" smtClean="0">
                <a:solidFill>
                  <a:srgbClr val="000000"/>
                </a:solidFill>
              </a:rPr>
              <a:t>: </a:t>
            </a:r>
          </a:p>
          <a:p>
            <a:pPr marL="914400" lvl="2" indent="0">
              <a:buNone/>
            </a:pPr>
            <a:r>
              <a:rPr lang="pt-PT" b="1" dirty="0" err="1" smtClean="0">
                <a:solidFill>
                  <a:srgbClr val="000000"/>
                </a:solidFill>
              </a:rPr>
              <a:t>μ</a:t>
            </a:r>
            <a:r>
              <a:rPr lang="pt-PT" b="1" dirty="0" smtClean="0">
                <a:solidFill>
                  <a:srgbClr val="000000"/>
                </a:solidFill>
              </a:rPr>
              <a:t> &lt; 12.7 </a:t>
            </a:r>
            <a:r>
              <a:rPr lang="pt-PT" b="1" dirty="0" err="1" smtClean="0">
                <a:solidFill>
                  <a:srgbClr val="000000"/>
                </a:solidFill>
              </a:rPr>
              <a:t>observed</a:t>
            </a:r>
            <a:r>
              <a:rPr lang="pt-PT" b="1" dirty="0" smtClean="0">
                <a:solidFill>
                  <a:srgbClr val="000000"/>
                </a:solidFill>
              </a:rPr>
              <a:t> (14.8 </a:t>
            </a:r>
            <a:r>
              <a:rPr lang="pt-PT" b="1" dirty="0" err="1" smtClean="0">
                <a:solidFill>
                  <a:srgbClr val="000000"/>
                </a:solidFill>
              </a:rPr>
              <a:t>expexcted</a:t>
            </a:r>
            <a:r>
              <a:rPr lang="pt-PT" b="1" dirty="0" smtClean="0">
                <a:solidFill>
                  <a:srgbClr val="000000"/>
                </a:solidFill>
              </a:rPr>
              <a:t>)</a:t>
            </a:r>
          </a:p>
          <a:p>
            <a:r>
              <a:rPr lang="pt-PT" dirty="0" err="1" smtClean="0">
                <a:solidFill>
                  <a:srgbClr val="FF0000"/>
                </a:solidFill>
              </a:rPr>
              <a:t>Combination</a:t>
            </a:r>
            <a:r>
              <a:rPr lang="pt-PT" dirty="0" smtClean="0">
                <a:solidFill>
                  <a:srgbClr val="FF0000"/>
                </a:solidFill>
              </a:rPr>
              <a:t>: </a:t>
            </a:r>
            <a:r>
              <a:rPr lang="pt-PT" dirty="0" err="1" smtClean="0">
                <a:solidFill>
                  <a:srgbClr val="FF0000"/>
                </a:solidFill>
              </a:rPr>
              <a:t>at</a:t>
            </a:r>
            <a:r>
              <a:rPr lang="pt-PT" dirty="0" smtClean="0">
                <a:solidFill>
                  <a:srgbClr val="FF0000"/>
                </a:solidFill>
              </a:rPr>
              <a:t> ≈10 x SM </a:t>
            </a:r>
            <a:r>
              <a:rPr lang="pt-PT" dirty="0" err="1" smtClean="0">
                <a:solidFill>
                  <a:srgbClr val="FF0000"/>
                </a:solidFill>
              </a:rPr>
              <a:t>sensitivity</a:t>
            </a:r>
            <a:r>
              <a:rPr lang="pt-PT" dirty="0" smtClean="0">
                <a:solidFill>
                  <a:srgbClr val="FF0000"/>
                </a:solidFill>
              </a:rPr>
              <a:t> – </a:t>
            </a:r>
            <a:r>
              <a:rPr lang="pt-PT" dirty="0" err="1" smtClean="0">
                <a:solidFill>
                  <a:srgbClr val="FF0000"/>
                </a:solidFill>
              </a:rPr>
              <a:t>with</a:t>
            </a:r>
            <a:r>
              <a:rPr lang="pt-PT" dirty="0" smtClean="0">
                <a:solidFill>
                  <a:srgbClr val="FF0000"/>
                </a:solidFill>
              </a:rPr>
              <a:t> 3% </a:t>
            </a:r>
            <a:r>
              <a:rPr lang="pt-PT" dirty="0" err="1" smtClean="0">
                <a:solidFill>
                  <a:srgbClr val="FF0000"/>
                </a:solidFill>
              </a:rPr>
              <a:t>of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the</a:t>
            </a:r>
            <a:r>
              <a:rPr lang="pt-PT" dirty="0" smtClean="0">
                <a:solidFill>
                  <a:srgbClr val="FF0000"/>
                </a:solidFill>
              </a:rPr>
              <a:t> HL-LHC </a:t>
            </a:r>
            <a:r>
              <a:rPr lang="pt-PT" dirty="0" err="1" smtClean="0">
                <a:solidFill>
                  <a:srgbClr val="FF0000"/>
                </a:solidFill>
              </a:rPr>
              <a:t>luminosity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analyzed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79</a:t>
            </a:fld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pt-PT" dirty="0" smtClean="0"/>
              <a:t>Triple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endParaRPr lang="pt-PT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1" y="-27384"/>
            <a:ext cx="605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1808.00336 [</a:t>
            </a:r>
            <a:r>
              <a:rPr lang="pt-PT" dirty="0" err="1" smtClean="0"/>
              <a:t>hep-ex</a:t>
            </a:r>
            <a:r>
              <a:rPr lang="pt-PT" dirty="0" smtClean="0"/>
              <a:t>]; </a:t>
            </a:r>
            <a:r>
              <a:rPr lang="pt-PT" dirty="0"/>
              <a:t>ATLAS-CONF-2018-043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2560" y="1547855"/>
            <a:ext cx="7823200" cy="1841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857677" y="3180492"/>
            <a:ext cx="3492077" cy="2592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933056" y="4351"/>
            <a:ext cx="3595820" cy="2841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6156012"/>
            <a:ext cx="515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Di-Higgs</a:t>
            </a:r>
            <a:r>
              <a:rPr lang="pt-PT" dirty="0" smtClean="0"/>
              <a:t> </a:t>
            </a:r>
            <a:r>
              <a:rPr lang="pt-PT" dirty="0" err="1" smtClean="0"/>
              <a:t>combination</a:t>
            </a:r>
            <a:r>
              <a:rPr lang="pt-PT" dirty="0" smtClean="0"/>
              <a:t> </a:t>
            </a:r>
            <a:r>
              <a:rPr lang="pt-PT" dirty="0" err="1" smtClean="0"/>
              <a:t>plot</a:t>
            </a:r>
            <a:r>
              <a:rPr lang="pt-PT" dirty="0" smtClean="0"/>
              <a:t> </a:t>
            </a:r>
            <a:r>
              <a:rPr lang="pt-PT" dirty="0" smtClean="0">
                <a:hlinkClick r:id="rId10"/>
              </a:rPr>
              <a:t>here</a:t>
            </a:r>
            <a:endParaRPr lang="pt-P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4048" y="3573016"/>
            <a:ext cx="3672407" cy="28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78218" cy="114300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Fundamental forces</a:t>
            </a:r>
            <a:endParaRPr lang="pt-PT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60071" y="1739138"/>
            <a:ext cx="3763818" cy="420287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Electromagnetic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Carried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photons</a:t>
            </a:r>
            <a:endParaRPr lang="pt-PT" dirty="0" smtClean="0"/>
          </a:p>
          <a:p>
            <a:pPr lvl="1"/>
            <a:r>
              <a:rPr lang="pt-PT" dirty="0" err="1" smtClean="0"/>
              <a:t>Acts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electrical</a:t>
            </a:r>
            <a:r>
              <a:rPr lang="pt-PT" dirty="0" smtClean="0"/>
              <a:t> </a:t>
            </a:r>
            <a:r>
              <a:rPr lang="pt-PT" dirty="0" err="1" smtClean="0"/>
              <a:t>charge</a:t>
            </a:r>
            <a:r>
              <a:rPr lang="pt-PT" dirty="0" smtClean="0"/>
              <a:t> </a:t>
            </a:r>
          </a:p>
          <a:p>
            <a:r>
              <a:rPr lang="pt-PT" dirty="0" err="1" smtClean="0"/>
              <a:t>Weak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Carried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</a:p>
          <a:p>
            <a:pPr lvl="2"/>
            <a:r>
              <a:rPr lang="pt-PT" dirty="0" smtClean="0"/>
              <a:t>W</a:t>
            </a:r>
            <a:r>
              <a:rPr lang="pt-PT" baseline="30000" dirty="0" smtClean="0"/>
              <a:t>±</a:t>
            </a:r>
            <a:r>
              <a:rPr lang="pt-PT" dirty="0" smtClean="0"/>
              <a:t> (</a:t>
            </a:r>
            <a:r>
              <a:rPr lang="pt-PT" dirty="0" err="1" smtClean="0"/>
              <a:t>charged</a:t>
            </a:r>
            <a:r>
              <a:rPr lang="pt-PT" dirty="0" smtClean="0"/>
              <a:t> </a:t>
            </a:r>
            <a:r>
              <a:rPr lang="pt-PT" dirty="0" err="1" smtClean="0"/>
              <a:t>current</a:t>
            </a:r>
            <a:r>
              <a:rPr lang="pt-PT" dirty="0" smtClean="0"/>
              <a:t>)</a:t>
            </a:r>
          </a:p>
          <a:p>
            <a:pPr lvl="2"/>
            <a:r>
              <a:rPr lang="pt-PT" dirty="0" smtClean="0"/>
              <a:t>Z</a:t>
            </a:r>
            <a:r>
              <a:rPr lang="pt-PT" baseline="30000" dirty="0" smtClean="0"/>
              <a:t>0</a:t>
            </a:r>
            <a:r>
              <a:rPr lang="pt-PT" dirty="0" smtClean="0"/>
              <a:t> (neutral </a:t>
            </a:r>
            <a:r>
              <a:rPr lang="pt-PT" dirty="0" err="1" smtClean="0"/>
              <a:t>current</a:t>
            </a:r>
            <a:r>
              <a:rPr lang="pt-PT" dirty="0" smtClean="0"/>
              <a:t>)</a:t>
            </a:r>
          </a:p>
          <a:p>
            <a:pPr lvl="1"/>
            <a:r>
              <a:rPr lang="pt-PT" dirty="0" err="1" smtClean="0"/>
              <a:t>Acts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weak</a:t>
            </a:r>
            <a:r>
              <a:rPr lang="pt-PT" dirty="0" smtClean="0"/>
              <a:t> </a:t>
            </a:r>
            <a:r>
              <a:rPr lang="pt-PT" dirty="0" err="1" smtClean="0"/>
              <a:t>isospin</a:t>
            </a:r>
            <a:endParaRPr lang="pt-PT" dirty="0" smtClean="0"/>
          </a:p>
          <a:p>
            <a:r>
              <a:rPr lang="pt-PT" dirty="0" err="1" smtClean="0"/>
              <a:t>Strong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Carried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8 </a:t>
            </a:r>
            <a:r>
              <a:rPr lang="pt-PT" dirty="0" err="1" smtClean="0"/>
              <a:t>gluons</a:t>
            </a:r>
            <a:endParaRPr lang="pt-PT" dirty="0" smtClean="0"/>
          </a:p>
          <a:p>
            <a:pPr lvl="1"/>
            <a:r>
              <a:rPr lang="pt-PT" dirty="0" err="1" smtClean="0"/>
              <a:t>Acts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colour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8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66968" y="5942016"/>
            <a:ext cx="1125415" cy="915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019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38"/>
          </a:xfrm>
        </p:spPr>
        <p:txBody>
          <a:bodyPr/>
          <a:lstStyle/>
          <a:p>
            <a:r>
              <a:rPr lang="en-US" dirty="0" smtClean="0"/>
              <a:t>A bit of fun…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610" y="3699900"/>
            <a:ext cx="8845710" cy="272162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if…</a:t>
            </a:r>
          </a:p>
          <a:p>
            <a:pPr lvl="1"/>
            <a:r>
              <a:rPr lang="en-US" dirty="0" smtClean="0"/>
              <a:t>At higher orders, Higgs potential doesn’t have to be stable</a:t>
            </a:r>
          </a:p>
          <a:p>
            <a:pPr lvl="1"/>
            <a:r>
              <a:rPr lang="en-US" dirty="0" smtClean="0"/>
              <a:t>Depending on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and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second minimum can be lower than EW minimum ⇒ tunneling between EW vacuum and true vacuum?!</a:t>
            </a:r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00FF"/>
                </a:solidFill>
              </a:rPr>
              <a:t>For a narrow band of values of the top quark and Higgs boson masses, the Standard Model Higgs potential develops a shallow local minimum at energies of about 10</a:t>
            </a:r>
            <a:r>
              <a:rPr lang="en-US" baseline="30000" dirty="0" smtClean="0">
                <a:solidFill>
                  <a:srgbClr val="0000FF"/>
                </a:solidFill>
              </a:rPr>
              <a:t>16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, where primordial inflation could have started in a cold metastable state</a:t>
            </a:r>
            <a:r>
              <a:rPr lang="en-US" dirty="0" smtClean="0"/>
              <a:t>”, I. </a:t>
            </a:r>
            <a:r>
              <a:rPr lang="en-US" dirty="0" err="1" smtClean="0"/>
              <a:t>Masina</a:t>
            </a:r>
            <a:r>
              <a:rPr lang="en-US" dirty="0" smtClean="0"/>
              <a:t>, arXiv</a:t>
            </a:r>
            <a:r>
              <a:rPr lang="en-US" dirty="0"/>
              <a:t>:1403.5244 [</a:t>
            </a:r>
            <a:r>
              <a:rPr lang="en-US" dirty="0" err="1"/>
              <a:t>astro-ph.CO</a:t>
            </a:r>
            <a:r>
              <a:rPr lang="en-US" dirty="0"/>
              <a:t>]</a:t>
            </a:r>
          </a:p>
          <a:p>
            <a:pPr lvl="1"/>
            <a:r>
              <a:rPr lang="en-US" dirty="0" smtClean="0"/>
              <a:t>See also: V. </a:t>
            </a:r>
            <a:r>
              <a:rPr lang="en-US" dirty="0" err="1" smtClean="0"/>
              <a:t>Brachina</a:t>
            </a:r>
            <a:r>
              <a:rPr lang="en-US" dirty="0" smtClean="0"/>
              <a:t>, </a:t>
            </a:r>
            <a:r>
              <a:rPr lang="en-US" dirty="0" err="1" smtClean="0"/>
              <a:t>Moriond</a:t>
            </a:r>
            <a:r>
              <a:rPr lang="en-US" dirty="0" smtClean="0"/>
              <a:t> 2014 (</a:t>
            </a:r>
            <a:r>
              <a:rPr lang="hu-HU" dirty="0"/>
              <a:t>Phys.Rev.Lett.111, 241801 (2013</a:t>
            </a:r>
            <a:r>
              <a:rPr lang="hu-HU" dirty="0" smtClean="0"/>
              <a:t>))</a:t>
            </a:r>
            <a:r>
              <a:rPr lang="en-US" dirty="0" smtClean="0"/>
              <a:t>, G. </a:t>
            </a:r>
            <a:r>
              <a:rPr lang="en-US" dirty="0" err="1" smtClean="0"/>
              <a:t>Degrassi</a:t>
            </a:r>
            <a:r>
              <a:rPr lang="en-US" dirty="0" smtClean="0"/>
              <a:t> et al, </a:t>
            </a:r>
            <a:r>
              <a:rPr lang="en-US" dirty="0"/>
              <a:t>arXiv:</a:t>
            </a:r>
            <a:r>
              <a:rPr lang="en-US" dirty="0" smtClean="0"/>
              <a:t>1205.6497v2; </a:t>
            </a:r>
            <a:r>
              <a:rPr lang="en-US" dirty="0" err="1" smtClean="0"/>
              <a:t>R.Contino</a:t>
            </a:r>
            <a:r>
              <a:rPr lang="en-US" dirty="0" smtClean="0"/>
              <a:t>, Workshop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fisica</a:t>
            </a:r>
            <a:r>
              <a:rPr lang="en-US" dirty="0" smtClean="0"/>
              <a:t> p-p a LHC, 2013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7200" y="994268"/>
            <a:ext cx="8388510" cy="2289568"/>
            <a:chOff x="457200" y="1218404"/>
            <a:chExt cx="8388510" cy="2289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682446"/>
              <a:ext cx="4784841" cy="162629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358522" y="1218404"/>
              <a:ext cx="3487188" cy="2289568"/>
              <a:chOff x="1422401" y="1358900"/>
              <a:chExt cx="3487188" cy="228956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2401" y="1358900"/>
                <a:ext cx="3487188" cy="228956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743197" y="3262453"/>
                <a:ext cx="31663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1-loop effective potential</a:t>
                </a:r>
                <a:endParaRPr lang="en-US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105075" y="994268"/>
            <a:ext cx="3840245" cy="2705632"/>
            <a:chOff x="4623207" y="394866"/>
            <a:chExt cx="3578800" cy="24781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207" y="394866"/>
              <a:ext cx="3578800" cy="24106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43207" y="2503684"/>
              <a:ext cx="2764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RG-improved potential</a:t>
              </a:r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0" y="915795"/>
            <a:ext cx="5005465" cy="2784105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8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81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4" y="3191114"/>
            <a:ext cx="8686800" cy="3021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27" y="625849"/>
            <a:ext cx="3897546" cy="1341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21" y="2417315"/>
            <a:ext cx="5453583" cy="3781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292" y="397328"/>
            <a:ext cx="45613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universe seems to live near a critical condition</a:t>
            </a:r>
          </a:p>
          <a:p>
            <a:r>
              <a:rPr lang="en-US" dirty="0"/>
              <a:t>JHEP 1208 (2012) </a:t>
            </a:r>
            <a:r>
              <a:rPr lang="en-US" dirty="0" smtClean="0"/>
              <a:t>098</a:t>
            </a:r>
          </a:p>
          <a:p>
            <a:r>
              <a:rPr lang="en-US" sz="2400" dirty="0" smtClean="0"/>
              <a:t>Why?!</a:t>
            </a:r>
          </a:p>
          <a:p>
            <a:r>
              <a:rPr lang="en-US" sz="2400" dirty="0" smtClean="0"/>
              <a:t>Explained by underlying theory?</a:t>
            </a:r>
          </a:p>
          <a:p>
            <a:r>
              <a:rPr lang="en-US" sz="2400" dirty="0" smtClean="0"/>
              <a:t>Anthropic principle?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537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085" y="823226"/>
            <a:ext cx="5752915" cy="37983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4764"/>
            <a:ext cx="8018581" cy="818462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Yukawa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coupling</a:t>
            </a:r>
            <a:r>
              <a:rPr lang="pt-PT" dirty="0" smtClean="0">
                <a:solidFill>
                  <a:srgbClr val="FFFFFF"/>
                </a:solidFill>
              </a:rPr>
              <a:t> to </a:t>
            </a:r>
            <a:r>
              <a:rPr lang="pt-PT" dirty="0" err="1" smtClean="0">
                <a:solidFill>
                  <a:srgbClr val="FFFFFF"/>
                </a:solidFill>
              </a:rPr>
              <a:t>fermions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Calibri"/>
              </a:rPr>
              <a:t>04.04.22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Calibri"/>
              </a:rPr>
              <a:t>R. Gonçalo - Physics at the LHC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11DE-2291-7B45-BD82-8AC9AB65BE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82</a:t>
            </a:fld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/48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85" y="1635125"/>
            <a:ext cx="4944926" cy="4341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4134123"/>
            <a:ext cx="5562600" cy="2222227"/>
          </a:xfrm>
          <a:prstGeom prst="rect">
            <a:avLst/>
          </a:prstGeom>
        </p:spPr>
      </p:pic>
      <p:sp>
        <p:nvSpPr>
          <p:cNvPr id="9" name="Title 9"/>
          <p:cNvSpPr txBox="1">
            <a:spLocks/>
          </p:cNvSpPr>
          <p:nvPr/>
        </p:nvSpPr>
        <p:spPr>
          <a:xfrm>
            <a:off x="41092" y="741967"/>
            <a:ext cx="1919833" cy="818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2018</a:t>
            </a:r>
            <a:endParaRPr lang="pt-PT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51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39" y="4509428"/>
            <a:ext cx="5219700" cy="192507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4764"/>
            <a:ext cx="8018581" cy="818462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many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many</a:t>
            </a:r>
            <a:r>
              <a:rPr lang="pt-PT" dirty="0" smtClean="0">
                <a:solidFill>
                  <a:srgbClr val="FFFFFF"/>
                </a:solidFill>
              </a:rPr>
              <a:t> more...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Calibri"/>
              </a:rPr>
              <a:t>04.04.22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Calibri"/>
              </a:rPr>
              <a:t>R. Gonçalo - Physics at the LHC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11DE-2291-7B45-BD82-8AC9AB65BE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83</a:t>
            </a:fld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/48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3" name="Picture 12" descr="space_bw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625" y="1276464"/>
            <a:ext cx="3379590" cy="2452184"/>
          </a:xfrm>
          <a:prstGeom prst="rect">
            <a:avLst/>
          </a:prstGeom>
          <a:effectLst>
            <a:outerShdw blurRad="180975" dist="1397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space_bw_neg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625" y="3728648"/>
            <a:ext cx="3379590" cy="2451860"/>
          </a:xfrm>
          <a:prstGeom prst="rect">
            <a:avLst/>
          </a:prstGeom>
          <a:effectLst>
            <a:outerShdw blurRad="180975" dist="1397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Google Shape;74;p15"/>
          <p:cNvPicPr preferRelativeResize="0"/>
          <p:nvPr/>
        </p:nvPicPr>
        <p:blipFill>
          <a:blip r:embed="rId6" cstate="screen">
            <a:alphaModFix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06" y="1734062"/>
            <a:ext cx="2887788" cy="146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625" y="1221185"/>
            <a:ext cx="3451036" cy="5014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06" y="1224197"/>
            <a:ext cx="2921515" cy="2983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06" y="1224197"/>
            <a:ext cx="2921515" cy="298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40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ttH</a:t>
            </a:r>
            <a:r>
              <a:rPr lang="pt-PT" dirty="0" smtClean="0">
                <a:solidFill>
                  <a:srgbClr val="FFFFFF"/>
                </a:solidFill>
              </a:rPr>
              <a:t> CP </a:t>
            </a:r>
            <a:r>
              <a:rPr lang="pt-PT" dirty="0" err="1" smtClean="0">
                <a:solidFill>
                  <a:srgbClr val="FFFFFF"/>
                </a:solidFill>
              </a:rPr>
              <a:t>measurement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84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61" y="3407286"/>
            <a:ext cx="4061369" cy="30359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14586" y="1414821"/>
            <a:ext cx="1692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1" dirty="0">
                <a:solidFill>
                  <a:srgbClr val="FFFFFF"/>
                </a:solidFill>
              </a:rPr>
              <a:t>PRL 125 061802 </a:t>
            </a:r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745" y="1834016"/>
            <a:ext cx="3960055" cy="46092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417638"/>
            <a:ext cx="3771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>
                <a:solidFill>
                  <a:srgbClr val="FFFFFF"/>
                </a:solidFill>
              </a:rPr>
              <a:t>Recent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measurement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in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this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channel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gives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limits</a:t>
            </a:r>
            <a:r>
              <a:rPr lang="pt-PT" sz="2400" dirty="0" smtClean="0">
                <a:solidFill>
                  <a:srgbClr val="FFFFFF"/>
                </a:solidFill>
              </a:rPr>
              <a:t> to a CP-</a:t>
            </a:r>
            <a:r>
              <a:rPr lang="pt-PT" sz="2400" dirty="0" err="1" smtClean="0">
                <a:solidFill>
                  <a:srgbClr val="FFFFFF"/>
                </a:solidFill>
              </a:rPr>
              <a:t>odd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admixture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in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the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Higgs</a:t>
            </a:r>
            <a:r>
              <a:rPr lang="pt-PT" sz="2400" dirty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Yukawa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coupling</a:t>
            </a:r>
            <a:endParaRPr lang="pt-PT" sz="2400" dirty="0">
              <a:solidFill>
                <a:srgbClr val="FFFFFF"/>
              </a:solidFill>
            </a:endParaRPr>
          </a:p>
        </p:txBody>
      </p:sp>
      <p:pic>
        <p:nvPicPr>
          <p:cNvPr id="11" name="Picture 10" descr="space_bw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745" y="1800709"/>
            <a:ext cx="3960055" cy="2452184"/>
          </a:xfrm>
          <a:prstGeom prst="rect">
            <a:avLst/>
          </a:prstGeom>
          <a:effectLst>
            <a:outerShdw blurRad="180975" dist="1397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space_bw_neg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745" y="4252893"/>
            <a:ext cx="3960029" cy="2223264"/>
          </a:xfrm>
          <a:prstGeom prst="rect">
            <a:avLst/>
          </a:prstGeom>
          <a:effectLst>
            <a:outerShdw blurRad="180975" dist="1397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135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Summary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3366"/>
            <a:ext cx="5148064" cy="5230713"/>
          </a:xfrm>
        </p:spPr>
        <p:txBody>
          <a:bodyPr>
            <a:noAutofit/>
          </a:bodyPr>
          <a:lstStyle/>
          <a:p>
            <a:r>
              <a:rPr lang="pl-PL" sz="2400" dirty="0" err="1"/>
              <a:t>Higgs</a:t>
            </a:r>
            <a:r>
              <a:rPr lang="pl-PL" sz="2400" dirty="0"/>
              <a:t> </a:t>
            </a:r>
            <a:r>
              <a:rPr lang="pl-PL" sz="2400" dirty="0" err="1"/>
              <a:t>sector</a:t>
            </a:r>
            <a:r>
              <a:rPr lang="pl-PL" sz="2400" dirty="0"/>
              <a:t> </a:t>
            </a:r>
            <a:r>
              <a:rPr lang="pl-PL" sz="2400" dirty="0" err="1"/>
              <a:t>measurements</a:t>
            </a:r>
            <a:r>
              <a:rPr lang="pl-PL" sz="2400" dirty="0"/>
              <a:t> </a:t>
            </a:r>
            <a:r>
              <a:rPr lang="pl-PL" sz="2400" dirty="0" err="1"/>
              <a:t>look</a:t>
            </a:r>
            <a:r>
              <a:rPr lang="pl-PL" sz="2400" dirty="0"/>
              <a:t> SM-</a:t>
            </a:r>
            <a:r>
              <a:rPr lang="pl-PL" sz="2400" dirty="0" err="1"/>
              <a:t>like</a:t>
            </a:r>
            <a:r>
              <a:rPr lang="pl-PL" sz="2400" dirty="0"/>
              <a:t> </a:t>
            </a:r>
            <a:r>
              <a:rPr lang="pl-PL" sz="2400" dirty="0" err="1"/>
              <a:t>so</a:t>
            </a:r>
            <a:r>
              <a:rPr lang="pl-PL" sz="2400" dirty="0"/>
              <a:t> far</a:t>
            </a:r>
          </a:p>
          <a:p>
            <a:r>
              <a:rPr lang="pl-PL" sz="2400" b="1" dirty="0"/>
              <a:t>But </a:t>
            </a:r>
            <a:r>
              <a:rPr lang="pt-PT" sz="2400" b="1" dirty="0" err="1"/>
              <a:t>there</a:t>
            </a:r>
            <a:r>
              <a:rPr lang="pt-PT" sz="2400" b="1" dirty="0"/>
              <a:t> </a:t>
            </a:r>
            <a:r>
              <a:rPr lang="pt-PT" sz="2400" b="1" dirty="0" err="1"/>
              <a:t>is</a:t>
            </a:r>
            <a:r>
              <a:rPr lang="pt-PT" sz="2400" b="1" dirty="0"/>
              <a:t> </a:t>
            </a:r>
            <a:r>
              <a:rPr lang="pt-PT" sz="2400" b="1" dirty="0" err="1"/>
              <a:t>new</a:t>
            </a:r>
            <a:r>
              <a:rPr lang="pt-PT" sz="2400" b="1" dirty="0"/>
              <a:t> </a:t>
            </a:r>
            <a:r>
              <a:rPr lang="pt-PT" sz="2400" b="1" dirty="0" err="1"/>
              <a:t>physics</a:t>
            </a:r>
            <a:r>
              <a:rPr lang="pt-PT" sz="2400" b="1" dirty="0"/>
              <a:t> </a:t>
            </a:r>
            <a:r>
              <a:rPr lang="pt-PT" sz="2400" b="1" dirty="0" err="1"/>
              <a:t>out</a:t>
            </a:r>
            <a:r>
              <a:rPr lang="pt-PT" sz="2400" b="1" dirty="0"/>
              <a:t> </a:t>
            </a:r>
            <a:r>
              <a:rPr lang="pt-PT" sz="2400" b="1" dirty="0" err="1"/>
              <a:t>there</a:t>
            </a:r>
            <a:r>
              <a:rPr lang="pt-PT" sz="2400" b="1" dirty="0"/>
              <a:t>!</a:t>
            </a:r>
          </a:p>
          <a:p>
            <a:r>
              <a:rPr lang="pl-PL" sz="2400" dirty="0" err="1" smtClean="0"/>
              <a:t>Higgs</a:t>
            </a:r>
            <a:r>
              <a:rPr lang="pl-PL" sz="2400" dirty="0" smtClean="0"/>
              <a:t> </a:t>
            </a:r>
            <a:r>
              <a:rPr lang="pl-PL" sz="2400" dirty="0" err="1" smtClean="0"/>
              <a:t>is</a:t>
            </a:r>
            <a:r>
              <a:rPr lang="pl-PL" sz="2400" dirty="0" smtClean="0"/>
              <a:t> a </a:t>
            </a:r>
            <a:r>
              <a:rPr lang="pl-PL" sz="2400" dirty="0" err="1" smtClean="0"/>
              <a:t>unique</a:t>
            </a:r>
            <a:r>
              <a:rPr lang="pl-PL" sz="2400" dirty="0" smtClean="0"/>
              <a:t> </a:t>
            </a:r>
            <a:r>
              <a:rPr lang="pl-PL" sz="2400" dirty="0" err="1" smtClean="0"/>
              <a:t>particle</a:t>
            </a:r>
            <a:r>
              <a:rPr lang="pl-PL" sz="2400" dirty="0" smtClean="0"/>
              <a:t> </a:t>
            </a:r>
            <a:r>
              <a:rPr lang="en-US" sz="2400" dirty="0" smtClean="0"/>
              <a:t>at the center of the Standard Model edifice</a:t>
            </a:r>
            <a:r>
              <a:rPr lang="pl-PL" sz="2400" dirty="0" smtClean="0"/>
              <a:t> </a:t>
            </a:r>
          </a:p>
          <a:p>
            <a:r>
              <a:rPr lang="pl-PL" sz="2400" dirty="0" smtClean="0"/>
              <a:t>It </a:t>
            </a:r>
            <a:r>
              <a:rPr lang="pl-PL" sz="2400" dirty="0" err="1" smtClean="0"/>
              <a:t>is</a:t>
            </a:r>
            <a:r>
              <a:rPr lang="pl-PL" sz="2400" dirty="0" smtClean="0"/>
              <a:t> the </a:t>
            </a:r>
            <a:r>
              <a:rPr lang="pl-PL" sz="2400" dirty="0" err="1" smtClean="0"/>
              <a:t>only</a:t>
            </a:r>
            <a:r>
              <a:rPr lang="pl-PL" sz="2400" dirty="0"/>
              <a:t> </a:t>
            </a:r>
            <a:r>
              <a:rPr lang="pl-PL" sz="2400" dirty="0" err="1" smtClean="0"/>
              <a:t>fundamental</a:t>
            </a:r>
            <a:r>
              <a:rPr lang="pl-PL" sz="2400" dirty="0" smtClean="0"/>
              <a:t> </a:t>
            </a:r>
            <a:r>
              <a:rPr lang="pl-PL" sz="2400" dirty="0" err="1" smtClean="0"/>
              <a:t>scalar</a:t>
            </a:r>
            <a:r>
              <a:rPr lang="pl-PL" sz="2400" dirty="0" smtClean="0"/>
              <a:t> and </a:t>
            </a:r>
            <a:r>
              <a:rPr lang="pl-PL" sz="2400" dirty="0" err="1" smtClean="0"/>
              <a:t>connected</a:t>
            </a:r>
            <a:r>
              <a:rPr lang="pl-PL" sz="2400" dirty="0" smtClean="0"/>
              <a:t> to </a:t>
            </a:r>
            <a:r>
              <a:rPr lang="pl-PL" sz="2400" dirty="0" err="1" smtClean="0"/>
              <a:t>electroweak</a:t>
            </a:r>
            <a:r>
              <a:rPr lang="pl-PL" sz="2400" dirty="0" smtClean="0"/>
              <a:t> </a:t>
            </a:r>
            <a:r>
              <a:rPr lang="pl-PL" sz="2400" dirty="0" err="1" smtClean="0"/>
              <a:t>symmetry</a:t>
            </a:r>
            <a:r>
              <a:rPr lang="pl-PL" sz="2400" dirty="0" smtClean="0"/>
              <a:t> </a:t>
            </a:r>
            <a:r>
              <a:rPr lang="pl-PL" sz="2400" dirty="0" err="1" smtClean="0"/>
              <a:t>breaking</a:t>
            </a:r>
            <a:endParaRPr lang="pl-PL" sz="2400" dirty="0" smtClean="0"/>
          </a:p>
          <a:p>
            <a:r>
              <a:rPr lang="pl-PL" sz="2400" dirty="0" smtClean="0"/>
              <a:t>A </a:t>
            </a:r>
            <a:r>
              <a:rPr lang="pl-PL" sz="2400" dirty="0" err="1" smtClean="0"/>
              <a:t>great</a:t>
            </a:r>
            <a:r>
              <a:rPr lang="pl-PL" sz="2400" dirty="0" smtClean="0"/>
              <a:t> </a:t>
            </a:r>
            <a:r>
              <a:rPr lang="pl-PL" sz="2400" dirty="0" err="1" smtClean="0"/>
              <a:t>window</a:t>
            </a:r>
            <a:r>
              <a:rPr lang="pl-PL" sz="2400" dirty="0" smtClean="0"/>
              <a:t> to </a:t>
            </a:r>
            <a:r>
              <a:rPr lang="pl-PL" sz="2400" dirty="0" err="1" smtClean="0"/>
              <a:t>look</a:t>
            </a:r>
            <a:r>
              <a:rPr lang="pl-PL" sz="2400" dirty="0" smtClean="0"/>
              <a:t> </a:t>
            </a:r>
            <a:r>
              <a:rPr lang="pl-PL" sz="2400" dirty="0" err="1" smtClean="0"/>
              <a:t>beyond</a:t>
            </a:r>
            <a:r>
              <a:rPr lang="pl-PL" sz="2400" dirty="0" smtClean="0"/>
              <a:t> the Standard Model</a:t>
            </a:r>
          </a:p>
          <a:p>
            <a:r>
              <a:rPr lang="pt-PT" sz="2400" dirty="0" err="1" smtClean="0"/>
              <a:t>And</a:t>
            </a:r>
            <a:r>
              <a:rPr lang="pt-PT" sz="2400" dirty="0" smtClean="0"/>
              <a:t> </a:t>
            </a:r>
            <a:r>
              <a:rPr lang="pt-PT" sz="2400" dirty="0" err="1" smtClean="0"/>
              <a:t>we</a:t>
            </a:r>
            <a:r>
              <a:rPr lang="pt-PT" sz="2400" dirty="0" smtClean="0"/>
              <a:t> </a:t>
            </a:r>
            <a:r>
              <a:rPr lang="pt-PT" sz="2400" dirty="0" err="1"/>
              <a:t>have</a:t>
            </a:r>
            <a:r>
              <a:rPr lang="pt-PT" sz="2400" dirty="0"/>
              <a:t> </a:t>
            </a:r>
            <a:r>
              <a:rPr lang="pt-PT" sz="2400" dirty="0" err="1"/>
              <a:t>only</a:t>
            </a:r>
            <a:r>
              <a:rPr lang="pt-PT" sz="2400" dirty="0"/>
              <a:t> </a:t>
            </a:r>
            <a:r>
              <a:rPr lang="pt-PT" sz="2400" dirty="0" err="1"/>
              <a:t>collected</a:t>
            </a:r>
            <a:r>
              <a:rPr lang="pt-PT" sz="2400" dirty="0"/>
              <a:t> ≈</a:t>
            </a:r>
            <a:r>
              <a:rPr lang="pl-PL" sz="2400" dirty="0" smtClean="0"/>
              <a:t>150 </a:t>
            </a:r>
            <a:r>
              <a:rPr lang="pl-PL" sz="2400" dirty="0"/>
              <a:t>fb</a:t>
            </a:r>
            <a:r>
              <a:rPr lang="pl-PL" sz="2400" baseline="30000" dirty="0"/>
              <a:t>-1</a:t>
            </a:r>
            <a:r>
              <a:rPr lang="pl-PL" sz="2400" dirty="0"/>
              <a:t> of 3000 fb</a:t>
            </a:r>
            <a:r>
              <a:rPr lang="pl-PL" sz="2400" baseline="30000" dirty="0"/>
              <a:t>-1</a:t>
            </a:r>
            <a:r>
              <a:rPr lang="pl-PL" sz="2400" dirty="0"/>
              <a:t> of 13 </a:t>
            </a:r>
            <a:r>
              <a:rPr lang="pl-PL" sz="2400" dirty="0" err="1"/>
              <a:t>TeV</a:t>
            </a:r>
            <a:r>
              <a:rPr lang="pl-PL" sz="2400" dirty="0"/>
              <a:t> </a:t>
            </a:r>
            <a:r>
              <a:rPr lang="pl-PL" sz="2400" dirty="0" smtClean="0"/>
              <a:t>data </a:t>
            </a:r>
            <a:r>
              <a:rPr lang="pl-PL" sz="2400" dirty="0" err="1" smtClean="0"/>
              <a:t>expected</a:t>
            </a:r>
            <a:r>
              <a:rPr lang="pl-PL" sz="2400" dirty="0" smtClean="0"/>
              <a:t> </a:t>
            </a:r>
            <a:r>
              <a:rPr lang="pl-PL" sz="2400" dirty="0" err="1" smtClean="0"/>
              <a:t>at</a:t>
            </a:r>
            <a:r>
              <a:rPr lang="pl-PL" sz="2400" dirty="0" smtClean="0"/>
              <a:t> the HL-LHC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85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8624" y="1600201"/>
            <a:ext cx="3664720" cy="263344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152209" y="1493485"/>
            <a:ext cx="3969669" cy="3991574"/>
            <a:chOff x="9040750" y="1364471"/>
            <a:chExt cx="3844312" cy="368017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0750" y="1364471"/>
              <a:ext cx="3844312" cy="368017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0404648" y="2924944"/>
              <a:ext cx="1152128" cy="36004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8916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86</a:t>
            </a:fld>
            <a:endParaRPr lang="pt-P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2560" y="1117130"/>
            <a:ext cx="3957699" cy="2839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560" y="4496953"/>
            <a:ext cx="4289325" cy="31741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0" y="0"/>
            <a:ext cx="9144620" cy="58598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89949" l="2102" r="98485">
                        <a14:foregroundMark x1="47654" y1="38330" x2="49071" y2="55537"/>
                        <a14:foregroundMark x1="53959" y1="37734" x2="55230" y2="53407"/>
                        <a14:foregroundMark x1="63832" y1="36797" x2="64174" y2="54003"/>
                        <a14:foregroundMark x1="72972" y1="35945" x2="74194" y2="51874"/>
                        <a14:foregroundMark x1="80352" y1="35264" x2="80890" y2="47530"/>
                        <a14:foregroundMark x1="90176" y1="33135" x2="90567" y2="40801"/>
                        <a14:foregroundMark x1="91789" y1="50000" x2="90909" y2="52129"/>
                        <a14:foregroundMark x1="38172" y1="40801" x2="37634" y2="54600"/>
                        <a14:foregroundMark x1="26735" y1="44463" x2="26735" y2="60733"/>
                        <a14:foregroundMark x1="19159" y1="46337" x2="20039" y2="59796"/>
                        <a14:foregroundMark x1="8798" y1="47530" x2="14223" y2="57666"/>
                        <a14:foregroundMark x1="6549" y1="37990" x2="9873" y2="37138"/>
                        <a14:backgroundMark x1="22874" y1="48552" x2="23803" y2="65843"/>
                        <a14:backgroundMark x1="28641" y1="51363" x2="29081" y2="52981"/>
                        <a14:backgroundMark x1="83040" y1="36116" x2="83236" y2="38927"/>
                        <a14:backgroundMark x1="44526" y1="43356" x2="44526" y2="557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765" y="1552613"/>
            <a:ext cx="5801710" cy="3329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358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87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57300"/>
            <a:ext cx="81280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9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04.04.22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88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0" y="1007939"/>
            <a:ext cx="2687285" cy="1827353"/>
          </a:xfrm>
          <a:prstGeom prst="rect">
            <a:avLst/>
          </a:prstGeom>
        </p:spPr>
      </p:pic>
      <p:pic>
        <p:nvPicPr>
          <p:cNvPr id="6" name="Picture 5" descr="Modelos-Barras-FUNDOS-v04_3logos-FEE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06" y="5327708"/>
            <a:ext cx="5876794" cy="909272"/>
          </a:xfrm>
          <a:prstGeom prst="rect">
            <a:avLst/>
          </a:prstGeom>
        </p:spPr>
      </p:pic>
      <p:pic>
        <p:nvPicPr>
          <p:cNvPr id="7" name="Picture 6" descr="FCT_log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1" y="5327708"/>
            <a:ext cx="2287386" cy="905698"/>
          </a:xfrm>
          <a:prstGeom prst="rect">
            <a:avLst/>
          </a:prstGeom>
        </p:spPr>
      </p:pic>
      <p:pic>
        <p:nvPicPr>
          <p:cNvPr id="8" name="Picture 7" descr="IDPASC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1" y="3169220"/>
            <a:ext cx="1538156" cy="1710797"/>
          </a:xfrm>
          <a:prstGeom prst="rect">
            <a:avLst/>
          </a:prstGeom>
        </p:spPr>
      </p:pic>
      <p:pic>
        <p:nvPicPr>
          <p:cNvPr id="9" name="Picture 8" descr="SPFd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90" y="3340899"/>
            <a:ext cx="3711416" cy="1539118"/>
          </a:xfrm>
          <a:prstGeom prst="rect">
            <a:avLst/>
          </a:prstGeom>
        </p:spPr>
      </p:pic>
      <p:pic>
        <p:nvPicPr>
          <p:cNvPr id="10" name="Picture 9" descr="FCTUC_H_FundoClar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52" y="1007939"/>
            <a:ext cx="6119293" cy="2161281"/>
          </a:xfrm>
          <a:prstGeom prst="rect">
            <a:avLst/>
          </a:prstGeom>
        </p:spPr>
      </p:pic>
      <p:pic>
        <p:nvPicPr>
          <p:cNvPr id="11" name="Picture 10" descr="ATLAS_logo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27" y="3169220"/>
            <a:ext cx="3253663" cy="17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9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485" y="1105958"/>
            <a:ext cx="3776341" cy="5752042"/>
          </a:xfrm>
          <a:prstGeom prst="rect">
            <a:avLst/>
          </a:prstGeom>
        </p:spPr>
      </p:pic>
      <p:pic>
        <p:nvPicPr>
          <p:cNvPr id="16" name="Picture 15" descr="Euler.png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364" y="2379101"/>
            <a:ext cx="3580085" cy="48917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6478" y="5423441"/>
            <a:ext cx="2992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 smtClean="0">
                <a:solidFill>
                  <a:schemeClr val="bg1"/>
                </a:solidFill>
              </a:rPr>
              <a:t>Emmy</a:t>
            </a:r>
            <a:r>
              <a:rPr lang="pt-PT" sz="1600" dirty="0" smtClean="0">
                <a:solidFill>
                  <a:schemeClr val="bg1"/>
                </a:solidFill>
              </a:rPr>
              <a:t> </a:t>
            </a:r>
            <a:r>
              <a:rPr lang="pt-PT" sz="1600" dirty="0" err="1" smtClean="0">
                <a:solidFill>
                  <a:schemeClr val="bg1"/>
                </a:solidFill>
              </a:rPr>
              <a:t>Noether</a:t>
            </a:r>
            <a:r>
              <a:rPr lang="pt-PT" sz="1600" dirty="0" smtClean="0">
                <a:solidFill>
                  <a:schemeClr val="bg1"/>
                </a:solidFill>
              </a:rPr>
              <a:t> (1882 </a:t>
            </a:r>
            <a:r>
              <a:rPr lang="pt-PT" sz="1600" dirty="0">
                <a:solidFill>
                  <a:schemeClr val="bg1"/>
                </a:solidFill>
              </a:rPr>
              <a:t>– </a:t>
            </a:r>
            <a:r>
              <a:rPr lang="pt-PT" sz="1600" dirty="0" smtClean="0">
                <a:solidFill>
                  <a:schemeClr val="bg1"/>
                </a:solidFill>
              </a:rPr>
              <a:t>1935)</a:t>
            </a:r>
            <a:endParaRPr lang="pt-PT" sz="160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224992"/>
            <a:ext cx="9144000" cy="1321860"/>
          </a:xfrm>
        </p:spPr>
        <p:txBody>
          <a:bodyPr>
            <a:normAutofit/>
          </a:bodyPr>
          <a:lstStyle/>
          <a:p>
            <a:r>
              <a:rPr lang="en-GB" dirty="0" err="1" smtClean="0"/>
              <a:t>Lagrangians</a:t>
            </a:r>
            <a:r>
              <a:rPr lang="en-GB" dirty="0" smtClean="0"/>
              <a:t>, symmetries and all that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740401" y="3104177"/>
            <a:ext cx="3403600" cy="3790689"/>
            <a:chOff x="5269723" y="2772833"/>
            <a:chExt cx="3874279" cy="41125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1747" y="2772833"/>
              <a:ext cx="3662253" cy="40851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69723" y="6317724"/>
              <a:ext cx="3874279" cy="567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bg1"/>
                  </a:solidFill>
                </a:rPr>
                <a:t>Joseph-Louis Lagrange (1736–1813)</a:t>
              </a:r>
            </a:p>
            <a:p>
              <a:pPr algn="r"/>
              <a:endParaRPr lang="pt-PT" sz="14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1328" y="5506854"/>
            <a:ext cx="28264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chemeClr val="bg1"/>
                </a:solidFill>
              </a:rPr>
              <a:t>Leonhard Euler(1707–1783)</a:t>
            </a:r>
            <a:endParaRPr lang="en-GB" sz="1600" dirty="0">
              <a:solidFill>
                <a:schemeClr val="bg1"/>
              </a:solidFill>
            </a:endParaRPr>
          </a:p>
          <a:p>
            <a:pPr algn="r"/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245739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20417</TotalTime>
  <Words>5498</Words>
  <Application>Microsoft Macintosh PowerPoint</Application>
  <PresentationFormat>On-screen Show (4:3)</PresentationFormat>
  <Paragraphs>759</Paragraphs>
  <Slides>88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0" baseType="lpstr">
      <vt:lpstr>Office Theme</vt:lpstr>
      <vt:lpstr>Equation</vt:lpstr>
      <vt:lpstr>Higgs Physics – Lecture 1</vt:lpstr>
      <vt:lpstr>Higgs Lectures</vt:lpstr>
      <vt:lpstr>Outlook</vt:lpstr>
      <vt:lpstr>Introduction</vt:lpstr>
      <vt:lpstr>What is everything made of???</vt:lpstr>
      <vt:lpstr>PowerPoint Presentation</vt:lpstr>
      <vt:lpstr>Fundamental Forces</vt:lpstr>
      <vt:lpstr>Fundamental forces</vt:lpstr>
      <vt:lpstr>Lagrangians, symmetries and all that</vt:lpstr>
      <vt:lpstr>Lagrangians in classical mechanics</vt:lpstr>
      <vt:lpstr>Symmetries and conservation laws</vt:lpstr>
      <vt:lpstr>Let’s go to quantum fields...</vt:lpstr>
      <vt:lpstr>Now in quantum field theory…</vt:lpstr>
      <vt:lpstr>PowerPoint Presentation</vt:lpstr>
      <vt:lpstr>PowerPoint Presentation</vt:lpstr>
      <vt:lpstr>Global gauge invariance</vt:lpstr>
      <vt:lpstr>Local gauge invariance and interactions</vt:lpstr>
      <vt:lpstr>PowerPoint Presentation</vt:lpstr>
      <vt:lpstr>Weak Neutral Currents and Electroweak Unification</vt:lpstr>
      <vt:lpstr>Electroweak Unification</vt:lpstr>
      <vt:lpstr>Sheldon Glashow’s “stumbling block”</vt:lpstr>
      <vt:lpstr>Electroweak Gauge Theory</vt:lpstr>
      <vt:lpstr>Electroweak Gauge Theory</vt:lpstr>
      <vt:lpstr>The GWS Model</vt:lpstr>
      <vt:lpstr>The GWS Model</vt:lpstr>
      <vt:lpstr>Evidence for the GWS model</vt:lpstr>
      <vt:lpstr>PowerPoint Presentation</vt:lpstr>
      <vt:lpstr>PowerPoint Presentation</vt:lpstr>
      <vt:lpstr>Evidence for the GWS model</vt:lpstr>
      <vt:lpstr>PowerPoint Presentation</vt:lpstr>
      <vt:lpstr>Evidence for the GWS model</vt:lpstr>
      <vt:lpstr>PowerPoint Presentation</vt:lpstr>
      <vt:lpstr>Strength of fundamental interactions</vt:lpstr>
      <vt:lpstr>Now for the problems...</vt:lpstr>
      <vt:lpstr>PowerPoint Presentation</vt:lpstr>
      <vt:lpstr>PowerPoint Presentation</vt:lpstr>
      <vt:lpstr>PowerPoint Presentation</vt:lpstr>
      <vt:lpstr>The Higgs Mechanism</vt:lpstr>
      <vt:lpstr>PowerPoint Presentation</vt:lpstr>
      <vt:lpstr>PowerPoint Presentation</vt:lpstr>
      <vt:lpstr>EWK Symmetry Breaking in Pictures</vt:lpstr>
      <vt:lpstr>PowerPoint Presentation</vt:lpstr>
      <vt:lpstr>Higgs Properties</vt:lpstr>
      <vt:lpstr>The Long Way to Discovery</vt:lpstr>
      <vt:lpstr>PowerPoint Presentation</vt:lpstr>
      <vt:lpstr>Searches at LEP</vt:lpstr>
      <vt:lpstr>Low-mass searches at LEP</vt:lpstr>
      <vt:lpstr>Higher-mass Higgs production at LEP</vt:lpstr>
      <vt:lpstr>PowerPoint Presentation</vt:lpstr>
      <vt:lpstr>Searches at the Tevatron</vt:lpstr>
      <vt:lpstr>Higgs production at the Tevatron</vt:lpstr>
      <vt:lpstr>The final stand of the Tevatron</vt:lpstr>
      <vt:lpstr>LEP and Tevatron: the Blue Band Plot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Higgs @ the LHC</vt:lpstr>
      <vt:lpstr>Higgs @ the LHC</vt:lpstr>
      <vt:lpstr>It takes time to get it right</vt:lpstr>
      <vt:lpstr>2012: Descoberta do bosão de Higgs: H-&gt;γγ</vt:lpstr>
      <vt:lpstr>Discovery channels</vt:lpstr>
      <vt:lpstr>The Standard Model of particle physics completed</vt:lpstr>
      <vt:lpstr>PowerPoint Presentation</vt:lpstr>
      <vt:lpstr>PowerPoint Presentation</vt:lpstr>
      <vt:lpstr>The Story So Far...</vt:lpstr>
      <vt:lpstr>Probing the 125 GeV Higgs</vt:lpstr>
      <vt:lpstr>PowerPoint Presentation</vt:lpstr>
      <vt:lpstr>Signal strength measurements</vt:lpstr>
      <vt:lpstr>Higgs boson mass</vt:lpstr>
      <vt:lpstr>Higgs boson mass</vt:lpstr>
      <vt:lpstr>Exploring the electroweak scale</vt:lpstr>
      <vt:lpstr>Higgs boson width</vt:lpstr>
      <vt:lpstr>Measuring the Higgs Spin</vt:lpstr>
      <vt:lpstr>Casting a wider net</vt:lpstr>
      <vt:lpstr>Additional Higgs bosons?</vt:lpstr>
      <vt:lpstr>Higgs + Dark Matter</vt:lpstr>
      <vt:lpstr>Triple Higgs coupling</vt:lpstr>
      <vt:lpstr>A bit of fun…</vt:lpstr>
      <vt:lpstr>PowerPoint Presentation</vt:lpstr>
      <vt:lpstr>Yukawa coupling to fermions</vt:lpstr>
      <vt:lpstr>And many many more...</vt:lpstr>
      <vt:lpstr>ttH CP measurement</vt:lpstr>
      <vt:lpstr>Summary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359</cp:revision>
  <dcterms:created xsi:type="dcterms:W3CDTF">2016-11-20T16:00:43Z</dcterms:created>
  <dcterms:modified xsi:type="dcterms:W3CDTF">2022-04-05T10:21:02Z</dcterms:modified>
</cp:coreProperties>
</file>